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1" id="{94B0F8AE-95A4-4774-9117-4A544FC5179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22" id="{FB4E06B6-9BDA-4AD5-A311-0FDC7B142EBD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23" id="{3B461C72-21D2-4F5A-BB90-65C739AED093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24" id="{BAE8EAE4-8C95-4882-8978-A4E58837701C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25" id="{7A24020A-FBEE-4582-A529-23D5A5167F70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21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688" y="2521656"/>
            <a:ext cx="965553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429673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4.4,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4.4.1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097789"/>
            <a:ext cx="766763" cy="612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44" y="3360264"/>
            <a:ext cx="1655145" cy="342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099"/>
              </a:lnSpc>
            </a:pP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Tree Building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  Cases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015669"/>
            <a:ext cx="4852458" cy="84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10" dirty="0">
                <a:latin typeface="Arial"/>
                <a:cs typeface="Arial"/>
              </a:rPr>
              <a:t>AVL </a:t>
            </a:r>
            <a:r>
              <a:rPr sz="1264" b="1" spc="5" dirty="0">
                <a:latin typeface="Arial"/>
                <a:cs typeface="Arial"/>
              </a:rPr>
              <a:t>Tree Building</a:t>
            </a:r>
            <a:r>
              <a:rPr sz="1264" b="1" spc="-3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Example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5" dirty="0">
                <a:latin typeface="Times New Roman"/>
                <a:cs typeface="Times New Roman"/>
              </a:rPr>
              <a:t>This lecture is </a:t>
            </a:r>
            <a:r>
              <a:rPr sz="1069" spc="10" dirty="0">
                <a:latin typeface="Times New Roman"/>
                <a:cs typeface="Times New Roman"/>
              </a:rPr>
              <a:t>a sequel </a:t>
            </a:r>
            <a:r>
              <a:rPr sz="1069" spc="5" dirty="0">
                <a:latin typeface="Times New Roman"/>
                <a:cs typeface="Times New Roman"/>
              </a:rPr>
              <a:t>of the previous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briefly discussed </a:t>
            </a:r>
            <a:r>
              <a:rPr sz="1069" spc="10" dirty="0">
                <a:latin typeface="Times New Roman"/>
                <a:cs typeface="Times New Roman"/>
              </a:rPr>
              <a:t>about  building 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three elements in the tree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coming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on the same example </a:t>
            </a:r>
            <a:r>
              <a:rPr sz="1069" spc="5" dirty="0">
                <a:latin typeface="Times New Roman"/>
                <a:cs typeface="Times New Roman"/>
              </a:rPr>
              <a:t>will continue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lecture.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tree’s figures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5952" y="5584507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1" y="171450"/>
                </a:moveTo>
                <a:lnTo>
                  <a:pt x="343661" y="153162"/>
                </a:lnTo>
                <a:lnTo>
                  <a:pt x="340613" y="136398"/>
                </a:lnTo>
                <a:lnTo>
                  <a:pt x="338327" y="128015"/>
                </a:lnTo>
                <a:lnTo>
                  <a:pt x="336041" y="120396"/>
                </a:lnTo>
                <a:lnTo>
                  <a:pt x="333755" y="112013"/>
                </a:lnTo>
                <a:lnTo>
                  <a:pt x="330707" y="104394"/>
                </a:lnTo>
                <a:lnTo>
                  <a:pt x="326897" y="97536"/>
                </a:lnTo>
                <a:lnTo>
                  <a:pt x="319277" y="82296"/>
                </a:lnTo>
                <a:lnTo>
                  <a:pt x="314705" y="74675"/>
                </a:lnTo>
                <a:lnTo>
                  <a:pt x="304038" y="62484"/>
                </a:lnTo>
                <a:lnTo>
                  <a:pt x="298703" y="55625"/>
                </a:lnTo>
                <a:lnTo>
                  <a:pt x="293369" y="49530"/>
                </a:lnTo>
                <a:lnTo>
                  <a:pt x="275081" y="33527"/>
                </a:lnTo>
                <a:lnTo>
                  <a:pt x="268223" y="28194"/>
                </a:lnTo>
                <a:lnTo>
                  <a:pt x="260603" y="24384"/>
                </a:lnTo>
                <a:lnTo>
                  <a:pt x="253745" y="19812"/>
                </a:lnTo>
                <a:lnTo>
                  <a:pt x="246125" y="16763"/>
                </a:lnTo>
                <a:lnTo>
                  <a:pt x="238505" y="12192"/>
                </a:lnTo>
                <a:lnTo>
                  <a:pt x="231647" y="9144"/>
                </a:lnTo>
                <a:lnTo>
                  <a:pt x="222503" y="7620"/>
                </a:lnTo>
                <a:lnTo>
                  <a:pt x="215645" y="5334"/>
                </a:lnTo>
                <a:lnTo>
                  <a:pt x="198881" y="762"/>
                </a:lnTo>
                <a:lnTo>
                  <a:pt x="189737" y="0"/>
                </a:lnTo>
                <a:lnTo>
                  <a:pt x="153923" y="0"/>
                </a:lnTo>
                <a:lnTo>
                  <a:pt x="145541" y="762"/>
                </a:lnTo>
                <a:lnTo>
                  <a:pt x="128777" y="5334"/>
                </a:lnTo>
                <a:lnTo>
                  <a:pt x="121157" y="7620"/>
                </a:lnTo>
                <a:lnTo>
                  <a:pt x="112775" y="9144"/>
                </a:lnTo>
                <a:lnTo>
                  <a:pt x="105155" y="12192"/>
                </a:lnTo>
                <a:lnTo>
                  <a:pt x="96773" y="16763"/>
                </a:lnTo>
                <a:lnTo>
                  <a:pt x="89915" y="19812"/>
                </a:lnTo>
                <a:lnTo>
                  <a:pt x="83057" y="24384"/>
                </a:lnTo>
                <a:lnTo>
                  <a:pt x="76200" y="28194"/>
                </a:lnTo>
                <a:lnTo>
                  <a:pt x="69341" y="33527"/>
                </a:lnTo>
                <a:lnTo>
                  <a:pt x="61721" y="38862"/>
                </a:lnTo>
                <a:lnTo>
                  <a:pt x="57150" y="44196"/>
                </a:lnTo>
                <a:lnTo>
                  <a:pt x="50291" y="49530"/>
                </a:lnTo>
                <a:lnTo>
                  <a:pt x="44957" y="55625"/>
                </a:lnTo>
                <a:lnTo>
                  <a:pt x="38861" y="62484"/>
                </a:lnTo>
                <a:lnTo>
                  <a:pt x="34289" y="68580"/>
                </a:lnTo>
                <a:lnTo>
                  <a:pt x="28955" y="74675"/>
                </a:lnTo>
                <a:lnTo>
                  <a:pt x="25145" y="82296"/>
                </a:lnTo>
                <a:lnTo>
                  <a:pt x="20573" y="89915"/>
                </a:lnTo>
                <a:lnTo>
                  <a:pt x="16763" y="97536"/>
                </a:lnTo>
                <a:lnTo>
                  <a:pt x="13715" y="104394"/>
                </a:lnTo>
                <a:lnTo>
                  <a:pt x="9905" y="112013"/>
                </a:lnTo>
                <a:lnTo>
                  <a:pt x="8381" y="120396"/>
                </a:lnTo>
                <a:lnTo>
                  <a:pt x="5333" y="128015"/>
                </a:lnTo>
                <a:lnTo>
                  <a:pt x="3809" y="136398"/>
                </a:lnTo>
                <a:lnTo>
                  <a:pt x="1523" y="144780"/>
                </a:lnTo>
                <a:lnTo>
                  <a:pt x="761" y="153162"/>
                </a:lnTo>
                <a:lnTo>
                  <a:pt x="761" y="163068"/>
                </a:lnTo>
                <a:lnTo>
                  <a:pt x="0" y="171450"/>
                </a:lnTo>
                <a:lnTo>
                  <a:pt x="761" y="179832"/>
                </a:lnTo>
                <a:lnTo>
                  <a:pt x="761" y="188975"/>
                </a:lnTo>
                <a:lnTo>
                  <a:pt x="1523" y="197358"/>
                </a:lnTo>
                <a:lnTo>
                  <a:pt x="3809" y="206501"/>
                </a:lnTo>
                <a:lnTo>
                  <a:pt x="5333" y="214884"/>
                </a:lnTo>
                <a:lnTo>
                  <a:pt x="8381" y="221742"/>
                </a:lnTo>
                <a:lnTo>
                  <a:pt x="9905" y="230124"/>
                </a:lnTo>
                <a:lnTo>
                  <a:pt x="13715" y="237744"/>
                </a:lnTo>
                <a:lnTo>
                  <a:pt x="16763" y="246125"/>
                </a:lnTo>
                <a:lnTo>
                  <a:pt x="20573" y="253746"/>
                </a:lnTo>
                <a:lnTo>
                  <a:pt x="25145" y="259842"/>
                </a:lnTo>
                <a:lnTo>
                  <a:pt x="28955" y="267462"/>
                </a:lnTo>
                <a:lnTo>
                  <a:pt x="34289" y="273558"/>
                </a:lnTo>
                <a:lnTo>
                  <a:pt x="38861" y="280415"/>
                </a:lnTo>
                <a:lnTo>
                  <a:pt x="44957" y="286512"/>
                </a:lnTo>
                <a:lnTo>
                  <a:pt x="50291" y="292608"/>
                </a:lnTo>
                <a:lnTo>
                  <a:pt x="57150" y="297942"/>
                </a:lnTo>
                <a:lnTo>
                  <a:pt x="61721" y="304800"/>
                </a:lnTo>
                <a:lnTo>
                  <a:pt x="69341" y="308610"/>
                </a:lnTo>
                <a:lnTo>
                  <a:pt x="76200" y="313944"/>
                </a:lnTo>
                <a:lnTo>
                  <a:pt x="83057" y="318515"/>
                </a:lnTo>
                <a:lnTo>
                  <a:pt x="89915" y="322325"/>
                </a:lnTo>
                <a:lnTo>
                  <a:pt x="96773" y="326898"/>
                </a:lnTo>
                <a:lnTo>
                  <a:pt x="105155" y="329946"/>
                </a:lnTo>
                <a:lnTo>
                  <a:pt x="112775" y="332994"/>
                </a:lnTo>
                <a:lnTo>
                  <a:pt x="121157" y="335280"/>
                </a:lnTo>
                <a:lnTo>
                  <a:pt x="128777" y="338327"/>
                </a:lnTo>
                <a:lnTo>
                  <a:pt x="137159" y="339089"/>
                </a:lnTo>
                <a:lnTo>
                  <a:pt x="145541" y="341375"/>
                </a:lnTo>
                <a:lnTo>
                  <a:pt x="153923" y="342900"/>
                </a:lnTo>
                <a:lnTo>
                  <a:pt x="163829" y="342900"/>
                </a:lnTo>
                <a:lnTo>
                  <a:pt x="172211" y="343662"/>
                </a:lnTo>
                <a:lnTo>
                  <a:pt x="180593" y="342900"/>
                </a:lnTo>
                <a:lnTo>
                  <a:pt x="189737" y="342900"/>
                </a:lnTo>
                <a:lnTo>
                  <a:pt x="198881" y="341375"/>
                </a:lnTo>
                <a:lnTo>
                  <a:pt x="207263" y="339089"/>
                </a:lnTo>
                <a:lnTo>
                  <a:pt x="215645" y="338327"/>
                </a:lnTo>
                <a:lnTo>
                  <a:pt x="222503" y="335280"/>
                </a:lnTo>
                <a:lnTo>
                  <a:pt x="231647" y="332994"/>
                </a:lnTo>
                <a:lnTo>
                  <a:pt x="238505" y="329946"/>
                </a:lnTo>
                <a:lnTo>
                  <a:pt x="246125" y="326898"/>
                </a:lnTo>
                <a:lnTo>
                  <a:pt x="253745" y="322325"/>
                </a:lnTo>
                <a:lnTo>
                  <a:pt x="260603" y="318515"/>
                </a:lnTo>
                <a:lnTo>
                  <a:pt x="268223" y="313944"/>
                </a:lnTo>
                <a:lnTo>
                  <a:pt x="275081" y="308610"/>
                </a:lnTo>
                <a:lnTo>
                  <a:pt x="281177" y="304800"/>
                </a:lnTo>
                <a:lnTo>
                  <a:pt x="287273" y="297942"/>
                </a:lnTo>
                <a:lnTo>
                  <a:pt x="293369" y="292608"/>
                </a:lnTo>
                <a:lnTo>
                  <a:pt x="304038" y="280415"/>
                </a:lnTo>
                <a:lnTo>
                  <a:pt x="309371" y="273558"/>
                </a:lnTo>
                <a:lnTo>
                  <a:pt x="314705" y="267462"/>
                </a:lnTo>
                <a:lnTo>
                  <a:pt x="319277" y="259842"/>
                </a:lnTo>
                <a:lnTo>
                  <a:pt x="336041" y="221742"/>
                </a:lnTo>
                <a:lnTo>
                  <a:pt x="338327" y="214884"/>
                </a:lnTo>
                <a:lnTo>
                  <a:pt x="340613" y="206501"/>
                </a:lnTo>
                <a:lnTo>
                  <a:pt x="342138" y="197358"/>
                </a:lnTo>
                <a:lnTo>
                  <a:pt x="343661" y="188975"/>
                </a:lnTo>
                <a:lnTo>
                  <a:pt x="343661" y="17145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291769" y="5657602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4781" y="5030364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69" h="344170">
                <a:moveTo>
                  <a:pt x="343662" y="171450"/>
                </a:moveTo>
                <a:lnTo>
                  <a:pt x="342900" y="162306"/>
                </a:lnTo>
                <a:lnTo>
                  <a:pt x="342900" y="153924"/>
                </a:lnTo>
                <a:lnTo>
                  <a:pt x="341375" y="145541"/>
                </a:lnTo>
                <a:lnTo>
                  <a:pt x="339089" y="137160"/>
                </a:lnTo>
                <a:lnTo>
                  <a:pt x="338327" y="128777"/>
                </a:lnTo>
                <a:lnTo>
                  <a:pt x="335280" y="120396"/>
                </a:lnTo>
                <a:lnTo>
                  <a:pt x="332994" y="112013"/>
                </a:lnTo>
                <a:lnTo>
                  <a:pt x="326898" y="96774"/>
                </a:lnTo>
                <a:lnTo>
                  <a:pt x="322325" y="89915"/>
                </a:lnTo>
                <a:lnTo>
                  <a:pt x="318515" y="82296"/>
                </a:lnTo>
                <a:lnTo>
                  <a:pt x="313944" y="76200"/>
                </a:lnTo>
                <a:lnTo>
                  <a:pt x="308610" y="68579"/>
                </a:lnTo>
                <a:lnTo>
                  <a:pt x="304800" y="62484"/>
                </a:lnTo>
                <a:lnTo>
                  <a:pt x="297942" y="55625"/>
                </a:lnTo>
                <a:lnTo>
                  <a:pt x="292607" y="49529"/>
                </a:lnTo>
                <a:lnTo>
                  <a:pt x="286512" y="44196"/>
                </a:lnTo>
                <a:lnTo>
                  <a:pt x="281177" y="38862"/>
                </a:lnTo>
                <a:lnTo>
                  <a:pt x="273557" y="33527"/>
                </a:lnTo>
                <a:lnTo>
                  <a:pt x="267462" y="28956"/>
                </a:lnTo>
                <a:lnTo>
                  <a:pt x="259842" y="24384"/>
                </a:lnTo>
                <a:lnTo>
                  <a:pt x="253745" y="19812"/>
                </a:lnTo>
                <a:lnTo>
                  <a:pt x="246125" y="16763"/>
                </a:lnTo>
                <a:lnTo>
                  <a:pt x="237744" y="13715"/>
                </a:lnTo>
                <a:lnTo>
                  <a:pt x="230124" y="10668"/>
                </a:lnTo>
                <a:lnTo>
                  <a:pt x="221742" y="6858"/>
                </a:lnTo>
                <a:lnTo>
                  <a:pt x="214883" y="5334"/>
                </a:lnTo>
                <a:lnTo>
                  <a:pt x="206501" y="3048"/>
                </a:lnTo>
                <a:lnTo>
                  <a:pt x="197357" y="1524"/>
                </a:lnTo>
                <a:lnTo>
                  <a:pt x="188975" y="762"/>
                </a:lnTo>
                <a:lnTo>
                  <a:pt x="179831" y="0"/>
                </a:lnTo>
                <a:lnTo>
                  <a:pt x="163068" y="0"/>
                </a:lnTo>
                <a:lnTo>
                  <a:pt x="153162" y="762"/>
                </a:lnTo>
                <a:lnTo>
                  <a:pt x="144780" y="1524"/>
                </a:lnTo>
                <a:lnTo>
                  <a:pt x="136398" y="3048"/>
                </a:lnTo>
                <a:lnTo>
                  <a:pt x="128015" y="5334"/>
                </a:lnTo>
                <a:lnTo>
                  <a:pt x="120395" y="6858"/>
                </a:lnTo>
                <a:lnTo>
                  <a:pt x="112013" y="10668"/>
                </a:lnTo>
                <a:lnTo>
                  <a:pt x="104393" y="13715"/>
                </a:lnTo>
                <a:lnTo>
                  <a:pt x="97536" y="16763"/>
                </a:lnTo>
                <a:lnTo>
                  <a:pt x="89915" y="19812"/>
                </a:lnTo>
                <a:lnTo>
                  <a:pt x="74675" y="28956"/>
                </a:lnTo>
                <a:lnTo>
                  <a:pt x="68580" y="33527"/>
                </a:lnTo>
                <a:lnTo>
                  <a:pt x="62483" y="38862"/>
                </a:lnTo>
                <a:lnTo>
                  <a:pt x="55625" y="44196"/>
                </a:lnTo>
                <a:lnTo>
                  <a:pt x="49530" y="49529"/>
                </a:lnTo>
                <a:lnTo>
                  <a:pt x="44195" y="55625"/>
                </a:lnTo>
                <a:lnTo>
                  <a:pt x="38862" y="62484"/>
                </a:lnTo>
                <a:lnTo>
                  <a:pt x="33527" y="68579"/>
                </a:lnTo>
                <a:lnTo>
                  <a:pt x="28193" y="76200"/>
                </a:lnTo>
                <a:lnTo>
                  <a:pt x="24383" y="82296"/>
                </a:lnTo>
                <a:lnTo>
                  <a:pt x="19812" y="89915"/>
                </a:lnTo>
                <a:lnTo>
                  <a:pt x="16763" y="96774"/>
                </a:lnTo>
                <a:lnTo>
                  <a:pt x="12192" y="104394"/>
                </a:lnTo>
                <a:lnTo>
                  <a:pt x="9143" y="112013"/>
                </a:lnTo>
                <a:lnTo>
                  <a:pt x="7619" y="120396"/>
                </a:lnTo>
                <a:lnTo>
                  <a:pt x="762" y="145541"/>
                </a:lnTo>
                <a:lnTo>
                  <a:pt x="0" y="153924"/>
                </a:lnTo>
                <a:lnTo>
                  <a:pt x="0" y="188975"/>
                </a:lnTo>
                <a:lnTo>
                  <a:pt x="762" y="197358"/>
                </a:lnTo>
                <a:lnTo>
                  <a:pt x="5333" y="214122"/>
                </a:lnTo>
                <a:lnTo>
                  <a:pt x="7619" y="223265"/>
                </a:lnTo>
                <a:lnTo>
                  <a:pt x="9143" y="230124"/>
                </a:lnTo>
                <a:lnTo>
                  <a:pt x="12192" y="238506"/>
                </a:lnTo>
                <a:lnTo>
                  <a:pt x="16763" y="246125"/>
                </a:lnTo>
                <a:lnTo>
                  <a:pt x="19812" y="253746"/>
                </a:lnTo>
                <a:lnTo>
                  <a:pt x="24383" y="260603"/>
                </a:lnTo>
                <a:lnTo>
                  <a:pt x="28193" y="267462"/>
                </a:lnTo>
                <a:lnTo>
                  <a:pt x="33527" y="275082"/>
                </a:lnTo>
                <a:lnTo>
                  <a:pt x="44195" y="287274"/>
                </a:lnTo>
                <a:lnTo>
                  <a:pt x="55625" y="298703"/>
                </a:lnTo>
                <a:lnTo>
                  <a:pt x="62483" y="304038"/>
                </a:lnTo>
                <a:lnTo>
                  <a:pt x="68580" y="309372"/>
                </a:lnTo>
                <a:lnTo>
                  <a:pt x="74675" y="313944"/>
                </a:lnTo>
                <a:lnTo>
                  <a:pt x="82295" y="317753"/>
                </a:lnTo>
                <a:lnTo>
                  <a:pt x="97536" y="326898"/>
                </a:lnTo>
                <a:lnTo>
                  <a:pt x="136398" y="340613"/>
                </a:lnTo>
                <a:lnTo>
                  <a:pt x="153162" y="342138"/>
                </a:lnTo>
                <a:lnTo>
                  <a:pt x="163068" y="343662"/>
                </a:lnTo>
                <a:lnTo>
                  <a:pt x="179831" y="343662"/>
                </a:lnTo>
                <a:lnTo>
                  <a:pt x="188975" y="342138"/>
                </a:lnTo>
                <a:lnTo>
                  <a:pt x="197357" y="341375"/>
                </a:lnTo>
                <a:lnTo>
                  <a:pt x="237744" y="329946"/>
                </a:lnTo>
                <a:lnTo>
                  <a:pt x="246125" y="326898"/>
                </a:lnTo>
                <a:lnTo>
                  <a:pt x="253745" y="322325"/>
                </a:lnTo>
                <a:lnTo>
                  <a:pt x="259842" y="317753"/>
                </a:lnTo>
                <a:lnTo>
                  <a:pt x="267462" y="313944"/>
                </a:lnTo>
                <a:lnTo>
                  <a:pt x="273557" y="309372"/>
                </a:lnTo>
                <a:lnTo>
                  <a:pt x="281177" y="304038"/>
                </a:lnTo>
                <a:lnTo>
                  <a:pt x="297942" y="287274"/>
                </a:lnTo>
                <a:lnTo>
                  <a:pt x="304800" y="281177"/>
                </a:lnTo>
                <a:lnTo>
                  <a:pt x="308610" y="275082"/>
                </a:lnTo>
                <a:lnTo>
                  <a:pt x="313944" y="267462"/>
                </a:lnTo>
                <a:lnTo>
                  <a:pt x="318515" y="260603"/>
                </a:lnTo>
                <a:lnTo>
                  <a:pt x="322325" y="253746"/>
                </a:lnTo>
                <a:lnTo>
                  <a:pt x="326898" y="246125"/>
                </a:lnTo>
                <a:lnTo>
                  <a:pt x="329945" y="238506"/>
                </a:lnTo>
                <a:lnTo>
                  <a:pt x="332994" y="230124"/>
                </a:lnTo>
                <a:lnTo>
                  <a:pt x="338327" y="214122"/>
                </a:lnTo>
                <a:lnTo>
                  <a:pt x="339089" y="205739"/>
                </a:lnTo>
                <a:lnTo>
                  <a:pt x="341375" y="197358"/>
                </a:lnTo>
                <a:lnTo>
                  <a:pt x="342900" y="188975"/>
                </a:lnTo>
                <a:lnTo>
                  <a:pt x="342900" y="180594"/>
                </a:lnTo>
                <a:lnTo>
                  <a:pt x="343662" y="17145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819859" y="510271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77496" y="6252739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1450"/>
                </a:moveTo>
                <a:lnTo>
                  <a:pt x="343662" y="163068"/>
                </a:lnTo>
                <a:lnTo>
                  <a:pt x="342900" y="154686"/>
                </a:lnTo>
                <a:lnTo>
                  <a:pt x="341376" y="146303"/>
                </a:lnTo>
                <a:lnTo>
                  <a:pt x="340614" y="137922"/>
                </a:lnTo>
                <a:lnTo>
                  <a:pt x="338328" y="128777"/>
                </a:lnTo>
                <a:lnTo>
                  <a:pt x="336042" y="120396"/>
                </a:lnTo>
                <a:lnTo>
                  <a:pt x="332994" y="112013"/>
                </a:lnTo>
                <a:lnTo>
                  <a:pt x="329946" y="105156"/>
                </a:lnTo>
                <a:lnTo>
                  <a:pt x="323850" y="89915"/>
                </a:lnTo>
                <a:lnTo>
                  <a:pt x="319278" y="82296"/>
                </a:lnTo>
                <a:lnTo>
                  <a:pt x="313944" y="75437"/>
                </a:lnTo>
                <a:lnTo>
                  <a:pt x="310134" y="68579"/>
                </a:lnTo>
                <a:lnTo>
                  <a:pt x="299466" y="56387"/>
                </a:lnTo>
                <a:lnTo>
                  <a:pt x="294132" y="49529"/>
                </a:lnTo>
                <a:lnTo>
                  <a:pt x="288036" y="44196"/>
                </a:lnTo>
                <a:lnTo>
                  <a:pt x="281178" y="38862"/>
                </a:lnTo>
                <a:lnTo>
                  <a:pt x="275082" y="34289"/>
                </a:lnTo>
                <a:lnTo>
                  <a:pt x="267462" y="29718"/>
                </a:lnTo>
                <a:lnTo>
                  <a:pt x="261366" y="24384"/>
                </a:lnTo>
                <a:lnTo>
                  <a:pt x="253746" y="19812"/>
                </a:lnTo>
                <a:lnTo>
                  <a:pt x="246126" y="16763"/>
                </a:lnTo>
                <a:lnTo>
                  <a:pt x="239268" y="13715"/>
                </a:lnTo>
                <a:lnTo>
                  <a:pt x="230886" y="10668"/>
                </a:lnTo>
                <a:lnTo>
                  <a:pt x="223266" y="7620"/>
                </a:lnTo>
                <a:lnTo>
                  <a:pt x="206502" y="3048"/>
                </a:lnTo>
                <a:lnTo>
                  <a:pt x="198120" y="2286"/>
                </a:lnTo>
                <a:lnTo>
                  <a:pt x="188976" y="762"/>
                </a:lnTo>
                <a:lnTo>
                  <a:pt x="180594" y="0"/>
                </a:lnTo>
                <a:lnTo>
                  <a:pt x="163068" y="0"/>
                </a:lnTo>
                <a:lnTo>
                  <a:pt x="154686" y="762"/>
                </a:lnTo>
                <a:lnTo>
                  <a:pt x="146304" y="2286"/>
                </a:lnTo>
                <a:lnTo>
                  <a:pt x="137160" y="3048"/>
                </a:lnTo>
                <a:lnTo>
                  <a:pt x="120396" y="7620"/>
                </a:lnTo>
                <a:lnTo>
                  <a:pt x="113537" y="10668"/>
                </a:lnTo>
                <a:lnTo>
                  <a:pt x="104394" y="13715"/>
                </a:lnTo>
                <a:lnTo>
                  <a:pt x="97536" y="16763"/>
                </a:lnTo>
                <a:lnTo>
                  <a:pt x="89916" y="19812"/>
                </a:lnTo>
                <a:lnTo>
                  <a:pt x="82296" y="24384"/>
                </a:lnTo>
                <a:lnTo>
                  <a:pt x="76200" y="29718"/>
                </a:lnTo>
                <a:lnTo>
                  <a:pt x="68580" y="34289"/>
                </a:lnTo>
                <a:lnTo>
                  <a:pt x="62484" y="38862"/>
                </a:lnTo>
                <a:lnTo>
                  <a:pt x="56387" y="44196"/>
                </a:lnTo>
                <a:lnTo>
                  <a:pt x="44196" y="56387"/>
                </a:lnTo>
                <a:lnTo>
                  <a:pt x="33528" y="68579"/>
                </a:lnTo>
                <a:lnTo>
                  <a:pt x="29718" y="75437"/>
                </a:lnTo>
                <a:lnTo>
                  <a:pt x="25146" y="82296"/>
                </a:lnTo>
                <a:lnTo>
                  <a:pt x="21336" y="89915"/>
                </a:lnTo>
                <a:lnTo>
                  <a:pt x="16764" y="97536"/>
                </a:lnTo>
                <a:lnTo>
                  <a:pt x="13716" y="105156"/>
                </a:lnTo>
                <a:lnTo>
                  <a:pt x="2286" y="146303"/>
                </a:lnTo>
                <a:lnTo>
                  <a:pt x="762" y="154686"/>
                </a:lnTo>
                <a:lnTo>
                  <a:pt x="0" y="163068"/>
                </a:lnTo>
                <a:lnTo>
                  <a:pt x="0" y="180594"/>
                </a:lnTo>
                <a:lnTo>
                  <a:pt x="762" y="189737"/>
                </a:lnTo>
                <a:lnTo>
                  <a:pt x="2286" y="198120"/>
                </a:lnTo>
                <a:lnTo>
                  <a:pt x="3048" y="206501"/>
                </a:lnTo>
                <a:lnTo>
                  <a:pt x="7620" y="223265"/>
                </a:lnTo>
                <a:lnTo>
                  <a:pt x="10668" y="230886"/>
                </a:lnTo>
                <a:lnTo>
                  <a:pt x="13716" y="239268"/>
                </a:lnTo>
                <a:lnTo>
                  <a:pt x="16764" y="246887"/>
                </a:lnTo>
                <a:lnTo>
                  <a:pt x="21336" y="253746"/>
                </a:lnTo>
                <a:lnTo>
                  <a:pt x="25146" y="261365"/>
                </a:lnTo>
                <a:lnTo>
                  <a:pt x="29718" y="267462"/>
                </a:lnTo>
                <a:lnTo>
                  <a:pt x="33528" y="275082"/>
                </a:lnTo>
                <a:lnTo>
                  <a:pt x="38862" y="281177"/>
                </a:lnTo>
                <a:lnTo>
                  <a:pt x="44196" y="288036"/>
                </a:lnTo>
                <a:lnTo>
                  <a:pt x="51054" y="293370"/>
                </a:lnTo>
                <a:lnTo>
                  <a:pt x="56387" y="299465"/>
                </a:lnTo>
                <a:lnTo>
                  <a:pt x="68580" y="310134"/>
                </a:lnTo>
                <a:lnTo>
                  <a:pt x="76200" y="313944"/>
                </a:lnTo>
                <a:lnTo>
                  <a:pt x="82296" y="318515"/>
                </a:lnTo>
                <a:lnTo>
                  <a:pt x="89916" y="322325"/>
                </a:lnTo>
                <a:lnTo>
                  <a:pt x="97536" y="326898"/>
                </a:lnTo>
                <a:lnTo>
                  <a:pt x="104394" y="329946"/>
                </a:lnTo>
                <a:lnTo>
                  <a:pt x="113537" y="332994"/>
                </a:lnTo>
                <a:lnTo>
                  <a:pt x="120396" y="336803"/>
                </a:lnTo>
                <a:lnTo>
                  <a:pt x="128778" y="338327"/>
                </a:lnTo>
                <a:lnTo>
                  <a:pt x="137160" y="340613"/>
                </a:lnTo>
                <a:lnTo>
                  <a:pt x="146304" y="341375"/>
                </a:lnTo>
                <a:lnTo>
                  <a:pt x="154686" y="342900"/>
                </a:lnTo>
                <a:lnTo>
                  <a:pt x="163068" y="343662"/>
                </a:lnTo>
                <a:lnTo>
                  <a:pt x="180594" y="343662"/>
                </a:lnTo>
                <a:lnTo>
                  <a:pt x="188976" y="342900"/>
                </a:lnTo>
                <a:lnTo>
                  <a:pt x="198120" y="341375"/>
                </a:lnTo>
                <a:lnTo>
                  <a:pt x="206502" y="340613"/>
                </a:lnTo>
                <a:lnTo>
                  <a:pt x="214884" y="338327"/>
                </a:lnTo>
                <a:lnTo>
                  <a:pt x="223266" y="336803"/>
                </a:lnTo>
                <a:lnTo>
                  <a:pt x="230886" y="332994"/>
                </a:lnTo>
                <a:lnTo>
                  <a:pt x="239268" y="329946"/>
                </a:lnTo>
                <a:lnTo>
                  <a:pt x="246126" y="326898"/>
                </a:lnTo>
                <a:lnTo>
                  <a:pt x="253746" y="322325"/>
                </a:lnTo>
                <a:lnTo>
                  <a:pt x="261366" y="318515"/>
                </a:lnTo>
                <a:lnTo>
                  <a:pt x="267462" y="313944"/>
                </a:lnTo>
                <a:lnTo>
                  <a:pt x="275082" y="310134"/>
                </a:lnTo>
                <a:lnTo>
                  <a:pt x="281178" y="304800"/>
                </a:lnTo>
                <a:lnTo>
                  <a:pt x="288036" y="299465"/>
                </a:lnTo>
                <a:lnTo>
                  <a:pt x="299466" y="288036"/>
                </a:lnTo>
                <a:lnTo>
                  <a:pt x="304800" y="281177"/>
                </a:lnTo>
                <a:lnTo>
                  <a:pt x="310134" y="275082"/>
                </a:lnTo>
                <a:lnTo>
                  <a:pt x="313944" y="267462"/>
                </a:lnTo>
                <a:lnTo>
                  <a:pt x="319278" y="261365"/>
                </a:lnTo>
                <a:lnTo>
                  <a:pt x="323850" y="253746"/>
                </a:lnTo>
                <a:lnTo>
                  <a:pt x="326898" y="246887"/>
                </a:lnTo>
                <a:lnTo>
                  <a:pt x="329946" y="239268"/>
                </a:lnTo>
                <a:lnTo>
                  <a:pt x="332994" y="230886"/>
                </a:lnTo>
                <a:lnTo>
                  <a:pt x="336042" y="223265"/>
                </a:lnTo>
                <a:lnTo>
                  <a:pt x="338328" y="214884"/>
                </a:lnTo>
                <a:lnTo>
                  <a:pt x="340614" y="206501"/>
                </a:lnTo>
                <a:lnTo>
                  <a:pt x="341376" y="198120"/>
                </a:lnTo>
                <a:lnTo>
                  <a:pt x="342900" y="189737"/>
                </a:lnTo>
                <a:lnTo>
                  <a:pt x="343662" y="180594"/>
                </a:lnTo>
                <a:lnTo>
                  <a:pt x="343662" y="17145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54443" y="5364480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258318" y="257556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426354" y="5918623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0" y="0"/>
                </a:moveTo>
                <a:lnTo>
                  <a:pt x="343662" y="34366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048035" y="5210140"/>
            <a:ext cx="1494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-2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43331" y="5364481"/>
            <a:ext cx="95691" cy="551303"/>
          </a:xfrm>
          <a:custGeom>
            <a:avLst/>
            <a:gdLst/>
            <a:ahLst/>
            <a:cxnLst/>
            <a:rect l="l" t="t" r="r" b="b"/>
            <a:pathLst>
              <a:path w="98425" h="567054">
                <a:moveTo>
                  <a:pt x="98298" y="0"/>
                </a:moveTo>
                <a:lnTo>
                  <a:pt x="69342" y="66294"/>
                </a:lnTo>
                <a:lnTo>
                  <a:pt x="52578" y="109727"/>
                </a:lnTo>
                <a:lnTo>
                  <a:pt x="45719" y="131825"/>
                </a:lnTo>
                <a:lnTo>
                  <a:pt x="38862" y="153162"/>
                </a:lnTo>
                <a:lnTo>
                  <a:pt x="26669" y="195834"/>
                </a:lnTo>
                <a:lnTo>
                  <a:pt x="16763" y="237744"/>
                </a:lnTo>
                <a:lnTo>
                  <a:pt x="9143" y="278129"/>
                </a:lnTo>
                <a:lnTo>
                  <a:pt x="3810" y="316991"/>
                </a:lnTo>
                <a:lnTo>
                  <a:pt x="762" y="355091"/>
                </a:lnTo>
                <a:lnTo>
                  <a:pt x="0" y="373379"/>
                </a:lnTo>
                <a:lnTo>
                  <a:pt x="0" y="408432"/>
                </a:lnTo>
                <a:lnTo>
                  <a:pt x="7619" y="471677"/>
                </a:lnTo>
                <a:lnTo>
                  <a:pt x="19050" y="512825"/>
                </a:lnTo>
                <a:lnTo>
                  <a:pt x="35813" y="547877"/>
                </a:lnTo>
                <a:lnTo>
                  <a:pt x="43434" y="558546"/>
                </a:lnTo>
                <a:lnTo>
                  <a:pt x="51054" y="566927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955924" y="5874174"/>
            <a:ext cx="83344" cy="75935"/>
          </a:xfrm>
          <a:custGeom>
            <a:avLst/>
            <a:gdLst/>
            <a:ahLst/>
            <a:cxnLst/>
            <a:rect l="l" t="t" r="r" b="b"/>
            <a:pathLst>
              <a:path w="85725" h="78104">
                <a:moveTo>
                  <a:pt x="44957" y="0"/>
                </a:moveTo>
                <a:lnTo>
                  <a:pt x="44195" y="5333"/>
                </a:lnTo>
                <a:lnTo>
                  <a:pt x="42671" y="10667"/>
                </a:lnTo>
                <a:lnTo>
                  <a:pt x="41147" y="15239"/>
                </a:lnTo>
                <a:lnTo>
                  <a:pt x="39624" y="20573"/>
                </a:lnTo>
                <a:lnTo>
                  <a:pt x="16763" y="51815"/>
                </a:lnTo>
                <a:lnTo>
                  <a:pt x="0" y="64007"/>
                </a:lnTo>
                <a:lnTo>
                  <a:pt x="85343" y="77723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058159" y="7112105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0687"/>
                </a:moveTo>
                <a:lnTo>
                  <a:pt x="343662" y="153923"/>
                </a:lnTo>
                <a:lnTo>
                  <a:pt x="342900" y="145541"/>
                </a:lnTo>
                <a:lnTo>
                  <a:pt x="338327" y="128777"/>
                </a:lnTo>
                <a:lnTo>
                  <a:pt x="336041" y="120395"/>
                </a:lnTo>
                <a:lnTo>
                  <a:pt x="334517" y="112013"/>
                </a:lnTo>
                <a:lnTo>
                  <a:pt x="331469" y="104393"/>
                </a:lnTo>
                <a:lnTo>
                  <a:pt x="326898" y="96773"/>
                </a:lnTo>
                <a:lnTo>
                  <a:pt x="323850" y="89915"/>
                </a:lnTo>
                <a:lnTo>
                  <a:pt x="319277" y="82295"/>
                </a:lnTo>
                <a:lnTo>
                  <a:pt x="315467" y="76199"/>
                </a:lnTo>
                <a:lnTo>
                  <a:pt x="310134" y="68579"/>
                </a:lnTo>
                <a:lnTo>
                  <a:pt x="304800" y="62483"/>
                </a:lnTo>
                <a:lnTo>
                  <a:pt x="299465" y="55625"/>
                </a:lnTo>
                <a:lnTo>
                  <a:pt x="294131" y="49529"/>
                </a:lnTo>
                <a:lnTo>
                  <a:pt x="288036" y="44195"/>
                </a:lnTo>
                <a:lnTo>
                  <a:pt x="281177" y="38861"/>
                </a:lnTo>
                <a:lnTo>
                  <a:pt x="275081" y="33527"/>
                </a:lnTo>
                <a:lnTo>
                  <a:pt x="268986" y="28955"/>
                </a:lnTo>
                <a:lnTo>
                  <a:pt x="253746" y="19811"/>
                </a:lnTo>
                <a:lnTo>
                  <a:pt x="246887" y="16763"/>
                </a:lnTo>
                <a:lnTo>
                  <a:pt x="231648" y="10667"/>
                </a:lnTo>
                <a:lnTo>
                  <a:pt x="223265" y="6857"/>
                </a:lnTo>
                <a:lnTo>
                  <a:pt x="214884" y="5333"/>
                </a:lnTo>
                <a:lnTo>
                  <a:pt x="207263" y="3047"/>
                </a:lnTo>
                <a:lnTo>
                  <a:pt x="198881" y="1523"/>
                </a:lnTo>
                <a:lnTo>
                  <a:pt x="189737" y="761"/>
                </a:lnTo>
                <a:lnTo>
                  <a:pt x="181355" y="0"/>
                </a:lnTo>
                <a:lnTo>
                  <a:pt x="163067" y="0"/>
                </a:lnTo>
                <a:lnTo>
                  <a:pt x="146303" y="1523"/>
                </a:lnTo>
                <a:lnTo>
                  <a:pt x="137922" y="3047"/>
                </a:lnTo>
                <a:lnTo>
                  <a:pt x="129539" y="5333"/>
                </a:lnTo>
                <a:lnTo>
                  <a:pt x="120396" y="6857"/>
                </a:lnTo>
                <a:lnTo>
                  <a:pt x="113537" y="10667"/>
                </a:lnTo>
                <a:lnTo>
                  <a:pt x="105917" y="13715"/>
                </a:lnTo>
                <a:lnTo>
                  <a:pt x="97536" y="16763"/>
                </a:lnTo>
                <a:lnTo>
                  <a:pt x="89915" y="19811"/>
                </a:lnTo>
                <a:lnTo>
                  <a:pt x="83819" y="24383"/>
                </a:lnTo>
                <a:lnTo>
                  <a:pt x="76200" y="28955"/>
                </a:lnTo>
                <a:lnTo>
                  <a:pt x="70103" y="33527"/>
                </a:lnTo>
                <a:lnTo>
                  <a:pt x="62483" y="38861"/>
                </a:lnTo>
                <a:lnTo>
                  <a:pt x="57150" y="44195"/>
                </a:lnTo>
                <a:lnTo>
                  <a:pt x="51053" y="49529"/>
                </a:lnTo>
                <a:lnTo>
                  <a:pt x="25907" y="82295"/>
                </a:lnTo>
                <a:lnTo>
                  <a:pt x="8381" y="120395"/>
                </a:lnTo>
                <a:lnTo>
                  <a:pt x="5333" y="128777"/>
                </a:lnTo>
                <a:lnTo>
                  <a:pt x="4571" y="137159"/>
                </a:lnTo>
                <a:lnTo>
                  <a:pt x="2286" y="145541"/>
                </a:lnTo>
                <a:lnTo>
                  <a:pt x="1524" y="153923"/>
                </a:lnTo>
                <a:lnTo>
                  <a:pt x="0" y="162305"/>
                </a:lnTo>
                <a:lnTo>
                  <a:pt x="0" y="180593"/>
                </a:lnTo>
                <a:lnTo>
                  <a:pt x="1524" y="188975"/>
                </a:lnTo>
                <a:lnTo>
                  <a:pt x="2286" y="197357"/>
                </a:lnTo>
                <a:lnTo>
                  <a:pt x="4571" y="205739"/>
                </a:lnTo>
                <a:lnTo>
                  <a:pt x="5333" y="214121"/>
                </a:lnTo>
                <a:lnTo>
                  <a:pt x="8381" y="222503"/>
                </a:lnTo>
                <a:lnTo>
                  <a:pt x="10668" y="230123"/>
                </a:lnTo>
                <a:lnTo>
                  <a:pt x="13715" y="238505"/>
                </a:lnTo>
                <a:lnTo>
                  <a:pt x="21336" y="253745"/>
                </a:lnTo>
                <a:lnTo>
                  <a:pt x="25907" y="260603"/>
                </a:lnTo>
                <a:lnTo>
                  <a:pt x="29718" y="267461"/>
                </a:lnTo>
                <a:lnTo>
                  <a:pt x="35051" y="274319"/>
                </a:lnTo>
                <a:lnTo>
                  <a:pt x="39624" y="281177"/>
                </a:lnTo>
                <a:lnTo>
                  <a:pt x="44957" y="287273"/>
                </a:lnTo>
                <a:lnTo>
                  <a:pt x="51053" y="292607"/>
                </a:lnTo>
                <a:lnTo>
                  <a:pt x="62483" y="304037"/>
                </a:lnTo>
                <a:lnTo>
                  <a:pt x="70103" y="309371"/>
                </a:lnTo>
                <a:lnTo>
                  <a:pt x="76200" y="313943"/>
                </a:lnTo>
                <a:lnTo>
                  <a:pt x="83819" y="317753"/>
                </a:lnTo>
                <a:lnTo>
                  <a:pt x="89915" y="322325"/>
                </a:lnTo>
                <a:lnTo>
                  <a:pt x="97536" y="326897"/>
                </a:lnTo>
                <a:lnTo>
                  <a:pt x="105917" y="329945"/>
                </a:lnTo>
                <a:lnTo>
                  <a:pt x="113537" y="332993"/>
                </a:lnTo>
                <a:lnTo>
                  <a:pt x="120396" y="336041"/>
                </a:lnTo>
                <a:lnTo>
                  <a:pt x="129539" y="338327"/>
                </a:lnTo>
                <a:lnTo>
                  <a:pt x="137922" y="340613"/>
                </a:lnTo>
                <a:lnTo>
                  <a:pt x="154686" y="342137"/>
                </a:lnTo>
                <a:lnTo>
                  <a:pt x="163067" y="343661"/>
                </a:lnTo>
                <a:lnTo>
                  <a:pt x="181355" y="343661"/>
                </a:lnTo>
                <a:lnTo>
                  <a:pt x="189737" y="342137"/>
                </a:lnTo>
                <a:lnTo>
                  <a:pt x="198881" y="341375"/>
                </a:lnTo>
                <a:lnTo>
                  <a:pt x="207263" y="340613"/>
                </a:lnTo>
                <a:lnTo>
                  <a:pt x="214884" y="338327"/>
                </a:lnTo>
                <a:lnTo>
                  <a:pt x="223265" y="336041"/>
                </a:lnTo>
                <a:lnTo>
                  <a:pt x="231648" y="332993"/>
                </a:lnTo>
                <a:lnTo>
                  <a:pt x="246887" y="326897"/>
                </a:lnTo>
                <a:lnTo>
                  <a:pt x="253746" y="322325"/>
                </a:lnTo>
                <a:lnTo>
                  <a:pt x="261365" y="317753"/>
                </a:lnTo>
                <a:lnTo>
                  <a:pt x="268986" y="313943"/>
                </a:lnTo>
                <a:lnTo>
                  <a:pt x="275081" y="309371"/>
                </a:lnTo>
                <a:lnTo>
                  <a:pt x="281177" y="304037"/>
                </a:lnTo>
                <a:lnTo>
                  <a:pt x="288036" y="298703"/>
                </a:lnTo>
                <a:lnTo>
                  <a:pt x="299465" y="287273"/>
                </a:lnTo>
                <a:lnTo>
                  <a:pt x="304800" y="281177"/>
                </a:lnTo>
                <a:lnTo>
                  <a:pt x="315467" y="267461"/>
                </a:lnTo>
                <a:lnTo>
                  <a:pt x="319277" y="260603"/>
                </a:lnTo>
                <a:lnTo>
                  <a:pt x="323850" y="253745"/>
                </a:lnTo>
                <a:lnTo>
                  <a:pt x="326898" y="246125"/>
                </a:lnTo>
                <a:lnTo>
                  <a:pt x="331469" y="238505"/>
                </a:lnTo>
                <a:lnTo>
                  <a:pt x="334517" y="230123"/>
                </a:lnTo>
                <a:lnTo>
                  <a:pt x="336041" y="222503"/>
                </a:lnTo>
                <a:lnTo>
                  <a:pt x="338327" y="214121"/>
                </a:lnTo>
                <a:lnTo>
                  <a:pt x="342900" y="197357"/>
                </a:lnTo>
                <a:lnTo>
                  <a:pt x="343662" y="188975"/>
                </a:lnTo>
                <a:lnTo>
                  <a:pt x="343662" y="170687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202743" y="6325834"/>
            <a:ext cx="2427464" cy="1052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3250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63"/>
              </a:spcBef>
            </a:pPr>
            <a:r>
              <a:rPr sz="1069" b="1" spc="10" dirty="0">
                <a:latin typeface="Arial"/>
                <a:cs typeface="Arial"/>
              </a:rPr>
              <a:t>Fig 21.1: insert(3) single </a:t>
            </a:r>
            <a:r>
              <a:rPr sz="1069" b="1" spc="5" dirty="0">
                <a:latin typeface="Arial"/>
                <a:cs typeface="Arial"/>
              </a:rPr>
              <a:t>left</a:t>
            </a:r>
            <a:r>
              <a:rPr sz="1069" b="1" spc="-10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rotation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826">
              <a:latin typeface="Times New Roman"/>
              <a:cs typeface="Times New Roman"/>
            </a:endParaRPr>
          </a:p>
          <a:p>
            <a:pPr marR="374112" algn="ctr">
              <a:spcBef>
                <a:spcPts val="5"/>
              </a:spcBef>
            </a:pPr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41070" y="7780336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69" h="344170">
                <a:moveTo>
                  <a:pt x="343662" y="172211"/>
                </a:moveTo>
                <a:lnTo>
                  <a:pt x="343662" y="163067"/>
                </a:lnTo>
                <a:lnTo>
                  <a:pt x="342900" y="153923"/>
                </a:lnTo>
                <a:lnTo>
                  <a:pt x="341375" y="145541"/>
                </a:lnTo>
                <a:lnTo>
                  <a:pt x="340613" y="137159"/>
                </a:lnTo>
                <a:lnTo>
                  <a:pt x="336042" y="120395"/>
                </a:lnTo>
                <a:lnTo>
                  <a:pt x="332994" y="112775"/>
                </a:lnTo>
                <a:lnTo>
                  <a:pt x="329945" y="104393"/>
                </a:lnTo>
                <a:lnTo>
                  <a:pt x="326897" y="97535"/>
                </a:lnTo>
                <a:lnTo>
                  <a:pt x="322325" y="89915"/>
                </a:lnTo>
                <a:lnTo>
                  <a:pt x="318515" y="82295"/>
                </a:lnTo>
                <a:lnTo>
                  <a:pt x="313944" y="76199"/>
                </a:lnTo>
                <a:lnTo>
                  <a:pt x="310133" y="68579"/>
                </a:lnTo>
                <a:lnTo>
                  <a:pt x="304800" y="62483"/>
                </a:lnTo>
                <a:lnTo>
                  <a:pt x="299465" y="55625"/>
                </a:lnTo>
                <a:lnTo>
                  <a:pt x="292607" y="50291"/>
                </a:lnTo>
                <a:lnTo>
                  <a:pt x="287274" y="44195"/>
                </a:lnTo>
                <a:lnTo>
                  <a:pt x="275081" y="33527"/>
                </a:lnTo>
                <a:lnTo>
                  <a:pt x="267462" y="29717"/>
                </a:lnTo>
                <a:lnTo>
                  <a:pt x="261365" y="25145"/>
                </a:lnTo>
                <a:lnTo>
                  <a:pt x="253745" y="21335"/>
                </a:lnTo>
                <a:lnTo>
                  <a:pt x="246125" y="16763"/>
                </a:lnTo>
                <a:lnTo>
                  <a:pt x="239268" y="13715"/>
                </a:lnTo>
                <a:lnTo>
                  <a:pt x="230886" y="10667"/>
                </a:lnTo>
                <a:lnTo>
                  <a:pt x="223265" y="7619"/>
                </a:lnTo>
                <a:lnTo>
                  <a:pt x="206501" y="3047"/>
                </a:lnTo>
                <a:lnTo>
                  <a:pt x="198119" y="2285"/>
                </a:lnTo>
                <a:lnTo>
                  <a:pt x="188975" y="761"/>
                </a:lnTo>
                <a:lnTo>
                  <a:pt x="180594" y="0"/>
                </a:lnTo>
                <a:lnTo>
                  <a:pt x="163068" y="0"/>
                </a:lnTo>
                <a:lnTo>
                  <a:pt x="154686" y="761"/>
                </a:lnTo>
                <a:lnTo>
                  <a:pt x="146303" y="2285"/>
                </a:lnTo>
                <a:lnTo>
                  <a:pt x="137159" y="3047"/>
                </a:lnTo>
                <a:lnTo>
                  <a:pt x="120395" y="7619"/>
                </a:lnTo>
                <a:lnTo>
                  <a:pt x="113537" y="10667"/>
                </a:lnTo>
                <a:lnTo>
                  <a:pt x="104393" y="13715"/>
                </a:lnTo>
                <a:lnTo>
                  <a:pt x="97536" y="16763"/>
                </a:lnTo>
                <a:lnTo>
                  <a:pt x="89915" y="21335"/>
                </a:lnTo>
                <a:lnTo>
                  <a:pt x="82295" y="25145"/>
                </a:lnTo>
                <a:lnTo>
                  <a:pt x="76200" y="29717"/>
                </a:lnTo>
                <a:lnTo>
                  <a:pt x="68580" y="33527"/>
                </a:lnTo>
                <a:lnTo>
                  <a:pt x="56387" y="44195"/>
                </a:lnTo>
                <a:lnTo>
                  <a:pt x="29718" y="76199"/>
                </a:lnTo>
                <a:lnTo>
                  <a:pt x="24383" y="82295"/>
                </a:lnTo>
                <a:lnTo>
                  <a:pt x="16763" y="97535"/>
                </a:lnTo>
                <a:lnTo>
                  <a:pt x="13715" y="104393"/>
                </a:lnTo>
                <a:lnTo>
                  <a:pt x="10668" y="112775"/>
                </a:lnTo>
                <a:lnTo>
                  <a:pt x="7619" y="120395"/>
                </a:lnTo>
                <a:lnTo>
                  <a:pt x="3047" y="137159"/>
                </a:lnTo>
                <a:lnTo>
                  <a:pt x="1524" y="153923"/>
                </a:lnTo>
                <a:lnTo>
                  <a:pt x="0" y="163067"/>
                </a:lnTo>
                <a:lnTo>
                  <a:pt x="0" y="180593"/>
                </a:lnTo>
                <a:lnTo>
                  <a:pt x="1524" y="188975"/>
                </a:lnTo>
                <a:lnTo>
                  <a:pt x="3047" y="205739"/>
                </a:lnTo>
                <a:lnTo>
                  <a:pt x="5333" y="214883"/>
                </a:lnTo>
                <a:lnTo>
                  <a:pt x="7619" y="223265"/>
                </a:lnTo>
                <a:lnTo>
                  <a:pt x="10668" y="231647"/>
                </a:lnTo>
                <a:lnTo>
                  <a:pt x="13715" y="238505"/>
                </a:lnTo>
                <a:lnTo>
                  <a:pt x="16763" y="246125"/>
                </a:lnTo>
                <a:lnTo>
                  <a:pt x="24383" y="261365"/>
                </a:lnTo>
                <a:lnTo>
                  <a:pt x="29718" y="267461"/>
                </a:lnTo>
                <a:lnTo>
                  <a:pt x="34289" y="275081"/>
                </a:lnTo>
                <a:lnTo>
                  <a:pt x="38862" y="281177"/>
                </a:lnTo>
                <a:lnTo>
                  <a:pt x="44195" y="287273"/>
                </a:lnTo>
                <a:lnTo>
                  <a:pt x="49530" y="294131"/>
                </a:lnTo>
                <a:lnTo>
                  <a:pt x="56387" y="299465"/>
                </a:lnTo>
                <a:lnTo>
                  <a:pt x="62483" y="304799"/>
                </a:lnTo>
                <a:lnTo>
                  <a:pt x="68580" y="309371"/>
                </a:lnTo>
                <a:lnTo>
                  <a:pt x="76200" y="313943"/>
                </a:lnTo>
                <a:lnTo>
                  <a:pt x="82295" y="319277"/>
                </a:lnTo>
                <a:lnTo>
                  <a:pt x="89915" y="323849"/>
                </a:lnTo>
                <a:lnTo>
                  <a:pt x="97536" y="326897"/>
                </a:lnTo>
                <a:lnTo>
                  <a:pt x="104393" y="329945"/>
                </a:lnTo>
                <a:lnTo>
                  <a:pt x="113537" y="332993"/>
                </a:lnTo>
                <a:lnTo>
                  <a:pt x="120395" y="336041"/>
                </a:lnTo>
                <a:lnTo>
                  <a:pt x="137159" y="340613"/>
                </a:lnTo>
                <a:lnTo>
                  <a:pt x="146303" y="341375"/>
                </a:lnTo>
                <a:lnTo>
                  <a:pt x="154686" y="342899"/>
                </a:lnTo>
                <a:lnTo>
                  <a:pt x="163068" y="343661"/>
                </a:lnTo>
                <a:lnTo>
                  <a:pt x="180594" y="343661"/>
                </a:lnTo>
                <a:lnTo>
                  <a:pt x="188975" y="342899"/>
                </a:lnTo>
                <a:lnTo>
                  <a:pt x="198119" y="341375"/>
                </a:lnTo>
                <a:lnTo>
                  <a:pt x="206501" y="340613"/>
                </a:lnTo>
                <a:lnTo>
                  <a:pt x="223265" y="336041"/>
                </a:lnTo>
                <a:lnTo>
                  <a:pt x="230886" y="332993"/>
                </a:lnTo>
                <a:lnTo>
                  <a:pt x="239268" y="329945"/>
                </a:lnTo>
                <a:lnTo>
                  <a:pt x="246125" y="326897"/>
                </a:lnTo>
                <a:lnTo>
                  <a:pt x="253745" y="323849"/>
                </a:lnTo>
                <a:lnTo>
                  <a:pt x="261365" y="319277"/>
                </a:lnTo>
                <a:lnTo>
                  <a:pt x="267462" y="313943"/>
                </a:lnTo>
                <a:lnTo>
                  <a:pt x="275081" y="309371"/>
                </a:lnTo>
                <a:lnTo>
                  <a:pt x="281177" y="304799"/>
                </a:lnTo>
                <a:lnTo>
                  <a:pt x="287274" y="299465"/>
                </a:lnTo>
                <a:lnTo>
                  <a:pt x="299465" y="287273"/>
                </a:lnTo>
                <a:lnTo>
                  <a:pt x="310133" y="275081"/>
                </a:lnTo>
                <a:lnTo>
                  <a:pt x="313944" y="267461"/>
                </a:lnTo>
                <a:lnTo>
                  <a:pt x="318515" y="261365"/>
                </a:lnTo>
                <a:lnTo>
                  <a:pt x="322325" y="253745"/>
                </a:lnTo>
                <a:lnTo>
                  <a:pt x="326897" y="246125"/>
                </a:lnTo>
                <a:lnTo>
                  <a:pt x="329945" y="238505"/>
                </a:lnTo>
                <a:lnTo>
                  <a:pt x="332994" y="230123"/>
                </a:lnTo>
                <a:lnTo>
                  <a:pt x="336042" y="223265"/>
                </a:lnTo>
                <a:lnTo>
                  <a:pt x="338327" y="214883"/>
                </a:lnTo>
                <a:lnTo>
                  <a:pt x="340613" y="205739"/>
                </a:lnTo>
                <a:lnTo>
                  <a:pt x="341375" y="197357"/>
                </a:lnTo>
                <a:lnTo>
                  <a:pt x="342900" y="188975"/>
                </a:lnTo>
                <a:lnTo>
                  <a:pt x="343662" y="180593"/>
                </a:lnTo>
                <a:lnTo>
                  <a:pt x="343662" y="17221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559703" y="7780336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2211"/>
                </a:moveTo>
                <a:lnTo>
                  <a:pt x="343662" y="163067"/>
                </a:lnTo>
                <a:lnTo>
                  <a:pt x="342900" y="153923"/>
                </a:lnTo>
                <a:lnTo>
                  <a:pt x="341375" y="145541"/>
                </a:lnTo>
                <a:lnTo>
                  <a:pt x="340613" y="137159"/>
                </a:lnTo>
                <a:lnTo>
                  <a:pt x="336041" y="120395"/>
                </a:lnTo>
                <a:lnTo>
                  <a:pt x="332993" y="112775"/>
                </a:lnTo>
                <a:lnTo>
                  <a:pt x="329945" y="104393"/>
                </a:lnTo>
                <a:lnTo>
                  <a:pt x="326898" y="97535"/>
                </a:lnTo>
                <a:lnTo>
                  <a:pt x="322325" y="89915"/>
                </a:lnTo>
                <a:lnTo>
                  <a:pt x="319277" y="82295"/>
                </a:lnTo>
                <a:lnTo>
                  <a:pt x="313943" y="76199"/>
                </a:lnTo>
                <a:lnTo>
                  <a:pt x="310134" y="68579"/>
                </a:lnTo>
                <a:lnTo>
                  <a:pt x="304800" y="62483"/>
                </a:lnTo>
                <a:lnTo>
                  <a:pt x="299465" y="55625"/>
                </a:lnTo>
                <a:lnTo>
                  <a:pt x="292607" y="50291"/>
                </a:lnTo>
                <a:lnTo>
                  <a:pt x="288036" y="44195"/>
                </a:lnTo>
                <a:lnTo>
                  <a:pt x="281177" y="38861"/>
                </a:lnTo>
                <a:lnTo>
                  <a:pt x="275081" y="33527"/>
                </a:lnTo>
                <a:lnTo>
                  <a:pt x="267462" y="29717"/>
                </a:lnTo>
                <a:lnTo>
                  <a:pt x="261365" y="25145"/>
                </a:lnTo>
                <a:lnTo>
                  <a:pt x="253745" y="21335"/>
                </a:lnTo>
                <a:lnTo>
                  <a:pt x="246125" y="16763"/>
                </a:lnTo>
                <a:lnTo>
                  <a:pt x="239267" y="13715"/>
                </a:lnTo>
                <a:lnTo>
                  <a:pt x="230886" y="10667"/>
                </a:lnTo>
                <a:lnTo>
                  <a:pt x="223265" y="7619"/>
                </a:lnTo>
                <a:lnTo>
                  <a:pt x="206501" y="3047"/>
                </a:lnTo>
                <a:lnTo>
                  <a:pt x="198119" y="2285"/>
                </a:lnTo>
                <a:lnTo>
                  <a:pt x="189737" y="761"/>
                </a:lnTo>
                <a:lnTo>
                  <a:pt x="180593" y="0"/>
                </a:lnTo>
                <a:lnTo>
                  <a:pt x="163067" y="0"/>
                </a:lnTo>
                <a:lnTo>
                  <a:pt x="154686" y="761"/>
                </a:lnTo>
                <a:lnTo>
                  <a:pt x="146303" y="2285"/>
                </a:lnTo>
                <a:lnTo>
                  <a:pt x="137922" y="3047"/>
                </a:lnTo>
                <a:lnTo>
                  <a:pt x="128777" y="5333"/>
                </a:lnTo>
                <a:lnTo>
                  <a:pt x="120395" y="7619"/>
                </a:lnTo>
                <a:lnTo>
                  <a:pt x="113537" y="10667"/>
                </a:lnTo>
                <a:lnTo>
                  <a:pt x="105155" y="13715"/>
                </a:lnTo>
                <a:lnTo>
                  <a:pt x="97536" y="16763"/>
                </a:lnTo>
                <a:lnTo>
                  <a:pt x="89915" y="21335"/>
                </a:lnTo>
                <a:lnTo>
                  <a:pt x="82295" y="25145"/>
                </a:lnTo>
                <a:lnTo>
                  <a:pt x="76200" y="29717"/>
                </a:lnTo>
                <a:lnTo>
                  <a:pt x="68579" y="33527"/>
                </a:lnTo>
                <a:lnTo>
                  <a:pt x="56387" y="44195"/>
                </a:lnTo>
                <a:lnTo>
                  <a:pt x="51053" y="50291"/>
                </a:lnTo>
                <a:lnTo>
                  <a:pt x="44957" y="55625"/>
                </a:lnTo>
                <a:lnTo>
                  <a:pt x="39624" y="62483"/>
                </a:lnTo>
                <a:lnTo>
                  <a:pt x="34289" y="68579"/>
                </a:lnTo>
                <a:lnTo>
                  <a:pt x="29717" y="76199"/>
                </a:lnTo>
                <a:lnTo>
                  <a:pt x="25907" y="82295"/>
                </a:lnTo>
                <a:lnTo>
                  <a:pt x="16763" y="97535"/>
                </a:lnTo>
                <a:lnTo>
                  <a:pt x="13715" y="104393"/>
                </a:lnTo>
                <a:lnTo>
                  <a:pt x="10667" y="112775"/>
                </a:lnTo>
                <a:lnTo>
                  <a:pt x="7619" y="120395"/>
                </a:lnTo>
                <a:lnTo>
                  <a:pt x="3048" y="137159"/>
                </a:lnTo>
                <a:lnTo>
                  <a:pt x="1524" y="153923"/>
                </a:lnTo>
                <a:lnTo>
                  <a:pt x="0" y="163067"/>
                </a:lnTo>
                <a:lnTo>
                  <a:pt x="0" y="180593"/>
                </a:lnTo>
                <a:lnTo>
                  <a:pt x="1524" y="188975"/>
                </a:lnTo>
                <a:lnTo>
                  <a:pt x="3048" y="205739"/>
                </a:lnTo>
                <a:lnTo>
                  <a:pt x="5334" y="214883"/>
                </a:lnTo>
                <a:lnTo>
                  <a:pt x="7619" y="223265"/>
                </a:lnTo>
                <a:lnTo>
                  <a:pt x="10667" y="231647"/>
                </a:lnTo>
                <a:lnTo>
                  <a:pt x="13715" y="238505"/>
                </a:lnTo>
                <a:lnTo>
                  <a:pt x="16763" y="246125"/>
                </a:lnTo>
                <a:lnTo>
                  <a:pt x="25907" y="261365"/>
                </a:lnTo>
                <a:lnTo>
                  <a:pt x="29717" y="267461"/>
                </a:lnTo>
                <a:lnTo>
                  <a:pt x="34289" y="275081"/>
                </a:lnTo>
                <a:lnTo>
                  <a:pt x="62484" y="304799"/>
                </a:lnTo>
                <a:lnTo>
                  <a:pt x="76200" y="313943"/>
                </a:lnTo>
                <a:lnTo>
                  <a:pt x="82295" y="319277"/>
                </a:lnTo>
                <a:lnTo>
                  <a:pt x="89915" y="323849"/>
                </a:lnTo>
                <a:lnTo>
                  <a:pt x="105155" y="329945"/>
                </a:lnTo>
                <a:lnTo>
                  <a:pt x="113537" y="332993"/>
                </a:lnTo>
                <a:lnTo>
                  <a:pt x="120395" y="336041"/>
                </a:lnTo>
                <a:lnTo>
                  <a:pt x="128777" y="338327"/>
                </a:lnTo>
                <a:lnTo>
                  <a:pt x="137922" y="340613"/>
                </a:lnTo>
                <a:lnTo>
                  <a:pt x="146303" y="341375"/>
                </a:lnTo>
                <a:lnTo>
                  <a:pt x="154686" y="342899"/>
                </a:lnTo>
                <a:lnTo>
                  <a:pt x="163067" y="343661"/>
                </a:lnTo>
                <a:lnTo>
                  <a:pt x="180593" y="343661"/>
                </a:lnTo>
                <a:lnTo>
                  <a:pt x="189737" y="342899"/>
                </a:lnTo>
                <a:lnTo>
                  <a:pt x="198119" y="341375"/>
                </a:lnTo>
                <a:lnTo>
                  <a:pt x="206501" y="340613"/>
                </a:lnTo>
                <a:lnTo>
                  <a:pt x="223265" y="336041"/>
                </a:lnTo>
                <a:lnTo>
                  <a:pt x="230886" y="332993"/>
                </a:lnTo>
                <a:lnTo>
                  <a:pt x="239267" y="329945"/>
                </a:lnTo>
                <a:lnTo>
                  <a:pt x="246125" y="326897"/>
                </a:lnTo>
                <a:lnTo>
                  <a:pt x="253745" y="323849"/>
                </a:lnTo>
                <a:lnTo>
                  <a:pt x="261365" y="319277"/>
                </a:lnTo>
                <a:lnTo>
                  <a:pt x="267462" y="313943"/>
                </a:lnTo>
                <a:lnTo>
                  <a:pt x="275081" y="309371"/>
                </a:lnTo>
                <a:lnTo>
                  <a:pt x="281177" y="304799"/>
                </a:lnTo>
                <a:lnTo>
                  <a:pt x="288036" y="299465"/>
                </a:lnTo>
                <a:lnTo>
                  <a:pt x="292607" y="294131"/>
                </a:lnTo>
                <a:lnTo>
                  <a:pt x="299465" y="287273"/>
                </a:lnTo>
                <a:lnTo>
                  <a:pt x="310134" y="275081"/>
                </a:lnTo>
                <a:lnTo>
                  <a:pt x="313943" y="267461"/>
                </a:lnTo>
                <a:lnTo>
                  <a:pt x="319277" y="261365"/>
                </a:lnTo>
                <a:lnTo>
                  <a:pt x="322325" y="253745"/>
                </a:lnTo>
                <a:lnTo>
                  <a:pt x="326898" y="246125"/>
                </a:lnTo>
                <a:lnTo>
                  <a:pt x="329945" y="238505"/>
                </a:lnTo>
                <a:lnTo>
                  <a:pt x="332993" y="230123"/>
                </a:lnTo>
                <a:lnTo>
                  <a:pt x="336041" y="223265"/>
                </a:lnTo>
                <a:lnTo>
                  <a:pt x="338327" y="214883"/>
                </a:lnTo>
                <a:lnTo>
                  <a:pt x="340613" y="205739"/>
                </a:lnTo>
                <a:lnTo>
                  <a:pt x="341375" y="197357"/>
                </a:lnTo>
                <a:lnTo>
                  <a:pt x="342900" y="188975"/>
                </a:lnTo>
                <a:lnTo>
                  <a:pt x="343662" y="180593"/>
                </a:lnTo>
                <a:lnTo>
                  <a:pt x="343662" y="17221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807758" y="7446221"/>
            <a:ext cx="335227" cy="334610"/>
          </a:xfrm>
          <a:custGeom>
            <a:avLst/>
            <a:gdLst/>
            <a:ahLst/>
            <a:cxnLst/>
            <a:rect l="l" t="t" r="r" b="b"/>
            <a:pathLst>
              <a:path w="344805" h="344170">
                <a:moveTo>
                  <a:pt x="344424" y="0"/>
                </a:moveTo>
                <a:lnTo>
                  <a:pt x="0" y="34366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09301" y="7446221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0" y="0"/>
                </a:moveTo>
                <a:lnTo>
                  <a:pt x="343662" y="34366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352280" y="7853433"/>
            <a:ext cx="4852458" cy="1442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3066" algn="ctr">
              <a:tabLst>
                <a:tab pos="917994" algn="l"/>
              </a:tabLst>
            </a:pPr>
            <a:r>
              <a:rPr sz="1069" spc="10" dirty="0">
                <a:latin typeface="Arial"/>
                <a:cs typeface="Arial"/>
              </a:rPr>
              <a:t>1	3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1130362" algn="ctr">
              <a:spcBef>
                <a:spcPts val="763"/>
              </a:spcBef>
            </a:pPr>
            <a:r>
              <a:rPr sz="1069" b="1" spc="10" dirty="0">
                <a:latin typeface="Arial"/>
                <a:cs typeface="Arial"/>
              </a:rPr>
              <a:t>Fig 21.2:</a:t>
            </a:r>
            <a:r>
              <a:rPr sz="1069" b="1" spc="-58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insert(3)</a:t>
            </a:r>
            <a:endParaRPr sz="1069">
              <a:latin typeface="Arial"/>
              <a:cs typeface="Arial"/>
            </a:endParaRPr>
          </a:p>
          <a:p>
            <a:pPr marL="12347" marR="4939">
              <a:lnSpc>
                <a:spcPts val="1264"/>
              </a:lnSpc>
              <a:spcBef>
                <a:spcPts val="223"/>
              </a:spcBef>
            </a:pP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became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after the rotation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having 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Note the </a:t>
            </a:r>
            <a:r>
              <a:rPr sz="1069" spc="5" dirty="0">
                <a:latin typeface="Times New Roman"/>
                <a:cs typeface="Times New Roman"/>
              </a:rPr>
              <a:t>direction of rotation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Let’s insert few </a:t>
            </a:r>
            <a:r>
              <a:rPr sz="1069" spc="10" dirty="0">
                <a:latin typeface="Times New Roman"/>
                <a:cs typeface="Times New Roman"/>
              </a:rPr>
              <a:t>more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rotate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required to fulfill the conditions 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4,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will, at first,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inside 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0464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22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521656"/>
            <a:ext cx="605014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4.4.2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79985"/>
            <a:ext cx="766763" cy="92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326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31" y="3214334"/>
            <a:ext cx="2163233" cy="68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Cases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Left-right double rotation </a:t>
            </a:r>
            <a:r>
              <a:rPr sz="1069" spc="5" dirty="0">
                <a:latin typeface="Times New Roman"/>
                <a:cs typeface="Times New Roman"/>
              </a:rPr>
              <a:t>to fix </a:t>
            </a:r>
            <a:r>
              <a:rPr sz="1069" spc="10" dirty="0">
                <a:latin typeface="Times New Roman"/>
                <a:cs typeface="Times New Roman"/>
              </a:rPr>
              <a:t>case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  </a:t>
            </a:r>
            <a:r>
              <a:rPr sz="1069" spc="5" dirty="0">
                <a:latin typeface="Times New Roman"/>
                <a:cs typeface="Times New Roman"/>
              </a:rPr>
              <a:t>Right-left double rotation to fix </a:t>
            </a:r>
            <a:r>
              <a:rPr sz="1069" spc="10" dirty="0">
                <a:latin typeface="Times New Roman"/>
                <a:cs typeface="Times New Roman"/>
              </a:rPr>
              <a:t>case 3 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Code for </a:t>
            </a:r>
            <a:r>
              <a:rPr sz="1069" spc="5" dirty="0">
                <a:latin typeface="Times New Roman"/>
                <a:cs typeface="Times New Roman"/>
              </a:rPr>
              <a:t>avlInsert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2461" y="7092103"/>
            <a:ext cx="455613" cy="273491"/>
          </a:xfrm>
          <a:custGeom>
            <a:avLst/>
            <a:gdLst/>
            <a:ahLst/>
            <a:cxnLst/>
            <a:rect l="l" t="t" r="r" b="b"/>
            <a:pathLst>
              <a:path w="468630" h="281304">
                <a:moveTo>
                  <a:pt x="468630" y="0"/>
                </a:moveTo>
                <a:lnTo>
                  <a:pt x="0" y="28117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200650" y="7092103"/>
            <a:ext cx="455613" cy="273491"/>
          </a:xfrm>
          <a:custGeom>
            <a:avLst/>
            <a:gdLst/>
            <a:ahLst/>
            <a:cxnLst/>
            <a:rect l="l" t="t" r="r" b="b"/>
            <a:pathLst>
              <a:path w="468629" h="281304">
                <a:moveTo>
                  <a:pt x="0" y="0"/>
                </a:moveTo>
                <a:lnTo>
                  <a:pt x="468630" y="28117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725402" y="7326207"/>
            <a:ext cx="251882" cy="251882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39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40"/>
                </a:lnTo>
                <a:lnTo>
                  <a:pt x="10167" y="179998"/>
                </a:lnTo>
                <a:lnTo>
                  <a:pt x="37909" y="221170"/>
                </a:lnTo>
                <a:lnTo>
                  <a:pt x="79081" y="248912"/>
                </a:lnTo>
                <a:lnTo>
                  <a:pt x="129539" y="259080"/>
                </a:lnTo>
                <a:lnTo>
                  <a:pt x="179998" y="248912"/>
                </a:lnTo>
                <a:lnTo>
                  <a:pt x="221170" y="221170"/>
                </a:lnTo>
                <a:lnTo>
                  <a:pt x="248912" y="179998"/>
                </a:lnTo>
                <a:lnTo>
                  <a:pt x="259079" y="129540"/>
                </a:lnTo>
                <a:lnTo>
                  <a:pt x="248912" y="79081"/>
                </a:lnTo>
                <a:lnTo>
                  <a:pt x="221170" y="37909"/>
                </a:lnTo>
                <a:lnTo>
                  <a:pt x="179998" y="10167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773802" y="7339542"/>
            <a:ext cx="15557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5" dirty="0">
                <a:latin typeface="Arial"/>
                <a:cs typeface="Arial"/>
              </a:rPr>
              <a:t>k</a:t>
            </a:r>
            <a:r>
              <a:rPr sz="1167" i="1" baseline="-13888" dirty="0">
                <a:latin typeface="Arial"/>
                <a:cs typeface="Arial"/>
              </a:rPr>
              <a:t>1</a:t>
            </a:r>
            <a:endParaRPr sz="1167" baseline="-1388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17326" y="6870594"/>
            <a:ext cx="251882" cy="251882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39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39"/>
                </a:lnTo>
                <a:lnTo>
                  <a:pt x="10167" y="179998"/>
                </a:lnTo>
                <a:lnTo>
                  <a:pt x="37909" y="221170"/>
                </a:lnTo>
                <a:lnTo>
                  <a:pt x="79081" y="248912"/>
                </a:lnTo>
                <a:lnTo>
                  <a:pt x="129539" y="259079"/>
                </a:lnTo>
                <a:lnTo>
                  <a:pt x="179998" y="248912"/>
                </a:lnTo>
                <a:lnTo>
                  <a:pt x="221170" y="221170"/>
                </a:lnTo>
                <a:lnTo>
                  <a:pt x="248912" y="179998"/>
                </a:lnTo>
                <a:lnTo>
                  <a:pt x="259080" y="129539"/>
                </a:lnTo>
                <a:lnTo>
                  <a:pt x="248912" y="79081"/>
                </a:lnTo>
                <a:lnTo>
                  <a:pt x="221170" y="37909"/>
                </a:lnTo>
                <a:lnTo>
                  <a:pt x="179998" y="10167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557972" y="7547716"/>
            <a:ext cx="228424" cy="273491"/>
          </a:xfrm>
          <a:custGeom>
            <a:avLst/>
            <a:gdLst/>
            <a:ahLst/>
            <a:cxnLst/>
            <a:rect l="l" t="t" r="r" b="b"/>
            <a:pathLst>
              <a:path w="234950" h="281304">
                <a:moveTo>
                  <a:pt x="234695" y="0"/>
                </a:moveTo>
                <a:lnTo>
                  <a:pt x="0" y="28117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922461" y="7547716"/>
            <a:ext cx="228424" cy="273491"/>
          </a:xfrm>
          <a:custGeom>
            <a:avLst/>
            <a:gdLst/>
            <a:ahLst/>
            <a:cxnLst/>
            <a:rect l="l" t="t" r="r" b="b"/>
            <a:pathLst>
              <a:path w="234950" h="281304">
                <a:moveTo>
                  <a:pt x="0" y="0"/>
                </a:moveTo>
                <a:lnTo>
                  <a:pt x="234696" y="28117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787756" y="7365471"/>
            <a:ext cx="364860" cy="409928"/>
          </a:xfrm>
          <a:custGeom>
            <a:avLst/>
            <a:gdLst/>
            <a:ahLst/>
            <a:cxnLst/>
            <a:rect l="l" t="t" r="r" b="b"/>
            <a:pathLst>
              <a:path w="375285" h="421640">
                <a:moveTo>
                  <a:pt x="187451" y="0"/>
                </a:moveTo>
                <a:lnTo>
                  <a:pt x="0" y="421386"/>
                </a:lnTo>
                <a:lnTo>
                  <a:pt x="374904" y="421386"/>
                </a:lnTo>
                <a:lnTo>
                  <a:pt x="18745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930983" y="7522527"/>
            <a:ext cx="11729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5" dirty="0">
                <a:latin typeface="Arial"/>
                <a:cs typeface="Arial"/>
              </a:rPr>
              <a:t>Z</a:t>
            </a:r>
            <a:endParaRPr sz="11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6468" y="7821083"/>
            <a:ext cx="364243" cy="409928"/>
          </a:xfrm>
          <a:custGeom>
            <a:avLst/>
            <a:gdLst/>
            <a:ahLst/>
            <a:cxnLst/>
            <a:rect l="l" t="t" r="r" b="b"/>
            <a:pathLst>
              <a:path w="374650" h="421640">
                <a:moveTo>
                  <a:pt x="187451" y="0"/>
                </a:moveTo>
                <a:lnTo>
                  <a:pt x="0" y="421386"/>
                </a:lnTo>
                <a:lnTo>
                  <a:pt x="374141" y="421386"/>
                </a:lnTo>
                <a:lnTo>
                  <a:pt x="18745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495248" y="8013701"/>
            <a:ext cx="1259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5" dirty="0">
                <a:latin typeface="Arial"/>
                <a:cs typeface="Arial"/>
              </a:rPr>
              <a:t>X</a:t>
            </a:r>
            <a:endParaRPr sz="116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79682" y="7775151"/>
            <a:ext cx="592049" cy="0"/>
          </a:xfrm>
          <a:custGeom>
            <a:avLst/>
            <a:gdLst/>
            <a:ahLst/>
            <a:cxnLst/>
            <a:rect l="l" t="t" r="r" b="b"/>
            <a:pathLst>
              <a:path w="608964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332144" y="8230764"/>
            <a:ext cx="1731080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032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376225" y="8071978"/>
            <a:ext cx="5278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i="1" spc="15" dirty="0">
                <a:latin typeface="Arial"/>
                <a:cs typeface="Arial"/>
              </a:rPr>
              <a:t>Level</a:t>
            </a:r>
            <a:r>
              <a:rPr sz="924" i="1" spc="-73" dirty="0">
                <a:latin typeface="Arial"/>
                <a:cs typeface="Arial"/>
              </a:rPr>
              <a:t> </a:t>
            </a:r>
            <a:r>
              <a:rPr sz="924" i="1" spc="15" dirty="0">
                <a:latin typeface="Arial"/>
                <a:cs typeface="Arial"/>
              </a:rPr>
              <a:t>n-1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6225" y="7597845"/>
            <a:ext cx="5278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i="1" spc="15" dirty="0">
                <a:latin typeface="Arial"/>
                <a:cs typeface="Arial"/>
              </a:rPr>
              <a:t>Level</a:t>
            </a:r>
            <a:r>
              <a:rPr sz="924" i="1" spc="-73" dirty="0">
                <a:latin typeface="Arial"/>
                <a:cs typeface="Arial"/>
              </a:rPr>
              <a:t> </a:t>
            </a:r>
            <a:r>
              <a:rPr sz="924" i="1" spc="15" dirty="0">
                <a:latin typeface="Arial"/>
                <a:cs typeface="Arial"/>
              </a:rPr>
              <a:t>n-2</a:t>
            </a:r>
            <a:endParaRPr sz="92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92576" y="7547716"/>
            <a:ext cx="227806" cy="273491"/>
          </a:xfrm>
          <a:custGeom>
            <a:avLst/>
            <a:gdLst/>
            <a:ahLst/>
            <a:cxnLst/>
            <a:rect l="l" t="t" r="r" b="b"/>
            <a:pathLst>
              <a:path w="234314" h="281304">
                <a:moveTo>
                  <a:pt x="0" y="0"/>
                </a:moveTo>
                <a:lnTo>
                  <a:pt x="233934" y="28117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428085" y="7547716"/>
            <a:ext cx="228424" cy="273491"/>
          </a:xfrm>
          <a:custGeom>
            <a:avLst/>
            <a:gdLst/>
            <a:ahLst/>
            <a:cxnLst/>
            <a:rect l="l" t="t" r="r" b="b"/>
            <a:pathLst>
              <a:path w="234950" h="281304">
                <a:moveTo>
                  <a:pt x="234696" y="0"/>
                </a:moveTo>
                <a:lnTo>
                  <a:pt x="0" y="28117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009515" y="6870594"/>
            <a:ext cx="251266" cy="251882"/>
          </a:xfrm>
          <a:custGeom>
            <a:avLst/>
            <a:gdLst/>
            <a:ahLst/>
            <a:cxnLst/>
            <a:rect l="l" t="t" r="r" b="b"/>
            <a:pathLst>
              <a:path w="258445" h="259079">
                <a:moveTo>
                  <a:pt x="129539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39"/>
                </a:lnTo>
                <a:lnTo>
                  <a:pt x="10167" y="179998"/>
                </a:lnTo>
                <a:lnTo>
                  <a:pt x="37909" y="221170"/>
                </a:lnTo>
                <a:lnTo>
                  <a:pt x="79081" y="248912"/>
                </a:lnTo>
                <a:lnTo>
                  <a:pt x="129539" y="259079"/>
                </a:lnTo>
                <a:lnTo>
                  <a:pt x="179558" y="248912"/>
                </a:lnTo>
                <a:lnTo>
                  <a:pt x="220503" y="221170"/>
                </a:lnTo>
                <a:lnTo>
                  <a:pt x="248161" y="179998"/>
                </a:lnTo>
                <a:lnTo>
                  <a:pt x="258317" y="129539"/>
                </a:lnTo>
                <a:lnTo>
                  <a:pt x="248161" y="79081"/>
                </a:lnTo>
                <a:lnTo>
                  <a:pt x="220503" y="37909"/>
                </a:lnTo>
                <a:lnTo>
                  <a:pt x="179558" y="10167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364986" y="6883930"/>
            <a:ext cx="284788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704597" algn="l"/>
              </a:tabLst>
            </a:pPr>
            <a:r>
              <a:rPr sz="1167" i="1" spc="5" dirty="0">
                <a:latin typeface="Arial"/>
                <a:cs typeface="Arial"/>
              </a:rPr>
              <a:t>k</a:t>
            </a:r>
            <a:r>
              <a:rPr sz="1167" i="1" baseline="-13888" dirty="0">
                <a:latin typeface="Arial"/>
                <a:cs typeface="Arial"/>
              </a:rPr>
              <a:t>2	</a:t>
            </a:r>
            <a:r>
              <a:rPr sz="1167" i="1" dirty="0">
                <a:latin typeface="Arial"/>
                <a:cs typeface="Arial"/>
              </a:rPr>
              <a:t>k</a:t>
            </a:r>
            <a:r>
              <a:rPr sz="1167" i="1" baseline="-13888" dirty="0">
                <a:latin typeface="Arial"/>
                <a:cs typeface="Arial"/>
              </a:rPr>
              <a:t>1</a:t>
            </a:r>
            <a:endParaRPr sz="1167" baseline="-13888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95514" y="7326207"/>
            <a:ext cx="251882" cy="251882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129539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40"/>
                </a:lnTo>
                <a:lnTo>
                  <a:pt x="10167" y="179998"/>
                </a:lnTo>
                <a:lnTo>
                  <a:pt x="37909" y="221170"/>
                </a:lnTo>
                <a:lnTo>
                  <a:pt x="79081" y="248912"/>
                </a:lnTo>
                <a:lnTo>
                  <a:pt x="129539" y="259080"/>
                </a:lnTo>
                <a:lnTo>
                  <a:pt x="179998" y="248912"/>
                </a:lnTo>
                <a:lnTo>
                  <a:pt x="221170" y="221170"/>
                </a:lnTo>
                <a:lnTo>
                  <a:pt x="248912" y="179998"/>
                </a:lnTo>
                <a:lnTo>
                  <a:pt x="259079" y="129540"/>
                </a:lnTo>
                <a:lnTo>
                  <a:pt x="248912" y="79081"/>
                </a:lnTo>
                <a:lnTo>
                  <a:pt x="221170" y="37909"/>
                </a:lnTo>
                <a:lnTo>
                  <a:pt x="179998" y="10167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5643915" y="7339542"/>
            <a:ext cx="15557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5" dirty="0">
                <a:latin typeface="Arial"/>
                <a:cs typeface="Arial"/>
              </a:rPr>
              <a:t>k</a:t>
            </a:r>
            <a:r>
              <a:rPr sz="1167" i="1" baseline="-13888" dirty="0">
                <a:latin typeface="Arial"/>
                <a:cs typeface="Arial"/>
              </a:rPr>
              <a:t>2</a:t>
            </a:r>
            <a:endParaRPr sz="1167" baseline="-13888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08725" y="7092103"/>
            <a:ext cx="454995" cy="273491"/>
          </a:xfrm>
          <a:custGeom>
            <a:avLst/>
            <a:gdLst/>
            <a:ahLst/>
            <a:cxnLst/>
            <a:rect l="l" t="t" r="r" b="b"/>
            <a:pathLst>
              <a:path w="467995" h="281304">
                <a:moveTo>
                  <a:pt x="467868" y="0"/>
                </a:moveTo>
                <a:lnTo>
                  <a:pt x="0" y="28117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838507" y="7821083"/>
            <a:ext cx="364243" cy="409928"/>
          </a:xfrm>
          <a:custGeom>
            <a:avLst/>
            <a:gdLst/>
            <a:ahLst/>
            <a:cxnLst/>
            <a:rect l="l" t="t" r="r" b="b"/>
            <a:pathLst>
              <a:path w="374650" h="421640">
                <a:moveTo>
                  <a:pt x="186689" y="0"/>
                </a:moveTo>
                <a:lnTo>
                  <a:pt x="0" y="421386"/>
                </a:lnTo>
                <a:lnTo>
                  <a:pt x="374141" y="421386"/>
                </a:lnTo>
                <a:lnTo>
                  <a:pt x="1866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5981734" y="7977399"/>
            <a:ext cx="11729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5" dirty="0">
                <a:latin typeface="Arial"/>
                <a:cs typeface="Arial"/>
              </a:rPr>
              <a:t>Z</a:t>
            </a:r>
            <a:endParaRPr sz="1167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26480" y="7365471"/>
            <a:ext cx="364860" cy="409928"/>
          </a:xfrm>
          <a:custGeom>
            <a:avLst/>
            <a:gdLst/>
            <a:ahLst/>
            <a:cxnLst/>
            <a:rect l="l" t="t" r="r" b="b"/>
            <a:pathLst>
              <a:path w="375285" h="421640">
                <a:moveTo>
                  <a:pt x="187451" y="0"/>
                </a:moveTo>
                <a:lnTo>
                  <a:pt x="0" y="421386"/>
                </a:lnTo>
                <a:lnTo>
                  <a:pt x="374903" y="421386"/>
                </a:lnTo>
                <a:lnTo>
                  <a:pt x="18745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546740" y="7557346"/>
            <a:ext cx="1259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5" dirty="0">
                <a:latin typeface="Arial"/>
                <a:cs typeface="Arial"/>
              </a:rPr>
              <a:t>X</a:t>
            </a:r>
            <a:endParaRPr sz="1167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70805" y="7138035"/>
            <a:ext cx="773553" cy="137054"/>
          </a:xfrm>
          <a:custGeom>
            <a:avLst/>
            <a:gdLst/>
            <a:ahLst/>
            <a:cxnLst/>
            <a:rect l="l" t="t" r="r" b="b"/>
            <a:pathLst>
              <a:path w="795654" h="140970">
                <a:moveTo>
                  <a:pt x="596645" y="0"/>
                </a:moveTo>
                <a:lnTo>
                  <a:pt x="596645" y="35051"/>
                </a:lnTo>
                <a:lnTo>
                  <a:pt x="0" y="35051"/>
                </a:lnTo>
                <a:lnTo>
                  <a:pt x="0" y="105155"/>
                </a:lnTo>
                <a:lnTo>
                  <a:pt x="596645" y="105155"/>
                </a:lnTo>
                <a:lnTo>
                  <a:pt x="596645" y="140969"/>
                </a:lnTo>
                <a:lnTo>
                  <a:pt x="795527" y="70103"/>
                </a:lnTo>
                <a:lnTo>
                  <a:pt x="596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515129" y="7092103"/>
            <a:ext cx="454377" cy="273491"/>
          </a:xfrm>
          <a:custGeom>
            <a:avLst/>
            <a:gdLst/>
            <a:ahLst/>
            <a:cxnLst/>
            <a:rect l="l" t="t" r="r" b="b"/>
            <a:pathLst>
              <a:path w="467360" h="281304">
                <a:moveTo>
                  <a:pt x="0" y="0"/>
                </a:moveTo>
                <a:lnTo>
                  <a:pt x="467106" y="28117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036551" y="7079509"/>
            <a:ext cx="153106" cy="318558"/>
          </a:xfrm>
          <a:custGeom>
            <a:avLst/>
            <a:gdLst/>
            <a:ahLst/>
            <a:cxnLst/>
            <a:rect l="l" t="t" r="r" b="b"/>
            <a:pathLst>
              <a:path w="157480" h="327659">
                <a:moveTo>
                  <a:pt x="76962" y="243077"/>
                </a:moveTo>
                <a:lnTo>
                  <a:pt x="108204" y="327659"/>
                </a:lnTo>
                <a:lnTo>
                  <a:pt x="150632" y="261365"/>
                </a:lnTo>
                <a:lnTo>
                  <a:pt x="128778" y="261365"/>
                </a:lnTo>
                <a:lnTo>
                  <a:pt x="102107" y="259841"/>
                </a:lnTo>
                <a:lnTo>
                  <a:pt x="103440" y="245851"/>
                </a:lnTo>
                <a:lnTo>
                  <a:pt x="76962" y="243077"/>
                </a:lnTo>
                <a:close/>
              </a:path>
              <a:path w="157480" h="327659">
                <a:moveTo>
                  <a:pt x="103440" y="245851"/>
                </a:moveTo>
                <a:lnTo>
                  <a:pt x="102107" y="259841"/>
                </a:lnTo>
                <a:lnTo>
                  <a:pt x="128778" y="261365"/>
                </a:lnTo>
                <a:lnTo>
                  <a:pt x="129798" y="248613"/>
                </a:lnTo>
                <a:lnTo>
                  <a:pt x="103440" y="245851"/>
                </a:lnTo>
                <a:close/>
              </a:path>
              <a:path w="157480" h="327659">
                <a:moveTo>
                  <a:pt x="129798" y="248613"/>
                </a:moveTo>
                <a:lnTo>
                  <a:pt x="128778" y="261365"/>
                </a:lnTo>
                <a:lnTo>
                  <a:pt x="150632" y="261365"/>
                </a:lnTo>
                <a:lnTo>
                  <a:pt x="156972" y="251459"/>
                </a:lnTo>
                <a:lnTo>
                  <a:pt x="129798" y="248613"/>
                </a:lnTo>
                <a:close/>
              </a:path>
              <a:path w="157480" h="327659">
                <a:moveTo>
                  <a:pt x="19050" y="0"/>
                </a:moveTo>
                <a:lnTo>
                  <a:pt x="0" y="19049"/>
                </a:lnTo>
                <a:lnTo>
                  <a:pt x="8381" y="27431"/>
                </a:lnTo>
                <a:lnTo>
                  <a:pt x="23622" y="44195"/>
                </a:lnTo>
                <a:lnTo>
                  <a:pt x="55625" y="87629"/>
                </a:lnTo>
                <a:lnTo>
                  <a:pt x="65531" y="105917"/>
                </a:lnTo>
                <a:lnTo>
                  <a:pt x="70866" y="115061"/>
                </a:lnTo>
                <a:lnTo>
                  <a:pt x="75437" y="124967"/>
                </a:lnTo>
                <a:lnTo>
                  <a:pt x="79248" y="134111"/>
                </a:lnTo>
                <a:lnTo>
                  <a:pt x="83057" y="144017"/>
                </a:lnTo>
                <a:lnTo>
                  <a:pt x="86868" y="153161"/>
                </a:lnTo>
                <a:lnTo>
                  <a:pt x="92963" y="172973"/>
                </a:lnTo>
                <a:lnTo>
                  <a:pt x="97536" y="192785"/>
                </a:lnTo>
                <a:lnTo>
                  <a:pt x="99060" y="203453"/>
                </a:lnTo>
                <a:lnTo>
                  <a:pt x="102107" y="223265"/>
                </a:lnTo>
                <a:lnTo>
                  <a:pt x="102869" y="233171"/>
                </a:lnTo>
                <a:lnTo>
                  <a:pt x="103631" y="243839"/>
                </a:lnTo>
                <a:lnTo>
                  <a:pt x="103440" y="245851"/>
                </a:lnTo>
                <a:lnTo>
                  <a:pt x="129798" y="248613"/>
                </a:lnTo>
                <a:lnTo>
                  <a:pt x="127254" y="208787"/>
                </a:lnTo>
                <a:lnTo>
                  <a:pt x="123443" y="187451"/>
                </a:lnTo>
                <a:lnTo>
                  <a:pt x="121157" y="176021"/>
                </a:lnTo>
                <a:lnTo>
                  <a:pt x="118872" y="165353"/>
                </a:lnTo>
                <a:lnTo>
                  <a:pt x="115062" y="154685"/>
                </a:lnTo>
                <a:lnTo>
                  <a:pt x="112013" y="144017"/>
                </a:lnTo>
                <a:lnTo>
                  <a:pt x="94487" y="102869"/>
                </a:lnTo>
                <a:lnTo>
                  <a:pt x="71628" y="63245"/>
                </a:lnTo>
                <a:lnTo>
                  <a:pt x="64769" y="54101"/>
                </a:lnTo>
                <a:lnTo>
                  <a:pt x="57912" y="44195"/>
                </a:lnTo>
                <a:lnTo>
                  <a:pt x="51054" y="35051"/>
                </a:lnTo>
                <a:lnTo>
                  <a:pt x="43434" y="25907"/>
                </a:lnTo>
                <a:lnTo>
                  <a:pt x="27431" y="8381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2147923" y="6871829"/>
            <a:ext cx="279849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97189" algn="l"/>
              </a:tabLst>
            </a:pP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	</a:t>
            </a:r>
            <a:r>
              <a:rPr sz="1069" spc="15" dirty="0">
                <a:latin typeface="Symbol"/>
                <a:cs typeface="Symbol"/>
              </a:rPr>
              <a:t>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50638" y="8230765"/>
            <a:ext cx="0" cy="227806"/>
          </a:xfrm>
          <a:custGeom>
            <a:avLst/>
            <a:gdLst/>
            <a:ahLst/>
            <a:cxnLst/>
            <a:rect l="l" t="t" r="r" b="b"/>
            <a:pathLst>
              <a:path h="234315">
                <a:moveTo>
                  <a:pt x="0" y="0"/>
                </a:moveTo>
                <a:lnTo>
                  <a:pt x="0" y="23393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059517" y="8458200"/>
            <a:ext cx="181504" cy="182739"/>
          </a:xfrm>
          <a:custGeom>
            <a:avLst/>
            <a:gdLst/>
            <a:ahLst/>
            <a:cxnLst/>
            <a:rect l="l" t="t" r="r" b="b"/>
            <a:pathLst>
              <a:path w="186689" h="187959">
                <a:moveTo>
                  <a:pt x="0" y="0"/>
                </a:moveTo>
                <a:lnTo>
                  <a:pt x="0" y="187451"/>
                </a:lnTo>
                <a:lnTo>
                  <a:pt x="186689" y="187451"/>
                </a:lnTo>
                <a:lnTo>
                  <a:pt x="186689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968393" y="7821083"/>
            <a:ext cx="364243" cy="409928"/>
          </a:xfrm>
          <a:custGeom>
            <a:avLst/>
            <a:gdLst/>
            <a:ahLst/>
            <a:cxnLst/>
            <a:rect l="l" t="t" r="r" b="b"/>
            <a:pathLst>
              <a:path w="374650" h="421640">
                <a:moveTo>
                  <a:pt x="187452" y="0"/>
                </a:moveTo>
                <a:lnTo>
                  <a:pt x="0" y="421386"/>
                </a:lnTo>
                <a:lnTo>
                  <a:pt x="374142" y="421386"/>
                </a:lnTo>
                <a:lnTo>
                  <a:pt x="18745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2087916" y="8013701"/>
            <a:ext cx="1259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5" dirty="0">
                <a:latin typeface="Arial"/>
                <a:cs typeface="Arial"/>
              </a:rPr>
              <a:t>Y</a:t>
            </a:r>
            <a:endParaRPr sz="1167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28085" y="8230765"/>
            <a:ext cx="0" cy="227806"/>
          </a:xfrm>
          <a:custGeom>
            <a:avLst/>
            <a:gdLst/>
            <a:ahLst/>
            <a:cxnLst/>
            <a:rect l="l" t="t" r="r" b="b"/>
            <a:pathLst>
              <a:path h="234315">
                <a:moveTo>
                  <a:pt x="0" y="0"/>
                </a:moveTo>
                <a:lnTo>
                  <a:pt x="0" y="23393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5337703" y="8458200"/>
            <a:ext cx="181504" cy="182739"/>
          </a:xfrm>
          <a:custGeom>
            <a:avLst/>
            <a:gdLst/>
            <a:ahLst/>
            <a:cxnLst/>
            <a:rect l="l" t="t" r="r" b="b"/>
            <a:pathLst>
              <a:path w="186689" h="187959">
                <a:moveTo>
                  <a:pt x="0" y="0"/>
                </a:moveTo>
                <a:lnTo>
                  <a:pt x="0" y="187451"/>
                </a:lnTo>
                <a:lnTo>
                  <a:pt x="186689" y="187451"/>
                </a:lnTo>
                <a:lnTo>
                  <a:pt x="186689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1352243" y="8431283"/>
            <a:ext cx="4850606" cy="959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85214" algn="ctr"/>
            <a:r>
              <a:rPr sz="924" i="1" spc="15" dirty="0">
                <a:latin typeface="Arial"/>
                <a:cs typeface="Arial"/>
              </a:rPr>
              <a:t>Level</a:t>
            </a:r>
            <a:r>
              <a:rPr sz="924" i="1" spc="-83" dirty="0">
                <a:latin typeface="Arial"/>
                <a:cs typeface="Arial"/>
              </a:rPr>
              <a:t> </a:t>
            </a:r>
            <a:r>
              <a:rPr sz="924" i="1" spc="19" dirty="0">
                <a:latin typeface="Arial"/>
                <a:cs typeface="Arial"/>
              </a:rPr>
              <a:t>n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22224" algn="ctr">
              <a:tabLst>
                <a:tab pos="3299102" algn="l"/>
              </a:tabLst>
            </a:pPr>
            <a:r>
              <a:rPr sz="924" b="1" spc="15" dirty="0">
                <a:latin typeface="Arial"/>
                <a:cs typeface="Arial"/>
              </a:rPr>
              <a:t>new	new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1312">
              <a:latin typeface="Times New Roman"/>
              <a:cs typeface="Times New Roman"/>
            </a:endParaRPr>
          </a:p>
          <a:p>
            <a:pPr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has a </a:t>
            </a:r>
            <a:r>
              <a:rPr sz="1069" spc="5" dirty="0">
                <a:latin typeface="Times New Roman"/>
                <a:cs typeface="Times New Roman"/>
              </a:rPr>
              <a:t>left child as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i="1" spc="15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  <a:p>
            <a:pPr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children.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has a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i="1" spc="10" dirty="0">
                <a:latin typeface="Times New Roman"/>
                <a:cs typeface="Times New Roman"/>
              </a:rPr>
              <a:t>Z</a:t>
            </a:r>
            <a:r>
              <a:rPr sz="1069" spc="10" dirty="0">
                <a:latin typeface="Times New Roman"/>
                <a:cs typeface="Times New Roman"/>
              </a:rPr>
              <a:t>. Here the newly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46582" y="7821083"/>
            <a:ext cx="363008" cy="409928"/>
          </a:xfrm>
          <a:custGeom>
            <a:avLst/>
            <a:gdLst/>
            <a:ahLst/>
            <a:cxnLst/>
            <a:rect l="l" t="t" r="r" b="b"/>
            <a:pathLst>
              <a:path w="373379" h="421640">
                <a:moveTo>
                  <a:pt x="186689" y="0"/>
                </a:moveTo>
                <a:lnTo>
                  <a:pt x="0" y="421386"/>
                </a:lnTo>
                <a:lnTo>
                  <a:pt x="373379" y="421386"/>
                </a:lnTo>
                <a:lnTo>
                  <a:pt x="1866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5366103" y="8013701"/>
            <a:ext cx="1259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5" dirty="0">
                <a:latin typeface="Arial"/>
                <a:cs typeface="Arial"/>
              </a:rPr>
              <a:t>Y</a:t>
            </a:r>
            <a:endParaRPr sz="1167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12869" y="8618220"/>
            <a:ext cx="1729846" cy="1235"/>
          </a:xfrm>
          <a:custGeom>
            <a:avLst/>
            <a:gdLst/>
            <a:ahLst/>
            <a:cxnLst/>
            <a:rect l="l" t="t" r="r" b="b"/>
            <a:pathLst>
              <a:path w="1779270" h="1270">
                <a:moveTo>
                  <a:pt x="0" y="0"/>
                </a:moveTo>
                <a:lnTo>
                  <a:pt x="1779270" y="761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1352243" y="4017151"/>
            <a:ext cx="4852458" cy="273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spc="5" dirty="0">
                <a:latin typeface="Arial"/>
                <a:cs typeface="Arial"/>
              </a:rPr>
              <a:t>Cases of</a:t>
            </a:r>
            <a:r>
              <a:rPr sz="1264" b="1" spc="-5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rotations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101200"/>
              </a:lnSpc>
              <a:spcBef>
                <a:spcPts val="501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insertions in 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It </a:t>
            </a:r>
            <a:r>
              <a:rPr sz="1069" spc="10" dirty="0">
                <a:latin typeface="Times New Roman"/>
                <a:cs typeface="Times New Roman"/>
              </a:rPr>
              <a:t>was  </a:t>
            </a:r>
            <a:r>
              <a:rPr sz="1069" spc="5" dirty="0">
                <a:latin typeface="Times New Roman"/>
                <a:cs typeface="Times New Roman"/>
              </a:rPr>
              <a:t>seen that </a:t>
            </a:r>
            <a:r>
              <a:rPr sz="1069" spc="10" dirty="0">
                <a:latin typeface="Times New Roman"/>
                <a:cs typeface="Times New Roman"/>
              </a:rPr>
              <a:t>due to the insertion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node,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has become </a:t>
            </a:r>
            <a:r>
              <a:rPr sz="1069" spc="5" dirty="0">
                <a:latin typeface="Times New Roman"/>
                <a:cs typeface="Times New Roman"/>
              </a:rPr>
              <a:t>unbalanced. Resultantly,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difficult to fix it with the single rotation.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analyzed the insertion  </a:t>
            </a:r>
            <a:r>
              <a:rPr sz="1069" spc="10" dirty="0">
                <a:latin typeface="Times New Roman"/>
                <a:cs typeface="Times New Roman"/>
              </a:rPr>
              <a:t>method again and </a:t>
            </a:r>
            <a:r>
              <a:rPr sz="1069" spc="5" dirty="0">
                <a:latin typeface="Times New Roman"/>
                <a:cs typeface="Times New Roman"/>
              </a:rPr>
              <a:t>talked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or  right subtree of the </a:t>
            </a:r>
            <a:r>
              <a:rPr sz="1069" spc="10" dirty="0">
                <a:latin typeface="Symbol"/>
                <a:cs typeface="Symbol"/>
              </a:rPr>
              <a:t></a:t>
            </a:r>
            <a:r>
              <a:rPr sz="1069" spc="10" dirty="0">
                <a:latin typeface="Times New Roman"/>
                <a:cs typeface="Times New Roman"/>
              </a:rPr>
              <a:t>’s </a:t>
            </a:r>
            <a:r>
              <a:rPr sz="1069" spc="5" dirty="0">
                <a:latin typeface="Times New Roman"/>
                <a:cs typeface="Times New Roman"/>
              </a:rPr>
              <a:t>left child or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or right subtree of the </a:t>
            </a:r>
            <a:r>
              <a:rPr sz="1069" spc="10" dirty="0">
                <a:latin typeface="Symbol"/>
                <a:cs typeface="Symbol"/>
              </a:rPr>
              <a:t></a:t>
            </a:r>
            <a:r>
              <a:rPr sz="1069" spc="10" dirty="0">
                <a:latin typeface="Times New Roman"/>
                <a:cs typeface="Times New Roman"/>
              </a:rPr>
              <a:t>’s right child.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question arises whether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rotation </a:t>
            </a:r>
            <a:r>
              <a:rPr sz="1069" spc="10" dirty="0">
                <a:latin typeface="Times New Roman"/>
                <a:cs typeface="Times New Roman"/>
              </a:rPr>
              <a:t>help us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balancing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5" dirty="0">
                <a:latin typeface="Times New Roman"/>
                <a:cs typeface="Times New Roman"/>
              </a:rPr>
              <a:t>or  </a:t>
            </a:r>
            <a:r>
              <a:rPr sz="1069" spc="5" dirty="0">
                <a:latin typeface="Times New Roman"/>
                <a:cs typeface="Times New Roman"/>
              </a:rPr>
              <a:t>not. If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in 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Symbol"/>
                <a:cs typeface="Symbol"/>
              </a:rPr>
              <a:t></a:t>
            </a:r>
            <a:r>
              <a:rPr sz="1069" spc="5" dirty="0">
                <a:latin typeface="Times New Roman"/>
                <a:cs typeface="Times New Roman"/>
              </a:rPr>
              <a:t>’s left child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Symbol"/>
                <a:cs typeface="Symbol"/>
              </a:rPr>
              <a:t></a:t>
            </a:r>
            <a:r>
              <a:rPr sz="1069" spc="10" dirty="0">
                <a:latin typeface="Times New Roman"/>
                <a:cs typeface="Times New Roman"/>
              </a:rPr>
              <a:t>’s </a:t>
            </a:r>
            <a:r>
              <a:rPr sz="1069" spc="5" dirty="0">
                <a:latin typeface="Times New Roman"/>
                <a:cs typeface="Times New Roman"/>
              </a:rPr>
              <a:t>right child, </a:t>
            </a:r>
            <a:r>
              <a:rPr sz="1069" spc="10" dirty="0">
                <a:latin typeface="Times New Roman"/>
                <a:cs typeface="Times New Roman"/>
              </a:rPr>
              <a:t>the balance will be </a:t>
            </a:r>
            <a:r>
              <a:rPr sz="1069" spc="5" dirty="0">
                <a:latin typeface="Times New Roman"/>
                <a:cs typeface="Times New Roman"/>
              </a:rPr>
              <a:t>restored </a:t>
            </a: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5" dirty="0">
                <a:latin typeface="Times New Roman"/>
                <a:cs typeface="Times New Roman"/>
              </a:rPr>
              <a:t>single rotation.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spc="5" dirty="0">
                <a:latin typeface="Times New Roman"/>
                <a:cs typeface="Times New Roman"/>
              </a:rPr>
              <a:t>goes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the single rotation is not going to be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successful in </a:t>
            </a:r>
            <a:r>
              <a:rPr sz="1069" spc="10" dirty="0">
                <a:latin typeface="Times New Roman"/>
                <a:cs typeface="Times New Roman"/>
              </a:rPr>
              <a:t>balancing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face </a:t>
            </a:r>
            <a:r>
              <a:rPr sz="1069" spc="10" dirty="0">
                <a:latin typeface="Times New Roman"/>
                <a:cs typeface="Times New Roman"/>
              </a:rPr>
              <a:t>four </a:t>
            </a:r>
            <a:r>
              <a:rPr sz="1069" spc="5" dirty="0">
                <a:latin typeface="Times New Roman"/>
                <a:cs typeface="Times New Roman"/>
              </a:rPr>
              <a:t>scenarios in this case.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said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in the case-1 and case-4, single  </a:t>
            </a:r>
            <a:r>
              <a:rPr sz="1069" spc="5" dirty="0">
                <a:latin typeface="Times New Roman"/>
                <a:cs typeface="Times New Roman"/>
              </a:rPr>
              <a:t>rotation is successful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case-2 </a:t>
            </a:r>
            <a:r>
              <a:rPr sz="1069" spc="10" dirty="0">
                <a:latin typeface="Times New Roman"/>
                <a:cs typeface="Times New Roman"/>
              </a:rPr>
              <a:t>and case-3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rotation does not work. 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the diagram given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 marL="1228521">
              <a:spcBef>
                <a:spcPts val="243"/>
              </a:spcBef>
            </a:pPr>
            <a:r>
              <a:rPr sz="924" b="1" spc="15" dirty="0">
                <a:latin typeface="Arial"/>
                <a:cs typeface="Arial"/>
              </a:rPr>
              <a:t>Single </a:t>
            </a:r>
            <a:r>
              <a:rPr sz="924" b="1" spc="10" dirty="0">
                <a:latin typeface="Arial"/>
                <a:cs typeface="Arial"/>
              </a:rPr>
              <a:t>right </a:t>
            </a:r>
            <a:r>
              <a:rPr sz="924" b="1" spc="15" dirty="0">
                <a:latin typeface="Arial"/>
                <a:cs typeface="Arial"/>
              </a:rPr>
              <a:t>rotation </a:t>
            </a:r>
            <a:r>
              <a:rPr sz="924" b="1" spc="10" dirty="0">
                <a:latin typeface="Arial"/>
                <a:cs typeface="Arial"/>
              </a:rPr>
              <a:t>fails </a:t>
            </a:r>
            <a:r>
              <a:rPr sz="924" b="1" spc="15" dirty="0">
                <a:latin typeface="Arial"/>
                <a:cs typeface="Arial"/>
              </a:rPr>
              <a:t>to </a:t>
            </a:r>
            <a:r>
              <a:rPr sz="924" b="1" spc="10" dirty="0">
                <a:latin typeface="Arial"/>
                <a:cs typeface="Arial"/>
              </a:rPr>
              <a:t>fix </a:t>
            </a:r>
            <a:r>
              <a:rPr sz="924" b="1" spc="15" dirty="0">
                <a:latin typeface="Arial"/>
                <a:cs typeface="Arial"/>
              </a:rPr>
              <a:t>case</a:t>
            </a:r>
            <a:r>
              <a:rPr sz="924" b="1" spc="-19" dirty="0">
                <a:latin typeface="Arial"/>
                <a:cs typeface="Arial"/>
              </a:rPr>
              <a:t> </a:t>
            </a:r>
            <a:r>
              <a:rPr sz="924" b="1" spc="15" dirty="0">
                <a:latin typeface="Arial"/>
                <a:cs typeface="Arial"/>
              </a:rPr>
              <a:t>2.</a:t>
            </a:r>
            <a:endParaRPr sz="924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8168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80" y="6175757"/>
            <a:ext cx="4853076" cy="112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the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Z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children </a:t>
            </a:r>
            <a:r>
              <a:rPr sz="1069" spc="5" dirty="0">
                <a:latin typeface="Times New Roman"/>
                <a:cs typeface="Times New Roman"/>
              </a:rPr>
              <a:t>respectively.  </a:t>
            </a:r>
            <a:r>
              <a:rPr sz="1069" spc="15" dirty="0">
                <a:latin typeface="Times New Roman"/>
                <a:cs typeface="Times New Roman"/>
              </a:rPr>
              <a:t>The 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under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so we have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big </a:t>
            </a:r>
            <a:r>
              <a:rPr sz="1069" spc="5" dirty="0">
                <a:latin typeface="Times New Roman"/>
                <a:cs typeface="Times New Roman"/>
              </a:rPr>
              <a:t>triangle.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node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subtree of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increasing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level by 1.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empty as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it. If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under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It  means that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shape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having </a:t>
            </a:r>
            <a:r>
              <a:rPr sz="1069" spc="10" dirty="0">
                <a:latin typeface="Times New Roman"/>
                <a:cs typeface="Times New Roman"/>
              </a:rPr>
              <a:t>a root and </a:t>
            </a:r>
            <a:r>
              <a:rPr sz="1069" spc="5" dirty="0">
                <a:latin typeface="Times New Roman"/>
                <a:cs typeface="Times New Roman"/>
              </a:rPr>
              <a:t>possibly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view the entire tree with four subtrees connected with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0" dirty="0">
                <a:latin typeface="Times New Roman"/>
                <a:cs typeface="Times New Roman"/>
              </a:rPr>
              <a:t>See the diagram 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0545" y="3994679"/>
            <a:ext cx="558094" cy="627239"/>
          </a:xfrm>
          <a:custGeom>
            <a:avLst/>
            <a:gdLst/>
            <a:ahLst/>
            <a:cxnLst/>
            <a:rect l="l" t="t" r="r" b="b"/>
            <a:pathLst>
              <a:path w="574039" h="645160">
                <a:moveTo>
                  <a:pt x="286512" y="0"/>
                </a:moveTo>
                <a:lnTo>
                  <a:pt x="0" y="644651"/>
                </a:lnTo>
                <a:lnTo>
                  <a:pt x="573785" y="644651"/>
                </a:lnTo>
                <a:lnTo>
                  <a:pt x="2865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036676" y="3576108"/>
            <a:ext cx="696383" cy="418571"/>
          </a:xfrm>
          <a:custGeom>
            <a:avLst/>
            <a:gdLst/>
            <a:ahLst/>
            <a:cxnLst/>
            <a:rect l="l" t="t" r="r" b="b"/>
            <a:pathLst>
              <a:path w="716279" h="430529">
                <a:moveTo>
                  <a:pt x="716279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734416" y="3933190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1" y="397763"/>
                </a:lnTo>
                <a:lnTo>
                  <a:pt x="244406" y="392505"/>
                </a:lnTo>
                <a:lnTo>
                  <a:pt x="286145" y="377529"/>
                </a:lnTo>
                <a:lnTo>
                  <a:pt x="322925" y="354036"/>
                </a:lnTo>
                <a:lnTo>
                  <a:pt x="353574" y="323225"/>
                </a:lnTo>
                <a:lnTo>
                  <a:pt x="376918" y="286296"/>
                </a:lnTo>
                <a:lnTo>
                  <a:pt x="391785" y="244448"/>
                </a:lnTo>
                <a:lnTo>
                  <a:pt x="397001" y="198882"/>
                </a:lnTo>
                <a:lnTo>
                  <a:pt x="391785" y="153315"/>
                </a:lnTo>
                <a:lnTo>
                  <a:pt x="376918" y="111467"/>
                </a:lnTo>
                <a:lnTo>
                  <a:pt x="353574" y="74538"/>
                </a:lnTo>
                <a:lnTo>
                  <a:pt x="322925" y="43727"/>
                </a:lnTo>
                <a:lnTo>
                  <a:pt x="286145" y="20234"/>
                </a:lnTo>
                <a:lnTo>
                  <a:pt x="244406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640454" y="3236066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882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2" y="397764"/>
                </a:lnTo>
                <a:lnTo>
                  <a:pt x="244406" y="392505"/>
                </a:lnTo>
                <a:lnTo>
                  <a:pt x="286145" y="377529"/>
                </a:lnTo>
                <a:lnTo>
                  <a:pt x="322925" y="354036"/>
                </a:lnTo>
                <a:lnTo>
                  <a:pt x="353574" y="323225"/>
                </a:lnTo>
                <a:lnTo>
                  <a:pt x="376918" y="286296"/>
                </a:lnTo>
                <a:lnTo>
                  <a:pt x="391785" y="244448"/>
                </a:lnTo>
                <a:lnTo>
                  <a:pt x="397002" y="198882"/>
                </a:lnTo>
                <a:lnTo>
                  <a:pt x="391785" y="153315"/>
                </a:lnTo>
                <a:lnTo>
                  <a:pt x="376918" y="111467"/>
                </a:lnTo>
                <a:lnTo>
                  <a:pt x="353574" y="74538"/>
                </a:lnTo>
                <a:lnTo>
                  <a:pt x="322925" y="43727"/>
                </a:lnTo>
                <a:lnTo>
                  <a:pt x="286145" y="20234"/>
                </a:lnTo>
                <a:lnTo>
                  <a:pt x="244406" y="5258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478827" y="4273232"/>
            <a:ext cx="348192" cy="417953"/>
          </a:xfrm>
          <a:custGeom>
            <a:avLst/>
            <a:gdLst/>
            <a:ahLst/>
            <a:cxnLst/>
            <a:rect l="l" t="t" r="r" b="b"/>
            <a:pathLst>
              <a:path w="358139" h="429895">
                <a:moveTo>
                  <a:pt x="358140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036676" y="4273232"/>
            <a:ext cx="348192" cy="417953"/>
          </a:xfrm>
          <a:custGeom>
            <a:avLst/>
            <a:gdLst/>
            <a:ahLst/>
            <a:cxnLst/>
            <a:rect l="l" t="t" r="r" b="b"/>
            <a:pathLst>
              <a:path w="358139" h="429895">
                <a:moveTo>
                  <a:pt x="0" y="0"/>
                </a:moveTo>
                <a:lnTo>
                  <a:pt x="358139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200275" y="4691062"/>
            <a:ext cx="557477" cy="627856"/>
          </a:xfrm>
          <a:custGeom>
            <a:avLst/>
            <a:gdLst/>
            <a:ahLst/>
            <a:cxnLst/>
            <a:rect l="l" t="t" r="r" b="b"/>
            <a:pathLst>
              <a:path w="573405" h="645795">
                <a:moveTo>
                  <a:pt x="286512" y="0"/>
                </a:moveTo>
                <a:lnTo>
                  <a:pt x="0" y="645414"/>
                </a:lnTo>
                <a:lnTo>
                  <a:pt x="573024" y="645414"/>
                </a:lnTo>
                <a:lnTo>
                  <a:pt x="2865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966297" y="4691062"/>
            <a:ext cx="836524" cy="1324857"/>
          </a:xfrm>
          <a:custGeom>
            <a:avLst/>
            <a:gdLst/>
            <a:ahLst/>
            <a:cxnLst/>
            <a:rect l="l" t="t" r="r" b="b"/>
            <a:pathLst>
              <a:path w="860425" h="1362710">
                <a:moveTo>
                  <a:pt x="430529" y="0"/>
                </a:moveTo>
                <a:lnTo>
                  <a:pt x="0" y="1362456"/>
                </a:lnTo>
                <a:lnTo>
                  <a:pt x="860298" y="1362456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388694" y="4987150"/>
            <a:ext cx="1085938" cy="78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i="1" spc="15" dirty="0">
                <a:latin typeface="Arial"/>
                <a:cs typeface="Arial"/>
              </a:rPr>
              <a:t>X</a:t>
            </a:r>
            <a:endParaRPr sz="1799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556">
              <a:latin typeface="Times New Roman"/>
              <a:cs typeface="Times New Roman"/>
            </a:endParaRPr>
          </a:p>
          <a:p>
            <a:pPr marR="4939" algn="r"/>
            <a:r>
              <a:rPr sz="1799" i="1" spc="15" dirty="0">
                <a:latin typeface="Arial"/>
                <a:cs typeface="Arial"/>
              </a:rPr>
              <a:t>Y</a:t>
            </a:r>
            <a:endParaRPr sz="179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42715" y="3576108"/>
            <a:ext cx="696383" cy="418571"/>
          </a:xfrm>
          <a:custGeom>
            <a:avLst/>
            <a:gdLst/>
            <a:ahLst/>
            <a:cxnLst/>
            <a:rect l="l" t="t" r="r" b="b"/>
            <a:pathLst>
              <a:path w="716279" h="430529">
                <a:moveTo>
                  <a:pt x="0" y="0"/>
                </a:moveTo>
                <a:lnTo>
                  <a:pt x="71628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67" y="868857"/>
            <a:ext cx="4852458" cy="372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9500"/>
              </a:lnSpc>
              <a:spcBef>
                <a:spcPts val="783"/>
              </a:spcBef>
            </a:pPr>
            <a:r>
              <a:rPr sz="1069" spc="10" dirty="0">
                <a:latin typeface="Times New Roman"/>
                <a:cs typeface="Times New Roman"/>
              </a:rPr>
              <a:t>node works as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this insertion,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increased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applied single rotation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link of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is the post-rotation 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top 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changes its position.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see the levels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node, these </a:t>
            </a:r>
            <a:r>
              <a:rPr sz="1069" spc="5" dirty="0">
                <a:latin typeface="Times New Roman"/>
                <a:cs typeface="Times New Roman"/>
              </a:rPr>
              <a:t>are seen </a:t>
            </a:r>
            <a:r>
              <a:rPr sz="1069" spc="10" dirty="0">
                <a:latin typeface="Times New Roman"/>
                <a:cs typeface="Times New Roman"/>
              </a:rPr>
              <a:t>same. Have a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level of the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reflects that the difference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levels </a:t>
            </a:r>
            <a:r>
              <a:rPr sz="1069" dirty="0">
                <a:latin typeface="Times New Roman"/>
                <a:cs typeface="Times New Roman"/>
              </a:rPr>
              <a:t>is still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single  rotation does not work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fix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problem.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fresh look on the following diagram will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" dirty="0">
                <a:latin typeface="Times New Roman"/>
                <a:cs typeface="Times New Roman"/>
              </a:rPr>
              <a:t> problem.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312">
              <a:latin typeface="Times New Roman"/>
              <a:cs typeface="Times New Roman"/>
            </a:endParaRPr>
          </a:p>
          <a:p>
            <a:pPr marL="110504" algn="ctr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2868">
              <a:latin typeface="Times New Roman"/>
              <a:cs typeface="Times New Roman"/>
            </a:endParaRPr>
          </a:p>
          <a:p>
            <a:pPr marL="1475459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  <a:p>
            <a:pPr marL="3215142">
              <a:spcBef>
                <a:spcPts val="39"/>
              </a:spcBef>
            </a:pPr>
            <a:r>
              <a:rPr sz="1799" i="1" spc="15" dirty="0">
                <a:latin typeface="Arial"/>
                <a:cs typeface="Arial"/>
              </a:rPr>
              <a:t>Z</a:t>
            </a:r>
            <a:endParaRPr sz="179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7839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6" y="4868989"/>
            <a:ext cx="4851841" cy="161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expanded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and shown 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K2,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and right  </a:t>
            </a:r>
            <a:r>
              <a:rPr sz="1069" spc="5" dirty="0">
                <a:latin typeface="Times New Roman"/>
                <a:cs typeface="Times New Roman"/>
              </a:rPr>
              <a:t>subtrees.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also changed the notations </a:t>
            </a:r>
            <a:r>
              <a:rPr sz="1069" spc="5" dirty="0">
                <a:latin typeface="Times New Roman"/>
                <a:cs typeface="Times New Roman"/>
              </a:rPr>
              <a:t>of other nodes. Here,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5" dirty="0">
                <a:latin typeface="Times New Roman"/>
                <a:cs typeface="Times New Roman"/>
              </a:rPr>
              <a:t>C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9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as subtrees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k1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nodes.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where the new node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inserted in this </a:t>
            </a:r>
            <a:r>
              <a:rPr sz="1069" spc="10" dirty="0">
                <a:latin typeface="Times New Roman"/>
                <a:cs typeface="Times New Roman"/>
              </a:rPr>
              <a:t>expanded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5" dirty="0">
                <a:latin typeface="Times New Roman"/>
                <a:cs typeface="Times New Roman"/>
              </a:rPr>
              <a:t>restore its balance. </a:t>
            </a:r>
            <a:r>
              <a:rPr sz="1069" spc="10" dirty="0">
                <a:latin typeface="Times New Roman"/>
                <a:cs typeface="Times New Roman"/>
              </a:rPr>
              <a:t>Either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levels </a:t>
            </a:r>
            <a:r>
              <a:rPr sz="1069" spc="10" dirty="0">
                <a:latin typeface="Times New Roman"/>
                <a:cs typeface="Times New Roman"/>
              </a:rPr>
              <a:t>deeper than </a:t>
            </a:r>
            <a:r>
              <a:rPr sz="1069" i="1" spc="15" dirty="0">
                <a:latin typeface="Times New Roman"/>
                <a:cs typeface="Times New Roman"/>
              </a:rPr>
              <a:t>D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But we are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sure which one </a:t>
            </a:r>
            <a:r>
              <a:rPr sz="1069" spc="5" dirty="0">
                <a:latin typeface="Times New Roman"/>
                <a:cs typeface="Times New Roman"/>
              </a:rPr>
              <a:t>is deeper.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compared with the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that will </a:t>
            </a:r>
            <a:r>
              <a:rPr sz="1069" spc="10" dirty="0">
                <a:latin typeface="Times New Roman"/>
                <a:cs typeface="Times New Roman"/>
              </a:rPr>
              <a:t>decide </a:t>
            </a:r>
            <a:r>
              <a:rPr sz="1069" spc="5" dirty="0">
                <a:latin typeface="Times New Roman"/>
                <a:cs typeface="Times New Roman"/>
              </a:rPr>
              <a:t>that this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should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in the right subtree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left subtree of the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. If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, it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right subtree i.e. </a:t>
            </a:r>
            <a:r>
              <a:rPr sz="1069" i="1" spc="10" dirty="0">
                <a:latin typeface="Times New Roman"/>
                <a:cs typeface="Times New Roman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If the value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smaller than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,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i.e.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r>
              <a:rPr sz="1069" spc="10" dirty="0">
                <a:latin typeface="Times New Roman"/>
                <a:cs typeface="Times New Roman"/>
              </a:rPr>
              <a:t>. See the diagram  </a:t>
            </a:r>
            <a:r>
              <a:rPr sz="1069" spc="5" dirty="0">
                <a:latin typeface="Times New Roman"/>
                <a:cs typeface="Times New Roman"/>
              </a:rPr>
              <a:t>given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6591" y="2757487"/>
            <a:ext cx="558094" cy="627239"/>
          </a:xfrm>
          <a:custGeom>
            <a:avLst/>
            <a:gdLst/>
            <a:ahLst/>
            <a:cxnLst/>
            <a:rect l="l" t="t" r="r" b="b"/>
            <a:pathLst>
              <a:path w="574039" h="645160">
                <a:moveTo>
                  <a:pt x="287273" y="0"/>
                </a:moveTo>
                <a:lnTo>
                  <a:pt x="0" y="644651"/>
                </a:lnTo>
                <a:lnTo>
                  <a:pt x="573785" y="644651"/>
                </a:lnTo>
                <a:lnTo>
                  <a:pt x="28727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123354" y="3036042"/>
            <a:ext cx="349426" cy="417953"/>
          </a:xfrm>
          <a:custGeom>
            <a:avLst/>
            <a:gdLst/>
            <a:ahLst/>
            <a:cxnLst/>
            <a:rect l="l" t="t" r="r" b="b"/>
            <a:pathLst>
              <a:path w="359410" h="429894">
                <a:moveTo>
                  <a:pt x="358902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681201" y="3036042"/>
            <a:ext cx="348192" cy="417953"/>
          </a:xfrm>
          <a:custGeom>
            <a:avLst/>
            <a:gdLst/>
            <a:ahLst/>
            <a:cxnLst/>
            <a:rect l="l" t="t" r="r" b="b"/>
            <a:pathLst>
              <a:path w="358139" h="429894">
                <a:moveTo>
                  <a:pt x="0" y="0"/>
                </a:moveTo>
                <a:lnTo>
                  <a:pt x="358139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192992" y="1641792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30">
                <a:moveTo>
                  <a:pt x="717041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891472" y="1999614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797511" y="1302490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19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19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635884" y="233891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35814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192992" y="2338916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30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517602" y="2060363"/>
            <a:ext cx="557477" cy="627856"/>
          </a:xfrm>
          <a:custGeom>
            <a:avLst/>
            <a:gdLst/>
            <a:ahLst/>
            <a:cxnLst/>
            <a:rect l="l" t="t" r="r" b="b"/>
            <a:pathLst>
              <a:path w="573404" h="645794">
                <a:moveTo>
                  <a:pt x="286512" y="0"/>
                </a:moveTo>
                <a:lnTo>
                  <a:pt x="0" y="645413"/>
                </a:lnTo>
                <a:lnTo>
                  <a:pt x="573024" y="645413"/>
                </a:lnTo>
                <a:lnTo>
                  <a:pt x="2865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099031" y="1641792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30">
                <a:moveTo>
                  <a:pt x="0" y="0"/>
                </a:moveTo>
                <a:lnTo>
                  <a:pt x="71704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844800" y="3453870"/>
            <a:ext cx="557477" cy="627856"/>
          </a:xfrm>
          <a:custGeom>
            <a:avLst/>
            <a:gdLst/>
            <a:ahLst/>
            <a:cxnLst/>
            <a:rect l="l" t="t" r="r" b="b"/>
            <a:pathLst>
              <a:path w="573404" h="645795">
                <a:moveTo>
                  <a:pt x="286512" y="0"/>
                </a:moveTo>
                <a:lnTo>
                  <a:pt x="0" y="645413"/>
                </a:lnTo>
                <a:lnTo>
                  <a:pt x="573023" y="645413"/>
                </a:lnTo>
                <a:lnTo>
                  <a:pt x="2865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033960" y="3749957"/>
            <a:ext cx="179652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i="1" spc="15" dirty="0">
                <a:latin typeface="Arial"/>
                <a:cs typeface="Arial"/>
              </a:rPr>
              <a:t>B</a:t>
            </a:r>
            <a:endParaRPr sz="179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50839" y="3453870"/>
            <a:ext cx="557477" cy="627856"/>
          </a:xfrm>
          <a:custGeom>
            <a:avLst/>
            <a:gdLst/>
            <a:ahLst/>
            <a:cxnLst/>
            <a:rect l="l" t="t" r="r" b="b"/>
            <a:pathLst>
              <a:path w="573404" h="645795">
                <a:moveTo>
                  <a:pt x="286512" y="0"/>
                </a:moveTo>
                <a:lnTo>
                  <a:pt x="0" y="645413"/>
                </a:lnTo>
                <a:lnTo>
                  <a:pt x="573024" y="645413"/>
                </a:lnTo>
                <a:lnTo>
                  <a:pt x="2865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932590" y="3749957"/>
            <a:ext cx="192617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i="1" spc="19" dirty="0">
                <a:latin typeface="Arial"/>
                <a:cs typeface="Arial"/>
              </a:rPr>
              <a:t>C</a:t>
            </a:r>
            <a:endParaRPr sz="179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78941" y="2695999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4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1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1" y="397763"/>
                </a:lnTo>
                <a:lnTo>
                  <a:pt x="244406" y="392505"/>
                </a:lnTo>
                <a:lnTo>
                  <a:pt x="286145" y="377529"/>
                </a:lnTo>
                <a:lnTo>
                  <a:pt x="322925" y="354036"/>
                </a:lnTo>
                <a:lnTo>
                  <a:pt x="353574" y="323225"/>
                </a:lnTo>
                <a:lnTo>
                  <a:pt x="376918" y="286296"/>
                </a:lnTo>
                <a:lnTo>
                  <a:pt x="391785" y="244448"/>
                </a:lnTo>
                <a:lnTo>
                  <a:pt x="397001" y="198881"/>
                </a:lnTo>
                <a:lnTo>
                  <a:pt x="391785" y="153315"/>
                </a:lnTo>
                <a:lnTo>
                  <a:pt x="376918" y="111467"/>
                </a:lnTo>
                <a:lnTo>
                  <a:pt x="353574" y="74538"/>
                </a:lnTo>
                <a:lnTo>
                  <a:pt x="322925" y="43727"/>
                </a:lnTo>
                <a:lnTo>
                  <a:pt x="286145" y="20234"/>
                </a:lnTo>
                <a:lnTo>
                  <a:pt x="244406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545749" y="1325209"/>
            <a:ext cx="2378075" cy="2012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4582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3</a:t>
            </a:r>
            <a:endParaRPr sz="1750" baseline="-13888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2868">
              <a:latin typeface="Times New Roman"/>
              <a:cs typeface="Times New Roman"/>
            </a:endParaRPr>
          </a:p>
          <a:p>
            <a:pPr marL="438933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  <a:p>
            <a:pPr marR="4939" algn="r">
              <a:spcBef>
                <a:spcPts val="34"/>
              </a:spcBef>
            </a:pPr>
            <a:r>
              <a:rPr sz="1799" i="1" spc="19" dirty="0">
                <a:latin typeface="Arial"/>
                <a:cs typeface="Arial"/>
              </a:rPr>
              <a:t>D</a:t>
            </a:r>
            <a:endParaRPr sz="1799">
              <a:latin typeface="Arial"/>
              <a:cs typeface="Arial"/>
            </a:endParaRPr>
          </a:p>
          <a:p>
            <a:pPr marR="316699" algn="ctr">
              <a:spcBef>
                <a:spcPts val="1137"/>
              </a:spcBef>
            </a:pPr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 marL="12347">
              <a:spcBef>
                <a:spcPts val="467"/>
              </a:spcBef>
            </a:pPr>
            <a:r>
              <a:rPr sz="1799" i="1" spc="15" dirty="0">
                <a:latin typeface="Arial"/>
                <a:cs typeface="Arial"/>
              </a:rPr>
              <a:t>A</a:t>
            </a:r>
            <a:endParaRPr sz="179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87355" y="2545047"/>
            <a:ext cx="1966913" cy="2037909"/>
          </a:xfrm>
          <a:custGeom>
            <a:avLst/>
            <a:gdLst/>
            <a:ahLst/>
            <a:cxnLst/>
            <a:rect l="l" t="t" r="r" b="b"/>
            <a:pathLst>
              <a:path w="2023110" h="2096135">
                <a:moveTo>
                  <a:pt x="760861" y="63062"/>
                </a:moveTo>
                <a:lnTo>
                  <a:pt x="791070" y="37104"/>
                </a:lnTo>
                <a:lnTo>
                  <a:pt x="851405" y="5983"/>
                </a:lnTo>
                <a:lnTo>
                  <a:pt x="911538" y="0"/>
                </a:lnTo>
                <a:lnTo>
                  <a:pt x="941495" y="5463"/>
                </a:lnTo>
                <a:lnTo>
                  <a:pt x="1001118" y="31358"/>
                </a:lnTo>
                <a:lnTo>
                  <a:pt x="1060261" y="74619"/>
                </a:lnTo>
                <a:lnTo>
                  <a:pt x="1089619" y="101791"/>
                </a:lnTo>
                <a:lnTo>
                  <a:pt x="1118814" y="132139"/>
                </a:lnTo>
                <a:lnTo>
                  <a:pt x="1147834" y="165274"/>
                </a:lnTo>
                <a:lnTo>
                  <a:pt x="1176665" y="200809"/>
                </a:lnTo>
                <a:lnTo>
                  <a:pt x="1205293" y="238353"/>
                </a:lnTo>
                <a:lnTo>
                  <a:pt x="1233703" y="277520"/>
                </a:lnTo>
                <a:lnTo>
                  <a:pt x="1261882" y="317919"/>
                </a:lnTo>
                <a:lnTo>
                  <a:pt x="1289816" y="359164"/>
                </a:lnTo>
                <a:lnTo>
                  <a:pt x="1317491" y="400864"/>
                </a:lnTo>
                <a:lnTo>
                  <a:pt x="1344894" y="442633"/>
                </a:lnTo>
                <a:lnTo>
                  <a:pt x="1372010" y="484080"/>
                </a:lnTo>
                <a:lnTo>
                  <a:pt x="1398825" y="524818"/>
                </a:lnTo>
                <a:lnTo>
                  <a:pt x="1425325" y="564458"/>
                </a:lnTo>
                <a:lnTo>
                  <a:pt x="1467123" y="625685"/>
                </a:lnTo>
                <a:lnTo>
                  <a:pt x="1490758" y="659937"/>
                </a:lnTo>
                <a:lnTo>
                  <a:pt x="1515929" y="696370"/>
                </a:lnTo>
                <a:lnTo>
                  <a:pt x="1542420" y="734800"/>
                </a:lnTo>
                <a:lnTo>
                  <a:pt x="1570016" y="775043"/>
                </a:lnTo>
                <a:lnTo>
                  <a:pt x="1598501" y="816916"/>
                </a:lnTo>
                <a:lnTo>
                  <a:pt x="1627660" y="860233"/>
                </a:lnTo>
                <a:lnTo>
                  <a:pt x="1657276" y="904812"/>
                </a:lnTo>
                <a:lnTo>
                  <a:pt x="1687134" y="950468"/>
                </a:lnTo>
                <a:lnTo>
                  <a:pt x="1717019" y="997018"/>
                </a:lnTo>
                <a:lnTo>
                  <a:pt x="1746714" y="1044277"/>
                </a:lnTo>
                <a:lnTo>
                  <a:pt x="1776003" y="1092062"/>
                </a:lnTo>
                <a:lnTo>
                  <a:pt x="1804672" y="1140189"/>
                </a:lnTo>
                <a:lnTo>
                  <a:pt x="1832504" y="1188474"/>
                </a:lnTo>
                <a:lnTo>
                  <a:pt x="1859284" y="1236732"/>
                </a:lnTo>
                <a:lnTo>
                  <a:pt x="1884796" y="1284781"/>
                </a:lnTo>
                <a:lnTo>
                  <a:pt x="1908824" y="1332437"/>
                </a:lnTo>
                <a:lnTo>
                  <a:pt x="1931153" y="1379514"/>
                </a:lnTo>
                <a:lnTo>
                  <a:pt x="1951567" y="1425830"/>
                </a:lnTo>
                <a:lnTo>
                  <a:pt x="1969849" y="1471201"/>
                </a:lnTo>
                <a:lnTo>
                  <a:pt x="1985786" y="1515442"/>
                </a:lnTo>
                <a:lnTo>
                  <a:pt x="1999159" y="1558371"/>
                </a:lnTo>
                <a:lnTo>
                  <a:pt x="2009755" y="1599802"/>
                </a:lnTo>
                <a:lnTo>
                  <a:pt x="2017358" y="1639552"/>
                </a:lnTo>
                <a:lnTo>
                  <a:pt x="2021751" y="1677437"/>
                </a:lnTo>
                <a:lnTo>
                  <a:pt x="2022718" y="1713273"/>
                </a:lnTo>
                <a:lnTo>
                  <a:pt x="2020045" y="1746877"/>
                </a:lnTo>
                <a:lnTo>
                  <a:pt x="2002914" y="1806650"/>
                </a:lnTo>
                <a:lnTo>
                  <a:pt x="1968631" y="1855286"/>
                </a:lnTo>
                <a:lnTo>
                  <a:pt x="1928337" y="1886391"/>
                </a:lnTo>
                <a:lnTo>
                  <a:pt x="1873135" y="1916192"/>
                </a:lnTo>
                <a:lnTo>
                  <a:pt x="1804573" y="1944472"/>
                </a:lnTo>
                <a:lnTo>
                  <a:pt x="1765766" y="1957975"/>
                </a:lnTo>
                <a:lnTo>
                  <a:pt x="1724201" y="1971016"/>
                </a:lnTo>
                <a:lnTo>
                  <a:pt x="1680070" y="1983569"/>
                </a:lnTo>
                <a:lnTo>
                  <a:pt x="1633568" y="1995607"/>
                </a:lnTo>
                <a:lnTo>
                  <a:pt x="1584888" y="2007102"/>
                </a:lnTo>
                <a:lnTo>
                  <a:pt x="1534224" y="2018029"/>
                </a:lnTo>
                <a:lnTo>
                  <a:pt x="1481769" y="2028359"/>
                </a:lnTo>
                <a:lnTo>
                  <a:pt x="1427718" y="2038065"/>
                </a:lnTo>
                <a:lnTo>
                  <a:pt x="1372264" y="2047121"/>
                </a:lnTo>
                <a:lnTo>
                  <a:pt x="1315600" y="2055500"/>
                </a:lnTo>
                <a:lnTo>
                  <a:pt x="1257920" y="2063175"/>
                </a:lnTo>
                <a:lnTo>
                  <a:pt x="1199419" y="2070118"/>
                </a:lnTo>
                <a:lnTo>
                  <a:pt x="1140289" y="2076302"/>
                </a:lnTo>
                <a:lnTo>
                  <a:pt x="1080724" y="2081701"/>
                </a:lnTo>
                <a:lnTo>
                  <a:pt x="1020918" y="2086287"/>
                </a:lnTo>
                <a:lnTo>
                  <a:pt x="961065" y="2090034"/>
                </a:lnTo>
                <a:lnTo>
                  <a:pt x="901358" y="2092914"/>
                </a:lnTo>
                <a:lnTo>
                  <a:pt x="841991" y="2094901"/>
                </a:lnTo>
                <a:lnTo>
                  <a:pt x="783158" y="2095967"/>
                </a:lnTo>
                <a:lnTo>
                  <a:pt x="725052" y="2096085"/>
                </a:lnTo>
                <a:lnTo>
                  <a:pt x="667866" y="2095229"/>
                </a:lnTo>
                <a:lnTo>
                  <a:pt x="611796" y="2093371"/>
                </a:lnTo>
                <a:lnTo>
                  <a:pt x="557034" y="2090484"/>
                </a:lnTo>
                <a:lnTo>
                  <a:pt x="503774" y="2086541"/>
                </a:lnTo>
                <a:lnTo>
                  <a:pt x="452210" y="2081516"/>
                </a:lnTo>
                <a:lnTo>
                  <a:pt x="402535" y="2075381"/>
                </a:lnTo>
                <a:lnTo>
                  <a:pt x="354943" y="2068109"/>
                </a:lnTo>
                <a:lnTo>
                  <a:pt x="309628" y="2059673"/>
                </a:lnTo>
                <a:lnTo>
                  <a:pt x="266783" y="2050046"/>
                </a:lnTo>
                <a:lnTo>
                  <a:pt x="226602" y="2039201"/>
                </a:lnTo>
                <a:lnTo>
                  <a:pt x="189279" y="2027111"/>
                </a:lnTo>
                <a:lnTo>
                  <a:pt x="123981" y="1999088"/>
                </a:lnTo>
                <a:lnTo>
                  <a:pt x="72438" y="1965761"/>
                </a:lnTo>
                <a:lnTo>
                  <a:pt x="36199" y="1926914"/>
                </a:lnTo>
                <a:lnTo>
                  <a:pt x="13707" y="1878705"/>
                </a:lnTo>
                <a:lnTo>
                  <a:pt x="2035" y="1818304"/>
                </a:lnTo>
                <a:lnTo>
                  <a:pt x="0" y="1783936"/>
                </a:lnTo>
                <a:lnTo>
                  <a:pt x="362" y="1747008"/>
                </a:lnTo>
                <a:lnTo>
                  <a:pt x="3018" y="1707680"/>
                </a:lnTo>
                <a:lnTo>
                  <a:pt x="7866" y="1666115"/>
                </a:lnTo>
                <a:lnTo>
                  <a:pt x="14804" y="1622476"/>
                </a:lnTo>
                <a:lnTo>
                  <a:pt x="23728" y="1576925"/>
                </a:lnTo>
                <a:lnTo>
                  <a:pt x="34536" y="1529623"/>
                </a:lnTo>
                <a:lnTo>
                  <a:pt x="47125" y="1480734"/>
                </a:lnTo>
                <a:lnTo>
                  <a:pt x="61393" y="1430420"/>
                </a:lnTo>
                <a:lnTo>
                  <a:pt x="77237" y="1378842"/>
                </a:lnTo>
                <a:lnTo>
                  <a:pt x="94554" y="1326164"/>
                </a:lnTo>
                <a:lnTo>
                  <a:pt x="113242" y="1272547"/>
                </a:lnTo>
                <a:lnTo>
                  <a:pt x="133198" y="1218153"/>
                </a:lnTo>
                <a:lnTo>
                  <a:pt x="154319" y="1163146"/>
                </a:lnTo>
                <a:lnTo>
                  <a:pt x="176503" y="1107687"/>
                </a:lnTo>
                <a:lnTo>
                  <a:pt x="199647" y="1051938"/>
                </a:lnTo>
                <a:lnTo>
                  <a:pt x="223648" y="996062"/>
                </a:lnTo>
                <a:lnTo>
                  <a:pt x="248405" y="940222"/>
                </a:lnTo>
                <a:lnTo>
                  <a:pt x="273813" y="884578"/>
                </a:lnTo>
                <a:lnTo>
                  <a:pt x="299771" y="829294"/>
                </a:lnTo>
                <a:lnTo>
                  <a:pt x="326176" y="774533"/>
                </a:lnTo>
                <a:lnTo>
                  <a:pt x="352925" y="720455"/>
                </a:lnTo>
                <a:lnTo>
                  <a:pt x="379915" y="667224"/>
                </a:lnTo>
                <a:lnTo>
                  <a:pt x="407045" y="615001"/>
                </a:lnTo>
                <a:lnTo>
                  <a:pt x="434211" y="563950"/>
                </a:lnTo>
                <a:lnTo>
                  <a:pt x="461310" y="514232"/>
                </a:lnTo>
                <a:lnTo>
                  <a:pt x="488241" y="466009"/>
                </a:lnTo>
                <a:lnTo>
                  <a:pt x="514900" y="419444"/>
                </a:lnTo>
                <a:lnTo>
                  <a:pt x="541184" y="374700"/>
                </a:lnTo>
                <a:lnTo>
                  <a:pt x="566992" y="331938"/>
                </a:lnTo>
                <a:lnTo>
                  <a:pt x="592220" y="291320"/>
                </a:lnTo>
                <a:lnTo>
                  <a:pt x="616766" y="253010"/>
                </a:lnTo>
                <a:lnTo>
                  <a:pt x="640526" y="217168"/>
                </a:lnTo>
                <a:lnTo>
                  <a:pt x="663400" y="183958"/>
                </a:lnTo>
                <a:lnTo>
                  <a:pt x="706073" y="126083"/>
                </a:lnTo>
                <a:lnTo>
                  <a:pt x="743965" y="80680"/>
                </a:lnTo>
                <a:lnTo>
                  <a:pt x="760861" y="63062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78007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3936" y="3078268"/>
            <a:ext cx="766763" cy="1387210"/>
          </a:xfrm>
          <a:custGeom>
            <a:avLst/>
            <a:gdLst/>
            <a:ahLst/>
            <a:cxnLst/>
            <a:rect l="l" t="t" r="r" b="b"/>
            <a:pathLst>
              <a:path w="788669" h="1426845">
                <a:moveTo>
                  <a:pt x="394715" y="0"/>
                </a:moveTo>
                <a:lnTo>
                  <a:pt x="0" y="1426464"/>
                </a:lnTo>
                <a:lnTo>
                  <a:pt x="788669" y="1426464"/>
                </a:lnTo>
                <a:lnTo>
                  <a:pt x="3947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049270" y="3210137"/>
            <a:ext cx="277813" cy="627856"/>
          </a:xfrm>
          <a:custGeom>
            <a:avLst/>
            <a:gdLst/>
            <a:ahLst/>
            <a:cxnLst/>
            <a:rect l="l" t="t" r="r" b="b"/>
            <a:pathLst>
              <a:path w="285750" h="645795">
                <a:moveTo>
                  <a:pt x="285749" y="0"/>
                </a:moveTo>
                <a:lnTo>
                  <a:pt x="0" y="6454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536739" y="3210137"/>
            <a:ext cx="279665" cy="627856"/>
          </a:xfrm>
          <a:custGeom>
            <a:avLst/>
            <a:gdLst/>
            <a:ahLst/>
            <a:cxnLst/>
            <a:rect l="l" t="t" r="r" b="b"/>
            <a:pathLst>
              <a:path w="287654" h="645795">
                <a:moveTo>
                  <a:pt x="0" y="0"/>
                </a:moveTo>
                <a:lnTo>
                  <a:pt x="287274" y="6454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979632" y="1746250"/>
            <a:ext cx="696383" cy="488332"/>
          </a:xfrm>
          <a:custGeom>
            <a:avLst/>
            <a:gdLst/>
            <a:ahLst/>
            <a:cxnLst/>
            <a:rect l="l" t="t" r="r" b="b"/>
            <a:pathLst>
              <a:path w="716279" h="502285">
                <a:moveTo>
                  <a:pt x="716280" y="0"/>
                </a:moveTo>
                <a:lnTo>
                  <a:pt x="0" y="5021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596004" y="1398057"/>
            <a:ext cx="375973" cy="388938"/>
          </a:xfrm>
          <a:custGeom>
            <a:avLst/>
            <a:gdLst/>
            <a:ahLst/>
            <a:cxnLst/>
            <a:rect l="l" t="t" r="r" b="b"/>
            <a:pathLst>
              <a:path w="386714" h="400050">
                <a:moveTo>
                  <a:pt x="193548" y="0"/>
                </a:moveTo>
                <a:lnTo>
                  <a:pt x="149236" y="5260"/>
                </a:lnTo>
                <a:lnTo>
                  <a:pt x="108523" y="20251"/>
                </a:lnTo>
                <a:lnTo>
                  <a:pt x="72583" y="43787"/>
                </a:lnTo>
                <a:lnTo>
                  <a:pt x="42587" y="74680"/>
                </a:lnTo>
                <a:lnTo>
                  <a:pt x="19709" y="111745"/>
                </a:lnTo>
                <a:lnTo>
                  <a:pt x="5122" y="153795"/>
                </a:lnTo>
                <a:lnTo>
                  <a:pt x="0" y="199643"/>
                </a:lnTo>
                <a:lnTo>
                  <a:pt x="5122" y="245535"/>
                </a:lnTo>
                <a:lnTo>
                  <a:pt x="19709" y="287693"/>
                </a:lnTo>
                <a:lnTo>
                  <a:pt x="42587" y="324907"/>
                </a:lnTo>
                <a:lnTo>
                  <a:pt x="72583" y="355962"/>
                </a:lnTo>
                <a:lnTo>
                  <a:pt x="108523" y="379647"/>
                </a:lnTo>
                <a:lnTo>
                  <a:pt x="149236" y="394747"/>
                </a:lnTo>
                <a:lnTo>
                  <a:pt x="193548" y="400050"/>
                </a:lnTo>
                <a:lnTo>
                  <a:pt x="237577" y="394747"/>
                </a:lnTo>
                <a:lnTo>
                  <a:pt x="278087" y="379647"/>
                </a:lnTo>
                <a:lnTo>
                  <a:pt x="313892" y="355962"/>
                </a:lnTo>
                <a:lnTo>
                  <a:pt x="343806" y="324907"/>
                </a:lnTo>
                <a:lnTo>
                  <a:pt x="366641" y="287693"/>
                </a:lnTo>
                <a:lnTo>
                  <a:pt x="381213" y="245535"/>
                </a:lnTo>
                <a:lnTo>
                  <a:pt x="386334" y="199643"/>
                </a:lnTo>
                <a:lnTo>
                  <a:pt x="381213" y="153795"/>
                </a:lnTo>
                <a:lnTo>
                  <a:pt x="366641" y="111745"/>
                </a:lnTo>
                <a:lnTo>
                  <a:pt x="343806" y="74680"/>
                </a:lnTo>
                <a:lnTo>
                  <a:pt x="313892" y="43787"/>
                </a:lnTo>
                <a:lnTo>
                  <a:pt x="278087" y="20251"/>
                </a:lnTo>
                <a:lnTo>
                  <a:pt x="237577" y="5260"/>
                </a:lnTo>
                <a:lnTo>
                  <a:pt x="1935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684040" y="2164821"/>
            <a:ext cx="375973" cy="388320"/>
          </a:xfrm>
          <a:custGeom>
            <a:avLst/>
            <a:gdLst/>
            <a:ahLst/>
            <a:cxnLst/>
            <a:rect l="l" t="t" r="r" b="b"/>
            <a:pathLst>
              <a:path w="386714" h="399414">
                <a:moveTo>
                  <a:pt x="193548" y="0"/>
                </a:moveTo>
                <a:lnTo>
                  <a:pt x="149236" y="5260"/>
                </a:lnTo>
                <a:lnTo>
                  <a:pt x="108523" y="20251"/>
                </a:lnTo>
                <a:lnTo>
                  <a:pt x="72583" y="43787"/>
                </a:lnTo>
                <a:lnTo>
                  <a:pt x="42587" y="74680"/>
                </a:lnTo>
                <a:lnTo>
                  <a:pt x="19709" y="111745"/>
                </a:lnTo>
                <a:lnTo>
                  <a:pt x="5122" y="153795"/>
                </a:lnTo>
                <a:lnTo>
                  <a:pt x="0" y="199644"/>
                </a:lnTo>
                <a:lnTo>
                  <a:pt x="5122" y="245492"/>
                </a:lnTo>
                <a:lnTo>
                  <a:pt x="19709" y="287542"/>
                </a:lnTo>
                <a:lnTo>
                  <a:pt x="42587" y="324607"/>
                </a:lnTo>
                <a:lnTo>
                  <a:pt x="72583" y="355500"/>
                </a:lnTo>
                <a:lnTo>
                  <a:pt x="108523" y="379036"/>
                </a:lnTo>
                <a:lnTo>
                  <a:pt x="149236" y="394027"/>
                </a:lnTo>
                <a:lnTo>
                  <a:pt x="193548" y="399288"/>
                </a:lnTo>
                <a:lnTo>
                  <a:pt x="237817" y="394027"/>
                </a:lnTo>
                <a:lnTo>
                  <a:pt x="278421" y="379036"/>
                </a:lnTo>
                <a:lnTo>
                  <a:pt x="314212" y="355500"/>
                </a:lnTo>
                <a:lnTo>
                  <a:pt x="344046" y="324607"/>
                </a:lnTo>
                <a:lnTo>
                  <a:pt x="366775" y="287542"/>
                </a:lnTo>
                <a:lnTo>
                  <a:pt x="381253" y="245492"/>
                </a:lnTo>
                <a:lnTo>
                  <a:pt x="386334" y="199644"/>
                </a:lnTo>
                <a:lnTo>
                  <a:pt x="381253" y="153795"/>
                </a:lnTo>
                <a:lnTo>
                  <a:pt x="366775" y="111745"/>
                </a:lnTo>
                <a:lnTo>
                  <a:pt x="344046" y="74680"/>
                </a:lnTo>
                <a:lnTo>
                  <a:pt x="314212" y="43787"/>
                </a:lnTo>
                <a:lnTo>
                  <a:pt x="278421" y="20251"/>
                </a:lnTo>
                <a:lnTo>
                  <a:pt x="237817" y="5260"/>
                </a:lnTo>
                <a:lnTo>
                  <a:pt x="1935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885671" y="1746251"/>
            <a:ext cx="696383" cy="836524"/>
          </a:xfrm>
          <a:custGeom>
            <a:avLst/>
            <a:gdLst/>
            <a:ahLst/>
            <a:cxnLst/>
            <a:rect l="l" t="t" r="r" b="b"/>
            <a:pathLst>
              <a:path w="716279" h="860425">
                <a:moveTo>
                  <a:pt x="0" y="0"/>
                </a:moveTo>
                <a:lnTo>
                  <a:pt x="716280" y="8602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979632" y="2513013"/>
            <a:ext cx="335844" cy="395111"/>
          </a:xfrm>
          <a:custGeom>
            <a:avLst/>
            <a:gdLst/>
            <a:ahLst/>
            <a:cxnLst/>
            <a:rect l="l" t="t" r="r" b="b"/>
            <a:pathLst>
              <a:path w="345439" h="406400">
                <a:moveTo>
                  <a:pt x="0" y="0"/>
                </a:moveTo>
                <a:lnTo>
                  <a:pt x="345186" y="4061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282508" y="2513013"/>
            <a:ext cx="474133" cy="558094"/>
          </a:xfrm>
          <a:custGeom>
            <a:avLst/>
            <a:gdLst/>
            <a:ahLst/>
            <a:cxnLst/>
            <a:rect l="l" t="t" r="r" b="b"/>
            <a:pathLst>
              <a:path w="487680" h="574039">
                <a:moveTo>
                  <a:pt x="487679" y="0"/>
                </a:moveTo>
                <a:lnTo>
                  <a:pt x="0" y="5737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208671" y="3916892"/>
            <a:ext cx="14940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A</a:t>
            </a:r>
            <a:endParaRPr sz="145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30986" y="3907261"/>
            <a:ext cx="417953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816031" y="4465108"/>
            <a:ext cx="1463146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049270" y="4465108"/>
            <a:ext cx="0" cy="348192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909252" y="4813299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0"/>
                </a:moveTo>
                <a:lnTo>
                  <a:pt x="0" y="286512"/>
                </a:lnTo>
                <a:lnTo>
                  <a:pt x="286512" y="286512"/>
                </a:lnTo>
                <a:lnTo>
                  <a:pt x="286512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630698" y="5091852"/>
            <a:ext cx="2858382" cy="0"/>
          </a:xfrm>
          <a:custGeom>
            <a:avLst/>
            <a:gdLst/>
            <a:ahLst/>
            <a:cxnLst/>
            <a:rect l="l" t="t" r="r" b="b"/>
            <a:pathLst>
              <a:path w="2940050">
                <a:moveTo>
                  <a:pt x="0" y="0"/>
                </a:moveTo>
                <a:lnTo>
                  <a:pt x="2939796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035445" y="3907261"/>
            <a:ext cx="69762" cy="558094"/>
          </a:xfrm>
          <a:custGeom>
            <a:avLst/>
            <a:gdLst/>
            <a:ahLst/>
            <a:cxnLst/>
            <a:rect l="l" t="t" r="r" b="b"/>
            <a:pathLst>
              <a:path w="71754" h="574039">
                <a:moveTo>
                  <a:pt x="31241" y="502158"/>
                </a:moveTo>
                <a:lnTo>
                  <a:pt x="0" y="502158"/>
                </a:lnTo>
                <a:lnTo>
                  <a:pt x="35813" y="573786"/>
                </a:lnTo>
                <a:lnTo>
                  <a:pt x="63626" y="518160"/>
                </a:lnTo>
                <a:lnTo>
                  <a:pt x="35813" y="518160"/>
                </a:lnTo>
                <a:lnTo>
                  <a:pt x="32765" y="516636"/>
                </a:lnTo>
                <a:lnTo>
                  <a:pt x="31241" y="513588"/>
                </a:lnTo>
                <a:lnTo>
                  <a:pt x="31241" y="502158"/>
                </a:lnTo>
                <a:close/>
              </a:path>
              <a:path w="71754" h="574039">
                <a:moveTo>
                  <a:pt x="35813" y="54864"/>
                </a:moveTo>
                <a:lnTo>
                  <a:pt x="32765" y="56388"/>
                </a:lnTo>
                <a:lnTo>
                  <a:pt x="31241" y="59436"/>
                </a:lnTo>
                <a:lnTo>
                  <a:pt x="31241" y="513588"/>
                </a:lnTo>
                <a:lnTo>
                  <a:pt x="32765" y="516636"/>
                </a:lnTo>
                <a:lnTo>
                  <a:pt x="35813" y="518160"/>
                </a:lnTo>
                <a:lnTo>
                  <a:pt x="38862" y="516636"/>
                </a:lnTo>
                <a:lnTo>
                  <a:pt x="40386" y="513588"/>
                </a:lnTo>
                <a:lnTo>
                  <a:pt x="40386" y="59436"/>
                </a:lnTo>
                <a:lnTo>
                  <a:pt x="38862" y="56388"/>
                </a:lnTo>
                <a:lnTo>
                  <a:pt x="35813" y="54864"/>
                </a:lnTo>
                <a:close/>
              </a:path>
              <a:path w="71754" h="574039">
                <a:moveTo>
                  <a:pt x="71627" y="502158"/>
                </a:moveTo>
                <a:lnTo>
                  <a:pt x="40386" y="502158"/>
                </a:lnTo>
                <a:lnTo>
                  <a:pt x="40386" y="513588"/>
                </a:lnTo>
                <a:lnTo>
                  <a:pt x="38862" y="516636"/>
                </a:lnTo>
                <a:lnTo>
                  <a:pt x="35813" y="518160"/>
                </a:lnTo>
                <a:lnTo>
                  <a:pt x="63626" y="518160"/>
                </a:lnTo>
                <a:lnTo>
                  <a:pt x="71627" y="502158"/>
                </a:lnTo>
                <a:close/>
              </a:path>
              <a:path w="71754" h="574039">
                <a:moveTo>
                  <a:pt x="35813" y="0"/>
                </a:moveTo>
                <a:lnTo>
                  <a:pt x="0" y="71628"/>
                </a:lnTo>
                <a:lnTo>
                  <a:pt x="31241" y="71628"/>
                </a:lnTo>
                <a:lnTo>
                  <a:pt x="31241" y="59436"/>
                </a:lnTo>
                <a:lnTo>
                  <a:pt x="32765" y="56388"/>
                </a:lnTo>
                <a:lnTo>
                  <a:pt x="35813" y="54864"/>
                </a:lnTo>
                <a:lnTo>
                  <a:pt x="63246" y="54864"/>
                </a:lnTo>
                <a:lnTo>
                  <a:pt x="35813" y="0"/>
                </a:lnTo>
                <a:close/>
              </a:path>
              <a:path w="71754" h="574039">
                <a:moveTo>
                  <a:pt x="63246" y="54864"/>
                </a:moveTo>
                <a:lnTo>
                  <a:pt x="35813" y="54864"/>
                </a:lnTo>
                <a:lnTo>
                  <a:pt x="38862" y="56388"/>
                </a:lnTo>
                <a:lnTo>
                  <a:pt x="40386" y="59436"/>
                </a:lnTo>
                <a:lnTo>
                  <a:pt x="40386" y="71628"/>
                </a:lnTo>
                <a:lnTo>
                  <a:pt x="71627" y="71628"/>
                </a:lnTo>
                <a:lnTo>
                  <a:pt x="6324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313998" y="3907261"/>
            <a:ext cx="69762" cy="1184716"/>
          </a:xfrm>
          <a:custGeom>
            <a:avLst/>
            <a:gdLst/>
            <a:ahLst/>
            <a:cxnLst/>
            <a:rect l="l" t="t" r="r" b="b"/>
            <a:pathLst>
              <a:path w="71754" h="1218564">
                <a:moveTo>
                  <a:pt x="32003" y="1146810"/>
                </a:moveTo>
                <a:lnTo>
                  <a:pt x="0" y="1146810"/>
                </a:lnTo>
                <a:lnTo>
                  <a:pt x="35813" y="1218438"/>
                </a:lnTo>
                <a:lnTo>
                  <a:pt x="63246" y="1163574"/>
                </a:lnTo>
                <a:lnTo>
                  <a:pt x="35813" y="1163574"/>
                </a:lnTo>
                <a:lnTo>
                  <a:pt x="32765" y="1162050"/>
                </a:lnTo>
                <a:lnTo>
                  <a:pt x="32003" y="1159002"/>
                </a:lnTo>
                <a:lnTo>
                  <a:pt x="32003" y="1146810"/>
                </a:lnTo>
                <a:close/>
              </a:path>
              <a:path w="71754" h="1218564">
                <a:moveTo>
                  <a:pt x="35813" y="54864"/>
                </a:moveTo>
                <a:lnTo>
                  <a:pt x="32765" y="56388"/>
                </a:lnTo>
                <a:lnTo>
                  <a:pt x="32003" y="59436"/>
                </a:lnTo>
                <a:lnTo>
                  <a:pt x="32003" y="1159002"/>
                </a:lnTo>
                <a:lnTo>
                  <a:pt x="32765" y="1162050"/>
                </a:lnTo>
                <a:lnTo>
                  <a:pt x="35813" y="1163574"/>
                </a:lnTo>
                <a:lnTo>
                  <a:pt x="39624" y="1162050"/>
                </a:lnTo>
                <a:lnTo>
                  <a:pt x="40386" y="1159002"/>
                </a:lnTo>
                <a:lnTo>
                  <a:pt x="40386" y="59436"/>
                </a:lnTo>
                <a:lnTo>
                  <a:pt x="39624" y="56388"/>
                </a:lnTo>
                <a:lnTo>
                  <a:pt x="35813" y="54864"/>
                </a:lnTo>
                <a:close/>
              </a:path>
              <a:path w="71754" h="1218564">
                <a:moveTo>
                  <a:pt x="71627" y="1146810"/>
                </a:moveTo>
                <a:lnTo>
                  <a:pt x="40386" y="1146810"/>
                </a:lnTo>
                <a:lnTo>
                  <a:pt x="40386" y="1159002"/>
                </a:lnTo>
                <a:lnTo>
                  <a:pt x="39624" y="1162050"/>
                </a:lnTo>
                <a:lnTo>
                  <a:pt x="35813" y="1163574"/>
                </a:lnTo>
                <a:lnTo>
                  <a:pt x="63246" y="1163574"/>
                </a:lnTo>
                <a:lnTo>
                  <a:pt x="71627" y="1146810"/>
                </a:lnTo>
                <a:close/>
              </a:path>
              <a:path w="71754" h="1218564">
                <a:moveTo>
                  <a:pt x="35813" y="0"/>
                </a:moveTo>
                <a:lnTo>
                  <a:pt x="0" y="71628"/>
                </a:lnTo>
                <a:lnTo>
                  <a:pt x="32003" y="71628"/>
                </a:lnTo>
                <a:lnTo>
                  <a:pt x="32003" y="59436"/>
                </a:lnTo>
                <a:lnTo>
                  <a:pt x="32765" y="56388"/>
                </a:lnTo>
                <a:lnTo>
                  <a:pt x="35813" y="54864"/>
                </a:lnTo>
                <a:lnTo>
                  <a:pt x="63246" y="54864"/>
                </a:lnTo>
                <a:lnTo>
                  <a:pt x="35813" y="0"/>
                </a:lnTo>
                <a:close/>
              </a:path>
              <a:path w="71754" h="1218564">
                <a:moveTo>
                  <a:pt x="63246" y="54864"/>
                </a:moveTo>
                <a:lnTo>
                  <a:pt x="35813" y="54864"/>
                </a:lnTo>
                <a:lnTo>
                  <a:pt x="39624" y="56388"/>
                </a:lnTo>
                <a:lnTo>
                  <a:pt x="40386" y="59436"/>
                </a:lnTo>
                <a:lnTo>
                  <a:pt x="40386" y="71628"/>
                </a:lnTo>
                <a:lnTo>
                  <a:pt x="71627" y="71628"/>
                </a:lnTo>
                <a:lnTo>
                  <a:pt x="6324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111255" y="4046538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1</a:t>
            </a:r>
            <a:endParaRPr sz="145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00622" y="4145068"/>
            <a:ext cx="14940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B</a:t>
            </a:r>
            <a:endParaRPr sz="1458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9975" y="3799840"/>
            <a:ext cx="557477" cy="669219"/>
          </a:xfrm>
          <a:custGeom>
            <a:avLst/>
            <a:gdLst/>
            <a:ahLst/>
            <a:cxnLst/>
            <a:rect l="l" t="t" r="r" b="b"/>
            <a:pathLst>
              <a:path w="573404" h="688339">
                <a:moveTo>
                  <a:pt x="286512" y="0"/>
                </a:moveTo>
                <a:lnTo>
                  <a:pt x="0" y="688085"/>
                </a:lnTo>
                <a:lnTo>
                  <a:pt x="573023" y="688085"/>
                </a:lnTo>
                <a:lnTo>
                  <a:pt x="2865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762199" y="4145068"/>
            <a:ext cx="159279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C</a:t>
            </a:r>
            <a:endParaRPr sz="1458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36739" y="3799840"/>
            <a:ext cx="558094" cy="669219"/>
          </a:xfrm>
          <a:custGeom>
            <a:avLst/>
            <a:gdLst/>
            <a:ahLst/>
            <a:cxnLst/>
            <a:rect l="l" t="t" r="r" b="b"/>
            <a:pathLst>
              <a:path w="574039" h="688339">
                <a:moveTo>
                  <a:pt x="286512" y="0"/>
                </a:moveTo>
                <a:lnTo>
                  <a:pt x="0" y="688085"/>
                </a:lnTo>
                <a:lnTo>
                  <a:pt x="573786" y="688085"/>
                </a:lnTo>
                <a:lnTo>
                  <a:pt x="2865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241146" y="2873058"/>
            <a:ext cx="375356" cy="390172"/>
          </a:xfrm>
          <a:custGeom>
            <a:avLst/>
            <a:gdLst/>
            <a:ahLst/>
            <a:cxnLst/>
            <a:rect l="l" t="t" r="r" b="b"/>
            <a:pathLst>
              <a:path w="386079" h="401319">
                <a:moveTo>
                  <a:pt x="192786" y="0"/>
                </a:moveTo>
                <a:lnTo>
                  <a:pt x="148516" y="5302"/>
                </a:lnTo>
                <a:lnTo>
                  <a:pt x="107912" y="20402"/>
                </a:lnTo>
                <a:lnTo>
                  <a:pt x="72121" y="44087"/>
                </a:lnTo>
                <a:lnTo>
                  <a:pt x="42287" y="75142"/>
                </a:lnTo>
                <a:lnTo>
                  <a:pt x="19558" y="112356"/>
                </a:lnTo>
                <a:lnTo>
                  <a:pt x="5080" y="154514"/>
                </a:lnTo>
                <a:lnTo>
                  <a:pt x="0" y="200406"/>
                </a:lnTo>
                <a:lnTo>
                  <a:pt x="5080" y="246297"/>
                </a:lnTo>
                <a:lnTo>
                  <a:pt x="19558" y="288455"/>
                </a:lnTo>
                <a:lnTo>
                  <a:pt x="42287" y="325669"/>
                </a:lnTo>
                <a:lnTo>
                  <a:pt x="72121" y="356724"/>
                </a:lnTo>
                <a:lnTo>
                  <a:pt x="107912" y="380409"/>
                </a:lnTo>
                <a:lnTo>
                  <a:pt x="148516" y="395509"/>
                </a:lnTo>
                <a:lnTo>
                  <a:pt x="192786" y="400812"/>
                </a:lnTo>
                <a:lnTo>
                  <a:pt x="237055" y="395509"/>
                </a:lnTo>
                <a:lnTo>
                  <a:pt x="277659" y="380409"/>
                </a:lnTo>
                <a:lnTo>
                  <a:pt x="313450" y="356724"/>
                </a:lnTo>
                <a:lnTo>
                  <a:pt x="343284" y="325669"/>
                </a:lnTo>
                <a:lnTo>
                  <a:pt x="366013" y="288455"/>
                </a:lnTo>
                <a:lnTo>
                  <a:pt x="380491" y="246297"/>
                </a:lnTo>
                <a:lnTo>
                  <a:pt x="385572" y="200406"/>
                </a:lnTo>
                <a:lnTo>
                  <a:pt x="380491" y="154514"/>
                </a:lnTo>
                <a:lnTo>
                  <a:pt x="366013" y="112356"/>
                </a:lnTo>
                <a:lnTo>
                  <a:pt x="343284" y="75142"/>
                </a:lnTo>
                <a:lnTo>
                  <a:pt x="313450" y="44087"/>
                </a:lnTo>
                <a:lnTo>
                  <a:pt x="277659" y="20402"/>
                </a:lnTo>
                <a:lnTo>
                  <a:pt x="237055" y="5302"/>
                </a:lnTo>
                <a:lnTo>
                  <a:pt x="1927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759851" y="1471894"/>
            <a:ext cx="1902707" cy="215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167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3</a:t>
            </a:r>
            <a:endParaRPr sz="1750" baseline="-138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44">
              <a:latin typeface="Times New Roman"/>
              <a:cs typeface="Times New Roman"/>
            </a:endParaRPr>
          </a:p>
          <a:p>
            <a:pPr marL="12347">
              <a:spcBef>
                <a:spcPts val="1648"/>
              </a:spcBef>
            </a:pPr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44">
              <a:latin typeface="Times New Roman"/>
              <a:cs typeface="Times New Roman"/>
            </a:endParaRPr>
          </a:p>
          <a:p>
            <a:pPr marL="569194">
              <a:spcBef>
                <a:spcPts val="1176"/>
              </a:spcBef>
            </a:pPr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 marR="4939" algn="r">
              <a:spcBef>
                <a:spcPts val="1084"/>
              </a:spcBef>
            </a:pPr>
            <a:r>
              <a:rPr sz="1458" spc="5" dirty="0">
                <a:latin typeface="Arial"/>
                <a:cs typeface="Arial"/>
              </a:rPr>
              <a:t>D</a:t>
            </a:r>
            <a:endParaRPr sz="1458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63483" y="2519679"/>
            <a:ext cx="767997" cy="1387828"/>
          </a:xfrm>
          <a:custGeom>
            <a:avLst/>
            <a:gdLst/>
            <a:ahLst/>
            <a:cxnLst/>
            <a:rect l="l" t="t" r="r" b="b"/>
            <a:pathLst>
              <a:path w="789939" h="1427479">
                <a:moveTo>
                  <a:pt x="394715" y="0"/>
                </a:moveTo>
                <a:lnTo>
                  <a:pt x="0" y="1427226"/>
                </a:lnTo>
                <a:lnTo>
                  <a:pt x="789432" y="1427226"/>
                </a:lnTo>
                <a:lnTo>
                  <a:pt x="3947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816032" y="4465108"/>
            <a:ext cx="0" cy="348192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676015" y="4813299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0"/>
                </a:moveTo>
                <a:lnTo>
                  <a:pt x="0" y="286512"/>
                </a:lnTo>
                <a:lnTo>
                  <a:pt x="286511" y="286512"/>
                </a:lnTo>
                <a:lnTo>
                  <a:pt x="286511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352230" y="4563639"/>
            <a:ext cx="4852458" cy="4831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21051" algn="r"/>
            <a:r>
              <a:rPr sz="1458" dirty="0">
                <a:latin typeface="Arial"/>
                <a:cs typeface="Arial"/>
              </a:rPr>
              <a:t>2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525464">
              <a:spcBef>
                <a:spcPts val="1278"/>
              </a:spcBef>
              <a:tabLst>
                <a:tab pos="2341597" algn="l"/>
              </a:tabLst>
            </a:pPr>
            <a:r>
              <a:rPr sz="1458" dirty="0">
                <a:latin typeface="Arial"/>
                <a:cs typeface="Arial"/>
              </a:rPr>
              <a:t>new	</a:t>
            </a:r>
            <a:r>
              <a:rPr sz="1458" spc="-5" dirty="0">
                <a:latin typeface="Arial"/>
                <a:cs typeface="Arial"/>
              </a:rPr>
              <a:t>new’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556">
              <a:latin typeface="Times New Roman"/>
              <a:cs typeface="Times New Roman"/>
            </a:endParaRPr>
          </a:p>
          <a:p>
            <a:pPr marL="1327913"/>
            <a:r>
              <a:rPr sz="1021" spc="15" dirty="0">
                <a:latin typeface="Arial"/>
                <a:cs typeface="Arial"/>
              </a:rPr>
              <a:t>New node </a:t>
            </a:r>
            <a:r>
              <a:rPr sz="1021" spc="10" dirty="0">
                <a:latin typeface="Arial"/>
                <a:cs typeface="Arial"/>
              </a:rPr>
              <a:t>inserted at either of </a:t>
            </a:r>
            <a:r>
              <a:rPr sz="1021" spc="15" dirty="0">
                <a:latin typeface="Arial"/>
                <a:cs typeface="Arial"/>
              </a:rPr>
              <a:t>the </a:t>
            </a:r>
            <a:r>
              <a:rPr sz="1021" spc="10" dirty="0">
                <a:latin typeface="Arial"/>
                <a:cs typeface="Arial"/>
              </a:rPr>
              <a:t>two</a:t>
            </a:r>
            <a:r>
              <a:rPr sz="1021" spc="-49" dirty="0">
                <a:latin typeface="Arial"/>
                <a:cs typeface="Arial"/>
              </a:rPr>
              <a:t> </a:t>
            </a:r>
            <a:r>
              <a:rPr sz="1021" spc="10" dirty="0">
                <a:latin typeface="Arial"/>
                <a:cs typeface="Arial"/>
              </a:rPr>
              <a:t>spots</a:t>
            </a:r>
            <a:endParaRPr sz="102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possible locations of 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diagram. Let’s 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difference of levels of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left subtrees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k3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difference of </a:t>
            </a:r>
            <a:r>
              <a:rPr sz="1069" i="1" spc="15" dirty="0">
                <a:latin typeface="Times New Roman"/>
                <a:cs typeface="Times New Roman"/>
              </a:rPr>
              <a:t>B 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i="1" spc="19" dirty="0">
                <a:latin typeface="Times New Roman"/>
                <a:cs typeface="Times New Roman"/>
              </a:rPr>
              <a:t>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0" dirty="0">
                <a:latin typeface="Times New Roman"/>
                <a:cs typeface="Times New Roman"/>
              </a:rPr>
              <a:t>Therefore the </a:t>
            </a:r>
            <a:r>
              <a:rPr sz="1069" spc="5" dirty="0">
                <a:latin typeface="Times New Roman"/>
                <a:cs typeface="Times New Roman"/>
              </a:rPr>
              <a:t>expansion of </a:t>
            </a:r>
            <a:r>
              <a:rPr sz="1069" spc="10" dirty="0">
                <a:latin typeface="Times New Roman"/>
                <a:cs typeface="Times New Roman"/>
              </a:rPr>
              <a:t>either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,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of 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node, will lead </a:t>
            </a:r>
            <a:r>
              <a:rPr sz="1069" spc="10" dirty="0">
                <a:latin typeface="Times New Roman"/>
                <a:cs typeface="Times New Roman"/>
              </a:rPr>
              <a:t>to a </a:t>
            </a:r>
            <a:r>
              <a:rPr sz="1069" spc="5" dirty="0">
                <a:latin typeface="Times New Roman"/>
                <a:cs typeface="Times New Roman"/>
              </a:rPr>
              <a:t>difference of 2. Therefore, it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matter whether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in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 both of the cases,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0" dirty="0">
                <a:latin typeface="Times New Roman"/>
                <a:cs typeface="Times New Roman"/>
              </a:rPr>
              <a:t>Then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balance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help of single rotation.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the single rotation  does not </a:t>
            </a:r>
            <a:r>
              <a:rPr sz="1069" spc="10" dirty="0">
                <a:latin typeface="Times New Roman"/>
                <a:cs typeface="Times New Roman"/>
              </a:rPr>
              <a:t>work and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remains unbalanced. To </a:t>
            </a:r>
            <a:r>
              <a:rPr sz="1069" spc="5" dirty="0">
                <a:latin typeface="Times New Roman"/>
                <a:cs typeface="Times New Roman"/>
              </a:rPr>
              <a:t>re-balance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spc="5" dirty="0">
                <a:latin typeface="Times New Roman"/>
                <a:cs typeface="Times New Roman"/>
              </a:rPr>
              <a:t>the root.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question arises if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10" dirty="0">
                <a:latin typeface="Times New Roman"/>
                <a:cs typeface="Times New Roman"/>
              </a:rPr>
              <a:t>cannot become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spc="10" dirty="0">
                <a:latin typeface="Times New Roman"/>
                <a:cs typeface="Times New Roman"/>
              </a:rPr>
              <a:t>then which node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root?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rotation, </a:t>
            </a:r>
            <a:r>
              <a:rPr sz="1069" i="1" spc="5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10" dirty="0">
                <a:latin typeface="Times New Roman"/>
                <a:cs typeface="Times New Roman"/>
              </a:rPr>
              <a:t>were involved.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15" dirty="0">
                <a:latin typeface="Times New Roman"/>
                <a:cs typeface="Times New Roman"/>
              </a:rPr>
              <a:t>down.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two options </a:t>
            </a:r>
            <a:r>
              <a:rPr sz="1069" spc="5" dirty="0">
                <a:latin typeface="Times New Roman"/>
                <a:cs typeface="Times New Roman"/>
              </a:rPr>
              <a:t>i.e. left </a:t>
            </a:r>
            <a:r>
              <a:rPr sz="1069" spc="10" dirty="0">
                <a:latin typeface="Times New Roman"/>
                <a:cs typeface="Times New Roman"/>
              </a:rPr>
              <a:t>rotation or right rotation.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turn </a:t>
            </a:r>
            <a:r>
              <a:rPr sz="1069" i="1" spc="5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root, the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still </a:t>
            </a:r>
            <a:r>
              <a:rPr sz="1069" spc="10" dirty="0">
                <a:latin typeface="Times New Roman"/>
                <a:cs typeface="Times New Roman"/>
              </a:rPr>
              <a:t>unbalanced.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only alternative is to place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as root to </a:t>
            </a:r>
            <a:r>
              <a:rPr sz="1069" spc="10" dirty="0">
                <a:latin typeface="Times New Roman"/>
                <a:cs typeface="Times New Roman"/>
              </a:rPr>
              <a:t>balance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that?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root, it </a:t>
            </a:r>
            <a:r>
              <a:rPr sz="1069" spc="10" dirty="0">
                <a:latin typeface="Times New Roman"/>
                <a:cs typeface="Times New Roman"/>
              </a:rPr>
              <a:t>forces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‘s left child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its right </a:t>
            </a:r>
            <a:r>
              <a:rPr sz="1069" spc="10" dirty="0">
                <a:latin typeface="Times New Roman"/>
                <a:cs typeface="Times New Roman"/>
              </a:rPr>
              <a:t>child.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carry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these changes, the </a:t>
            </a:r>
            <a:r>
              <a:rPr sz="1069" spc="10" dirty="0">
                <a:latin typeface="Times New Roman"/>
                <a:cs typeface="Times New Roman"/>
              </a:rPr>
              <a:t>condition </a:t>
            </a:r>
            <a:r>
              <a:rPr sz="1069" spc="5" dirty="0">
                <a:latin typeface="Times New Roman"/>
                <a:cs typeface="Times New Roman"/>
              </a:rPr>
              <a:t>is 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inorder traversal.  Let’s </a:t>
            </a:r>
            <a:r>
              <a:rPr sz="1069" spc="10" dirty="0">
                <a:latin typeface="Times New Roman"/>
                <a:cs typeface="Times New Roman"/>
              </a:rPr>
              <a:t>see the above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diagram. In </a:t>
            </a:r>
            <a:r>
              <a:rPr sz="1069" spc="5" dirty="0">
                <a:latin typeface="Times New Roman"/>
                <a:cs typeface="Times New Roman"/>
              </a:rPr>
              <a:t>that diagram,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left child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. Here,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i="1" spc="15" dirty="0">
                <a:latin typeface="Times New Roman"/>
                <a:cs typeface="Times New Roman"/>
              </a:rPr>
              <a:t>A, </a:t>
            </a:r>
            <a:r>
              <a:rPr sz="1069" i="1" spc="10" dirty="0">
                <a:latin typeface="Times New Roman"/>
                <a:cs typeface="Times New Roman"/>
              </a:rPr>
              <a:t>B,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as subtrees.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inorder traversal of this tree.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i="1" spc="10" dirty="0">
                <a:latin typeface="Times New Roman"/>
                <a:cs typeface="Times New Roman"/>
              </a:rPr>
              <a:t>A, </a:t>
            </a:r>
            <a:r>
              <a:rPr sz="1069" i="1" spc="5" dirty="0">
                <a:latin typeface="Times New Roman"/>
                <a:cs typeface="Times New Roman"/>
              </a:rPr>
              <a:t>k1, </a:t>
            </a:r>
            <a:r>
              <a:rPr sz="1069" i="1" spc="10" dirty="0">
                <a:latin typeface="Times New Roman"/>
                <a:cs typeface="Times New Roman"/>
              </a:rPr>
              <a:t>B, </a:t>
            </a:r>
            <a:r>
              <a:rPr sz="1069" i="1" spc="5" dirty="0">
                <a:latin typeface="Times New Roman"/>
                <a:cs typeface="Times New Roman"/>
              </a:rPr>
              <a:t>k2, </a:t>
            </a:r>
            <a:r>
              <a:rPr sz="1069" i="1" spc="10" dirty="0">
                <a:latin typeface="Times New Roman"/>
                <a:cs typeface="Times New Roman"/>
              </a:rPr>
              <a:t>C, k3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9" dirty="0">
                <a:latin typeface="Times New Roman"/>
                <a:cs typeface="Times New Roman"/>
              </a:rPr>
              <a:t>D 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i="1" spc="10" dirty="0">
                <a:latin typeface="Times New Roman"/>
                <a:cs typeface="Times New Roman"/>
              </a:rPr>
              <a:t>A, B,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means the complete inorder traversal of these </a:t>
            </a:r>
            <a:r>
              <a:rPr sz="1069" spc="5" dirty="0">
                <a:latin typeface="Times New Roman"/>
                <a:cs typeface="Times New Roman"/>
              </a:rPr>
              <a:t>subtrees. </a:t>
            </a:r>
            <a:r>
              <a:rPr sz="1069" spc="10" dirty="0">
                <a:latin typeface="Times New Roman"/>
                <a:cs typeface="Times New Roman"/>
              </a:rPr>
              <a:t>You  </a:t>
            </a:r>
            <a:r>
              <a:rPr sz="1069" spc="5" dirty="0">
                <a:latin typeface="Times New Roman"/>
                <a:cs typeface="Times New Roman"/>
              </a:rPr>
              <a:t>should memorize this tree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traversal.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0736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6267995"/>
            <a:ext cx="4852458" cy="2664260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side, </a:t>
            </a:r>
            <a:r>
              <a:rPr sz="1069" spc="10" dirty="0">
                <a:latin typeface="Times New Roman"/>
                <a:cs typeface="Times New Roman"/>
              </a:rPr>
              <a:t>we have the same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root.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nodes as </a:t>
            </a:r>
            <a:r>
              <a:rPr sz="1069" i="1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new’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attached to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. At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carry </a:t>
            </a:r>
            <a:r>
              <a:rPr sz="1069" spc="10" dirty="0">
                <a:latin typeface="Times New Roman"/>
                <a:cs typeface="Times New Roman"/>
              </a:rPr>
              <a:t>out the </a:t>
            </a:r>
            <a:r>
              <a:rPr sz="1069" spc="5" dirty="0">
                <a:latin typeface="Times New Roman"/>
                <a:cs typeface="Times New Roman"/>
              </a:rPr>
              <a:t>left rotation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. During </a:t>
            </a:r>
            <a:r>
              <a:rPr sz="1069" spc="10" dirty="0">
                <a:latin typeface="Times New Roman"/>
                <a:cs typeface="Times New Roman"/>
              </a:rPr>
              <a:t>the process of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rotation,  </a:t>
            </a: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i="1" spc="5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comes down and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goes </a:t>
            </a:r>
            <a:r>
              <a:rPr sz="1069" spc="10" dirty="0">
                <a:latin typeface="Times New Roman"/>
                <a:cs typeface="Times New Roman"/>
              </a:rPr>
              <a:t>up. </a:t>
            </a:r>
            <a:r>
              <a:rPr sz="1069" spc="5" dirty="0">
                <a:latin typeface="Times New Roman"/>
                <a:cs typeface="Times New Roman"/>
              </a:rPr>
              <a:t>Afterwards,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the </a:t>
            </a:r>
            <a:r>
              <a:rPr sz="1069" spc="5" dirty="0">
                <a:latin typeface="Times New Roman"/>
                <a:cs typeface="Times New Roman"/>
              </a:rPr>
              <a:t>left child of  </a:t>
            </a:r>
            <a:r>
              <a:rPr sz="1069" i="1" spc="10" dirty="0">
                <a:latin typeface="Times New Roman"/>
                <a:cs typeface="Times New Roman"/>
              </a:rPr>
              <a:t>k2</a:t>
            </a:r>
            <a:r>
              <a:rPr sz="1069" i="1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k2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become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k1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single rotation.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see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rotated tree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above figure. It also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has become 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. Moreover,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seen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perform the inorder traversal of this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rotated </a:t>
            </a:r>
            <a:r>
              <a:rPr sz="1069" spc="10" dirty="0">
                <a:latin typeface="Times New Roman"/>
                <a:cs typeface="Times New Roman"/>
              </a:rPr>
              <a:t>tree.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i="1" spc="10" dirty="0">
                <a:latin typeface="Times New Roman"/>
                <a:cs typeface="Times New Roman"/>
              </a:rPr>
              <a:t>A, </a:t>
            </a:r>
            <a:r>
              <a:rPr sz="1069" i="1" spc="5" dirty="0">
                <a:latin typeface="Times New Roman"/>
                <a:cs typeface="Times New Roman"/>
              </a:rPr>
              <a:t>k1, </a:t>
            </a:r>
            <a:r>
              <a:rPr sz="1069" i="1" spc="10" dirty="0">
                <a:latin typeface="Times New Roman"/>
                <a:cs typeface="Times New Roman"/>
              </a:rPr>
              <a:t>B, </a:t>
            </a:r>
            <a:r>
              <a:rPr sz="1069" i="1" spc="5" dirty="0">
                <a:latin typeface="Times New Roman"/>
                <a:cs typeface="Times New Roman"/>
              </a:rPr>
              <a:t>k2, </a:t>
            </a:r>
            <a:r>
              <a:rPr sz="1069" i="1" spc="10" dirty="0">
                <a:latin typeface="Times New Roman"/>
                <a:cs typeface="Times New Roman"/>
              </a:rPr>
              <a:t>C, k3</a:t>
            </a:r>
            <a:r>
              <a:rPr sz="1069" i="1" spc="22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i="1" spc="15" dirty="0">
                <a:latin typeface="Times New Roman"/>
                <a:cs typeface="Times New Roman"/>
              </a:rPr>
              <a:t>D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witnessed </a:t>
            </a:r>
            <a:r>
              <a:rPr sz="1069" spc="5" dirty="0">
                <a:latin typeface="Times New Roman"/>
                <a:cs typeface="Times New Roman"/>
              </a:rPr>
              <a:t>in case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inorder traversal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original tree.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 single rotation,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has gone one </a:t>
            </a:r>
            <a:r>
              <a:rPr sz="1069" spc="5" dirty="0">
                <a:latin typeface="Times New Roman"/>
                <a:cs typeface="Times New Roman"/>
              </a:rPr>
              <a:t>step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has come </a:t>
            </a:r>
            <a:r>
              <a:rPr sz="1069" spc="15" dirty="0">
                <a:latin typeface="Times New Roman"/>
                <a:cs typeface="Times New Roman"/>
              </a:rPr>
              <a:t>down. Now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has  become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k3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trying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k2</a:t>
            </a:r>
            <a:r>
              <a:rPr sz="1069" i="1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Now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rotation should </a:t>
            </a:r>
            <a:r>
              <a:rPr sz="1069" spc="10" dirty="0">
                <a:latin typeface="Times New Roman"/>
                <a:cs typeface="Times New Roman"/>
              </a:rPr>
              <a:t>we perform </a:t>
            </a:r>
            <a:r>
              <a:rPr sz="1069" spc="5" dirty="0">
                <a:latin typeface="Times New Roman"/>
                <a:cs typeface="Times New Roman"/>
              </a:rPr>
              <a:t>to achieve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this?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right rotation 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i="1" spc="5" dirty="0">
                <a:latin typeface="Times New Roman"/>
                <a:cs typeface="Times New Roman"/>
              </a:rPr>
              <a:t>k1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and right children respectively.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node 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.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figure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8039" y="4554007"/>
            <a:ext cx="175331" cy="392642"/>
          </a:xfrm>
          <a:custGeom>
            <a:avLst/>
            <a:gdLst/>
            <a:ahLst/>
            <a:cxnLst/>
            <a:rect l="l" t="t" r="r" b="b"/>
            <a:pathLst>
              <a:path w="180339" h="403860">
                <a:moveTo>
                  <a:pt x="179832" y="0"/>
                </a:moveTo>
                <a:lnTo>
                  <a:pt x="0" y="4038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403262" y="4554007"/>
            <a:ext cx="175331" cy="392642"/>
          </a:xfrm>
          <a:custGeom>
            <a:avLst/>
            <a:gdLst/>
            <a:ahLst/>
            <a:cxnLst/>
            <a:rect l="l" t="t" r="r" b="b"/>
            <a:pathLst>
              <a:path w="180339" h="403860">
                <a:moveTo>
                  <a:pt x="0" y="0"/>
                </a:moveTo>
                <a:lnTo>
                  <a:pt x="179832" y="4038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054331" y="3637597"/>
            <a:ext cx="436474" cy="306211"/>
          </a:xfrm>
          <a:custGeom>
            <a:avLst/>
            <a:gdLst/>
            <a:ahLst/>
            <a:cxnLst/>
            <a:rect l="l" t="t" r="r" b="b"/>
            <a:pathLst>
              <a:path w="448944" h="314960">
                <a:moveTo>
                  <a:pt x="448818" y="0"/>
                </a:moveTo>
                <a:lnTo>
                  <a:pt x="0" y="3147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441045" y="3419793"/>
            <a:ext cx="234597" cy="243858"/>
          </a:xfrm>
          <a:custGeom>
            <a:avLst/>
            <a:gdLst/>
            <a:ahLst/>
            <a:cxnLst/>
            <a:rect l="l" t="t" r="r" b="b"/>
            <a:pathLst>
              <a:path w="241300" h="250825">
                <a:moveTo>
                  <a:pt x="120396" y="0"/>
                </a:moveTo>
                <a:lnTo>
                  <a:pt x="73616" y="9882"/>
                </a:lnTo>
                <a:lnTo>
                  <a:pt x="35337" y="36766"/>
                </a:lnTo>
                <a:lnTo>
                  <a:pt x="9489" y="76509"/>
                </a:lnTo>
                <a:lnTo>
                  <a:pt x="0" y="124967"/>
                </a:lnTo>
                <a:lnTo>
                  <a:pt x="9489" y="173866"/>
                </a:lnTo>
                <a:lnTo>
                  <a:pt x="35337" y="213836"/>
                </a:lnTo>
                <a:lnTo>
                  <a:pt x="73616" y="240803"/>
                </a:lnTo>
                <a:lnTo>
                  <a:pt x="120396" y="250697"/>
                </a:lnTo>
                <a:lnTo>
                  <a:pt x="167175" y="240803"/>
                </a:lnTo>
                <a:lnTo>
                  <a:pt x="205454" y="213836"/>
                </a:lnTo>
                <a:lnTo>
                  <a:pt x="231302" y="173866"/>
                </a:lnTo>
                <a:lnTo>
                  <a:pt x="240792" y="124967"/>
                </a:lnTo>
                <a:lnTo>
                  <a:pt x="231302" y="76509"/>
                </a:lnTo>
                <a:lnTo>
                  <a:pt x="205454" y="36766"/>
                </a:lnTo>
                <a:lnTo>
                  <a:pt x="167175" y="9882"/>
                </a:lnTo>
                <a:lnTo>
                  <a:pt x="1203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869863" y="3899852"/>
            <a:ext cx="234597" cy="242622"/>
          </a:xfrm>
          <a:custGeom>
            <a:avLst/>
            <a:gdLst/>
            <a:ahLst/>
            <a:cxnLst/>
            <a:rect l="l" t="t" r="r" b="b"/>
            <a:pathLst>
              <a:path w="241300" h="249554">
                <a:moveTo>
                  <a:pt x="120395" y="0"/>
                </a:moveTo>
                <a:lnTo>
                  <a:pt x="73616" y="9775"/>
                </a:lnTo>
                <a:lnTo>
                  <a:pt x="35337" y="36480"/>
                </a:lnTo>
                <a:lnTo>
                  <a:pt x="9489" y="76188"/>
                </a:lnTo>
                <a:lnTo>
                  <a:pt x="0" y="124967"/>
                </a:lnTo>
                <a:lnTo>
                  <a:pt x="9489" y="173307"/>
                </a:lnTo>
                <a:lnTo>
                  <a:pt x="35337" y="212788"/>
                </a:lnTo>
                <a:lnTo>
                  <a:pt x="73616" y="239410"/>
                </a:lnTo>
                <a:lnTo>
                  <a:pt x="120395" y="249173"/>
                </a:lnTo>
                <a:lnTo>
                  <a:pt x="167175" y="239410"/>
                </a:lnTo>
                <a:lnTo>
                  <a:pt x="205454" y="212788"/>
                </a:lnTo>
                <a:lnTo>
                  <a:pt x="231302" y="173307"/>
                </a:lnTo>
                <a:lnTo>
                  <a:pt x="240792" y="124967"/>
                </a:lnTo>
                <a:lnTo>
                  <a:pt x="231302" y="76188"/>
                </a:lnTo>
                <a:lnTo>
                  <a:pt x="205454" y="36480"/>
                </a:lnTo>
                <a:lnTo>
                  <a:pt x="167175" y="9775"/>
                </a:lnTo>
                <a:lnTo>
                  <a:pt x="1203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621809" y="3637597"/>
            <a:ext cx="436474" cy="524140"/>
          </a:xfrm>
          <a:custGeom>
            <a:avLst/>
            <a:gdLst/>
            <a:ahLst/>
            <a:cxnLst/>
            <a:rect l="l" t="t" r="r" b="b"/>
            <a:pathLst>
              <a:path w="448944" h="539114">
                <a:moveTo>
                  <a:pt x="0" y="0"/>
                </a:moveTo>
                <a:lnTo>
                  <a:pt x="448818" y="53873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054331" y="4118398"/>
            <a:ext cx="210520" cy="247562"/>
          </a:xfrm>
          <a:custGeom>
            <a:avLst/>
            <a:gdLst/>
            <a:ahLst/>
            <a:cxnLst/>
            <a:rect l="l" t="t" r="r" b="b"/>
            <a:pathLst>
              <a:path w="216535" h="254635">
                <a:moveTo>
                  <a:pt x="0" y="0"/>
                </a:moveTo>
                <a:lnTo>
                  <a:pt x="216407" y="254508"/>
                </a:lnTo>
              </a:path>
            </a:pathLst>
          </a:custGeom>
          <a:ln w="268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617979" y="4118398"/>
            <a:ext cx="297568" cy="349426"/>
          </a:xfrm>
          <a:custGeom>
            <a:avLst/>
            <a:gdLst/>
            <a:ahLst/>
            <a:cxnLst/>
            <a:rect l="l" t="t" r="r" b="b"/>
            <a:pathLst>
              <a:path w="306069" h="359410">
                <a:moveTo>
                  <a:pt x="305562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562664" y="4997520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A</a:t>
            </a:r>
            <a:endParaRPr sz="924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55725" y="4471776"/>
            <a:ext cx="480307" cy="868010"/>
          </a:xfrm>
          <a:custGeom>
            <a:avLst/>
            <a:gdLst/>
            <a:ahLst/>
            <a:cxnLst/>
            <a:rect l="l" t="t" r="r" b="b"/>
            <a:pathLst>
              <a:path w="494030" h="892810">
                <a:moveTo>
                  <a:pt x="246888" y="0"/>
                </a:moveTo>
                <a:lnTo>
                  <a:pt x="0" y="892301"/>
                </a:lnTo>
                <a:lnTo>
                  <a:pt x="493776" y="892301"/>
                </a:lnTo>
                <a:lnTo>
                  <a:pt x="24688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275965" y="4990359"/>
            <a:ext cx="261761" cy="0"/>
          </a:xfrm>
          <a:custGeom>
            <a:avLst/>
            <a:gdLst/>
            <a:ahLst/>
            <a:cxnLst/>
            <a:rect l="l" t="t" r="r" b="b"/>
            <a:pathLst>
              <a:path w="269239">
                <a:moveTo>
                  <a:pt x="0" y="0"/>
                </a:moveTo>
                <a:lnTo>
                  <a:pt x="268986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578100" y="5339291"/>
            <a:ext cx="916164" cy="0"/>
          </a:xfrm>
          <a:custGeom>
            <a:avLst/>
            <a:gdLst/>
            <a:ahLst/>
            <a:cxnLst/>
            <a:rect l="l" t="t" r="r" b="b"/>
            <a:pathLst>
              <a:path w="942339">
                <a:moveTo>
                  <a:pt x="0" y="0"/>
                </a:moveTo>
                <a:lnTo>
                  <a:pt x="941831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098039" y="5339291"/>
            <a:ext cx="0" cy="218546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010621" y="5557837"/>
            <a:ext cx="174096" cy="175331"/>
          </a:xfrm>
          <a:custGeom>
            <a:avLst/>
            <a:gdLst/>
            <a:ahLst/>
            <a:cxnLst/>
            <a:rect l="l" t="t" r="r" b="b"/>
            <a:pathLst>
              <a:path w="179069" h="180339">
                <a:moveTo>
                  <a:pt x="0" y="0"/>
                </a:moveTo>
                <a:lnTo>
                  <a:pt x="0" y="179831"/>
                </a:lnTo>
                <a:lnTo>
                  <a:pt x="179069" y="179831"/>
                </a:lnTo>
                <a:lnTo>
                  <a:pt x="179069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972345" y="5778358"/>
            <a:ext cx="24941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n</a:t>
            </a:r>
            <a:r>
              <a:rPr sz="924" b="1" spc="-19" dirty="0">
                <a:latin typeface="Arial"/>
                <a:cs typeface="Arial"/>
              </a:rPr>
              <a:t>e</a:t>
            </a:r>
            <a:r>
              <a:rPr sz="924" b="1" spc="-10" dirty="0">
                <a:latin typeface="Arial"/>
                <a:cs typeface="Arial"/>
              </a:rPr>
              <a:t>w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35784" y="5732674"/>
            <a:ext cx="1790347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0991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328564" y="4990359"/>
            <a:ext cx="69762" cy="349426"/>
          </a:xfrm>
          <a:custGeom>
            <a:avLst/>
            <a:gdLst/>
            <a:ahLst/>
            <a:cxnLst/>
            <a:rect l="l" t="t" r="r" b="b"/>
            <a:pathLst>
              <a:path w="71754" h="359410">
                <a:moveTo>
                  <a:pt x="31242" y="287274"/>
                </a:moveTo>
                <a:lnTo>
                  <a:pt x="0" y="287274"/>
                </a:lnTo>
                <a:lnTo>
                  <a:pt x="35813" y="358901"/>
                </a:lnTo>
                <a:lnTo>
                  <a:pt x="63246" y="304038"/>
                </a:lnTo>
                <a:lnTo>
                  <a:pt x="35813" y="304038"/>
                </a:lnTo>
                <a:lnTo>
                  <a:pt x="32766" y="302513"/>
                </a:lnTo>
                <a:lnTo>
                  <a:pt x="31242" y="299466"/>
                </a:lnTo>
                <a:lnTo>
                  <a:pt x="31242" y="287274"/>
                </a:lnTo>
                <a:close/>
              </a:path>
              <a:path w="71754" h="359410">
                <a:moveTo>
                  <a:pt x="35813" y="55625"/>
                </a:moveTo>
                <a:lnTo>
                  <a:pt x="32766" y="56387"/>
                </a:lnTo>
                <a:lnTo>
                  <a:pt x="31242" y="60198"/>
                </a:lnTo>
                <a:lnTo>
                  <a:pt x="31242" y="299466"/>
                </a:lnTo>
                <a:lnTo>
                  <a:pt x="32766" y="302513"/>
                </a:lnTo>
                <a:lnTo>
                  <a:pt x="35813" y="304038"/>
                </a:lnTo>
                <a:lnTo>
                  <a:pt x="38862" y="302513"/>
                </a:lnTo>
                <a:lnTo>
                  <a:pt x="40386" y="299466"/>
                </a:lnTo>
                <a:lnTo>
                  <a:pt x="40386" y="60198"/>
                </a:lnTo>
                <a:lnTo>
                  <a:pt x="38862" y="56387"/>
                </a:lnTo>
                <a:lnTo>
                  <a:pt x="35813" y="55625"/>
                </a:lnTo>
                <a:close/>
              </a:path>
              <a:path w="71754" h="359410">
                <a:moveTo>
                  <a:pt x="71628" y="287274"/>
                </a:moveTo>
                <a:lnTo>
                  <a:pt x="40386" y="287274"/>
                </a:lnTo>
                <a:lnTo>
                  <a:pt x="40386" y="299466"/>
                </a:lnTo>
                <a:lnTo>
                  <a:pt x="38862" y="302513"/>
                </a:lnTo>
                <a:lnTo>
                  <a:pt x="35813" y="304038"/>
                </a:lnTo>
                <a:lnTo>
                  <a:pt x="63246" y="304038"/>
                </a:lnTo>
                <a:lnTo>
                  <a:pt x="71628" y="287274"/>
                </a:lnTo>
                <a:close/>
              </a:path>
              <a:path w="71754" h="359410">
                <a:moveTo>
                  <a:pt x="35813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60198"/>
                </a:lnTo>
                <a:lnTo>
                  <a:pt x="32766" y="56387"/>
                </a:lnTo>
                <a:lnTo>
                  <a:pt x="35813" y="55625"/>
                </a:lnTo>
                <a:lnTo>
                  <a:pt x="63627" y="55625"/>
                </a:lnTo>
                <a:lnTo>
                  <a:pt x="35813" y="0"/>
                </a:lnTo>
                <a:close/>
              </a:path>
              <a:path w="71754" h="359410">
                <a:moveTo>
                  <a:pt x="63627" y="55625"/>
                </a:moveTo>
                <a:lnTo>
                  <a:pt x="35813" y="55625"/>
                </a:lnTo>
                <a:lnTo>
                  <a:pt x="38862" y="56387"/>
                </a:lnTo>
                <a:lnTo>
                  <a:pt x="40386" y="60198"/>
                </a:lnTo>
                <a:lnTo>
                  <a:pt x="40386" y="71627"/>
                </a:lnTo>
                <a:lnTo>
                  <a:pt x="71628" y="71627"/>
                </a:lnTo>
                <a:lnTo>
                  <a:pt x="63627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502659" y="4990360"/>
            <a:ext cx="69762" cy="742685"/>
          </a:xfrm>
          <a:custGeom>
            <a:avLst/>
            <a:gdLst/>
            <a:ahLst/>
            <a:cxnLst/>
            <a:rect l="l" t="t" r="r" b="b"/>
            <a:pathLst>
              <a:path w="71754" h="763904">
                <a:moveTo>
                  <a:pt x="31241" y="691896"/>
                </a:moveTo>
                <a:lnTo>
                  <a:pt x="0" y="691896"/>
                </a:lnTo>
                <a:lnTo>
                  <a:pt x="35813" y="763524"/>
                </a:lnTo>
                <a:lnTo>
                  <a:pt x="63245" y="708660"/>
                </a:lnTo>
                <a:lnTo>
                  <a:pt x="35813" y="708660"/>
                </a:lnTo>
                <a:lnTo>
                  <a:pt x="32765" y="707136"/>
                </a:lnTo>
                <a:lnTo>
                  <a:pt x="31241" y="704088"/>
                </a:lnTo>
                <a:lnTo>
                  <a:pt x="31241" y="691896"/>
                </a:lnTo>
                <a:close/>
              </a:path>
              <a:path w="71754" h="763904">
                <a:moveTo>
                  <a:pt x="35813" y="55625"/>
                </a:moveTo>
                <a:lnTo>
                  <a:pt x="32765" y="56387"/>
                </a:lnTo>
                <a:lnTo>
                  <a:pt x="31241" y="60198"/>
                </a:lnTo>
                <a:lnTo>
                  <a:pt x="31241" y="704088"/>
                </a:lnTo>
                <a:lnTo>
                  <a:pt x="32765" y="707136"/>
                </a:lnTo>
                <a:lnTo>
                  <a:pt x="35813" y="708660"/>
                </a:lnTo>
                <a:lnTo>
                  <a:pt x="38862" y="707136"/>
                </a:lnTo>
                <a:lnTo>
                  <a:pt x="40386" y="704088"/>
                </a:lnTo>
                <a:lnTo>
                  <a:pt x="40386" y="60198"/>
                </a:lnTo>
                <a:lnTo>
                  <a:pt x="38862" y="56387"/>
                </a:lnTo>
                <a:lnTo>
                  <a:pt x="35813" y="55625"/>
                </a:lnTo>
                <a:close/>
              </a:path>
              <a:path w="71754" h="763904">
                <a:moveTo>
                  <a:pt x="71627" y="691896"/>
                </a:moveTo>
                <a:lnTo>
                  <a:pt x="40386" y="691896"/>
                </a:lnTo>
                <a:lnTo>
                  <a:pt x="40386" y="704088"/>
                </a:lnTo>
                <a:lnTo>
                  <a:pt x="38862" y="707136"/>
                </a:lnTo>
                <a:lnTo>
                  <a:pt x="35813" y="708660"/>
                </a:lnTo>
                <a:lnTo>
                  <a:pt x="63245" y="708660"/>
                </a:lnTo>
                <a:lnTo>
                  <a:pt x="71627" y="691896"/>
                </a:lnTo>
                <a:close/>
              </a:path>
              <a:path w="71754" h="763904">
                <a:moveTo>
                  <a:pt x="35813" y="0"/>
                </a:moveTo>
                <a:lnTo>
                  <a:pt x="0" y="71627"/>
                </a:lnTo>
                <a:lnTo>
                  <a:pt x="31241" y="71627"/>
                </a:lnTo>
                <a:lnTo>
                  <a:pt x="31241" y="60198"/>
                </a:lnTo>
                <a:lnTo>
                  <a:pt x="32765" y="56387"/>
                </a:lnTo>
                <a:lnTo>
                  <a:pt x="35813" y="55625"/>
                </a:lnTo>
                <a:lnTo>
                  <a:pt x="63627" y="55625"/>
                </a:lnTo>
                <a:lnTo>
                  <a:pt x="35813" y="0"/>
                </a:lnTo>
                <a:close/>
              </a:path>
              <a:path w="71754" h="763904">
                <a:moveTo>
                  <a:pt x="63627" y="55625"/>
                </a:moveTo>
                <a:lnTo>
                  <a:pt x="35813" y="55625"/>
                </a:lnTo>
                <a:lnTo>
                  <a:pt x="38862" y="56387"/>
                </a:lnTo>
                <a:lnTo>
                  <a:pt x="40386" y="60198"/>
                </a:lnTo>
                <a:lnTo>
                  <a:pt x="40386" y="71627"/>
                </a:lnTo>
                <a:lnTo>
                  <a:pt x="71627" y="71627"/>
                </a:lnTo>
                <a:lnTo>
                  <a:pt x="63627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384374" y="5079753"/>
            <a:ext cx="8951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1</a:t>
            </a:r>
            <a:endParaRPr sz="92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1437" y="5404238"/>
            <a:ext cx="8951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2</a:t>
            </a:r>
            <a:endParaRPr sz="92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33649" y="3158277"/>
            <a:ext cx="0" cy="261761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898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059764" y="5141983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B</a:t>
            </a:r>
            <a:endParaRPr sz="924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23203" y="4923683"/>
            <a:ext cx="350044" cy="418571"/>
          </a:xfrm>
          <a:custGeom>
            <a:avLst/>
            <a:gdLst/>
            <a:ahLst/>
            <a:cxnLst/>
            <a:rect l="l" t="t" r="r" b="b"/>
            <a:pathLst>
              <a:path w="360044" h="430529">
                <a:moveTo>
                  <a:pt x="179831" y="0"/>
                </a:moveTo>
                <a:lnTo>
                  <a:pt x="0" y="430529"/>
                </a:lnTo>
                <a:lnTo>
                  <a:pt x="359664" y="430529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2539823" y="5141983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C</a:t>
            </a:r>
            <a:endParaRPr sz="924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03263" y="4923683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29">
                <a:moveTo>
                  <a:pt x="179832" y="0"/>
                </a:moveTo>
                <a:lnTo>
                  <a:pt x="0" y="430529"/>
                </a:lnTo>
                <a:lnTo>
                  <a:pt x="358902" y="430529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218054" y="4343612"/>
            <a:ext cx="234597" cy="243858"/>
          </a:xfrm>
          <a:custGeom>
            <a:avLst/>
            <a:gdLst/>
            <a:ahLst/>
            <a:cxnLst/>
            <a:rect l="l" t="t" r="r" b="b"/>
            <a:pathLst>
              <a:path w="241300" h="250825">
                <a:moveTo>
                  <a:pt x="120396" y="0"/>
                </a:moveTo>
                <a:lnTo>
                  <a:pt x="73616" y="9775"/>
                </a:lnTo>
                <a:lnTo>
                  <a:pt x="35337" y="36480"/>
                </a:lnTo>
                <a:lnTo>
                  <a:pt x="9489" y="76188"/>
                </a:lnTo>
                <a:lnTo>
                  <a:pt x="0" y="124968"/>
                </a:lnTo>
                <a:lnTo>
                  <a:pt x="9489" y="173866"/>
                </a:lnTo>
                <a:lnTo>
                  <a:pt x="35337" y="213836"/>
                </a:lnTo>
                <a:lnTo>
                  <a:pt x="73616" y="240803"/>
                </a:lnTo>
                <a:lnTo>
                  <a:pt x="120396" y="250698"/>
                </a:lnTo>
                <a:lnTo>
                  <a:pt x="167175" y="240803"/>
                </a:lnTo>
                <a:lnTo>
                  <a:pt x="205454" y="213836"/>
                </a:lnTo>
                <a:lnTo>
                  <a:pt x="231302" y="173866"/>
                </a:lnTo>
                <a:lnTo>
                  <a:pt x="240792" y="124968"/>
                </a:lnTo>
                <a:lnTo>
                  <a:pt x="231302" y="76188"/>
                </a:lnTo>
                <a:lnTo>
                  <a:pt x="205454" y="36480"/>
                </a:lnTo>
                <a:lnTo>
                  <a:pt x="167175" y="9775"/>
                </a:lnTo>
                <a:lnTo>
                  <a:pt x="1203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002844" y="4649328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D</a:t>
            </a:r>
            <a:endParaRPr sz="924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95905" y="4122843"/>
            <a:ext cx="480307" cy="868010"/>
          </a:xfrm>
          <a:custGeom>
            <a:avLst/>
            <a:gdLst/>
            <a:ahLst/>
            <a:cxnLst/>
            <a:rect l="l" t="t" r="r" b="b"/>
            <a:pathLst>
              <a:path w="494029" h="892810">
                <a:moveTo>
                  <a:pt x="246887" y="0"/>
                </a:moveTo>
                <a:lnTo>
                  <a:pt x="0" y="892301"/>
                </a:lnTo>
                <a:lnTo>
                  <a:pt x="493775" y="892301"/>
                </a:lnTo>
                <a:lnTo>
                  <a:pt x="2468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578100" y="5339291"/>
            <a:ext cx="0" cy="218546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490681" y="5557837"/>
            <a:ext cx="175331" cy="175331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0"/>
                </a:moveTo>
                <a:lnTo>
                  <a:pt x="0" y="179831"/>
                </a:ln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480556" y="5778358"/>
            <a:ext cx="28336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5" dirty="0">
                <a:latin typeface="Arial"/>
                <a:cs typeface="Arial"/>
              </a:rPr>
              <a:t>ne</a:t>
            </a:r>
            <a:r>
              <a:rPr sz="924" b="1" dirty="0">
                <a:latin typeface="Arial"/>
                <a:cs typeface="Arial"/>
              </a:rPr>
              <a:t>w</a:t>
            </a:r>
            <a:r>
              <a:rPr sz="924" b="1" spc="-5" dirty="0">
                <a:latin typeface="Arial"/>
                <a:cs typeface="Arial"/>
              </a:rPr>
              <a:t>’</a:t>
            </a:r>
            <a:endParaRPr sz="92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04263" y="3455353"/>
            <a:ext cx="14816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5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3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81188" y="3725016"/>
            <a:ext cx="611188" cy="131498"/>
          </a:xfrm>
          <a:custGeom>
            <a:avLst/>
            <a:gdLst/>
            <a:ahLst/>
            <a:cxnLst/>
            <a:rect l="l" t="t" r="r" b="b"/>
            <a:pathLst>
              <a:path w="628650" h="135254">
                <a:moveTo>
                  <a:pt x="470915" y="0"/>
                </a:moveTo>
                <a:lnTo>
                  <a:pt x="470915" y="33527"/>
                </a:lnTo>
                <a:lnTo>
                  <a:pt x="0" y="33527"/>
                </a:lnTo>
                <a:lnTo>
                  <a:pt x="0" y="101346"/>
                </a:lnTo>
                <a:lnTo>
                  <a:pt x="470915" y="101346"/>
                </a:lnTo>
                <a:lnTo>
                  <a:pt x="470915" y="134874"/>
                </a:lnTo>
                <a:lnTo>
                  <a:pt x="628650" y="67056"/>
                </a:lnTo>
                <a:lnTo>
                  <a:pt x="4709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079518" y="4135436"/>
            <a:ext cx="161749" cy="298803"/>
          </a:xfrm>
          <a:custGeom>
            <a:avLst/>
            <a:gdLst/>
            <a:ahLst/>
            <a:cxnLst/>
            <a:rect l="l" t="t" r="r" b="b"/>
            <a:pathLst>
              <a:path w="166369" h="307339">
                <a:moveTo>
                  <a:pt x="0" y="224790"/>
                </a:moveTo>
                <a:lnTo>
                  <a:pt x="37338" y="307086"/>
                </a:lnTo>
                <a:lnTo>
                  <a:pt x="73034" y="240792"/>
                </a:lnTo>
                <a:lnTo>
                  <a:pt x="52578" y="240792"/>
                </a:lnTo>
                <a:lnTo>
                  <a:pt x="25908" y="238506"/>
                </a:lnTo>
                <a:lnTo>
                  <a:pt x="26884" y="225814"/>
                </a:lnTo>
                <a:lnTo>
                  <a:pt x="0" y="224790"/>
                </a:lnTo>
                <a:close/>
              </a:path>
              <a:path w="166369" h="307339">
                <a:moveTo>
                  <a:pt x="26884" y="225814"/>
                </a:moveTo>
                <a:lnTo>
                  <a:pt x="25908" y="238506"/>
                </a:lnTo>
                <a:lnTo>
                  <a:pt x="52578" y="240792"/>
                </a:lnTo>
                <a:lnTo>
                  <a:pt x="53791" y="226839"/>
                </a:lnTo>
                <a:lnTo>
                  <a:pt x="26884" y="225814"/>
                </a:lnTo>
                <a:close/>
              </a:path>
              <a:path w="166369" h="307339">
                <a:moveTo>
                  <a:pt x="53791" y="226839"/>
                </a:moveTo>
                <a:lnTo>
                  <a:pt x="52578" y="240792"/>
                </a:lnTo>
                <a:lnTo>
                  <a:pt x="73034" y="240792"/>
                </a:lnTo>
                <a:lnTo>
                  <a:pt x="80010" y="227837"/>
                </a:lnTo>
                <a:lnTo>
                  <a:pt x="53791" y="226839"/>
                </a:lnTo>
                <a:close/>
              </a:path>
              <a:path w="166369" h="307339">
                <a:moveTo>
                  <a:pt x="147828" y="0"/>
                </a:moveTo>
                <a:lnTo>
                  <a:pt x="118110" y="28956"/>
                </a:lnTo>
                <a:lnTo>
                  <a:pt x="91440" y="60960"/>
                </a:lnTo>
                <a:lnTo>
                  <a:pt x="68580" y="96774"/>
                </a:lnTo>
                <a:lnTo>
                  <a:pt x="50292" y="135636"/>
                </a:lnTo>
                <a:lnTo>
                  <a:pt x="36576" y="176022"/>
                </a:lnTo>
                <a:lnTo>
                  <a:pt x="27432" y="218694"/>
                </a:lnTo>
                <a:lnTo>
                  <a:pt x="26884" y="225814"/>
                </a:lnTo>
                <a:lnTo>
                  <a:pt x="53791" y="226839"/>
                </a:lnTo>
                <a:lnTo>
                  <a:pt x="54102" y="223266"/>
                </a:lnTo>
                <a:lnTo>
                  <a:pt x="55626" y="213360"/>
                </a:lnTo>
                <a:lnTo>
                  <a:pt x="67818" y="165354"/>
                </a:lnTo>
                <a:lnTo>
                  <a:pt x="83058" y="128016"/>
                </a:lnTo>
                <a:lnTo>
                  <a:pt x="102108" y="93725"/>
                </a:lnTo>
                <a:lnTo>
                  <a:pt x="124206" y="62484"/>
                </a:lnTo>
                <a:lnTo>
                  <a:pt x="150876" y="33528"/>
                </a:lnTo>
                <a:lnTo>
                  <a:pt x="166116" y="20574"/>
                </a:lnTo>
                <a:lnTo>
                  <a:pt x="147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962715" y="3931708"/>
            <a:ext cx="14754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0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1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89422" y="4359909"/>
            <a:ext cx="14754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0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2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05749" y="4118397"/>
            <a:ext cx="349426" cy="392642"/>
          </a:xfrm>
          <a:custGeom>
            <a:avLst/>
            <a:gdLst/>
            <a:ahLst/>
            <a:cxnLst/>
            <a:rect l="l" t="t" r="r" b="b"/>
            <a:pathLst>
              <a:path w="359410" h="403860">
                <a:moveTo>
                  <a:pt x="358901" y="0"/>
                </a:moveTo>
                <a:lnTo>
                  <a:pt x="0" y="4038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985808" y="3637597"/>
            <a:ext cx="436474" cy="306211"/>
          </a:xfrm>
          <a:custGeom>
            <a:avLst/>
            <a:gdLst/>
            <a:ahLst/>
            <a:cxnLst/>
            <a:rect l="l" t="t" r="r" b="b"/>
            <a:pathLst>
              <a:path w="448945" h="314960">
                <a:moveTo>
                  <a:pt x="448817" y="0"/>
                </a:moveTo>
                <a:lnTo>
                  <a:pt x="0" y="3147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364248" y="4467330"/>
            <a:ext cx="234597" cy="243240"/>
          </a:xfrm>
          <a:custGeom>
            <a:avLst/>
            <a:gdLst/>
            <a:ahLst/>
            <a:cxnLst/>
            <a:rect l="l" t="t" r="r" b="b"/>
            <a:pathLst>
              <a:path w="241300" h="250189">
                <a:moveTo>
                  <a:pt x="120396" y="0"/>
                </a:moveTo>
                <a:lnTo>
                  <a:pt x="73616" y="9775"/>
                </a:lnTo>
                <a:lnTo>
                  <a:pt x="35337" y="36480"/>
                </a:lnTo>
                <a:lnTo>
                  <a:pt x="9489" y="76188"/>
                </a:lnTo>
                <a:lnTo>
                  <a:pt x="0" y="124968"/>
                </a:lnTo>
                <a:lnTo>
                  <a:pt x="9489" y="173747"/>
                </a:lnTo>
                <a:lnTo>
                  <a:pt x="35337" y="213455"/>
                </a:lnTo>
                <a:lnTo>
                  <a:pt x="73616" y="240160"/>
                </a:lnTo>
                <a:lnTo>
                  <a:pt x="120396" y="249936"/>
                </a:lnTo>
                <a:lnTo>
                  <a:pt x="167497" y="240160"/>
                </a:lnTo>
                <a:lnTo>
                  <a:pt x="205740" y="213455"/>
                </a:lnTo>
                <a:lnTo>
                  <a:pt x="231409" y="173747"/>
                </a:lnTo>
                <a:lnTo>
                  <a:pt x="240792" y="124968"/>
                </a:lnTo>
                <a:lnTo>
                  <a:pt x="231409" y="76188"/>
                </a:lnTo>
                <a:lnTo>
                  <a:pt x="205740" y="36480"/>
                </a:lnTo>
                <a:lnTo>
                  <a:pt x="167497" y="9775"/>
                </a:lnTo>
                <a:lnTo>
                  <a:pt x="1203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801340" y="3899852"/>
            <a:ext cx="234597" cy="242622"/>
          </a:xfrm>
          <a:custGeom>
            <a:avLst/>
            <a:gdLst/>
            <a:ahLst/>
            <a:cxnLst/>
            <a:rect l="l" t="t" r="r" b="b"/>
            <a:pathLst>
              <a:path w="241300" h="249554">
                <a:moveTo>
                  <a:pt x="120395" y="0"/>
                </a:moveTo>
                <a:lnTo>
                  <a:pt x="73616" y="9775"/>
                </a:lnTo>
                <a:lnTo>
                  <a:pt x="35337" y="36480"/>
                </a:lnTo>
                <a:lnTo>
                  <a:pt x="9489" y="76188"/>
                </a:lnTo>
                <a:lnTo>
                  <a:pt x="0" y="124967"/>
                </a:lnTo>
                <a:lnTo>
                  <a:pt x="9489" y="173307"/>
                </a:lnTo>
                <a:lnTo>
                  <a:pt x="35337" y="212788"/>
                </a:lnTo>
                <a:lnTo>
                  <a:pt x="73616" y="239410"/>
                </a:lnTo>
                <a:lnTo>
                  <a:pt x="120395" y="249173"/>
                </a:lnTo>
                <a:lnTo>
                  <a:pt x="167175" y="239410"/>
                </a:lnTo>
                <a:lnTo>
                  <a:pt x="205454" y="212788"/>
                </a:lnTo>
                <a:lnTo>
                  <a:pt x="231302" y="173307"/>
                </a:lnTo>
                <a:lnTo>
                  <a:pt x="240791" y="124967"/>
                </a:lnTo>
                <a:lnTo>
                  <a:pt x="231302" y="76188"/>
                </a:lnTo>
                <a:lnTo>
                  <a:pt x="205454" y="36480"/>
                </a:lnTo>
                <a:lnTo>
                  <a:pt x="167175" y="9775"/>
                </a:lnTo>
                <a:lnTo>
                  <a:pt x="1203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4224479" y="5386458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A</a:t>
            </a:r>
            <a:endParaRPr sz="924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17539" y="4859972"/>
            <a:ext cx="480307" cy="868626"/>
          </a:xfrm>
          <a:custGeom>
            <a:avLst/>
            <a:gdLst/>
            <a:ahLst/>
            <a:cxnLst/>
            <a:rect l="l" t="t" r="r" b="b"/>
            <a:pathLst>
              <a:path w="494029" h="893445">
                <a:moveTo>
                  <a:pt x="246887" y="0"/>
                </a:moveTo>
                <a:lnTo>
                  <a:pt x="0" y="893063"/>
                </a:lnTo>
                <a:lnTo>
                  <a:pt x="493775" y="893063"/>
                </a:lnTo>
                <a:lnTo>
                  <a:pt x="2468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465867" y="3158277"/>
            <a:ext cx="0" cy="261761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26898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716144" y="5328179"/>
            <a:ext cx="0" cy="218546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627986" y="5546725"/>
            <a:ext cx="175331" cy="175331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79832" y="0"/>
                </a:moveTo>
                <a:lnTo>
                  <a:pt x="0" y="0"/>
                </a:lnTo>
                <a:lnTo>
                  <a:pt x="0" y="179832"/>
                </a:lnTo>
                <a:lnTo>
                  <a:pt x="179832" y="179832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4589709" y="5766505"/>
            <a:ext cx="25064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n</a:t>
            </a:r>
            <a:r>
              <a:rPr sz="924" b="1" spc="-15" dirty="0">
                <a:latin typeface="Arial"/>
                <a:cs typeface="Arial"/>
              </a:rPr>
              <a:t>e</a:t>
            </a:r>
            <a:r>
              <a:rPr sz="924" b="1" spc="-10" dirty="0">
                <a:latin typeface="Arial"/>
                <a:cs typeface="Arial"/>
              </a:rPr>
              <a:t>w</a:t>
            </a:r>
            <a:endParaRPr sz="924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77868" y="5106423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B</a:t>
            </a:r>
            <a:endParaRPr sz="924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41308" y="4912571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29">
                <a:moveTo>
                  <a:pt x="179069" y="0"/>
                </a:moveTo>
                <a:lnTo>
                  <a:pt x="0" y="430530"/>
                </a:lnTo>
                <a:lnTo>
                  <a:pt x="358901" y="430530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5970622" y="4469306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D</a:t>
            </a:r>
            <a:endParaRPr sz="924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762942" y="3943561"/>
            <a:ext cx="480307" cy="868626"/>
          </a:xfrm>
          <a:custGeom>
            <a:avLst/>
            <a:gdLst/>
            <a:ahLst/>
            <a:cxnLst/>
            <a:rect l="l" t="t" r="r" b="b"/>
            <a:pathLst>
              <a:path w="494029" h="893445">
                <a:moveTo>
                  <a:pt x="246887" y="0"/>
                </a:moveTo>
                <a:lnTo>
                  <a:pt x="0" y="893063"/>
                </a:lnTo>
                <a:lnTo>
                  <a:pt x="493775" y="893063"/>
                </a:lnTo>
                <a:lnTo>
                  <a:pt x="2468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5180895" y="4750081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C</a:t>
            </a:r>
            <a:endParaRPr sz="924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065078" y="4511040"/>
            <a:ext cx="349426" cy="419806"/>
          </a:xfrm>
          <a:custGeom>
            <a:avLst/>
            <a:gdLst/>
            <a:ahLst/>
            <a:cxnLst/>
            <a:rect l="l" t="t" r="r" b="b"/>
            <a:pathLst>
              <a:path w="359410" h="431800">
                <a:moveTo>
                  <a:pt x="179831" y="0"/>
                </a:moveTo>
                <a:lnTo>
                  <a:pt x="0" y="431291"/>
                </a:lnTo>
                <a:lnTo>
                  <a:pt x="358901" y="431291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239173" y="4927388"/>
            <a:ext cx="0" cy="217928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152495" y="5145192"/>
            <a:ext cx="174096" cy="175331"/>
          </a:xfrm>
          <a:custGeom>
            <a:avLst/>
            <a:gdLst/>
            <a:ahLst/>
            <a:cxnLst/>
            <a:rect l="l" t="t" r="r" b="b"/>
            <a:pathLst>
              <a:path w="179070" h="180339">
                <a:moveTo>
                  <a:pt x="179070" y="0"/>
                </a:moveTo>
                <a:lnTo>
                  <a:pt x="0" y="0"/>
                </a:lnTo>
                <a:lnTo>
                  <a:pt x="0" y="179832"/>
                </a:lnTo>
                <a:lnTo>
                  <a:pt x="179070" y="179832"/>
                </a:lnTo>
                <a:lnTo>
                  <a:pt x="1790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5142371" y="5365714"/>
            <a:ext cx="28336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n</a:t>
            </a:r>
            <a:r>
              <a:rPr sz="924" b="1" spc="-19" dirty="0">
                <a:latin typeface="Arial"/>
                <a:cs typeface="Arial"/>
              </a:rPr>
              <a:t>e</a:t>
            </a:r>
            <a:r>
              <a:rPr sz="924" b="1" dirty="0">
                <a:latin typeface="Arial"/>
                <a:cs typeface="Arial"/>
              </a:rPr>
              <a:t>w</a:t>
            </a:r>
            <a:r>
              <a:rPr sz="924" b="1" spc="-5" dirty="0">
                <a:latin typeface="Arial"/>
                <a:cs typeface="Arial"/>
              </a:rPr>
              <a:t>’</a:t>
            </a:r>
            <a:endParaRPr sz="924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72523" y="3419793"/>
            <a:ext cx="235215" cy="243858"/>
          </a:xfrm>
          <a:custGeom>
            <a:avLst/>
            <a:gdLst/>
            <a:ahLst/>
            <a:cxnLst/>
            <a:rect l="l" t="t" r="r" b="b"/>
            <a:pathLst>
              <a:path w="241935" h="250825">
                <a:moveTo>
                  <a:pt x="120396" y="0"/>
                </a:moveTo>
                <a:lnTo>
                  <a:pt x="73616" y="9882"/>
                </a:lnTo>
                <a:lnTo>
                  <a:pt x="35337" y="36766"/>
                </a:lnTo>
                <a:lnTo>
                  <a:pt x="9489" y="76509"/>
                </a:lnTo>
                <a:lnTo>
                  <a:pt x="0" y="124967"/>
                </a:lnTo>
                <a:lnTo>
                  <a:pt x="9489" y="173866"/>
                </a:lnTo>
                <a:lnTo>
                  <a:pt x="35337" y="213836"/>
                </a:lnTo>
                <a:lnTo>
                  <a:pt x="73616" y="240803"/>
                </a:lnTo>
                <a:lnTo>
                  <a:pt x="120396" y="250697"/>
                </a:lnTo>
                <a:lnTo>
                  <a:pt x="167616" y="240803"/>
                </a:lnTo>
                <a:lnTo>
                  <a:pt x="206121" y="213836"/>
                </a:lnTo>
                <a:lnTo>
                  <a:pt x="232052" y="173866"/>
                </a:lnTo>
                <a:lnTo>
                  <a:pt x="241553" y="124967"/>
                </a:lnTo>
                <a:lnTo>
                  <a:pt x="232052" y="76509"/>
                </a:lnTo>
                <a:lnTo>
                  <a:pt x="206120" y="36766"/>
                </a:lnTo>
                <a:lnTo>
                  <a:pt x="167616" y="9882"/>
                </a:lnTo>
                <a:lnTo>
                  <a:pt x="1203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553287" y="3637597"/>
            <a:ext cx="436474" cy="306211"/>
          </a:xfrm>
          <a:custGeom>
            <a:avLst/>
            <a:gdLst/>
            <a:ahLst/>
            <a:cxnLst/>
            <a:rect l="l" t="t" r="r" b="b"/>
            <a:pathLst>
              <a:path w="448945" h="314960">
                <a:moveTo>
                  <a:pt x="0" y="0"/>
                </a:moveTo>
                <a:lnTo>
                  <a:pt x="448818" y="3147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985807" y="4118397"/>
            <a:ext cx="261761" cy="392642"/>
          </a:xfrm>
          <a:custGeom>
            <a:avLst/>
            <a:gdLst/>
            <a:ahLst/>
            <a:cxnLst/>
            <a:rect l="l" t="t" r="r" b="b"/>
            <a:pathLst>
              <a:path w="269239" h="403860">
                <a:moveTo>
                  <a:pt x="0" y="0"/>
                </a:moveTo>
                <a:lnTo>
                  <a:pt x="268986" y="4038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279053" y="4685136"/>
            <a:ext cx="131498" cy="175331"/>
          </a:xfrm>
          <a:custGeom>
            <a:avLst/>
            <a:gdLst/>
            <a:ahLst/>
            <a:cxnLst/>
            <a:rect l="l" t="t" r="r" b="b"/>
            <a:pathLst>
              <a:path w="135254" h="180339">
                <a:moveTo>
                  <a:pt x="134874" y="0"/>
                </a:moveTo>
                <a:lnTo>
                  <a:pt x="0" y="1798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541307" y="4685136"/>
            <a:ext cx="175331" cy="217928"/>
          </a:xfrm>
          <a:custGeom>
            <a:avLst/>
            <a:gdLst/>
            <a:ahLst/>
            <a:cxnLst/>
            <a:rect l="l" t="t" r="r" b="b"/>
            <a:pathLst>
              <a:path w="180339" h="224154">
                <a:moveTo>
                  <a:pt x="0" y="0"/>
                </a:moveTo>
                <a:lnTo>
                  <a:pt x="179831" y="2240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5432778" y="3453130"/>
            <a:ext cx="14816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5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3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87523" y="3931708"/>
            <a:ext cx="14816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5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2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77091" y="4499186"/>
            <a:ext cx="14754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0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1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74767" y="3856143"/>
            <a:ext cx="634030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Rotate</a:t>
            </a:r>
            <a:r>
              <a:rPr sz="1021" spc="-78" dirty="0">
                <a:latin typeface="Arial"/>
                <a:cs typeface="Arial"/>
              </a:rPr>
              <a:t> </a:t>
            </a:r>
            <a:r>
              <a:rPr sz="1021" spc="5" dirty="0">
                <a:latin typeface="Arial"/>
                <a:cs typeface="Arial"/>
              </a:rPr>
              <a:t>left</a:t>
            </a:r>
            <a:endParaRPr sz="1021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52243" y="1446707"/>
            <a:ext cx="4852458" cy="2027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rearrange the subtrees </a:t>
            </a:r>
            <a:r>
              <a:rPr sz="1069" i="1" spc="10" dirty="0">
                <a:latin typeface="Times New Roman"/>
                <a:cs typeface="Times New Roman"/>
              </a:rPr>
              <a:t>A, B, </a:t>
            </a:r>
            <a:r>
              <a:rPr sz="1069" i="1" spc="15" dirty="0">
                <a:latin typeface="Times New Roman"/>
                <a:cs typeface="Times New Roman"/>
              </a:rPr>
              <a:t>C  </a:t>
            </a:r>
            <a:r>
              <a:rPr sz="1069" i="1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i="1" spc="15" dirty="0">
                <a:latin typeface="Times New Roman"/>
                <a:cs typeface="Times New Roman"/>
              </a:rPr>
              <a:t>D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is going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its right child. Finally if </a:t>
            </a:r>
            <a:r>
              <a:rPr sz="1069" spc="10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traverse 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tree, it will </a:t>
            </a:r>
            <a:r>
              <a:rPr sz="1069" spc="10" dirty="0">
                <a:latin typeface="Times New Roman"/>
                <a:cs typeface="Times New Roman"/>
              </a:rPr>
              <a:t>be the same </a:t>
            </a:r>
            <a:r>
              <a:rPr sz="1069" spc="5" dirty="0">
                <a:latin typeface="Times New Roman"/>
                <a:cs typeface="Times New Roman"/>
              </a:rPr>
              <a:t>as seen </a:t>
            </a:r>
            <a:r>
              <a:rPr sz="1069" spc="10" dirty="0">
                <a:latin typeface="Times New Roman"/>
                <a:cs typeface="Times New Roman"/>
              </a:rPr>
              <a:t>above. </a:t>
            </a:r>
            <a:r>
              <a:rPr sz="1069" spc="5" dirty="0">
                <a:latin typeface="Times New Roman"/>
                <a:cs typeface="Times New Roman"/>
              </a:rPr>
              <a:t>If it is not </a:t>
            </a:r>
            <a:r>
              <a:rPr sz="1069" spc="10" dirty="0">
                <a:latin typeface="Times New Roman"/>
                <a:cs typeface="Times New Roman"/>
              </a:rPr>
              <a:t>same,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mean  that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something wrong in the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other solution.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how we can </a:t>
            </a:r>
            <a:r>
              <a:rPr sz="1069" spc="5" dirty="0">
                <a:latin typeface="Times New Roman"/>
                <a:cs typeface="Times New Roman"/>
              </a:rPr>
              <a:t>rotate our </a:t>
            </a:r>
            <a:r>
              <a:rPr sz="1069" spc="10" dirty="0">
                <a:latin typeface="Times New Roman"/>
                <a:cs typeface="Times New Roman"/>
              </a:rPr>
              <a:t>tree 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desired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results.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Left-right double rotation to fix case</a:t>
            </a:r>
            <a:r>
              <a:rPr sz="1264" b="1" spc="-2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ts val="1264"/>
              </a:lnSpc>
              <a:spcBef>
                <a:spcPts val="574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to perform a double rotation to achieve our desired </a:t>
            </a:r>
            <a:r>
              <a:rPr sz="1069" spc="5" dirty="0">
                <a:latin typeface="Times New Roman"/>
                <a:cs typeface="Times New Roman"/>
              </a:rPr>
              <a:t>results.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 diagram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875">
              <a:latin typeface="Times New Roman"/>
              <a:cs typeface="Times New Roman"/>
            </a:endParaRPr>
          </a:p>
          <a:p>
            <a:pPr marL="1519908"/>
            <a:r>
              <a:rPr sz="924" b="1" spc="-10" dirty="0">
                <a:latin typeface="Arial"/>
                <a:cs typeface="Arial"/>
              </a:rPr>
              <a:t>Left-right double rotation to </a:t>
            </a:r>
            <a:r>
              <a:rPr sz="924" b="1" spc="-5" dirty="0">
                <a:latin typeface="Arial"/>
                <a:cs typeface="Arial"/>
              </a:rPr>
              <a:t>fix </a:t>
            </a:r>
            <a:r>
              <a:rPr sz="924" b="1" spc="-10" dirty="0">
                <a:latin typeface="Arial"/>
                <a:cs typeface="Arial"/>
              </a:rPr>
              <a:t>case</a:t>
            </a:r>
            <a:r>
              <a:rPr sz="924" b="1" spc="-5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2.</a:t>
            </a:r>
            <a:endParaRPr sz="924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7967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43" y="4465222"/>
            <a:ext cx="4851841" cy="267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new’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these,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 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new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new’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are the same.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  balanced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one.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Let’s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check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inorder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traversal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should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that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original 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of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i="1" spc="10" dirty="0">
                <a:latin typeface="Times New Roman"/>
                <a:cs typeface="Times New Roman"/>
              </a:rPr>
              <a:t>A, </a:t>
            </a:r>
            <a:r>
              <a:rPr sz="1069" i="1" spc="5" dirty="0">
                <a:latin typeface="Times New Roman"/>
                <a:cs typeface="Times New Roman"/>
              </a:rPr>
              <a:t>k1, </a:t>
            </a:r>
            <a:r>
              <a:rPr sz="1069" i="1" spc="10" dirty="0">
                <a:latin typeface="Times New Roman"/>
                <a:cs typeface="Times New Roman"/>
              </a:rPr>
              <a:t>B, </a:t>
            </a:r>
            <a:r>
              <a:rPr sz="1069" i="1" spc="5" dirty="0">
                <a:latin typeface="Times New Roman"/>
                <a:cs typeface="Times New Roman"/>
              </a:rPr>
              <a:t>k2, </a:t>
            </a:r>
            <a:r>
              <a:rPr sz="1069" i="1" spc="10" dirty="0">
                <a:latin typeface="Times New Roman"/>
                <a:cs typeface="Times New Roman"/>
              </a:rPr>
              <a:t>C, k3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D</a:t>
            </a:r>
            <a:r>
              <a:rPr sz="1069" spc="15" dirty="0">
                <a:latin typeface="Times New Roman"/>
                <a:cs typeface="Times New Roman"/>
              </a:rPr>
              <a:t>,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that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original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known as double </a:t>
            </a:r>
            <a:r>
              <a:rPr sz="1069" spc="5" dirty="0">
                <a:latin typeface="Times New Roman"/>
                <a:cs typeface="Times New Roman"/>
              </a:rPr>
              <a:t>rotation. In double rotation,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perform two </a:t>
            </a:r>
            <a:r>
              <a:rPr sz="1069" spc="5" dirty="0">
                <a:latin typeface="Times New Roman"/>
                <a:cs typeface="Times New Roman"/>
              </a:rPr>
              <a:t>single rotations. 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is restored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condition </a:t>
            </a:r>
            <a:r>
              <a:rPr sz="1069" spc="5" dirty="0">
                <a:latin typeface="Times New Roman"/>
                <a:cs typeface="Times New Roman"/>
              </a:rPr>
              <a:t>is again fulfilled. </a:t>
            </a:r>
            <a:r>
              <a:rPr sz="1069" spc="15" dirty="0">
                <a:latin typeface="Times New Roman"/>
                <a:cs typeface="Times New Roman"/>
              </a:rPr>
              <a:t>Now we 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see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order, </a:t>
            </a:r>
            <a:r>
              <a:rPr sz="1069" spc="10" dirty="0">
                <a:latin typeface="Times New Roman"/>
                <a:cs typeface="Times New Roman"/>
              </a:rPr>
              <a:t>the double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performed?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performed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 rotation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link, </a:t>
            </a:r>
            <a:r>
              <a:rPr sz="1069" spc="10" dirty="0">
                <a:latin typeface="Times New Roman"/>
                <a:cs typeface="Times New Roman"/>
              </a:rPr>
              <a:t>followed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right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Right-left double rotation to fix case</a:t>
            </a:r>
            <a:r>
              <a:rPr sz="1264" b="1" spc="-2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35"/>
              </a:spcBef>
            </a:pPr>
            <a:r>
              <a:rPr sz="1069" spc="5" dirty="0">
                <a:latin typeface="Times New Roman"/>
                <a:cs typeface="Times New Roman"/>
              </a:rPr>
              <a:t>In case,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is inserted in left subtree of the right child,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encounter </a:t>
            </a:r>
            <a:r>
              <a:rPr sz="1069" spc="10" dirty="0">
                <a:latin typeface="Times New Roman"/>
                <a:cs typeface="Times New Roman"/>
              </a:rPr>
              <a:t>the same  </a:t>
            </a:r>
            <a:r>
              <a:rPr sz="1069" spc="5" dirty="0">
                <a:latin typeface="Times New Roman"/>
                <a:cs typeface="Times New Roman"/>
              </a:rPr>
              <a:t>situation as discussed above.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here,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perform right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before  </a:t>
            </a:r>
            <a:r>
              <a:rPr sz="1069" spc="5" dirty="0">
                <a:latin typeface="Times New Roman"/>
                <a:cs typeface="Times New Roman"/>
              </a:rPr>
              <a:t>going 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rotation. Let’s discuss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symmetric case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apply  </a:t>
            </a:r>
            <a:r>
              <a:rPr sz="1069" spc="5" dirty="0">
                <a:latin typeface="Times New Roman"/>
                <a:cs typeface="Times New Roman"/>
              </a:rPr>
              <a:t>double rotation here. First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perform the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3448" y="3972206"/>
            <a:ext cx="25064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n</a:t>
            </a:r>
            <a:r>
              <a:rPr sz="924" b="1" spc="-15" dirty="0">
                <a:latin typeface="Arial"/>
                <a:cs typeface="Arial"/>
              </a:rPr>
              <a:t>e</a:t>
            </a:r>
            <a:r>
              <a:rPr sz="924" b="1" spc="-10" dirty="0">
                <a:latin typeface="Arial"/>
                <a:cs typeface="Arial"/>
              </a:rPr>
              <a:t>w</a:t>
            </a:r>
            <a:endParaRPr sz="92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0141" y="2358178"/>
            <a:ext cx="358687" cy="403754"/>
          </a:xfrm>
          <a:custGeom>
            <a:avLst/>
            <a:gdLst/>
            <a:ahLst/>
            <a:cxnLst/>
            <a:rect l="l" t="t" r="r" b="b"/>
            <a:pathLst>
              <a:path w="368935" h="415289">
                <a:moveTo>
                  <a:pt x="368808" y="0"/>
                </a:moveTo>
                <a:lnTo>
                  <a:pt x="0" y="4152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582795" y="1864784"/>
            <a:ext cx="449439" cy="314237"/>
          </a:xfrm>
          <a:custGeom>
            <a:avLst/>
            <a:gdLst/>
            <a:ahLst/>
            <a:cxnLst/>
            <a:rect l="l" t="t" r="r" b="b"/>
            <a:pathLst>
              <a:path w="462279" h="323214">
                <a:moveTo>
                  <a:pt x="461771" y="0"/>
                </a:moveTo>
                <a:lnTo>
                  <a:pt x="0" y="3230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980623" y="1641793"/>
            <a:ext cx="240153" cy="250031"/>
          </a:xfrm>
          <a:custGeom>
            <a:avLst/>
            <a:gdLst/>
            <a:ahLst/>
            <a:cxnLst/>
            <a:rect l="l" t="t" r="r" b="b"/>
            <a:pathLst>
              <a:path w="247014" h="257175">
                <a:moveTo>
                  <a:pt x="123444" y="0"/>
                </a:moveTo>
                <a:lnTo>
                  <a:pt x="75223" y="10036"/>
                </a:lnTo>
                <a:lnTo>
                  <a:pt x="36004" y="37433"/>
                </a:lnTo>
                <a:lnTo>
                  <a:pt x="9644" y="78116"/>
                </a:lnTo>
                <a:lnTo>
                  <a:pt x="0" y="128015"/>
                </a:lnTo>
                <a:lnTo>
                  <a:pt x="9644" y="178034"/>
                </a:lnTo>
                <a:lnTo>
                  <a:pt x="36004" y="218979"/>
                </a:lnTo>
                <a:lnTo>
                  <a:pt x="75223" y="246637"/>
                </a:lnTo>
                <a:lnTo>
                  <a:pt x="123444" y="256793"/>
                </a:lnTo>
                <a:lnTo>
                  <a:pt x="171342" y="246637"/>
                </a:lnTo>
                <a:lnTo>
                  <a:pt x="210597" y="218979"/>
                </a:lnTo>
                <a:lnTo>
                  <a:pt x="237136" y="178034"/>
                </a:lnTo>
                <a:lnTo>
                  <a:pt x="246887" y="128015"/>
                </a:lnTo>
                <a:lnTo>
                  <a:pt x="237136" y="78116"/>
                </a:lnTo>
                <a:lnTo>
                  <a:pt x="210597" y="37433"/>
                </a:lnTo>
                <a:lnTo>
                  <a:pt x="171342" y="10036"/>
                </a:lnTo>
                <a:lnTo>
                  <a:pt x="1234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394624" y="2134446"/>
            <a:ext cx="240153" cy="250031"/>
          </a:xfrm>
          <a:custGeom>
            <a:avLst/>
            <a:gdLst/>
            <a:ahLst/>
            <a:cxnLst/>
            <a:rect l="l" t="t" r="r" b="b"/>
            <a:pathLst>
              <a:path w="247014" h="257175">
                <a:moveTo>
                  <a:pt x="123443" y="0"/>
                </a:moveTo>
                <a:lnTo>
                  <a:pt x="75223" y="10036"/>
                </a:lnTo>
                <a:lnTo>
                  <a:pt x="36004" y="37433"/>
                </a:lnTo>
                <a:lnTo>
                  <a:pt x="9644" y="78116"/>
                </a:lnTo>
                <a:lnTo>
                  <a:pt x="0" y="128015"/>
                </a:lnTo>
                <a:lnTo>
                  <a:pt x="9644" y="178034"/>
                </a:lnTo>
                <a:lnTo>
                  <a:pt x="36004" y="218979"/>
                </a:lnTo>
                <a:lnTo>
                  <a:pt x="75223" y="246637"/>
                </a:lnTo>
                <a:lnTo>
                  <a:pt x="123443" y="256793"/>
                </a:lnTo>
                <a:lnTo>
                  <a:pt x="171342" y="246637"/>
                </a:lnTo>
                <a:lnTo>
                  <a:pt x="210597" y="218979"/>
                </a:lnTo>
                <a:lnTo>
                  <a:pt x="237136" y="178034"/>
                </a:lnTo>
                <a:lnTo>
                  <a:pt x="246887" y="128015"/>
                </a:lnTo>
                <a:lnTo>
                  <a:pt x="237136" y="78116"/>
                </a:lnTo>
                <a:lnTo>
                  <a:pt x="210597" y="37433"/>
                </a:lnTo>
                <a:lnTo>
                  <a:pt x="171342" y="10036"/>
                </a:lnTo>
                <a:lnTo>
                  <a:pt x="12344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081497" y="3261748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A</a:t>
            </a:r>
            <a:endParaRPr sz="92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6409" y="2721927"/>
            <a:ext cx="492654" cy="891469"/>
          </a:xfrm>
          <a:custGeom>
            <a:avLst/>
            <a:gdLst/>
            <a:ahLst/>
            <a:cxnLst/>
            <a:rect l="l" t="t" r="r" b="b"/>
            <a:pathLst>
              <a:path w="506729" h="916939">
                <a:moveTo>
                  <a:pt x="253746" y="0"/>
                </a:moveTo>
                <a:lnTo>
                  <a:pt x="0" y="916686"/>
                </a:lnTo>
                <a:lnTo>
                  <a:pt x="506730" y="916686"/>
                </a:lnTo>
                <a:lnTo>
                  <a:pt x="2537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314613" y="3613150"/>
            <a:ext cx="1747132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6796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076189" y="1372870"/>
            <a:ext cx="0" cy="269169"/>
          </a:xfrm>
          <a:custGeom>
            <a:avLst/>
            <a:gdLst/>
            <a:ahLst/>
            <a:cxnLst/>
            <a:rect l="l" t="t" r="r" b="b"/>
            <a:pathLst>
              <a:path h="276859">
                <a:moveTo>
                  <a:pt x="0" y="27660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851718" y="3209395"/>
            <a:ext cx="0" cy="224719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762817" y="3433869"/>
            <a:ext cx="179652" cy="179652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403" y="0"/>
                </a:moveTo>
                <a:lnTo>
                  <a:pt x="0" y="0"/>
                </a:lnTo>
                <a:lnTo>
                  <a:pt x="0" y="184403"/>
                </a:lnTo>
                <a:lnTo>
                  <a:pt x="184403" y="184403"/>
                </a:lnTo>
                <a:lnTo>
                  <a:pt x="18440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4726764" y="3659574"/>
            <a:ext cx="24941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n</a:t>
            </a:r>
            <a:r>
              <a:rPr sz="924" b="1" spc="-19" dirty="0">
                <a:latin typeface="Arial"/>
                <a:cs typeface="Arial"/>
              </a:rPr>
              <a:t>e</a:t>
            </a:r>
            <a:r>
              <a:rPr sz="924" b="1" spc="-10" dirty="0">
                <a:latin typeface="Arial"/>
                <a:cs typeface="Arial"/>
              </a:rPr>
              <a:t>w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4181" y="3006901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B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73177" y="2781934"/>
            <a:ext cx="358687" cy="430918"/>
          </a:xfrm>
          <a:custGeom>
            <a:avLst/>
            <a:gdLst/>
            <a:ahLst/>
            <a:cxnLst/>
            <a:rect l="l" t="t" r="r" b="b"/>
            <a:pathLst>
              <a:path w="368935" h="443230">
                <a:moveTo>
                  <a:pt x="184403" y="0"/>
                </a:moveTo>
                <a:lnTo>
                  <a:pt x="0" y="442722"/>
                </a:lnTo>
                <a:lnTo>
                  <a:pt x="368807" y="442722"/>
                </a:lnTo>
                <a:lnTo>
                  <a:pt x="18440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6052115" y="3261748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D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37766" y="2721927"/>
            <a:ext cx="492654" cy="891469"/>
          </a:xfrm>
          <a:custGeom>
            <a:avLst/>
            <a:gdLst/>
            <a:ahLst/>
            <a:cxnLst/>
            <a:rect l="l" t="t" r="r" b="b"/>
            <a:pathLst>
              <a:path w="506729" h="916939">
                <a:moveTo>
                  <a:pt x="253745" y="0"/>
                </a:moveTo>
                <a:lnTo>
                  <a:pt x="0" y="916686"/>
                </a:lnTo>
                <a:lnTo>
                  <a:pt x="506730" y="916686"/>
                </a:lnTo>
                <a:lnTo>
                  <a:pt x="2537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262387" y="3006901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C</a:t>
            </a:r>
            <a:endParaRPr sz="924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0640" y="2781934"/>
            <a:ext cx="358687" cy="430918"/>
          </a:xfrm>
          <a:custGeom>
            <a:avLst/>
            <a:gdLst/>
            <a:ahLst/>
            <a:cxnLst/>
            <a:rect l="l" t="t" r="r" b="b"/>
            <a:pathLst>
              <a:path w="368935" h="443230">
                <a:moveTo>
                  <a:pt x="184403" y="0"/>
                </a:moveTo>
                <a:lnTo>
                  <a:pt x="0" y="442722"/>
                </a:lnTo>
                <a:lnTo>
                  <a:pt x="368807" y="442722"/>
                </a:lnTo>
                <a:lnTo>
                  <a:pt x="18440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300662" y="3209395"/>
            <a:ext cx="0" cy="224719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210281" y="3433869"/>
            <a:ext cx="179652" cy="179652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403" y="0"/>
                </a:moveTo>
                <a:lnTo>
                  <a:pt x="0" y="0"/>
                </a:lnTo>
                <a:lnTo>
                  <a:pt x="0" y="184403"/>
                </a:lnTo>
                <a:lnTo>
                  <a:pt x="184403" y="184403"/>
                </a:lnTo>
                <a:lnTo>
                  <a:pt x="18440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5203859" y="3659574"/>
            <a:ext cx="28398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n</a:t>
            </a:r>
            <a:r>
              <a:rPr sz="924" b="1" spc="-15" dirty="0">
                <a:latin typeface="Arial"/>
                <a:cs typeface="Arial"/>
              </a:rPr>
              <a:t>e</a:t>
            </a:r>
            <a:r>
              <a:rPr sz="924" b="1" dirty="0">
                <a:latin typeface="Arial"/>
                <a:cs typeface="Arial"/>
              </a:rPr>
              <a:t>w</a:t>
            </a:r>
            <a:r>
              <a:rPr sz="924" b="1" spc="-5" dirty="0">
                <a:latin typeface="Arial"/>
                <a:cs typeface="Arial"/>
              </a:rPr>
              <a:t>’</a:t>
            </a:r>
            <a:endParaRPr sz="924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02181" y="2134446"/>
            <a:ext cx="242006" cy="250031"/>
          </a:xfrm>
          <a:custGeom>
            <a:avLst/>
            <a:gdLst/>
            <a:ahLst/>
            <a:cxnLst/>
            <a:rect l="l" t="t" r="r" b="b"/>
            <a:pathLst>
              <a:path w="248920" h="257175">
                <a:moveTo>
                  <a:pt x="124205" y="0"/>
                </a:moveTo>
                <a:lnTo>
                  <a:pt x="75866" y="10156"/>
                </a:lnTo>
                <a:lnTo>
                  <a:pt x="36385" y="37814"/>
                </a:lnTo>
                <a:lnTo>
                  <a:pt x="9763" y="78759"/>
                </a:lnTo>
                <a:lnTo>
                  <a:pt x="0" y="128777"/>
                </a:lnTo>
                <a:lnTo>
                  <a:pt x="9763" y="178677"/>
                </a:lnTo>
                <a:lnTo>
                  <a:pt x="36385" y="219360"/>
                </a:lnTo>
                <a:lnTo>
                  <a:pt x="75866" y="246757"/>
                </a:lnTo>
                <a:lnTo>
                  <a:pt x="124205" y="256793"/>
                </a:lnTo>
                <a:lnTo>
                  <a:pt x="172545" y="246757"/>
                </a:lnTo>
                <a:lnTo>
                  <a:pt x="212026" y="219360"/>
                </a:lnTo>
                <a:lnTo>
                  <a:pt x="238648" y="178677"/>
                </a:lnTo>
                <a:lnTo>
                  <a:pt x="248411" y="128777"/>
                </a:lnTo>
                <a:lnTo>
                  <a:pt x="238648" y="78759"/>
                </a:lnTo>
                <a:lnTo>
                  <a:pt x="212026" y="37814"/>
                </a:lnTo>
                <a:lnTo>
                  <a:pt x="172545" y="10156"/>
                </a:lnTo>
                <a:lnTo>
                  <a:pt x="12420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165831" y="1864784"/>
            <a:ext cx="448203" cy="314237"/>
          </a:xfrm>
          <a:custGeom>
            <a:avLst/>
            <a:gdLst/>
            <a:ahLst/>
            <a:cxnLst/>
            <a:rect l="l" t="t" r="r" b="b"/>
            <a:pathLst>
              <a:path w="461010" h="323214">
                <a:moveTo>
                  <a:pt x="0" y="0"/>
                </a:moveTo>
                <a:lnTo>
                  <a:pt x="461010" y="3230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792576" y="2358178"/>
            <a:ext cx="306211" cy="359304"/>
          </a:xfrm>
          <a:custGeom>
            <a:avLst/>
            <a:gdLst/>
            <a:ahLst/>
            <a:cxnLst/>
            <a:rect l="l" t="t" r="r" b="b"/>
            <a:pathLst>
              <a:path w="314960" h="369569">
                <a:moveTo>
                  <a:pt x="0" y="0"/>
                </a:moveTo>
                <a:lnTo>
                  <a:pt x="314706" y="3695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300662" y="2358178"/>
            <a:ext cx="358069" cy="403754"/>
          </a:xfrm>
          <a:custGeom>
            <a:avLst/>
            <a:gdLst/>
            <a:ahLst/>
            <a:cxnLst/>
            <a:rect l="l" t="t" r="r" b="b"/>
            <a:pathLst>
              <a:path w="368300" h="415289">
                <a:moveTo>
                  <a:pt x="368045" y="0"/>
                </a:moveTo>
                <a:lnTo>
                  <a:pt x="0" y="4152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582795" y="2358178"/>
            <a:ext cx="269169" cy="403754"/>
          </a:xfrm>
          <a:custGeom>
            <a:avLst/>
            <a:gdLst/>
            <a:ahLst/>
            <a:cxnLst/>
            <a:rect l="l" t="t" r="r" b="b"/>
            <a:pathLst>
              <a:path w="276860" h="415289">
                <a:moveTo>
                  <a:pt x="0" y="0"/>
                </a:moveTo>
                <a:lnTo>
                  <a:pt x="276605" y="4152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597486" y="1910715"/>
            <a:ext cx="627856" cy="134585"/>
          </a:xfrm>
          <a:custGeom>
            <a:avLst/>
            <a:gdLst/>
            <a:ahLst/>
            <a:cxnLst/>
            <a:rect l="l" t="t" r="r" b="b"/>
            <a:pathLst>
              <a:path w="645795" h="138430">
                <a:moveTo>
                  <a:pt x="483869" y="0"/>
                </a:moveTo>
                <a:lnTo>
                  <a:pt x="483869" y="34289"/>
                </a:lnTo>
                <a:lnTo>
                  <a:pt x="0" y="34289"/>
                </a:lnTo>
                <a:lnTo>
                  <a:pt x="0" y="102870"/>
                </a:lnTo>
                <a:lnTo>
                  <a:pt x="483869" y="102870"/>
                </a:lnTo>
                <a:lnTo>
                  <a:pt x="483869" y="137922"/>
                </a:lnTo>
                <a:lnTo>
                  <a:pt x="645413" y="68579"/>
                </a:lnTo>
                <a:lnTo>
                  <a:pt x="4838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813560" y="2358178"/>
            <a:ext cx="358687" cy="403754"/>
          </a:xfrm>
          <a:custGeom>
            <a:avLst/>
            <a:gdLst/>
            <a:ahLst/>
            <a:cxnLst/>
            <a:rect l="l" t="t" r="r" b="b"/>
            <a:pathLst>
              <a:path w="368935" h="415289">
                <a:moveTo>
                  <a:pt x="368807" y="0"/>
                </a:moveTo>
                <a:lnTo>
                  <a:pt x="0" y="4152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306954" y="1864784"/>
            <a:ext cx="447587" cy="314237"/>
          </a:xfrm>
          <a:custGeom>
            <a:avLst/>
            <a:gdLst/>
            <a:ahLst/>
            <a:cxnLst/>
            <a:rect l="l" t="t" r="r" b="b"/>
            <a:pathLst>
              <a:path w="460375" h="323214">
                <a:moveTo>
                  <a:pt x="460248" y="0"/>
                </a:moveTo>
                <a:lnTo>
                  <a:pt x="0" y="323088"/>
                </a:lnTo>
              </a:path>
            </a:pathLst>
          </a:custGeom>
          <a:ln w="268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668355" y="2717482"/>
            <a:ext cx="242006" cy="250031"/>
          </a:xfrm>
          <a:custGeom>
            <a:avLst/>
            <a:gdLst/>
            <a:ahLst/>
            <a:cxnLst/>
            <a:rect l="l" t="t" r="r" b="b"/>
            <a:pathLst>
              <a:path w="248919" h="257175">
                <a:moveTo>
                  <a:pt x="124206" y="0"/>
                </a:moveTo>
                <a:lnTo>
                  <a:pt x="75866" y="10036"/>
                </a:lnTo>
                <a:lnTo>
                  <a:pt x="36385" y="37433"/>
                </a:lnTo>
                <a:lnTo>
                  <a:pt x="9763" y="78116"/>
                </a:lnTo>
                <a:lnTo>
                  <a:pt x="0" y="128016"/>
                </a:lnTo>
                <a:lnTo>
                  <a:pt x="9763" y="178034"/>
                </a:lnTo>
                <a:lnTo>
                  <a:pt x="36385" y="218979"/>
                </a:lnTo>
                <a:lnTo>
                  <a:pt x="75866" y="246637"/>
                </a:lnTo>
                <a:lnTo>
                  <a:pt x="124206" y="256794"/>
                </a:lnTo>
                <a:lnTo>
                  <a:pt x="172545" y="246637"/>
                </a:lnTo>
                <a:lnTo>
                  <a:pt x="212026" y="218979"/>
                </a:lnTo>
                <a:lnTo>
                  <a:pt x="238648" y="178034"/>
                </a:lnTo>
                <a:lnTo>
                  <a:pt x="248412" y="128016"/>
                </a:lnTo>
                <a:lnTo>
                  <a:pt x="238648" y="78116"/>
                </a:lnTo>
                <a:lnTo>
                  <a:pt x="212026" y="37433"/>
                </a:lnTo>
                <a:lnTo>
                  <a:pt x="172545" y="10036"/>
                </a:lnTo>
                <a:lnTo>
                  <a:pt x="1242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116560" y="2134446"/>
            <a:ext cx="242006" cy="250031"/>
          </a:xfrm>
          <a:custGeom>
            <a:avLst/>
            <a:gdLst/>
            <a:ahLst/>
            <a:cxnLst/>
            <a:rect l="l" t="t" r="r" b="b"/>
            <a:pathLst>
              <a:path w="248919" h="257175">
                <a:moveTo>
                  <a:pt x="124206" y="0"/>
                </a:moveTo>
                <a:lnTo>
                  <a:pt x="75866" y="10036"/>
                </a:lnTo>
                <a:lnTo>
                  <a:pt x="36385" y="37433"/>
                </a:lnTo>
                <a:lnTo>
                  <a:pt x="9763" y="78116"/>
                </a:lnTo>
                <a:lnTo>
                  <a:pt x="0" y="128015"/>
                </a:lnTo>
                <a:lnTo>
                  <a:pt x="9763" y="178034"/>
                </a:lnTo>
                <a:lnTo>
                  <a:pt x="36385" y="218979"/>
                </a:lnTo>
                <a:lnTo>
                  <a:pt x="75866" y="246637"/>
                </a:lnTo>
                <a:lnTo>
                  <a:pt x="124206" y="256793"/>
                </a:lnTo>
                <a:lnTo>
                  <a:pt x="172545" y="246637"/>
                </a:lnTo>
                <a:lnTo>
                  <a:pt x="212026" y="218979"/>
                </a:lnTo>
                <a:lnTo>
                  <a:pt x="238648" y="178034"/>
                </a:lnTo>
                <a:lnTo>
                  <a:pt x="248412" y="128015"/>
                </a:lnTo>
                <a:lnTo>
                  <a:pt x="238648" y="78116"/>
                </a:lnTo>
                <a:lnTo>
                  <a:pt x="212026" y="37433"/>
                </a:lnTo>
                <a:lnTo>
                  <a:pt x="172545" y="10036"/>
                </a:lnTo>
                <a:lnTo>
                  <a:pt x="1242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526364" y="3660315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A</a:t>
            </a:r>
            <a:endParaRPr sz="924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12756" y="3120495"/>
            <a:ext cx="492654" cy="891469"/>
          </a:xfrm>
          <a:custGeom>
            <a:avLst/>
            <a:gdLst/>
            <a:ahLst/>
            <a:cxnLst/>
            <a:rect l="l" t="t" r="r" b="b"/>
            <a:pathLst>
              <a:path w="506730" h="916939">
                <a:moveTo>
                  <a:pt x="252984" y="0"/>
                </a:moveTo>
                <a:lnTo>
                  <a:pt x="0" y="916685"/>
                </a:lnTo>
                <a:lnTo>
                  <a:pt x="506730" y="916685"/>
                </a:lnTo>
                <a:lnTo>
                  <a:pt x="2529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799609" y="1372870"/>
            <a:ext cx="0" cy="269169"/>
          </a:xfrm>
          <a:custGeom>
            <a:avLst/>
            <a:gdLst/>
            <a:ahLst/>
            <a:cxnLst/>
            <a:rect l="l" t="t" r="r" b="b"/>
            <a:pathLst>
              <a:path h="276859">
                <a:moveTo>
                  <a:pt x="0" y="27660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029142" y="3602037"/>
            <a:ext cx="0" cy="224101"/>
          </a:xfrm>
          <a:custGeom>
            <a:avLst/>
            <a:gdLst/>
            <a:ahLst/>
            <a:cxnLst/>
            <a:rect l="l" t="t" r="r" b="b"/>
            <a:pathLst>
              <a:path h="230504">
                <a:moveTo>
                  <a:pt x="0" y="0"/>
                </a:moveTo>
                <a:lnTo>
                  <a:pt x="0" y="2301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939502" y="3825770"/>
            <a:ext cx="180269" cy="179652"/>
          </a:xfrm>
          <a:custGeom>
            <a:avLst/>
            <a:gdLst/>
            <a:ahLst/>
            <a:cxnLst/>
            <a:rect l="l" t="t" r="r" b="b"/>
            <a:pathLst>
              <a:path w="185419" h="184785">
                <a:moveTo>
                  <a:pt x="185166" y="0"/>
                </a:moveTo>
                <a:lnTo>
                  <a:pt x="0" y="0"/>
                </a:lnTo>
                <a:lnTo>
                  <a:pt x="0" y="184403"/>
                </a:lnTo>
                <a:lnTo>
                  <a:pt x="185166" y="184403"/>
                </a:lnTo>
                <a:lnTo>
                  <a:pt x="1851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1991607" y="3373614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B</a:t>
            </a:r>
            <a:endParaRPr sz="924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50602" y="3174577"/>
            <a:ext cx="358069" cy="429682"/>
          </a:xfrm>
          <a:custGeom>
            <a:avLst/>
            <a:gdLst/>
            <a:ahLst/>
            <a:cxnLst/>
            <a:rect l="l" t="t" r="r" b="b"/>
            <a:pathLst>
              <a:path w="368300" h="441960">
                <a:moveTo>
                  <a:pt x="183642" y="0"/>
                </a:moveTo>
                <a:lnTo>
                  <a:pt x="0" y="441959"/>
                </a:lnTo>
                <a:lnTo>
                  <a:pt x="368046" y="441959"/>
                </a:lnTo>
                <a:lnTo>
                  <a:pt x="18364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3319181" y="2719457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D</a:t>
            </a:r>
            <a:endParaRPr sz="924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04833" y="2178897"/>
            <a:ext cx="492654" cy="892087"/>
          </a:xfrm>
          <a:custGeom>
            <a:avLst/>
            <a:gdLst/>
            <a:ahLst/>
            <a:cxnLst/>
            <a:rect l="l" t="t" r="r" b="b"/>
            <a:pathLst>
              <a:path w="506729" h="917575">
                <a:moveTo>
                  <a:pt x="252983" y="0"/>
                </a:moveTo>
                <a:lnTo>
                  <a:pt x="0" y="917447"/>
                </a:lnTo>
                <a:lnTo>
                  <a:pt x="506730" y="917447"/>
                </a:lnTo>
                <a:lnTo>
                  <a:pt x="2529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507967" y="3006901"/>
            <a:ext cx="1092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C</a:t>
            </a:r>
            <a:endParaRPr sz="924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387706" y="2761933"/>
            <a:ext cx="358687" cy="430918"/>
          </a:xfrm>
          <a:custGeom>
            <a:avLst/>
            <a:gdLst/>
            <a:ahLst/>
            <a:cxnLst/>
            <a:rect l="l" t="t" r="r" b="b"/>
            <a:pathLst>
              <a:path w="368935" h="443230">
                <a:moveTo>
                  <a:pt x="184404" y="0"/>
                </a:moveTo>
                <a:lnTo>
                  <a:pt x="0" y="442722"/>
                </a:lnTo>
                <a:lnTo>
                  <a:pt x="368807" y="442722"/>
                </a:lnTo>
                <a:lnTo>
                  <a:pt x="1844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566987" y="3189392"/>
            <a:ext cx="0" cy="224101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1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477346" y="3413125"/>
            <a:ext cx="179652" cy="179652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404" y="0"/>
                </a:moveTo>
                <a:lnTo>
                  <a:pt x="0" y="0"/>
                </a:lnTo>
                <a:lnTo>
                  <a:pt x="0" y="184403"/>
                </a:lnTo>
                <a:lnTo>
                  <a:pt x="184404" y="184403"/>
                </a:lnTo>
                <a:lnTo>
                  <a:pt x="1844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2470184" y="3638831"/>
            <a:ext cx="28398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n</a:t>
            </a:r>
            <a:r>
              <a:rPr sz="924" b="1" spc="-15" dirty="0">
                <a:latin typeface="Arial"/>
                <a:cs typeface="Arial"/>
              </a:rPr>
              <a:t>e</a:t>
            </a:r>
            <a:r>
              <a:rPr sz="924" b="1" dirty="0">
                <a:latin typeface="Arial"/>
                <a:cs typeface="Arial"/>
              </a:rPr>
              <a:t>w</a:t>
            </a:r>
            <a:r>
              <a:rPr sz="924" b="1" spc="-5" dirty="0">
                <a:latin typeface="Arial"/>
                <a:cs typeface="Arial"/>
              </a:rPr>
              <a:t>’</a:t>
            </a:r>
            <a:endParaRPr sz="924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703301" y="1641793"/>
            <a:ext cx="242006" cy="250031"/>
          </a:xfrm>
          <a:custGeom>
            <a:avLst/>
            <a:gdLst/>
            <a:ahLst/>
            <a:cxnLst/>
            <a:rect l="l" t="t" r="r" b="b"/>
            <a:pathLst>
              <a:path w="248919" h="257175">
                <a:moveTo>
                  <a:pt x="124206" y="0"/>
                </a:moveTo>
                <a:lnTo>
                  <a:pt x="75866" y="10036"/>
                </a:lnTo>
                <a:lnTo>
                  <a:pt x="36385" y="37433"/>
                </a:lnTo>
                <a:lnTo>
                  <a:pt x="9763" y="78116"/>
                </a:lnTo>
                <a:lnTo>
                  <a:pt x="0" y="128015"/>
                </a:lnTo>
                <a:lnTo>
                  <a:pt x="9763" y="178034"/>
                </a:lnTo>
                <a:lnTo>
                  <a:pt x="36385" y="218979"/>
                </a:lnTo>
                <a:lnTo>
                  <a:pt x="75866" y="246637"/>
                </a:lnTo>
                <a:lnTo>
                  <a:pt x="124206" y="256793"/>
                </a:lnTo>
                <a:lnTo>
                  <a:pt x="172545" y="246637"/>
                </a:lnTo>
                <a:lnTo>
                  <a:pt x="212026" y="218979"/>
                </a:lnTo>
                <a:lnTo>
                  <a:pt x="238648" y="178034"/>
                </a:lnTo>
                <a:lnTo>
                  <a:pt x="248412" y="128015"/>
                </a:lnTo>
                <a:lnTo>
                  <a:pt x="238648" y="78116"/>
                </a:lnTo>
                <a:lnTo>
                  <a:pt x="212026" y="37433"/>
                </a:lnTo>
                <a:lnTo>
                  <a:pt x="172545" y="10036"/>
                </a:lnTo>
                <a:lnTo>
                  <a:pt x="1242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889251" y="1864784"/>
            <a:ext cx="448203" cy="314237"/>
          </a:xfrm>
          <a:custGeom>
            <a:avLst/>
            <a:gdLst/>
            <a:ahLst/>
            <a:cxnLst/>
            <a:rect l="l" t="t" r="r" b="b"/>
            <a:pathLst>
              <a:path w="461010" h="323214">
                <a:moveTo>
                  <a:pt x="0" y="0"/>
                </a:moveTo>
                <a:lnTo>
                  <a:pt x="461010" y="3230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306954" y="2358178"/>
            <a:ext cx="269169" cy="403754"/>
          </a:xfrm>
          <a:custGeom>
            <a:avLst/>
            <a:gdLst/>
            <a:ahLst/>
            <a:cxnLst/>
            <a:rect l="l" t="t" r="r" b="b"/>
            <a:pathLst>
              <a:path w="276860" h="415289">
                <a:moveTo>
                  <a:pt x="0" y="0"/>
                </a:moveTo>
                <a:lnTo>
                  <a:pt x="276606" y="4152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581679" y="2940473"/>
            <a:ext cx="134585" cy="180269"/>
          </a:xfrm>
          <a:custGeom>
            <a:avLst/>
            <a:gdLst/>
            <a:ahLst/>
            <a:cxnLst/>
            <a:rect l="l" t="t" r="r" b="b"/>
            <a:pathLst>
              <a:path w="138430" h="185419">
                <a:moveTo>
                  <a:pt x="137922" y="0"/>
                </a:moveTo>
                <a:lnTo>
                  <a:pt x="0" y="18516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850602" y="2940473"/>
            <a:ext cx="179035" cy="224719"/>
          </a:xfrm>
          <a:custGeom>
            <a:avLst/>
            <a:gdLst/>
            <a:ahLst/>
            <a:cxnLst/>
            <a:rect l="l" t="t" r="r" b="b"/>
            <a:pathLst>
              <a:path w="184150" h="231139">
                <a:moveTo>
                  <a:pt x="0" y="0"/>
                </a:moveTo>
                <a:lnTo>
                  <a:pt x="183642" y="2308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2743552" y="1675130"/>
            <a:ext cx="14816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5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3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61999" y="2168524"/>
            <a:ext cx="14754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0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2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13795" y="2750820"/>
            <a:ext cx="14754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0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1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49579" y="1751436"/>
            <a:ext cx="71613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Rotate</a:t>
            </a:r>
            <a:r>
              <a:rPr sz="1021" spc="-83" dirty="0">
                <a:latin typeface="Arial"/>
                <a:cs typeface="Arial"/>
              </a:rPr>
              <a:t> </a:t>
            </a:r>
            <a:r>
              <a:rPr sz="1021" spc="10" dirty="0">
                <a:latin typeface="Arial"/>
                <a:cs typeface="Arial"/>
              </a:rPr>
              <a:t>right</a:t>
            </a:r>
            <a:endParaRPr sz="1021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28451" y="1929236"/>
            <a:ext cx="164835" cy="305594"/>
          </a:xfrm>
          <a:custGeom>
            <a:avLst/>
            <a:gdLst/>
            <a:ahLst/>
            <a:cxnLst/>
            <a:rect l="l" t="t" r="r" b="b"/>
            <a:pathLst>
              <a:path w="169544" h="314325">
                <a:moveTo>
                  <a:pt x="115266" y="233701"/>
                </a:moveTo>
                <a:lnTo>
                  <a:pt x="89153" y="234696"/>
                </a:lnTo>
                <a:lnTo>
                  <a:pt x="131825" y="313944"/>
                </a:lnTo>
                <a:lnTo>
                  <a:pt x="161903" y="247650"/>
                </a:lnTo>
                <a:lnTo>
                  <a:pt x="115824" y="247650"/>
                </a:lnTo>
                <a:lnTo>
                  <a:pt x="115266" y="233701"/>
                </a:lnTo>
                <a:close/>
              </a:path>
              <a:path w="169544" h="314325">
                <a:moveTo>
                  <a:pt x="141865" y="232687"/>
                </a:moveTo>
                <a:lnTo>
                  <a:pt x="115266" y="233701"/>
                </a:lnTo>
                <a:lnTo>
                  <a:pt x="115824" y="247650"/>
                </a:lnTo>
                <a:lnTo>
                  <a:pt x="143256" y="246125"/>
                </a:lnTo>
                <a:lnTo>
                  <a:pt x="141865" y="232687"/>
                </a:lnTo>
                <a:close/>
              </a:path>
              <a:path w="169544" h="314325">
                <a:moveTo>
                  <a:pt x="169163" y="231648"/>
                </a:moveTo>
                <a:lnTo>
                  <a:pt x="141865" y="232687"/>
                </a:lnTo>
                <a:lnTo>
                  <a:pt x="143256" y="246125"/>
                </a:lnTo>
                <a:lnTo>
                  <a:pt x="115824" y="247650"/>
                </a:lnTo>
                <a:lnTo>
                  <a:pt x="161903" y="247650"/>
                </a:lnTo>
                <a:lnTo>
                  <a:pt x="169163" y="231648"/>
                </a:lnTo>
                <a:close/>
              </a:path>
              <a:path w="169544" h="314325">
                <a:moveTo>
                  <a:pt x="17525" y="0"/>
                </a:moveTo>
                <a:lnTo>
                  <a:pt x="0" y="19811"/>
                </a:lnTo>
                <a:lnTo>
                  <a:pt x="15239" y="33527"/>
                </a:lnTo>
                <a:lnTo>
                  <a:pt x="28956" y="48005"/>
                </a:lnTo>
                <a:lnTo>
                  <a:pt x="54101" y="78485"/>
                </a:lnTo>
                <a:lnTo>
                  <a:pt x="75437" y="112775"/>
                </a:lnTo>
                <a:lnTo>
                  <a:pt x="92963" y="149351"/>
                </a:lnTo>
                <a:lnTo>
                  <a:pt x="108965" y="198120"/>
                </a:lnTo>
                <a:lnTo>
                  <a:pt x="112775" y="217931"/>
                </a:lnTo>
                <a:lnTo>
                  <a:pt x="115062" y="228600"/>
                </a:lnTo>
                <a:lnTo>
                  <a:pt x="115266" y="233701"/>
                </a:lnTo>
                <a:lnTo>
                  <a:pt x="141865" y="232687"/>
                </a:lnTo>
                <a:lnTo>
                  <a:pt x="140969" y="224027"/>
                </a:lnTo>
                <a:lnTo>
                  <a:pt x="131825" y="180594"/>
                </a:lnTo>
                <a:lnTo>
                  <a:pt x="117347" y="138683"/>
                </a:lnTo>
                <a:lnTo>
                  <a:pt x="99059" y="99059"/>
                </a:lnTo>
                <a:lnTo>
                  <a:pt x="75437" y="62483"/>
                </a:lnTo>
                <a:lnTo>
                  <a:pt x="48006" y="28955"/>
                </a:lnTo>
                <a:lnTo>
                  <a:pt x="33527" y="13715"/>
                </a:lnTo>
                <a:lnTo>
                  <a:pt x="1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5020874" y="1675130"/>
            <a:ext cx="14816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5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2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48360" y="2168524"/>
            <a:ext cx="14754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0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3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20058" y="2168524"/>
            <a:ext cx="14816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i="1" spc="15" dirty="0">
                <a:latin typeface="Arial"/>
                <a:cs typeface="Arial"/>
              </a:rPr>
              <a:t>k</a:t>
            </a:r>
            <a:r>
              <a:rPr sz="1021" b="1" i="1" baseline="-11904" dirty="0">
                <a:latin typeface="Arial"/>
                <a:cs typeface="Arial"/>
              </a:rPr>
              <a:t>1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1418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3755679"/>
            <a:ext cx="4853076" cy="1338063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6173" indent="-617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inner child.  It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expanded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in the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’s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transform the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into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tree, </a:t>
            </a:r>
            <a:r>
              <a:rPr sz="1069" spc="10" dirty="0">
                <a:latin typeface="Times New Roman"/>
                <a:cs typeface="Times New Roman"/>
              </a:rPr>
              <a:t>so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rotation between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carried out.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of this  rotation,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go down.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gone up </a:t>
            </a:r>
            <a:r>
              <a:rPr sz="1069" spc="5" dirty="0">
                <a:latin typeface="Times New Roman"/>
                <a:cs typeface="Times New Roman"/>
              </a:rPr>
              <a:t>with the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i="1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attached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i="1" spc="5" dirty="0">
                <a:latin typeface="Times New Roman"/>
                <a:cs typeface="Times New Roman"/>
              </a:rPr>
              <a:t>k3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root of the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perform the </a:t>
            </a:r>
            <a:r>
              <a:rPr sz="1069" spc="5" dirty="0">
                <a:latin typeface="Times New Roman"/>
                <a:cs typeface="Times New Roman"/>
              </a:rPr>
              <a:t>left rotation </a:t>
            </a:r>
            <a:r>
              <a:rPr sz="1069" spc="10" dirty="0">
                <a:latin typeface="Times New Roman"/>
                <a:cs typeface="Times New Roman"/>
              </a:rPr>
              <a:t>between then </a:t>
            </a:r>
            <a:r>
              <a:rPr sz="1069" i="1" spc="5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Let’s see </a:t>
            </a:r>
            <a:r>
              <a:rPr sz="1069" spc="5" dirty="0">
                <a:latin typeface="Times New Roman"/>
                <a:cs typeface="Times New Roman"/>
              </a:rPr>
              <a:t>this rotation </a:t>
            </a:r>
            <a:r>
              <a:rPr sz="1069" spc="10" dirty="0">
                <a:latin typeface="Times New Roman"/>
                <a:cs typeface="Times New Roman"/>
              </a:rPr>
              <a:t>in the figure  </a:t>
            </a:r>
            <a:r>
              <a:rPr sz="1069" spc="5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92" y="7593134"/>
            <a:ext cx="4853076" cy="1795880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5" dirty="0">
                <a:latin typeface="Times New Roman"/>
                <a:cs typeface="Times New Roman"/>
              </a:rPr>
              <a:t>right side, </a:t>
            </a:r>
            <a:r>
              <a:rPr sz="1069" spc="10" dirty="0">
                <a:latin typeface="Times New Roman"/>
                <a:cs typeface="Times New Roman"/>
              </a:rPr>
              <a:t>we have the </a:t>
            </a:r>
            <a:r>
              <a:rPr sz="1069" spc="5" dirty="0">
                <a:latin typeface="Times New Roman"/>
                <a:cs typeface="Times New Roman"/>
              </a:rPr>
              <a:t>final </a:t>
            </a:r>
            <a:r>
              <a:rPr sz="1069" spc="10" dirty="0">
                <a:latin typeface="Times New Roman"/>
                <a:cs typeface="Times New Roman"/>
              </a:rPr>
              <a:t>shape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see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has become  the </a:t>
            </a:r>
            <a:r>
              <a:rPr sz="1069" spc="5" dirty="0">
                <a:latin typeface="Times New Roman"/>
                <a:cs typeface="Times New Roman"/>
              </a:rPr>
              <a:t>root of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i="1" spc="10" dirty="0">
                <a:latin typeface="Times New Roman"/>
                <a:cs typeface="Times New Roman"/>
              </a:rPr>
              <a:t>k1  </a:t>
            </a:r>
            <a:r>
              <a:rPr sz="1069" spc="10" dirty="0">
                <a:latin typeface="Times New Roman"/>
                <a:cs typeface="Times New Roman"/>
              </a:rPr>
              <a:t>and   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k3  </a:t>
            </a:r>
            <a:r>
              <a:rPr sz="1069" spc="5" dirty="0">
                <a:latin typeface="Times New Roman"/>
                <a:cs typeface="Times New Roman"/>
              </a:rPr>
              <a:t>are  its  left  and  right  </a:t>
            </a:r>
            <a:r>
              <a:rPr sz="1069" spc="10" dirty="0">
                <a:latin typeface="Times New Roman"/>
                <a:cs typeface="Times New Roman"/>
              </a:rPr>
              <a:t>children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While performing the </a:t>
            </a:r>
            <a:r>
              <a:rPr sz="1069" spc="5" dirty="0">
                <a:latin typeface="Times New Roman"/>
                <a:cs typeface="Times New Roman"/>
              </a:rPr>
              <a:t>inorder traversal,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preserved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inorder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traversal.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started this activity while </a:t>
            </a:r>
            <a:r>
              <a:rPr sz="1069" spc="10" dirty="0">
                <a:latin typeface="Times New Roman"/>
                <a:cs typeface="Times New Roman"/>
              </a:rPr>
              <a:t>building an example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numbers in 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When the balance </a:t>
            </a:r>
            <a:r>
              <a:rPr sz="1069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becomes more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one, </a:t>
            </a:r>
            <a:r>
              <a:rPr sz="1069" spc="5" dirty="0">
                <a:latin typeface="Times New Roman"/>
                <a:cs typeface="Times New Roman"/>
              </a:rPr>
              <a:t>rotation is performed. </a:t>
            </a:r>
            <a:r>
              <a:rPr sz="1069" spc="10" dirty="0">
                <a:latin typeface="Times New Roman"/>
                <a:cs typeface="Times New Roman"/>
              </a:rPr>
              <a:t>During </a:t>
            </a:r>
            <a:r>
              <a:rPr sz="1069" spc="5" dirty="0">
                <a:latin typeface="Times New Roman"/>
                <a:cs typeface="Times New Roman"/>
              </a:rPr>
              <a:t>this  process, </a:t>
            </a:r>
            <a:r>
              <a:rPr sz="1069" spc="10" dirty="0">
                <a:latin typeface="Times New Roman"/>
                <a:cs typeface="Times New Roman"/>
              </a:rPr>
              <a:t>we came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point when </a:t>
            </a:r>
            <a:r>
              <a:rPr sz="1069" spc="5" dirty="0">
                <a:latin typeface="Times New Roman"/>
                <a:cs typeface="Times New Roman"/>
              </a:rPr>
              <a:t>single rotation failed to balance the 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double </a:t>
            </a:r>
            <a:r>
              <a:rPr sz="1069" spc="5" dirty="0">
                <a:latin typeface="Times New Roman"/>
                <a:cs typeface="Times New Roman"/>
              </a:rPr>
              <a:t>rotation to </a:t>
            </a:r>
            <a:r>
              <a:rPr sz="1069" spc="10" dirty="0">
                <a:latin typeface="Times New Roman"/>
                <a:cs typeface="Times New Roman"/>
              </a:rPr>
              <a:t>balance the </a:t>
            </a:r>
            <a:r>
              <a:rPr sz="1069" spc="5" dirty="0">
                <a:latin typeface="Times New Roman"/>
                <a:cs typeface="Times New Roman"/>
              </a:rPr>
              <a:t>tree that is actually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single  rotations.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double rotation </a:t>
            </a:r>
            <a:r>
              <a:rPr sz="1069" spc="10" dirty="0">
                <a:latin typeface="Times New Roman"/>
                <a:cs typeface="Times New Roman"/>
              </a:rPr>
              <a:t>as some complex </a:t>
            </a:r>
            <a:r>
              <a:rPr sz="1069" spc="5" dirty="0">
                <a:latin typeface="Times New Roman"/>
                <a:cs typeface="Times New Roman"/>
              </a:rPr>
              <a:t>function, it is simply </a:t>
            </a:r>
            <a:r>
              <a:rPr sz="1069" spc="15" dirty="0">
                <a:latin typeface="Times New Roman"/>
                <a:cs typeface="Times New Roman"/>
              </a:rPr>
              <a:t>two  </a:t>
            </a:r>
            <a:r>
              <a:rPr sz="1069" spc="10" dirty="0">
                <a:latin typeface="Times New Roman"/>
                <a:cs typeface="Times New Roman"/>
              </a:rPr>
              <a:t>single rotations in a special order. This </a:t>
            </a:r>
            <a:r>
              <a:rPr sz="1069" spc="5" dirty="0">
                <a:latin typeface="Times New Roman"/>
                <a:cs typeface="Times New Roman"/>
              </a:rPr>
              <a:t>order depends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final position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0306" y="5991966"/>
            <a:ext cx="306828" cy="205580"/>
          </a:xfrm>
          <a:custGeom>
            <a:avLst/>
            <a:gdLst/>
            <a:ahLst/>
            <a:cxnLst/>
            <a:rect l="l" t="t" r="r" b="b"/>
            <a:pathLst>
              <a:path w="315595" h="211454">
                <a:moveTo>
                  <a:pt x="315467" y="0"/>
                </a:moveTo>
                <a:lnTo>
                  <a:pt x="0" y="2110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5870363" y="5991966"/>
            <a:ext cx="256822" cy="308681"/>
          </a:xfrm>
          <a:custGeom>
            <a:avLst/>
            <a:gdLst/>
            <a:ahLst/>
            <a:cxnLst/>
            <a:rect l="l" t="t" r="r" b="b"/>
            <a:pathLst>
              <a:path w="264160" h="317500">
                <a:moveTo>
                  <a:pt x="0" y="0"/>
                </a:moveTo>
                <a:lnTo>
                  <a:pt x="263651" y="3169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590944" y="5480049"/>
            <a:ext cx="512410" cy="307446"/>
          </a:xfrm>
          <a:custGeom>
            <a:avLst/>
            <a:gdLst/>
            <a:ahLst/>
            <a:cxnLst/>
            <a:rect l="l" t="t" r="r" b="b"/>
            <a:pathLst>
              <a:path w="527050" h="316229">
                <a:moveTo>
                  <a:pt x="526541" y="0"/>
                </a:moveTo>
                <a:lnTo>
                  <a:pt x="0" y="3162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367954" y="5742306"/>
            <a:ext cx="284603" cy="284603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146303" y="0"/>
                </a:moveTo>
                <a:lnTo>
                  <a:pt x="100071" y="7461"/>
                </a:lnTo>
                <a:lnTo>
                  <a:pt x="59911" y="28236"/>
                </a:lnTo>
                <a:lnTo>
                  <a:pt x="28236" y="59911"/>
                </a:lnTo>
                <a:lnTo>
                  <a:pt x="7461" y="100071"/>
                </a:lnTo>
                <a:lnTo>
                  <a:pt x="0" y="146303"/>
                </a:lnTo>
                <a:lnTo>
                  <a:pt x="7461" y="192536"/>
                </a:lnTo>
                <a:lnTo>
                  <a:pt x="28236" y="232696"/>
                </a:lnTo>
                <a:lnTo>
                  <a:pt x="59911" y="264371"/>
                </a:lnTo>
                <a:lnTo>
                  <a:pt x="100071" y="285146"/>
                </a:lnTo>
                <a:lnTo>
                  <a:pt x="146303" y="292607"/>
                </a:lnTo>
                <a:lnTo>
                  <a:pt x="192536" y="285146"/>
                </a:lnTo>
                <a:lnTo>
                  <a:pt x="232696" y="264371"/>
                </a:lnTo>
                <a:lnTo>
                  <a:pt x="264371" y="232696"/>
                </a:lnTo>
                <a:lnTo>
                  <a:pt x="285146" y="192536"/>
                </a:lnTo>
                <a:lnTo>
                  <a:pt x="292608" y="146303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033963" y="5230388"/>
            <a:ext cx="284603" cy="283986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146304" y="0"/>
                </a:moveTo>
                <a:lnTo>
                  <a:pt x="100071" y="7461"/>
                </a:lnTo>
                <a:lnTo>
                  <a:pt x="59911" y="28236"/>
                </a:lnTo>
                <a:lnTo>
                  <a:pt x="28236" y="59911"/>
                </a:lnTo>
                <a:lnTo>
                  <a:pt x="7461" y="100071"/>
                </a:lnTo>
                <a:lnTo>
                  <a:pt x="0" y="146304"/>
                </a:lnTo>
                <a:lnTo>
                  <a:pt x="7461" y="192164"/>
                </a:lnTo>
                <a:lnTo>
                  <a:pt x="28236" y="232099"/>
                </a:lnTo>
                <a:lnTo>
                  <a:pt x="59911" y="263658"/>
                </a:lnTo>
                <a:lnTo>
                  <a:pt x="100071" y="284390"/>
                </a:lnTo>
                <a:lnTo>
                  <a:pt x="146304" y="291846"/>
                </a:lnTo>
                <a:lnTo>
                  <a:pt x="192536" y="284390"/>
                </a:lnTo>
                <a:lnTo>
                  <a:pt x="232696" y="263658"/>
                </a:lnTo>
                <a:lnTo>
                  <a:pt x="264371" y="232099"/>
                </a:lnTo>
                <a:lnTo>
                  <a:pt x="285146" y="192164"/>
                </a:lnTo>
                <a:lnTo>
                  <a:pt x="292608" y="146304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180522" y="5991966"/>
            <a:ext cx="256822" cy="308681"/>
          </a:xfrm>
          <a:custGeom>
            <a:avLst/>
            <a:gdLst/>
            <a:ahLst/>
            <a:cxnLst/>
            <a:rect l="l" t="t" r="r" b="b"/>
            <a:pathLst>
              <a:path w="264160" h="317500">
                <a:moveTo>
                  <a:pt x="263651" y="0"/>
                </a:moveTo>
                <a:lnTo>
                  <a:pt x="0" y="3169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590944" y="5991966"/>
            <a:ext cx="255588" cy="205580"/>
          </a:xfrm>
          <a:custGeom>
            <a:avLst/>
            <a:gdLst/>
            <a:ahLst/>
            <a:cxnLst/>
            <a:rect l="l" t="t" r="r" b="b"/>
            <a:pathLst>
              <a:path w="262889" h="211454">
                <a:moveTo>
                  <a:pt x="0" y="0"/>
                </a:moveTo>
                <a:lnTo>
                  <a:pt x="262889" y="2110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922222" y="6300153"/>
            <a:ext cx="409928" cy="461169"/>
          </a:xfrm>
          <a:custGeom>
            <a:avLst/>
            <a:gdLst/>
            <a:ahLst/>
            <a:cxnLst/>
            <a:rect l="l" t="t" r="r" b="b"/>
            <a:pathLst>
              <a:path w="421640" h="474345">
                <a:moveTo>
                  <a:pt x="211074" y="0"/>
                </a:moveTo>
                <a:lnTo>
                  <a:pt x="0" y="473963"/>
                </a:lnTo>
                <a:lnTo>
                  <a:pt x="421386" y="473963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6075079" y="6474990"/>
            <a:ext cx="14693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D</a:t>
            </a:r>
            <a:endParaRPr sz="1312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6051" y="6300153"/>
            <a:ext cx="409928" cy="461169"/>
          </a:xfrm>
          <a:custGeom>
            <a:avLst/>
            <a:gdLst/>
            <a:ahLst/>
            <a:cxnLst/>
            <a:rect l="l" t="t" r="r" b="b"/>
            <a:pathLst>
              <a:path w="421639" h="474345">
                <a:moveTo>
                  <a:pt x="210312" y="0"/>
                </a:moveTo>
                <a:lnTo>
                  <a:pt x="0" y="473963"/>
                </a:lnTo>
                <a:lnTo>
                  <a:pt x="421386" y="473963"/>
                </a:lnTo>
                <a:lnTo>
                  <a:pt x="2103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4111871" y="6515735"/>
            <a:ext cx="1376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A</a:t>
            </a:r>
            <a:endParaRPr sz="1312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6212" y="5480049"/>
            <a:ext cx="512410" cy="307446"/>
          </a:xfrm>
          <a:custGeom>
            <a:avLst/>
            <a:gdLst/>
            <a:ahLst/>
            <a:cxnLst/>
            <a:rect l="l" t="t" r="r" b="b"/>
            <a:pathLst>
              <a:path w="527050" h="316229">
                <a:moveTo>
                  <a:pt x="0" y="0"/>
                </a:moveTo>
                <a:lnTo>
                  <a:pt x="526542" y="3162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642061" y="6197177"/>
            <a:ext cx="409310" cy="461786"/>
          </a:xfrm>
          <a:custGeom>
            <a:avLst/>
            <a:gdLst/>
            <a:ahLst/>
            <a:cxnLst/>
            <a:rect l="l" t="t" r="r" b="b"/>
            <a:pathLst>
              <a:path w="421004" h="474979">
                <a:moveTo>
                  <a:pt x="210312" y="0"/>
                </a:moveTo>
                <a:lnTo>
                  <a:pt x="0" y="474725"/>
                </a:lnTo>
                <a:lnTo>
                  <a:pt x="420624" y="474725"/>
                </a:lnTo>
                <a:lnTo>
                  <a:pt x="2103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4777880" y="6411278"/>
            <a:ext cx="1376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B</a:t>
            </a:r>
            <a:endParaRPr sz="1312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05094" y="6197177"/>
            <a:ext cx="409928" cy="461786"/>
          </a:xfrm>
          <a:custGeom>
            <a:avLst/>
            <a:gdLst/>
            <a:ahLst/>
            <a:cxnLst/>
            <a:rect l="l" t="t" r="r" b="b"/>
            <a:pathLst>
              <a:path w="421639" h="474979">
                <a:moveTo>
                  <a:pt x="210312" y="0"/>
                </a:moveTo>
                <a:lnTo>
                  <a:pt x="0" y="474725"/>
                </a:lnTo>
                <a:lnTo>
                  <a:pt x="421386" y="474725"/>
                </a:lnTo>
                <a:lnTo>
                  <a:pt x="2103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336469" y="6411278"/>
            <a:ext cx="14693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C</a:t>
            </a:r>
            <a:endParaRPr sz="1312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49594" y="5742306"/>
            <a:ext cx="283369" cy="284603"/>
          </a:xfrm>
          <a:custGeom>
            <a:avLst/>
            <a:gdLst/>
            <a:ahLst/>
            <a:cxnLst/>
            <a:rect l="l" t="t" r="r" b="b"/>
            <a:pathLst>
              <a:path w="291464" h="292735">
                <a:moveTo>
                  <a:pt x="145541" y="0"/>
                </a:moveTo>
                <a:lnTo>
                  <a:pt x="99389" y="7461"/>
                </a:lnTo>
                <a:lnTo>
                  <a:pt x="59417" y="28236"/>
                </a:lnTo>
                <a:lnTo>
                  <a:pt x="27968" y="59911"/>
                </a:lnTo>
                <a:lnTo>
                  <a:pt x="7382" y="100071"/>
                </a:lnTo>
                <a:lnTo>
                  <a:pt x="0" y="146303"/>
                </a:lnTo>
                <a:lnTo>
                  <a:pt x="7382" y="192536"/>
                </a:lnTo>
                <a:lnTo>
                  <a:pt x="27968" y="232696"/>
                </a:lnTo>
                <a:lnTo>
                  <a:pt x="59417" y="264371"/>
                </a:lnTo>
                <a:lnTo>
                  <a:pt x="99389" y="285146"/>
                </a:lnTo>
                <a:lnTo>
                  <a:pt x="145541" y="292607"/>
                </a:lnTo>
                <a:lnTo>
                  <a:pt x="191694" y="285146"/>
                </a:lnTo>
                <a:lnTo>
                  <a:pt x="231666" y="264371"/>
                </a:lnTo>
                <a:lnTo>
                  <a:pt x="263115" y="232696"/>
                </a:lnTo>
                <a:lnTo>
                  <a:pt x="283701" y="192536"/>
                </a:lnTo>
                <a:lnTo>
                  <a:pt x="291084" y="146303"/>
                </a:lnTo>
                <a:lnTo>
                  <a:pt x="283701" y="100071"/>
                </a:lnTo>
                <a:lnTo>
                  <a:pt x="263115" y="59911"/>
                </a:lnTo>
                <a:lnTo>
                  <a:pt x="231666" y="28236"/>
                </a:lnTo>
                <a:lnTo>
                  <a:pt x="191694" y="7461"/>
                </a:lnTo>
                <a:lnTo>
                  <a:pt x="14554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5706145" y="5756380"/>
            <a:ext cx="17039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3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97448" y="5428933"/>
            <a:ext cx="870479" cy="154340"/>
          </a:xfrm>
          <a:custGeom>
            <a:avLst/>
            <a:gdLst/>
            <a:ahLst/>
            <a:cxnLst/>
            <a:rect l="l" t="t" r="r" b="b"/>
            <a:pathLst>
              <a:path w="895350" h="158750">
                <a:moveTo>
                  <a:pt x="671322" y="0"/>
                </a:moveTo>
                <a:lnTo>
                  <a:pt x="671322" y="39623"/>
                </a:lnTo>
                <a:lnTo>
                  <a:pt x="0" y="39623"/>
                </a:lnTo>
                <a:lnTo>
                  <a:pt x="0" y="118871"/>
                </a:lnTo>
                <a:lnTo>
                  <a:pt x="671322" y="118871"/>
                </a:lnTo>
                <a:lnTo>
                  <a:pt x="671322" y="158495"/>
                </a:lnTo>
                <a:lnTo>
                  <a:pt x="895350" y="79247"/>
                </a:lnTo>
                <a:lnTo>
                  <a:pt x="6713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318809" y="5449675"/>
            <a:ext cx="74083" cy="403754"/>
          </a:xfrm>
          <a:custGeom>
            <a:avLst/>
            <a:gdLst/>
            <a:ahLst/>
            <a:cxnLst/>
            <a:rect l="l" t="t" r="r" b="b"/>
            <a:pathLst>
              <a:path w="76200" h="415289">
                <a:moveTo>
                  <a:pt x="26188" y="345786"/>
                </a:moveTo>
                <a:lnTo>
                  <a:pt x="1523" y="355854"/>
                </a:lnTo>
                <a:lnTo>
                  <a:pt x="69341" y="415290"/>
                </a:lnTo>
                <a:lnTo>
                  <a:pt x="73700" y="358140"/>
                </a:lnTo>
                <a:lnTo>
                  <a:pt x="31241" y="358140"/>
                </a:lnTo>
                <a:lnTo>
                  <a:pt x="26188" y="345786"/>
                </a:lnTo>
                <a:close/>
              </a:path>
              <a:path w="76200" h="415289">
                <a:moveTo>
                  <a:pt x="51079" y="335627"/>
                </a:moveTo>
                <a:lnTo>
                  <a:pt x="26188" y="345786"/>
                </a:lnTo>
                <a:lnTo>
                  <a:pt x="31241" y="358140"/>
                </a:lnTo>
                <a:lnTo>
                  <a:pt x="56387" y="348234"/>
                </a:lnTo>
                <a:lnTo>
                  <a:pt x="51079" y="335627"/>
                </a:lnTo>
                <a:close/>
              </a:path>
              <a:path w="76200" h="415289">
                <a:moveTo>
                  <a:pt x="76200" y="325374"/>
                </a:moveTo>
                <a:lnTo>
                  <a:pt x="51079" y="335627"/>
                </a:lnTo>
                <a:lnTo>
                  <a:pt x="56387" y="348234"/>
                </a:lnTo>
                <a:lnTo>
                  <a:pt x="31241" y="358140"/>
                </a:lnTo>
                <a:lnTo>
                  <a:pt x="73700" y="358140"/>
                </a:lnTo>
                <a:lnTo>
                  <a:pt x="76200" y="325374"/>
                </a:lnTo>
                <a:close/>
              </a:path>
              <a:path w="76200" h="415289">
                <a:moveTo>
                  <a:pt x="39623" y="0"/>
                </a:moveTo>
                <a:lnTo>
                  <a:pt x="34289" y="10668"/>
                </a:lnTo>
                <a:lnTo>
                  <a:pt x="28956" y="22860"/>
                </a:lnTo>
                <a:lnTo>
                  <a:pt x="25145" y="35052"/>
                </a:lnTo>
                <a:lnTo>
                  <a:pt x="20573" y="47244"/>
                </a:lnTo>
                <a:lnTo>
                  <a:pt x="7619" y="98298"/>
                </a:lnTo>
                <a:lnTo>
                  <a:pt x="2285" y="137922"/>
                </a:lnTo>
                <a:lnTo>
                  <a:pt x="762" y="150876"/>
                </a:lnTo>
                <a:lnTo>
                  <a:pt x="0" y="164592"/>
                </a:lnTo>
                <a:lnTo>
                  <a:pt x="0" y="204978"/>
                </a:lnTo>
                <a:lnTo>
                  <a:pt x="762" y="218694"/>
                </a:lnTo>
                <a:lnTo>
                  <a:pt x="2285" y="232410"/>
                </a:lnTo>
                <a:lnTo>
                  <a:pt x="3809" y="245364"/>
                </a:lnTo>
                <a:lnTo>
                  <a:pt x="5333" y="259080"/>
                </a:lnTo>
                <a:lnTo>
                  <a:pt x="7619" y="272796"/>
                </a:lnTo>
                <a:lnTo>
                  <a:pt x="16763" y="313944"/>
                </a:lnTo>
                <a:lnTo>
                  <a:pt x="24383" y="341376"/>
                </a:lnTo>
                <a:lnTo>
                  <a:pt x="26188" y="345786"/>
                </a:lnTo>
                <a:lnTo>
                  <a:pt x="51079" y="335627"/>
                </a:lnTo>
                <a:lnTo>
                  <a:pt x="50291" y="333756"/>
                </a:lnTo>
                <a:lnTo>
                  <a:pt x="42671" y="307848"/>
                </a:lnTo>
                <a:lnTo>
                  <a:pt x="36575" y="281940"/>
                </a:lnTo>
                <a:lnTo>
                  <a:pt x="32003" y="256032"/>
                </a:lnTo>
                <a:lnTo>
                  <a:pt x="28956" y="230124"/>
                </a:lnTo>
                <a:lnTo>
                  <a:pt x="26669" y="191262"/>
                </a:lnTo>
                <a:lnTo>
                  <a:pt x="26669" y="178308"/>
                </a:lnTo>
                <a:lnTo>
                  <a:pt x="27431" y="165354"/>
                </a:lnTo>
                <a:lnTo>
                  <a:pt x="27431" y="153162"/>
                </a:lnTo>
                <a:lnTo>
                  <a:pt x="36575" y="91440"/>
                </a:lnTo>
                <a:lnTo>
                  <a:pt x="50291" y="44196"/>
                </a:lnTo>
                <a:lnTo>
                  <a:pt x="54101" y="33528"/>
                </a:lnTo>
                <a:lnTo>
                  <a:pt x="58673" y="22098"/>
                </a:lnTo>
                <a:lnTo>
                  <a:pt x="64007" y="10668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183977" y="5480049"/>
            <a:ext cx="461786" cy="359304"/>
          </a:xfrm>
          <a:custGeom>
            <a:avLst/>
            <a:gdLst/>
            <a:ahLst/>
            <a:cxnLst/>
            <a:rect l="l" t="t" r="r" b="b"/>
            <a:pathLst>
              <a:path w="474980" h="369570">
                <a:moveTo>
                  <a:pt x="0" y="0"/>
                </a:moveTo>
                <a:lnTo>
                  <a:pt x="474725" y="369569"/>
                </a:lnTo>
              </a:path>
            </a:pathLst>
          </a:custGeom>
          <a:ln w="268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747750" y="6504621"/>
            <a:ext cx="256822" cy="307446"/>
          </a:xfrm>
          <a:custGeom>
            <a:avLst/>
            <a:gdLst/>
            <a:ahLst/>
            <a:cxnLst/>
            <a:rect l="l" t="t" r="r" b="b"/>
            <a:pathLst>
              <a:path w="264160" h="316229">
                <a:moveTo>
                  <a:pt x="263652" y="0"/>
                </a:moveTo>
                <a:lnTo>
                  <a:pt x="0" y="3162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157431" y="6504621"/>
            <a:ext cx="255588" cy="307446"/>
          </a:xfrm>
          <a:custGeom>
            <a:avLst/>
            <a:gdLst/>
            <a:ahLst/>
            <a:cxnLst/>
            <a:rect l="l" t="t" r="r" b="b"/>
            <a:pathLst>
              <a:path w="262889" h="316229">
                <a:moveTo>
                  <a:pt x="0" y="0"/>
                </a:moveTo>
                <a:lnTo>
                  <a:pt x="262890" y="3162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518708" y="5480049"/>
            <a:ext cx="512410" cy="307446"/>
          </a:xfrm>
          <a:custGeom>
            <a:avLst/>
            <a:gdLst/>
            <a:ahLst/>
            <a:cxnLst/>
            <a:rect l="l" t="t" r="r" b="b"/>
            <a:pathLst>
              <a:path w="527050" h="316229">
                <a:moveTo>
                  <a:pt x="526542" y="0"/>
                </a:moveTo>
                <a:lnTo>
                  <a:pt x="0" y="3162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969134" y="5230388"/>
            <a:ext cx="283369" cy="283986"/>
          </a:xfrm>
          <a:custGeom>
            <a:avLst/>
            <a:gdLst/>
            <a:ahLst/>
            <a:cxnLst/>
            <a:rect l="l" t="t" r="r" b="b"/>
            <a:pathLst>
              <a:path w="291464" h="292100">
                <a:moveTo>
                  <a:pt x="145542" y="0"/>
                </a:moveTo>
                <a:lnTo>
                  <a:pt x="99389" y="7461"/>
                </a:lnTo>
                <a:lnTo>
                  <a:pt x="59417" y="28236"/>
                </a:lnTo>
                <a:lnTo>
                  <a:pt x="27968" y="59911"/>
                </a:lnTo>
                <a:lnTo>
                  <a:pt x="7382" y="100071"/>
                </a:lnTo>
                <a:lnTo>
                  <a:pt x="0" y="146304"/>
                </a:lnTo>
                <a:lnTo>
                  <a:pt x="7382" y="192164"/>
                </a:lnTo>
                <a:lnTo>
                  <a:pt x="27968" y="232099"/>
                </a:lnTo>
                <a:lnTo>
                  <a:pt x="59417" y="263658"/>
                </a:lnTo>
                <a:lnTo>
                  <a:pt x="99389" y="284390"/>
                </a:lnTo>
                <a:lnTo>
                  <a:pt x="145542" y="291846"/>
                </a:lnTo>
                <a:lnTo>
                  <a:pt x="191402" y="284390"/>
                </a:lnTo>
                <a:lnTo>
                  <a:pt x="231337" y="263658"/>
                </a:lnTo>
                <a:lnTo>
                  <a:pt x="262896" y="232099"/>
                </a:lnTo>
                <a:lnTo>
                  <a:pt x="283628" y="192164"/>
                </a:lnTo>
                <a:lnTo>
                  <a:pt x="291084" y="146304"/>
                </a:lnTo>
                <a:lnTo>
                  <a:pt x="283628" y="100071"/>
                </a:lnTo>
                <a:lnTo>
                  <a:pt x="262896" y="59911"/>
                </a:lnTo>
                <a:lnTo>
                  <a:pt x="231337" y="28236"/>
                </a:lnTo>
                <a:lnTo>
                  <a:pt x="191402" y="7461"/>
                </a:lnTo>
                <a:lnTo>
                  <a:pt x="14554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025684" y="5244466"/>
            <a:ext cx="323620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077475" algn="l"/>
              </a:tabLst>
            </a:pPr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1	</a:t>
            </a:r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2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41849" y="6254961"/>
            <a:ext cx="284603" cy="283986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146304" y="0"/>
                </a:moveTo>
                <a:lnTo>
                  <a:pt x="100071" y="7461"/>
                </a:lnTo>
                <a:lnTo>
                  <a:pt x="59911" y="28236"/>
                </a:lnTo>
                <a:lnTo>
                  <a:pt x="28236" y="59911"/>
                </a:lnTo>
                <a:lnTo>
                  <a:pt x="7461" y="100071"/>
                </a:lnTo>
                <a:lnTo>
                  <a:pt x="0" y="146303"/>
                </a:lnTo>
                <a:lnTo>
                  <a:pt x="7461" y="192164"/>
                </a:lnTo>
                <a:lnTo>
                  <a:pt x="28236" y="232099"/>
                </a:lnTo>
                <a:lnTo>
                  <a:pt x="59911" y="263658"/>
                </a:lnTo>
                <a:lnTo>
                  <a:pt x="100071" y="284390"/>
                </a:lnTo>
                <a:lnTo>
                  <a:pt x="146304" y="291846"/>
                </a:lnTo>
                <a:lnTo>
                  <a:pt x="192536" y="284390"/>
                </a:lnTo>
                <a:lnTo>
                  <a:pt x="232696" y="263658"/>
                </a:lnTo>
                <a:lnTo>
                  <a:pt x="264371" y="232099"/>
                </a:lnTo>
                <a:lnTo>
                  <a:pt x="285146" y="192164"/>
                </a:lnTo>
                <a:lnTo>
                  <a:pt x="292608" y="146303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2999140" y="6269038"/>
            <a:ext cx="169774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3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38070" y="5991966"/>
            <a:ext cx="256822" cy="308681"/>
          </a:xfrm>
          <a:custGeom>
            <a:avLst/>
            <a:gdLst/>
            <a:ahLst/>
            <a:cxnLst/>
            <a:rect l="l" t="t" r="r" b="b"/>
            <a:pathLst>
              <a:path w="264160" h="317500">
                <a:moveTo>
                  <a:pt x="263651" y="0"/>
                </a:moveTo>
                <a:lnTo>
                  <a:pt x="0" y="3169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747750" y="5991966"/>
            <a:ext cx="256822" cy="308681"/>
          </a:xfrm>
          <a:custGeom>
            <a:avLst/>
            <a:gdLst/>
            <a:ahLst/>
            <a:cxnLst/>
            <a:rect l="l" t="t" r="r" b="b"/>
            <a:pathLst>
              <a:path w="264160" h="317500">
                <a:moveTo>
                  <a:pt x="0" y="0"/>
                </a:moveTo>
                <a:lnTo>
                  <a:pt x="263652" y="3169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208548" y="6812068"/>
            <a:ext cx="409928" cy="461169"/>
          </a:xfrm>
          <a:custGeom>
            <a:avLst/>
            <a:gdLst/>
            <a:ahLst/>
            <a:cxnLst/>
            <a:rect l="l" t="t" r="r" b="b"/>
            <a:pathLst>
              <a:path w="421639" h="474345">
                <a:moveTo>
                  <a:pt x="211074" y="0"/>
                </a:moveTo>
                <a:lnTo>
                  <a:pt x="0" y="473963"/>
                </a:lnTo>
                <a:lnTo>
                  <a:pt x="421386" y="473963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362888" y="6986165"/>
            <a:ext cx="14693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D</a:t>
            </a:r>
            <a:endParaRPr sz="1312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13496" y="5787496"/>
            <a:ext cx="409928" cy="461169"/>
          </a:xfrm>
          <a:custGeom>
            <a:avLst/>
            <a:gdLst/>
            <a:ahLst/>
            <a:cxnLst/>
            <a:rect l="l" t="t" r="r" b="b"/>
            <a:pathLst>
              <a:path w="421639" h="474345">
                <a:moveTo>
                  <a:pt x="211074" y="0"/>
                </a:moveTo>
                <a:lnTo>
                  <a:pt x="0" y="473963"/>
                </a:lnTo>
                <a:lnTo>
                  <a:pt x="421386" y="473963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450058" y="6003079"/>
            <a:ext cx="1376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A</a:t>
            </a:r>
            <a:endParaRPr sz="1312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32859" y="6300153"/>
            <a:ext cx="409928" cy="461169"/>
          </a:xfrm>
          <a:custGeom>
            <a:avLst/>
            <a:gdLst/>
            <a:ahLst/>
            <a:cxnLst/>
            <a:rect l="l" t="t" r="r" b="b"/>
            <a:pathLst>
              <a:path w="421639" h="474345">
                <a:moveTo>
                  <a:pt x="211074" y="0"/>
                </a:moveTo>
                <a:lnTo>
                  <a:pt x="0" y="473963"/>
                </a:lnTo>
                <a:lnTo>
                  <a:pt x="421385" y="473963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268679" y="6515735"/>
            <a:ext cx="1376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B</a:t>
            </a:r>
            <a:endParaRPr sz="1312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42540" y="6812068"/>
            <a:ext cx="410545" cy="461169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211074" y="0"/>
                </a:moveTo>
                <a:lnTo>
                  <a:pt x="0" y="473963"/>
                </a:lnTo>
                <a:lnTo>
                  <a:pt x="422148" y="473963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2674654" y="7026911"/>
            <a:ext cx="14693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C</a:t>
            </a:r>
            <a:endParaRPr sz="1312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32168" y="5742306"/>
            <a:ext cx="283986" cy="284603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145541" y="0"/>
                </a:moveTo>
                <a:lnTo>
                  <a:pt x="99681" y="7461"/>
                </a:lnTo>
                <a:lnTo>
                  <a:pt x="59746" y="28236"/>
                </a:lnTo>
                <a:lnTo>
                  <a:pt x="28187" y="59911"/>
                </a:lnTo>
                <a:lnTo>
                  <a:pt x="7455" y="100071"/>
                </a:lnTo>
                <a:lnTo>
                  <a:pt x="0" y="146303"/>
                </a:lnTo>
                <a:lnTo>
                  <a:pt x="7455" y="192536"/>
                </a:lnTo>
                <a:lnTo>
                  <a:pt x="28187" y="232696"/>
                </a:lnTo>
                <a:lnTo>
                  <a:pt x="59746" y="264371"/>
                </a:lnTo>
                <a:lnTo>
                  <a:pt x="99681" y="285146"/>
                </a:lnTo>
                <a:lnTo>
                  <a:pt x="145541" y="292607"/>
                </a:lnTo>
                <a:lnTo>
                  <a:pt x="191774" y="285146"/>
                </a:lnTo>
                <a:lnTo>
                  <a:pt x="231934" y="264371"/>
                </a:lnTo>
                <a:lnTo>
                  <a:pt x="263609" y="232696"/>
                </a:lnTo>
                <a:lnTo>
                  <a:pt x="284384" y="192536"/>
                </a:lnTo>
                <a:lnTo>
                  <a:pt x="291845" y="146303"/>
                </a:lnTo>
                <a:lnTo>
                  <a:pt x="284384" y="100071"/>
                </a:lnTo>
                <a:lnTo>
                  <a:pt x="263609" y="59911"/>
                </a:lnTo>
                <a:lnTo>
                  <a:pt x="231934" y="28236"/>
                </a:lnTo>
                <a:lnTo>
                  <a:pt x="191774" y="7461"/>
                </a:lnTo>
                <a:lnTo>
                  <a:pt x="14554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588718" y="5756380"/>
            <a:ext cx="2006424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847720" algn="l"/>
              </a:tabLst>
            </a:pPr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2	</a:t>
            </a:r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1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02882" y="5226685"/>
            <a:ext cx="71428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Rotate</a:t>
            </a:r>
            <a:r>
              <a:rPr sz="1167" spc="-68" dirty="0">
                <a:latin typeface="Arial"/>
                <a:cs typeface="Arial"/>
              </a:rPr>
              <a:t> </a:t>
            </a:r>
            <a:r>
              <a:rPr sz="1167" spc="5" dirty="0">
                <a:latin typeface="Arial"/>
                <a:cs typeface="Arial"/>
              </a:rPr>
              <a:t>left</a:t>
            </a:r>
            <a:endParaRPr sz="1167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66938" y="1837372"/>
            <a:ext cx="451290" cy="351278"/>
          </a:xfrm>
          <a:custGeom>
            <a:avLst/>
            <a:gdLst/>
            <a:ahLst/>
            <a:cxnLst/>
            <a:rect l="l" t="t" r="r" b="b"/>
            <a:pathLst>
              <a:path w="464185" h="361314">
                <a:moveTo>
                  <a:pt x="0" y="0"/>
                </a:moveTo>
                <a:lnTo>
                  <a:pt x="464057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966171" y="2841202"/>
            <a:ext cx="250649" cy="301272"/>
          </a:xfrm>
          <a:custGeom>
            <a:avLst/>
            <a:gdLst/>
            <a:ahLst/>
            <a:cxnLst/>
            <a:rect l="l" t="t" r="r" b="b"/>
            <a:pathLst>
              <a:path w="257810" h="309880">
                <a:moveTo>
                  <a:pt x="257556" y="0"/>
                </a:moveTo>
                <a:lnTo>
                  <a:pt x="0" y="30937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366962" y="2841202"/>
            <a:ext cx="251266" cy="301272"/>
          </a:xfrm>
          <a:custGeom>
            <a:avLst/>
            <a:gdLst/>
            <a:ahLst/>
            <a:cxnLst/>
            <a:rect l="l" t="t" r="r" b="b"/>
            <a:pathLst>
              <a:path w="258444" h="309880">
                <a:moveTo>
                  <a:pt x="0" y="0"/>
                </a:moveTo>
                <a:lnTo>
                  <a:pt x="258318" y="30937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514262" y="1837372"/>
            <a:ext cx="502532" cy="301890"/>
          </a:xfrm>
          <a:custGeom>
            <a:avLst/>
            <a:gdLst/>
            <a:ahLst/>
            <a:cxnLst/>
            <a:rect l="l" t="t" r="r" b="b"/>
            <a:pathLst>
              <a:path w="516889" h="310514">
                <a:moveTo>
                  <a:pt x="516635" y="0"/>
                </a:moveTo>
                <a:lnTo>
                  <a:pt x="0" y="3101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955799" y="1592897"/>
            <a:ext cx="277813" cy="277813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494" y="0"/>
                </a:moveTo>
                <a:lnTo>
                  <a:pt x="97536" y="7284"/>
                </a:lnTo>
                <a:lnTo>
                  <a:pt x="58430" y="27553"/>
                </a:lnTo>
                <a:lnTo>
                  <a:pt x="27553" y="58430"/>
                </a:lnTo>
                <a:lnTo>
                  <a:pt x="7284" y="97535"/>
                </a:lnTo>
                <a:lnTo>
                  <a:pt x="0" y="142494"/>
                </a:lnTo>
                <a:lnTo>
                  <a:pt x="7284" y="187823"/>
                </a:lnTo>
                <a:lnTo>
                  <a:pt x="27553" y="227155"/>
                </a:lnTo>
                <a:lnTo>
                  <a:pt x="58430" y="258147"/>
                </a:lnTo>
                <a:lnTo>
                  <a:pt x="97536" y="278459"/>
                </a:lnTo>
                <a:lnTo>
                  <a:pt x="142494" y="285750"/>
                </a:lnTo>
                <a:lnTo>
                  <a:pt x="187823" y="278459"/>
                </a:lnTo>
                <a:lnTo>
                  <a:pt x="227155" y="258147"/>
                </a:lnTo>
                <a:lnTo>
                  <a:pt x="258147" y="227155"/>
                </a:lnTo>
                <a:lnTo>
                  <a:pt x="278459" y="187823"/>
                </a:lnTo>
                <a:lnTo>
                  <a:pt x="285750" y="142494"/>
                </a:lnTo>
                <a:lnTo>
                  <a:pt x="278459" y="97535"/>
                </a:lnTo>
                <a:lnTo>
                  <a:pt x="258147" y="58430"/>
                </a:lnTo>
                <a:lnTo>
                  <a:pt x="227155" y="27553"/>
                </a:lnTo>
                <a:lnTo>
                  <a:pt x="187823" y="7284"/>
                </a:lnTo>
                <a:lnTo>
                  <a:pt x="1424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2009388" y="1606232"/>
            <a:ext cx="169774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1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06979" y="2094442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5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1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5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2561308" y="2107776"/>
            <a:ext cx="17039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3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17326" y="2338916"/>
            <a:ext cx="251266" cy="301890"/>
          </a:xfrm>
          <a:custGeom>
            <a:avLst/>
            <a:gdLst/>
            <a:ahLst/>
            <a:cxnLst/>
            <a:rect l="l" t="t" r="r" b="b"/>
            <a:pathLst>
              <a:path w="258444" h="310514">
                <a:moveTo>
                  <a:pt x="258318" y="0"/>
                </a:moveTo>
                <a:lnTo>
                  <a:pt x="0" y="310134"/>
                </a:lnTo>
              </a:path>
            </a:pathLst>
          </a:custGeom>
          <a:ln w="268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718857" y="2338916"/>
            <a:ext cx="250649" cy="301890"/>
          </a:xfrm>
          <a:custGeom>
            <a:avLst/>
            <a:gdLst/>
            <a:ahLst/>
            <a:cxnLst/>
            <a:rect l="l" t="t" r="r" b="b"/>
            <a:pathLst>
              <a:path w="257810" h="310514">
                <a:moveTo>
                  <a:pt x="0" y="0"/>
                </a:moveTo>
                <a:lnTo>
                  <a:pt x="257556" y="3101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769234" y="2640436"/>
            <a:ext cx="401901" cy="451290"/>
          </a:xfrm>
          <a:custGeom>
            <a:avLst/>
            <a:gdLst/>
            <a:ahLst/>
            <a:cxnLst/>
            <a:rect l="l" t="t" r="r" b="b"/>
            <a:pathLst>
              <a:path w="413385" h="464185">
                <a:moveTo>
                  <a:pt x="206501" y="0"/>
                </a:moveTo>
                <a:lnTo>
                  <a:pt x="0" y="464057"/>
                </a:lnTo>
                <a:lnTo>
                  <a:pt x="413004" y="464057"/>
                </a:lnTo>
                <a:lnTo>
                  <a:pt x="2065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2918389" y="2811568"/>
            <a:ext cx="14693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D</a:t>
            </a:r>
            <a:endParaRPr sz="1312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13497" y="2138891"/>
            <a:ext cx="401901" cy="451290"/>
          </a:xfrm>
          <a:custGeom>
            <a:avLst/>
            <a:gdLst/>
            <a:ahLst/>
            <a:cxnLst/>
            <a:rect l="l" t="t" r="r" b="b"/>
            <a:pathLst>
              <a:path w="413385" h="464185">
                <a:moveTo>
                  <a:pt x="206502" y="0"/>
                </a:moveTo>
                <a:lnTo>
                  <a:pt x="0" y="464057"/>
                </a:lnTo>
                <a:lnTo>
                  <a:pt x="413004" y="464057"/>
                </a:lnTo>
                <a:lnTo>
                  <a:pt x="2065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1445613" y="2347806"/>
            <a:ext cx="1376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A</a:t>
            </a:r>
            <a:endParaRPr sz="1312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765405" y="3141980"/>
            <a:ext cx="401901" cy="451908"/>
          </a:xfrm>
          <a:custGeom>
            <a:avLst/>
            <a:gdLst/>
            <a:ahLst/>
            <a:cxnLst/>
            <a:rect l="l" t="t" r="r" b="b"/>
            <a:pathLst>
              <a:path w="413385" h="464819">
                <a:moveTo>
                  <a:pt x="206502" y="0"/>
                </a:moveTo>
                <a:lnTo>
                  <a:pt x="0" y="464819"/>
                </a:lnTo>
                <a:lnTo>
                  <a:pt x="413004" y="464819"/>
                </a:lnTo>
                <a:lnTo>
                  <a:pt x="2065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418079" y="3141980"/>
            <a:ext cx="401285" cy="451908"/>
          </a:xfrm>
          <a:custGeom>
            <a:avLst/>
            <a:gdLst/>
            <a:ahLst/>
            <a:cxnLst/>
            <a:rect l="l" t="t" r="r" b="b"/>
            <a:pathLst>
              <a:path w="412750" h="464819">
                <a:moveTo>
                  <a:pt x="205739" y="0"/>
                </a:moveTo>
                <a:lnTo>
                  <a:pt x="0" y="464819"/>
                </a:lnTo>
                <a:lnTo>
                  <a:pt x="412242" y="464819"/>
                </a:lnTo>
                <a:lnTo>
                  <a:pt x="205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149897" y="2595986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143256" y="0"/>
                </a:moveTo>
                <a:lnTo>
                  <a:pt x="97926" y="7363"/>
                </a:lnTo>
                <a:lnTo>
                  <a:pt x="58594" y="27822"/>
                </a:lnTo>
                <a:lnTo>
                  <a:pt x="27602" y="58923"/>
                </a:lnTo>
                <a:lnTo>
                  <a:pt x="7290" y="98218"/>
                </a:lnTo>
                <a:lnTo>
                  <a:pt x="0" y="143255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1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5"/>
                </a:lnTo>
                <a:lnTo>
                  <a:pt x="279221" y="98218"/>
                </a:lnTo>
                <a:lnTo>
                  <a:pt x="258909" y="58923"/>
                </a:lnTo>
                <a:lnTo>
                  <a:pt x="227917" y="27822"/>
                </a:lnTo>
                <a:lnTo>
                  <a:pt x="188585" y="7363"/>
                </a:lnTo>
                <a:lnTo>
                  <a:pt x="1432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2204226" y="2609320"/>
            <a:ext cx="17039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2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220403" y="1786995"/>
            <a:ext cx="853810" cy="150636"/>
          </a:xfrm>
          <a:custGeom>
            <a:avLst/>
            <a:gdLst/>
            <a:ahLst/>
            <a:cxnLst/>
            <a:rect l="l" t="t" r="r" b="b"/>
            <a:pathLst>
              <a:path w="878204" h="154940">
                <a:moveTo>
                  <a:pt x="658368" y="0"/>
                </a:moveTo>
                <a:lnTo>
                  <a:pt x="658368" y="38861"/>
                </a:lnTo>
                <a:lnTo>
                  <a:pt x="0" y="38861"/>
                </a:lnTo>
                <a:lnTo>
                  <a:pt x="0" y="116585"/>
                </a:lnTo>
                <a:lnTo>
                  <a:pt x="658368" y="116585"/>
                </a:lnTo>
                <a:lnTo>
                  <a:pt x="658368" y="154685"/>
                </a:lnTo>
                <a:lnTo>
                  <a:pt x="877824" y="77724"/>
                </a:lnTo>
                <a:lnTo>
                  <a:pt x="65836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352886" y="2332249"/>
            <a:ext cx="190765" cy="372886"/>
          </a:xfrm>
          <a:custGeom>
            <a:avLst/>
            <a:gdLst/>
            <a:ahLst/>
            <a:cxnLst/>
            <a:rect l="l" t="t" r="r" b="b"/>
            <a:pathLst>
              <a:path w="196214" h="383539">
                <a:moveTo>
                  <a:pt x="142494" y="303002"/>
                </a:moveTo>
                <a:lnTo>
                  <a:pt x="115062" y="304037"/>
                </a:lnTo>
                <a:lnTo>
                  <a:pt x="158495" y="383285"/>
                </a:lnTo>
                <a:lnTo>
                  <a:pt x="188919" y="316229"/>
                </a:lnTo>
                <a:lnTo>
                  <a:pt x="142494" y="316229"/>
                </a:lnTo>
                <a:lnTo>
                  <a:pt x="142494" y="303002"/>
                </a:lnTo>
                <a:close/>
              </a:path>
              <a:path w="196214" h="383539">
                <a:moveTo>
                  <a:pt x="169313" y="301990"/>
                </a:moveTo>
                <a:lnTo>
                  <a:pt x="142494" y="303002"/>
                </a:lnTo>
                <a:lnTo>
                  <a:pt x="142494" y="316229"/>
                </a:lnTo>
                <a:lnTo>
                  <a:pt x="169925" y="315468"/>
                </a:lnTo>
                <a:lnTo>
                  <a:pt x="169313" y="301990"/>
                </a:lnTo>
                <a:close/>
              </a:path>
              <a:path w="196214" h="383539">
                <a:moveTo>
                  <a:pt x="195833" y="300989"/>
                </a:moveTo>
                <a:lnTo>
                  <a:pt x="169313" y="301990"/>
                </a:lnTo>
                <a:lnTo>
                  <a:pt x="169925" y="315468"/>
                </a:lnTo>
                <a:lnTo>
                  <a:pt x="142494" y="316229"/>
                </a:lnTo>
                <a:lnTo>
                  <a:pt x="188919" y="316229"/>
                </a:lnTo>
                <a:lnTo>
                  <a:pt x="195833" y="300989"/>
                </a:lnTo>
                <a:close/>
              </a:path>
              <a:path w="196214" h="383539">
                <a:moveTo>
                  <a:pt x="17525" y="0"/>
                </a:moveTo>
                <a:lnTo>
                  <a:pt x="0" y="19811"/>
                </a:lnTo>
                <a:lnTo>
                  <a:pt x="9143" y="28194"/>
                </a:lnTo>
                <a:lnTo>
                  <a:pt x="34289" y="53339"/>
                </a:lnTo>
                <a:lnTo>
                  <a:pt x="64007" y="91439"/>
                </a:lnTo>
                <a:lnTo>
                  <a:pt x="89915" y="132587"/>
                </a:lnTo>
                <a:lnTo>
                  <a:pt x="110489" y="177546"/>
                </a:lnTo>
                <a:lnTo>
                  <a:pt x="115062" y="189737"/>
                </a:lnTo>
                <a:lnTo>
                  <a:pt x="119633" y="201168"/>
                </a:lnTo>
                <a:lnTo>
                  <a:pt x="127254" y="225551"/>
                </a:lnTo>
                <a:lnTo>
                  <a:pt x="130301" y="238505"/>
                </a:lnTo>
                <a:lnTo>
                  <a:pt x="133350" y="250698"/>
                </a:lnTo>
                <a:lnTo>
                  <a:pt x="136398" y="263651"/>
                </a:lnTo>
                <a:lnTo>
                  <a:pt x="138683" y="276605"/>
                </a:lnTo>
                <a:lnTo>
                  <a:pt x="140207" y="289559"/>
                </a:lnTo>
                <a:lnTo>
                  <a:pt x="142401" y="301990"/>
                </a:lnTo>
                <a:lnTo>
                  <a:pt x="142494" y="303002"/>
                </a:lnTo>
                <a:lnTo>
                  <a:pt x="169313" y="301990"/>
                </a:lnTo>
                <a:lnTo>
                  <a:pt x="169163" y="298703"/>
                </a:lnTo>
                <a:lnTo>
                  <a:pt x="164592" y="271272"/>
                </a:lnTo>
                <a:lnTo>
                  <a:pt x="162306" y="258318"/>
                </a:lnTo>
                <a:lnTo>
                  <a:pt x="159257" y="244601"/>
                </a:lnTo>
                <a:lnTo>
                  <a:pt x="156210" y="231648"/>
                </a:lnTo>
                <a:lnTo>
                  <a:pt x="153162" y="217931"/>
                </a:lnTo>
                <a:lnTo>
                  <a:pt x="148589" y="204977"/>
                </a:lnTo>
                <a:lnTo>
                  <a:pt x="144780" y="192785"/>
                </a:lnTo>
                <a:lnTo>
                  <a:pt x="140207" y="179831"/>
                </a:lnTo>
                <a:lnTo>
                  <a:pt x="124968" y="143255"/>
                </a:lnTo>
                <a:lnTo>
                  <a:pt x="106680" y="108203"/>
                </a:lnTo>
                <a:lnTo>
                  <a:pt x="85343" y="74675"/>
                </a:lnTo>
                <a:lnTo>
                  <a:pt x="54101" y="35051"/>
                </a:lnTo>
                <a:lnTo>
                  <a:pt x="35813" y="16763"/>
                </a:lnTo>
                <a:lnTo>
                  <a:pt x="1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926542" y="1837372"/>
            <a:ext cx="451908" cy="351278"/>
          </a:xfrm>
          <a:custGeom>
            <a:avLst/>
            <a:gdLst/>
            <a:ahLst/>
            <a:cxnLst/>
            <a:rect l="l" t="t" r="r" b="b"/>
            <a:pathLst>
              <a:path w="464820" h="361314">
                <a:moveTo>
                  <a:pt x="0" y="0"/>
                </a:moveTo>
                <a:lnTo>
                  <a:pt x="464820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478463" y="2841202"/>
            <a:ext cx="251266" cy="301272"/>
          </a:xfrm>
          <a:custGeom>
            <a:avLst/>
            <a:gdLst/>
            <a:ahLst/>
            <a:cxnLst/>
            <a:rect l="l" t="t" r="r" b="b"/>
            <a:pathLst>
              <a:path w="258445" h="309880">
                <a:moveTo>
                  <a:pt x="258318" y="0"/>
                </a:moveTo>
                <a:lnTo>
                  <a:pt x="0" y="30937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879995" y="2841202"/>
            <a:ext cx="251266" cy="301272"/>
          </a:xfrm>
          <a:custGeom>
            <a:avLst/>
            <a:gdLst/>
            <a:ahLst/>
            <a:cxnLst/>
            <a:rect l="l" t="t" r="r" b="b"/>
            <a:pathLst>
              <a:path w="258445" h="309880">
                <a:moveTo>
                  <a:pt x="0" y="0"/>
                </a:moveTo>
                <a:lnTo>
                  <a:pt x="258317" y="30937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274609" y="1837372"/>
            <a:ext cx="501915" cy="301890"/>
          </a:xfrm>
          <a:custGeom>
            <a:avLst/>
            <a:gdLst/>
            <a:ahLst/>
            <a:cxnLst/>
            <a:rect l="l" t="t" r="r" b="b"/>
            <a:pathLst>
              <a:path w="516254" h="310514">
                <a:moveTo>
                  <a:pt x="515874" y="0"/>
                </a:moveTo>
                <a:lnTo>
                  <a:pt x="0" y="3101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715403" y="1592897"/>
            <a:ext cx="279047" cy="277813"/>
          </a:xfrm>
          <a:custGeom>
            <a:avLst/>
            <a:gdLst/>
            <a:ahLst/>
            <a:cxnLst/>
            <a:rect l="l" t="t" r="r" b="b"/>
            <a:pathLst>
              <a:path w="287020" h="285750">
                <a:moveTo>
                  <a:pt x="143256" y="0"/>
                </a:moveTo>
                <a:lnTo>
                  <a:pt x="97926" y="7284"/>
                </a:lnTo>
                <a:lnTo>
                  <a:pt x="58594" y="27553"/>
                </a:lnTo>
                <a:lnTo>
                  <a:pt x="27602" y="58430"/>
                </a:lnTo>
                <a:lnTo>
                  <a:pt x="7290" y="97535"/>
                </a:lnTo>
                <a:lnTo>
                  <a:pt x="0" y="142494"/>
                </a:lnTo>
                <a:lnTo>
                  <a:pt x="7290" y="187823"/>
                </a:lnTo>
                <a:lnTo>
                  <a:pt x="27602" y="227155"/>
                </a:lnTo>
                <a:lnTo>
                  <a:pt x="58594" y="258147"/>
                </a:lnTo>
                <a:lnTo>
                  <a:pt x="97926" y="278459"/>
                </a:lnTo>
                <a:lnTo>
                  <a:pt x="143256" y="285750"/>
                </a:lnTo>
                <a:lnTo>
                  <a:pt x="188585" y="278459"/>
                </a:lnTo>
                <a:lnTo>
                  <a:pt x="227917" y="258147"/>
                </a:lnTo>
                <a:lnTo>
                  <a:pt x="258909" y="227155"/>
                </a:lnTo>
                <a:lnTo>
                  <a:pt x="279221" y="187823"/>
                </a:lnTo>
                <a:lnTo>
                  <a:pt x="286512" y="142494"/>
                </a:lnTo>
                <a:lnTo>
                  <a:pt x="279221" y="97535"/>
                </a:lnTo>
                <a:lnTo>
                  <a:pt x="258909" y="58430"/>
                </a:lnTo>
                <a:lnTo>
                  <a:pt x="227917" y="27553"/>
                </a:lnTo>
                <a:lnTo>
                  <a:pt x="188585" y="7284"/>
                </a:lnTo>
                <a:lnTo>
                  <a:pt x="1432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4769731" y="1606232"/>
            <a:ext cx="17039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1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668855" y="2595986"/>
            <a:ext cx="277813" cy="279047"/>
          </a:xfrm>
          <a:custGeom>
            <a:avLst/>
            <a:gdLst/>
            <a:ahLst/>
            <a:cxnLst/>
            <a:rect l="l" t="t" r="r" b="b"/>
            <a:pathLst>
              <a:path w="285750" h="287019">
                <a:moveTo>
                  <a:pt x="143255" y="0"/>
                </a:moveTo>
                <a:lnTo>
                  <a:pt x="97926" y="7363"/>
                </a:lnTo>
                <a:lnTo>
                  <a:pt x="58594" y="27822"/>
                </a:lnTo>
                <a:lnTo>
                  <a:pt x="27602" y="58923"/>
                </a:lnTo>
                <a:lnTo>
                  <a:pt x="7290" y="98218"/>
                </a:lnTo>
                <a:lnTo>
                  <a:pt x="0" y="143255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5" y="286511"/>
                </a:lnTo>
                <a:lnTo>
                  <a:pt x="188213" y="279221"/>
                </a:lnTo>
                <a:lnTo>
                  <a:pt x="227319" y="258909"/>
                </a:lnTo>
                <a:lnTo>
                  <a:pt x="258196" y="227917"/>
                </a:lnTo>
                <a:lnTo>
                  <a:pt x="278465" y="188585"/>
                </a:lnTo>
                <a:lnTo>
                  <a:pt x="285750" y="143255"/>
                </a:lnTo>
                <a:lnTo>
                  <a:pt x="278465" y="98218"/>
                </a:lnTo>
                <a:lnTo>
                  <a:pt x="258196" y="58923"/>
                </a:lnTo>
                <a:lnTo>
                  <a:pt x="227319" y="27822"/>
                </a:lnTo>
                <a:lnTo>
                  <a:pt x="188213" y="7363"/>
                </a:lnTo>
                <a:lnTo>
                  <a:pt x="1432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5722442" y="2609320"/>
            <a:ext cx="17039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3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076930" y="2338916"/>
            <a:ext cx="251266" cy="301890"/>
          </a:xfrm>
          <a:custGeom>
            <a:avLst/>
            <a:gdLst/>
            <a:ahLst/>
            <a:cxnLst/>
            <a:rect l="l" t="t" r="r" b="b"/>
            <a:pathLst>
              <a:path w="258445" h="310514">
                <a:moveTo>
                  <a:pt x="258317" y="0"/>
                </a:moveTo>
                <a:lnTo>
                  <a:pt x="0" y="3101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5478463" y="2338916"/>
            <a:ext cx="251266" cy="301890"/>
          </a:xfrm>
          <a:custGeom>
            <a:avLst/>
            <a:gdLst/>
            <a:ahLst/>
            <a:cxnLst/>
            <a:rect l="l" t="t" r="r" b="b"/>
            <a:pathLst>
              <a:path w="258445" h="310514">
                <a:moveTo>
                  <a:pt x="0" y="0"/>
                </a:moveTo>
                <a:lnTo>
                  <a:pt x="258318" y="3101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5930370" y="3141980"/>
            <a:ext cx="401901" cy="451908"/>
          </a:xfrm>
          <a:custGeom>
            <a:avLst/>
            <a:gdLst/>
            <a:ahLst/>
            <a:cxnLst/>
            <a:rect l="l" t="t" r="r" b="b"/>
            <a:pathLst>
              <a:path w="413384" h="464819">
                <a:moveTo>
                  <a:pt x="206501" y="0"/>
                </a:moveTo>
                <a:lnTo>
                  <a:pt x="0" y="464819"/>
                </a:lnTo>
                <a:lnTo>
                  <a:pt x="413004" y="464819"/>
                </a:lnTo>
                <a:lnTo>
                  <a:pt x="2065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 txBox="1"/>
          <p:nvPr/>
        </p:nvSpPr>
        <p:spPr>
          <a:xfrm>
            <a:off x="6080266" y="3313112"/>
            <a:ext cx="14693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D</a:t>
            </a:r>
            <a:endParaRPr sz="1312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073842" y="2138891"/>
            <a:ext cx="401285" cy="451290"/>
          </a:xfrm>
          <a:custGeom>
            <a:avLst/>
            <a:gdLst/>
            <a:ahLst/>
            <a:cxnLst/>
            <a:rect l="l" t="t" r="r" b="b"/>
            <a:pathLst>
              <a:path w="412750" h="464185">
                <a:moveTo>
                  <a:pt x="206501" y="0"/>
                </a:moveTo>
                <a:lnTo>
                  <a:pt x="0" y="464057"/>
                </a:lnTo>
                <a:lnTo>
                  <a:pt x="412241" y="464057"/>
                </a:lnTo>
                <a:lnTo>
                  <a:pt x="2065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 txBox="1"/>
          <p:nvPr/>
        </p:nvSpPr>
        <p:spPr>
          <a:xfrm>
            <a:off x="4205958" y="2347806"/>
            <a:ext cx="1376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A</a:t>
            </a:r>
            <a:endParaRPr sz="1312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876165" y="2640436"/>
            <a:ext cx="402519" cy="451290"/>
          </a:xfrm>
          <a:custGeom>
            <a:avLst/>
            <a:gdLst/>
            <a:ahLst/>
            <a:cxnLst/>
            <a:rect l="l" t="t" r="r" b="b"/>
            <a:pathLst>
              <a:path w="414020" h="464185">
                <a:moveTo>
                  <a:pt x="206501" y="0"/>
                </a:moveTo>
                <a:lnTo>
                  <a:pt x="0" y="464057"/>
                </a:lnTo>
                <a:lnTo>
                  <a:pt x="413765" y="464057"/>
                </a:lnTo>
                <a:lnTo>
                  <a:pt x="2065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/>
          <p:nvPr/>
        </p:nvSpPr>
        <p:spPr>
          <a:xfrm>
            <a:off x="5009020" y="2850091"/>
            <a:ext cx="1376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Arial"/>
                <a:cs typeface="Arial"/>
              </a:rPr>
              <a:t>B</a:t>
            </a:r>
            <a:endParaRPr sz="1312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278438" y="3141980"/>
            <a:ext cx="401901" cy="451908"/>
          </a:xfrm>
          <a:custGeom>
            <a:avLst/>
            <a:gdLst/>
            <a:ahLst/>
            <a:cxnLst/>
            <a:rect l="l" t="t" r="r" b="b"/>
            <a:pathLst>
              <a:path w="413385" h="464819">
                <a:moveTo>
                  <a:pt x="206501" y="0"/>
                </a:moveTo>
                <a:lnTo>
                  <a:pt x="0" y="464819"/>
                </a:lnTo>
                <a:lnTo>
                  <a:pt x="413003" y="464819"/>
                </a:lnTo>
                <a:lnTo>
                  <a:pt x="2065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1896779" y="3351635"/>
            <a:ext cx="3654778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59944" algn="l"/>
                <a:tab pos="3519495" algn="l"/>
              </a:tabLst>
            </a:pPr>
            <a:r>
              <a:rPr sz="1312" i="1" spc="10" dirty="0">
                <a:latin typeface="Arial"/>
                <a:cs typeface="Arial"/>
              </a:rPr>
              <a:t>B	C	C</a:t>
            </a:r>
            <a:endParaRPr sz="1312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67325" y="2094442"/>
            <a:ext cx="277813" cy="279047"/>
          </a:xfrm>
          <a:custGeom>
            <a:avLst/>
            <a:gdLst/>
            <a:ahLst/>
            <a:cxnLst/>
            <a:rect l="l" t="t" r="r" b="b"/>
            <a:pathLst>
              <a:path w="285750" h="287019">
                <a:moveTo>
                  <a:pt x="143255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5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5" y="286511"/>
                </a:lnTo>
                <a:lnTo>
                  <a:pt x="188213" y="279221"/>
                </a:lnTo>
                <a:lnTo>
                  <a:pt x="227319" y="258909"/>
                </a:lnTo>
                <a:lnTo>
                  <a:pt x="258196" y="227917"/>
                </a:lnTo>
                <a:lnTo>
                  <a:pt x="278465" y="188585"/>
                </a:lnTo>
                <a:lnTo>
                  <a:pt x="285750" y="143255"/>
                </a:lnTo>
                <a:lnTo>
                  <a:pt x="278465" y="97926"/>
                </a:lnTo>
                <a:lnTo>
                  <a:pt x="258196" y="58594"/>
                </a:lnTo>
                <a:lnTo>
                  <a:pt x="227319" y="27602"/>
                </a:lnTo>
                <a:lnTo>
                  <a:pt x="188213" y="7290"/>
                </a:lnTo>
                <a:lnTo>
                  <a:pt x="1432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 txBox="1"/>
          <p:nvPr/>
        </p:nvSpPr>
        <p:spPr>
          <a:xfrm>
            <a:off x="5320912" y="2107776"/>
            <a:ext cx="17039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5" dirty="0">
                <a:latin typeface="Arial"/>
                <a:cs typeface="Arial"/>
              </a:rPr>
              <a:t>k</a:t>
            </a:r>
            <a:r>
              <a:rPr sz="1312" i="1" spc="-7" baseline="-12345" dirty="0">
                <a:latin typeface="Arial"/>
                <a:cs typeface="Arial"/>
              </a:rPr>
              <a:t>2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168050" y="1587711"/>
            <a:ext cx="80380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Rotate</a:t>
            </a:r>
            <a:r>
              <a:rPr sz="1167" spc="-68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right</a:t>
            </a:r>
            <a:endParaRPr sz="1167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616130" y="1316566"/>
            <a:ext cx="277750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5" dirty="0">
                <a:latin typeface="Arial"/>
                <a:cs typeface="Arial"/>
              </a:rPr>
              <a:t>Right-left double rotation to fix </a:t>
            </a:r>
            <a:r>
              <a:rPr sz="1167" b="1" spc="10" dirty="0">
                <a:latin typeface="Arial"/>
                <a:cs typeface="Arial"/>
              </a:rPr>
              <a:t>case</a:t>
            </a:r>
            <a:r>
              <a:rPr sz="1167" b="1" spc="-15" dirty="0">
                <a:latin typeface="Arial"/>
                <a:cs typeface="Arial"/>
              </a:rPr>
              <a:t> </a:t>
            </a:r>
            <a:r>
              <a:rPr sz="1167" b="1" spc="5" dirty="0">
                <a:latin typeface="Arial"/>
                <a:cs typeface="Arial"/>
              </a:rPr>
              <a:t>3.</a:t>
            </a:r>
            <a:endParaRPr sz="1167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7714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7013278"/>
            <a:ext cx="485122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Here we have shown </a:t>
            </a:r>
            <a:r>
              <a:rPr sz="1069" i="1" spc="10" dirty="0">
                <a:latin typeface="Times New Roman"/>
                <a:cs typeface="Times New Roman"/>
              </a:rPr>
              <a:t>X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Z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double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shown </a:t>
            </a:r>
            <a:r>
              <a:rPr sz="1069" i="1" spc="15" dirty="0">
                <a:latin typeface="Times New Roman"/>
                <a:cs typeface="Times New Roman"/>
              </a:rPr>
              <a:t>Y  </a:t>
            </a:r>
            <a:r>
              <a:rPr sz="1069" spc="10" dirty="0">
                <a:latin typeface="Times New Roman"/>
                <a:cs typeface="Times New Roman"/>
              </a:rPr>
              <a:t>expanded and 15 </a:t>
            </a:r>
            <a:r>
              <a:rPr sz="1069" spc="5" dirty="0">
                <a:latin typeface="Times New Roman"/>
                <a:cs typeface="Times New Roman"/>
              </a:rPr>
              <a:t>is inside it.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perform the double </a:t>
            </a:r>
            <a:r>
              <a:rPr sz="1069" spc="5" dirty="0">
                <a:latin typeface="Times New Roman"/>
                <a:cs typeface="Times New Roman"/>
              </a:rPr>
              <a:t>rotation, </a:t>
            </a:r>
            <a:r>
              <a:rPr sz="1069" spc="10" dirty="0">
                <a:latin typeface="Times New Roman"/>
                <a:cs typeface="Times New Roman"/>
              </a:rPr>
              <a:t>beginning </a:t>
            </a:r>
            <a:r>
              <a:rPr sz="1069" spc="5" dirty="0">
                <a:latin typeface="Times New Roman"/>
                <a:cs typeface="Times New Roman"/>
              </a:rPr>
              <a:t>with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rotation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first.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4903" y="4339166"/>
            <a:ext cx="627856" cy="558094"/>
          </a:xfrm>
          <a:custGeom>
            <a:avLst/>
            <a:gdLst/>
            <a:ahLst/>
            <a:cxnLst/>
            <a:rect l="l" t="t" r="r" b="b"/>
            <a:pathLst>
              <a:path w="645795" h="574039">
                <a:moveTo>
                  <a:pt x="645413" y="0"/>
                </a:moveTo>
                <a:lnTo>
                  <a:pt x="0" y="5737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431665" y="5013325"/>
            <a:ext cx="487715" cy="348192"/>
          </a:xfrm>
          <a:custGeom>
            <a:avLst/>
            <a:gdLst/>
            <a:ahLst/>
            <a:cxnLst/>
            <a:rect l="l" t="t" r="r" b="b"/>
            <a:pathLst>
              <a:path w="501650" h="358139">
                <a:moveTo>
                  <a:pt x="501395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5058409" y="5013325"/>
            <a:ext cx="488332" cy="348192"/>
          </a:xfrm>
          <a:custGeom>
            <a:avLst/>
            <a:gdLst/>
            <a:ahLst/>
            <a:cxnLst/>
            <a:rect l="l" t="t" r="r" b="b"/>
            <a:pathLst>
              <a:path w="502285" h="358139">
                <a:moveTo>
                  <a:pt x="0" y="0"/>
                </a:moveTo>
                <a:lnTo>
                  <a:pt x="502158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501302" y="433916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29">
                <a:moveTo>
                  <a:pt x="0" y="0"/>
                </a:moveTo>
                <a:lnTo>
                  <a:pt x="358139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270653" y="2945659"/>
            <a:ext cx="697618" cy="417953"/>
          </a:xfrm>
          <a:custGeom>
            <a:avLst/>
            <a:gdLst/>
            <a:ahLst/>
            <a:cxnLst/>
            <a:rect l="l" t="t" r="r" b="b"/>
            <a:pathLst>
              <a:path w="717550" h="429894">
                <a:moveTo>
                  <a:pt x="717042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176692" y="2945659"/>
            <a:ext cx="697618" cy="417953"/>
          </a:xfrm>
          <a:custGeom>
            <a:avLst/>
            <a:gdLst/>
            <a:ahLst/>
            <a:cxnLst/>
            <a:rect l="l" t="t" r="r" b="b"/>
            <a:pathLst>
              <a:path w="717550" h="429894">
                <a:moveTo>
                  <a:pt x="0" y="0"/>
                </a:moveTo>
                <a:lnTo>
                  <a:pt x="717042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420177" y="4022830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2"/>
                </a:lnTo>
                <a:lnTo>
                  <a:pt x="5216" y="244406"/>
                </a:lnTo>
                <a:lnTo>
                  <a:pt x="20083" y="286145"/>
                </a:lnTo>
                <a:lnTo>
                  <a:pt x="43427" y="322925"/>
                </a:lnTo>
                <a:lnTo>
                  <a:pt x="74076" y="353574"/>
                </a:lnTo>
                <a:lnTo>
                  <a:pt x="110856" y="376918"/>
                </a:lnTo>
                <a:lnTo>
                  <a:pt x="152595" y="391785"/>
                </a:lnTo>
                <a:lnTo>
                  <a:pt x="198120" y="397002"/>
                </a:lnTo>
                <a:lnTo>
                  <a:pt x="243686" y="391785"/>
                </a:lnTo>
                <a:lnTo>
                  <a:pt x="285534" y="376918"/>
                </a:lnTo>
                <a:lnTo>
                  <a:pt x="322463" y="353574"/>
                </a:lnTo>
                <a:lnTo>
                  <a:pt x="353274" y="322925"/>
                </a:lnTo>
                <a:lnTo>
                  <a:pt x="376767" y="286145"/>
                </a:lnTo>
                <a:lnTo>
                  <a:pt x="391743" y="244406"/>
                </a:lnTo>
                <a:lnTo>
                  <a:pt x="397002" y="198882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535995" y="4045549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1</a:t>
            </a:r>
            <a:endParaRPr sz="179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69134" y="3302741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19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19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084952" y="3326200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2</a:t>
            </a:r>
            <a:endParaRPr sz="179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26242" y="4022830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4" h="397510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1" y="397002"/>
                </a:lnTo>
                <a:lnTo>
                  <a:pt x="244448" y="391785"/>
                </a:lnTo>
                <a:lnTo>
                  <a:pt x="286296" y="376918"/>
                </a:lnTo>
                <a:lnTo>
                  <a:pt x="323225" y="353574"/>
                </a:lnTo>
                <a:lnTo>
                  <a:pt x="354036" y="322925"/>
                </a:lnTo>
                <a:lnTo>
                  <a:pt x="377529" y="286145"/>
                </a:lnTo>
                <a:lnTo>
                  <a:pt x="392505" y="244406"/>
                </a:lnTo>
                <a:lnTo>
                  <a:pt x="397763" y="198882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642799" y="4045549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3</a:t>
            </a:r>
            <a:endParaRPr sz="179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75174" y="2605617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06"/>
                </a:lnTo>
                <a:lnTo>
                  <a:pt x="20083" y="286145"/>
                </a:lnTo>
                <a:lnTo>
                  <a:pt x="43427" y="322925"/>
                </a:lnTo>
                <a:lnTo>
                  <a:pt x="74076" y="353574"/>
                </a:lnTo>
                <a:lnTo>
                  <a:pt x="110856" y="376918"/>
                </a:lnTo>
                <a:lnTo>
                  <a:pt x="152595" y="391785"/>
                </a:lnTo>
                <a:lnTo>
                  <a:pt x="198119" y="397001"/>
                </a:lnTo>
                <a:lnTo>
                  <a:pt x="243686" y="391785"/>
                </a:lnTo>
                <a:lnTo>
                  <a:pt x="285534" y="376918"/>
                </a:lnTo>
                <a:lnTo>
                  <a:pt x="322463" y="353574"/>
                </a:lnTo>
                <a:lnTo>
                  <a:pt x="353274" y="322925"/>
                </a:lnTo>
                <a:lnTo>
                  <a:pt x="376767" y="286145"/>
                </a:lnTo>
                <a:lnTo>
                  <a:pt x="391743" y="244406"/>
                </a:lnTo>
                <a:lnTo>
                  <a:pt x="397001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352256" y="1294450"/>
            <a:ext cx="4851841" cy="1618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1600"/>
              </a:lnSpc>
            </a:pP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Either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right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or 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the right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 In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0" dirty="0">
                <a:latin typeface="Times New Roman"/>
                <a:cs typeface="Times New Roman"/>
              </a:rPr>
              <a:t>we have to perform </a:t>
            </a:r>
            <a:r>
              <a:rPr sz="1069" spc="5" dirty="0">
                <a:latin typeface="Times New Roman"/>
                <a:cs typeface="Times New Roman"/>
              </a:rPr>
              <a:t>left-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 rotation while in </a:t>
            </a:r>
            <a:r>
              <a:rPr sz="1069" spc="10" dirty="0">
                <a:latin typeface="Times New Roman"/>
                <a:cs typeface="Times New Roman"/>
              </a:rPr>
              <a:t>the second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right-left rotation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carried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out.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Let’s go back to our example and </a:t>
            </a:r>
            <a:r>
              <a:rPr sz="1069" spc="5" dirty="0">
                <a:latin typeface="Times New Roman"/>
                <a:cs typeface="Times New Roman"/>
              </a:rPr>
              <a:t>try </a:t>
            </a:r>
            <a:r>
              <a:rPr sz="1069" spc="10" dirty="0">
                <a:latin typeface="Times New Roman"/>
                <a:cs typeface="Times New Roman"/>
              </a:rPr>
              <a:t>to complete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1, 2, 3, 4, 5, 6, </a:t>
            </a:r>
            <a:r>
              <a:rPr sz="1069" spc="10" dirty="0">
                <a:latin typeface="Times New Roman"/>
                <a:cs typeface="Times New Roman"/>
              </a:rPr>
              <a:t>7  and 16 in the tree and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the left child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16. </a:t>
            </a:r>
            <a:r>
              <a:rPr sz="1069" spc="10" dirty="0">
                <a:latin typeface="Times New Roman"/>
                <a:cs typeface="Times New Roman"/>
              </a:rPr>
              <a:t>See the  figure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312">
              <a:latin typeface="Times New Roman"/>
              <a:cs typeface="Times New Roman"/>
            </a:endParaRPr>
          </a:p>
          <a:p>
            <a:pPr marR="1413107" algn="ctr"/>
            <a:r>
              <a:rPr sz="1799" spc="15" dirty="0">
                <a:latin typeface="Arial"/>
                <a:cs typeface="Arial"/>
              </a:rPr>
              <a:t>4</a:t>
            </a:r>
            <a:endParaRPr sz="179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13546" y="3642042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29">
                <a:moveTo>
                  <a:pt x="358139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270653" y="3642042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29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162618" y="4022830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2"/>
                </a:lnTo>
                <a:lnTo>
                  <a:pt x="5216" y="244406"/>
                </a:lnTo>
                <a:lnTo>
                  <a:pt x="20083" y="286145"/>
                </a:lnTo>
                <a:lnTo>
                  <a:pt x="43427" y="322925"/>
                </a:lnTo>
                <a:lnTo>
                  <a:pt x="74076" y="353574"/>
                </a:lnTo>
                <a:lnTo>
                  <a:pt x="110856" y="376918"/>
                </a:lnTo>
                <a:lnTo>
                  <a:pt x="152595" y="391785"/>
                </a:lnTo>
                <a:lnTo>
                  <a:pt x="198120" y="397002"/>
                </a:lnTo>
                <a:lnTo>
                  <a:pt x="243686" y="391785"/>
                </a:lnTo>
                <a:lnTo>
                  <a:pt x="285534" y="376918"/>
                </a:lnTo>
                <a:lnTo>
                  <a:pt x="322463" y="353574"/>
                </a:lnTo>
                <a:lnTo>
                  <a:pt x="353274" y="322925"/>
                </a:lnTo>
                <a:lnTo>
                  <a:pt x="376767" y="286145"/>
                </a:lnTo>
                <a:lnTo>
                  <a:pt x="391743" y="244406"/>
                </a:lnTo>
                <a:lnTo>
                  <a:pt x="397001" y="198882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278434" y="4045549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5</a:t>
            </a:r>
            <a:endParaRPr sz="179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1575" y="3302741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19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19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827392" y="3326200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6</a:t>
            </a:r>
            <a:endParaRPr sz="179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55986" y="3642042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29">
                <a:moveTo>
                  <a:pt x="35814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013093" y="3642042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29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315969" y="4827376"/>
            <a:ext cx="766763" cy="766763"/>
          </a:xfrm>
          <a:custGeom>
            <a:avLst/>
            <a:gdLst/>
            <a:ahLst/>
            <a:cxnLst/>
            <a:rect l="l" t="t" r="r" b="b"/>
            <a:pathLst>
              <a:path w="788670" h="788670">
                <a:moveTo>
                  <a:pt x="394715" y="0"/>
                </a:moveTo>
                <a:lnTo>
                  <a:pt x="0" y="788670"/>
                </a:lnTo>
                <a:lnTo>
                  <a:pt x="788670" y="788670"/>
                </a:lnTo>
                <a:lnTo>
                  <a:pt x="3947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198427" y="5361516"/>
            <a:ext cx="766145" cy="766763"/>
          </a:xfrm>
          <a:custGeom>
            <a:avLst/>
            <a:gdLst/>
            <a:ahLst/>
            <a:cxnLst/>
            <a:rect l="l" t="t" r="r" b="b"/>
            <a:pathLst>
              <a:path w="788035" h="788670">
                <a:moveTo>
                  <a:pt x="393954" y="0"/>
                </a:moveTo>
                <a:lnTo>
                  <a:pt x="0" y="788670"/>
                </a:lnTo>
                <a:lnTo>
                  <a:pt x="787908" y="788670"/>
                </a:lnTo>
                <a:lnTo>
                  <a:pt x="3939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5386117" y="5600806"/>
            <a:ext cx="438326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5"/>
              </a:lnSpc>
            </a:pPr>
            <a:r>
              <a:rPr sz="1458" dirty="0">
                <a:latin typeface="Arial"/>
                <a:cs typeface="Arial"/>
              </a:rPr>
              <a:t>Z</a:t>
            </a:r>
            <a:endParaRPr sz="1458">
              <a:latin typeface="Arial"/>
              <a:cs typeface="Arial"/>
            </a:endParaRPr>
          </a:p>
          <a:p>
            <a:pPr algn="ctr">
              <a:lnSpc>
                <a:spcPts val="1715"/>
              </a:lnSpc>
            </a:pPr>
            <a:r>
              <a:rPr sz="1458" spc="-5" dirty="0">
                <a:latin typeface="Arial"/>
                <a:cs typeface="Arial"/>
              </a:rPr>
              <a:t>(null)</a:t>
            </a:r>
            <a:endParaRPr sz="1458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13094" y="5361517"/>
            <a:ext cx="836524" cy="1324857"/>
          </a:xfrm>
          <a:custGeom>
            <a:avLst/>
            <a:gdLst/>
            <a:ahLst/>
            <a:cxnLst/>
            <a:rect l="l" t="t" r="r" b="b"/>
            <a:pathLst>
              <a:path w="860425" h="1362710">
                <a:moveTo>
                  <a:pt x="430530" y="0"/>
                </a:moveTo>
                <a:lnTo>
                  <a:pt x="0" y="1362456"/>
                </a:lnTo>
                <a:lnTo>
                  <a:pt x="860298" y="1362456"/>
                </a:lnTo>
                <a:lnTo>
                  <a:pt x="4305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380794" y="5752677"/>
            <a:ext cx="14940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Y</a:t>
            </a:r>
            <a:endParaRPr sz="145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68682" y="6160135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5" h="397510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1" y="397001"/>
                </a:lnTo>
                <a:lnTo>
                  <a:pt x="244448" y="391785"/>
                </a:lnTo>
                <a:lnTo>
                  <a:pt x="286296" y="376918"/>
                </a:lnTo>
                <a:lnTo>
                  <a:pt x="323225" y="353574"/>
                </a:lnTo>
                <a:lnTo>
                  <a:pt x="354036" y="322925"/>
                </a:lnTo>
                <a:lnTo>
                  <a:pt x="377529" y="286145"/>
                </a:lnTo>
                <a:lnTo>
                  <a:pt x="392505" y="244406"/>
                </a:lnTo>
                <a:lnTo>
                  <a:pt x="397763" y="198882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320046" y="6182114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15</a:t>
            </a:r>
            <a:endParaRPr sz="1799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32690" y="4007767"/>
            <a:ext cx="225337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07932" y="4022830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1" y="397002"/>
                </a:lnTo>
                <a:lnTo>
                  <a:pt x="244406" y="391785"/>
                </a:lnTo>
                <a:lnTo>
                  <a:pt x="286145" y="376918"/>
                </a:lnTo>
                <a:lnTo>
                  <a:pt x="322925" y="353574"/>
                </a:lnTo>
                <a:lnTo>
                  <a:pt x="353574" y="322925"/>
                </a:lnTo>
                <a:lnTo>
                  <a:pt x="376918" y="286145"/>
                </a:lnTo>
                <a:lnTo>
                  <a:pt x="391785" y="244406"/>
                </a:lnTo>
                <a:lnTo>
                  <a:pt x="397001" y="198882"/>
                </a:lnTo>
                <a:lnTo>
                  <a:pt x="391785" y="153315"/>
                </a:lnTo>
                <a:lnTo>
                  <a:pt x="376918" y="111467"/>
                </a:lnTo>
                <a:lnTo>
                  <a:pt x="353574" y="74538"/>
                </a:lnTo>
                <a:lnTo>
                  <a:pt x="322925" y="43727"/>
                </a:lnTo>
                <a:lnTo>
                  <a:pt x="286145" y="20234"/>
                </a:lnTo>
                <a:lnTo>
                  <a:pt x="244406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323749" y="4045549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7</a:t>
            </a:r>
            <a:endParaRPr sz="1799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65041" y="4696249"/>
            <a:ext cx="387085" cy="38708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1" y="397763"/>
                </a:lnTo>
                <a:lnTo>
                  <a:pt x="244448" y="392505"/>
                </a:lnTo>
                <a:lnTo>
                  <a:pt x="286296" y="377529"/>
                </a:lnTo>
                <a:lnTo>
                  <a:pt x="323225" y="354036"/>
                </a:lnTo>
                <a:lnTo>
                  <a:pt x="354036" y="323225"/>
                </a:lnTo>
                <a:lnTo>
                  <a:pt x="377529" y="286296"/>
                </a:lnTo>
                <a:lnTo>
                  <a:pt x="392505" y="244448"/>
                </a:lnTo>
                <a:lnTo>
                  <a:pt x="397763" y="198882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504389" y="4720448"/>
            <a:ext cx="1946540" cy="792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209">
              <a:tabLst>
                <a:tab pos="1732893" algn="l"/>
              </a:tabLst>
            </a:pPr>
            <a:r>
              <a:rPr sz="1799" spc="10" dirty="0">
                <a:latin typeface="Arial"/>
                <a:cs typeface="Arial"/>
              </a:rPr>
              <a:t>1</a:t>
            </a:r>
            <a:r>
              <a:rPr sz="1799" spc="15" dirty="0">
                <a:latin typeface="Arial"/>
                <a:cs typeface="Arial"/>
              </a:rPr>
              <a:t>6</a:t>
            </a:r>
            <a:r>
              <a:rPr sz="1799" dirty="0">
                <a:latin typeface="Arial"/>
                <a:cs typeface="Arial"/>
              </a:rPr>
              <a:t>	</a:t>
            </a:r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 marR="1502005" algn="ctr">
              <a:lnSpc>
                <a:spcPts val="1715"/>
              </a:lnSpc>
              <a:spcBef>
                <a:spcPts val="559"/>
              </a:spcBef>
            </a:pPr>
            <a:r>
              <a:rPr sz="1458" dirty="0">
                <a:latin typeface="Arial"/>
                <a:cs typeface="Arial"/>
              </a:rPr>
              <a:t>X</a:t>
            </a:r>
            <a:endParaRPr sz="1458">
              <a:latin typeface="Arial"/>
              <a:cs typeface="Arial"/>
            </a:endParaRPr>
          </a:p>
          <a:p>
            <a:pPr marR="1498919" algn="ctr">
              <a:lnSpc>
                <a:spcPts val="1715"/>
              </a:lnSpc>
            </a:pPr>
            <a:r>
              <a:rPr sz="1458" dirty="0">
                <a:latin typeface="Arial"/>
                <a:cs typeface="Arial"/>
              </a:rPr>
              <a:t>(null)</a:t>
            </a:r>
            <a:endParaRPr sz="1458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4160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8976481"/>
            <a:ext cx="485060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node 15 now comes up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16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gone down.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promote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the top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will become </a:t>
            </a:r>
            <a:r>
              <a:rPr sz="1069" spc="5" dirty="0">
                <a:latin typeface="Times New Roman"/>
                <a:cs typeface="Times New Roman"/>
              </a:rPr>
              <a:t>its right and left children respectively.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9496" y="7906278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40">
                <a:moveTo>
                  <a:pt x="0" y="0"/>
                </a:moveTo>
                <a:lnTo>
                  <a:pt x="214884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501302" y="7209156"/>
            <a:ext cx="279047" cy="417953"/>
          </a:xfrm>
          <a:custGeom>
            <a:avLst/>
            <a:gdLst/>
            <a:ahLst/>
            <a:cxnLst/>
            <a:rect l="l" t="t" r="r" b="b"/>
            <a:pathLst>
              <a:path w="287020" h="429895">
                <a:moveTo>
                  <a:pt x="0" y="0"/>
                </a:moveTo>
                <a:lnTo>
                  <a:pt x="286512" y="429767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270653" y="5814907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29">
                <a:moveTo>
                  <a:pt x="717042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176692" y="5814907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29">
                <a:moveTo>
                  <a:pt x="0" y="0"/>
                </a:moveTo>
                <a:lnTo>
                  <a:pt x="717042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420177" y="6892818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19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19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535995" y="6915538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1</a:t>
            </a:r>
            <a:endParaRPr sz="179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9134" y="6172728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2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84952" y="6195448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2</a:t>
            </a:r>
            <a:endParaRPr sz="179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6242" y="6892818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4" h="397509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19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448" y="391743"/>
                </a:lnTo>
                <a:lnTo>
                  <a:pt x="286296" y="376767"/>
                </a:lnTo>
                <a:lnTo>
                  <a:pt x="323225" y="353274"/>
                </a:lnTo>
                <a:lnTo>
                  <a:pt x="354036" y="322463"/>
                </a:lnTo>
                <a:lnTo>
                  <a:pt x="377529" y="285534"/>
                </a:lnTo>
                <a:lnTo>
                  <a:pt x="392505" y="243686"/>
                </a:lnTo>
                <a:lnTo>
                  <a:pt x="397763" y="198119"/>
                </a:lnTo>
                <a:lnTo>
                  <a:pt x="392505" y="152595"/>
                </a:lnTo>
                <a:lnTo>
                  <a:pt x="377529" y="110856"/>
                </a:lnTo>
                <a:lnTo>
                  <a:pt x="354036" y="74076"/>
                </a:lnTo>
                <a:lnTo>
                  <a:pt x="323225" y="43427"/>
                </a:lnTo>
                <a:lnTo>
                  <a:pt x="286296" y="20083"/>
                </a:lnTo>
                <a:lnTo>
                  <a:pt x="244448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642799" y="6915538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3</a:t>
            </a:r>
            <a:endParaRPr sz="179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5174" y="547560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267" y="4820821"/>
            <a:ext cx="4851841" cy="963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identified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k1, </a:t>
            </a:r>
            <a:r>
              <a:rPr sz="1069" i="1" spc="5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case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 </a:t>
            </a:r>
            <a:r>
              <a:rPr sz="1069" spc="5" dirty="0">
                <a:latin typeface="Times New Roman"/>
                <a:cs typeface="Times New Roman"/>
              </a:rPr>
              <a:t>right-left </a:t>
            </a:r>
            <a:r>
              <a:rPr sz="1069" spc="10" dirty="0">
                <a:latin typeface="Times New Roman"/>
                <a:cs typeface="Times New Roman"/>
              </a:rPr>
              <a:t>double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0" dirty="0">
                <a:latin typeface="Times New Roman"/>
                <a:cs typeface="Times New Roman"/>
              </a:rPr>
              <a:t>Here we want to promote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upwards. For this </a:t>
            </a:r>
            <a:r>
              <a:rPr sz="1069" spc="5" dirty="0">
                <a:latin typeface="Times New Roman"/>
                <a:cs typeface="Times New Roman"/>
              </a:rPr>
              <a:t>purpose,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rotation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link of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15 and 16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carried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out.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12">
              <a:latin typeface="Times New Roman"/>
              <a:cs typeface="Times New Roman"/>
            </a:endParaRPr>
          </a:p>
          <a:p>
            <a:pPr marR="1412490" algn="ctr"/>
            <a:r>
              <a:rPr sz="1799" spc="15" dirty="0">
                <a:latin typeface="Arial"/>
                <a:cs typeface="Arial"/>
              </a:rPr>
              <a:t>4</a:t>
            </a:r>
            <a:endParaRPr sz="179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3546" y="6512031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29">
                <a:moveTo>
                  <a:pt x="358139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270653" y="6512031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29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162618" y="6892818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19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19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278434" y="6915538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5</a:t>
            </a:r>
            <a:endParaRPr sz="179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1575" y="6172728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2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827392" y="6195448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6</a:t>
            </a:r>
            <a:endParaRPr sz="179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68682" y="6892818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5" h="397509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19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448" y="391743"/>
                </a:lnTo>
                <a:lnTo>
                  <a:pt x="286296" y="376767"/>
                </a:lnTo>
                <a:lnTo>
                  <a:pt x="323225" y="353274"/>
                </a:lnTo>
                <a:lnTo>
                  <a:pt x="354036" y="322463"/>
                </a:lnTo>
                <a:lnTo>
                  <a:pt x="377529" y="285534"/>
                </a:lnTo>
                <a:lnTo>
                  <a:pt x="392505" y="243686"/>
                </a:lnTo>
                <a:lnTo>
                  <a:pt x="397763" y="198119"/>
                </a:lnTo>
                <a:lnTo>
                  <a:pt x="392505" y="152595"/>
                </a:lnTo>
                <a:lnTo>
                  <a:pt x="377529" y="110856"/>
                </a:lnTo>
                <a:lnTo>
                  <a:pt x="354036" y="74076"/>
                </a:lnTo>
                <a:lnTo>
                  <a:pt x="323225" y="43427"/>
                </a:lnTo>
                <a:lnTo>
                  <a:pt x="286296" y="20083"/>
                </a:lnTo>
                <a:lnTo>
                  <a:pt x="244448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455986" y="6512031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29">
                <a:moveTo>
                  <a:pt x="35814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013093" y="6512031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29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905058" y="8263360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06"/>
                </a:lnTo>
                <a:lnTo>
                  <a:pt x="20083" y="286145"/>
                </a:lnTo>
                <a:lnTo>
                  <a:pt x="43427" y="322925"/>
                </a:lnTo>
                <a:lnTo>
                  <a:pt x="74076" y="353574"/>
                </a:lnTo>
                <a:lnTo>
                  <a:pt x="110856" y="376918"/>
                </a:lnTo>
                <a:lnTo>
                  <a:pt x="152595" y="391785"/>
                </a:lnTo>
                <a:lnTo>
                  <a:pt x="198120" y="397001"/>
                </a:lnTo>
                <a:lnTo>
                  <a:pt x="243686" y="391785"/>
                </a:lnTo>
                <a:lnTo>
                  <a:pt x="285534" y="376918"/>
                </a:lnTo>
                <a:lnTo>
                  <a:pt x="322463" y="353574"/>
                </a:lnTo>
                <a:lnTo>
                  <a:pt x="353274" y="322925"/>
                </a:lnTo>
                <a:lnTo>
                  <a:pt x="376767" y="286145"/>
                </a:lnTo>
                <a:lnTo>
                  <a:pt x="391743" y="244406"/>
                </a:lnTo>
                <a:lnTo>
                  <a:pt x="397001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617614" y="7589202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119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19" y="397763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1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4348939" y="6599190"/>
            <a:ext cx="225337" cy="59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53" indent="-36423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  <a:p>
            <a:pPr marL="48153">
              <a:spcBef>
                <a:spcPts val="331"/>
              </a:spcBef>
            </a:pPr>
            <a:r>
              <a:rPr sz="1799" spc="15" dirty="0">
                <a:latin typeface="Arial"/>
                <a:cs typeface="Arial"/>
              </a:rPr>
              <a:t>7</a:t>
            </a:r>
            <a:endParaRPr sz="179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8978" y="7311142"/>
            <a:ext cx="811213" cy="1260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026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 marL="12347">
              <a:spcBef>
                <a:spcPts val="214"/>
              </a:spcBef>
            </a:pPr>
            <a:r>
              <a:rPr sz="1799" spc="10" dirty="0">
                <a:latin typeface="Arial"/>
                <a:cs typeface="Arial"/>
              </a:rPr>
              <a:t>15</a:t>
            </a:r>
            <a:endParaRPr sz="1799">
              <a:latin typeface="Arial"/>
              <a:cs typeface="Arial"/>
            </a:endParaRPr>
          </a:p>
          <a:p>
            <a:pPr marR="4939" algn="r">
              <a:lnSpc>
                <a:spcPts val="1958"/>
              </a:lnSpc>
              <a:spcBef>
                <a:spcPts val="1385"/>
              </a:spcBef>
            </a:pPr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3</a:t>
            </a:r>
            <a:endParaRPr sz="1750" baseline="-13888">
              <a:latin typeface="Arial"/>
              <a:cs typeface="Arial"/>
            </a:endParaRPr>
          </a:p>
          <a:p>
            <a:pPr marL="298796">
              <a:lnSpc>
                <a:spcPts val="1958"/>
              </a:lnSpc>
            </a:pPr>
            <a:r>
              <a:rPr sz="1799" spc="10" dirty="0">
                <a:latin typeface="Arial"/>
                <a:cs typeface="Arial"/>
              </a:rPr>
              <a:t>16</a:t>
            </a:r>
            <a:endParaRPr sz="1799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1305" y="7340282"/>
            <a:ext cx="224101" cy="267935"/>
          </a:xfrm>
          <a:custGeom>
            <a:avLst/>
            <a:gdLst/>
            <a:ahLst/>
            <a:cxnLst/>
            <a:rect l="l" t="t" r="r" b="b"/>
            <a:pathLst>
              <a:path w="230504" h="275590">
                <a:moveTo>
                  <a:pt x="10667" y="170687"/>
                </a:moveTo>
                <a:lnTo>
                  <a:pt x="1524" y="175259"/>
                </a:lnTo>
                <a:lnTo>
                  <a:pt x="0" y="180593"/>
                </a:lnTo>
                <a:lnTo>
                  <a:pt x="1524" y="185165"/>
                </a:lnTo>
                <a:lnTo>
                  <a:pt x="41148" y="275081"/>
                </a:lnTo>
                <a:lnTo>
                  <a:pt x="53721" y="258317"/>
                </a:lnTo>
                <a:lnTo>
                  <a:pt x="52577" y="258317"/>
                </a:lnTo>
                <a:lnTo>
                  <a:pt x="34289" y="256031"/>
                </a:lnTo>
                <a:lnTo>
                  <a:pt x="35813" y="246887"/>
                </a:lnTo>
                <a:lnTo>
                  <a:pt x="40066" y="227042"/>
                </a:lnTo>
                <a:lnTo>
                  <a:pt x="18287" y="177545"/>
                </a:lnTo>
                <a:lnTo>
                  <a:pt x="16001" y="172973"/>
                </a:lnTo>
                <a:lnTo>
                  <a:pt x="10667" y="170687"/>
                </a:lnTo>
                <a:close/>
              </a:path>
              <a:path w="230504" h="275590">
                <a:moveTo>
                  <a:pt x="40066" y="227042"/>
                </a:moveTo>
                <a:lnTo>
                  <a:pt x="35813" y="246887"/>
                </a:lnTo>
                <a:lnTo>
                  <a:pt x="34289" y="256031"/>
                </a:lnTo>
                <a:lnTo>
                  <a:pt x="52577" y="258317"/>
                </a:lnTo>
                <a:lnTo>
                  <a:pt x="53035" y="253745"/>
                </a:lnTo>
                <a:lnTo>
                  <a:pt x="51815" y="253745"/>
                </a:lnTo>
                <a:lnTo>
                  <a:pt x="36575" y="251459"/>
                </a:lnTo>
                <a:lnTo>
                  <a:pt x="45534" y="239469"/>
                </a:lnTo>
                <a:lnTo>
                  <a:pt x="40066" y="227042"/>
                </a:lnTo>
                <a:close/>
              </a:path>
              <a:path w="230504" h="275590">
                <a:moveTo>
                  <a:pt x="94487" y="180593"/>
                </a:moveTo>
                <a:lnTo>
                  <a:pt x="60394" y="219580"/>
                </a:lnTo>
                <a:lnTo>
                  <a:pt x="52577" y="258317"/>
                </a:lnTo>
                <a:lnTo>
                  <a:pt x="53721" y="258317"/>
                </a:lnTo>
                <a:lnTo>
                  <a:pt x="100584" y="195833"/>
                </a:lnTo>
                <a:lnTo>
                  <a:pt x="102869" y="192023"/>
                </a:lnTo>
                <a:lnTo>
                  <a:pt x="102108" y="186689"/>
                </a:lnTo>
                <a:lnTo>
                  <a:pt x="94487" y="180593"/>
                </a:lnTo>
                <a:close/>
              </a:path>
              <a:path w="230504" h="275590">
                <a:moveTo>
                  <a:pt x="45534" y="239469"/>
                </a:moveTo>
                <a:lnTo>
                  <a:pt x="36575" y="251459"/>
                </a:lnTo>
                <a:lnTo>
                  <a:pt x="51815" y="253745"/>
                </a:lnTo>
                <a:lnTo>
                  <a:pt x="45534" y="239469"/>
                </a:lnTo>
                <a:close/>
              </a:path>
              <a:path w="230504" h="275590">
                <a:moveTo>
                  <a:pt x="60394" y="219580"/>
                </a:moveTo>
                <a:lnTo>
                  <a:pt x="45534" y="239469"/>
                </a:lnTo>
                <a:lnTo>
                  <a:pt x="51815" y="253745"/>
                </a:lnTo>
                <a:lnTo>
                  <a:pt x="53035" y="253745"/>
                </a:lnTo>
                <a:lnTo>
                  <a:pt x="53339" y="250697"/>
                </a:lnTo>
                <a:lnTo>
                  <a:pt x="55625" y="240029"/>
                </a:lnTo>
                <a:lnTo>
                  <a:pt x="60198" y="220217"/>
                </a:lnTo>
                <a:lnTo>
                  <a:pt x="60394" y="219580"/>
                </a:lnTo>
                <a:close/>
              </a:path>
              <a:path w="230504" h="275590">
                <a:moveTo>
                  <a:pt x="221741" y="0"/>
                </a:moveTo>
                <a:lnTo>
                  <a:pt x="182879" y="22859"/>
                </a:lnTo>
                <a:lnTo>
                  <a:pt x="147065" y="50291"/>
                </a:lnTo>
                <a:lnTo>
                  <a:pt x="115824" y="81533"/>
                </a:lnTo>
                <a:lnTo>
                  <a:pt x="83058" y="125729"/>
                </a:lnTo>
                <a:lnTo>
                  <a:pt x="72389" y="144779"/>
                </a:lnTo>
                <a:lnTo>
                  <a:pt x="67055" y="153923"/>
                </a:lnTo>
                <a:lnTo>
                  <a:pt x="57912" y="173735"/>
                </a:lnTo>
                <a:lnTo>
                  <a:pt x="54101" y="183641"/>
                </a:lnTo>
                <a:lnTo>
                  <a:pt x="50291" y="194309"/>
                </a:lnTo>
                <a:lnTo>
                  <a:pt x="46481" y="204215"/>
                </a:lnTo>
                <a:lnTo>
                  <a:pt x="40386" y="225551"/>
                </a:lnTo>
                <a:lnTo>
                  <a:pt x="40066" y="227042"/>
                </a:lnTo>
                <a:lnTo>
                  <a:pt x="45534" y="239469"/>
                </a:lnTo>
                <a:lnTo>
                  <a:pt x="60394" y="219580"/>
                </a:lnTo>
                <a:lnTo>
                  <a:pt x="63246" y="210311"/>
                </a:lnTo>
                <a:lnTo>
                  <a:pt x="67055" y="200405"/>
                </a:lnTo>
                <a:lnTo>
                  <a:pt x="87629" y="153161"/>
                </a:lnTo>
                <a:lnTo>
                  <a:pt x="98298" y="135635"/>
                </a:lnTo>
                <a:lnTo>
                  <a:pt x="103631" y="126491"/>
                </a:lnTo>
                <a:lnTo>
                  <a:pt x="129539" y="93725"/>
                </a:lnTo>
                <a:lnTo>
                  <a:pt x="158496" y="64007"/>
                </a:lnTo>
                <a:lnTo>
                  <a:pt x="192786" y="38099"/>
                </a:lnTo>
                <a:lnTo>
                  <a:pt x="230124" y="15239"/>
                </a:lnTo>
                <a:lnTo>
                  <a:pt x="221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248060" y="7445975"/>
            <a:ext cx="977283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5" dirty="0">
                <a:latin typeface="Arial"/>
                <a:cs typeface="Arial"/>
              </a:rPr>
              <a:t>Rotate</a:t>
            </a:r>
            <a:r>
              <a:rPr sz="1653" spc="-97" dirty="0">
                <a:latin typeface="Arial"/>
                <a:cs typeface="Arial"/>
              </a:rPr>
              <a:t> </a:t>
            </a:r>
            <a:r>
              <a:rPr sz="1653" spc="-10" dirty="0">
                <a:latin typeface="Arial"/>
                <a:cs typeface="Arial"/>
              </a:rPr>
              <a:t>left</a:t>
            </a:r>
            <a:endParaRPr sz="165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71657" y="3803544"/>
            <a:ext cx="209285" cy="347574"/>
          </a:xfrm>
          <a:custGeom>
            <a:avLst/>
            <a:gdLst/>
            <a:ahLst/>
            <a:cxnLst/>
            <a:rect l="l" t="t" r="r" b="b"/>
            <a:pathLst>
              <a:path w="215264" h="357504">
                <a:moveTo>
                  <a:pt x="214884" y="0"/>
                </a:moveTo>
                <a:lnTo>
                  <a:pt x="0" y="357378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441297" y="3036041"/>
            <a:ext cx="209285" cy="488332"/>
          </a:xfrm>
          <a:custGeom>
            <a:avLst/>
            <a:gdLst/>
            <a:ahLst/>
            <a:cxnLst/>
            <a:rect l="l" t="t" r="r" b="b"/>
            <a:pathLst>
              <a:path w="215264" h="502285">
                <a:moveTo>
                  <a:pt x="0" y="0"/>
                </a:moveTo>
                <a:lnTo>
                  <a:pt x="214884" y="502157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210646" y="1641792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30">
                <a:moveTo>
                  <a:pt x="717042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117426" y="1641792"/>
            <a:ext cx="696383" cy="418571"/>
          </a:xfrm>
          <a:custGeom>
            <a:avLst/>
            <a:gdLst/>
            <a:ahLst/>
            <a:cxnLst/>
            <a:rect l="l" t="t" r="r" b="b"/>
            <a:pathLst>
              <a:path w="716279" h="430530">
                <a:moveTo>
                  <a:pt x="0" y="0"/>
                </a:moveTo>
                <a:lnTo>
                  <a:pt x="71628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360170" y="271970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406" y="391743"/>
                </a:lnTo>
                <a:lnTo>
                  <a:pt x="286145" y="376767"/>
                </a:lnTo>
                <a:lnTo>
                  <a:pt x="322925" y="353274"/>
                </a:lnTo>
                <a:lnTo>
                  <a:pt x="353574" y="322463"/>
                </a:lnTo>
                <a:lnTo>
                  <a:pt x="376918" y="285534"/>
                </a:lnTo>
                <a:lnTo>
                  <a:pt x="391785" y="243686"/>
                </a:lnTo>
                <a:lnTo>
                  <a:pt x="397001" y="198120"/>
                </a:lnTo>
                <a:lnTo>
                  <a:pt x="391785" y="152595"/>
                </a:lnTo>
                <a:lnTo>
                  <a:pt x="376918" y="110856"/>
                </a:lnTo>
                <a:lnTo>
                  <a:pt x="353574" y="74076"/>
                </a:lnTo>
                <a:lnTo>
                  <a:pt x="322925" y="43427"/>
                </a:lnTo>
                <a:lnTo>
                  <a:pt x="286145" y="20083"/>
                </a:lnTo>
                <a:lnTo>
                  <a:pt x="244406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1475987" y="2742424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1</a:t>
            </a:r>
            <a:endParaRPr sz="1799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09127" y="1999614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2025684" y="2020853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2</a:t>
            </a:r>
            <a:endParaRPr sz="1799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66235" y="2719705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4" h="397510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448" y="391743"/>
                </a:lnTo>
                <a:lnTo>
                  <a:pt x="286296" y="376767"/>
                </a:lnTo>
                <a:lnTo>
                  <a:pt x="323225" y="353274"/>
                </a:lnTo>
                <a:lnTo>
                  <a:pt x="354036" y="322463"/>
                </a:lnTo>
                <a:lnTo>
                  <a:pt x="377529" y="285534"/>
                </a:lnTo>
                <a:lnTo>
                  <a:pt x="392505" y="243686"/>
                </a:lnTo>
                <a:lnTo>
                  <a:pt x="397763" y="198120"/>
                </a:lnTo>
                <a:lnTo>
                  <a:pt x="392505" y="152595"/>
                </a:lnTo>
                <a:lnTo>
                  <a:pt x="377529" y="110856"/>
                </a:lnTo>
                <a:lnTo>
                  <a:pt x="354036" y="74076"/>
                </a:lnTo>
                <a:lnTo>
                  <a:pt x="323225" y="43427"/>
                </a:lnTo>
                <a:lnTo>
                  <a:pt x="286296" y="20083"/>
                </a:lnTo>
                <a:lnTo>
                  <a:pt x="244448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583533" y="2742424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3</a:t>
            </a:r>
            <a:endParaRPr sz="179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15167" y="1302490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19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166" y="391743"/>
                </a:lnTo>
                <a:lnTo>
                  <a:pt x="285812" y="376767"/>
                </a:lnTo>
                <a:lnTo>
                  <a:pt x="322605" y="353274"/>
                </a:lnTo>
                <a:lnTo>
                  <a:pt x="353334" y="322463"/>
                </a:lnTo>
                <a:lnTo>
                  <a:pt x="376785" y="285534"/>
                </a:lnTo>
                <a:lnTo>
                  <a:pt x="391745" y="243686"/>
                </a:lnTo>
                <a:lnTo>
                  <a:pt x="397001" y="198119"/>
                </a:lnTo>
                <a:lnTo>
                  <a:pt x="391745" y="152595"/>
                </a:lnTo>
                <a:lnTo>
                  <a:pt x="376785" y="110856"/>
                </a:lnTo>
                <a:lnTo>
                  <a:pt x="353334" y="74076"/>
                </a:lnTo>
                <a:lnTo>
                  <a:pt x="322605" y="43427"/>
                </a:lnTo>
                <a:lnTo>
                  <a:pt x="285812" y="20083"/>
                </a:lnTo>
                <a:lnTo>
                  <a:pt x="244166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2931725" y="1325209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4</a:t>
            </a:r>
            <a:endParaRPr sz="1799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53539" y="233891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35814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210646" y="2338916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30">
                <a:moveTo>
                  <a:pt x="0" y="0"/>
                </a:moveTo>
                <a:lnTo>
                  <a:pt x="358902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102609" y="271970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406" y="391743"/>
                </a:lnTo>
                <a:lnTo>
                  <a:pt x="286145" y="376767"/>
                </a:lnTo>
                <a:lnTo>
                  <a:pt x="322925" y="353274"/>
                </a:lnTo>
                <a:lnTo>
                  <a:pt x="353574" y="322463"/>
                </a:lnTo>
                <a:lnTo>
                  <a:pt x="376918" y="285534"/>
                </a:lnTo>
                <a:lnTo>
                  <a:pt x="391785" y="243686"/>
                </a:lnTo>
                <a:lnTo>
                  <a:pt x="397002" y="198120"/>
                </a:lnTo>
                <a:lnTo>
                  <a:pt x="391785" y="152595"/>
                </a:lnTo>
                <a:lnTo>
                  <a:pt x="376918" y="110856"/>
                </a:lnTo>
                <a:lnTo>
                  <a:pt x="353574" y="74076"/>
                </a:lnTo>
                <a:lnTo>
                  <a:pt x="322925" y="43427"/>
                </a:lnTo>
                <a:lnTo>
                  <a:pt x="286145" y="20083"/>
                </a:lnTo>
                <a:lnTo>
                  <a:pt x="244406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3218427" y="2742424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5</a:t>
            </a:r>
            <a:endParaRPr sz="1799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51567" y="1999614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3768124" y="2020853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6</a:t>
            </a:r>
            <a:endParaRPr sz="1799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08674" y="2719705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5" h="397510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448" y="391743"/>
                </a:lnTo>
                <a:lnTo>
                  <a:pt x="286296" y="376767"/>
                </a:lnTo>
                <a:lnTo>
                  <a:pt x="323225" y="353274"/>
                </a:lnTo>
                <a:lnTo>
                  <a:pt x="354036" y="322463"/>
                </a:lnTo>
                <a:lnTo>
                  <a:pt x="377529" y="285534"/>
                </a:lnTo>
                <a:lnTo>
                  <a:pt x="392505" y="243686"/>
                </a:lnTo>
                <a:lnTo>
                  <a:pt x="397763" y="198120"/>
                </a:lnTo>
                <a:lnTo>
                  <a:pt x="392505" y="152595"/>
                </a:lnTo>
                <a:lnTo>
                  <a:pt x="377529" y="110856"/>
                </a:lnTo>
                <a:lnTo>
                  <a:pt x="354036" y="74076"/>
                </a:lnTo>
                <a:lnTo>
                  <a:pt x="323225" y="43427"/>
                </a:lnTo>
                <a:lnTo>
                  <a:pt x="286296" y="20083"/>
                </a:lnTo>
                <a:lnTo>
                  <a:pt x="244448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395980" y="233891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358139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953087" y="2338916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30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487968" y="3486467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069397" y="4113213"/>
            <a:ext cx="387085" cy="38708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2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1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2" y="397763"/>
                </a:lnTo>
                <a:lnTo>
                  <a:pt x="244448" y="392505"/>
                </a:lnTo>
                <a:lnTo>
                  <a:pt x="286296" y="377529"/>
                </a:lnTo>
                <a:lnTo>
                  <a:pt x="323225" y="354036"/>
                </a:lnTo>
                <a:lnTo>
                  <a:pt x="354036" y="323225"/>
                </a:lnTo>
                <a:lnTo>
                  <a:pt x="377529" y="286296"/>
                </a:lnTo>
                <a:lnTo>
                  <a:pt x="392505" y="244448"/>
                </a:lnTo>
                <a:lnTo>
                  <a:pt x="397763" y="198881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4288943" y="2426088"/>
            <a:ext cx="225337" cy="59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70" indent="-37041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  <a:p>
            <a:pPr marL="48770">
              <a:spcBef>
                <a:spcPts val="331"/>
              </a:spcBef>
            </a:pPr>
            <a:r>
              <a:rPr sz="1799" spc="15" dirty="0">
                <a:latin typeface="Arial"/>
                <a:cs typeface="Arial"/>
              </a:rPr>
              <a:t>7</a:t>
            </a:r>
            <a:endParaRPr sz="1799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40073" y="3206186"/>
            <a:ext cx="392642" cy="579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648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3</a:t>
            </a:r>
            <a:endParaRPr sz="1750" baseline="-13888">
              <a:latin typeface="Arial"/>
              <a:cs typeface="Arial"/>
            </a:endParaRPr>
          </a:p>
          <a:p>
            <a:pPr marL="12347">
              <a:spcBef>
                <a:spcPts val="233"/>
              </a:spcBef>
            </a:pPr>
            <a:r>
              <a:rPr sz="1799" spc="10" dirty="0">
                <a:latin typeface="Arial"/>
                <a:cs typeface="Arial"/>
              </a:rPr>
              <a:t>16</a:t>
            </a:r>
            <a:endParaRPr sz="1799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90387" y="3764774"/>
            <a:ext cx="313619" cy="65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14" indent="-31484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 marL="43214">
              <a:spcBef>
                <a:spcPts val="763"/>
              </a:spcBef>
            </a:pPr>
            <a:r>
              <a:rPr sz="1799" spc="10" dirty="0">
                <a:latin typeface="Arial"/>
                <a:cs typeface="Arial"/>
              </a:rPr>
              <a:t>15</a:t>
            </a:r>
            <a:endParaRPr sz="1799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406477" y="3864292"/>
            <a:ext cx="224101" cy="267935"/>
          </a:xfrm>
          <a:custGeom>
            <a:avLst/>
            <a:gdLst/>
            <a:ahLst/>
            <a:cxnLst/>
            <a:rect l="l" t="t" r="r" b="b"/>
            <a:pathLst>
              <a:path w="230504" h="275589">
                <a:moveTo>
                  <a:pt x="135636" y="180593"/>
                </a:moveTo>
                <a:lnTo>
                  <a:pt x="128015" y="186689"/>
                </a:lnTo>
                <a:lnTo>
                  <a:pt x="127253" y="192785"/>
                </a:lnTo>
                <a:lnTo>
                  <a:pt x="130301" y="196595"/>
                </a:lnTo>
                <a:lnTo>
                  <a:pt x="188975" y="275081"/>
                </a:lnTo>
                <a:lnTo>
                  <a:pt x="196027" y="259079"/>
                </a:lnTo>
                <a:lnTo>
                  <a:pt x="177546" y="259079"/>
                </a:lnTo>
                <a:lnTo>
                  <a:pt x="176784" y="250697"/>
                </a:lnTo>
                <a:lnTo>
                  <a:pt x="174498" y="240791"/>
                </a:lnTo>
                <a:lnTo>
                  <a:pt x="172212" y="230123"/>
                </a:lnTo>
                <a:lnTo>
                  <a:pt x="170055" y="220777"/>
                </a:lnTo>
                <a:lnTo>
                  <a:pt x="144018" y="185927"/>
                </a:lnTo>
                <a:lnTo>
                  <a:pt x="140970" y="181355"/>
                </a:lnTo>
                <a:lnTo>
                  <a:pt x="135636" y="180593"/>
                </a:lnTo>
                <a:close/>
              </a:path>
              <a:path w="230504" h="275589">
                <a:moveTo>
                  <a:pt x="170055" y="220777"/>
                </a:moveTo>
                <a:lnTo>
                  <a:pt x="172212" y="230123"/>
                </a:lnTo>
                <a:lnTo>
                  <a:pt x="174498" y="240791"/>
                </a:lnTo>
                <a:lnTo>
                  <a:pt x="176784" y="250697"/>
                </a:lnTo>
                <a:lnTo>
                  <a:pt x="177546" y="259079"/>
                </a:lnTo>
                <a:lnTo>
                  <a:pt x="195834" y="256031"/>
                </a:lnTo>
                <a:lnTo>
                  <a:pt x="195418" y="253745"/>
                </a:lnTo>
                <a:lnTo>
                  <a:pt x="178308" y="253745"/>
                </a:lnTo>
                <a:lnTo>
                  <a:pt x="184417" y="240000"/>
                </a:lnTo>
                <a:lnTo>
                  <a:pt x="170055" y="220777"/>
                </a:lnTo>
                <a:close/>
              </a:path>
              <a:path w="230504" h="275589">
                <a:moveTo>
                  <a:pt x="219456" y="171449"/>
                </a:moveTo>
                <a:lnTo>
                  <a:pt x="214122" y="173735"/>
                </a:lnTo>
                <a:lnTo>
                  <a:pt x="211836" y="178307"/>
                </a:lnTo>
                <a:lnTo>
                  <a:pt x="190079" y="227259"/>
                </a:lnTo>
                <a:lnTo>
                  <a:pt x="192024" y="236981"/>
                </a:lnTo>
                <a:lnTo>
                  <a:pt x="194310" y="247649"/>
                </a:lnTo>
                <a:lnTo>
                  <a:pt x="195834" y="256031"/>
                </a:lnTo>
                <a:lnTo>
                  <a:pt x="177546" y="259079"/>
                </a:lnTo>
                <a:lnTo>
                  <a:pt x="196027" y="259079"/>
                </a:lnTo>
                <a:lnTo>
                  <a:pt x="228600" y="185165"/>
                </a:lnTo>
                <a:lnTo>
                  <a:pt x="230124" y="180593"/>
                </a:lnTo>
                <a:lnTo>
                  <a:pt x="228600" y="175259"/>
                </a:lnTo>
                <a:lnTo>
                  <a:pt x="224027" y="173735"/>
                </a:lnTo>
                <a:lnTo>
                  <a:pt x="219456" y="171449"/>
                </a:lnTo>
                <a:close/>
              </a:path>
              <a:path w="230504" h="275589">
                <a:moveTo>
                  <a:pt x="184417" y="240000"/>
                </a:moveTo>
                <a:lnTo>
                  <a:pt x="178308" y="253745"/>
                </a:lnTo>
                <a:lnTo>
                  <a:pt x="193548" y="252221"/>
                </a:lnTo>
                <a:lnTo>
                  <a:pt x="184417" y="240000"/>
                </a:lnTo>
                <a:close/>
              </a:path>
              <a:path w="230504" h="275589">
                <a:moveTo>
                  <a:pt x="190079" y="227259"/>
                </a:moveTo>
                <a:lnTo>
                  <a:pt x="184417" y="240000"/>
                </a:lnTo>
                <a:lnTo>
                  <a:pt x="193548" y="252221"/>
                </a:lnTo>
                <a:lnTo>
                  <a:pt x="178308" y="253745"/>
                </a:lnTo>
                <a:lnTo>
                  <a:pt x="195418" y="253745"/>
                </a:lnTo>
                <a:lnTo>
                  <a:pt x="194310" y="247649"/>
                </a:lnTo>
                <a:lnTo>
                  <a:pt x="192024" y="236981"/>
                </a:lnTo>
                <a:lnTo>
                  <a:pt x="190079" y="227259"/>
                </a:lnTo>
                <a:close/>
              </a:path>
              <a:path w="230504" h="275589">
                <a:moveTo>
                  <a:pt x="8382" y="0"/>
                </a:moveTo>
                <a:lnTo>
                  <a:pt x="0" y="15239"/>
                </a:lnTo>
                <a:lnTo>
                  <a:pt x="19812" y="26669"/>
                </a:lnTo>
                <a:lnTo>
                  <a:pt x="38100" y="38100"/>
                </a:lnTo>
                <a:lnTo>
                  <a:pt x="71627" y="64007"/>
                </a:lnTo>
                <a:lnTo>
                  <a:pt x="101346" y="93725"/>
                </a:lnTo>
                <a:lnTo>
                  <a:pt x="114300" y="110489"/>
                </a:lnTo>
                <a:lnTo>
                  <a:pt x="120396" y="118109"/>
                </a:lnTo>
                <a:lnTo>
                  <a:pt x="126491" y="127253"/>
                </a:lnTo>
                <a:lnTo>
                  <a:pt x="131825" y="135635"/>
                </a:lnTo>
                <a:lnTo>
                  <a:pt x="137160" y="144779"/>
                </a:lnTo>
                <a:lnTo>
                  <a:pt x="142494" y="153161"/>
                </a:lnTo>
                <a:lnTo>
                  <a:pt x="147065" y="162305"/>
                </a:lnTo>
                <a:lnTo>
                  <a:pt x="151637" y="172211"/>
                </a:lnTo>
                <a:lnTo>
                  <a:pt x="156210" y="181355"/>
                </a:lnTo>
                <a:lnTo>
                  <a:pt x="160020" y="191261"/>
                </a:lnTo>
                <a:lnTo>
                  <a:pt x="163829" y="200405"/>
                </a:lnTo>
                <a:lnTo>
                  <a:pt x="169925" y="220217"/>
                </a:lnTo>
                <a:lnTo>
                  <a:pt x="170055" y="220777"/>
                </a:lnTo>
                <a:lnTo>
                  <a:pt x="184417" y="240000"/>
                </a:lnTo>
                <a:lnTo>
                  <a:pt x="190079" y="227259"/>
                </a:lnTo>
                <a:lnTo>
                  <a:pt x="189737" y="225551"/>
                </a:lnTo>
                <a:lnTo>
                  <a:pt x="186689" y="214883"/>
                </a:lnTo>
                <a:lnTo>
                  <a:pt x="183641" y="204977"/>
                </a:lnTo>
                <a:lnTo>
                  <a:pt x="180594" y="194309"/>
                </a:lnTo>
                <a:lnTo>
                  <a:pt x="176784" y="184403"/>
                </a:lnTo>
                <a:lnTo>
                  <a:pt x="172212" y="173735"/>
                </a:lnTo>
                <a:lnTo>
                  <a:pt x="163068" y="153923"/>
                </a:lnTo>
                <a:lnTo>
                  <a:pt x="157734" y="144779"/>
                </a:lnTo>
                <a:lnTo>
                  <a:pt x="152400" y="134873"/>
                </a:lnTo>
                <a:lnTo>
                  <a:pt x="147065" y="125729"/>
                </a:lnTo>
                <a:lnTo>
                  <a:pt x="134874" y="107441"/>
                </a:lnTo>
                <a:lnTo>
                  <a:pt x="128015" y="99059"/>
                </a:lnTo>
                <a:lnTo>
                  <a:pt x="114300" y="81533"/>
                </a:lnTo>
                <a:lnTo>
                  <a:pt x="83058" y="50291"/>
                </a:lnTo>
                <a:lnTo>
                  <a:pt x="47244" y="22859"/>
                </a:lnTo>
                <a:lnTo>
                  <a:pt x="28194" y="10667"/>
                </a:lnTo>
                <a:lnTo>
                  <a:pt x="8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4855669" y="4008508"/>
            <a:ext cx="1105694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Rotate</a:t>
            </a:r>
            <a:r>
              <a:rPr sz="1653" spc="-63" dirty="0">
                <a:latin typeface="Arial"/>
                <a:cs typeface="Arial"/>
              </a:rPr>
              <a:t> </a:t>
            </a:r>
            <a:r>
              <a:rPr sz="1653" spc="-10" dirty="0">
                <a:latin typeface="Arial"/>
                <a:cs typeface="Arial"/>
              </a:rPr>
              <a:t>right</a:t>
            </a:r>
            <a:endParaRPr sz="1653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66428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4674866"/>
            <a:ext cx="4852458" cy="3715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check two </a:t>
            </a:r>
            <a:r>
              <a:rPr sz="1069" spc="5" dirty="0">
                <a:latin typeface="Times New Roman"/>
                <a:cs typeface="Times New Roman"/>
              </a:rPr>
              <a:t>things.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5" dirty="0">
                <a:latin typeface="Times New Roman"/>
                <a:cs typeface="Times New Roman"/>
              </a:rPr>
              <a:t>the tree is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or not 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 </a:t>
            </a:r>
            <a:r>
              <a:rPr sz="1069" spc="5" dirty="0">
                <a:latin typeface="Times New Roman"/>
                <a:cs typeface="Times New Roman"/>
              </a:rPr>
              <a:t>condition is fulfilled or not. </a:t>
            </a:r>
            <a:r>
              <a:rPr sz="1069" spc="10" dirty="0">
                <a:latin typeface="Times New Roman"/>
                <a:cs typeface="Times New Roman"/>
              </a:rPr>
              <a:t>Secondly we will confirm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inorder </a:t>
            </a:r>
            <a:r>
              <a:rPr sz="1069" spc="5" dirty="0">
                <a:latin typeface="Times New Roman"/>
                <a:cs typeface="Times New Roman"/>
              </a:rPr>
              <a:t>traversal is  preserved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not.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</a:t>
            </a:r>
            <a:r>
              <a:rPr sz="1069" spc="10" dirty="0">
                <a:latin typeface="Times New Roman"/>
                <a:cs typeface="Times New Roman"/>
              </a:rPr>
              <a:t>should be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that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 traversal of original tree. Let’s </a:t>
            </a:r>
            <a:r>
              <a:rPr sz="1069" spc="10" dirty="0">
                <a:latin typeface="Times New Roman"/>
                <a:cs typeface="Times New Roman"/>
              </a:rPr>
              <a:t>check these two </a:t>
            </a:r>
            <a:r>
              <a:rPr sz="1069" spc="5" dirty="0">
                <a:latin typeface="Times New Roman"/>
                <a:cs typeface="Times New Roman"/>
              </a:rPr>
              <a:t>conditions. </a:t>
            </a:r>
            <a:r>
              <a:rPr sz="1069" spc="10" dirty="0">
                <a:latin typeface="Times New Roman"/>
                <a:cs typeface="Times New Roman"/>
              </a:rPr>
              <a:t>The depth of </a:t>
            </a:r>
            <a:r>
              <a:rPr sz="1069" spc="5" dirty="0">
                <a:latin typeface="Times New Roman"/>
                <a:cs typeface="Times New Roman"/>
              </a:rPr>
              <a:t>the left  subtree of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depth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spc="5" dirty="0">
                <a:latin typeface="Times New Roman"/>
                <a:cs typeface="Times New Roman"/>
              </a:rPr>
              <a:t>is three.  Therefore, the difference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levels at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one. So 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fulfilled at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At node </a:t>
            </a:r>
            <a:r>
              <a:rPr sz="1069" spc="5" dirty="0">
                <a:latin typeface="Times New Roman"/>
                <a:cs typeface="Times New Roman"/>
              </a:rPr>
              <a:t>6,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left side while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side 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6, there are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levels.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difference of levels is one, </a:t>
            </a:r>
            <a:r>
              <a:rPr sz="1069" spc="10" dirty="0">
                <a:latin typeface="Times New Roman"/>
                <a:cs typeface="Times New Roman"/>
              </a:rPr>
              <a:t>therefore node 6 </a:t>
            </a:r>
            <a:r>
              <a:rPr sz="1069" spc="5" dirty="0">
                <a:latin typeface="Times New Roman"/>
                <a:cs typeface="Times New Roman"/>
              </a:rPr>
              <a:t>is  also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according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condition. Similarly other nodes </a:t>
            </a:r>
            <a:r>
              <a:rPr sz="1069" spc="10" dirty="0">
                <a:latin typeface="Times New Roman"/>
                <a:cs typeface="Times New Roman"/>
              </a:rPr>
              <a:t>are also  </a:t>
            </a:r>
            <a:r>
              <a:rPr sz="1069" spc="5" dirty="0">
                <a:latin typeface="Times New Roman"/>
                <a:cs typeface="Times New Roman"/>
              </a:rPr>
              <a:t>fulfilling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condition. If </a:t>
            </a:r>
            <a:r>
              <a:rPr sz="1069" spc="10" dirty="0">
                <a:latin typeface="Times New Roman"/>
                <a:cs typeface="Times New Roman"/>
              </a:rPr>
              <a:t>you see 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above,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5" dirty="0">
                <a:latin typeface="Times New Roman"/>
                <a:cs typeface="Times New Roman"/>
              </a:rPr>
              <a:t>clear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balanced.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doing </a:t>
            </a:r>
            <a:r>
              <a:rPr sz="1069" spc="5" dirty="0">
                <a:latin typeface="Times New Roman"/>
                <a:cs typeface="Times New Roman"/>
              </a:rPr>
              <a:t>all this to avoid </a:t>
            </a:r>
            <a:r>
              <a:rPr sz="1069" spc="10" dirty="0">
                <a:latin typeface="Times New Roman"/>
                <a:cs typeface="Times New Roman"/>
              </a:rPr>
              <a:t>the link </a:t>
            </a:r>
            <a:r>
              <a:rPr sz="1069" spc="5" dirty="0">
                <a:latin typeface="Times New Roman"/>
                <a:cs typeface="Times New Roman"/>
              </a:rPr>
              <a:t>list structure. </a:t>
            </a:r>
            <a:r>
              <a:rPr sz="1069" spc="10" dirty="0">
                <a:latin typeface="Times New Roman"/>
                <a:cs typeface="Times New Roman"/>
              </a:rPr>
              <a:t>Whenever we perform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the tree, it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clear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figure that it is balanced. If the tree is balanced, in  case of searching,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not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deep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After going </a:t>
            </a:r>
            <a:r>
              <a:rPr sz="1069" spc="5" dirty="0">
                <a:latin typeface="Times New Roman"/>
                <a:cs typeface="Times New Roman"/>
              </a:rPr>
              <a:t>through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mathematical </a:t>
            </a:r>
            <a:r>
              <a:rPr sz="1069" spc="5" dirty="0">
                <a:latin typeface="Times New Roman"/>
                <a:cs typeface="Times New Roman"/>
              </a:rPr>
              <a:t>analysis,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see that in </a:t>
            </a:r>
            <a:r>
              <a:rPr sz="1069" spc="10" dirty="0">
                <a:latin typeface="Times New Roman"/>
                <a:cs typeface="Times New Roman"/>
              </a:rPr>
              <a:t>the worst case </a:t>
            </a:r>
            <a:r>
              <a:rPr sz="1069" spc="5" dirty="0">
                <a:latin typeface="Times New Roman"/>
                <a:cs typeface="Times New Roman"/>
              </a:rPr>
              <a:t>scenario, </a:t>
            </a:r>
            <a:r>
              <a:rPr sz="1069" spc="10" dirty="0">
                <a:latin typeface="Times New Roman"/>
                <a:cs typeface="Times New Roman"/>
              </a:rPr>
              <a:t>the height of  the 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1.44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means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searching in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is logarithmic. </a:t>
            </a:r>
            <a:r>
              <a:rPr sz="1069" spc="10" dirty="0">
                <a:latin typeface="Times New Roman"/>
                <a:cs typeface="Times New Roman"/>
              </a:rPr>
              <a:t>Therefore  </a:t>
            </a:r>
            <a:r>
              <a:rPr sz="1069" spc="5" dirty="0">
                <a:latin typeface="Times New Roman"/>
                <a:cs typeface="Times New Roman"/>
              </a:rPr>
              <a:t>if there are ten million nodes in 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levels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roughly </a:t>
            </a:r>
            <a:r>
              <a:rPr sz="1069" spc="5" dirty="0">
                <a:latin typeface="Times New Roman"/>
                <a:cs typeface="Times New Roman"/>
              </a:rPr>
              <a:t>as 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(10  million)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few. So </a:t>
            </a:r>
            <a:r>
              <a:rPr sz="1069" spc="5" dirty="0">
                <a:latin typeface="Times New Roman"/>
                <a:cs typeface="Times New Roman"/>
              </a:rPr>
              <a:t>the traversal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is very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simple.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some more nodes in our example 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perform single and double  </a:t>
            </a:r>
            <a:r>
              <a:rPr sz="1069" spc="5" dirty="0">
                <a:latin typeface="Times New Roman"/>
                <a:cs typeface="Times New Roman"/>
              </a:rPr>
              <a:t>rotations, </a:t>
            </a:r>
            <a:r>
              <a:rPr sz="1069" spc="10" dirty="0">
                <a:latin typeface="Times New Roman"/>
                <a:cs typeface="Times New Roman"/>
              </a:rPr>
              <a:t>needed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balanced.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is 14.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14, according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inorder traversal,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 of </a:t>
            </a:r>
            <a:r>
              <a:rPr sz="1069" spc="5" dirty="0">
                <a:latin typeface="Times New Roman"/>
                <a:cs typeface="Times New Roman"/>
              </a:rPr>
              <a:t>7. Let’s see  this in </a:t>
            </a:r>
            <a:r>
              <a:rPr sz="1069" spc="10" dirty="0">
                <a:latin typeface="Times New Roman"/>
                <a:cs typeface="Times New Roman"/>
              </a:rPr>
              <a:t>the diagram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01302" y="3516842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0" y="0"/>
                </a:moveTo>
                <a:lnTo>
                  <a:pt x="358139" y="5021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2270653" y="2123334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30">
                <a:moveTo>
                  <a:pt x="717042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176692" y="2123334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30">
                <a:moveTo>
                  <a:pt x="0" y="0"/>
                </a:moveTo>
                <a:lnTo>
                  <a:pt x="717042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420177" y="3199764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06"/>
                </a:lnTo>
                <a:lnTo>
                  <a:pt x="20083" y="286145"/>
                </a:lnTo>
                <a:lnTo>
                  <a:pt x="43427" y="322925"/>
                </a:lnTo>
                <a:lnTo>
                  <a:pt x="74076" y="353574"/>
                </a:lnTo>
                <a:lnTo>
                  <a:pt x="110856" y="376918"/>
                </a:lnTo>
                <a:lnTo>
                  <a:pt x="152595" y="391785"/>
                </a:lnTo>
                <a:lnTo>
                  <a:pt x="198120" y="397001"/>
                </a:lnTo>
                <a:lnTo>
                  <a:pt x="243686" y="391785"/>
                </a:lnTo>
                <a:lnTo>
                  <a:pt x="285534" y="376918"/>
                </a:lnTo>
                <a:lnTo>
                  <a:pt x="322463" y="353574"/>
                </a:lnTo>
                <a:lnTo>
                  <a:pt x="353274" y="322925"/>
                </a:lnTo>
                <a:lnTo>
                  <a:pt x="376767" y="286145"/>
                </a:lnTo>
                <a:lnTo>
                  <a:pt x="391743" y="244406"/>
                </a:lnTo>
                <a:lnTo>
                  <a:pt x="397002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535995" y="3223225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1</a:t>
            </a:r>
            <a:endParaRPr sz="179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69134" y="2480417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4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20" y="397763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2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084952" y="2503135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2</a:t>
            </a:r>
            <a:endParaRPr sz="1799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6242" y="3199764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4" h="397510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1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1" y="397001"/>
                </a:lnTo>
                <a:lnTo>
                  <a:pt x="244448" y="391785"/>
                </a:lnTo>
                <a:lnTo>
                  <a:pt x="286296" y="376918"/>
                </a:lnTo>
                <a:lnTo>
                  <a:pt x="323225" y="353574"/>
                </a:lnTo>
                <a:lnTo>
                  <a:pt x="354036" y="322925"/>
                </a:lnTo>
                <a:lnTo>
                  <a:pt x="377529" y="286145"/>
                </a:lnTo>
                <a:lnTo>
                  <a:pt x="392505" y="244406"/>
                </a:lnTo>
                <a:lnTo>
                  <a:pt x="397763" y="198881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642799" y="3223225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3</a:t>
            </a:r>
            <a:endParaRPr sz="179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75174" y="1783292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06"/>
                </a:lnTo>
                <a:lnTo>
                  <a:pt x="20083" y="286145"/>
                </a:lnTo>
                <a:lnTo>
                  <a:pt x="43427" y="322925"/>
                </a:lnTo>
                <a:lnTo>
                  <a:pt x="74076" y="353574"/>
                </a:lnTo>
                <a:lnTo>
                  <a:pt x="110856" y="376918"/>
                </a:lnTo>
                <a:lnTo>
                  <a:pt x="152595" y="391785"/>
                </a:lnTo>
                <a:lnTo>
                  <a:pt x="198119" y="397001"/>
                </a:lnTo>
                <a:lnTo>
                  <a:pt x="243686" y="391785"/>
                </a:lnTo>
                <a:lnTo>
                  <a:pt x="285534" y="376918"/>
                </a:lnTo>
                <a:lnTo>
                  <a:pt x="322463" y="353574"/>
                </a:lnTo>
                <a:lnTo>
                  <a:pt x="353274" y="322925"/>
                </a:lnTo>
                <a:lnTo>
                  <a:pt x="376767" y="286145"/>
                </a:lnTo>
                <a:lnTo>
                  <a:pt x="391743" y="244406"/>
                </a:lnTo>
                <a:lnTo>
                  <a:pt x="397001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67" y="868856"/>
            <a:ext cx="4851841" cy="1249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left rotation </a:t>
            </a:r>
            <a:r>
              <a:rPr sz="1069" spc="10" dirty="0">
                <a:latin typeface="Times New Roman"/>
                <a:cs typeface="Times New Roman"/>
              </a:rPr>
              <a:t>on the link of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7 and </a:t>
            </a:r>
            <a:r>
              <a:rPr sz="1069" spc="5" dirty="0">
                <a:latin typeface="Times New Roman"/>
                <a:cs typeface="Times New Roman"/>
              </a:rPr>
              <a:t>15. With this left rotation, </a:t>
            </a:r>
            <a:r>
              <a:rPr sz="1069" spc="15" dirty="0">
                <a:latin typeface="Times New Roman"/>
                <a:cs typeface="Times New Roman"/>
              </a:rPr>
              <a:t>15  </a:t>
            </a:r>
            <a:r>
              <a:rPr sz="1069" spc="5" dirty="0">
                <a:latin typeface="Times New Roman"/>
                <a:cs typeface="Times New Roman"/>
              </a:rPr>
              <a:t>goes </a:t>
            </a:r>
            <a:r>
              <a:rPr sz="1069" spc="10" dirty="0">
                <a:latin typeface="Times New Roman"/>
                <a:cs typeface="Times New Roman"/>
              </a:rPr>
              <a:t>up and 7 and 16 become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children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respectively.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264">
              <a:latin typeface="Times New Roman"/>
              <a:cs typeface="Times New Roman"/>
            </a:endParaRPr>
          </a:p>
          <a:p>
            <a:pPr marR="1412490" algn="ctr"/>
            <a:r>
              <a:rPr sz="1799" spc="15" dirty="0">
                <a:latin typeface="Arial"/>
                <a:cs typeface="Arial"/>
              </a:rPr>
              <a:t>4</a:t>
            </a:r>
            <a:endParaRPr sz="179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3546" y="281971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358139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270653" y="2819716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30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162618" y="3199764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06"/>
                </a:lnTo>
                <a:lnTo>
                  <a:pt x="20083" y="286145"/>
                </a:lnTo>
                <a:lnTo>
                  <a:pt x="43427" y="322925"/>
                </a:lnTo>
                <a:lnTo>
                  <a:pt x="74076" y="353574"/>
                </a:lnTo>
                <a:lnTo>
                  <a:pt x="110856" y="376918"/>
                </a:lnTo>
                <a:lnTo>
                  <a:pt x="152595" y="391785"/>
                </a:lnTo>
                <a:lnTo>
                  <a:pt x="198120" y="397001"/>
                </a:lnTo>
                <a:lnTo>
                  <a:pt x="243686" y="391785"/>
                </a:lnTo>
                <a:lnTo>
                  <a:pt x="285534" y="376918"/>
                </a:lnTo>
                <a:lnTo>
                  <a:pt x="322463" y="353574"/>
                </a:lnTo>
                <a:lnTo>
                  <a:pt x="353274" y="322925"/>
                </a:lnTo>
                <a:lnTo>
                  <a:pt x="376767" y="286145"/>
                </a:lnTo>
                <a:lnTo>
                  <a:pt x="391743" y="244406"/>
                </a:lnTo>
                <a:lnTo>
                  <a:pt x="397001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278434" y="3223225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5</a:t>
            </a:r>
            <a:endParaRPr sz="179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11575" y="2480417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4">
                <a:moveTo>
                  <a:pt x="198119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19" y="397763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1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827392" y="2503135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6</a:t>
            </a:r>
            <a:endParaRPr sz="179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55986" y="281971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35814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013093" y="2819716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30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697623" y="3967267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2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748988" y="3687728"/>
            <a:ext cx="393259" cy="579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265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3</a:t>
            </a:r>
            <a:endParaRPr sz="1750" baseline="-13888">
              <a:latin typeface="Arial"/>
              <a:cs typeface="Arial"/>
            </a:endParaRPr>
          </a:p>
          <a:p>
            <a:pPr marL="12347">
              <a:spcBef>
                <a:spcPts val="219"/>
              </a:spcBef>
            </a:pPr>
            <a:r>
              <a:rPr sz="1799" spc="10" dirty="0">
                <a:latin typeface="Arial"/>
                <a:cs typeface="Arial"/>
              </a:rPr>
              <a:t>16</a:t>
            </a:r>
            <a:endParaRPr sz="179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8682" y="3199764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5" h="397510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1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1" y="397001"/>
                </a:lnTo>
                <a:lnTo>
                  <a:pt x="244448" y="391785"/>
                </a:lnTo>
                <a:lnTo>
                  <a:pt x="286296" y="376918"/>
                </a:lnTo>
                <a:lnTo>
                  <a:pt x="323225" y="353574"/>
                </a:lnTo>
                <a:lnTo>
                  <a:pt x="354036" y="322925"/>
                </a:lnTo>
                <a:lnTo>
                  <a:pt x="377529" y="286145"/>
                </a:lnTo>
                <a:lnTo>
                  <a:pt x="392505" y="244406"/>
                </a:lnTo>
                <a:lnTo>
                  <a:pt x="397763" y="198881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289660" y="2851327"/>
            <a:ext cx="313002" cy="656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97" indent="-30867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 marL="42597">
              <a:spcBef>
                <a:spcPts val="768"/>
              </a:spcBef>
            </a:pPr>
            <a:r>
              <a:rPr sz="1799" spc="10" dirty="0">
                <a:latin typeface="Arial"/>
                <a:cs typeface="Arial"/>
              </a:rPr>
              <a:t>15</a:t>
            </a:r>
            <a:endParaRPr sz="179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13093" y="3585739"/>
            <a:ext cx="349426" cy="490185"/>
          </a:xfrm>
          <a:custGeom>
            <a:avLst/>
            <a:gdLst/>
            <a:ahLst/>
            <a:cxnLst/>
            <a:rect l="l" t="t" r="r" b="b"/>
            <a:pathLst>
              <a:path w="359410" h="504189">
                <a:moveTo>
                  <a:pt x="358901" y="0"/>
                </a:moveTo>
                <a:lnTo>
                  <a:pt x="0" y="5036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789362" y="3967267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5" h="397510">
                <a:moveTo>
                  <a:pt x="198882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2" y="397002"/>
                </a:lnTo>
                <a:lnTo>
                  <a:pt x="244448" y="391743"/>
                </a:lnTo>
                <a:lnTo>
                  <a:pt x="286296" y="376767"/>
                </a:lnTo>
                <a:lnTo>
                  <a:pt x="323225" y="353274"/>
                </a:lnTo>
                <a:lnTo>
                  <a:pt x="354036" y="322463"/>
                </a:lnTo>
                <a:lnTo>
                  <a:pt x="377529" y="285534"/>
                </a:lnTo>
                <a:lnTo>
                  <a:pt x="392505" y="243686"/>
                </a:lnTo>
                <a:lnTo>
                  <a:pt x="397764" y="198120"/>
                </a:lnTo>
                <a:lnTo>
                  <a:pt x="392505" y="152595"/>
                </a:lnTo>
                <a:lnTo>
                  <a:pt x="377529" y="110856"/>
                </a:lnTo>
                <a:lnTo>
                  <a:pt x="354036" y="74076"/>
                </a:lnTo>
                <a:lnTo>
                  <a:pt x="323225" y="43427"/>
                </a:lnTo>
                <a:lnTo>
                  <a:pt x="286296" y="20083"/>
                </a:lnTo>
                <a:lnTo>
                  <a:pt x="244448" y="5216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870360" y="3673652"/>
            <a:ext cx="225337" cy="59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36" indent="-35806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  <a:p>
            <a:pPr marL="47536">
              <a:spcBef>
                <a:spcPts val="331"/>
              </a:spcBef>
            </a:pPr>
            <a:r>
              <a:rPr sz="1799" spc="15" dirty="0">
                <a:latin typeface="Arial"/>
                <a:cs typeface="Arial"/>
              </a:rPr>
              <a:t>7</a:t>
            </a:r>
            <a:endParaRPr sz="1799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033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4456" y="1952202"/>
            <a:ext cx="335227" cy="334610"/>
          </a:xfrm>
          <a:custGeom>
            <a:avLst/>
            <a:gdLst/>
            <a:ahLst/>
            <a:cxnLst/>
            <a:rect l="l" t="t" r="r" b="b"/>
            <a:pathLst>
              <a:path w="344804" h="344169">
                <a:moveTo>
                  <a:pt x="344424" y="170687"/>
                </a:moveTo>
                <a:lnTo>
                  <a:pt x="344424" y="153924"/>
                </a:lnTo>
                <a:lnTo>
                  <a:pt x="342138" y="145541"/>
                </a:lnTo>
                <a:lnTo>
                  <a:pt x="339089" y="128777"/>
                </a:lnTo>
                <a:lnTo>
                  <a:pt x="336803" y="120395"/>
                </a:lnTo>
                <a:lnTo>
                  <a:pt x="333756" y="112013"/>
                </a:lnTo>
                <a:lnTo>
                  <a:pt x="331470" y="104393"/>
                </a:lnTo>
                <a:lnTo>
                  <a:pt x="326898" y="96774"/>
                </a:lnTo>
                <a:lnTo>
                  <a:pt x="323850" y="89915"/>
                </a:lnTo>
                <a:lnTo>
                  <a:pt x="320039" y="82295"/>
                </a:lnTo>
                <a:lnTo>
                  <a:pt x="315468" y="76200"/>
                </a:lnTo>
                <a:lnTo>
                  <a:pt x="310134" y="68579"/>
                </a:lnTo>
                <a:lnTo>
                  <a:pt x="304800" y="62483"/>
                </a:lnTo>
                <a:lnTo>
                  <a:pt x="275082" y="33527"/>
                </a:lnTo>
                <a:lnTo>
                  <a:pt x="261365" y="24383"/>
                </a:lnTo>
                <a:lnTo>
                  <a:pt x="254508" y="19811"/>
                </a:lnTo>
                <a:lnTo>
                  <a:pt x="231648" y="10667"/>
                </a:lnTo>
                <a:lnTo>
                  <a:pt x="223265" y="6857"/>
                </a:lnTo>
                <a:lnTo>
                  <a:pt x="214884" y="5333"/>
                </a:lnTo>
                <a:lnTo>
                  <a:pt x="207263" y="3048"/>
                </a:lnTo>
                <a:lnTo>
                  <a:pt x="198882" y="1524"/>
                </a:lnTo>
                <a:lnTo>
                  <a:pt x="189737" y="761"/>
                </a:lnTo>
                <a:lnTo>
                  <a:pt x="181356" y="0"/>
                </a:lnTo>
                <a:lnTo>
                  <a:pt x="163068" y="0"/>
                </a:lnTo>
                <a:lnTo>
                  <a:pt x="146303" y="1524"/>
                </a:lnTo>
                <a:lnTo>
                  <a:pt x="137922" y="3048"/>
                </a:lnTo>
                <a:lnTo>
                  <a:pt x="129539" y="5333"/>
                </a:lnTo>
                <a:lnTo>
                  <a:pt x="121158" y="6857"/>
                </a:lnTo>
                <a:lnTo>
                  <a:pt x="113537" y="10667"/>
                </a:lnTo>
                <a:lnTo>
                  <a:pt x="105918" y="13715"/>
                </a:lnTo>
                <a:lnTo>
                  <a:pt x="97536" y="16763"/>
                </a:lnTo>
                <a:lnTo>
                  <a:pt x="89916" y="19811"/>
                </a:lnTo>
                <a:lnTo>
                  <a:pt x="76200" y="28955"/>
                </a:lnTo>
                <a:lnTo>
                  <a:pt x="70104" y="33527"/>
                </a:lnTo>
                <a:lnTo>
                  <a:pt x="62484" y="38861"/>
                </a:lnTo>
                <a:lnTo>
                  <a:pt x="35051" y="68579"/>
                </a:lnTo>
                <a:lnTo>
                  <a:pt x="13716" y="104393"/>
                </a:lnTo>
                <a:lnTo>
                  <a:pt x="8381" y="120395"/>
                </a:lnTo>
                <a:lnTo>
                  <a:pt x="5334" y="128777"/>
                </a:lnTo>
                <a:lnTo>
                  <a:pt x="4572" y="137159"/>
                </a:lnTo>
                <a:lnTo>
                  <a:pt x="2286" y="145541"/>
                </a:lnTo>
                <a:lnTo>
                  <a:pt x="1524" y="153924"/>
                </a:lnTo>
                <a:lnTo>
                  <a:pt x="0" y="162305"/>
                </a:lnTo>
                <a:lnTo>
                  <a:pt x="0" y="180593"/>
                </a:lnTo>
                <a:lnTo>
                  <a:pt x="1524" y="188975"/>
                </a:lnTo>
                <a:lnTo>
                  <a:pt x="2286" y="197357"/>
                </a:lnTo>
                <a:lnTo>
                  <a:pt x="4572" y="205739"/>
                </a:lnTo>
                <a:lnTo>
                  <a:pt x="5334" y="214122"/>
                </a:lnTo>
                <a:lnTo>
                  <a:pt x="8381" y="222503"/>
                </a:lnTo>
                <a:lnTo>
                  <a:pt x="10668" y="230124"/>
                </a:lnTo>
                <a:lnTo>
                  <a:pt x="13716" y="238505"/>
                </a:lnTo>
                <a:lnTo>
                  <a:pt x="21336" y="253745"/>
                </a:lnTo>
                <a:lnTo>
                  <a:pt x="25907" y="260603"/>
                </a:lnTo>
                <a:lnTo>
                  <a:pt x="29718" y="267461"/>
                </a:lnTo>
                <a:lnTo>
                  <a:pt x="35051" y="275081"/>
                </a:lnTo>
                <a:lnTo>
                  <a:pt x="39624" y="281177"/>
                </a:lnTo>
                <a:lnTo>
                  <a:pt x="44957" y="287274"/>
                </a:lnTo>
                <a:lnTo>
                  <a:pt x="51054" y="292607"/>
                </a:lnTo>
                <a:lnTo>
                  <a:pt x="56387" y="298703"/>
                </a:lnTo>
                <a:lnTo>
                  <a:pt x="62484" y="304037"/>
                </a:lnTo>
                <a:lnTo>
                  <a:pt x="70104" y="309372"/>
                </a:lnTo>
                <a:lnTo>
                  <a:pt x="76200" y="313943"/>
                </a:lnTo>
                <a:lnTo>
                  <a:pt x="83057" y="317753"/>
                </a:lnTo>
                <a:lnTo>
                  <a:pt x="89916" y="322325"/>
                </a:lnTo>
                <a:lnTo>
                  <a:pt x="97536" y="326898"/>
                </a:lnTo>
                <a:lnTo>
                  <a:pt x="105918" y="329945"/>
                </a:lnTo>
                <a:lnTo>
                  <a:pt x="121158" y="336041"/>
                </a:lnTo>
                <a:lnTo>
                  <a:pt x="137922" y="340613"/>
                </a:lnTo>
                <a:lnTo>
                  <a:pt x="154686" y="342137"/>
                </a:lnTo>
                <a:lnTo>
                  <a:pt x="163068" y="343661"/>
                </a:lnTo>
                <a:lnTo>
                  <a:pt x="181356" y="343661"/>
                </a:lnTo>
                <a:lnTo>
                  <a:pt x="189737" y="342137"/>
                </a:lnTo>
                <a:lnTo>
                  <a:pt x="198882" y="341375"/>
                </a:lnTo>
                <a:lnTo>
                  <a:pt x="207263" y="340613"/>
                </a:lnTo>
                <a:lnTo>
                  <a:pt x="214884" y="338327"/>
                </a:lnTo>
                <a:lnTo>
                  <a:pt x="223265" y="336041"/>
                </a:lnTo>
                <a:lnTo>
                  <a:pt x="231648" y="332993"/>
                </a:lnTo>
                <a:lnTo>
                  <a:pt x="246887" y="326898"/>
                </a:lnTo>
                <a:lnTo>
                  <a:pt x="254508" y="322325"/>
                </a:lnTo>
                <a:lnTo>
                  <a:pt x="261365" y="317753"/>
                </a:lnTo>
                <a:lnTo>
                  <a:pt x="268986" y="313943"/>
                </a:lnTo>
                <a:lnTo>
                  <a:pt x="299465" y="287274"/>
                </a:lnTo>
                <a:lnTo>
                  <a:pt x="323850" y="253745"/>
                </a:lnTo>
                <a:lnTo>
                  <a:pt x="326898" y="246125"/>
                </a:lnTo>
                <a:lnTo>
                  <a:pt x="331470" y="238505"/>
                </a:lnTo>
                <a:lnTo>
                  <a:pt x="333756" y="230124"/>
                </a:lnTo>
                <a:lnTo>
                  <a:pt x="336803" y="222503"/>
                </a:lnTo>
                <a:lnTo>
                  <a:pt x="339089" y="214122"/>
                </a:lnTo>
                <a:lnTo>
                  <a:pt x="340613" y="205739"/>
                </a:lnTo>
                <a:lnTo>
                  <a:pt x="342138" y="197357"/>
                </a:lnTo>
                <a:lnTo>
                  <a:pt x="344424" y="188975"/>
                </a:lnTo>
                <a:lnTo>
                  <a:pt x="344424" y="170687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352267" y="868857"/>
            <a:ext cx="4852458" cy="1330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  <a:spcBef>
                <a:spcPts val="796"/>
              </a:spcBef>
            </a:pP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containing number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take the </a:t>
            </a:r>
            <a:r>
              <a:rPr sz="1069" spc="5" dirty="0">
                <a:latin typeface="Times New Roman"/>
                <a:cs typeface="Times New Roman"/>
              </a:rPr>
              <a:t>right side of the root. In the right subtree of the </a:t>
            </a:r>
            <a:r>
              <a:rPr sz="1069" i="1" spc="5" dirty="0">
                <a:latin typeface="Times New Roman"/>
                <a:cs typeface="Times New Roman"/>
              </a:rPr>
              <a:t>root, </a:t>
            </a:r>
            <a:r>
              <a:rPr sz="1069" i="1" spc="10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node  containing number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As 4 </a:t>
            </a:r>
            <a:r>
              <a:rPr sz="1069" spc="5" dirty="0">
                <a:latin typeface="Times New Roman"/>
                <a:cs typeface="Times New Roman"/>
              </a:rPr>
              <a:t>is also greater than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, it </a:t>
            </a:r>
            <a:r>
              <a:rPr sz="1069" spc="10" dirty="0">
                <a:latin typeface="Times New Roman"/>
                <a:cs typeface="Times New Roman"/>
              </a:rPr>
              <a:t>will become </a:t>
            </a:r>
            <a:r>
              <a:rPr sz="1069" spc="5" dirty="0">
                <a:latin typeface="Times New Roman"/>
                <a:cs typeface="Times New Roman"/>
              </a:rPr>
              <a:t>the right child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R="1105051" algn="ctr">
              <a:spcBef>
                <a:spcPts val="739"/>
              </a:spcBef>
            </a:pPr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7367" y="2620432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662" y="172211"/>
                </a:moveTo>
                <a:lnTo>
                  <a:pt x="343662" y="163067"/>
                </a:lnTo>
                <a:lnTo>
                  <a:pt x="342138" y="153924"/>
                </a:lnTo>
                <a:lnTo>
                  <a:pt x="340613" y="137159"/>
                </a:lnTo>
                <a:lnTo>
                  <a:pt x="338328" y="128777"/>
                </a:lnTo>
                <a:lnTo>
                  <a:pt x="336042" y="120395"/>
                </a:lnTo>
                <a:lnTo>
                  <a:pt x="332994" y="112775"/>
                </a:lnTo>
                <a:lnTo>
                  <a:pt x="329946" y="104393"/>
                </a:lnTo>
                <a:lnTo>
                  <a:pt x="326898" y="97535"/>
                </a:lnTo>
                <a:lnTo>
                  <a:pt x="322325" y="89915"/>
                </a:lnTo>
                <a:lnTo>
                  <a:pt x="318516" y="82295"/>
                </a:lnTo>
                <a:lnTo>
                  <a:pt x="313944" y="76200"/>
                </a:lnTo>
                <a:lnTo>
                  <a:pt x="309372" y="68579"/>
                </a:lnTo>
                <a:lnTo>
                  <a:pt x="304038" y="62483"/>
                </a:lnTo>
                <a:lnTo>
                  <a:pt x="299466" y="55625"/>
                </a:lnTo>
                <a:lnTo>
                  <a:pt x="292607" y="50291"/>
                </a:lnTo>
                <a:lnTo>
                  <a:pt x="287274" y="44195"/>
                </a:lnTo>
                <a:lnTo>
                  <a:pt x="275081" y="33527"/>
                </a:lnTo>
                <a:lnTo>
                  <a:pt x="267462" y="29717"/>
                </a:lnTo>
                <a:lnTo>
                  <a:pt x="261366" y="25145"/>
                </a:lnTo>
                <a:lnTo>
                  <a:pt x="253746" y="21335"/>
                </a:lnTo>
                <a:lnTo>
                  <a:pt x="246125" y="16763"/>
                </a:lnTo>
                <a:lnTo>
                  <a:pt x="238506" y="13715"/>
                </a:lnTo>
                <a:lnTo>
                  <a:pt x="230124" y="10667"/>
                </a:lnTo>
                <a:lnTo>
                  <a:pt x="223266" y="7619"/>
                </a:lnTo>
                <a:lnTo>
                  <a:pt x="214122" y="5333"/>
                </a:lnTo>
                <a:lnTo>
                  <a:pt x="205740" y="3048"/>
                </a:lnTo>
                <a:lnTo>
                  <a:pt x="197357" y="2285"/>
                </a:lnTo>
                <a:lnTo>
                  <a:pt x="188975" y="761"/>
                </a:lnTo>
                <a:lnTo>
                  <a:pt x="180594" y="0"/>
                </a:lnTo>
                <a:lnTo>
                  <a:pt x="162306" y="0"/>
                </a:lnTo>
                <a:lnTo>
                  <a:pt x="153924" y="761"/>
                </a:lnTo>
                <a:lnTo>
                  <a:pt x="145542" y="2285"/>
                </a:lnTo>
                <a:lnTo>
                  <a:pt x="137160" y="3048"/>
                </a:lnTo>
                <a:lnTo>
                  <a:pt x="120396" y="7619"/>
                </a:lnTo>
                <a:lnTo>
                  <a:pt x="112013" y="10667"/>
                </a:lnTo>
                <a:lnTo>
                  <a:pt x="96774" y="16763"/>
                </a:lnTo>
                <a:lnTo>
                  <a:pt x="89916" y="21335"/>
                </a:lnTo>
                <a:lnTo>
                  <a:pt x="82296" y="25145"/>
                </a:lnTo>
                <a:lnTo>
                  <a:pt x="76200" y="29717"/>
                </a:lnTo>
                <a:lnTo>
                  <a:pt x="68580" y="33527"/>
                </a:lnTo>
                <a:lnTo>
                  <a:pt x="62484" y="38861"/>
                </a:lnTo>
                <a:lnTo>
                  <a:pt x="55625" y="44195"/>
                </a:lnTo>
                <a:lnTo>
                  <a:pt x="44196" y="55625"/>
                </a:lnTo>
                <a:lnTo>
                  <a:pt x="38862" y="62483"/>
                </a:lnTo>
                <a:lnTo>
                  <a:pt x="33528" y="68579"/>
                </a:lnTo>
                <a:lnTo>
                  <a:pt x="29718" y="76200"/>
                </a:lnTo>
                <a:lnTo>
                  <a:pt x="24384" y="82295"/>
                </a:lnTo>
                <a:lnTo>
                  <a:pt x="19812" y="89915"/>
                </a:lnTo>
                <a:lnTo>
                  <a:pt x="16763" y="97535"/>
                </a:lnTo>
                <a:lnTo>
                  <a:pt x="13716" y="104393"/>
                </a:lnTo>
                <a:lnTo>
                  <a:pt x="10668" y="112775"/>
                </a:lnTo>
                <a:lnTo>
                  <a:pt x="6857" y="120395"/>
                </a:lnTo>
                <a:lnTo>
                  <a:pt x="5334" y="128777"/>
                </a:lnTo>
                <a:lnTo>
                  <a:pt x="3048" y="137159"/>
                </a:lnTo>
                <a:lnTo>
                  <a:pt x="1524" y="145541"/>
                </a:lnTo>
                <a:lnTo>
                  <a:pt x="762" y="153924"/>
                </a:lnTo>
                <a:lnTo>
                  <a:pt x="0" y="163067"/>
                </a:lnTo>
                <a:lnTo>
                  <a:pt x="0" y="180593"/>
                </a:lnTo>
                <a:lnTo>
                  <a:pt x="762" y="188975"/>
                </a:lnTo>
                <a:lnTo>
                  <a:pt x="1524" y="197357"/>
                </a:lnTo>
                <a:lnTo>
                  <a:pt x="3048" y="205739"/>
                </a:lnTo>
                <a:lnTo>
                  <a:pt x="5334" y="214883"/>
                </a:lnTo>
                <a:lnTo>
                  <a:pt x="6857" y="223265"/>
                </a:lnTo>
                <a:lnTo>
                  <a:pt x="10668" y="231648"/>
                </a:lnTo>
                <a:lnTo>
                  <a:pt x="13716" y="239267"/>
                </a:lnTo>
                <a:lnTo>
                  <a:pt x="16763" y="246125"/>
                </a:lnTo>
                <a:lnTo>
                  <a:pt x="19812" y="253745"/>
                </a:lnTo>
                <a:lnTo>
                  <a:pt x="24384" y="261365"/>
                </a:lnTo>
                <a:lnTo>
                  <a:pt x="29718" y="267461"/>
                </a:lnTo>
                <a:lnTo>
                  <a:pt x="33528" y="275081"/>
                </a:lnTo>
                <a:lnTo>
                  <a:pt x="44196" y="287274"/>
                </a:lnTo>
                <a:lnTo>
                  <a:pt x="49530" y="294131"/>
                </a:lnTo>
                <a:lnTo>
                  <a:pt x="55625" y="299465"/>
                </a:lnTo>
                <a:lnTo>
                  <a:pt x="62484" y="304800"/>
                </a:lnTo>
                <a:lnTo>
                  <a:pt x="68580" y="310133"/>
                </a:lnTo>
                <a:lnTo>
                  <a:pt x="76200" y="313943"/>
                </a:lnTo>
                <a:lnTo>
                  <a:pt x="112013" y="332993"/>
                </a:lnTo>
                <a:lnTo>
                  <a:pt x="145542" y="341375"/>
                </a:lnTo>
                <a:lnTo>
                  <a:pt x="153924" y="342900"/>
                </a:lnTo>
                <a:lnTo>
                  <a:pt x="162306" y="343661"/>
                </a:lnTo>
                <a:lnTo>
                  <a:pt x="180594" y="343661"/>
                </a:lnTo>
                <a:lnTo>
                  <a:pt x="188975" y="342900"/>
                </a:lnTo>
                <a:lnTo>
                  <a:pt x="197357" y="341375"/>
                </a:lnTo>
                <a:lnTo>
                  <a:pt x="205740" y="340613"/>
                </a:lnTo>
                <a:lnTo>
                  <a:pt x="214122" y="338327"/>
                </a:lnTo>
                <a:lnTo>
                  <a:pt x="223266" y="336041"/>
                </a:lnTo>
                <a:lnTo>
                  <a:pt x="230124" y="332993"/>
                </a:lnTo>
                <a:lnTo>
                  <a:pt x="238506" y="329945"/>
                </a:lnTo>
                <a:lnTo>
                  <a:pt x="253746" y="323850"/>
                </a:lnTo>
                <a:lnTo>
                  <a:pt x="261366" y="319277"/>
                </a:lnTo>
                <a:lnTo>
                  <a:pt x="267462" y="313943"/>
                </a:lnTo>
                <a:lnTo>
                  <a:pt x="275081" y="310133"/>
                </a:lnTo>
                <a:lnTo>
                  <a:pt x="287274" y="299465"/>
                </a:lnTo>
                <a:lnTo>
                  <a:pt x="299466" y="287274"/>
                </a:lnTo>
                <a:lnTo>
                  <a:pt x="304038" y="281177"/>
                </a:lnTo>
                <a:lnTo>
                  <a:pt x="309372" y="275081"/>
                </a:lnTo>
                <a:lnTo>
                  <a:pt x="313944" y="267461"/>
                </a:lnTo>
                <a:lnTo>
                  <a:pt x="318516" y="261365"/>
                </a:lnTo>
                <a:lnTo>
                  <a:pt x="322325" y="253745"/>
                </a:lnTo>
                <a:lnTo>
                  <a:pt x="326898" y="246125"/>
                </a:lnTo>
                <a:lnTo>
                  <a:pt x="329946" y="239267"/>
                </a:lnTo>
                <a:lnTo>
                  <a:pt x="332994" y="230124"/>
                </a:lnTo>
                <a:lnTo>
                  <a:pt x="336042" y="223265"/>
                </a:lnTo>
                <a:lnTo>
                  <a:pt x="338328" y="214883"/>
                </a:lnTo>
                <a:lnTo>
                  <a:pt x="340613" y="205739"/>
                </a:lnTo>
                <a:lnTo>
                  <a:pt x="341375" y="197357"/>
                </a:lnTo>
                <a:lnTo>
                  <a:pt x="342138" y="188975"/>
                </a:lnTo>
                <a:lnTo>
                  <a:pt x="343662" y="180593"/>
                </a:lnTo>
                <a:lnTo>
                  <a:pt x="343662" y="17221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753183" y="2693528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6740" y="2620432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69">
                <a:moveTo>
                  <a:pt x="343662" y="172211"/>
                </a:moveTo>
                <a:lnTo>
                  <a:pt x="343662" y="163067"/>
                </a:lnTo>
                <a:lnTo>
                  <a:pt x="342900" y="153924"/>
                </a:lnTo>
                <a:lnTo>
                  <a:pt x="341375" y="145541"/>
                </a:lnTo>
                <a:lnTo>
                  <a:pt x="340613" y="137159"/>
                </a:lnTo>
                <a:lnTo>
                  <a:pt x="338327" y="128777"/>
                </a:lnTo>
                <a:lnTo>
                  <a:pt x="336041" y="120395"/>
                </a:lnTo>
                <a:lnTo>
                  <a:pt x="332993" y="112775"/>
                </a:lnTo>
                <a:lnTo>
                  <a:pt x="329946" y="104393"/>
                </a:lnTo>
                <a:lnTo>
                  <a:pt x="326898" y="97535"/>
                </a:lnTo>
                <a:lnTo>
                  <a:pt x="322325" y="89915"/>
                </a:lnTo>
                <a:lnTo>
                  <a:pt x="318515" y="82295"/>
                </a:lnTo>
                <a:lnTo>
                  <a:pt x="313943" y="76200"/>
                </a:lnTo>
                <a:lnTo>
                  <a:pt x="310134" y="68579"/>
                </a:lnTo>
                <a:lnTo>
                  <a:pt x="304800" y="62483"/>
                </a:lnTo>
                <a:lnTo>
                  <a:pt x="299465" y="55625"/>
                </a:lnTo>
                <a:lnTo>
                  <a:pt x="292608" y="50291"/>
                </a:lnTo>
                <a:lnTo>
                  <a:pt x="288036" y="44195"/>
                </a:lnTo>
                <a:lnTo>
                  <a:pt x="281177" y="38861"/>
                </a:lnTo>
                <a:lnTo>
                  <a:pt x="275082" y="33527"/>
                </a:lnTo>
                <a:lnTo>
                  <a:pt x="267462" y="29717"/>
                </a:lnTo>
                <a:lnTo>
                  <a:pt x="261365" y="25145"/>
                </a:lnTo>
                <a:lnTo>
                  <a:pt x="253746" y="21335"/>
                </a:lnTo>
                <a:lnTo>
                  <a:pt x="246125" y="16763"/>
                </a:lnTo>
                <a:lnTo>
                  <a:pt x="239267" y="13715"/>
                </a:lnTo>
                <a:lnTo>
                  <a:pt x="230886" y="10667"/>
                </a:lnTo>
                <a:lnTo>
                  <a:pt x="223265" y="7619"/>
                </a:lnTo>
                <a:lnTo>
                  <a:pt x="206501" y="3048"/>
                </a:lnTo>
                <a:lnTo>
                  <a:pt x="198120" y="2285"/>
                </a:lnTo>
                <a:lnTo>
                  <a:pt x="188975" y="761"/>
                </a:lnTo>
                <a:lnTo>
                  <a:pt x="180593" y="0"/>
                </a:lnTo>
                <a:lnTo>
                  <a:pt x="163067" y="0"/>
                </a:lnTo>
                <a:lnTo>
                  <a:pt x="154686" y="761"/>
                </a:lnTo>
                <a:lnTo>
                  <a:pt x="145541" y="2285"/>
                </a:lnTo>
                <a:lnTo>
                  <a:pt x="137160" y="3048"/>
                </a:lnTo>
                <a:lnTo>
                  <a:pt x="120396" y="7619"/>
                </a:lnTo>
                <a:lnTo>
                  <a:pt x="112775" y="10667"/>
                </a:lnTo>
                <a:lnTo>
                  <a:pt x="104393" y="13715"/>
                </a:lnTo>
                <a:lnTo>
                  <a:pt x="97536" y="16763"/>
                </a:lnTo>
                <a:lnTo>
                  <a:pt x="89915" y="21335"/>
                </a:lnTo>
                <a:lnTo>
                  <a:pt x="82296" y="25145"/>
                </a:lnTo>
                <a:lnTo>
                  <a:pt x="76200" y="29717"/>
                </a:lnTo>
                <a:lnTo>
                  <a:pt x="68579" y="33527"/>
                </a:lnTo>
                <a:lnTo>
                  <a:pt x="62484" y="38861"/>
                </a:lnTo>
                <a:lnTo>
                  <a:pt x="55625" y="44195"/>
                </a:lnTo>
                <a:lnTo>
                  <a:pt x="51053" y="50291"/>
                </a:lnTo>
                <a:lnTo>
                  <a:pt x="44196" y="55625"/>
                </a:lnTo>
                <a:lnTo>
                  <a:pt x="38862" y="62483"/>
                </a:lnTo>
                <a:lnTo>
                  <a:pt x="33527" y="68579"/>
                </a:lnTo>
                <a:lnTo>
                  <a:pt x="29717" y="76200"/>
                </a:lnTo>
                <a:lnTo>
                  <a:pt x="24384" y="82295"/>
                </a:lnTo>
                <a:lnTo>
                  <a:pt x="21336" y="89915"/>
                </a:lnTo>
                <a:lnTo>
                  <a:pt x="16763" y="97535"/>
                </a:lnTo>
                <a:lnTo>
                  <a:pt x="13715" y="104393"/>
                </a:lnTo>
                <a:lnTo>
                  <a:pt x="10667" y="112775"/>
                </a:lnTo>
                <a:lnTo>
                  <a:pt x="7620" y="120395"/>
                </a:lnTo>
                <a:lnTo>
                  <a:pt x="3048" y="137159"/>
                </a:lnTo>
                <a:lnTo>
                  <a:pt x="2286" y="145541"/>
                </a:lnTo>
                <a:lnTo>
                  <a:pt x="762" y="153924"/>
                </a:lnTo>
                <a:lnTo>
                  <a:pt x="0" y="163067"/>
                </a:lnTo>
                <a:lnTo>
                  <a:pt x="0" y="180593"/>
                </a:lnTo>
                <a:lnTo>
                  <a:pt x="762" y="188975"/>
                </a:lnTo>
                <a:lnTo>
                  <a:pt x="2286" y="197357"/>
                </a:lnTo>
                <a:lnTo>
                  <a:pt x="3048" y="205739"/>
                </a:lnTo>
                <a:lnTo>
                  <a:pt x="16763" y="246125"/>
                </a:lnTo>
                <a:lnTo>
                  <a:pt x="21336" y="253745"/>
                </a:lnTo>
                <a:lnTo>
                  <a:pt x="24384" y="261365"/>
                </a:lnTo>
                <a:lnTo>
                  <a:pt x="29717" y="267461"/>
                </a:lnTo>
                <a:lnTo>
                  <a:pt x="33527" y="275081"/>
                </a:lnTo>
                <a:lnTo>
                  <a:pt x="44196" y="287274"/>
                </a:lnTo>
                <a:lnTo>
                  <a:pt x="49529" y="294131"/>
                </a:lnTo>
                <a:lnTo>
                  <a:pt x="55625" y="299465"/>
                </a:lnTo>
                <a:lnTo>
                  <a:pt x="62484" y="304800"/>
                </a:lnTo>
                <a:lnTo>
                  <a:pt x="68579" y="310133"/>
                </a:lnTo>
                <a:lnTo>
                  <a:pt x="76200" y="313943"/>
                </a:lnTo>
                <a:lnTo>
                  <a:pt x="82296" y="319277"/>
                </a:lnTo>
                <a:lnTo>
                  <a:pt x="89915" y="323850"/>
                </a:lnTo>
                <a:lnTo>
                  <a:pt x="97536" y="326898"/>
                </a:lnTo>
                <a:lnTo>
                  <a:pt x="104393" y="329945"/>
                </a:lnTo>
                <a:lnTo>
                  <a:pt x="112775" y="332993"/>
                </a:lnTo>
                <a:lnTo>
                  <a:pt x="120396" y="336041"/>
                </a:lnTo>
                <a:lnTo>
                  <a:pt x="137160" y="340613"/>
                </a:lnTo>
                <a:lnTo>
                  <a:pt x="145541" y="341375"/>
                </a:lnTo>
                <a:lnTo>
                  <a:pt x="154686" y="342900"/>
                </a:lnTo>
                <a:lnTo>
                  <a:pt x="163067" y="343661"/>
                </a:lnTo>
                <a:lnTo>
                  <a:pt x="180593" y="343661"/>
                </a:lnTo>
                <a:lnTo>
                  <a:pt x="188975" y="342900"/>
                </a:lnTo>
                <a:lnTo>
                  <a:pt x="198120" y="341375"/>
                </a:lnTo>
                <a:lnTo>
                  <a:pt x="206501" y="340613"/>
                </a:lnTo>
                <a:lnTo>
                  <a:pt x="223265" y="336041"/>
                </a:lnTo>
                <a:lnTo>
                  <a:pt x="230886" y="332993"/>
                </a:lnTo>
                <a:lnTo>
                  <a:pt x="239267" y="329945"/>
                </a:lnTo>
                <a:lnTo>
                  <a:pt x="246125" y="326898"/>
                </a:lnTo>
                <a:lnTo>
                  <a:pt x="253746" y="323850"/>
                </a:lnTo>
                <a:lnTo>
                  <a:pt x="261365" y="319277"/>
                </a:lnTo>
                <a:lnTo>
                  <a:pt x="267462" y="313943"/>
                </a:lnTo>
                <a:lnTo>
                  <a:pt x="275082" y="310133"/>
                </a:lnTo>
                <a:lnTo>
                  <a:pt x="281177" y="304800"/>
                </a:lnTo>
                <a:lnTo>
                  <a:pt x="288036" y="299465"/>
                </a:lnTo>
                <a:lnTo>
                  <a:pt x="292608" y="294131"/>
                </a:lnTo>
                <a:lnTo>
                  <a:pt x="299465" y="287274"/>
                </a:lnTo>
                <a:lnTo>
                  <a:pt x="310134" y="275081"/>
                </a:lnTo>
                <a:lnTo>
                  <a:pt x="313943" y="267461"/>
                </a:lnTo>
                <a:lnTo>
                  <a:pt x="318515" y="261365"/>
                </a:lnTo>
                <a:lnTo>
                  <a:pt x="322325" y="253745"/>
                </a:lnTo>
                <a:lnTo>
                  <a:pt x="326898" y="246125"/>
                </a:lnTo>
                <a:lnTo>
                  <a:pt x="329946" y="239267"/>
                </a:lnTo>
                <a:lnTo>
                  <a:pt x="332993" y="230124"/>
                </a:lnTo>
                <a:lnTo>
                  <a:pt x="336041" y="223265"/>
                </a:lnTo>
                <a:lnTo>
                  <a:pt x="338327" y="214883"/>
                </a:lnTo>
                <a:lnTo>
                  <a:pt x="340613" y="205739"/>
                </a:lnTo>
                <a:lnTo>
                  <a:pt x="341375" y="197357"/>
                </a:lnTo>
                <a:lnTo>
                  <a:pt x="342900" y="188975"/>
                </a:lnTo>
                <a:lnTo>
                  <a:pt x="343662" y="180593"/>
                </a:lnTo>
                <a:lnTo>
                  <a:pt x="343662" y="17221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672558" y="2693528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4055" y="2286316"/>
            <a:ext cx="335227" cy="334610"/>
          </a:xfrm>
          <a:custGeom>
            <a:avLst/>
            <a:gdLst/>
            <a:ahLst/>
            <a:cxnLst/>
            <a:rect l="l" t="t" r="r" b="b"/>
            <a:pathLst>
              <a:path w="344805" h="344169">
                <a:moveTo>
                  <a:pt x="344424" y="0"/>
                </a:moveTo>
                <a:lnTo>
                  <a:pt x="0" y="34366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305598" y="2286316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69">
                <a:moveTo>
                  <a:pt x="0" y="0"/>
                </a:moveTo>
                <a:lnTo>
                  <a:pt x="343661" y="34366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041245" y="3236065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69">
                <a:moveTo>
                  <a:pt x="343662" y="172212"/>
                </a:moveTo>
                <a:lnTo>
                  <a:pt x="343662" y="154686"/>
                </a:lnTo>
                <a:lnTo>
                  <a:pt x="342900" y="146304"/>
                </a:lnTo>
                <a:lnTo>
                  <a:pt x="340613" y="137922"/>
                </a:lnTo>
                <a:lnTo>
                  <a:pt x="338327" y="129540"/>
                </a:lnTo>
                <a:lnTo>
                  <a:pt x="336041" y="120396"/>
                </a:lnTo>
                <a:lnTo>
                  <a:pt x="334517" y="113538"/>
                </a:lnTo>
                <a:lnTo>
                  <a:pt x="330707" y="105918"/>
                </a:lnTo>
                <a:lnTo>
                  <a:pt x="326898" y="97536"/>
                </a:lnTo>
                <a:lnTo>
                  <a:pt x="323850" y="89916"/>
                </a:lnTo>
                <a:lnTo>
                  <a:pt x="319277" y="83820"/>
                </a:lnTo>
                <a:lnTo>
                  <a:pt x="315467" y="76200"/>
                </a:lnTo>
                <a:lnTo>
                  <a:pt x="310134" y="70104"/>
                </a:lnTo>
                <a:lnTo>
                  <a:pt x="304800" y="62484"/>
                </a:lnTo>
                <a:lnTo>
                  <a:pt x="299465" y="57150"/>
                </a:lnTo>
                <a:lnTo>
                  <a:pt x="294131" y="51054"/>
                </a:lnTo>
                <a:lnTo>
                  <a:pt x="287274" y="44958"/>
                </a:lnTo>
                <a:lnTo>
                  <a:pt x="281177" y="39624"/>
                </a:lnTo>
                <a:lnTo>
                  <a:pt x="275081" y="35052"/>
                </a:lnTo>
                <a:lnTo>
                  <a:pt x="268224" y="29718"/>
                </a:lnTo>
                <a:lnTo>
                  <a:pt x="261365" y="25908"/>
                </a:lnTo>
                <a:lnTo>
                  <a:pt x="246125" y="16764"/>
                </a:lnTo>
                <a:lnTo>
                  <a:pt x="239267" y="13716"/>
                </a:lnTo>
                <a:lnTo>
                  <a:pt x="231648" y="10668"/>
                </a:lnTo>
                <a:lnTo>
                  <a:pt x="223265" y="8382"/>
                </a:lnTo>
                <a:lnTo>
                  <a:pt x="215645" y="5334"/>
                </a:lnTo>
                <a:lnTo>
                  <a:pt x="207263" y="4572"/>
                </a:lnTo>
                <a:lnTo>
                  <a:pt x="198881" y="2286"/>
                </a:lnTo>
                <a:lnTo>
                  <a:pt x="190500" y="1524"/>
                </a:lnTo>
                <a:lnTo>
                  <a:pt x="180593" y="0"/>
                </a:lnTo>
                <a:lnTo>
                  <a:pt x="163829" y="0"/>
                </a:lnTo>
                <a:lnTo>
                  <a:pt x="154686" y="1524"/>
                </a:lnTo>
                <a:lnTo>
                  <a:pt x="145541" y="2286"/>
                </a:lnTo>
                <a:lnTo>
                  <a:pt x="137160" y="4572"/>
                </a:lnTo>
                <a:lnTo>
                  <a:pt x="128777" y="5334"/>
                </a:lnTo>
                <a:lnTo>
                  <a:pt x="121157" y="8382"/>
                </a:lnTo>
                <a:lnTo>
                  <a:pt x="112775" y="10668"/>
                </a:lnTo>
                <a:lnTo>
                  <a:pt x="105917" y="13716"/>
                </a:lnTo>
                <a:lnTo>
                  <a:pt x="97536" y="16764"/>
                </a:lnTo>
                <a:lnTo>
                  <a:pt x="89915" y="21336"/>
                </a:lnTo>
                <a:lnTo>
                  <a:pt x="83057" y="25908"/>
                </a:lnTo>
                <a:lnTo>
                  <a:pt x="76200" y="29718"/>
                </a:lnTo>
                <a:lnTo>
                  <a:pt x="69341" y="35052"/>
                </a:lnTo>
                <a:lnTo>
                  <a:pt x="62484" y="39624"/>
                </a:lnTo>
                <a:lnTo>
                  <a:pt x="57150" y="44958"/>
                </a:lnTo>
                <a:lnTo>
                  <a:pt x="50291" y="51054"/>
                </a:lnTo>
                <a:lnTo>
                  <a:pt x="45719" y="57150"/>
                </a:lnTo>
                <a:lnTo>
                  <a:pt x="38862" y="62484"/>
                </a:lnTo>
                <a:lnTo>
                  <a:pt x="35051" y="70104"/>
                </a:lnTo>
                <a:lnTo>
                  <a:pt x="29717" y="76200"/>
                </a:lnTo>
                <a:lnTo>
                  <a:pt x="25145" y="83820"/>
                </a:lnTo>
                <a:lnTo>
                  <a:pt x="21336" y="89916"/>
                </a:lnTo>
                <a:lnTo>
                  <a:pt x="16763" y="97536"/>
                </a:lnTo>
                <a:lnTo>
                  <a:pt x="13715" y="105918"/>
                </a:lnTo>
                <a:lnTo>
                  <a:pt x="10667" y="113538"/>
                </a:lnTo>
                <a:lnTo>
                  <a:pt x="8381" y="120396"/>
                </a:lnTo>
                <a:lnTo>
                  <a:pt x="5334" y="129540"/>
                </a:lnTo>
                <a:lnTo>
                  <a:pt x="2286" y="146304"/>
                </a:lnTo>
                <a:lnTo>
                  <a:pt x="762" y="154686"/>
                </a:lnTo>
                <a:lnTo>
                  <a:pt x="762" y="163068"/>
                </a:lnTo>
                <a:lnTo>
                  <a:pt x="0" y="172212"/>
                </a:lnTo>
                <a:lnTo>
                  <a:pt x="762" y="181356"/>
                </a:lnTo>
                <a:lnTo>
                  <a:pt x="762" y="189738"/>
                </a:lnTo>
                <a:lnTo>
                  <a:pt x="2286" y="198882"/>
                </a:lnTo>
                <a:lnTo>
                  <a:pt x="3810" y="207264"/>
                </a:lnTo>
                <a:lnTo>
                  <a:pt x="5334" y="214884"/>
                </a:lnTo>
                <a:lnTo>
                  <a:pt x="8381" y="223266"/>
                </a:lnTo>
                <a:lnTo>
                  <a:pt x="10667" y="231648"/>
                </a:lnTo>
                <a:lnTo>
                  <a:pt x="16763" y="246888"/>
                </a:lnTo>
                <a:lnTo>
                  <a:pt x="21336" y="253746"/>
                </a:lnTo>
                <a:lnTo>
                  <a:pt x="25145" y="261366"/>
                </a:lnTo>
                <a:lnTo>
                  <a:pt x="29717" y="268986"/>
                </a:lnTo>
                <a:lnTo>
                  <a:pt x="35051" y="275082"/>
                </a:lnTo>
                <a:lnTo>
                  <a:pt x="38862" y="281178"/>
                </a:lnTo>
                <a:lnTo>
                  <a:pt x="45719" y="288036"/>
                </a:lnTo>
                <a:lnTo>
                  <a:pt x="50291" y="294132"/>
                </a:lnTo>
                <a:lnTo>
                  <a:pt x="57150" y="299466"/>
                </a:lnTo>
                <a:lnTo>
                  <a:pt x="62484" y="304800"/>
                </a:lnTo>
                <a:lnTo>
                  <a:pt x="76200" y="315468"/>
                </a:lnTo>
                <a:lnTo>
                  <a:pt x="83057" y="319278"/>
                </a:lnTo>
                <a:lnTo>
                  <a:pt x="89915" y="323850"/>
                </a:lnTo>
                <a:lnTo>
                  <a:pt x="97536" y="326898"/>
                </a:lnTo>
                <a:lnTo>
                  <a:pt x="105917" y="331470"/>
                </a:lnTo>
                <a:lnTo>
                  <a:pt x="112775" y="334518"/>
                </a:lnTo>
                <a:lnTo>
                  <a:pt x="121157" y="336804"/>
                </a:lnTo>
                <a:lnTo>
                  <a:pt x="128777" y="338328"/>
                </a:lnTo>
                <a:lnTo>
                  <a:pt x="145541" y="342900"/>
                </a:lnTo>
                <a:lnTo>
                  <a:pt x="154686" y="343662"/>
                </a:lnTo>
                <a:lnTo>
                  <a:pt x="190500" y="343662"/>
                </a:lnTo>
                <a:lnTo>
                  <a:pt x="198881" y="342900"/>
                </a:lnTo>
                <a:lnTo>
                  <a:pt x="215645" y="338328"/>
                </a:lnTo>
                <a:lnTo>
                  <a:pt x="223265" y="336804"/>
                </a:lnTo>
                <a:lnTo>
                  <a:pt x="231648" y="334518"/>
                </a:lnTo>
                <a:lnTo>
                  <a:pt x="239267" y="331470"/>
                </a:lnTo>
                <a:lnTo>
                  <a:pt x="246125" y="326898"/>
                </a:lnTo>
                <a:lnTo>
                  <a:pt x="253745" y="323850"/>
                </a:lnTo>
                <a:lnTo>
                  <a:pt x="261365" y="319278"/>
                </a:lnTo>
                <a:lnTo>
                  <a:pt x="268224" y="315468"/>
                </a:lnTo>
                <a:lnTo>
                  <a:pt x="275081" y="310134"/>
                </a:lnTo>
                <a:lnTo>
                  <a:pt x="287274" y="299466"/>
                </a:lnTo>
                <a:lnTo>
                  <a:pt x="294131" y="294132"/>
                </a:lnTo>
                <a:lnTo>
                  <a:pt x="299465" y="288036"/>
                </a:lnTo>
                <a:lnTo>
                  <a:pt x="304800" y="281178"/>
                </a:lnTo>
                <a:lnTo>
                  <a:pt x="315467" y="268986"/>
                </a:lnTo>
                <a:lnTo>
                  <a:pt x="319277" y="261366"/>
                </a:lnTo>
                <a:lnTo>
                  <a:pt x="323850" y="253746"/>
                </a:lnTo>
                <a:lnTo>
                  <a:pt x="326898" y="246888"/>
                </a:lnTo>
                <a:lnTo>
                  <a:pt x="334517" y="231648"/>
                </a:lnTo>
                <a:lnTo>
                  <a:pt x="336041" y="223266"/>
                </a:lnTo>
                <a:lnTo>
                  <a:pt x="338327" y="214884"/>
                </a:lnTo>
                <a:lnTo>
                  <a:pt x="340613" y="207264"/>
                </a:lnTo>
                <a:lnTo>
                  <a:pt x="342900" y="198882"/>
                </a:lnTo>
                <a:lnTo>
                  <a:pt x="343662" y="189738"/>
                </a:lnTo>
                <a:lnTo>
                  <a:pt x="343662" y="17221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832331" y="2944177"/>
            <a:ext cx="309915" cy="309915"/>
          </a:xfrm>
          <a:custGeom>
            <a:avLst/>
            <a:gdLst/>
            <a:ahLst/>
            <a:cxnLst/>
            <a:rect l="l" t="t" r="r" b="b"/>
            <a:pathLst>
              <a:path w="318770" h="318769">
                <a:moveTo>
                  <a:pt x="0" y="0"/>
                </a:moveTo>
                <a:lnTo>
                  <a:pt x="318515" y="318516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054456" y="5854171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1450"/>
                </a:moveTo>
                <a:lnTo>
                  <a:pt x="343662" y="153924"/>
                </a:lnTo>
                <a:lnTo>
                  <a:pt x="341375" y="145541"/>
                </a:lnTo>
                <a:lnTo>
                  <a:pt x="340613" y="137159"/>
                </a:lnTo>
                <a:lnTo>
                  <a:pt x="338327" y="128777"/>
                </a:lnTo>
                <a:lnTo>
                  <a:pt x="336041" y="120395"/>
                </a:lnTo>
                <a:lnTo>
                  <a:pt x="332994" y="112013"/>
                </a:lnTo>
                <a:lnTo>
                  <a:pt x="331470" y="104393"/>
                </a:lnTo>
                <a:lnTo>
                  <a:pt x="326898" y="96774"/>
                </a:lnTo>
                <a:lnTo>
                  <a:pt x="323850" y="89915"/>
                </a:lnTo>
                <a:lnTo>
                  <a:pt x="319277" y="82295"/>
                </a:lnTo>
                <a:lnTo>
                  <a:pt x="315468" y="76200"/>
                </a:lnTo>
                <a:lnTo>
                  <a:pt x="310134" y="68579"/>
                </a:lnTo>
                <a:lnTo>
                  <a:pt x="304800" y="62483"/>
                </a:lnTo>
                <a:lnTo>
                  <a:pt x="299465" y="55625"/>
                </a:lnTo>
                <a:lnTo>
                  <a:pt x="294132" y="49529"/>
                </a:lnTo>
                <a:lnTo>
                  <a:pt x="288036" y="44195"/>
                </a:lnTo>
                <a:lnTo>
                  <a:pt x="281177" y="38862"/>
                </a:lnTo>
                <a:lnTo>
                  <a:pt x="275082" y="33527"/>
                </a:lnTo>
                <a:lnTo>
                  <a:pt x="268986" y="29717"/>
                </a:lnTo>
                <a:lnTo>
                  <a:pt x="261365" y="24383"/>
                </a:lnTo>
                <a:lnTo>
                  <a:pt x="253746" y="19812"/>
                </a:lnTo>
                <a:lnTo>
                  <a:pt x="246125" y="16763"/>
                </a:lnTo>
                <a:lnTo>
                  <a:pt x="239268" y="13715"/>
                </a:lnTo>
                <a:lnTo>
                  <a:pt x="231648" y="10667"/>
                </a:lnTo>
                <a:lnTo>
                  <a:pt x="223265" y="6857"/>
                </a:lnTo>
                <a:lnTo>
                  <a:pt x="214884" y="5333"/>
                </a:lnTo>
                <a:lnTo>
                  <a:pt x="207263" y="3047"/>
                </a:lnTo>
                <a:lnTo>
                  <a:pt x="198882" y="1524"/>
                </a:lnTo>
                <a:lnTo>
                  <a:pt x="180594" y="0"/>
                </a:lnTo>
                <a:lnTo>
                  <a:pt x="163068" y="0"/>
                </a:lnTo>
                <a:lnTo>
                  <a:pt x="146303" y="1524"/>
                </a:lnTo>
                <a:lnTo>
                  <a:pt x="137922" y="3047"/>
                </a:lnTo>
                <a:lnTo>
                  <a:pt x="128777" y="5333"/>
                </a:lnTo>
                <a:lnTo>
                  <a:pt x="120396" y="6857"/>
                </a:lnTo>
                <a:lnTo>
                  <a:pt x="113537" y="10667"/>
                </a:lnTo>
                <a:lnTo>
                  <a:pt x="105918" y="13715"/>
                </a:lnTo>
                <a:lnTo>
                  <a:pt x="97536" y="16763"/>
                </a:lnTo>
                <a:lnTo>
                  <a:pt x="89916" y="19812"/>
                </a:lnTo>
                <a:lnTo>
                  <a:pt x="82296" y="24383"/>
                </a:lnTo>
                <a:lnTo>
                  <a:pt x="76200" y="29717"/>
                </a:lnTo>
                <a:lnTo>
                  <a:pt x="70104" y="33527"/>
                </a:lnTo>
                <a:lnTo>
                  <a:pt x="62484" y="38862"/>
                </a:lnTo>
                <a:lnTo>
                  <a:pt x="56387" y="44195"/>
                </a:lnTo>
                <a:lnTo>
                  <a:pt x="51054" y="49529"/>
                </a:lnTo>
                <a:lnTo>
                  <a:pt x="44196" y="55625"/>
                </a:lnTo>
                <a:lnTo>
                  <a:pt x="38862" y="62483"/>
                </a:lnTo>
                <a:lnTo>
                  <a:pt x="35051" y="68579"/>
                </a:lnTo>
                <a:lnTo>
                  <a:pt x="29718" y="76200"/>
                </a:lnTo>
                <a:lnTo>
                  <a:pt x="25146" y="82295"/>
                </a:lnTo>
                <a:lnTo>
                  <a:pt x="21336" y="89915"/>
                </a:lnTo>
                <a:lnTo>
                  <a:pt x="16763" y="96774"/>
                </a:lnTo>
                <a:lnTo>
                  <a:pt x="10668" y="112013"/>
                </a:lnTo>
                <a:lnTo>
                  <a:pt x="8381" y="120395"/>
                </a:lnTo>
                <a:lnTo>
                  <a:pt x="5334" y="128777"/>
                </a:lnTo>
                <a:lnTo>
                  <a:pt x="4572" y="137159"/>
                </a:lnTo>
                <a:lnTo>
                  <a:pt x="2286" y="145541"/>
                </a:lnTo>
                <a:lnTo>
                  <a:pt x="762" y="153924"/>
                </a:lnTo>
                <a:lnTo>
                  <a:pt x="0" y="163067"/>
                </a:lnTo>
                <a:lnTo>
                  <a:pt x="0" y="180593"/>
                </a:lnTo>
                <a:lnTo>
                  <a:pt x="762" y="188975"/>
                </a:lnTo>
                <a:lnTo>
                  <a:pt x="2286" y="197357"/>
                </a:lnTo>
                <a:lnTo>
                  <a:pt x="4572" y="206501"/>
                </a:lnTo>
                <a:lnTo>
                  <a:pt x="5334" y="214883"/>
                </a:lnTo>
                <a:lnTo>
                  <a:pt x="8381" y="223265"/>
                </a:lnTo>
                <a:lnTo>
                  <a:pt x="13716" y="239267"/>
                </a:lnTo>
                <a:lnTo>
                  <a:pt x="16763" y="246125"/>
                </a:lnTo>
                <a:lnTo>
                  <a:pt x="21336" y="253745"/>
                </a:lnTo>
                <a:lnTo>
                  <a:pt x="25146" y="261365"/>
                </a:lnTo>
                <a:lnTo>
                  <a:pt x="29718" y="267462"/>
                </a:lnTo>
                <a:lnTo>
                  <a:pt x="35051" y="275081"/>
                </a:lnTo>
                <a:lnTo>
                  <a:pt x="38862" y="281177"/>
                </a:lnTo>
                <a:lnTo>
                  <a:pt x="44196" y="287274"/>
                </a:lnTo>
                <a:lnTo>
                  <a:pt x="51054" y="292607"/>
                </a:lnTo>
                <a:lnTo>
                  <a:pt x="56387" y="299465"/>
                </a:lnTo>
                <a:lnTo>
                  <a:pt x="62484" y="304800"/>
                </a:lnTo>
                <a:lnTo>
                  <a:pt x="70104" y="310133"/>
                </a:lnTo>
                <a:lnTo>
                  <a:pt x="76200" y="313943"/>
                </a:lnTo>
                <a:lnTo>
                  <a:pt x="82296" y="318515"/>
                </a:lnTo>
                <a:lnTo>
                  <a:pt x="89916" y="322325"/>
                </a:lnTo>
                <a:lnTo>
                  <a:pt x="97536" y="326897"/>
                </a:lnTo>
                <a:lnTo>
                  <a:pt x="105918" y="329945"/>
                </a:lnTo>
                <a:lnTo>
                  <a:pt x="113537" y="332993"/>
                </a:lnTo>
                <a:lnTo>
                  <a:pt x="120396" y="336041"/>
                </a:lnTo>
                <a:lnTo>
                  <a:pt x="128777" y="338327"/>
                </a:lnTo>
                <a:lnTo>
                  <a:pt x="137922" y="340613"/>
                </a:lnTo>
                <a:lnTo>
                  <a:pt x="146303" y="341375"/>
                </a:lnTo>
                <a:lnTo>
                  <a:pt x="154686" y="342900"/>
                </a:lnTo>
                <a:lnTo>
                  <a:pt x="163068" y="343662"/>
                </a:lnTo>
                <a:lnTo>
                  <a:pt x="180594" y="343662"/>
                </a:lnTo>
                <a:lnTo>
                  <a:pt x="189737" y="342900"/>
                </a:lnTo>
                <a:lnTo>
                  <a:pt x="198882" y="341375"/>
                </a:lnTo>
                <a:lnTo>
                  <a:pt x="207263" y="340613"/>
                </a:lnTo>
                <a:lnTo>
                  <a:pt x="214884" y="338327"/>
                </a:lnTo>
                <a:lnTo>
                  <a:pt x="223265" y="336041"/>
                </a:lnTo>
                <a:lnTo>
                  <a:pt x="231648" y="332993"/>
                </a:lnTo>
                <a:lnTo>
                  <a:pt x="239268" y="329945"/>
                </a:lnTo>
                <a:lnTo>
                  <a:pt x="246125" y="326897"/>
                </a:lnTo>
                <a:lnTo>
                  <a:pt x="253746" y="322325"/>
                </a:lnTo>
                <a:lnTo>
                  <a:pt x="261365" y="318515"/>
                </a:lnTo>
                <a:lnTo>
                  <a:pt x="268986" y="313943"/>
                </a:lnTo>
                <a:lnTo>
                  <a:pt x="275082" y="310133"/>
                </a:lnTo>
                <a:lnTo>
                  <a:pt x="281177" y="304800"/>
                </a:lnTo>
                <a:lnTo>
                  <a:pt x="288036" y="299465"/>
                </a:lnTo>
                <a:lnTo>
                  <a:pt x="294132" y="292607"/>
                </a:lnTo>
                <a:lnTo>
                  <a:pt x="299465" y="287274"/>
                </a:lnTo>
                <a:lnTo>
                  <a:pt x="310134" y="275081"/>
                </a:lnTo>
                <a:lnTo>
                  <a:pt x="315468" y="267462"/>
                </a:lnTo>
                <a:lnTo>
                  <a:pt x="319277" y="261365"/>
                </a:lnTo>
                <a:lnTo>
                  <a:pt x="323850" y="253745"/>
                </a:lnTo>
                <a:lnTo>
                  <a:pt x="326898" y="246125"/>
                </a:lnTo>
                <a:lnTo>
                  <a:pt x="331470" y="239267"/>
                </a:lnTo>
                <a:lnTo>
                  <a:pt x="332994" y="230124"/>
                </a:lnTo>
                <a:lnTo>
                  <a:pt x="336041" y="223265"/>
                </a:lnTo>
                <a:lnTo>
                  <a:pt x="338327" y="214883"/>
                </a:lnTo>
                <a:lnTo>
                  <a:pt x="340613" y="206501"/>
                </a:lnTo>
                <a:lnTo>
                  <a:pt x="341375" y="197357"/>
                </a:lnTo>
                <a:lnTo>
                  <a:pt x="343662" y="188975"/>
                </a:lnTo>
                <a:lnTo>
                  <a:pt x="343662" y="17145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80" y="3309160"/>
            <a:ext cx="4853076" cy="2792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730" algn="ctr"/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  <a:p>
            <a:pPr marL="1396439">
              <a:spcBef>
                <a:spcPts val="695"/>
              </a:spcBef>
            </a:pPr>
            <a:r>
              <a:rPr sz="1069" b="1" spc="10" dirty="0">
                <a:latin typeface="Arial"/>
                <a:cs typeface="Arial"/>
              </a:rPr>
              <a:t>Fig 21.3:</a:t>
            </a:r>
            <a:r>
              <a:rPr sz="1069" b="1" spc="-6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insert(4)</a:t>
            </a:r>
            <a:endParaRPr sz="1069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190"/>
              </a:spcBef>
            </a:pPr>
            <a:r>
              <a:rPr sz="1069" spc="10" dirty="0">
                <a:latin typeface="Times New Roman"/>
                <a:cs typeface="Times New Roman"/>
              </a:rPr>
              <a:t>Once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the tree, it is necessary to check its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whether 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within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defined balance. If it is not </a:t>
            </a:r>
            <a:r>
              <a:rPr sz="1069" spc="10" dirty="0">
                <a:latin typeface="Times New Roman"/>
                <a:cs typeface="Times New Roman"/>
              </a:rPr>
              <a:t>so,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rotate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balance factor of the </a:t>
            </a:r>
            <a:r>
              <a:rPr sz="1069" spc="10" dirty="0">
                <a:latin typeface="Times New Roman"/>
                <a:cs typeface="Times New Roman"/>
              </a:rPr>
              <a:t>node containing number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zero due 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absence of any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5" dirty="0">
                <a:latin typeface="Times New Roman"/>
                <a:cs typeface="Times New Roman"/>
              </a:rPr>
              <a:t>or right subtrees.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balance </a:t>
            </a:r>
            <a:r>
              <a:rPr sz="1069" i="1" spc="5" dirty="0">
                <a:latin typeface="Times New Roman"/>
                <a:cs typeface="Times New Roman"/>
              </a:rPr>
              <a:t>factor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no </a:t>
            </a:r>
            <a:r>
              <a:rPr sz="1069" spc="5" dirty="0">
                <a:latin typeface="Times New Roman"/>
                <a:cs typeface="Times New Roman"/>
              </a:rPr>
              <a:t>left child, but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right subtree,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balance factor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–1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balance factor 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. For the </a:t>
            </a:r>
            <a:r>
              <a:rPr sz="1069" spc="10" dirty="0">
                <a:latin typeface="Times New Roman"/>
                <a:cs typeface="Times New Roman"/>
              </a:rPr>
              <a:t>node containing number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 the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that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is </a:t>
            </a:r>
            <a:r>
              <a:rPr sz="1069" i="1" spc="5" dirty="0">
                <a:latin typeface="Times New Roman"/>
                <a:cs typeface="Times New Roman"/>
              </a:rPr>
              <a:t>2. </a:t>
            </a:r>
            <a:r>
              <a:rPr sz="1069" spc="5" dirty="0">
                <a:latin typeface="Times New Roman"/>
                <a:cs typeface="Times New Roman"/>
              </a:rPr>
              <a:t>Therefore, the </a:t>
            </a:r>
            <a:r>
              <a:rPr sz="1069" i="1" spc="10" dirty="0">
                <a:latin typeface="Times New Roman"/>
                <a:cs typeface="Times New Roman"/>
              </a:rPr>
              <a:t>balance </a:t>
            </a:r>
            <a:r>
              <a:rPr sz="1069" i="1" spc="5" dirty="0">
                <a:latin typeface="Times New Roman"/>
                <a:cs typeface="Times New Roman"/>
              </a:rPr>
              <a:t>factor 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1 – 2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-1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i="1" spc="5" dirty="0">
                <a:latin typeface="Times New Roman"/>
                <a:cs typeface="Times New Roman"/>
              </a:rPr>
              <a:t>fig. </a:t>
            </a:r>
            <a:r>
              <a:rPr sz="1069" i="1" spc="10" dirty="0">
                <a:latin typeface="Times New Roman"/>
                <a:cs typeface="Times New Roman"/>
              </a:rPr>
              <a:t>21.3 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i="1" spc="10" dirty="0">
                <a:latin typeface="Times New Roman"/>
                <a:cs typeface="Times New Roman"/>
              </a:rPr>
              <a:t>balance </a:t>
            </a:r>
            <a:r>
              <a:rPr sz="1069" i="1" spc="5" dirty="0">
                <a:latin typeface="Times New Roman"/>
                <a:cs typeface="Times New Roman"/>
              </a:rPr>
              <a:t>factor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or less than that.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remembering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condition 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to </a:t>
            </a:r>
            <a:r>
              <a:rPr sz="1069" spc="10" dirty="0">
                <a:latin typeface="Times New Roman"/>
                <a:cs typeface="Times New Roman"/>
              </a:rPr>
              <a:t>be 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every node’s balance </a:t>
            </a:r>
            <a:r>
              <a:rPr sz="1069" spc="10" dirty="0">
                <a:latin typeface="Times New Roman"/>
                <a:cs typeface="Times New Roman"/>
              </a:rPr>
              <a:t>needs not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zero  necessarily. Rather,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balance </a:t>
            </a:r>
            <a:r>
              <a:rPr sz="1069" i="1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of each 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–1.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way,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balance </a:t>
            </a:r>
            <a:r>
              <a:rPr sz="1069" i="1" spc="10" dirty="0">
                <a:latin typeface="Times New Roman"/>
                <a:cs typeface="Times New Roman"/>
              </a:rPr>
              <a:t>factor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each node inside the  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0,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perfectly </a:t>
            </a:r>
            <a:r>
              <a:rPr sz="1069" spc="10" dirty="0">
                <a:latin typeface="Times New Roman"/>
                <a:cs typeface="Times New Roman"/>
              </a:rPr>
              <a:t>balanced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R="1105668" algn="ctr">
              <a:spcBef>
                <a:spcPts val="753"/>
              </a:spcBef>
            </a:pPr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37367" y="6523142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69" h="344170">
                <a:moveTo>
                  <a:pt x="343662" y="172212"/>
                </a:moveTo>
                <a:lnTo>
                  <a:pt x="343662" y="162306"/>
                </a:lnTo>
                <a:lnTo>
                  <a:pt x="342138" y="153924"/>
                </a:lnTo>
                <a:lnTo>
                  <a:pt x="341375" y="145542"/>
                </a:lnTo>
                <a:lnTo>
                  <a:pt x="340613" y="137160"/>
                </a:lnTo>
                <a:lnTo>
                  <a:pt x="336042" y="120396"/>
                </a:lnTo>
                <a:lnTo>
                  <a:pt x="332994" y="112776"/>
                </a:lnTo>
                <a:lnTo>
                  <a:pt x="329946" y="104394"/>
                </a:lnTo>
                <a:lnTo>
                  <a:pt x="326136" y="96774"/>
                </a:lnTo>
                <a:lnTo>
                  <a:pt x="322325" y="89916"/>
                </a:lnTo>
                <a:lnTo>
                  <a:pt x="317754" y="82296"/>
                </a:lnTo>
                <a:lnTo>
                  <a:pt x="313944" y="76200"/>
                </a:lnTo>
                <a:lnTo>
                  <a:pt x="309372" y="68580"/>
                </a:lnTo>
                <a:lnTo>
                  <a:pt x="304038" y="62484"/>
                </a:lnTo>
                <a:lnTo>
                  <a:pt x="298704" y="55626"/>
                </a:lnTo>
                <a:lnTo>
                  <a:pt x="292607" y="50292"/>
                </a:lnTo>
                <a:lnTo>
                  <a:pt x="260604" y="25146"/>
                </a:lnTo>
                <a:lnTo>
                  <a:pt x="253746" y="20574"/>
                </a:lnTo>
                <a:lnTo>
                  <a:pt x="246125" y="16764"/>
                </a:lnTo>
                <a:lnTo>
                  <a:pt x="238506" y="13716"/>
                </a:lnTo>
                <a:lnTo>
                  <a:pt x="230124" y="9906"/>
                </a:lnTo>
                <a:lnTo>
                  <a:pt x="222504" y="6858"/>
                </a:lnTo>
                <a:lnTo>
                  <a:pt x="214122" y="5334"/>
                </a:lnTo>
                <a:lnTo>
                  <a:pt x="205740" y="3048"/>
                </a:lnTo>
                <a:lnTo>
                  <a:pt x="197357" y="1524"/>
                </a:lnTo>
                <a:lnTo>
                  <a:pt x="180594" y="0"/>
                </a:lnTo>
                <a:lnTo>
                  <a:pt x="162306" y="0"/>
                </a:lnTo>
                <a:lnTo>
                  <a:pt x="145542" y="1524"/>
                </a:lnTo>
                <a:lnTo>
                  <a:pt x="137160" y="3048"/>
                </a:lnTo>
                <a:lnTo>
                  <a:pt x="128778" y="5334"/>
                </a:lnTo>
                <a:lnTo>
                  <a:pt x="120396" y="6858"/>
                </a:lnTo>
                <a:lnTo>
                  <a:pt x="112013" y="9906"/>
                </a:lnTo>
                <a:lnTo>
                  <a:pt x="104393" y="13716"/>
                </a:lnTo>
                <a:lnTo>
                  <a:pt x="96774" y="16764"/>
                </a:lnTo>
                <a:lnTo>
                  <a:pt x="89916" y="20574"/>
                </a:lnTo>
                <a:lnTo>
                  <a:pt x="82296" y="25146"/>
                </a:lnTo>
                <a:lnTo>
                  <a:pt x="76200" y="28956"/>
                </a:lnTo>
                <a:lnTo>
                  <a:pt x="68580" y="33528"/>
                </a:lnTo>
                <a:lnTo>
                  <a:pt x="62484" y="38862"/>
                </a:lnTo>
                <a:lnTo>
                  <a:pt x="55625" y="44196"/>
                </a:lnTo>
                <a:lnTo>
                  <a:pt x="44196" y="55626"/>
                </a:lnTo>
                <a:lnTo>
                  <a:pt x="38862" y="62484"/>
                </a:lnTo>
                <a:lnTo>
                  <a:pt x="33528" y="68580"/>
                </a:lnTo>
                <a:lnTo>
                  <a:pt x="28956" y="76200"/>
                </a:lnTo>
                <a:lnTo>
                  <a:pt x="10668" y="112776"/>
                </a:lnTo>
                <a:lnTo>
                  <a:pt x="6857" y="120396"/>
                </a:lnTo>
                <a:lnTo>
                  <a:pt x="5334" y="128778"/>
                </a:lnTo>
                <a:lnTo>
                  <a:pt x="3048" y="137160"/>
                </a:lnTo>
                <a:lnTo>
                  <a:pt x="1524" y="145542"/>
                </a:lnTo>
                <a:lnTo>
                  <a:pt x="762" y="153924"/>
                </a:lnTo>
                <a:lnTo>
                  <a:pt x="0" y="162306"/>
                </a:lnTo>
                <a:lnTo>
                  <a:pt x="0" y="180594"/>
                </a:lnTo>
                <a:lnTo>
                  <a:pt x="1524" y="197358"/>
                </a:lnTo>
                <a:lnTo>
                  <a:pt x="3048" y="205740"/>
                </a:lnTo>
                <a:lnTo>
                  <a:pt x="5334" y="214884"/>
                </a:lnTo>
                <a:lnTo>
                  <a:pt x="6857" y="223266"/>
                </a:lnTo>
                <a:lnTo>
                  <a:pt x="10668" y="231648"/>
                </a:lnTo>
                <a:lnTo>
                  <a:pt x="13716" y="238506"/>
                </a:lnTo>
                <a:lnTo>
                  <a:pt x="19812" y="253746"/>
                </a:lnTo>
                <a:lnTo>
                  <a:pt x="24384" y="261366"/>
                </a:lnTo>
                <a:lnTo>
                  <a:pt x="28956" y="267462"/>
                </a:lnTo>
                <a:lnTo>
                  <a:pt x="33528" y="275082"/>
                </a:lnTo>
                <a:lnTo>
                  <a:pt x="44196" y="287274"/>
                </a:lnTo>
                <a:lnTo>
                  <a:pt x="49530" y="294132"/>
                </a:lnTo>
                <a:lnTo>
                  <a:pt x="55625" y="299466"/>
                </a:lnTo>
                <a:lnTo>
                  <a:pt x="62484" y="304800"/>
                </a:lnTo>
                <a:lnTo>
                  <a:pt x="68580" y="310134"/>
                </a:lnTo>
                <a:lnTo>
                  <a:pt x="76200" y="313944"/>
                </a:lnTo>
                <a:lnTo>
                  <a:pt x="82296" y="319278"/>
                </a:lnTo>
                <a:lnTo>
                  <a:pt x="89916" y="323850"/>
                </a:lnTo>
                <a:lnTo>
                  <a:pt x="137160" y="340614"/>
                </a:lnTo>
                <a:lnTo>
                  <a:pt x="145542" y="341376"/>
                </a:lnTo>
                <a:lnTo>
                  <a:pt x="153924" y="342900"/>
                </a:lnTo>
                <a:lnTo>
                  <a:pt x="162306" y="343662"/>
                </a:lnTo>
                <a:lnTo>
                  <a:pt x="180594" y="343662"/>
                </a:lnTo>
                <a:lnTo>
                  <a:pt x="188975" y="342900"/>
                </a:lnTo>
                <a:lnTo>
                  <a:pt x="197357" y="341376"/>
                </a:lnTo>
                <a:lnTo>
                  <a:pt x="205740" y="340614"/>
                </a:lnTo>
                <a:lnTo>
                  <a:pt x="222504" y="336042"/>
                </a:lnTo>
                <a:lnTo>
                  <a:pt x="230124" y="332994"/>
                </a:lnTo>
                <a:lnTo>
                  <a:pt x="238506" y="329946"/>
                </a:lnTo>
                <a:lnTo>
                  <a:pt x="253746" y="323850"/>
                </a:lnTo>
                <a:lnTo>
                  <a:pt x="260604" y="319278"/>
                </a:lnTo>
                <a:lnTo>
                  <a:pt x="267462" y="313944"/>
                </a:lnTo>
                <a:lnTo>
                  <a:pt x="274319" y="310134"/>
                </a:lnTo>
                <a:lnTo>
                  <a:pt x="309372" y="275082"/>
                </a:lnTo>
                <a:lnTo>
                  <a:pt x="313944" y="267462"/>
                </a:lnTo>
                <a:lnTo>
                  <a:pt x="317754" y="261366"/>
                </a:lnTo>
                <a:lnTo>
                  <a:pt x="322325" y="253746"/>
                </a:lnTo>
                <a:lnTo>
                  <a:pt x="329946" y="238506"/>
                </a:lnTo>
                <a:lnTo>
                  <a:pt x="332994" y="230124"/>
                </a:lnTo>
                <a:lnTo>
                  <a:pt x="336042" y="223266"/>
                </a:lnTo>
                <a:lnTo>
                  <a:pt x="338328" y="214884"/>
                </a:lnTo>
                <a:lnTo>
                  <a:pt x="340613" y="205740"/>
                </a:lnTo>
                <a:lnTo>
                  <a:pt x="342138" y="188976"/>
                </a:lnTo>
                <a:lnTo>
                  <a:pt x="343662" y="180594"/>
                </a:lnTo>
                <a:lnTo>
                  <a:pt x="343662" y="17221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753183" y="659623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6000" y="6523142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2212"/>
                </a:moveTo>
                <a:lnTo>
                  <a:pt x="343662" y="162306"/>
                </a:lnTo>
                <a:lnTo>
                  <a:pt x="342900" y="153924"/>
                </a:lnTo>
                <a:lnTo>
                  <a:pt x="342138" y="145542"/>
                </a:lnTo>
                <a:lnTo>
                  <a:pt x="340613" y="137160"/>
                </a:lnTo>
                <a:lnTo>
                  <a:pt x="338327" y="128778"/>
                </a:lnTo>
                <a:lnTo>
                  <a:pt x="336803" y="120396"/>
                </a:lnTo>
                <a:lnTo>
                  <a:pt x="333755" y="112776"/>
                </a:lnTo>
                <a:lnTo>
                  <a:pt x="329946" y="104394"/>
                </a:lnTo>
                <a:lnTo>
                  <a:pt x="326898" y="96774"/>
                </a:lnTo>
                <a:lnTo>
                  <a:pt x="323088" y="89916"/>
                </a:lnTo>
                <a:lnTo>
                  <a:pt x="318515" y="82296"/>
                </a:lnTo>
                <a:lnTo>
                  <a:pt x="314705" y="76200"/>
                </a:lnTo>
                <a:lnTo>
                  <a:pt x="310134" y="68580"/>
                </a:lnTo>
                <a:lnTo>
                  <a:pt x="304800" y="62484"/>
                </a:lnTo>
                <a:lnTo>
                  <a:pt x="299465" y="55626"/>
                </a:lnTo>
                <a:lnTo>
                  <a:pt x="293370" y="50292"/>
                </a:lnTo>
                <a:lnTo>
                  <a:pt x="261365" y="25146"/>
                </a:lnTo>
                <a:lnTo>
                  <a:pt x="253746" y="20574"/>
                </a:lnTo>
                <a:lnTo>
                  <a:pt x="246887" y="16764"/>
                </a:lnTo>
                <a:lnTo>
                  <a:pt x="239267" y="13716"/>
                </a:lnTo>
                <a:lnTo>
                  <a:pt x="230886" y="9906"/>
                </a:lnTo>
                <a:lnTo>
                  <a:pt x="223265" y="6858"/>
                </a:lnTo>
                <a:lnTo>
                  <a:pt x="214884" y="5334"/>
                </a:lnTo>
                <a:lnTo>
                  <a:pt x="206501" y="3048"/>
                </a:lnTo>
                <a:lnTo>
                  <a:pt x="198120" y="1524"/>
                </a:lnTo>
                <a:lnTo>
                  <a:pt x="181355" y="0"/>
                </a:lnTo>
                <a:lnTo>
                  <a:pt x="163067" y="0"/>
                </a:lnTo>
                <a:lnTo>
                  <a:pt x="146303" y="1524"/>
                </a:lnTo>
                <a:lnTo>
                  <a:pt x="137922" y="3048"/>
                </a:lnTo>
                <a:lnTo>
                  <a:pt x="129539" y="5334"/>
                </a:lnTo>
                <a:lnTo>
                  <a:pt x="121158" y="6858"/>
                </a:lnTo>
                <a:lnTo>
                  <a:pt x="113537" y="9906"/>
                </a:lnTo>
                <a:lnTo>
                  <a:pt x="105155" y="13716"/>
                </a:lnTo>
                <a:lnTo>
                  <a:pt x="97536" y="16764"/>
                </a:lnTo>
                <a:lnTo>
                  <a:pt x="89915" y="20574"/>
                </a:lnTo>
                <a:lnTo>
                  <a:pt x="83058" y="25146"/>
                </a:lnTo>
                <a:lnTo>
                  <a:pt x="76200" y="28956"/>
                </a:lnTo>
                <a:lnTo>
                  <a:pt x="69341" y="33528"/>
                </a:lnTo>
                <a:lnTo>
                  <a:pt x="62484" y="38862"/>
                </a:lnTo>
                <a:lnTo>
                  <a:pt x="56387" y="44196"/>
                </a:lnTo>
                <a:lnTo>
                  <a:pt x="51053" y="50292"/>
                </a:lnTo>
                <a:lnTo>
                  <a:pt x="44958" y="55626"/>
                </a:lnTo>
                <a:lnTo>
                  <a:pt x="39624" y="62484"/>
                </a:lnTo>
                <a:lnTo>
                  <a:pt x="34289" y="68580"/>
                </a:lnTo>
                <a:lnTo>
                  <a:pt x="29717" y="76200"/>
                </a:lnTo>
                <a:lnTo>
                  <a:pt x="24384" y="82296"/>
                </a:lnTo>
                <a:lnTo>
                  <a:pt x="21336" y="89916"/>
                </a:lnTo>
                <a:lnTo>
                  <a:pt x="17525" y="96774"/>
                </a:lnTo>
                <a:lnTo>
                  <a:pt x="13715" y="104394"/>
                </a:lnTo>
                <a:lnTo>
                  <a:pt x="10667" y="112776"/>
                </a:lnTo>
                <a:lnTo>
                  <a:pt x="7620" y="120396"/>
                </a:lnTo>
                <a:lnTo>
                  <a:pt x="5334" y="128778"/>
                </a:lnTo>
                <a:lnTo>
                  <a:pt x="3810" y="137160"/>
                </a:lnTo>
                <a:lnTo>
                  <a:pt x="2286" y="145542"/>
                </a:lnTo>
                <a:lnTo>
                  <a:pt x="1524" y="153924"/>
                </a:lnTo>
                <a:lnTo>
                  <a:pt x="0" y="162306"/>
                </a:lnTo>
                <a:lnTo>
                  <a:pt x="0" y="180594"/>
                </a:lnTo>
                <a:lnTo>
                  <a:pt x="1524" y="188976"/>
                </a:lnTo>
                <a:lnTo>
                  <a:pt x="2286" y="197358"/>
                </a:lnTo>
                <a:lnTo>
                  <a:pt x="3810" y="205740"/>
                </a:lnTo>
                <a:lnTo>
                  <a:pt x="5334" y="214884"/>
                </a:lnTo>
                <a:lnTo>
                  <a:pt x="7620" y="223266"/>
                </a:lnTo>
                <a:lnTo>
                  <a:pt x="10667" y="231648"/>
                </a:lnTo>
                <a:lnTo>
                  <a:pt x="13715" y="238506"/>
                </a:lnTo>
                <a:lnTo>
                  <a:pt x="21336" y="253746"/>
                </a:lnTo>
                <a:lnTo>
                  <a:pt x="24384" y="261366"/>
                </a:lnTo>
                <a:lnTo>
                  <a:pt x="29717" y="267462"/>
                </a:lnTo>
                <a:lnTo>
                  <a:pt x="34289" y="275082"/>
                </a:lnTo>
                <a:lnTo>
                  <a:pt x="44958" y="287274"/>
                </a:lnTo>
                <a:lnTo>
                  <a:pt x="50291" y="294132"/>
                </a:lnTo>
                <a:lnTo>
                  <a:pt x="62484" y="304800"/>
                </a:lnTo>
                <a:lnTo>
                  <a:pt x="69341" y="310134"/>
                </a:lnTo>
                <a:lnTo>
                  <a:pt x="76200" y="313944"/>
                </a:lnTo>
                <a:lnTo>
                  <a:pt x="83058" y="319278"/>
                </a:lnTo>
                <a:lnTo>
                  <a:pt x="89915" y="323850"/>
                </a:lnTo>
                <a:lnTo>
                  <a:pt x="105155" y="329946"/>
                </a:lnTo>
                <a:lnTo>
                  <a:pt x="113537" y="332994"/>
                </a:lnTo>
                <a:lnTo>
                  <a:pt x="121158" y="336042"/>
                </a:lnTo>
                <a:lnTo>
                  <a:pt x="137922" y="340614"/>
                </a:lnTo>
                <a:lnTo>
                  <a:pt x="146303" y="341376"/>
                </a:lnTo>
                <a:lnTo>
                  <a:pt x="154686" y="342900"/>
                </a:lnTo>
                <a:lnTo>
                  <a:pt x="163067" y="343662"/>
                </a:lnTo>
                <a:lnTo>
                  <a:pt x="181355" y="343662"/>
                </a:lnTo>
                <a:lnTo>
                  <a:pt x="189737" y="342900"/>
                </a:lnTo>
                <a:lnTo>
                  <a:pt x="198120" y="341376"/>
                </a:lnTo>
                <a:lnTo>
                  <a:pt x="206501" y="340614"/>
                </a:lnTo>
                <a:lnTo>
                  <a:pt x="223265" y="336042"/>
                </a:lnTo>
                <a:lnTo>
                  <a:pt x="230886" y="332994"/>
                </a:lnTo>
                <a:lnTo>
                  <a:pt x="239267" y="329946"/>
                </a:lnTo>
                <a:lnTo>
                  <a:pt x="246887" y="326898"/>
                </a:lnTo>
                <a:lnTo>
                  <a:pt x="253746" y="323850"/>
                </a:lnTo>
                <a:lnTo>
                  <a:pt x="261365" y="319278"/>
                </a:lnTo>
                <a:lnTo>
                  <a:pt x="268224" y="313944"/>
                </a:lnTo>
                <a:lnTo>
                  <a:pt x="275082" y="310134"/>
                </a:lnTo>
                <a:lnTo>
                  <a:pt x="310134" y="275082"/>
                </a:lnTo>
                <a:lnTo>
                  <a:pt x="314705" y="267462"/>
                </a:lnTo>
                <a:lnTo>
                  <a:pt x="318515" y="261366"/>
                </a:lnTo>
                <a:lnTo>
                  <a:pt x="323088" y="253746"/>
                </a:lnTo>
                <a:lnTo>
                  <a:pt x="326898" y="246126"/>
                </a:lnTo>
                <a:lnTo>
                  <a:pt x="329946" y="238506"/>
                </a:lnTo>
                <a:lnTo>
                  <a:pt x="333755" y="230124"/>
                </a:lnTo>
                <a:lnTo>
                  <a:pt x="336803" y="223266"/>
                </a:lnTo>
                <a:lnTo>
                  <a:pt x="338327" y="214884"/>
                </a:lnTo>
                <a:lnTo>
                  <a:pt x="340613" y="205740"/>
                </a:lnTo>
                <a:lnTo>
                  <a:pt x="342138" y="197358"/>
                </a:lnTo>
                <a:lnTo>
                  <a:pt x="343662" y="180594"/>
                </a:lnTo>
                <a:lnTo>
                  <a:pt x="343662" y="17221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672558" y="659623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03313" y="6188287"/>
            <a:ext cx="335844" cy="335227"/>
          </a:xfrm>
          <a:custGeom>
            <a:avLst/>
            <a:gdLst/>
            <a:ahLst/>
            <a:cxnLst/>
            <a:rect l="l" t="t" r="r" b="b"/>
            <a:pathLst>
              <a:path w="345439" h="344804">
                <a:moveTo>
                  <a:pt x="345186" y="0"/>
                </a:moveTo>
                <a:lnTo>
                  <a:pt x="0" y="344423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305598" y="6188287"/>
            <a:ext cx="334610" cy="335227"/>
          </a:xfrm>
          <a:custGeom>
            <a:avLst/>
            <a:gdLst/>
            <a:ahLst/>
            <a:cxnLst/>
            <a:rect l="l" t="t" r="r" b="b"/>
            <a:pathLst>
              <a:path w="344170" h="344804">
                <a:moveTo>
                  <a:pt x="0" y="0"/>
                </a:moveTo>
                <a:lnTo>
                  <a:pt x="343661" y="344423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825045" y="7797870"/>
            <a:ext cx="11785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Fig </a:t>
            </a:r>
            <a:r>
              <a:rPr sz="1069" b="1" spc="5" dirty="0">
                <a:latin typeface="Arial"/>
                <a:cs typeface="Arial"/>
              </a:rPr>
              <a:t>21.4:</a:t>
            </a:r>
            <a:r>
              <a:rPr sz="1069" b="1" spc="-34" dirty="0">
                <a:latin typeface="Arial"/>
                <a:cs typeface="Arial"/>
              </a:rPr>
              <a:t> </a:t>
            </a:r>
            <a:r>
              <a:rPr sz="1069" b="1" spc="5" dirty="0">
                <a:latin typeface="Arial"/>
                <a:cs typeface="Arial"/>
              </a:rPr>
              <a:t>insert(5)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40504" y="7139517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2211"/>
                </a:moveTo>
                <a:lnTo>
                  <a:pt x="343662" y="153923"/>
                </a:lnTo>
                <a:lnTo>
                  <a:pt x="342900" y="145541"/>
                </a:lnTo>
                <a:lnTo>
                  <a:pt x="336041" y="120395"/>
                </a:lnTo>
                <a:lnTo>
                  <a:pt x="334517" y="112775"/>
                </a:lnTo>
                <a:lnTo>
                  <a:pt x="330707" y="105917"/>
                </a:lnTo>
                <a:lnTo>
                  <a:pt x="326898" y="96773"/>
                </a:lnTo>
                <a:lnTo>
                  <a:pt x="323850" y="89915"/>
                </a:lnTo>
                <a:lnTo>
                  <a:pt x="319277" y="83057"/>
                </a:lnTo>
                <a:lnTo>
                  <a:pt x="315467" y="76199"/>
                </a:lnTo>
                <a:lnTo>
                  <a:pt x="304800" y="62483"/>
                </a:lnTo>
                <a:lnTo>
                  <a:pt x="299465" y="57149"/>
                </a:lnTo>
                <a:lnTo>
                  <a:pt x="294131" y="50291"/>
                </a:lnTo>
                <a:lnTo>
                  <a:pt x="288036" y="44195"/>
                </a:lnTo>
                <a:lnTo>
                  <a:pt x="253746" y="20573"/>
                </a:lnTo>
                <a:lnTo>
                  <a:pt x="223265" y="8381"/>
                </a:lnTo>
                <a:lnTo>
                  <a:pt x="215646" y="5333"/>
                </a:lnTo>
                <a:lnTo>
                  <a:pt x="207263" y="3809"/>
                </a:lnTo>
                <a:lnTo>
                  <a:pt x="198881" y="1523"/>
                </a:lnTo>
                <a:lnTo>
                  <a:pt x="190500" y="761"/>
                </a:lnTo>
                <a:lnTo>
                  <a:pt x="180593" y="0"/>
                </a:lnTo>
                <a:lnTo>
                  <a:pt x="163829" y="0"/>
                </a:lnTo>
                <a:lnTo>
                  <a:pt x="154686" y="761"/>
                </a:lnTo>
                <a:lnTo>
                  <a:pt x="146303" y="1523"/>
                </a:lnTo>
                <a:lnTo>
                  <a:pt x="137160" y="3809"/>
                </a:lnTo>
                <a:lnTo>
                  <a:pt x="128777" y="5333"/>
                </a:lnTo>
                <a:lnTo>
                  <a:pt x="121919" y="8381"/>
                </a:lnTo>
                <a:lnTo>
                  <a:pt x="113537" y="10667"/>
                </a:lnTo>
                <a:lnTo>
                  <a:pt x="105917" y="13715"/>
                </a:lnTo>
                <a:lnTo>
                  <a:pt x="97536" y="16763"/>
                </a:lnTo>
                <a:lnTo>
                  <a:pt x="89915" y="20573"/>
                </a:lnTo>
                <a:lnTo>
                  <a:pt x="83819" y="25145"/>
                </a:lnTo>
                <a:lnTo>
                  <a:pt x="76200" y="29717"/>
                </a:lnTo>
                <a:lnTo>
                  <a:pt x="70103" y="34289"/>
                </a:lnTo>
                <a:lnTo>
                  <a:pt x="62484" y="38861"/>
                </a:lnTo>
                <a:lnTo>
                  <a:pt x="51053" y="50291"/>
                </a:lnTo>
                <a:lnTo>
                  <a:pt x="45719" y="57149"/>
                </a:lnTo>
                <a:lnTo>
                  <a:pt x="38862" y="62483"/>
                </a:lnTo>
                <a:lnTo>
                  <a:pt x="35051" y="69341"/>
                </a:lnTo>
                <a:lnTo>
                  <a:pt x="29717" y="76199"/>
                </a:lnTo>
                <a:lnTo>
                  <a:pt x="25146" y="83057"/>
                </a:lnTo>
                <a:lnTo>
                  <a:pt x="21336" y="89915"/>
                </a:lnTo>
                <a:lnTo>
                  <a:pt x="16763" y="96773"/>
                </a:lnTo>
                <a:lnTo>
                  <a:pt x="13715" y="105917"/>
                </a:lnTo>
                <a:lnTo>
                  <a:pt x="10667" y="112775"/>
                </a:lnTo>
                <a:lnTo>
                  <a:pt x="8381" y="120395"/>
                </a:lnTo>
                <a:lnTo>
                  <a:pt x="5334" y="128777"/>
                </a:lnTo>
                <a:lnTo>
                  <a:pt x="4572" y="137159"/>
                </a:lnTo>
                <a:lnTo>
                  <a:pt x="2286" y="145541"/>
                </a:lnTo>
                <a:lnTo>
                  <a:pt x="762" y="153923"/>
                </a:lnTo>
                <a:lnTo>
                  <a:pt x="762" y="163067"/>
                </a:lnTo>
                <a:lnTo>
                  <a:pt x="0" y="172211"/>
                </a:lnTo>
                <a:lnTo>
                  <a:pt x="762" y="180593"/>
                </a:lnTo>
                <a:lnTo>
                  <a:pt x="762" y="188975"/>
                </a:lnTo>
                <a:lnTo>
                  <a:pt x="2286" y="198881"/>
                </a:lnTo>
                <a:lnTo>
                  <a:pt x="4572" y="207263"/>
                </a:lnTo>
                <a:lnTo>
                  <a:pt x="5334" y="214883"/>
                </a:lnTo>
                <a:lnTo>
                  <a:pt x="8381" y="223265"/>
                </a:lnTo>
                <a:lnTo>
                  <a:pt x="10667" y="231647"/>
                </a:lnTo>
                <a:lnTo>
                  <a:pt x="13715" y="239267"/>
                </a:lnTo>
                <a:lnTo>
                  <a:pt x="16763" y="246125"/>
                </a:lnTo>
                <a:lnTo>
                  <a:pt x="21336" y="253745"/>
                </a:lnTo>
                <a:lnTo>
                  <a:pt x="25146" y="261365"/>
                </a:lnTo>
                <a:lnTo>
                  <a:pt x="29717" y="268223"/>
                </a:lnTo>
                <a:lnTo>
                  <a:pt x="35051" y="275081"/>
                </a:lnTo>
                <a:lnTo>
                  <a:pt x="38862" y="281177"/>
                </a:lnTo>
                <a:lnTo>
                  <a:pt x="45719" y="287273"/>
                </a:lnTo>
                <a:lnTo>
                  <a:pt x="51053" y="294131"/>
                </a:lnTo>
                <a:lnTo>
                  <a:pt x="57150" y="299465"/>
                </a:lnTo>
                <a:lnTo>
                  <a:pt x="62484" y="304799"/>
                </a:lnTo>
                <a:lnTo>
                  <a:pt x="70103" y="310133"/>
                </a:lnTo>
                <a:lnTo>
                  <a:pt x="76200" y="315467"/>
                </a:lnTo>
                <a:lnTo>
                  <a:pt x="83819" y="319277"/>
                </a:lnTo>
                <a:lnTo>
                  <a:pt x="89915" y="323849"/>
                </a:lnTo>
                <a:lnTo>
                  <a:pt x="97536" y="326897"/>
                </a:lnTo>
                <a:lnTo>
                  <a:pt x="105917" y="330707"/>
                </a:lnTo>
                <a:lnTo>
                  <a:pt x="113537" y="334517"/>
                </a:lnTo>
                <a:lnTo>
                  <a:pt x="121919" y="336041"/>
                </a:lnTo>
                <a:lnTo>
                  <a:pt x="128777" y="338327"/>
                </a:lnTo>
                <a:lnTo>
                  <a:pt x="137160" y="340613"/>
                </a:lnTo>
                <a:lnTo>
                  <a:pt x="146303" y="342899"/>
                </a:lnTo>
                <a:lnTo>
                  <a:pt x="154686" y="343661"/>
                </a:lnTo>
                <a:lnTo>
                  <a:pt x="190500" y="343661"/>
                </a:lnTo>
                <a:lnTo>
                  <a:pt x="198881" y="342899"/>
                </a:lnTo>
                <a:lnTo>
                  <a:pt x="215646" y="338327"/>
                </a:lnTo>
                <a:lnTo>
                  <a:pt x="223265" y="336041"/>
                </a:lnTo>
                <a:lnTo>
                  <a:pt x="231648" y="334517"/>
                </a:lnTo>
                <a:lnTo>
                  <a:pt x="239267" y="330707"/>
                </a:lnTo>
                <a:lnTo>
                  <a:pt x="246125" y="326897"/>
                </a:lnTo>
                <a:lnTo>
                  <a:pt x="253746" y="323849"/>
                </a:lnTo>
                <a:lnTo>
                  <a:pt x="261365" y="319277"/>
                </a:lnTo>
                <a:lnTo>
                  <a:pt x="268986" y="315467"/>
                </a:lnTo>
                <a:lnTo>
                  <a:pt x="281177" y="304799"/>
                </a:lnTo>
                <a:lnTo>
                  <a:pt x="288036" y="299465"/>
                </a:lnTo>
                <a:lnTo>
                  <a:pt x="294131" y="294131"/>
                </a:lnTo>
                <a:lnTo>
                  <a:pt x="299465" y="287273"/>
                </a:lnTo>
                <a:lnTo>
                  <a:pt x="310134" y="275081"/>
                </a:lnTo>
                <a:lnTo>
                  <a:pt x="315467" y="268223"/>
                </a:lnTo>
                <a:lnTo>
                  <a:pt x="319277" y="261365"/>
                </a:lnTo>
                <a:lnTo>
                  <a:pt x="323850" y="253745"/>
                </a:lnTo>
                <a:lnTo>
                  <a:pt x="326898" y="246125"/>
                </a:lnTo>
                <a:lnTo>
                  <a:pt x="330707" y="239267"/>
                </a:lnTo>
                <a:lnTo>
                  <a:pt x="334517" y="231647"/>
                </a:lnTo>
                <a:lnTo>
                  <a:pt x="336041" y="223265"/>
                </a:lnTo>
                <a:lnTo>
                  <a:pt x="338327" y="214883"/>
                </a:lnTo>
                <a:lnTo>
                  <a:pt x="340613" y="207263"/>
                </a:lnTo>
                <a:lnTo>
                  <a:pt x="342900" y="198881"/>
                </a:lnTo>
                <a:lnTo>
                  <a:pt x="343662" y="188975"/>
                </a:lnTo>
                <a:lnTo>
                  <a:pt x="343662" y="17221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4157062" y="721261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1590" y="6846888"/>
            <a:ext cx="309915" cy="309915"/>
          </a:xfrm>
          <a:custGeom>
            <a:avLst/>
            <a:gdLst/>
            <a:ahLst/>
            <a:cxnLst/>
            <a:rect l="l" t="t" r="r" b="b"/>
            <a:pathLst>
              <a:path w="318770" h="318770">
                <a:moveTo>
                  <a:pt x="0" y="0"/>
                </a:moveTo>
                <a:lnTo>
                  <a:pt x="318515" y="318516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453890" y="7674398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1" y="171450"/>
                </a:moveTo>
                <a:lnTo>
                  <a:pt x="343661" y="154686"/>
                </a:lnTo>
                <a:lnTo>
                  <a:pt x="342900" y="144780"/>
                </a:lnTo>
                <a:lnTo>
                  <a:pt x="340613" y="136398"/>
                </a:lnTo>
                <a:lnTo>
                  <a:pt x="338327" y="128778"/>
                </a:lnTo>
                <a:lnTo>
                  <a:pt x="336041" y="120396"/>
                </a:lnTo>
                <a:lnTo>
                  <a:pt x="334517" y="112014"/>
                </a:lnTo>
                <a:lnTo>
                  <a:pt x="330707" y="104394"/>
                </a:lnTo>
                <a:lnTo>
                  <a:pt x="326897" y="97536"/>
                </a:lnTo>
                <a:lnTo>
                  <a:pt x="323850" y="89916"/>
                </a:lnTo>
                <a:lnTo>
                  <a:pt x="319277" y="82296"/>
                </a:lnTo>
                <a:lnTo>
                  <a:pt x="315467" y="75438"/>
                </a:lnTo>
                <a:lnTo>
                  <a:pt x="310133" y="68580"/>
                </a:lnTo>
                <a:lnTo>
                  <a:pt x="299465" y="56388"/>
                </a:lnTo>
                <a:lnTo>
                  <a:pt x="294131" y="49530"/>
                </a:lnTo>
                <a:lnTo>
                  <a:pt x="287273" y="44196"/>
                </a:lnTo>
                <a:lnTo>
                  <a:pt x="268985" y="28194"/>
                </a:lnTo>
                <a:lnTo>
                  <a:pt x="261365" y="24384"/>
                </a:lnTo>
                <a:lnTo>
                  <a:pt x="253745" y="19812"/>
                </a:lnTo>
                <a:lnTo>
                  <a:pt x="246125" y="16764"/>
                </a:lnTo>
                <a:lnTo>
                  <a:pt x="239267" y="12954"/>
                </a:lnTo>
                <a:lnTo>
                  <a:pt x="231647" y="10668"/>
                </a:lnTo>
                <a:lnTo>
                  <a:pt x="223265" y="7620"/>
                </a:lnTo>
                <a:lnTo>
                  <a:pt x="214883" y="5334"/>
                </a:lnTo>
                <a:lnTo>
                  <a:pt x="207263" y="3048"/>
                </a:lnTo>
                <a:lnTo>
                  <a:pt x="198881" y="2286"/>
                </a:lnTo>
                <a:lnTo>
                  <a:pt x="188975" y="0"/>
                </a:lnTo>
                <a:lnTo>
                  <a:pt x="154685" y="0"/>
                </a:lnTo>
                <a:lnTo>
                  <a:pt x="146303" y="2286"/>
                </a:lnTo>
                <a:lnTo>
                  <a:pt x="137159" y="3048"/>
                </a:lnTo>
                <a:lnTo>
                  <a:pt x="120395" y="7620"/>
                </a:lnTo>
                <a:lnTo>
                  <a:pt x="112775" y="10668"/>
                </a:lnTo>
                <a:lnTo>
                  <a:pt x="105917" y="12954"/>
                </a:lnTo>
                <a:lnTo>
                  <a:pt x="97535" y="16764"/>
                </a:lnTo>
                <a:lnTo>
                  <a:pt x="89915" y="19812"/>
                </a:lnTo>
                <a:lnTo>
                  <a:pt x="83819" y="24384"/>
                </a:lnTo>
                <a:lnTo>
                  <a:pt x="76200" y="28194"/>
                </a:lnTo>
                <a:lnTo>
                  <a:pt x="70103" y="33528"/>
                </a:lnTo>
                <a:lnTo>
                  <a:pt x="62483" y="38862"/>
                </a:lnTo>
                <a:lnTo>
                  <a:pt x="57150" y="44196"/>
                </a:lnTo>
                <a:lnTo>
                  <a:pt x="51053" y="49530"/>
                </a:lnTo>
                <a:lnTo>
                  <a:pt x="44195" y="56388"/>
                </a:lnTo>
                <a:lnTo>
                  <a:pt x="38861" y="62484"/>
                </a:lnTo>
                <a:lnTo>
                  <a:pt x="35051" y="68580"/>
                </a:lnTo>
                <a:lnTo>
                  <a:pt x="29717" y="75438"/>
                </a:lnTo>
                <a:lnTo>
                  <a:pt x="25145" y="82296"/>
                </a:lnTo>
                <a:lnTo>
                  <a:pt x="21335" y="89916"/>
                </a:lnTo>
                <a:lnTo>
                  <a:pt x="16763" y="97536"/>
                </a:lnTo>
                <a:lnTo>
                  <a:pt x="13715" y="104394"/>
                </a:lnTo>
                <a:lnTo>
                  <a:pt x="10667" y="112014"/>
                </a:lnTo>
                <a:lnTo>
                  <a:pt x="8381" y="120396"/>
                </a:lnTo>
                <a:lnTo>
                  <a:pt x="5333" y="128778"/>
                </a:lnTo>
                <a:lnTo>
                  <a:pt x="4571" y="136398"/>
                </a:lnTo>
                <a:lnTo>
                  <a:pt x="2285" y="144780"/>
                </a:lnTo>
                <a:lnTo>
                  <a:pt x="761" y="154686"/>
                </a:lnTo>
                <a:lnTo>
                  <a:pt x="0" y="163068"/>
                </a:lnTo>
                <a:lnTo>
                  <a:pt x="0" y="180594"/>
                </a:lnTo>
                <a:lnTo>
                  <a:pt x="761" y="189738"/>
                </a:lnTo>
                <a:lnTo>
                  <a:pt x="2285" y="198120"/>
                </a:lnTo>
                <a:lnTo>
                  <a:pt x="4571" y="206502"/>
                </a:lnTo>
                <a:lnTo>
                  <a:pt x="5333" y="214884"/>
                </a:lnTo>
                <a:lnTo>
                  <a:pt x="8381" y="222504"/>
                </a:lnTo>
                <a:lnTo>
                  <a:pt x="10667" y="230886"/>
                </a:lnTo>
                <a:lnTo>
                  <a:pt x="13715" y="238506"/>
                </a:lnTo>
                <a:lnTo>
                  <a:pt x="16763" y="246888"/>
                </a:lnTo>
                <a:lnTo>
                  <a:pt x="21335" y="253746"/>
                </a:lnTo>
                <a:lnTo>
                  <a:pt x="25145" y="260604"/>
                </a:lnTo>
                <a:lnTo>
                  <a:pt x="29717" y="267462"/>
                </a:lnTo>
                <a:lnTo>
                  <a:pt x="35051" y="274320"/>
                </a:lnTo>
                <a:lnTo>
                  <a:pt x="38861" y="281178"/>
                </a:lnTo>
                <a:lnTo>
                  <a:pt x="51053" y="293370"/>
                </a:lnTo>
                <a:lnTo>
                  <a:pt x="57150" y="298704"/>
                </a:lnTo>
                <a:lnTo>
                  <a:pt x="62483" y="304800"/>
                </a:lnTo>
                <a:lnTo>
                  <a:pt x="70103" y="309372"/>
                </a:lnTo>
                <a:lnTo>
                  <a:pt x="76200" y="314706"/>
                </a:lnTo>
                <a:lnTo>
                  <a:pt x="83819" y="318516"/>
                </a:lnTo>
                <a:lnTo>
                  <a:pt x="89915" y="323088"/>
                </a:lnTo>
                <a:lnTo>
                  <a:pt x="97535" y="326898"/>
                </a:lnTo>
                <a:lnTo>
                  <a:pt x="105917" y="329946"/>
                </a:lnTo>
                <a:lnTo>
                  <a:pt x="112775" y="333756"/>
                </a:lnTo>
                <a:lnTo>
                  <a:pt x="120395" y="335280"/>
                </a:lnTo>
                <a:lnTo>
                  <a:pt x="128777" y="338328"/>
                </a:lnTo>
                <a:lnTo>
                  <a:pt x="137159" y="339852"/>
                </a:lnTo>
                <a:lnTo>
                  <a:pt x="146303" y="342138"/>
                </a:lnTo>
                <a:lnTo>
                  <a:pt x="154685" y="342900"/>
                </a:lnTo>
                <a:lnTo>
                  <a:pt x="163067" y="342900"/>
                </a:lnTo>
                <a:lnTo>
                  <a:pt x="172211" y="343662"/>
                </a:lnTo>
                <a:lnTo>
                  <a:pt x="180593" y="342900"/>
                </a:lnTo>
                <a:lnTo>
                  <a:pt x="188975" y="342900"/>
                </a:lnTo>
                <a:lnTo>
                  <a:pt x="198881" y="342138"/>
                </a:lnTo>
                <a:lnTo>
                  <a:pt x="207263" y="339852"/>
                </a:lnTo>
                <a:lnTo>
                  <a:pt x="214883" y="338328"/>
                </a:lnTo>
                <a:lnTo>
                  <a:pt x="223265" y="335280"/>
                </a:lnTo>
                <a:lnTo>
                  <a:pt x="231647" y="333756"/>
                </a:lnTo>
                <a:lnTo>
                  <a:pt x="239267" y="329946"/>
                </a:lnTo>
                <a:lnTo>
                  <a:pt x="246125" y="326898"/>
                </a:lnTo>
                <a:lnTo>
                  <a:pt x="253745" y="323088"/>
                </a:lnTo>
                <a:lnTo>
                  <a:pt x="261365" y="318516"/>
                </a:lnTo>
                <a:lnTo>
                  <a:pt x="268985" y="314706"/>
                </a:lnTo>
                <a:lnTo>
                  <a:pt x="275081" y="309372"/>
                </a:lnTo>
                <a:lnTo>
                  <a:pt x="281177" y="304800"/>
                </a:lnTo>
                <a:lnTo>
                  <a:pt x="287273" y="298704"/>
                </a:lnTo>
                <a:lnTo>
                  <a:pt x="294131" y="293370"/>
                </a:lnTo>
                <a:lnTo>
                  <a:pt x="299465" y="286512"/>
                </a:lnTo>
                <a:lnTo>
                  <a:pt x="304800" y="281178"/>
                </a:lnTo>
                <a:lnTo>
                  <a:pt x="315467" y="267462"/>
                </a:lnTo>
                <a:lnTo>
                  <a:pt x="319277" y="260604"/>
                </a:lnTo>
                <a:lnTo>
                  <a:pt x="323850" y="253746"/>
                </a:lnTo>
                <a:lnTo>
                  <a:pt x="326897" y="246888"/>
                </a:lnTo>
                <a:lnTo>
                  <a:pt x="330707" y="238506"/>
                </a:lnTo>
                <a:lnTo>
                  <a:pt x="334517" y="230886"/>
                </a:lnTo>
                <a:lnTo>
                  <a:pt x="336041" y="222504"/>
                </a:lnTo>
                <a:lnTo>
                  <a:pt x="338327" y="214884"/>
                </a:lnTo>
                <a:lnTo>
                  <a:pt x="342900" y="198120"/>
                </a:lnTo>
                <a:lnTo>
                  <a:pt x="343661" y="189738"/>
                </a:lnTo>
                <a:lnTo>
                  <a:pt x="343661" y="17145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569707" y="774749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28688" y="7423255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0" y="0"/>
                </a:moveTo>
                <a:lnTo>
                  <a:pt x="257556" y="258317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3962223" y="6692547"/>
            <a:ext cx="1494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-2</a:t>
            </a:r>
            <a:endParaRPr sz="1069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57520" y="6846146"/>
            <a:ext cx="95691" cy="553156"/>
          </a:xfrm>
          <a:custGeom>
            <a:avLst/>
            <a:gdLst/>
            <a:ahLst/>
            <a:cxnLst/>
            <a:rect l="l" t="t" r="r" b="b"/>
            <a:pathLst>
              <a:path w="98425" h="568959">
                <a:moveTo>
                  <a:pt x="98298" y="0"/>
                </a:moveTo>
                <a:lnTo>
                  <a:pt x="87629" y="22097"/>
                </a:lnTo>
                <a:lnTo>
                  <a:pt x="78486" y="44195"/>
                </a:lnTo>
                <a:lnTo>
                  <a:pt x="68579" y="66293"/>
                </a:lnTo>
                <a:lnTo>
                  <a:pt x="45719" y="131825"/>
                </a:lnTo>
                <a:lnTo>
                  <a:pt x="32765" y="175259"/>
                </a:lnTo>
                <a:lnTo>
                  <a:pt x="21336" y="217931"/>
                </a:lnTo>
                <a:lnTo>
                  <a:pt x="12953" y="258317"/>
                </a:lnTo>
                <a:lnTo>
                  <a:pt x="9905" y="278129"/>
                </a:lnTo>
                <a:lnTo>
                  <a:pt x="6095" y="297941"/>
                </a:lnTo>
                <a:lnTo>
                  <a:pt x="3048" y="316991"/>
                </a:lnTo>
                <a:lnTo>
                  <a:pt x="2286" y="336041"/>
                </a:lnTo>
                <a:lnTo>
                  <a:pt x="762" y="355091"/>
                </a:lnTo>
                <a:lnTo>
                  <a:pt x="0" y="373379"/>
                </a:lnTo>
                <a:lnTo>
                  <a:pt x="0" y="408431"/>
                </a:lnTo>
                <a:lnTo>
                  <a:pt x="762" y="425195"/>
                </a:lnTo>
                <a:lnTo>
                  <a:pt x="2286" y="441197"/>
                </a:lnTo>
                <a:lnTo>
                  <a:pt x="5333" y="457199"/>
                </a:lnTo>
                <a:lnTo>
                  <a:pt x="7619" y="471677"/>
                </a:lnTo>
                <a:lnTo>
                  <a:pt x="19050" y="512825"/>
                </a:lnTo>
                <a:lnTo>
                  <a:pt x="35813" y="547877"/>
                </a:lnTo>
                <a:lnTo>
                  <a:pt x="43433" y="558545"/>
                </a:lnTo>
                <a:lnTo>
                  <a:pt x="51053" y="56845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870114" y="7357322"/>
            <a:ext cx="83344" cy="74083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44958" y="0"/>
                </a:moveTo>
                <a:lnTo>
                  <a:pt x="44196" y="5333"/>
                </a:lnTo>
                <a:lnTo>
                  <a:pt x="43434" y="9905"/>
                </a:lnTo>
                <a:lnTo>
                  <a:pt x="41148" y="15239"/>
                </a:lnTo>
                <a:lnTo>
                  <a:pt x="38862" y="19049"/>
                </a:lnTo>
                <a:lnTo>
                  <a:pt x="34289" y="28955"/>
                </a:lnTo>
                <a:lnTo>
                  <a:pt x="29717" y="37337"/>
                </a:lnTo>
                <a:lnTo>
                  <a:pt x="22860" y="44195"/>
                </a:lnTo>
                <a:lnTo>
                  <a:pt x="16763" y="51053"/>
                </a:lnTo>
                <a:lnTo>
                  <a:pt x="8382" y="57149"/>
                </a:lnTo>
                <a:lnTo>
                  <a:pt x="0" y="62483"/>
                </a:lnTo>
                <a:lnTo>
                  <a:pt x="85344" y="76199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352280" y="8021247"/>
            <a:ext cx="4852458" cy="97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Next, 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i="1" spc="10" dirty="0">
                <a:latin typeface="Times New Roman"/>
                <a:cs typeface="Times New Roman"/>
              </a:rPr>
              <a:t>balance factor </a:t>
            </a:r>
            <a:r>
              <a:rPr sz="1069" spc="5" dirty="0">
                <a:latin typeface="Times New Roman"/>
                <a:cs typeface="Times New Roman"/>
              </a:rPr>
              <a:t>of each </a:t>
            </a:r>
            <a:r>
              <a:rPr sz="1069" spc="10" dirty="0">
                <a:latin typeface="Times New Roman"/>
                <a:cs typeface="Times New Roman"/>
              </a:rPr>
              <a:t>node.  The </a:t>
            </a:r>
            <a:r>
              <a:rPr sz="1069" i="1" spc="10" dirty="0">
                <a:latin typeface="Times New Roman"/>
                <a:cs typeface="Times New Roman"/>
              </a:rPr>
              <a:t>balance </a:t>
            </a:r>
            <a:r>
              <a:rPr sz="1069" i="1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for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containing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balance </a:t>
            </a:r>
            <a:r>
              <a:rPr sz="1069" i="1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for node  containing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–1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-2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condition for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satisfied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3, </a:t>
            </a:r>
            <a:r>
              <a:rPr sz="1069" spc="5" dirty="0">
                <a:latin typeface="Times New Roman"/>
                <a:cs typeface="Times New Roman"/>
              </a:rPr>
              <a:t>as its </a:t>
            </a:r>
            <a:r>
              <a:rPr sz="1069" i="1" spc="5" dirty="0">
                <a:latin typeface="Times New Roman"/>
                <a:cs typeface="Times New Roman"/>
              </a:rPr>
              <a:t>balance </a:t>
            </a:r>
            <a:r>
              <a:rPr sz="1069" i="1" spc="10" dirty="0">
                <a:latin typeface="Times New Roman"/>
                <a:cs typeface="Times New Roman"/>
              </a:rPr>
              <a:t>factor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–2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rotation operation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performed </a:t>
            </a:r>
            <a:r>
              <a:rPr sz="1069" spc="5" dirty="0">
                <a:latin typeface="Times New Roman"/>
                <a:cs typeface="Times New Roman"/>
              </a:rPr>
              <a:t>here as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of an </a:t>
            </a:r>
            <a:r>
              <a:rPr sz="1069" spc="5" dirty="0">
                <a:latin typeface="Times New Roman"/>
                <a:cs typeface="Times New Roman"/>
              </a:rPr>
              <a:t>arrow 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i="1" spc="10" dirty="0">
                <a:latin typeface="Times New Roman"/>
                <a:cs typeface="Times New Roman"/>
              </a:rPr>
              <a:t>Fig 21.4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After rotating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9951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1302" y="7635134"/>
            <a:ext cx="279047" cy="453143"/>
          </a:xfrm>
          <a:custGeom>
            <a:avLst/>
            <a:gdLst/>
            <a:ahLst/>
            <a:cxnLst/>
            <a:rect l="l" t="t" r="r" b="b"/>
            <a:pathLst>
              <a:path w="287020" h="466090">
                <a:moveTo>
                  <a:pt x="0" y="0"/>
                </a:moveTo>
                <a:lnTo>
                  <a:pt x="286512" y="4655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4431665" y="8366336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4">
                <a:moveTo>
                  <a:pt x="358139" y="0"/>
                </a:moveTo>
                <a:lnTo>
                  <a:pt x="0" y="5021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839864" y="8366336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4">
                <a:moveTo>
                  <a:pt x="0" y="0"/>
                </a:moveTo>
                <a:lnTo>
                  <a:pt x="358139" y="5021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270653" y="6206067"/>
            <a:ext cx="697618" cy="417953"/>
          </a:xfrm>
          <a:custGeom>
            <a:avLst/>
            <a:gdLst/>
            <a:ahLst/>
            <a:cxnLst/>
            <a:rect l="l" t="t" r="r" b="b"/>
            <a:pathLst>
              <a:path w="717550" h="429895">
                <a:moveTo>
                  <a:pt x="717042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176692" y="6206067"/>
            <a:ext cx="697618" cy="417953"/>
          </a:xfrm>
          <a:custGeom>
            <a:avLst/>
            <a:gdLst/>
            <a:ahLst/>
            <a:cxnLst/>
            <a:rect l="l" t="t" r="r" b="b"/>
            <a:pathLst>
              <a:path w="717550" h="429895">
                <a:moveTo>
                  <a:pt x="0" y="0"/>
                </a:moveTo>
                <a:lnTo>
                  <a:pt x="717042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420177" y="7283239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20" y="397763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2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535995" y="7306698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1</a:t>
            </a:r>
            <a:endParaRPr sz="179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9134" y="6563148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2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20" y="397763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2" y="198882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84952" y="6586609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2</a:t>
            </a:r>
            <a:endParaRPr sz="179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6242" y="7283239"/>
            <a:ext cx="387085" cy="38708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1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1" y="397763"/>
                </a:lnTo>
                <a:lnTo>
                  <a:pt x="244448" y="392505"/>
                </a:lnTo>
                <a:lnTo>
                  <a:pt x="286296" y="377529"/>
                </a:lnTo>
                <a:lnTo>
                  <a:pt x="323225" y="354036"/>
                </a:lnTo>
                <a:lnTo>
                  <a:pt x="354036" y="323225"/>
                </a:lnTo>
                <a:lnTo>
                  <a:pt x="377529" y="286296"/>
                </a:lnTo>
                <a:lnTo>
                  <a:pt x="392505" y="244448"/>
                </a:lnTo>
                <a:lnTo>
                  <a:pt x="397763" y="198881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642799" y="7306698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3</a:t>
            </a:r>
            <a:endParaRPr sz="179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5174" y="5866024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119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2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19" y="397763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1" y="198882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267" y="4891189"/>
            <a:ext cx="4851841" cy="128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new node 14 </a:t>
            </a:r>
            <a:r>
              <a:rPr sz="1069" spc="5" dirty="0">
                <a:latin typeface="Times New Roman"/>
                <a:cs typeface="Times New Roman"/>
              </a:rPr>
              <a:t>is inserted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inner subtree </a:t>
            </a:r>
            <a:r>
              <a:rPr sz="1069" spc="10" dirty="0">
                <a:latin typeface="Times New Roman"/>
                <a:cs typeface="Times New Roman"/>
              </a:rPr>
              <a:t>of 15. </a:t>
            </a:r>
            <a:r>
              <a:rPr sz="1069" spc="5" dirty="0">
                <a:latin typeface="Times New Roman"/>
                <a:cs typeface="Times New Roman"/>
              </a:rPr>
              <a:t>Here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double rotation again.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identified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k3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to become the </a:t>
            </a:r>
            <a:r>
              <a:rPr sz="1069" spc="5" dirty="0">
                <a:latin typeface="Times New Roman"/>
                <a:cs typeface="Times New Roman"/>
              </a:rPr>
              <a:t>root of this subtree.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come down with </a:t>
            </a:r>
            <a:r>
              <a:rPr sz="1069" spc="5" dirty="0">
                <a:latin typeface="Times New Roman"/>
                <a:cs typeface="Times New Roman"/>
              </a:rPr>
              <a:t>their  subtrees while </a:t>
            </a:r>
            <a:r>
              <a:rPr sz="1069" i="1" spc="5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the root of this subtree. </a:t>
            </a:r>
            <a:r>
              <a:rPr sz="1069" spc="10" dirty="0">
                <a:latin typeface="Times New Roman"/>
                <a:cs typeface="Times New Roman"/>
              </a:rPr>
              <a:t>After the </a:t>
            </a:r>
            <a:r>
              <a:rPr sz="1069" spc="5" dirty="0">
                <a:latin typeface="Times New Roman"/>
                <a:cs typeface="Times New Roman"/>
              </a:rPr>
              <a:t>right rotation  the tree </a:t>
            </a:r>
            <a:r>
              <a:rPr sz="1069" spc="10" dirty="0">
                <a:latin typeface="Times New Roman"/>
                <a:cs typeface="Times New Roman"/>
              </a:rPr>
              <a:t>will be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312">
              <a:latin typeface="Times New Roman"/>
              <a:cs typeface="Times New Roman"/>
            </a:endParaRPr>
          </a:p>
          <a:p>
            <a:pPr marR="1412490" algn="ctr"/>
            <a:r>
              <a:rPr sz="1799" spc="15" dirty="0">
                <a:latin typeface="Arial"/>
                <a:cs typeface="Arial"/>
              </a:rPr>
              <a:t>4</a:t>
            </a:r>
            <a:endParaRPr sz="179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3546" y="6903191"/>
            <a:ext cx="348192" cy="417953"/>
          </a:xfrm>
          <a:custGeom>
            <a:avLst/>
            <a:gdLst/>
            <a:ahLst/>
            <a:cxnLst/>
            <a:rect l="l" t="t" r="r" b="b"/>
            <a:pathLst>
              <a:path w="358139" h="429895">
                <a:moveTo>
                  <a:pt x="358139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270653" y="6903191"/>
            <a:ext cx="349426" cy="417953"/>
          </a:xfrm>
          <a:custGeom>
            <a:avLst/>
            <a:gdLst/>
            <a:ahLst/>
            <a:cxnLst/>
            <a:rect l="l" t="t" r="r" b="b"/>
            <a:pathLst>
              <a:path w="359410" h="429895">
                <a:moveTo>
                  <a:pt x="0" y="0"/>
                </a:moveTo>
                <a:lnTo>
                  <a:pt x="358901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162618" y="7283239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20" y="397763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1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278434" y="7306698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5</a:t>
            </a:r>
            <a:endParaRPr sz="179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1575" y="6563148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119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2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19" y="397763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1" y="198882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455986" y="6903191"/>
            <a:ext cx="348192" cy="417953"/>
          </a:xfrm>
          <a:custGeom>
            <a:avLst/>
            <a:gdLst/>
            <a:ahLst/>
            <a:cxnLst/>
            <a:rect l="l" t="t" r="r" b="b"/>
            <a:pathLst>
              <a:path w="358139" h="429895">
                <a:moveTo>
                  <a:pt x="358140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013093" y="6903191"/>
            <a:ext cx="349426" cy="417953"/>
          </a:xfrm>
          <a:custGeom>
            <a:avLst/>
            <a:gdLst/>
            <a:ahLst/>
            <a:cxnLst/>
            <a:rect l="l" t="t" r="r" b="b"/>
            <a:pathLst>
              <a:path w="359410" h="429895">
                <a:moveTo>
                  <a:pt x="0" y="0"/>
                </a:moveTo>
                <a:lnTo>
                  <a:pt x="358901" y="429768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035444" y="8816762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882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2" y="397002"/>
                </a:lnTo>
                <a:lnTo>
                  <a:pt x="244406" y="391785"/>
                </a:lnTo>
                <a:lnTo>
                  <a:pt x="286145" y="376918"/>
                </a:lnTo>
                <a:lnTo>
                  <a:pt x="322925" y="353574"/>
                </a:lnTo>
                <a:lnTo>
                  <a:pt x="353574" y="322925"/>
                </a:lnTo>
                <a:lnTo>
                  <a:pt x="376918" y="286145"/>
                </a:lnTo>
                <a:lnTo>
                  <a:pt x="391785" y="244406"/>
                </a:lnTo>
                <a:lnTo>
                  <a:pt x="397001" y="198882"/>
                </a:lnTo>
                <a:lnTo>
                  <a:pt x="391785" y="153315"/>
                </a:lnTo>
                <a:lnTo>
                  <a:pt x="376918" y="111467"/>
                </a:lnTo>
                <a:lnTo>
                  <a:pt x="353574" y="74538"/>
                </a:lnTo>
                <a:lnTo>
                  <a:pt x="322925" y="43727"/>
                </a:lnTo>
                <a:lnTo>
                  <a:pt x="286145" y="20234"/>
                </a:lnTo>
                <a:lnTo>
                  <a:pt x="244406" y="5258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5086809" y="8840222"/>
            <a:ext cx="283369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16</a:t>
            </a:r>
            <a:endParaRPr sz="179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07983" y="8050002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120" y="0"/>
                </a:moveTo>
                <a:lnTo>
                  <a:pt x="152835" y="5258"/>
                </a:lnTo>
                <a:lnTo>
                  <a:pt x="111189" y="20234"/>
                </a:lnTo>
                <a:lnTo>
                  <a:pt x="74396" y="43727"/>
                </a:lnTo>
                <a:lnTo>
                  <a:pt x="43667" y="74538"/>
                </a:lnTo>
                <a:lnTo>
                  <a:pt x="20216" y="111467"/>
                </a:lnTo>
                <a:lnTo>
                  <a:pt x="5256" y="153315"/>
                </a:lnTo>
                <a:lnTo>
                  <a:pt x="0" y="198881"/>
                </a:lnTo>
                <a:lnTo>
                  <a:pt x="5256" y="244448"/>
                </a:lnTo>
                <a:lnTo>
                  <a:pt x="20216" y="286296"/>
                </a:lnTo>
                <a:lnTo>
                  <a:pt x="43667" y="323225"/>
                </a:lnTo>
                <a:lnTo>
                  <a:pt x="74396" y="354036"/>
                </a:lnTo>
                <a:lnTo>
                  <a:pt x="111189" y="377529"/>
                </a:lnTo>
                <a:lnTo>
                  <a:pt x="152835" y="392505"/>
                </a:lnTo>
                <a:lnTo>
                  <a:pt x="198120" y="397763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1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277572" y="7260272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882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1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2" y="397001"/>
                </a:lnTo>
                <a:lnTo>
                  <a:pt x="244406" y="391785"/>
                </a:lnTo>
                <a:lnTo>
                  <a:pt x="286145" y="376918"/>
                </a:lnTo>
                <a:lnTo>
                  <a:pt x="322925" y="353574"/>
                </a:lnTo>
                <a:lnTo>
                  <a:pt x="353574" y="322925"/>
                </a:lnTo>
                <a:lnTo>
                  <a:pt x="376918" y="286145"/>
                </a:lnTo>
                <a:lnTo>
                  <a:pt x="391785" y="244406"/>
                </a:lnTo>
                <a:lnTo>
                  <a:pt x="397001" y="198881"/>
                </a:lnTo>
                <a:lnTo>
                  <a:pt x="391785" y="153315"/>
                </a:lnTo>
                <a:lnTo>
                  <a:pt x="376918" y="111467"/>
                </a:lnTo>
                <a:lnTo>
                  <a:pt x="353574" y="74538"/>
                </a:lnTo>
                <a:lnTo>
                  <a:pt x="322925" y="43727"/>
                </a:lnTo>
                <a:lnTo>
                  <a:pt x="286145" y="20234"/>
                </a:lnTo>
                <a:lnTo>
                  <a:pt x="244406" y="5258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4393389" y="7074829"/>
            <a:ext cx="808126" cy="128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417" algn="ctr">
              <a:lnSpc>
                <a:spcPts val="1901"/>
              </a:lnSpc>
            </a:pPr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 marL="12347">
              <a:lnSpc>
                <a:spcPts val="1901"/>
              </a:lnSpc>
            </a:pPr>
            <a:r>
              <a:rPr sz="1799" spc="15" dirty="0">
                <a:latin typeface="Arial"/>
                <a:cs typeface="Arial"/>
              </a:rPr>
              <a:t>7</a:t>
            </a:r>
            <a:endParaRPr sz="1799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2382">
              <a:latin typeface="Times New Roman"/>
              <a:cs typeface="Times New Roman"/>
            </a:endParaRPr>
          </a:p>
          <a:p>
            <a:pPr marR="4939" algn="r">
              <a:lnSpc>
                <a:spcPts val="1726"/>
              </a:lnSpc>
            </a:pPr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3</a:t>
            </a:r>
            <a:endParaRPr sz="1750" baseline="-13888">
              <a:latin typeface="Arial"/>
              <a:cs typeface="Arial"/>
            </a:endParaRPr>
          </a:p>
          <a:p>
            <a:pPr marL="6173" algn="ctr">
              <a:lnSpc>
                <a:spcPts val="1726"/>
              </a:lnSpc>
            </a:pPr>
            <a:r>
              <a:rPr sz="1799" spc="10" dirty="0">
                <a:latin typeface="Arial"/>
                <a:cs typeface="Arial"/>
              </a:rPr>
              <a:t>15</a:t>
            </a:r>
            <a:endParaRPr sz="179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91092" y="6237676"/>
            <a:ext cx="225337" cy="63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53" indent="-36423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  <a:p>
            <a:pPr marL="48153">
              <a:spcBef>
                <a:spcPts val="588"/>
              </a:spcBef>
            </a:pPr>
            <a:r>
              <a:rPr sz="1799" spc="15" dirty="0">
                <a:latin typeface="Arial"/>
                <a:cs typeface="Arial"/>
              </a:rPr>
              <a:t>6</a:t>
            </a:r>
            <a:endParaRPr sz="1799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9042" y="874712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882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2" y="397002"/>
                </a:lnTo>
                <a:lnTo>
                  <a:pt x="244406" y="391785"/>
                </a:lnTo>
                <a:lnTo>
                  <a:pt x="286145" y="376918"/>
                </a:lnTo>
                <a:lnTo>
                  <a:pt x="322925" y="353574"/>
                </a:lnTo>
                <a:lnTo>
                  <a:pt x="353574" y="322925"/>
                </a:lnTo>
                <a:lnTo>
                  <a:pt x="376918" y="286145"/>
                </a:lnTo>
                <a:lnTo>
                  <a:pt x="391785" y="244406"/>
                </a:lnTo>
                <a:lnTo>
                  <a:pt x="397001" y="198882"/>
                </a:lnTo>
                <a:lnTo>
                  <a:pt x="391785" y="153315"/>
                </a:lnTo>
                <a:lnTo>
                  <a:pt x="376918" y="111467"/>
                </a:lnTo>
                <a:lnTo>
                  <a:pt x="353574" y="74538"/>
                </a:lnTo>
                <a:lnTo>
                  <a:pt x="322925" y="43727"/>
                </a:lnTo>
                <a:lnTo>
                  <a:pt x="286145" y="20234"/>
                </a:lnTo>
                <a:lnTo>
                  <a:pt x="244406" y="5258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250407" y="8770584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14</a:t>
            </a:r>
            <a:endParaRPr sz="179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33097" y="6964679"/>
            <a:ext cx="224719" cy="267935"/>
          </a:xfrm>
          <a:custGeom>
            <a:avLst/>
            <a:gdLst/>
            <a:ahLst/>
            <a:cxnLst/>
            <a:rect l="l" t="t" r="r" b="b"/>
            <a:pathLst>
              <a:path w="231139" h="275590">
                <a:moveTo>
                  <a:pt x="11430" y="171450"/>
                </a:moveTo>
                <a:lnTo>
                  <a:pt x="6858" y="173736"/>
                </a:lnTo>
                <a:lnTo>
                  <a:pt x="2286" y="175260"/>
                </a:lnTo>
                <a:lnTo>
                  <a:pt x="0" y="180594"/>
                </a:lnTo>
                <a:lnTo>
                  <a:pt x="2286" y="185166"/>
                </a:lnTo>
                <a:lnTo>
                  <a:pt x="41910" y="275082"/>
                </a:lnTo>
                <a:lnTo>
                  <a:pt x="53872" y="259080"/>
                </a:lnTo>
                <a:lnTo>
                  <a:pt x="52577" y="259080"/>
                </a:lnTo>
                <a:lnTo>
                  <a:pt x="35051" y="256032"/>
                </a:lnTo>
                <a:lnTo>
                  <a:pt x="36575" y="247650"/>
                </a:lnTo>
                <a:lnTo>
                  <a:pt x="38100" y="236220"/>
                </a:lnTo>
                <a:lnTo>
                  <a:pt x="40419" y="228103"/>
                </a:lnTo>
                <a:lnTo>
                  <a:pt x="18287" y="178308"/>
                </a:lnTo>
                <a:lnTo>
                  <a:pt x="16763" y="173736"/>
                </a:lnTo>
                <a:lnTo>
                  <a:pt x="11430" y="171450"/>
                </a:lnTo>
                <a:close/>
              </a:path>
              <a:path w="231139" h="275590">
                <a:moveTo>
                  <a:pt x="40419" y="228103"/>
                </a:moveTo>
                <a:lnTo>
                  <a:pt x="38100" y="236220"/>
                </a:lnTo>
                <a:lnTo>
                  <a:pt x="36575" y="247650"/>
                </a:lnTo>
                <a:lnTo>
                  <a:pt x="35051" y="256032"/>
                </a:lnTo>
                <a:lnTo>
                  <a:pt x="52577" y="259080"/>
                </a:lnTo>
                <a:lnTo>
                  <a:pt x="53547" y="253746"/>
                </a:lnTo>
                <a:lnTo>
                  <a:pt x="51816" y="253746"/>
                </a:lnTo>
                <a:lnTo>
                  <a:pt x="36575" y="252222"/>
                </a:lnTo>
                <a:lnTo>
                  <a:pt x="45706" y="240000"/>
                </a:lnTo>
                <a:lnTo>
                  <a:pt x="40419" y="228103"/>
                </a:lnTo>
                <a:close/>
              </a:path>
              <a:path w="231139" h="275590">
                <a:moveTo>
                  <a:pt x="94487" y="180594"/>
                </a:moveTo>
                <a:lnTo>
                  <a:pt x="89154" y="181356"/>
                </a:lnTo>
                <a:lnTo>
                  <a:pt x="86106" y="185928"/>
                </a:lnTo>
                <a:lnTo>
                  <a:pt x="61291" y="219141"/>
                </a:lnTo>
                <a:lnTo>
                  <a:pt x="57912" y="230124"/>
                </a:lnTo>
                <a:lnTo>
                  <a:pt x="55625" y="240792"/>
                </a:lnTo>
                <a:lnTo>
                  <a:pt x="54101" y="250698"/>
                </a:lnTo>
                <a:lnTo>
                  <a:pt x="52577" y="259080"/>
                </a:lnTo>
                <a:lnTo>
                  <a:pt x="53872" y="259080"/>
                </a:lnTo>
                <a:lnTo>
                  <a:pt x="100584" y="196596"/>
                </a:lnTo>
                <a:lnTo>
                  <a:pt x="103632" y="192786"/>
                </a:lnTo>
                <a:lnTo>
                  <a:pt x="102870" y="186690"/>
                </a:lnTo>
                <a:lnTo>
                  <a:pt x="99060" y="183642"/>
                </a:lnTo>
                <a:lnTo>
                  <a:pt x="94487" y="180594"/>
                </a:lnTo>
                <a:close/>
              </a:path>
              <a:path w="231139" h="275590">
                <a:moveTo>
                  <a:pt x="45706" y="240000"/>
                </a:moveTo>
                <a:lnTo>
                  <a:pt x="36575" y="252222"/>
                </a:lnTo>
                <a:lnTo>
                  <a:pt x="51816" y="253746"/>
                </a:lnTo>
                <a:lnTo>
                  <a:pt x="45706" y="240000"/>
                </a:lnTo>
                <a:close/>
              </a:path>
              <a:path w="231139" h="275590">
                <a:moveTo>
                  <a:pt x="61291" y="219141"/>
                </a:moveTo>
                <a:lnTo>
                  <a:pt x="45706" y="240000"/>
                </a:lnTo>
                <a:lnTo>
                  <a:pt x="51816" y="253746"/>
                </a:lnTo>
                <a:lnTo>
                  <a:pt x="53547" y="253746"/>
                </a:lnTo>
                <a:lnTo>
                  <a:pt x="54101" y="250698"/>
                </a:lnTo>
                <a:lnTo>
                  <a:pt x="55625" y="240792"/>
                </a:lnTo>
                <a:lnTo>
                  <a:pt x="57912" y="230124"/>
                </a:lnTo>
                <a:lnTo>
                  <a:pt x="61291" y="219141"/>
                </a:lnTo>
                <a:close/>
              </a:path>
              <a:path w="231139" h="275590">
                <a:moveTo>
                  <a:pt x="221742" y="0"/>
                </a:moveTo>
                <a:lnTo>
                  <a:pt x="182880" y="22860"/>
                </a:lnTo>
                <a:lnTo>
                  <a:pt x="147827" y="50292"/>
                </a:lnTo>
                <a:lnTo>
                  <a:pt x="116586" y="81534"/>
                </a:lnTo>
                <a:lnTo>
                  <a:pt x="77724" y="134874"/>
                </a:lnTo>
                <a:lnTo>
                  <a:pt x="72389" y="144780"/>
                </a:lnTo>
                <a:lnTo>
                  <a:pt x="67056" y="153924"/>
                </a:lnTo>
                <a:lnTo>
                  <a:pt x="57912" y="173736"/>
                </a:lnTo>
                <a:lnTo>
                  <a:pt x="54101" y="184404"/>
                </a:lnTo>
                <a:lnTo>
                  <a:pt x="50292" y="194310"/>
                </a:lnTo>
                <a:lnTo>
                  <a:pt x="46482" y="204978"/>
                </a:lnTo>
                <a:lnTo>
                  <a:pt x="43434" y="214884"/>
                </a:lnTo>
                <a:lnTo>
                  <a:pt x="41148" y="225552"/>
                </a:lnTo>
                <a:lnTo>
                  <a:pt x="40419" y="228103"/>
                </a:lnTo>
                <a:lnTo>
                  <a:pt x="45706" y="240000"/>
                </a:lnTo>
                <a:lnTo>
                  <a:pt x="61291" y="219141"/>
                </a:lnTo>
                <a:lnTo>
                  <a:pt x="67056" y="200406"/>
                </a:lnTo>
                <a:lnTo>
                  <a:pt x="70866" y="191262"/>
                </a:lnTo>
                <a:lnTo>
                  <a:pt x="74675" y="181356"/>
                </a:lnTo>
                <a:lnTo>
                  <a:pt x="78486" y="172212"/>
                </a:lnTo>
                <a:lnTo>
                  <a:pt x="83058" y="162306"/>
                </a:lnTo>
                <a:lnTo>
                  <a:pt x="88392" y="153162"/>
                </a:lnTo>
                <a:lnTo>
                  <a:pt x="92963" y="144018"/>
                </a:lnTo>
                <a:lnTo>
                  <a:pt x="98298" y="135636"/>
                </a:lnTo>
                <a:lnTo>
                  <a:pt x="104394" y="126492"/>
                </a:lnTo>
                <a:lnTo>
                  <a:pt x="110489" y="118110"/>
                </a:lnTo>
                <a:lnTo>
                  <a:pt x="116586" y="110490"/>
                </a:lnTo>
                <a:lnTo>
                  <a:pt x="129539" y="93726"/>
                </a:lnTo>
                <a:lnTo>
                  <a:pt x="159258" y="64008"/>
                </a:lnTo>
                <a:lnTo>
                  <a:pt x="192786" y="38100"/>
                </a:lnTo>
                <a:lnTo>
                  <a:pt x="230886" y="15240"/>
                </a:lnTo>
                <a:lnTo>
                  <a:pt x="221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433393" y="6582163"/>
            <a:ext cx="977900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Rotate</a:t>
            </a:r>
            <a:r>
              <a:rPr sz="1653" spc="-73" dirty="0">
                <a:latin typeface="Arial"/>
                <a:cs typeface="Arial"/>
              </a:rPr>
              <a:t> </a:t>
            </a:r>
            <a:r>
              <a:rPr sz="1653" spc="-10" dirty="0">
                <a:latin typeface="Arial"/>
                <a:cs typeface="Arial"/>
              </a:rPr>
              <a:t>left</a:t>
            </a:r>
            <a:endParaRPr sz="1653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13093" y="3733165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0" y="0"/>
                </a:moveTo>
                <a:lnTo>
                  <a:pt x="358901" y="50139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501302" y="3036041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0" y="0"/>
                </a:moveTo>
                <a:lnTo>
                  <a:pt x="358139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270653" y="1641792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30">
                <a:moveTo>
                  <a:pt x="717042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176692" y="1641792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30">
                <a:moveTo>
                  <a:pt x="0" y="0"/>
                </a:moveTo>
                <a:lnTo>
                  <a:pt x="717042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420177" y="271970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535995" y="2742424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1</a:t>
            </a:r>
            <a:endParaRPr sz="1799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69134" y="1999614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084952" y="2023075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2</a:t>
            </a:r>
            <a:endParaRPr sz="179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26242" y="2719705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4" h="397510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448" y="391743"/>
                </a:lnTo>
                <a:lnTo>
                  <a:pt x="286296" y="376767"/>
                </a:lnTo>
                <a:lnTo>
                  <a:pt x="323225" y="353274"/>
                </a:lnTo>
                <a:lnTo>
                  <a:pt x="354036" y="322463"/>
                </a:lnTo>
                <a:lnTo>
                  <a:pt x="377529" y="285534"/>
                </a:lnTo>
                <a:lnTo>
                  <a:pt x="392505" y="243686"/>
                </a:lnTo>
                <a:lnTo>
                  <a:pt x="397763" y="198120"/>
                </a:lnTo>
                <a:lnTo>
                  <a:pt x="392505" y="152595"/>
                </a:lnTo>
                <a:lnTo>
                  <a:pt x="377529" y="110856"/>
                </a:lnTo>
                <a:lnTo>
                  <a:pt x="354036" y="74076"/>
                </a:lnTo>
                <a:lnTo>
                  <a:pt x="323225" y="43427"/>
                </a:lnTo>
                <a:lnTo>
                  <a:pt x="286296" y="20083"/>
                </a:lnTo>
                <a:lnTo>
                  <a:pt x="244448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2642799" y="2742424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3</a:t>
            </a:r>
            <a:endParaRPr sz="1799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75174" y="1302490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19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19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990991" y="1325209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4</a:t>
            </a:r>
            <a:endParaRPr sz="1799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13546" y="233891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358139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270653" y="2338916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30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162618" y="271970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3279174" y="2742424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5</a:t>
            </a:r>
            <a:endParaRPr sz="1799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11575" y="1999614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166" y="391743"/>
                </a:lnTo>
                <a:lnTo>
                  <a:pt x="285812" y="376767"/>
                </a:lnTo>
                <a:lnTo>
                  <a:pt x="322605" y="353274"/>
                </a:lnTo>
                <a:lnTo>
                  <a:pt x="353334" y="322463"/>
                </a:lnTo>
                <a:lnTo>
                  <a:pt x="376785" y="285534"/>
                </a:lnTo>
                <a:lnTo>
                  <a:pt x="391745" y="243686"/>
                </a:lnTo>
                <a:lnTo>
                  <a:pt x="397001" y="198120"/>
                </a:lnTo>
                <a:lnTo>
                  <a:pt x="391745" y="152595"/>
                </a:lnTo>
                <a:lnTo>
                  <a:pt x="376785" y="110856"/>
                </a:lnTo>
                <a:lnTo>
                  <a:pt x="353334" y="74076"/>
                </a:lnTo>
                <a:lnTo>
                  <a:pt x="322605" y="43427"/>
                </a:lnTo>
                <a:lnTo>
                  <a:pt x="285812" y="20083"/>
                </a:lnTo>
                <a:lnTo>
                  <a:pt x="244166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455986" y="233891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35814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013093" y="2338916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30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696882" y="3486467"/>
            <a:ext cx="386468" cy="385233"/>
          </a:xfrm>
          <a:custGeom>
            <a:avLst/>
            <a:gdLst/>
            <a:ahLst/>
            <a:cxnLst/>
            <a:rect l="l" t="t" r="r" b="b"/>
            <a:pathLst>
              <a:path w="397510" h="396239">
                <a:moveTo>
                  <a:pt x="198882" y="0"/>
                </a:moveTo>
                <a:lnTo>
                  <a:pt x="153315" y="5256"/>
                </a:lnTo>
                <a:lnTo>
                  <a:pt x="111467" y="20216"/>
                </a:lnTo>
                <a:lnTo>
                  <a:pt x="74538" y="43667"/>
                </a:lnTo>
                <a:lnTo>
                  <a:pt x="43727" y="74396"/>
                </a:lnTo>
                <a:lnTo>
                  <a:pt x="20234" y="111189"/>
                </a:lnTo>
                <a:lnTo>
                  <a:pt x="5258" y="152835"/>
                </a:lnTo>
                <a:lnTo>
                  <a:pt x="0" y="198120"/>
                </a:lnTo>
                <a:lnTo>
                  <a:pt x="5258" y="243644"/>
                </a:lnTo>
                <a:lnTo>
                  <a:pt x="20234" y="285383"/>
                </a:lnTo>
                <a:lnTo>
                  <a:pt x="43727" y="322163"/>
                </a:lnTo>
                <a:lnTo>
                  <a:pt x="74538" y="352812"/>
                </a:lnTo>
                <a:lnTo>
                  <a:pt x="111467" y="376156"/>
                </a:lnTo>
                <a:lnTo>
                  <a:pt x="153315" y="391023"/>
                </a:lnTo>
                <a:lnTo>
                  <a:pt x="198882" y="396239"/>
                </a:lnTo>
                <a:lnTo>
                  <a:pt x="244406" y="391023"/>
                </a:lnTo>
                <a:lnTo>
                  <a:pt x="286145" y="376156"/>
                </a:lnTo>
                <a:lnTo>
                  <a:pt x="322925" y="352812"/>
                </a:lnTo>
                <a:lnTo>
                  <a:pt x="353574" y="322163"/>
                </a:lnTo>
                <a:lnTo>
                  <a:pt x="376918" y="285383"/>
                </a:lnTo>
                <a:lnTo>
                  <a:pt x="391785" y="243644"/>
                </a:lnTo>
                <a:lnTo>
                  <a:pt x="397002" y="198120"/>
                </a:lnTo>
                <a:lnTo>
                  <a:pt x="391785" y="152835"/>
                </a:lnTo>
                <a:lnTo>
                  <a:pt x="376918" y="111189"/>
                </a:lnTo>
                <a:lnTo>
                  <a:pt x="353574" y="74396"/>
                </a:lnTo>
                <a:lnTo>
                  <a:pt x="322925" y="43667"/>
                </a:lnTo>
                <a:lnTo>
                  <a:pt x="286145" y="20216"/>
                </a:lnTo>
                <a:lnTo>
                  <a:pt x="244406" y="5256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4748988" y="3509186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16</a:t>
            </a:r>
            <a:endParaRPr sz="1799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69422" y="271970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4320046" y="2426088"/>
            <a:ext cx="282751" cy="59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indent="38276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3</a:t>
            </a:r>
            <a:endParaRPr sz="1750" baseline="-13888">
              <a:latin typeface="Arial"/>
              <a:cs typeface="Arial"/>
            </a:endParaRPr>
          </a:p>
          <a:p>
            <a:pPr marL="12347">
              <a:spcBef>
                <a:spcPts val="331"/>
              </a:spcBef>
            </a:pPr>
            <a:r>
              <a:rPr sz="1799" spc="10" dirty="0">
                <a:latin typeface="Arial"/>
                <a:cs typeface="Arial"/>
              </a:rPr>
              <a:t>15</a:t>
            </a:r>
            <a:endParaRPr sz="1799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13093" y="3105679"/>
            <a:ext cx="349426" cy="488332"/>
          </a:xfrm>
          <a:custGeom>
            <a:avLst/>
            <a:gdLst/>
            <a:ahLst/>
            <a:cxnLst/>
            <a:rect l="l" t="t" r="r" b="b"/>
            <a:pathLst>
              <a:path w="359410" h="502285">
                <a:moveTo>
                  <a:pt x="358901" y="0"/>
                </a:moveTo>
                <a:lnTo>
                  <a:pt x="0" y="502157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789362" y="3486467"/>
            <a:ext cx="387085" cy="385233"/>
          </a:xfrm>
          <a:custGeom>
            <a:avLst/>
            <a:gdLst/>
            <a:ahLst/>
            <a:cxnLst/>
            <a:rect l="l" t="t" r="r" b="b"/>
            <a:pathLst>
              <a:path w="398145" h="396239">
                <a:moveTo>
                  <a:pt x="198882" y="0"/>
                </a:moveTo>
                <a:lnTo>
                  <a:pt x="153315" y="5256"/>
                </a:lnTo>
                <a:lnTo>
                  <a:pt x="111467" y="20216"/>
                </a:lnTo>
                <a:lnTo>
                  <a:pt x="74538" y="43667"/>
                </a:lnTo>
                <a:lnTo>
                  <a:pt x="43727" y="74396"/>
                </a:lnTo>
                <a:lnTo>
                  <a:pt x="20234" y="111189"/>
                </a:lnTo>
                <a:lnTo>
                  <a:pt x="5258" y="152835"/>
                </a:lnTo>
                <a:lnTo>
                  <a:pt x="0" y="198120"/>
                </a:lnTo>
                <a:lnTo>
                  <a:pt x="5258" y="243644"/>
                </a:lnTo>
                <a:lnTo>
                  <a:pt x="20234" y="285383"/>
                </a:lnTo>
                <a:lnTo>
                  <a:pt x="43727" y="322163"/>
                </a:lnTo>
                <a:lnTo>
                  <a:pt x="74538" y="352812"/>
                </a:lnTo>
                <a:lnTo>
                  <a:pt x="111467" y="376156"/>
                </a:lnTo>
                <a:lnTo>
                  <a:pt x="153315" y="391023"/>
                </a:lnTo>
                <a:lnTo>
                  <a:pt x="198882" y="396239"/>
                </a:lnTo>
                <a:lnTo>
                  <a:pt x="244448" y="391023"/>
                </a:lnTo>
                <a:lnTo>
                  <a:pt x="286296" y="376156"/>
                </a:lnTo>
                <a:lnTo>
                  <a:pt x="323225" y="352812"/>
                </a:lnTo>
                <a:lnTo>
                  <a:pt x="354036" y="322163"/>
                </a:lnTo>
                <a:lnTo>
                  <a:pt x="377529" y="285383"/>
                </a:lnTo>
                <a:lnTo>
                  <a:pt x="392505" y="243644"/>
                </a:lnTo>
                <a:lnTo>
                  <a:pt x="397764" y="198120"/>
                </a:lnTo>
                <a:lnTo>
                  <a:pt x="392505" y="152835"/>
                </a:lnTo>
                <a:lnTo>
                  <a:pt x="377529" y="111189"/>
                </a:lnTo>
                <a:lnTo>
                  <a:pt x="354036" y="74396"/>
                </a:lnTo>
                <a:lnTo>
                  <a:pt x="323225" y="43667"/>
                </a:lnTo>
                <a:lnTo>
                  <a:pt x="286296" y="20216"/>
                </a:lnTo>
                <a:lnTo>
                  <a:pt x="244448" y="5256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3860717" y="3137300"/>
            <a:ext cx="225337" cy="656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413" indent="-45684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 marL="57413">
              <a:spcBef>
                <a:spcPts val="768"/>
              </a:spcBef>
            </a:pPr>
            <a:r>
              <a:rPr sz="1799" spc="15" dirty="0">
                <a:latin typeface="Arial"/>
                <a:cs typeface="Arial"/>
              </a:rPr>
              <a:t>7</a:t>
            </a:r>
            <a:endParaRPr sz="1799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91103" y="1673413"/>
            <a:ext cx="225337" cy="634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53" indent="-36423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  <a:p>
            <a:pPr marL="48153">
              <a:spcBef>
                <a:spcPts val="593"/>
              </a:spcBef>
            </a:pPr>
            <a:r>
              <a:rPr sz="1799" spc="15" dirty="0">
                <a:latin typeface="Arial"/>
                <a:cs typeface="Arial"/>
              </a:rPr>
              <a:t>6</a:t>
            </a:r>
            <a:endParaRPr sz="1799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99784" y="4182851"/>
            <a:ext cx="385233" cy="38708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20" y="397763"/>
                </a:lnTo>
                <a:lnTo>
                  <a:pt x="243644" y="392505"/>
                </a:lnTo>
                <a:lnTo>
                  <a:pt x="285383" y="377529"/>
                </a:lnTo>
                <a:lnTo>
                  <a:pt x="322163" y="354036"/>
                </a:lnTo>
                <a:lnTo>
                  <a:pt x="352812" y="323225"/>
                </a:lnTo>
                <a:lnTo>
                  <a:pt x="376156" y="286296"/>
                </a:lnTo>
                <a:lnTo>
                  <a:pt x="391023" y="244448"/>
                </a:lnTo>
                <a:lnTo>
                  <a:pt x="396239" y="198881"/>
                </a:lnTo>
                <a:lnTo>
                  <a:pt x="391023" y="153315"/>
                </a:lnTo>
                <a:lnTo>
                  <a:pt x="376156" y="111467"/>
                </a:lnTo>
                <a:lnTo>
                  <a:pt x="352812" y="74538"/>
                </a:lnTo>
                <a:lnTo>
                  <a:pt x="322163" y="43727"/>
                </a:lnTo>
                <a:lnTo>
                  <a:pt x="285383" y="20234"/>
                </a:lnTo>
                <a:lnTo>
                  <a:pt x="243644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4250407" y="4205569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14</a:t>
            </a:r>
            <a:endParaRPr sz="1799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115328" y="3233103"/>
            <a:ext cx="209903" cy="277195"/>
          </a:xfrm>
          <a:custGeom>
            <a:avLst/>
            <a:gdLst/>
            <a:ahLst/>
            <a:cxnLst/>
            <a:rect l="l" t="t" r="r" b="b"/>
            <a:pathLst>
              <a:path w="215900" h="285114">
                <a:moveTo>
                  <a:pt x="162121" y="208927"/>
                </a:moveTo>
                <a:lnTo>
                  <a:pt x="136398" y="214121"/>
                </a:lnTo>
                <a:lnTo>
                  <a:pt x="192024" y="284987"/>
                </a:lnTo>
                <a:lnTo>
                  <a:pt x="209015" y="222503"/>
                </a:lnTo>
                <a:lnTo>
                  <a:pt x="165353" y="222503"/>
                </a:lnTo>
                <a:lnTo>
                  <a:pt x="162121" y="208927"/>
                </a:lnTo>
                <a:close/>
              </a:path>
              <a:path w="215900" h="285114">
                <a:moveTo>
                  <a:pt x="188572" y="203586"/>
                </a:moveTo>
                <a:lnTo>
                  <a:pt x="162121" y="208927"/>
                </a:lnTo>
                <a:lnTo>
                  <a:pt x="165353" y="222503"/>
                </a:lnTo>
                <a:lnTo>
                  <a:pt x="192024" y="216407"/>
                </a:lnTo>
                <a:lnTo>
                  <a:pt x="188572" y="203586"/>
                </a:lnTo>
                <a:close/>
              </a:path>
              <a:path w="215900" h="285114">
                <a:moveTo>
                  <a:pt x="215645" y="198119"/>
                </a:moveTo>
                <a:lnTo>
                  <a:pt x="188572" y="203586"/>
                </a:lnTo>
                <a:lnTo>
                  <a:pt x="192024" y="216407"/>
                </a:lnTo>
                <a:lnTo>
                  <a:pt x="165353" y="222503"/>
                </a:lnTo>
                <a:lnTo>
                  <a:pt x="209015" y="222503"/>
                </a:lnTo>
                <a:lnTo>
                  <a:pt x="215645" y="198119"/>
                </a:lnTo>
                <a:close/>
              </a:path>
              <a:path w="215900" h="285114">
                <a:moveTo>
                  <a:pt x="13715" y="0"/>
                </a:moveTo>
                <a:lnTo>
                  <a:pt x="0" y="23621"/>
                </a:lnTo>
                <a:lnTo>
                  <a:pt x="19812" y="34289"/>
                </a:lnTo>
                <a:lnTo>
                  <a:pt x="38100" y="45719"/>
                </a:lnTo>
                <a:lnTo>
                  <a:pt x="70865" y="71627"/>
                </a:lnTo>
                <a:lnTo>
                  <a:pt x="100584" y="101345"/>
                </a:lnTo>
                <a:lnTo>
                  <a:pt x="124967" y="133350"/>
                </a:lnTo>
                <a:lnTo>
                  <a:pt x="131063" y="141731"/>
                </a:lnTo>
                <a:lnTo>
                  <a:pt x="150113" y="177545"/>
                </a:lnTo>
                <a:lnTo>
                  <a:pt x="162121" y="208927"/>
                </a:lnTo>
                <a:lnTo>
                  <a:pt x="188572" y="203586"/>
                </a:lnTo>
                <a:lnTo>
                  <a:pt x="186689" y="196595"/>
                </a:lnTo>
                <a:lnTo>
                  <a:pt x="182879" y="186689"/>
                </a:lnTo>
                <a:lnTo>
                  <a:pt x="179069" y="176021"/>
                </a:lnTo>
                <a:lnTo>
                  <a:pt x="159257" y="136397"/>
                </a:lnTo>
                <a:lnTo>
                  <a:pt x="134112" y="99821"/>
                </a:lnTo>
                <a:lnTo>
                  <a:pt x="104393" y="66293"/>
                </a:lnTo>
                <a:lnTo>
                  <a:pt x="70865" y="36575"/>
                </a:lnTo>
                <a:lnTo>
                  <a:pt x="32765" y="10667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2411660" y="3412138"/>
            <a:ext cx="1106311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5" dirty="0">
                <a:latin typeface="Arial"/>
                <a:cs typeface="Arial"/>
              </a:rPr>
              <a:t>Rotate</a:t>
            </a:r>
            <a:r>
              <a:rPr sz="1653" spc="-97" dirty="0">
                <a:latin typeface="Arial"/>
                <a:cs typeface="Arial"/>
              </a:rPr>
              <a:t> </a:t>
            </a:r>
            <a:r>
              <a:rPr sz="1653" spc="-5" dirty="0">
                <a:latin typeface="Arial"/>
                <a:cs typeface="Arial"/>
              </a:rPr>
              <a:t>right</a:t>
            </a:r>
            <a:endParaRPr sz="1653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7712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80" y="5636430"/>
            <a:ext cx="4853076" cy="1616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attained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role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i="1" spc="10" dirty="0">
                <a:latin typeface="Times New Roman"/>
                <a:cs typeface="Times New Roman"/>
              </a:rPr>
              <a:t>k2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k3 </a:t>
            </a:r>
            <a:r>
              <a:rPr sz="1069" spc="10" dirty="0">
                <a:latin typeface="Times New Roman"/>
                <a:cs typeface="Times New Roman"/>
              </a:rPr>
              <a:t>has become the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nodes 5, 14 and 16 </a:t>
            </a:r>
            <a:r>
              <a:rPr sz="1069" spc="15" dirty="0">
                <a:latin typeface="Times New Roman"/>
                <a:cs typeface="Times New Roman"/>
              </a:rPr>
              <a:t>have been  </a:t>
            </a:r>
            <a:r>
              <a:rPr sz="1069" spc="5" dirty="0">
                <a:latin typeface="Times New Roman"/>
                <a:cs typeface="Times New Roman"/>
              </a:rPr>
              <a:t>rearranged according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inorder traversal.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7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come up where </a:t>
            </a:r>
            <a:r>
              <a:rPr sz="1069" spc="5" dirty="0">
                <a:latin typeface="Times New Roman"/>
                <a:cs typeface="Times New Roman"/>
              </a:rPr>
              <a:t>as node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 and 15 have become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viewing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figure, it  is clear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balanced according to 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condition. Also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out  </a:t>
            </a:r>
            <a:r>
              <a:rPr sz="1069" spc="5" dirty="0">
                <a:latin typeface="Times New Roman"/>
                <a:cs typeface="Times New Roman"/>
              </a:rPr>
              <a:t>its inorder traversal, it should </a:t>
            </a:r>
            <a:r>
              <a:rPr sz="1069" spc="10" dirty="0">
                <a:latin typeface="Times New Roman"/>
                <a:cs typeface="Times New Roman"/>
              </a:rPr>
              <a:t>be the 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of original tree.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inorder traversal of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tree is 1, 2, 3, 4, 5, 6, 7, 14, 15,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16.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in sorted  order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with the rotations the inorder traversal 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preserved.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insert </a:t>
            </a:r>
            <a:r>
              <a:rPr sz="1069" spc="10" dirty="0">
                <a:latin typeface="Times New Roman"/>
                <a:cs typeface="Times New Roman"/>
              </a:rPr>
              <a:t>some more numbers </a:t>
            </a:r>
            <a:r>
              <a:rPr sz="1069" spc="5" dirty="0">
                <a:latin typeface="Times New Roman"/>
                <a:cs typeface="Times New Roman"/>
              </a:rPr>
              <a:t>in our 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number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is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3093" y="3621299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29">
                <a:moveTo>
                  <a:pt x="0" y="0"/>
                </a:moveTo>
                <a:lnTo>
                  <a:pt x="358901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4082733" y="4318423"/>
            <a:ext cx="279665" cy="488332"/>
          </a:xfrm>
          <a:custGeom>
            <a:avLst/>
            <a:gdLst/>
            <a:ahLst/>
            <a:cxnLst/>
            <a:rect l="l" t="t" r="r" b="b"/>
            <a:pathLst>
              <a:path w="287654" h="502285">
                <a:moveTo>
                  <a:pt x="287273" y="0"/>
                </a:moveTo>
                <a:lnTo>
                  <a:pt x="0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037417" y="4318423"/>
            <a:ext cx="279047" cy="488332"/>
          </a:xfrm>
          <a:custGeom>
            <a:avLst/>
            <a:gdLst/>
            <a:ahLst/>
            <a:cxnLst/>
            <a:rect l="l" t="t" r="r" b="b"/>
            <a:pathLst>
              <a:path w="287020" h="502285">
                <a:moveTo>
                  <a:pt x="286512" y="0"/>
                </a:moveTo>
                <a:lnTo>
                  <a:pt x="0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501302" y="4318423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0" y="0"/>
                </a:moveTo>
                <a:lnTo>
                  <a:pt x="358139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270653" y="2924175"/>
            <a:ext cx="697618" cy="419806"/>
          </a:xfrm>
          <a:custGeom>
            <a:avLst/>
            <a:gdLst/>
            <a:ahLst/>
            <a:cxnLst/>
            <a:rect l="l" t="t" r="r" b="b"/>
            <a:pathLst>
              <a:path w="717550" h="431800">
                <a:moveTo>
                  <a:pt x="717042" y="0"/>
                </a:moveTo>
                <a:lnTo>
                  <a:pt x="0" y="4312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176692" y="2924175"/>
            <a:ext cx="697618" cy="419806"/>
          </a:xfrm>
          <a:custGeom>
            <a:avLst/>
            <a:gdLst/>
            <a:ahLst/>
            <a:cxnLst/>
            <a:rect l="l" t="t" r="r" b="b"/>
            <a:pathLst>
              <a:path w="717550" h="431800">
                <a:moveTo>
                  <a:pt x="0" y="0"/>
                </a:moveTo>
                <a:lnTo>
                  <a:pt x="717042" y="43129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420177" y="4001347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06"/>
                </a:lnTo>
                <a:lnTo>
                  <a:pt x="20083" y="286145"/>
                </a:lnTo>
                <a:lnTo>
                  <a:pt x="43427" y="322925"/>
                </a:lnTo>
                <a:lnTo>
                  <a:pt x="74076" y="353574"/>
                </a:lnTo>
                <a:lnTo>
                  <a:pt x="110856" y="376918"/>
                </a:lnTo>
                <a:lnTo>
                  <a:pt x="152595" y="391785"/>
                </a:lnTo>
                <a:lnTo>
                  <a:pt x="198120" y="397001"/>
                </a:lnTo>
                <a:lnTo>
                  <a:pt x="243686" y="391785"/>
                </a:lnTo>
                <a:lnTo>
                  <a:pt x="285534" y="376918"/>
                </a:lnTo>
                <a:lnTo>
                  <a:pt x="322463" y="353574"/>
                </a:lnTo>
                <a:lnTo>
                  <a:pt x="353274" y="322925"/>
                </a:lnTo>
                <a:lnTo>
                  <a:pt x="376767" y="286145"/>
                </a:lnTo>
                <a:lnTo>
                  <a:pt x="391743" y="244406"/>
                </a:lnTo>
                <a:lnTo>
                  <a:pt x="397002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535995" y="4024807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1</a:t>
            </a:r>
            <a:endParaRPr sz="179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9134" y="3281997"/>
            <a:ext cx="386468" cy="387085"/>
          </a:xfrm>
          <a:custGeom>
            <a:avLst/>
            <a:gdLst/>
            <a:ahLst/>
            <a:cxnLst/>
            <a:rect l="l" t="t" r="r" b="b"/>
            <a:pathLst>
              <a:path w="397510" h="398145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2"/>
                </a:lnTo>
                <a:lnTo>
                  <a:pt x="5216" y="244448"/>
                </a:lnTo>
                <a:lnTo>
                  <a:pt x="20083" y="286296"/>
                </a:lnTo>
                <a:lnTo>
                  <a:pt x="43427" y="323225"/>
                </a:lnTo>
                <a:lnTo>
                  <a:pt x="74076" y="354036"/>
                </a:lnTo>
                <a:lnTo>
                  <a:pt x="110856" y="377529"/>
                </a:lnTo>
                <a:lnTo>
                  <a:pt x="152595" y="392505"/>
                </a:lnTo>
                <a:lnTo>
                  <a:pt x="198120" y="397764"/>
                </a:lnTo>
                <a:lnTo>
                  <a:pt x="243686" y="392505"/>
                </a:lnTo>
                <a:lnTo>
                  <a:pt x="285534" y="377529"/>
                </a:lnTo>
                <a:lnTo>
                  <a:pt x="322463" y="354036"/>
                </a:lnTo>
                <a:lnTo>
                  <a:pt x="353274" y="323225"/>
                </a:lnTo>
                <a:lnTo>
                  <a:pt x="376767" y="286296"/>
                </a:lnTo>
                <a:lnTo>
                  <a:pt x="391743" y="244448"/>
                </a:lnTo>
                <a:lnTo>
                  <a:pt x="397002" y="198882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84952" y="3304716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2</a:t>
            </a:r>
            <a:endParaRPr sz="179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6242" y="4001347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4" h="397510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1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1" y="397001"/>
                </a:lnTo>
                <a:lnTo>
                  <a:pt x="244448" y="391785"/>
                </a:lnTo>
                <a:lnTo>
                  <a:pt x="286296" y="376918"/>
                </a:lnTo>
                <a:lnTo>
                  <a:pt x="323225" y="353574"/>
                </a:lnTo>
                <a:lnTo>
                  <a:pt x="354036" y="322925"/>
                </a:lnTo>
                <a:lnTo>
                  <a:pt x="377529" y="286145"/>
                </a:lnTo>
                <a:lnTo>
                  <a:pt x="392505" y="244406"/>
                </a:lnTo>
                <a:lnTo>
                  <a:pt x="397763" y="198881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642799" y="4024807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3</a:t>
            </a:r>
            <a:endParaRPr sz="179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5174" y="2584873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19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19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267" y="868856"/>
            <a:ext cx="4852458" cy="2056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right rotation,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come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step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turned into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is still </a:t>
            </a:r>
            <a:r>
              <a:rPr sz="1069" spc="10" dirty="0">
                <a:latin typeface="Times New Roman"/>
                <a:cs typeface="Times New Roman"/>
              </a:rPr>
              <a:t>up.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perform a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rotation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think </a:t>
            </a:r>
            <a:r>
              <a:rPr sz="1069" spc="10" dirty="0">
                <a:latin typeface="Times New Roman"/>
                <a:cs typeface="Times New Roman"/>
              </a:rPr>
              <a:t>that after </a:t>
            </a:r>
            <a:r>
              <a:rPr sz="1069" spc="5" dirty="0">
                <a:latin typeface="Times New Roman"/>
                <a:cs typeface="Times New Roman"/>
              </a:rPr>
              <a:t>this rotation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rearrangement of </a:t>
            </a:r>
            <a:r>
              <a:rPr sz="1069" spc="10" dirty="0">
                <a:latin typeface="Times New Roman"/>
                <a:cs typeface="Times New Roman"/>
              </a:rPr>
              <a:t>node what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shape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double </a:t>
            </a:r>
            <a:r>
              <a:rPr sz="1069" spc="5" dirty="0">
                <a:latin typeface="Times New Roman"/>
                <a:cs typeface="Times New Roman"/>
              </a:rPr>
              <a:t>rotation, the final </a:t>
            </a:r>
            <a:r>
              <a:rPr sz="1069" spc="10" dirty="0">
                <a:latin typeface="Times New Roman"/>
                <a:cs typeface="Times New Roman"/>
              </a:rPr>
              <a:t>shape </a:t>
            </a:r>
            <a:r>
              <a:rPr sz="1069" spc="5" dirty="0">
                <a:latin typeface="Times New Roman"/>
                <a:cs typeface="Times New Roman"/>
              </a:rPr>
              <a:t>of the tree </a:t>
            </a:r>
            <a:r>
              <a:rPr sz="1069" spc="10" dirty="0">
                <a:latin typeface="Times New Roman"/>
                <a:cs typeface="Times New Roman"/>
              </a:rPr>
              <a:t>will be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61">
              <a:latin typeface="Times New Roman"/>
              <a:cs typeface="Times New Roman"/>
            </a:endParaRPr>
          </a:p>
          <a:p>
            <a:pPr marR="1413107" algn="ctr"/>
            <a:r>
              <a:rPr sz="1799" spc="15" dirty="0">
                <a:latin typeface="Arial"/>
                <a:cs typeface="Arial"/>
              </a:rPr>
              <a:t>4</a:t>
            </a:r>
            <a:endParaRPr sz="179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3546" y="3621299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29">
                <a:moveTo>
                  <a:pt x="358139" y="0"/>
                </a:moveTo>
                <a:lnTo>
                  <a:pt x="0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270653" y="3621299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29">
                <a:moveTo>
                  <a:pt x="0" y="0"/>
                </a:moveTo>
                <a:lnTo>
                  <a:pt x="358901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813686" y="4745143"/>
            <a:ext cx="387085" cy="38708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1" y="397764"/>
                </a:lnTo>
                <a:lnTo>
                  <a:pt x="244448" y="392505"/>
                </a:lnTo>
                <a:lnTo>
                  <a:pt x="286296" y="377529"/>
                </a:lnTo>
                <a:lnTo>
                  <a:pt x="323225" y="354036"/>
                </a:lnTo>
                <a:lnTo>
                  <a:pt x="354036" y="323225"/>
                </a:lnTo>
                <a:lnTo>
                  <a:pt x="377529" y="286296"/>
                </a:lnTo>
                <a:lnTo>
                  <a:pt x="392505" y="244448"/>
                </a:lnTo>
                <a:lnTo>
                  <a:pt x="397763" y="198882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930243" y="4767862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5</a:t>
            </a:r>
            <a:endParaRPr sz="179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55986" y="3621299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29">
                <a:moveTo>
                  <a:pt x="358140" y="0"/>
                </a:moveTo>
                <a:lnTo>
                  <a:pt x="0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696882" y="4768850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882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2" y="397001"/>
                </a:lnTo>
                <a:lnTo>
                  <a:pt x="244406" y="391743"/>
                </a:lnTo>
                <a:lnTo>
                  <a:pt x="286145" y="376767"/>
                </a:lnTo>
                <a:lnTo>
                  <a:pt x="322925" y="353274"/>
                </a:lnTo>
                <a:lnTo>
                  <a:pt x="353574" y="322463"/>
                </a:lnTo>
                <a:lnTo>
                  <a:pt x="376918" y="285534"/>
                </a:lnTo>
                <a:lnTo>
                  <a:pt x="391785" y="243686"/>
                </a:lnTo>
                <a:lnTo>
                  <a:pt x="397002" y="198120"/>
                </a:lnTo>
                <a:lnTo>
                  <a:pt x="391785" y="152595"/>
                </a:lnTo>
                <a:lnTo>
                  <a:pt x="376918" y="110856"/>
                </a:lnTo>
                <a:lnTo>
                  <a:pt x="353574" y="74076"/>
                </a:lnTo>
                <a:lnTo>
                  <a:pt x="322925" y="43427"/>
                </a:lnTo>
                <a:lnTo>
                  <a:pt x="286145" y="20083"/>
                </a:lnTo>
                <a:lnTo>
                  <a:pt x="244406" y="5216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748988" y="4791569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16</a:t>
            </a:r>
            <a:endParaRPr sz="179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9422" y="4001347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58"/>
                </a:lnTo>
                <a:lnTo>
                  <a:pt x="110856" y="20234"/>
                </a:lnTo>
                <a:lnTo>
                  <a:pt x="74076" y="43727"/>
                </a:lnTo>
                <a:lnTo>
                  <a:pt x="43427" y="74538"/>
                </a:lnTo>
                <a:lnTo>
                  <a:pt x="20083" y="111467"/>
                </a:lnTo>
                <a:lnTo>
                  <a:pt x="5216" y="153315"/>
                </a:lnTo>
                <a:lnTo>
                  <a:pt x="0" y="198881"/>
                </a:lnTo>
                <a:lnTo>
                  <a:pt x="5216" y="244406"/>
                </a:lnTo>
                <a:lnTo>
                  <a:pt x="20083" y="286145"/>
                </a:lnTo>
                <a:lnTo>
                  <a:pt x="43427" y="322925"/>
                </a:lnTo>
                <a:lnTo>
                  <a:pt x="74076" y="353574"/>
                </a:lnTo>
                <a:lnTo>
                  <a:pt x="110856" y="376918"/>
                </a:lnTo>
                <a:lnTo>
                  <a:pt x="152595" y="391785"/>
                </a:lnTo>
                <a:lnTo>
                  <a:pt x="198120" y="397001"/>
                </a:lnTo>
                <a:lnTo>
                  <a:pt x="243686" y="391785"/>
                </a:lnTo>
                <a:lnTo>
                  <a:pt x="285534" y="376918"/>
                </a:lnTo>
                <a:lnTo>
                  <a:pt x="322463" y="353574"/>
                </a:lnTo>
                <a:lnTo>
                  <a:pt x="353274" y="322925"/>
                </a:lnTo>
                <a:lnTo>
                  <a:pt x="376767" y="286145"/>
                </a:lnTo>
                <a:lnTo>
                  <a:pt x="391743" y="244406"/>
                </a:lnTo>
                <a:lnTo>
                  <a:pt x="397002" y="198881"/>
                </a:lnTo>
                <a:lnTo>
                  <a:pt x="391743" y="153315"/>
                </a:lnTo>
                <a:lnTo>
                  <a:pt x="376767" y="111467"/>
                </a:lnTo>
                <a:lnTo>
                  <a:pt x="353274" y="74538"/>
                </a:lnTo>
                <a:lnTo>
                  <a:pt x="322463" y="43727"/>
                </a:lnTo>
                <a:lnTo>
                  <a:pt x="285534" y="20234"/>
                </a:lnTo>
                <a:lnTo>
                  <a:pt x="243686" y="5258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320046" y="3708471"/>
            <a:ext cx="282751" cy="59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indent="38276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3</a:t>
            </a:r>
            <a:endParaRPr sz="1750" baseline="-13888">
              <a:latin typeface="Arial"/>
              <a:cs typeface="Arial"/>
            </a:endParaRPr>
          </a:p>
          <a:p>
            <a:pPr marL="12347">
              <a:spcBef>
                <a:spcPts val="331"/>
              </a:spcBef>
            </a:pPr>
            <a:r>
              <a:rPr sz="1799" spc="10" dirty="0">
                <a:latin typeface="Arial"/>
                <a:cs typeface="Arial"/>
              </a:rPr>
              <a:t>15</a:t>
            </a:r>
            <a:endParaRPr sz="179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19725" y="3281997"/>
            <a:ext cx="387085" cy="38708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2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2" y="397764"/>
                </a:lnTo>
                <a:lnTo>
                  <a:pt x="244448" y="392505"/>
                </a:lnTo>
                <a:lnTo>
                  <a:pt x="286296" y="377529"/>
                </a:lnTo>
                <a:lnTo>
                  <a:pt x="323225" y="354036"/>
                </a:lnTo>
                <a:lnTo>
                  <a:pt x="354036" y="323225"/>
                </a:lnTo>
                <a:lnTo>
                  <a:pt x="377529" y="286296"/>
                </a:lnTo>
                <a:lnTo>
                  <a:pt x="392505" y="244448"/>
                </a:lnTo>
                <a:lnTo>
                  <a:pt x="397763" y="198882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3791092" y="2932818"/>
            <a:ext cx="225337" cy="656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413" indent="-45684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2</a:t>
            </a:r>
            <a:endParaRPr sz="1750" baseline="-13888">
              <a:latin typeface="Arial"/>
              <a:cs typeface="Arial"/>
            </a:endParaRPr>
          </a:p>
          <a:p>
            <a:pPr marL="57413">
              <a:spcBef>
                <a:spcPts val="768"/>
              </a:spcBef>
            </a:pPr>
            <a:r>
              <a:rPr sz="1799" spc="15" dirty="0">
                <a:latin typeface="Arial"/>
                <a:cs typeface="Arial"/>
              </a:rPr>
              <a:t>7</a:t>
            </a:r>
            <a:endParaRPr sz="1799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23365" y="4001347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882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1"/>
                </a:lnTo>
                <a:lnTo>
                  <a:pt x="5258" y="244406"/>
                </a:lnTo>
                <a:lnTo>
                  <a:pt x="20234" y="286145"/>
                </a:lnTo>
                <a:lnTo>
                  <a:pt x="43727" y="322925"/>
                </a:lnTo>
                <a:lnTo>
                  <a:pt x="74538" y="353574"/>
                </a:lnTo>
                <a:lnTo>
                  <a:pt x="111467" y="376918"/>
                </a:lnTo>
                <a:lnTo>
                  <a:pt x="153315" y="391785"/>
                </a:lnTo>
                <a:lnTo>
                  <a:pt x="198882" y="397001"/>
                </a:lnTo>
                <a:lnTo>
                  <a:pt x="244406" y="391785"/>
                </a:lnTo>
                <a:lnTo>
                  <a:pt x="286145" y="376918"/>
                </a:lnTo>
                <a:lnTo>
                  <a:pt x="322925" y="353574"/>
                </a:lnTo>
                <a:lnTo>
                  <a:pt x="353574" y="322925"/>
                </a:lnTo>
                <a:lnTo>
                  <a:pt x="376918" y="286145"/>
                </a:lnTo>
                <a:lnTo>
                  <a:pt x="391785" y="244406"/>
                </a:lnTo>
                <a:lnTo>
                  <a:pt x="397001" y="198881"/>
                </a:lnTo>
                <a:lnTo>
                  <a:pt x="391785" y="153315"/>
                </a:lnTo>
                <a:lnTo>
                  <a:pt x="376918" y="111467"/>
                </a:lnTo>
                <a:lnTo>
                  <a:pt x="353574" y="74538"/>
                </a:lnTo>
                <a:lnTo>
                  <a:pt x="322925" y="43727"/>
                </a:lnTo>
                <a:lnTo>
                  <a:pt x="286145" y="20234"/>
                </a:lnTo>
                <a:lnTo>
                  <a:pt x="244406" y="5258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3303622" y="3675862"/>
            <a:ext cx="225337" cy="63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53" indent="-36423"/>
            <a:r>
              <a:rPr sz="1799" i="1" spc="10" dirty="0">
                <a:latin typeface="Arial"/>
                <a:cs typeface="Arial"/>
              </a:rPr>
              <a:t>k</a:t>
            </a:r>
            <a:r>
              <a:rPr sz="1750" i="1" spc="15" baseline="-13888" dirty="0">
                <a:latin typeface="Arial"/>
                <a:cs typeface="Arial"/>
              </a:rPr>
              <a:t>1</a:t>
            </a:r>
            <a:endParaRPr sz="1750" baseline="-13888">
              <a:latin typeface="Arial"/>
              <a:cs typeface="Arial"/>
            </a:endParaRPr>
          </a:p>
          <a:p>
            <a:pPr marL="48153">
              <a:spcBef>
                <a:spcPts val="588"/>
              </a:spcBef>
            </a:pPr>
            <a:r>
              <a:rPr sz="1799" spc="15" dirty="0">
                <a:latin typeface="Arial"/>
                <a:cs typeface="Arial"/>
              </a:rPr>
              <a:t>6</a:t>
            </a:r>
            <a:endParaRPr sz="1799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59002" y="4745143"/>
            <a:ext cx="387085" cy="38708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1" y="397764"/>
                </a:lnTo>
                <a:lnTo>
                  <a:pt x="244448" y="392505"/>
                </a:lnTo>
                <a:lnTo>
                  <a:pt x="286296" y="377529"/>
                </a:lnTo>
                <a:lnTo>
                  <a:pt x="323225" y="354036"/>
                </a:lnTo>
                <a:lnTo>
                  <a:pt x="354036" y="323225"/>
                </a:lnTo>
                <a:lnTo>
                  <a:pt x="377529" y="286296"/>
                </a:lnTo>
                <a:lnTo>
                  <a:pt x="392505" y="244448"/>
                </a:lnTo>
                <a:lnTo>
                  <a:pt x="397763" y="198882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911106" y="4767862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14</a:t>
            </a:r>
            <a:endParaRPr sz="179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74268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7472252"/>
            <a:ext cx="4853076" cy="1795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node 7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the root of the 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4, 2, 1, 3, 6, </a:t>
            </a:r>
            <a:r>
              <a:rPr sz="1069" spc="10" dirty="0">
                <a:latin typeface="Times New Roman"/>
                <a:cs typeface="Times New Roman"/>
              </a:rPr>
              <a:t>5 have gone </a:t>
            </a:r>
            <a:r>
              <a:rPr sz="1069" spc="5" dirty="0">
                <a:latin typeface="Times New Roman"/>
                <a:cs typeface="Times New Roman"/>
              </a:rPr>
              <a:t>to its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 side while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15, 14, 13, </a:t>
            </a:r>
            <a:r>
              <a:rPr sz="1069" spc="10" dirty="0">
                <a:latin typeface="Times New Roman"/>
                <a:cs typeface="Times New Roman"/>
              </a:rPr>
              <a:t>16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its right side.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memorize the  tree which we build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these sorted numbers.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spc="10" dirty="0">
                <a:latin typeface="Times New Roman"/>
                <a:cs typeface="Times New Roman"/>
              </a:rPr>
              <a:t>looks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a  link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After that we have </a:t>
            </a:r>
            <a:r>
              <a:rPr sz="1069" spc="5" dirty="0">
                <a:latin typeface="Times New Roman"/>
                <a:cs typeface="Times New Roman"/>
              </a:rPr>
              <a:t>its right child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2,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 of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as 3, then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4 and so on </a:t>
            </a:r>
            <a:r>
              <a:rPr sz="1069" spc="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to 16.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shape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that tree </a:t>
            </a:r>
            <a:r>
              <a:rPr sz="1069" spc="10" dirty="0">
                <a:latin typeface="Times New Roman"/>
                <a:cs typeface="Times New Roman"/>
              </a:rPr>
              <a:t>looks  </a:t>
            </a:r>
            <a:r>
              <a:rPr sz="1069" spc="5" dirty="0">
                <a:latin typeface="Times New Roman"/>
                <a:cs typeface="Times New Roman"/>
              </a:rPr>
              <a:t>exactly like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list.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5" dirty="0">
                <a:latin typeface="Times New Roman"/>
                <a:cs typeface="Times New Roman"/>
              </a:rPr>
              <a:t>that with this tree. This tree is </a:t>
            </a:r>
            <a:r>
              <a:rPr sz="1069" spc="10" dirty="0">
                <a:latin typeface="Times New Roman"/>
                <a:cs typeface="Times New Roman"/>
              </a:rPr>
              <a:t>a balanced one. Now 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traverse this tree for search </a:t>
            </a:r>
            <a:r>
              <a:rPr sz="1069" spc="10" dirty="0">
                <a:latin typeface="Times New Roman"/>
                <a:cs typeface="Times New Roman"/>
              </a:rPr>
              <a:t>purposes,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at the </a:t>
            </a:r>
            <a:r>
              <a:rPr sz="1069" spc="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clear </a:t>
            </a:r>
            <a:r>
              <a:rPr sz="1069" spc="10" dirty="0">
                <a:latin typeface="Times New Roman"/>
                <a:cs typeface="Times New Roman"/>
              </a:rPr>
              <a:t>why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balance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trees especially if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  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balanced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trees.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While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dealing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condition,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does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matter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4213" y="5274098"/>
            <a:ext cx="1254478" cy="709348"/>
          </a:xfrm>
          <a:custGeom>
            <a:avLst/>
            <a:gdLst/>
            <a:ahLst/>
            <a:cxnLst/>
            <a:rect l="l" t="t" r="r" b="b"/>
            <a:pathLst>
              <a:path w="1290320" h="729614">
                <a:moveTo>
                  <a:pt x="1290066" y="729234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665519" y="5274098"/>
            <a:ext cx="1255095" cy="709348"/>
          </a:xfrm>
          <a:custGeom>
            <a:avLst/>
            <a:gdLst/>
            <a:ahLst/>
            <a:cxnLst/>
            <a:rect l="l" t="t" r="r" b="b"/>
            <a:pathLst>
              <a:path w="1290954" h="729614">
                <a:moveTo>
                  <a:pt x="0" y="729234"/>
                </a:moveTo>
                <a:lnTo>
                  <a:pt x="129082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5495500" y="6129019"/>
            <a:ext cx="544513" cy="327819"/>
          </a:xfrm>
          <a:custGeom>
            <a:avLst/>
            <a:gdLst/>
            <a:ahLst/>
            <a:cxnLst/>
            <a:rect l="l" t="t" r="r" b="b"/>
            <a:pathLst>
              <a:path w="560070" h="337185">
                <a:moveTo>
                  <a:pt x="0" y="0"/>
                </a:moveTo>
                <a:lnTo>
                  <a:pt x="560070" y="3368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786524" y="6129019"/>
            <a:ext cx="544513" cy="327819"/>
          </a:xfrm>
          <a:custGeom>
            <a:avLst/>
            <a:gdLst/>
            <a:ahLst/>
            <a:cxnLst/>
            <a:rect l="l" t="t" r="r" b="b"/>
            <a:pathLst>
              <a:path w="560070" h="337185">
                <a:moveTo>
                  <a:pt x="560069" y="0"/>
                </a:moveTo>
                <a:lnTo>
                  <a:pt x="0" y="3368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351656" y="6674273"/>
            <a:ext cx="272256" cy="327819"/>
          </a:xfrm>
          <a:custGeom>
            <a:avLst/>
            <a:gdLst/>
            <a:ahLst/>
            <a:cxnLst/>
            <a:rect l="l" t="t" r="r" b="b"/>
            <a:pathLst>
              <a:path w="280035" h="337184">
                <a:moveTo>
                  <a:pt x="279653" y="0"/>
                </a:moveTo>
                <a:lnTo>
                  <a:pt x="0" y="33680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720340" y="6146799"/>
            <a:ext cx="545747" cy="327819"/>
          </a:xfrm>
          <a:custGeom>
            <a:avLst/>
            <a:gdLst/>
            <a:ahLst/>
            <a:cxnLst/>
            <a:rect l="l" t="t" r="r" b="b"/>
            <a:pathLst>
              <a:path w="561339" h="337185">
                <a:moveTo>
                  <a:pt x="0" y="0"/>
                </a:moveTo>
                <a:lnTo>
                  <a:pt x="560832" y="3368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011362" y="6146799"/>
            <a:ext cx="545747" cy="327819"/>
          </a:xfrm>
          <a:custGeom>
            <a:avLst/>
            <a:gdLst/>
            <a:ahLst/>
            <a:cxnLst/>
            <a:rect l="l" t="t" r="r" b="b"/>
            <a:pathLst>
              <a:path w="561339" h="337185">
                <a:moveTo>
                  <a:pt x="560832" y="0"/>
                </a:moveTo>
                <a:lnTo>
                  <a:pt x="0" y="3368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45353" y="6989869"/>
            <a:ext cx="301890" cy="303124"/>
          </a:xfrm>
          <a:custGeom>
            <a:avLst/>
            <a:gdLst/>
            <a:ahLst/>
            <a:cxnLst/>
            <a:rect l="l" t="t" r="r" b="b"/>
            <a:pathLst>
              <a:path w="310514" h="311784">
                <a:moveTo>
                  <a:pt x="154686" y="0"/>
                </a:moveTo>
                <a:lnTo>
                  <a:pt x="105826" y="7979"/>
                </a:lnTo>
                <a:lnTo>
                  <a:pt x="63367" y="30187"/>
                </a:lnTo>
                <a:lnTo>
                  <a:pt x="29870" y="64026"/>
                </a:lnTo>
                <a:lnTo>
                  <a:pt x="7894" y="106899"/>
                </a:lnTo>
                <a:lnTo>
                  <a:pt x="0" y="156210"/>
                </a:lnTo>
                <a:lnTo>
                  <a:pt x="7894" y="205148"/>
                </a:lnTo>
                <a:lnTo>
                  <a:pt x="29870" y="247796"/>
                </a:lnTo>
                <a:lnTo>
                  <a:pt x="63367" y="281519"/>
                </a:lnTo>
                <a:lnTo>
                  <a:pt x="105826" y="303684"/>
                </a:lnTo>
                <a:lnTo>
                  <a:pt x="154686" y="311658"/>
                </a:lnTo>
                <a:lnTo>
                  <a:pt x="203917" y="303684"/>
                </a:lnTo>
                <a:lnTo>
                  <a:pt x="246601" y="281519"/>
                </a:lnTo>
                <a:lnTo>
                  <a:pt x="280214" y="247796"/>
                </a:lnTo>
                <a:lnTo>
                  <a:pt x="302233" y="205148"/>
                </a:lnTo>
                <a:lnTo>
                  <a:pt x="310134" y="156210"/>
                </a:lnTo>
                <a:lnTo>
                  <a:pt x="302233" y="106899"/>
                </a:lnTo>
                <a:lnTo>
                  <a:pt x="280214" y="64026"/>
                </a:lnTo>
                <a:lnTo>
                  <a:pt x="246601" y="30187"/>
                </a:lnTo>
                <a:lnTo>
                  <a:pt x="203917" y="7979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775036" y="6426835"/>
            <a:ext cx="302507" cy="302507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55448" y="0"/>
                </a:moveTo>
                <a:lnTo>
                  <a:pt x="106216" y="7900"/>
                </a:lnTo>
                <a:lnTo>
                  <a:pt x="63532" y="29919"/>
                </a:lnTo>
                <a:lnTo>
                  <a:pt x="29919" y="63532"/>
                </a:lnTo>
                <a:lnTo>
                  <a:pt x="7900" y="106216"/>
                </a:lnTo>
                <a:lnTo>
                  <a:pt x="0" y="155448"/>
                </a:lnTo>
                <a:lnTo>
                  <a:pt x="7900" y="204386"/>
                </a:lnTo>
                <a:lnTo>
                  <a:pt x="29919" y="247034"/>
                </a:lnTo>
                <a:lnTo>
                  <a:pt x="63532" y="280757"/>
                </a:lnTo>
                <a:lnTo>
                  <a:pt x="106216" y="302922"/>
                </a:lnTo>
                <a:lnTo>
                  <a:pt x="155448" y="310895"/>
                </a:lnTo>
                <a:lnTo>
                  <a:pt x="204679" y="302922"/>
                </a:lnTo>
                <a:lnTo>
                  <a:pt x="247363" y="280757"/>
                </a:lnTo>
                <a:lnTo>
                  <a:pt x="280976" y="247034"/>
                </a:lnTo>
                <a:lnTo>
                  <a:pt x="302995" y="204386"/>
                </a:lnTo>
                <a:lnTo>
                  <a:pt x="310896" y="155448"/>
                </a:lnTo>
                <a:lnTo>
                  <a:pt x="302995" y="106216"/>
                </a:lnTo>
                <a:lnTo>
                  <a:pt x="280976" y="63532"/>
                </a:lnTo>
                <a:lnTo>
                  <a:pt x="247363" y="29919"/>
                </a:lnTo>
                <a:lnTo>
                  <a:pt x="204679" y="7900"/>
                </a:lnTo>
                <a:lnTo>
                  <a:pt x="1554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863442" y="6441158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2</a:t>
            </a:r>
            <a:endParaRPr sz="141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1387" y="6989869"/>
            <a:ext cx="302507" cy="303124"/>
          </a:xfrm>
          <a:custGeom>
            <a:avLst/>
            <a:gdLst/>
            <a:ahLst/>
            <a:cxnLst/>
            <a:rect l="l" t="t" r="r" b="b"/>
            <a:pathLst>
              <a:path w="311150" h="311784">
                <a:moveTo>
                  <a:pt x="155448" y="0"/>
                </a:moveTo>
                <a:lnTo>
                  <a:pt x="106509" y="7979"/>
                </a:lnTo>
                <a:lnTo>
                  <a:pt x="63861" y="30187"/>
                </a:lnTo>
                <a:lnTo>
                  <a:pt x="30138" y="64026"/>
                </a:lnTo>
                <a:lnTo>
                  <a:pt x="7973" y="106899"/>
                </a:lnTo>
                <a:lnTo>
                  <a:pt x="0" y="156210"/>
                </a:lnTo>
                <a:lnTo>
                  <a:pt x="7973" y="205148"/>
                </a:lnTo>
                <a:lnTo>
                  <a:pt x="30138" y="247796"/>
                </a:lnTo>
                <a:lnTo>
                  <a:pt x="63861" y="281519"/>
                </a:lnTo>
                <a:lnTo>
                  <a:pt x="106509" y="303684"/>
                </a:lnTo>
                <a:lnTo>
                  <a:pt x="155448" y="311658"/>
                </a:lnTo>
                <a:lnTo>
                  <a:pt x="204679" y="303684"/>
                </a:lnTo>
                <a:lnTo>
                  <a:pt x="247363" y="281519"/>
                </a:lnTo>
                <a:lnTo>
                  <a:pt x="280976" y="247796"/>
                </a:lnTo>
                <a:lnTo>
                  <a:pt x="302995" y="205148"/>
                </a:lnTo>
                <a:lnTo>
                  <a:pt x="310896" y="156210"/>
                </a:lnTo>
                <a:lnTo>
                  <a:pt x="302995" y="106899"/>
                </a:lnTo>
                <a:lnTo>
                  <a:pt x="280976" y="64026"/>
                </a:lnTo>
                <a:lnTo>
                  <a:pt x="247363" y="30187"/>
                </a:lnTo>
                <a:lnTo>
                  <a:pt x="204679" y="7979"/>
                </a:lnTo>
                <a:lnTo>
                  <a:pt x="1554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433018" y="7004931"/>
            <a:ext cx="991482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78485" algn="l"/>
              </a:tabLst>
            </a:pPr>
            <a:r>
              <a:rPr sz="1410" dirty="0">
                <a:latin typeface="Arial"/>
                <a:cs typeface="Arial"/>
              </a:rPr>
              <a:t>1	3</a:t>
            </a:r>
            <a:endParaRPr sz="141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84013" y="5881582"/>
            <a:ext cx="302507" cy="301890"/>
          </a:xfrm>
          <a:custGeom>
            <a:avLst/>
            <a:gdLst/>
            <a:ahLst/>
            <a:cxnLst/>
            <a:rect l="l" t="t" r="r" b="b"/>
            <a:pathLst>
              <a:path w="311150" h="310514">
                <a:moveTo>
                  <a:pt x="155447" y="0"/>
                </a:moveTo>
                <a:lnTo>
                  <a:pt x="106216" y="7900"/>
                </a:lnTo>
                <a:lnTo>
                  <a:pt x="63532" y="29919"/>
                </a:lnTo>
                <a:lnTo>
                  <a:pt x="29919" y="63532"/>
                </a:lnTo>
                <a:lnTo>
                  <a:pt x="7900" y="106216"/>
                </a:lnTo>
                <a:lnTo>
                  <a:pt x="0" y="155448"/>
                </a:lnTo>
                <a:lnTo>
                  <a:pt x="7900" y="204307"/>
                </a:lnTo>
                <a:lnTo>
                  <a:pt x="29919" y="246766"/>
                </a:lnTo>
                <a:lnTo>
                  <a:pt x="63532" y="280263"/>
                </a:lnTo>
                <a:lnTo>
                  <a:pt x="106216" y="302239"/>
                </a:lnTo>
                <a:lnTo>
                  <a:pt x="155447" y="310134"/>
                </a:lnTo>
                <a:lnTo>
                  <a:pt x="204386" y="302239"/>
                </a:lnTo>
                <a:lnTo>
                  <a:pt x="247034" y="280263"/>
                </a:lnTo>
                <a:lnTo>
                  <a:pt x="280757" y="246766"/>
                </a:lnTo>
                <a:lnTo>
                  <a:pt x="302922" y="204307"/>
                </a:lnTo>
                <a:lnTo>
                  <a:pt x="310895" y="155448"/>
                </a:lnTo>
                <a:lnTo>
                  <a:pt x="302922" y="106216"/>
                </a:lnTo>
                <a:lnTo>
                  <a:pt x="280757" y="63532"/>
                </a:lnTo>
                <a:lnTo>
                  <a:pt x="247034" y="29919"/>
                </a:lnTo>
                <a:lnTo>
                  <a:pt x="204386" y="7900"/>
                </a:lnTo>
                <a:lnTo>
                  <a:pt x="1554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573160" y="5894422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4</a:t>
            </a:r>
            <a:endParaRPr sz="141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75011" y="6692053"/>
            <a:ext cx="272874" cy="327819"/>
          </a:xfrm>
          <a:custGeom>
            <a:avLst/>
            <a:gdLst/>
            <a:ahLst/>
            <a:cxnLst/>
            <a:rect l="l" t="t" r="r" b="b"/>
            <a:pathLst>
              <a:path w="280669" h="337184">
                <a:moveTo>
                  <a:pt x="280415" y="0"/>
                </a:moveTo>
                <a:lnTo>
                  <a:pt x="0" y="33680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011362" y="6692053"/>
            <a:ext cx="272256" cy="327819"/>
          </a:xfrm>
          <a:custGeom>
            <a:avLst/>
            <a:gdLst/>
            <a:ahLst/>
            <a:cxnLst/>
            <a:rect l="l" t="t" r="r" b="b"/>
            <a:pathLst>
              <a:path w="280035" h="337184">
                <a:moveTo>
                  <a:pt x="0" y="0"/>
                </a:moveTo>
                <a:lnTo>
                  <a:pt x="279653" y="33680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763308" y="7008389"/>
            <a:ext cx="302507" cy="302507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55447" y="0"/>
                </a:moveTo>
                <a:lnTo>
                  <a:pt x="106216" y="7900"/>
                </a:lnTo>
                <a:lnTo>
                  <a:pt x="63532" y="29919"/>
                </a:lnTo>
                <a:lnTo>
                  <a:pt x="29919" y="63532"/>
                </a:lnTo>
                <a:lnTo>
                  <a:pt x="7900" y="106216"/>
                </a:lnTo>
                <a:lnTo>
                  <a:pt x="0" y="155448"/>
                </a:lnTo>
                <a:lnTo>
                  <a:pt x="7900" y="204679"/>
                </a:lnTo>
                <a:lnTo>
                  <a:pt x="29919" y="247363"/>
                </a:lnTo>
                <a:lnTo>
                  <a:pt x="63532" y="280976"/>
                </a:lnTo>
                <a:lnTo>
                  <a:pt x="106216" y="302995"/>
                </a:lnTo>
                <a:lnTo>
                  <a:pt x="155447" y="310896"/>
                </a:lnTo>
                <a:lnTo>
                  <a:pt x="204386" y="302995"/>
                </a:lnTo>
                <a:lnTo>
                  <a:pt x="247034" y="280976"/>
                </a:lnTo>
                <a:lnTo>
                  <a:pt x="280757" y="247363"/>
                </a:lnTo>
                <a:lnTo>
                  <a:pt x="302922" y="204679"/>
                </a:lnTo>
                <a:lnTo>
                  <a:pt x="310895" y="155448"/>
                </a:lnTo>
                <a:lnTo>
                  <a:pt x="302922" y="106216"/>
                </a:lnTo>
                <a:lnTo>
                  <a:pt x="280757" y="63532"/>
                </a:lnTo>
                <a:lnTo>
                  <a:pt x="247034" y="29919"/>
                </a:lnTo>
                <a:lnTo>
                  <a:pt x="204386" y="7900"/>
                </a:lnTo>
                <a:lnTo>
                  <a:pt x="1554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851714" y="7022711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5</a:t>
            </a:r>
            <a:endParaRPr sz="141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75561" y="6409055"/>
            <a:ext cx="301890" cy="301890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154686" y="0"/>
                </a:moveTo>
                <a:lnTo>
                  <a:pt x="105826" y="7894"/>
                </a:lnTo>
                <a:lnTo>
                  <a:pt x="63367" y="29870"/>
                </a:lnTo>
                <a:lnTo>
                  <a:pt x="29870" y="63367"/>
                </a:lnTo>
                <a:lnTo>
                  <a:pt x="7894" y="105826"/>
                </a:lnTo>
                <a:lnTo>
                  <a:pt x="0" y="154686"/>
                </a:lnTo>
                <a:lnTo>
                  <a:pt x="7894" y="203917"/>
                </a:lnTo>
                <a:lnTo>
                  <a:pt x="29870" y="246601"/>
                </a:lnTo>
                <a:lnTo>
                  <a:pt x="63367" y="280214"/>
                </a:lnTo>
                <a:lnTo>
                  <a:pt x="105826" y="302233"/>
                </a:lnTo>
                <a:lnTo>
                  <a:pt x="154686" y="310133"/>
                </a:lnTo>
                <a:lnTo>
                  <a:pt x="203917" y="302233"/>
                </a:lnTo>
                <a:lnTo>
                  <a:pt x="246601" y="280214"/>
                </a:lnTo>
                <a:lnTo>
                  <a:pt x="280214" y="246601"/>
                </a:lnTo>
                <a:lnTo>
                  <a:pt x="302233" y="203917"/>
                </a:lnTo>
                <a:lnTo>
                  <a:pt x="310134" y="154686"/>
                </a:lnTo>
                <a:lnTo>
                  <a:pt x="302233" y="105826"/>
                </a:lnTo>
                <a:lnTo>
                  <a:pt x="280214" y="63367"/>
                </a:lnTo>
                <a:lnTo>
                  <a:pt x="246601" y="29870"/>
                </a:lnTo>
                <a:lnTo>
                  <a:pt x="203917" y="7894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6014332" y="6422637"/>
            <a:ext cx="22348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spc="-10" dirty="0">
                <a:latin typeface="Arial"/>
                <a:cs typeface="Arial"/>
              </a:rPr>
              <a:t>16</a:t>
            </a:r>
            <a:endParaRPr sz="141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51026" y="5881582"/>
            <a:ext cx="302507" cy="301890"/>
          </a:xfrm>
          <a:custGeom>
            <a:avLst/>
            <a:gdLst/>
            <a:ahLst/>
            <a:cxnLst/>
            <a:rect l="l" t="t" r="r" b="b"/>
            <a:pathLst>
              <a:path w="311150" h="310514">
                <a:moveTo>
                  <a:pt x="155448" y="0"/>
                </a:moveTo>
                <a:lnTo>
                  <a:pt x="106216" y="7900"/>
                </a:lnTo>
                <a:lnTo>
                  <a:pt x="63532" y="29919"/>
                </a:lnTo>
                <a:lnTo>
                  <a:pt x="29919" y="63532"/>
                </a:lnTo>
                <a:lnTo>
                  <a:pt x="7900" y="106216"/>
                </a:lnTo>
                <a:lnTo>
                  <a:pt x="0" y="155448"/>
                </a:lnTo>
                <a:lnTo>
                  <a:pt x="7900" y="204307"/>
                </a:lnTo>
                <a:lnTo>
                  <a:pt x="29919" y="246766"/>
                </a:lnTo>
                <a:lnTo>
                  <a:pt x="63532" y="280263"/>
                </a:lnTo>
                <a:lnTo>
                  <a:pt x="106216" y="302239"/>
                </a:lnTo>
                <a:lnTo>
                  <a:pt x="155448" y="310134"/>
                </a:lnTo>
                <a:lnTo>
                  <a:pt x="204679" y="302239"/>
                </a:lnTo>
                <a:lnTo>
                  <a:pt x="247363" y="280263"/>
                </a:lnTo>
                <a:lnTo>
                  <a:pt x="280976" y="246766"/>
                </a:lnTo>
                <a:lnTo>
                  <a:pt x="302995" y="204307"/>
                </a:lnTo>
                <a:lnTo>
                  <a:pt x="310896" y="155448"/>
                </a:lnTo>
                <a:lnTo>
                  <a:pt x="302995" y="106216"/>
                </a:lnTo>
                <a:lnTo>
                  <a:pt x="280976" y="63532"/>
                </a:lnTo>
                <a:lnTo>
                  <a:pt x="247363" y="29919"/>
                </a:lnTo>
                <a:lnTo>
                  <a:pt x="204679" y="7900"/>
                </a:lnTo>
                <a:lnTo>
                  <a:pt x="1554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5289797" y="5894422"/>
            <a:ext cx="224719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15</a:t>
            </a:r>
            <a:endParaRPr sz="141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53814" y="5062960"/>
            <a:ext cx="302507" cy="302507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55448" y="0"/>
                </a:moveTo>
                <a:lnTo>
                  <a:pt x="106509" y="7900"/>
                </a:lnTo>
                <a:lnTo>
                  <a:pt x="63861" y="29919"/>
                </a:lnTo>
                <a:lnTo>
                  <a:pt x="30138" y="63532"/>
                </a:lnTo>
                <a:lnTo>
                  <a:pt x="7973" y="106216"/>
                </a:lnTo>
                <a:lnTo>
                  <a:pt x="0" y="155448"/>
                </a:lnTo>
                <a:lnTo>
                  <a:pt x="7973" y="204679"/>
                </a:lnTo>
                <a:lnTo>
                  <a:pt x="30138" y="247363"/>
                </a:lnTo>
                <a:lnTo>
                  <a:pt x="63861" y="280976"/>
                </a:lnTo>
                <a:lnTo>
                  <a:pt x="106509" y="302995"/>
                </a:lnTo>
                <a:lnTo>
                  <a:pt x="155448" y="310896"/>
                </a:lnTo>
                <a:lnTo>
                  <a:pt x="204679" y="302995"/>
                </a:lnTo>
                <a:lnTo>
                  <a:pt x="247363" y="280976"/>
                </a:lnTo>
                <a:lnTo>
                  <a:pt x="280976" y="247363"/>
                </a:lnTo>
                <a:lnTo>
                  <a:pt x="302995" y="204679"/>
                </a:lnTo>
                <a:lnTo>
                  <a:pt x="310896" y="155448"/>
                </a:lnTo>
                <a:lnTo>
                  <a:pt x="302995" y="106216"/>
                </a:lnTo>
                <a:lnTo>
                  <a:pt x="280976" y="63532"/>
                </a:lnTo>
                <a:lnTo>
                  <a:pt x="247363" y="29919"/>
                </a:lnTo>
                <a:lnTo>
                  <a:pt x="204679" y="7900"/>
                </a:lnTo>
                <a:lnTo>
                  <a:pt x="1554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352267" y="4728586"/>
            <a:ext cx="4622800" cy="5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single </a:t>
            </a:r>
            <a:r>
              <a:rPr sz="1069" spc="5" dirty="0">
                <a:latin typeface="Times New Roman"/>
                <a:cs typeface="Times New Roman"/>
              </a:rPr>
              <a:t>rotation here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rearrange </a:t>
            </a:r>
            <a:r>
              <a:rPr sz="1069" spc="10" dirty="0">
                <a:latin typeface="Times New Roman"/>
                <a:cs typeface="Times New Roman"/>
              </a:rPr>
              <a:t>the tree.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look </a:t>
            </a:r>
            <a:r>
              <a:rPr sz="1069" spc="5" dirty="0">
                <a:latin typeface="Times New Roman"/>
                <a:cs typeface="Times New Roman"/>
              </a:rPr>
              <a:t>like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681551" algn="ctr">
              <a:spcBef>
                <a:spcPts val="5"/>
              </a:spcBef>
            </a:pPr>
            <a:r>
              <a:rPr sz="1410" dirty="0">
                <a:latin typeface="Arial"/>
                <a:cs typeface="Arial"/>
              </a:rPr>
              <a:t>7</a:t>
            </a:r>
            <a:endParaRPr sz="141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92992" y="6426835"/>
            <a:ext cx="302507" cy="302507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155447" y="0"/>
                </a:moveTo>
                <a:lnTo>
                  <a:pt x="106216" y="7900"/>
                </a:lnTo>
                <a:lnTo>
                  <a:pt x="63532" y="29919"/>
                </a:lnTo>
                <a:lnTo>
                  <a:pt x="29919" y="63532"/>
                </a:lnTo>
                <a:lnTo>
                  <a:pt x="7900" y="106216"/>
                </a:lnTo>
                <a:lnTo>
                  <a:pt x="0" y="155448"/>
                </a:lnTo>
                <a:lnTo>
                  <a:pt x="7900" y="204386"/>
                </a:lnTo>
                <a:lnTo>
                  <a:pt x="29919" y="247034"/>
                </a:lnTo>
                <a:lnTo>
                  <a:pt x="63532" y="280757"/>
                </a:lnTo>
                <a:lnTo>
                  <a:pt x="106216" y="302922"/>
                </a:lnTo>
                <a:lnTo>
                  <a:pt x="155447" y="310895"/>
                </a:lnTo>
                <a:lnTo>
                  <a:pt x="204679" y="302922"/>
                </a:lnTo>
                <a:lnTo>
                  <a:pt x="247363" y="280757"/>
                </a:lnTo>
                <a:lnTo>
                  <a:pt x="280976" y="247034"/>
                </a:lnTo>
                <a:lnTo>
                  <a:pt x="302995" y="204386"/>
                </a:lnTo>
                <a:lnTo>
                  <a:pt x="310895" y="155448"/>
                </a:lnTo>
                <a:lnTo>
                  <a:pt x="302995" y="106216"/>
                </a:lnTo>
                <a:lnTo>
                  <a:pt x="280976" y="63532"/>
                </a:lnTo>
                <a:lnTo>
                  <a:pt x="247363" y="29919"/>
                </a:lnTo>
                <a:lnTo>
                  <a:pt x="204679" y="7900"/>
                </a:lnTo>
                <a:lnTo>
                  <a:pt x="1554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3282139" y="6441158"/>
            <a:ext cx="12470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dirty="0">
                <a:latin typeface="Arial"/>
                <a:cs typeface="Arial"/>
              </a:rPr>
              <a:t>6</a:t>
            </a:r>
            <a:endParaRPr sz="141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50198" y="6409055"/>
            <a:ext cx="301890" cy="301890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154686" y="0"/>
                </a:moveTo>
                <a:lnTo>
                  <a:pt x="105826" y="7894"/>
                </a:lnTo>
                <a:lnTo>
                  <a:pt x="63367" y="29870"/>
                </a:lnTo>
                <a:lnTo>
                  <a:pt x="29870" y="63367"/>
                </a:lnTo>
                <a:lnTo>
                  <a:pt x="7894" y="105826"/>
                </a:lnTo>
                <a:lnTo>
                  <a:pt x="0" y="154686"/>
                </a:lnTo>
                <a:lnTo>
                  <a:pt x="7894" y="203917"/>
                </a:lnTo>
                <a:lnTo>
                  <a:pt x="29870" y="246601"/>
                </a:lnTo>
                <a:lnTo>
                  <a:pt x="63367" y="280214"/>
                </a:lnTo>
                <a:lnTo>
                  <a:pt x="105826" y="302233"/>
                </a:lnTo>
                <a:lnTo>
                  <a:pt x="154686" y="310133"/>
                </a:lnTo>
                <a:lnTo>
                  <a:pt x="203917" y="302233"/>
                </a:lnTo>
                <a:lnTo>
                  <a:pt x="246601" y="280214"/>
                </a:lnTo>
                <a:lnTo>
                  <a:pt x="280214" y="246601"/>
                </a:lnTo>
                <a:lnTo>
                  <a:pt x="302233" y="203917"/>
                </a:lnTo>
                <a:lnTo>
                  <a:pt x="310134" y="154686"/>
                </a:lnTo>
                <a:lnTo>
                  <a:pt x="302233" y="105826"/>
                </a:lnTo>
                <a:lnTo>
                  <a:pt x="280214" y="63367"/>
                </a:lnTo>
                <a:lnTo>
                  <a:pt x="246601" y="29870"/>
                </a:lnTo>
                <a:lnTo>
                  <a:pt x="203917" y="7894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4588968" y="6422637"/>
            <a:ext cx="22348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spc="-10" dirty="0">
                <a:latin typeface="Arial"/>
                <a:cs typeface="Arial"/>
              </a:rPr>
              <a:t>14</a:t>
            </a:r>
            <a:endParaRPr sz="141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21256" y="6953567"/>
            <a:ext cx="303124" cy="302507"/>
          </a:xfrm>
          <a:custGeom>
            <a:avLst/>
            <a:gdLst/>
            <a:ahLst/>
            <a:cxnLst/>
            <a:rect l="l" t="t" r="r" b="b"/>
            <a:pathLst>
              <a:path w="311785" h="311150">
                <a:moveTo>
                  <a:pt x="155448" y="0"/>
                </a:moveTo>
                <a:lnTo>
                  <a:pt x="106216" y="7900"/>
                </a:lnTo>
                <a:lnTo>
                  <a:pt x="63532" y="29919"/>
                </a:lnTo>
                <a:lnTo>
                  <a:pt x="29919" y="63532"/>
                </a:lnTo>
                <a:lnTo>
                  <a:pt x="7900" y="106216"/>
                </a:lnTo>
                <a:lnTo>
                  <a:pt x="0" y="155448"/>
                </a:lnTo>
                <a:lnTo>
                  <a:pt x="7900" y="204679"/>
                </a:lnTo>
                <a:lnTo>
                  <a:pt x="29919" y="247363"/>
                </a:lnTo>
                <a:lnTo>
                  <a:pt x="63532" y="280976"/>
                </a:lnTo>
                <a:lnTo>
                  <a:pt x="106216" y="302995"/>
                </a:lnTo>
                <a:lnTo>
                  <a:pt x="155448" y="310896"/>
                </a:lnTo>
                <a:lnTo>
                  <a:pt x="204758" y="302995"/>
                </a:lnTo>
                <a:lnTo>
                  <a:pt x="247631" y="280976"/>
                </a:lnTo>
                <a:lnTo>
                  <a:pt x="281470" y="247363"/>
                </a:lnTo>
                <a:lnTo>
                  <a:pt x="303678" y="204679"/>
                </a:lnTo>
                <a:lnTo>
                  <a:pt x="311658" y="155448"/>
                </a:lnTo>
                <a:lnTo>
                  <a:pt x="303678" y="106216"/>
                </a:lnTo>
                <a:lnTo>
                  <a:pt x="281470" y="63532"/>
                </a:lnTo>
                <a:lnTo>
                  <a:pt x="247631" y="29919"/>
                </a:lnTo>
                <a:lnTo>
                  <a:pt x="204758" y="7900"/>
                </a:lnTo>
                <a:lnTo>
                  <a:pt x="1554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160767" y="6967148"/>
            <a:ext cx="22348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spc="-10" dirty="0">
                <a:latin typeface="Arial"/>
                <a:cs typeface="Arial"/>
              </a:rPr>
              <a:t>13</a:t>
            </a:r>
            <a:endParaRPr sz="141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92966" y="6692053"/>
            <a:ext cx="272874" cy="327819"/>
          </a:xfrm>
          <a:custGeom>
            <a:avLst/>
            <a:gdLst/>
            <a:ahLst/>
            <a:cxnLst/>
            <a:rect l="l" t="t" r="r" b="b"/>
            <a:pathLst>
              <a:path w="280670" h="337184">
                <a:moveTo>
                  <a:pt x="280416" y="0"/>
                </a:moveTo>
                <a:lnTo>
                  <a:pt x="0" y="33680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641196" y="4182851"/>
            <a:ext cx="387085" cy="38708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2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1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2" y="397763"/>
                </a:lnTo>
                <a:lnTo>
                  <a:pt x="244448" y="392505"/>
                </a:lnTo>
                <a:lnTo>
                  <a:pt x="286296" y="377529"/>
                </a:lnTo>
                <a:lnTo>
                  <a:pt x="323225" y="354036"/>
                </a:lnTo>
                <a:lnTo>
                  <a:pt x="354036" y="323225"/>
                </a:lnTo>
                <a:lnTo>
                  <a:pt x="377529" y="286296"/>
                </a:lnTo>
                <a:lnTo>
                  <a:pt x="392505" y="244448"/>
                </a:lnTo>
                <a:lnTo>
                  <a:pt x="397764" y="198881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693300" y="4205569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13</a:t>
            </a:r>
            <a:endParaRPr sz="1799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73816" y="3802803"/>
            <a:ext cx="139524" cy="417953"/>
          </a:xfrm>
          <a:custGeom>
            <a:avLst/>
            <a:gdLst/>
            <a:ahLst/>
            <a:cxnLst/>
            <a:rect l="l" t="t" r="r" b="b"/>
            <a:pathLst>
              <a:path w="143510" h="429895">
                <a:moveTo>
                  <a:pt x="143255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013093" y="2338916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30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082733" y="3036041"/>
            <a:ext cx="279665" cy="488332"/>
          </a:xfrm>
          <a:custGeom>
            <a:avLst/>
            <a:gdLst/>
            <a:ahLst/>
            <a:cxnLst/>
            <a:rect l="l" t="t" r="r" b="b"/>
            <a:pathLst>
              <a:path w="287654" h="502285">
                <a:moveTo>
                  <a:pt x="287273" y="0"/>
                </a:moveTo>
                <a:lnTo>
                  <a:pt x="0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037417" y="3036041"/>
            <a:ext cx="279047" cy="488332"/>
          </a:xfrm>
          <a:custGeom>
            <a:avLst/>
            <a:gdLst/>
            <a:ahLst/>
            <a:cxnLst/>
            <a:rect l="l" t="t" r="r" b="b"/>
            <a:pathLst>
              <a:path w="287020" h="502285">
                <a:moveTo>
                  <a:pt x="286512" y="0"/>
                </a:moveTo>
                <a:lnTo>
                  <a:pt x="0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501302" y="3036041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0" y="0"/>
                </a:moveTo>
                <a:lnTo>
                  <a:pt x="358139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270653" y="1641792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30">
                <a:moveTo>
                  <a:pt x="717042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176692" y="1641792"/>
            <a:ext cx="697618" cy="418571"/>
          </a:xfrm>
          <a:custGeom>
            <a:avLst/>
            <a:gdLst/>
            <a:ahLst/>
            <a:cxnLst/>
            <a:rect l="l" t="t" r="r" b="b"/>
            <a:pathLst>
              <a:path w="717550" h="430530">
                <a:moveTo>
                  <a:pt x="0" y="0"/>
                </a:moveTo>
                <a:lnTo>
                  <a:pt x="717042" y="430529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420177" y="271970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1535995" y="2742424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1</a:t>
            </a:r>
            <a:endParaRPr sz="1799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69134" y="1999614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2084952" y="2023075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2</a:t>
            </a:r>
            <a:endParaRPr sz="1799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26242" y="2719705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4" h="397510">
                <a:moveTo>
                  <a:pt x="198881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1" y="397001"/>
                </a:lnTo>
                <a:lnTo>
                  <a:pt x="244448" y="391743"/>
                </a:lnTo>
                <a:lnTo>
                  <a:pt x="286296" y="376767"/>
                </a:lnTo>
                <a:lnTo>
                  <a:pt x="323225" y="353274"/>
                </a:lnTo>
                <a:lnTo>
                  <a:pt x="354036" y="322463"/>
                </a:lnTo>
                <a:lnTo>
                  <a:pt x="377529" y="285534"/>
                </a:lnTo>
                <a:lnTo>
                  <a:pt x="392505" y="243686"/>
                </a:lnTo>
                <a:lnTo>
                  <a:pt x="397763" y="198120"/>
                </a:lnTo>
                <a:lnTo>
                  <a:pt x="392505" y="152595"/>
                </a:lnTo>
                <a:lnTo>
                  <a:pt x="377529" y="110856"/>
                </a:lnTo>
                <a:lnTo>
                  <a:pt x="354036" y="74076"/>
                </a:lnTo>
                <a:lnTo>
                  <a:pt x="323225" y="43427"/>
                </a:lnTo>
                <a:lnTo>
                  <a:pt x="286296" y="20083"/>
                </a:lnTo>
                <a:lnTo>
                  <a:pt x="244448" y="5216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2642799" y="2742424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3</a:t>
            </a:r>
            <a:endParaRPr sz="1799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75174" y="1302490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09">
                <a:moveTo>
                  <a:pt x="198119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19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19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1" y="198119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2990991" y="1325209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4</a:t>
            </a:r>
            <a:endParaRPr sz="1799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713546" y="233891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358139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270653" y="2338916"/>
            <a:ext cx="349426" cy="418571"/>
          </a:xfrm>
          <a:custGeom>
            <a:avLst/>
            <a:gdLst/>
            <a:ahLst/>
            <a:cxnLst/>
            <a:rect l="l" t="t" r="r" b="b"/>
            <a:pathLst>
              <a:path w="359410" h="430530">
                <a:moveTo>
                  <a:pt x="0" y="0"/>
                </a:moveTo>
                <a:lnTo>
                  <a:pt x="358901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813686" y="3462761"/>
            <a:ext cx="387085" cy="38708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1" y="397764"/>
                </a:lnTo>
                <a:lnTo>
                  <a:pt x="244448" y="392505"/>
                </a:lnTo>
                <a:lnTo>
                  <a:pt x="286296" y="377529"/>
                </a:lnTo>
                <a:lnTo>
                  <a:pt x="323225" y="354036"/>
                </a:lnTo>
                <a:lnTo>
                  <a:pt x="354036" y="323225"/>
                </a:lnTo>
                <a:lnTo>
                  <a:pt x="377529" y="286296"/>
                </a:lnTo>
                <a:lnTo>
                  <a:pt x="392505" y="244448"/>
                </a:lnTo>
                <a:lnTo>
                  <a:pt x="397763" y="198882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2930243" y="3484739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5</a:t>
            </a:r>
            <a:endParaRPr sz="1799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455986" y="2338916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35814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696882" y="3486467"/>
            <a:ext cx="386468" cy="385233"/>
          </a:xfrm>
          <a:custGeom>
            <a:avLst/>
            <a:gdLst/>
            <a:ahLst/>
            <a:cxnLst/>
            <a:rect l="l" t="t" r="r" b="b"/>
            <a:pathLst>
              <a:path w="397510" h="396239">
                <a:moveTo>
                  <a:pt x="198882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44"/>
                </a:lnTo>
                <a:lnTo>
                  <a:pt x="20234" y="285383"/>
                </a:lnTo>
                <a:lnTo>
                  <a:pt x="43727" y="322163"/>
                </a:lnTo>
                <a:lnTo>
                  <a:pt x="74538" y="352812"/>
                </a:lnTo>
                <a:lnTo>
                  <a:pt x="111467" y="376156"/>
                </a:lnTo>
                <a:lnTo>
                  <a:pt x="153315" y="391023"/>
                </a:lnTo>
                <a:lnTo>
                  <a:pt x="198882" y="396239"/>
                </a:lnTo>
                <a:lnTo>
                  <a:pt x="244406" y="391023"/>
                </a:lnTo>
                <a:lnTo>
                  <a:pt x="286145" y="376156"/>
                </a:lnTo>
                <a:lnTo>
                  <a:pt x="322925" y="352812"/>
                </a:lnTo>
                <a:lnTo>
                  <a:pt x="353574" y="322163"/>
                </a:lnTo>
                <a:lnTo>
                  <a:pt x="376918" y="285383"/>
                </a:lnTo>
                <a:lnTo>
                  <a:pt x="391785" y="243644"/>
                </a:lnTo>
                <a:lnTo>
                  <a:pt x="397002" y="198120"/>
                </a:lnTo>
                <a:lnTo>
                  <a:pt x="391785" y="152595"/>
                </a:lnTo>
                <a:lnTo>
                  <a:pt x="376918" y="110856"/>
                </a:lnTo>
                <a:lnTo>
                  <a:pt x="353574" y="74076"/>
                </a:lnTo>
                <a:lnTo>
                  <a:pt x="322925" y="43427"/>
                </a:lnTo>
                <a:lnTo>
                  <a:pt x="286145" y="20083"/>
                </a:lnTo>
                <a:lnTo>
                  <a:pt x="244406" y="5216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4748988" y="3508445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16</a:t>
            </a:r>
            <a:endParaRPr sz="1799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69422" y="271970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120" y="0"/>
                </a:moveTo>
                <a:lnTo>
                  <a:pt x="152595" y="5216"/>
                </a:lnTo>
                <a:lnTo>
                  <a:pt x="110856" y="20083"/>
                </a:lnTo>
                <a:lnTo>
                  <a:pt x="74076" y="43427"/>
                </a:lnTo>
                <a:lnTo>
                  <a:pt x="43427" y="74076"/>
                </a:lnTo>
                <a:lnTo>
                  <a:pt x="20083" y="110856"/>
                </a:lnTo>
                <a:lnTo>
                  <a:pt x="5216" y="152595"/>
                </a:lnTo>
                <a:lnTo>
                  <a:pt x="0" y="198120"/>
                </a:lnTo>
                <a:lnTo>
                  <a:pt x="5216" y="243686"/>
                </a:lnTo>
                <a:lnTo>
                  <a:pt x="20083" y="285534"/>
                </a:lnTo>
                <a:lnTo>
                  <a:pt x="43427" y="322463"/>
                </a:lnTo>
                <a:lnTo>
                  <a:pt x="74076" y="353274"/>
                </a:lnTo>
                <a:lnTo>
                  <a:pt x="110856" y="376767"/>
                </a:lnTo>
                <a:lnTo>
                  <a:pt x="152595" y="391743"/>
                </a:lnTo>
                <a:lnTo>
                  <a:pt x="198120" y="397001"/>
                </a:lnTo>
                <a:lnTo>
                  <a:pt x="243686" y="391743"/>
                </a:lnTo>
                <a:lnTo>
                  <a:pt x="285534" y="376767"/>
                </a:lnTo>
                <a:lnTo>
                  <a:pt x="322463" y="353274"/>
                </a:lnTo>
                <a:lnTo>
                  <a:pt x="353274" y="322463"/>
                </a:lnTo>
                <a:lnTo>
                  <a:pt x="376767" y="285534"/>
                </a:lnTo>
                <a:lnTo>
                  <a:pt x="391743" y="243686"/>
                </a:lnTo>
                <a:lnTo>
                  <a:pt x="397002" y="198120"/>
                </a:lnTo>
                <a:lnTo>
                  <a:pt x="391743" y="152595"/>
                </a:lnTo>
                <a:lnTo>
                  <a:pt x="376767" y="110856"/>
                </a:lnTo>
                <a:lnTo>
                  <a:pt x="353274" y="74076"/>
                </a:lnTo>
                <a:lnTo>
                  <a:pt x="322463" y="43427"/>
                </a:lnTo>
                <a:lnTo>
                  <a:pt x="285534" y="20083"/>
                </a:lnTo>
                <a:lnTo>
                  <a:pt x="243686" y="5216"/>
                </a:lnTo>
                <a:lnTo>
                  <a:pt x="1981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4320046" y="2742424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15</a:t>
            </a:r>
            <a:endParaRPr sz="1799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719725" y="1999614"/>
            <a:ext cx="387085" cy="386468"/>
          </a:xfrm>
          <a:custGeom>
            <a:avLst/>
            <a:gdLst/>
            <a:ahLst/>
            <a:cxnLst/>
            <a:rect l="l" t="t" r="r" b="b"/>
            <a:pathLst>
              <a:path w="398145" h="397510">
                <a:moveTo>
                  <a:pt x="198882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2" y="397001"/>
                </a:lnTo>
                <a:lnTo>
                  <a:pt x="244448" y="391743"/>
                </a:lnTo>
                <a:lnTo>
                  <a:pt x="286296" y="376767"/>
                </a:lnTo>
                <a:lnTo>
                  <a:pt x="323225" y="353274"/>
                </a:lnTo>
                <a:lnTo>
                  <a:pt x="354036" y="322463"/>
                </a:lnTo>
                <a:lnTo>
                  <a:pt x="377529" y="285534"/>
                </a:lnTo>
                <a:lnTo>
                  <a:pt x="392505" y="243686"/>
                </a:lnTo>
                <a:lnTo>
                  <a:pt x="397763" y="198120"/>
                </a:lnTo>
                <a:lnTo>
                  <a:pt x="392505" y="152595"/>
                </a:lnTo>
                <a:lnTo>
                  <a:pt x="377529" y="110856"/>
                </a:lnTo>
                <a:lnTo>
                  <a:pt x="354036" y="74076"/>
                </a:lnTo>
                <a:lnTo>
                  <a:pt x="323225" y="43427"/>
                </a:lnTo>
                <a:lnTo>
                  <a:pt x="286296" y="20083"/>
                </a:lnTo>
                <a:lnTo>
                  <a:pt x="244448" y="5216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3836282" y="2023075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7</a:t>
            </a:r>
            <a:endParaRPr sz="1799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23365" y="2719705"/>
            <a:ext cx="386468" cy="386468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198882" y="0"/>
                </a:moveTo>
                <a:lnTo>
                  <a:pt x="153315" y="5216"/>
                </a:lnTo>
                <a:lnTo>
                  <a:pt x="111467" y="20083"/>
                </a:lnTo>
                <a:lnTo>
                  <a:pt x="74538" y="43427"/>
                </a:lnTo>
                <a:lnTo>
                  <a:pt x="43727" y="74076"/>
                </a:lnTo>
                <a:lnTo>
                  <a:pt x="20234" y="110856"/>
                </a:lnTo>
                <a:lnTo>
                  <a:pt x="5258" y="152595"/>
                </a:lnTo>
                <a:lnTo>
                  <a:pt x="0" y="198120"/>
                </a:lnTo>
                <a:lnTo>
                  <a:pt x="5258" y="243686"/>
                </a:lnTo>
                <a:lnTo>
                  <a:pt x="20234" y="285534"/>
                </a:lnTo>
                <a:lnTo>
                  <a:pt x="43727" y="322463"/>
                </a:lnTo>
                <a:lnTo>
                  <a:pt x="74538" y="353274"/>
                </a:lnTo>
                <a:lnTo>
                  <a:pt x="111467" y="376767"/>
                </a:lnTo>
                <a:lnTo>
                  <a:pt x="153315" y="391743"/>
                </a:lnTo>
                <a:lnTo>
                  <a:pt x="198882" y="397001"/>
                </a:lnTo>
                <a:lnTo>
                  <a:pt x="244406" y="391743"/>
                </a:lnTo>
                <a:lnTo>
                  <a:pt x="286145" y="376767"/>
                </a:lnTo>
                <a:lnTo>
                  <a:pt x="322925" y="353274"/>
                </a:lnTo>
                <a:lnTo>
                  <a:pt x="353574" y="322463"/>
                </a:lnTo>
                <a:lnTo>
                  <a:pt x="376918" y="285534"/>
                </a:lnTo>
                <a:lnTo>
                  <a:pt x="391785" y="243686"/>
                </a:lnTo>
                <a:lnTo>
                  <a:pt x="397001" y="198120"/>
                </a:lnTo>
                <a:lnTo>
                  <a:pt x="391785" y="152595"/>
                </a:lnTo>
                <a:lnTo>
                  <a:pt x="376918" y="110856"/>
                </a:lnTo>
                <a:lnTo>
                  <a:pt x="353574" y="74076"/>
                </a:lnTo>
                <a:lnTo>
                  <a:pt x="322925" y="43427"/>
                </a:lnTo>
                <a:lnTo>
                  <a:pt x="286145" y="20083"/>
                </a:lnTo>
                <a:lnTo>
                  <a:pt x="244406" y="5216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3339924" y="2742424"/>
            <a:ext cx="154340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5" dirty="0">
                <a:latin typeface="Arial"/>
                <a:cs typeface="Arial"/>
              </a:rPr>
              <a:t>6</a:t>
            </a:r>
            <a:endParaRPr sz="1799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59002" y="3462761"/>
            <a:ext cx="387085" cy="387085"/>
          </a:xfrm>
          <a:custGeom>
            <a:avLst/>
            <a:gdLst/>
            <a:ahLst/>
            <a:cxnLst/>
            <a:rect l="l" t="t" r="r" b="b"/>
            <a:pathLst>
              <a:path w="398145" h="398145">
                <a:moveTo>
                  <a:pt x="198881" y="0"/>
                </a:moveTo>
                <a:lnTo>
                  <a:pt x="153315" y="5258"/>
                </a:lnTo>
                <a:lnTo>
                  <a:pt x="111467" y="20234"/>
                </a:lnTo>
                <a:lnTo>
                  <a:pt x="74538" y="43727"/>
                </a:lnTo>
                <a:lnTo>
                  <a:pt x="43727" y="74538"/>
                </a:lnTo>
                <a:lnTo>
                  <a:pt x="20234" y="111467"/>
                </a:lnTo>
                <a:lnTo>
                  <a:pt x="5258" y="153315"/>
                </a:lnTo>
                <a:lnTo>
                  <a:pt x="0" y="198882"/>
                </a:lnTo>
                <a:lnTo>
                  <a:pt x="5258" y="244448"/>
                </a:lnTo>
                <a:lnTo>
                  <a:pt x="20234" y="286296"/>
                </a:lnTo>
                <a:lnTo>
                  <a:pt x="43727" y="323225"/>
                </a:lnTo>
                <a:lnTo>
                  <a:pt x="74538" y="354036"/>
                </a:lnTo>
                <a:lnTo>
                  <a:pt x="111467" y="377529"/>
                </a:lnTo>
                <a:lnTo>
                  <a:pt x="153315" y="392505"/>
                </a:lnTo>
                <a:lnTo>
                  <a:pt x="198881" y="397764"/>
                </a:lnTo>
                <a:lnTo>
                  <a:pt x="244448" y="392505"/>
                </a:lnTo>
                <a:lnTo>
                  <a:pt x="286296" y="377529"/>
                </a:lnTo>
                <a:lnTo>
                  <a:pt x="323225" y="354036"/>
                </a:lnTo>
                <a:lnTo>
                  <a:pt x="354036" y="323225"/>
                </a:lnTo>
                <a:lnTo>
                  <a:pt x="377529" y="286296"/>
                </a:lnTo>
                <a:lnTo>
                  <a:pt x="392505" y="244448"/>
                </a:lnTo>
                <a:lnTo>
                  <a:pt x="397763" y="198882"/>
                </a:lnTo>
                <a:lnTo>
                  <a:pt x="392505" y="153315"/>
                </a:lnTo>
                <a:lnTo>
                  <a:pt x="377529" y="111467"/>
                </a:lnTo>
                <a:lnTo>
                  <a:pt x="354036" y="74538"/>
                </a:lnTo>
                <a:lnTo>
                  <a:pt x="323225" y="43727"/>
                </a:lnTo>
                <a:lnTo>
                  <a:pt x="286296" y="20234"/>
                </a:lnTo>
                <a:lnTo>
                  <a:pt x="244448" y="5258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3911106" y="3484739"/>
            <a:ext cx="282751" cy="27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99" spc="10" dirty="0">
                <a:latin typeface="Arial"/>
                <a:cs typeface="Arial"/>
              </a:rPr>
              <a:t>14</a:t>
            </a:r>
            <a:endParaRPr sz="1799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442653" y="1723284"/>
            <a:ext cx="127176" cy="319793"/>
          </a:xfrm>
          <a:custGeom>
            <a:avLst/>
            <a:gdLst/>
            <a:ahLst/>
            <a:cxnLst/>
            <a:rect l="l" t="t" r="r" b="b"/>
            <a:pathLst>
              <a:path w="130810" h="328930">
                <a:moveTo>
                  <a:pt x="12191" y="249174"/>
                </a:moveTo>
                <a:lnTo>
                  <a:pt x="6096" y="249936"/>
                </a:lnTo>
                <a:lnTo>
                  <a:pt x="0" y="257556"/>
                </a:lnTo>
                <a:lnTo>
                  <a:pt x="762" y="262890"/>
                </a:lnTo>
                <a:lnTo>
                  <a:pt x="4572" y="265938"/>
                </a:lnTo>
                <a:lnTo>
                  <a:pt x="80772" y="328422"/>
                </a:lnTo>
                <a:lnTo>
                  <a:pt x="83260" y="313944"/>
                </a:lnTo>
                <a:lnTo>
                  <a:pt x="66294" y="313944"/>
                </a:lnTo>
                <a:lnTo>
                  <a:pt x="63246" y="305562"/>
                </a:lnTo>
                <a:lnTo>
                  <a:pt x="60198" y="294894"/>
                </a:lnTo>
                <a:lnTo>
                  <a:pt x="58435" y="286667"/>
                </a:lnTo>
                <a:lnTo>
                  <a:pt x="16001" y="252222"/>
                </a:lnTo>
                <a:lnTo>
                  <a:pt x="12191" y="249174"/>
                </a:lnTo>
                <a:close/>
              </a:path>
              <a:path w="130810" h="328930">
                <a:moveTo>
                  <a:pt x="58435" y="286667"/>
                </a:moveTo>
                <a:lnTo>
                  <a:pt x="60198" y="294894"/>
                </a:lnTo>
                <a:lnTo>
                  <a:pt x="63246" y="305562"/>
                </a:lnTo>
                <a:lnTo>
                  <a:pt x="66294" y="313944"/>
                </a:lnTo>
                <a:lnTo>
                  <a:pt x="78268" y="310134"/>
                </a:lnTo>
                <a:lnTo>
                  <a:pt x="66294" y="310134"/>
                </a:lnTo>
                <a:lnTo>
                  <a:pt x="68802" y="295083"/>
                </a:lnTo>
                <a:lnTo>
                  <a:pt x="58435" y="286667"/>
                </a:lnTo>
                <a:close/>
              </a:path>
              <a:path w="130810" h="328930">
                <a:moveTo>
                  <a:pt x="85344" y="220218"/>
                </a:moveTo>
                <a:lnTo>
                  <a:pt x="80772" y="223266"/>
                </a:lnTo>
                <a:lnTo>
                  <a:pt x="73004" y="269870"/>
                </a:lnTo>
                <a:lnTo>
                  <a:pt x="77724" y="290322"/>
                </a:lnTo>
                <a:lnTo>
                  <a:pt x="80772" y="300990"/>
                </a:lnTo>
                <a:lnTo>
                  <a:pt x="83058" y="308610"/>
                </a:lnTo>
                <a:lnTo>
                  <a:pt x="66294" y="313944"/>
                </a:lnTo>
                <a:lnTo>
                  <a:pt x="83260" y="313944"/>
                </a:lnTo>
                <a:lnTo>
                  <a:pt x="97789" y="229362"/>
                </a:lnTo>
                <a:lnTo>
                  <a:pt x="98298" y="226314"/>
                </a:lnTo>
                <a:lnTo>
                  <a:pt x="95250" y="221742"/>
                </a:lnTo>
                <a:lnTo>
                  <a:pt x="89915" y="220980"/>
                </a:lnTo>
                <a:lnTo>
                  <a:pt x="85344" y="220218"/>
                </a:lnTo>
                <a:close/>
              </a:path>
              <a:path w="130810" h="328930">
                <a:moveTo>
                  <a:pt x="68802" y="295083"/>
                </a:moveTo>
                <a:lnTo>
                  <a:pt x="66294" y="310134"/>
                </a:lnTo>
                <a:lnTo>
                  <a:pt x="80772" y="304800"/>
                </a:lnTo>
                <a:lnTo>
                  <a:pt x="68802" y="295083"/>
                </a:lnTo>
                <a:close/>
              </a:path>
              <a:path w="130810" h="328930">
                <a:moveTo>
                  <a:pt x="73004" y="269870"/>
                </a:moveTo>
                <a:lnTo>
                  <a:pt x="68802" y="295083"/>
                </a:lnTo>
                <a:lnTo>
                  <a:pt x="80772" y="304800"/>
                </a:lnTo>
                <a:lnTo>
                  <a:pt x="66294" y="310134"/>
                </a:lnTo>
                <a:lnTo>
                  <a:pt x="78268" y="310134"/>
                </a:lnTo>
                <a:lnTo>
                  <a:pt x="83058" y="308610"/>
                </a:lnTo>
                <a:lnTo>
                  <a:pt x="80772" y="300990"/>
                </a:lnTo>
                <a:lnTo>
                  <a:pt x="77724" y="290322"/>
                </a:lnTo>
                <a:lnTo>
                  <a:pt x="73004" y="269870"/>
                </a:lnTo>
                <a:close/>
              </a:path>
              <a:path w="130810" h="328930">
                <a:moveTo>
                  <a:pt x="115824" y="0"/>
                </a:moveTo>
                <a:lnTo>
                  <a:pt x="86106" y="48768"/>
                </a:lnTo>
                <a:lnTo>
                  <a:pt x="76962" y="69342"/>
                </a:lnTo>
                <a:lnTo>
                  <a:pt x="72389" y="79248"/>
                </a:lnTo>
                <a:lnTo>
                  <a:pt x="68580" y="89916"/>
                </a:lnTo>
                <a:lnTo>
                  <a:pt x="65532" y="100584"/>
                </a:lnTo>
                <a:lnTo>
                  <a:pt x="61722" y="111251"/>
                </a:lnTo>
                <a:lnTo>
                  <a:pt x="59436" y="121920"/>
                </a:lnTo>
                <a:lnTo>
                  <a:pt x="56387" y="132588"/>
                </a:lnTo>
                <a:lnTo>
                  <a:pt x="54101" y="143256"/>
                </a:lnTo>
                <a:lnTo>
                  <a:pt x="51053" y="164592"/>
                </a:lnTo>
                <a:lnTo>
                  <a:pt x="50183" y="177546"/>
                </a:lnTo>
                <a:lnTo>
                  <a:pt x="48768" y="197358"/>
                </a:lnTo>
                <a:lnTo>
                  <a:pt x="48822" y="220218"/>
                </a:lnTo>
                <a:lnTo>
                  <a:pt x="49580" y="230886"/>
                </a:lnTo>
                <a:lnTo>
                  <a:pt x="50291" y="241553"/>
                </a:lnTo>
                <a:lnTo>
                  <a:pt x="53339" y="262890"/>
                </a:lnTo>
                <a:lnTo>
                  <a:pt x="58435" y="286667"/>
                </a:lnTo>
                <a:lnTo>
                  <a:pt x="68802" y="295083"/>
                </a:lnTo>
                <a:lnTo>
                  <a:pt x="73004" y="269870"/>
                </a:lnTo>
                <a:lnTo>
                  <a:pt x="70865" y="260603"/>
                </a:lnTo>
                <a:lnTo>
                  <a:pt x="69341" y="249936"/>
                </a:lnTo>
                <a:lnTo>
                  <a:pt x="68580" y="240030"/>
                </a:lnTo>
                <a:lnTo>
                  <a:pt x="67164" y="230124"/>
                </a:lnTo>
                <a:lnTo>
                  <a:pt x="67056" y="218694"/>
                </a:lnTo>
                <a:lnTo>
                  <a:pt x="66294" y="208788"/>
                </a:lnTo>
                <a:lnTo>
                  <a:pt x="66352" y="197358"/>
                </a:lnTo>
                <a:lnTo>
                  <a:pt x="67056" y="188214"/>
                </a:lnTo>
                <a:lnTo>
                  <a:pt x="67935" y="176022"/>
                </a:lnTo>
                <a:lnTo>
                  <a:pt x="73913" y="136398"/>
                </a:lnTo>
                <a:lnTo>
                  <a:pt x="85344" y="96012"/>
                </a:lnTo>
                <a:lnTo>
                  <a:pt x="102108" y="57150"/>
                </a:lnTo>
                <a:lnTo>
                  <a:pt x="130301" y="10668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3666630" y="1460041"/>
            <a:ext cx="977283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Rotate</a:t>
            </a:r>
            <a:r>
              <a:rPr sz="1653" spc="-73" dirty="0">
                <a:latin typeface="Arial"/>
                <a:cs typeface="Arial"/>
              </a:rPr>
              <a:t> </a:t>
            </a:r>
            <a:r>
              <a:rPr sz="1653" spc="-10" dirty="0">
                <a:latin typeface="Arial"/>
                <a:cs typeface="Arial"/>
              </a:rPr>
              <a:t>left</a:t>
            </a:r>
            <a:endParaRPr sz="1653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7684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6"/>
            <a:ext cx="4853693" cy="4740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whether the </a:t>
            </a:r>
            <a:r>
              <a:rPr sz="1069" spc="5" dirty="0">
                <a:latin typeface="Times New Roman"/>
                <a:cs typeface="Times New Roman"/>
              </a:rPr>
              <a:t>data, </a:t>
            </a:r>
            <a:r>
              <a:rPr sz="1069" spc="10" dirty="0">
                <a:latin typeface="Times New Roman"/>
                <a:cs typeface="Times New Roman"/>
              </a:rPr>
              <a:t>provided to a programmer </a:t>
            </a:r>
            <a:r>
              <a:rPr sz="1069" spc="5" dirty="0">
                <a:latin typeface="Times New Roman"/>
                <a:cs typeface="Times New Roman"/>
              </a:rPr>
              <a:t>is sorted or unsorted.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be  sorted </a:t>
            </a:r>
            <a:r>
              <a:rPr sz="1069" spc="10" dirty="0">
                <a:latin typeface="Times New Roman"/>
                <a:cs typeface="Times New Roman"/>
              </a:rPr>
              <a:t>in ascending order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descending </a:t>
            </a:r>
            <a:r>
              <a:rPr sz="1069" spc="5" dirty="0">
                <a:latin typeface="Times New Roman"/>
                <a:cs typeface="Times New Roman"/>
              </a:rPr>
              <a:t>order. It may </a:t>
            </a:r>
            <a:r>
              <a:rPr sz="1069" spc="10" dirty="0">
                <a:latin typeface="Times New Roman"/>
                <a:cs typeface="Times New Roman"/>
              </a:rPr>
              <a:t>contain alphabets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names in  any </a:t>
            </a:r>
            <a:r>
              <a:rPr sz="1069" spc="5" dirty="0">
                <a:latin typeface="Times New Roman"/>
                <a:cs typeface="Times New Roman"/>
              </a:rPr>
              <a:t>order.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our tree balanced </a:t>
            </a:r>
            <a:r>
              <a:rPr sz="1069" spc="10" dirty="0">
                <a:latin typeface="Times New Roman"/>
                <a:cs typeface="Times New Roman"/>
              </a:rPr>
              <a:t>during the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and tree </a:t>
            </a:r>
            <a:r>
              <a:rPr sz="1069" spc="5" dirty="0">
                <a:latin typeface="Times New Roman"/>
                <a:cs typeface="Times New Roman"/>
              </a:rPr>
              <a:t>will be  </a:t>
            </a:r>
            <a:r>
              <a:rPr sz="1069" spc="10" dirty="0">
                <a:latin typeface="Times New Roman"/>
                <a:cs typeface="Times New Roman"/>
              </a:rPr>
              <a:t>balanced at </a:t>
            </a:r>
            <a:r>
              <a:rPr sz="1069" spc="5" dirty="0">
                <a:latin typeface="Times New Roman"/>
                <a:cs typeface="Times New Roman"/>
              </a:rPr>
              <a:t>each point.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it will </a:t>
            </a:r>
            <a:r>
              <a:rPr sz="1069" spc="10" dirty="0">
                <a:latin typeface="Times New Roman"/>
                <a:cs typeface="Times New Roman"/>
              </a:rPr>
              <a:t>be balanced  with </a:t>
            </a:r>
            <a:r>
              <a:rPr sz="1069" spc="5" dirty="0">
                <a:latin typeface="Times New Roman"/>
                <a:cs typeface="Times New Roman"/>
              </a:rPr>
              <a:t>each insertion.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completely </a:t>
            </a:r>
            <a:r>
              <a:rPr sz="1069" spc="5" dirty="0">
                <a:latin typeface="Times New Roman"/>
                <a:cs typeface="Times New Roman"/>
              </a:rPr>
              <a:t>balanced. </a:t>
            </a:r>
            <a:r>
              <a:rPr sz="1069" spc="10" dirty="0">
                <a:latin typeface="Times New Roman"/>
                <a:cs typeface="Times New Roman"/>
              </a:rPr>
              <a:t>At the maximum,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pick  </a:t>
            </a:r>
            <a:r>
              <a:rPr sz="1069" spc="10" dirty="0">
                <a:latin typeface="Times New Roman"/>
                <a:cs typeface="Times New Roman"/>
              </a:rPr>
              <a:t>any node, the difference in the levels of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will not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more than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9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nodes in the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spc="5" dirty="0">
                <a:latin typeface="Times New Roman"/>
                <a:cs typeface="Times New Roman"/>
              </a:rPr>
              <a:t>of this, it </a:t>
            </a:r>
            <a:r>
              <a:rPr sz="1069" spc="10" dirty="0">
                <a:latin typeface="Times New Roman"/>
                <a:cs typeface="Times New Roman"/>
              </a:rPr>
              <a:t>will be near 3.  </a:t>
            </a:r>
            <a:r>
              <a:rPr sz="1069" spc="5" dirty="0">
                <a:latin typeface="Times New Roman"/>
                <a:cs typeface="Times New Roman"/>
              </a:rPr>
              <a:t>Therefore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three levels </a:t>
            </a:r>
            <a:r>
              <a:rPr sz="1069" spc="10" dirty="0">
                <a:latin typeface="Times New Roman"/>
                <a:cs typeface="Times New Roman"/>
              </a:rPr>
              <a:t>after that </a:t>
            </a:r>
            <a:r>
              <a:rPr sz="1069" spc="5" dirty="0">
                <a:latin typeface="Times New Roman"/>
                <a:cs typeface="Times New Roman"/>
              </a:rPr>
              <a:t>there are its </a:t>
            </a:r>
            <a:r>
              <a:rPr sz="1069" spc="10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nodes. Please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mind that originally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thought </a:t>
            </a:r>
            <a:r>
              <a:rPr sz="1069" spc="10" dirty="0">
                <a:latin typeface="Times New Roman"/>
                <a:cs typeface="Times New Roman"/>
              </a:rPr>
              <a:t>BST as </a:t>
            </a:r>
            <a:r>
              <a:rPr sz="1069" spc="5" dirty="0">
                <a:latin typeface="Times New Roman"/>
                <a:cs typeface="Times New Roman"/>
              </a:rPr>
              <a:t>an abstract </a:t>
            </a:r>
            <a:r>
              <a:rPr sz="1069" spc="10" dirty="0">
                <a:latin typeface="Times New Roman"/>
                <a:cs typeface="Times New Roman"/>
              </a:rPr>
              <a:t>data type.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defined operations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 like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major method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  </a:t>
            </a:r>
            <a:r>
              <a:rPr sz="1069" spc="10" dirty="0">
                <a:latin typeface="Times New Roman"/>
                <a:cs typeface="Times New Roman"/>
              </a:rPr>
              <a:t>method takes a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item and </a:t>
            </a:r>
            <a:r>
              <a:rPr sz="1069" spc="5" dirty="0">
                <a:latin typeface="Times New Roman"/>
                <a:cs typeface="Times New Roman"/>
              </a:rPr>
              <a:t>searches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It will also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this data item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exists or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right </a:t>
            </a:r>
            <a:r>
              <a:rPr sz="1069" i="1" spc="10" dirty="0">
                <a:latin typeface="Times New Roman"/>
                <a:cs typeface="Times New Roman"/>
              </a:rPr>
              <a:t>findMin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findMax </a:t>
            </a:r>
            <a:r>
              <a:rPr sz="1069" spc="10" dirty="0">
                <a:latin typeface="Times New Roman"/>
                <a:cs typeface="Times New Roman"/>
              </a:rPr>
              <a:t>methods. In case of a  BST, we can </a:t>
            </a:r>
            <a:r>
              <a:rPr sz="1069" spc="5" dirty="0">
                <a:latin typeface="Times New Roman"/>
                <a:cs typeface="Times New Roman"/>
              </a:rPr>
              <a:t>find the </a:t>
            </a:r>
            <a:r>
              <a:rPr sz="1069" spc="10" dirty="0">
                <a:latin typeface="Times New Roman"/>
                <a:cs typeface="Times New Roman"/>
              </a:rPr>
              <a:t>minimum and maximum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 minimum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most node </a:t>
            </a:r>
            <a:r>
              <a:rPr sz="1069" spc="5" dirty="0">
                <a:latin typeface="Times New Roman"/>
                <a:cs typeface="Times New Roman"/>
              </a:rPr>
              <a:t>of the tree </a:t>
            </a:r>
            <a:r>
              <a:rPr sz="1069" spc="10" dirty="0">
                <a:latin typeface="Times New Roman"/>
                <a:cs typeface="Times New Roman"/>
              </a:rPr>
              <a:t>while the </a:t>
            </a:r>
            <a:r>
              <a:rPr sz="1069" spc="5" dirty="0">
                <a:latin typeface="Times New Roman"/>
                <a:cs typeface="Times New Roman"/>
              </a:rPr>
              <a:t>right most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give the </a:t>
            </a:r>
            <a:r>
              <a:rPr sz="1069" spc="15" dirty="0">
                <a:latin typeface="Times New Roman"/>
                <a:cs typeface="Times New Roman"/>
              </a:rPr>
              <a:t>maximum 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0" dirty="0">
                <a:latin typeface="Times New Roman"/>
                <a:cs typeface="Times New Roman"/>
              </a:rPr>
              <a:t>You can confirm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applying this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C++ Code for avlInsert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method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3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C++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avlinsert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include </a:t>
            </a:r>
            <a:r>
              <a:rPr sz="1069" spc="5" dirty="0">
                <a:latin typeface="Times New Roman"/>
                <a:cs typeface="Times New Roman"/>
              </a:rPr>
              <a:t>this  balancing procedure in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written this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 which takes some value and </a:t>
            </a:r>
            <a:r>
              <a:rPr sz="1069" spc="5" dirty="0">
                <a:latin typeface="Times New Roman"/>
                <a:cs typeface="Times New Roman"/>
              </a:rPr>
              <a:t>adds </a:t>
            </a:r>
            <a:r>
              <a:rPr sz="1069" spc="10" dirty="0">
                <a:latin typeface="Times New Roman"/>
                <a:cs typeface="Times New Roman"/>
              </a:rPr>
              <a:t>a node in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That procedure 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perform  </a:t>
            </a:r>
            <a:r>
              <a:rPr sz="1069" spc="5" dirty="0">
                <a:latin typeface="Times New Roman"/>
                <a:cs typeface="Times New Roman"/>
              </a:rPr>
              <a:t>balancing.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include this </a:t>
            </a:r>
            <a:r>
              <a:rPr sz="1069" spc="5" dirty="0">
                <a:latin typeface="Times New Roman"/>
                <a:cs typeface="Times New Roman"/>
              </a:rPr>
              <a:t>balancing feature 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so that the  newly </a:t>
            </a:r>
            <a:r>
              <a:rPr sz="1069" spc="5" dirty="0">
                <a:latin typeface="Times New Roman"/>
                <a:cs typeface="Times New Roman"/>
              </a:rPr>
              <a:t>created tree fulfills the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condition.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5720820"/>
            <a:ext cx="4951853" cy="361419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0"/>
              </a:lnSpc>
            </a:pPr>
            <a:r>
              <a:rPr sz="1069" spc="5" dirty="0">
                <a:latin typeface="Times New Roman"/>
                <a:cs typeface="Times New Roman"/>
              </a:rPr>
              <a:t>/* This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satisfying the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condition.*/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1533490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TreeNode&lt;int&gt;*   avlInsert(TreeNode&lt;int&gt;*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info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root-&gt;getInfo()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){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root-&gt;setLeft(avlInsert(root-&gt;getLeft(),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info));</a:t>
            </a:r>
            <a:endParaRPr sz="1069">
              <a:latin typeface="Times New Roman"/>
              <a:cs typeface="Times New Roman"/>
            </a:endParaRPr>
          </a:p>
          <a:p>
            <a:pPr marL="338924" marR="1130980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htdiff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height(root-&gt;getLeft()) – height(root-&gt;getRight());  </a:t>
            </a:r>
            <a:r>
              <a:rPr sz="1069" spc="5" dirty="0">
                <a:latin typeface="Times New Roman"/>
                <a:cs typeface="Times New Roman"/>
              </a:rPr>
              <a:t>if( htdiff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if( info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root-&gt;getLeft()-&gt;getInfo()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outside insertion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case</a:t>
            </a:r>
            <a:endParaRPr sz="1069">
              <a:latin typeface="Times New Roman"/>
              <a:cs typeface="Times New Roman"/>
            </a:endParaRPr>
          </a:p>
          <a:p>
            <a:pPr marL="477827" marR="2468153" indent="69143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singleRightRotation(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else 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inside insertion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case</a:t>
            </a:r>
            <a:endParaRPr sz="1069">
              <a:latin typeface="Times New Roman"/>
              <a:cs typeface="Times New Roman"/>
            </a:endParaRPr>
          </a:p>
          <a:p>
            <a:pPr marR="1641525" algn="ctr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doubleLeftRightRotation( root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6359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6359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else if(info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root-&gt;getInfo()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root-&gt;setRight(avlInsert(root-&gt;getRight(),info));</a:t>
            </a:r>
            <a:endParaRPr sz="1069">
              <a:latin typeface="Times New Roman"/>
              <a:cs typeface="Times New Roman"/>
            </a:endParaRPr>
          </a:p>
          <a:p>
            <a:pPr marL="338306" marR="1130980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htdiff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height(root-&gt;getRight()) – </a:t>
            </a:r>
            <a:r>
              <a:rPr sz="1069" spc="5" dirty="0">
                <a:latin typeface="Times New Roman"/>
                <a:cs typeface="Times New Roman"/>
              </a:rPr>
              <a:t>height(root-&gt;getLeft());  if( htdiff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616730" marR="2296531" indent="-13952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info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root-&gt;getRight()-&gt;getInfo()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singleLeftRotation( root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R="1502005" algn="ctr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doubleRightLeftRotation( </a:t>
            </a:r>
            <a:r>
              <a:rPr sz="1069" spc="10" dirty="0">
                <a:latin typeface="Times New Roman"/>
                <a:cs typeface="Times New Roman"/>
              </a:rPr>
              <a:t>root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5005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4"/>
            <a:ext cx="4951853" cy="97462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86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else a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info is already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6359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// case, reset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this root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98786" marR="1193332" indent="-617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ht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Max(height(root-&gt;getLeft()), </a:t>
            </a:r>
            <a:r>
              <a:rPr sz="1069" spc="10" dirty="0">
                <a:latin typeface="Times New Roman"/>
                <a:cs typeface="Times New Roman"/>
              </a:rPr>
              <a:t>height(root-&gt;getRight()));  </a:t>
            </a:r>
            <a:r>
              <a:rPr sz="1069" spc="5" dirty="0">
                <a:latin typeface="Times New Roman"/>
                <a:cs typeface="Times New Roman"/>
              </a:rPr>
              <a:t>root-&gt;setHeight( </a:t>
            </a:r>
            <a:r>
              <a:rPr sz="1069" spc="10" dirty="0">
                <a:latin typeface="Times New Roman"/>
                <a:cs typeface="Times New Roman"/>
              </a:rPr>
              <a:t>ht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); </a:t>
            </a: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height for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root.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root;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8" y="2583692"/>
            <a:ext cx="4854310" cy="682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named the </a:t>
            </a:r>
            <a:r>
              <a:rPr sz="1069" spc="5" dirty="0">
                <a:latin typeface="Times New Roman"/>
                <a:cs typeface="Times New Roman"/>
              </a:rPr>
              <a:t>function as </a:t>
            </a:r>
            <a:r>
              <a:rPr sz="1069" i="1" spc="5" dirty="0">
                <a:latin typeface="Times New Roman"/>
                <a:cs typeface="Times New Roman"/>
              </a:rPr>
              <a:t>avlInsert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input </a:t>
            </a:r>
            <a:r>
              <a:rPr sz="1069" spc="10" dirty="0">
                <a:latin typeface="Times New Roman"/>
                <a:cs typeface="Times New Roman"/>
              </a:rPr>
              <a:t>arguments are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and the 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type </a:t>
            </a:r>
            <a:r>
              <a:rPr sz="1069" i="1" dirty="0">
                <a:latin typeface="Times New Roman"/>
                <a:cs typeface="Times New Roman"/>
              </a:rPr>
              <a:t>int</a:t>
            </a:r>
            <a:r>
              <a:rPr sz="1069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our 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of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data type. But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course,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have any other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 of </a:t>
            </a:r>
            <a:r>
              <a:rPr sz="1069" i="1" spc="5" dirty="0">
                <a:latin typeface="Times New Roman"/>
                <a:cs typeface="Times New Roman"/>
              </a:rPr>
              <a:t>avlInsert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i="1" spc="10" dirty="0">
                <a:latin typeface="Times New Roman"/>
                <a:cs typeface="Times New Roman"/>
              </a:rPr>
              <a:t>TreeNode&lt;int&gt;*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either in </a:t>
            </a:r>
            <a:r>
              <a:rPr sz="1069" spc="10" dirty="0">
                <a:latin typeface="Times New Roman"/>
                <a:cs typeface="Times New Roman"/>
              </a:rPr>
              <a:t>the right subtree or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of  </a:t>
            </a: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making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decision by comparing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10" dirty="0">
                <a:latin typeface="Times New Roman"/>
                <a:cs typeface="Times New Roman"/>
              </a:rPr>
              <a:t>and  the value of </a:t>
            </a:r>
            <a:r>
              <a:rPr sz="1069" spc="5" dirty="0">
                <a:latin typeface="Times New Roman"/>
                <a:cs typeface="Times New Roman"/>
              </a:rPr>
              <a:t>root.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info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root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node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root.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next statement,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recursive  </a:t>
            </a:r>
            <a:r>
              <a:rPr sz="1069" spc="5" dirty="0">
                <a:latin typeface="Times New Roman"/>
                <a:cs typeface="Times New Roman"/>
              </a:rPr>
              <a:t>call as </a:t>
            </a:r>
            <a:r>
              <a:rPr sz="1069" spc="10" dirty="0">
                <a:latin typeface="Times New Roman"/>
                <a:cs typeface="Times New Roman"/>
              </a:rPr>
              <a:t>seen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10" dirty="0">
                <a:latin typeface="Times New Roman"/>
                <a:cs typeface="Times New Roman"/>
              </a:rPr>
              <a:t>avlInsert(root-&gt;getLeft(),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info)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i="1" spc="5" dirty="0">
                <a:latin typeface="Times New Roman"/>
                <a:cs typeface="Times New Roman"/>
              </a:rPr>
              <a:t>avlInsert </a:t>
            </a:r>
            <a:r>
              <a:rPr sz="1069" spc="10" dirty="0">
                <a:latin typeface="Times New Roman"/>
                <a:cs typeface="Times New Roman"/>
              </a:rPr>
              <a:t>method again.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passing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of the left 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trying to insert this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root </a:t>
            </a: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already exist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statement,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setting the left of root as  the return of the </a:t>
            </a:r>
            <a:r>
              <a:rPr sz="1069" i="1" spc="10" dirty="0">
                <a:latin typeface="Times New Roman"/>
                <a:cs typeface="Times New Roman"/>
              </a:rPr>
              <a:t>avlInsert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Why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doing </a:t>
            </a:r>
            <a:r>
              <a:rPr sz="1069" i="1" spc="5" dirty="0">
                <a:latin typeface="Times New Roman"/>
                <a:cs typeface="Times New Roman"/>
              </a:rPr>
              <a:t>setLeft</a:t>
            </a:r>
            <a:r>
              <a:rPr sz="1069" spc="5" dirty="0">
                <a:latin typeface="Times New Roman"/>
                <a:cs typeface="Times New Roman"/>
              </a:rPr>
              <a:t>?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this is 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the new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root.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balance this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node. After insertion, left subtree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rearranged to </a:t>
            </a:r>
            <a:r>
              <a:rPr sz="1069" spc="10" dirty="0">
                <a:latin typeface="Times New Roman"/>
                <a:cs typeface="Times New Roman"/>
              </a:rPr>
              <a:t>balance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root </a:t>
            </a:r>
            <a:r>
              <a:rPr sz="1069" spc="10" dirty="0">
                <a:latin typeface="Times New Roman"/>
                <a:cs typeface="Times New Roman"/>
              </a:rPr>
              <a:t>can be changed.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node 1 was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end node 7  was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root node. During the process of </a:t>
            </a:r>
            <a:r>
              <a:rPr sz="1069" spc="5" dirty="0">
                <a:latin typeface="Times New Roman"/>
                <a:cs typeface="Times New Roman"/>
              </a:rPr>
              <a:t>creation </a:t>
            </a:r>
            <a:r>
              <a:rPr sz="1069" spc="10" dirty="0">
                <a:latin typeface="Times New Roman"/>
                <a:cs typeface="Times New Roman"/>
              </a:rPr>
              <a:t>of that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the root nodes have been  changing.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call in our </a:t>
            </a:r>
            <a:r>
              <a:rPr sz="1069" spc="5" dirty="0">
                <a:latin typeface="Times New Roman"/>
                <a:cs typeface="Times New Roman"/>
              </a:rPr>
              <a:t>method, the left </a:t>
            </a:r>
            <a:r>
              <a:rPr sz="1069" spc="10" dirty="0">
                <a:latin typeface="Times New Roman"/>
                <a:cs typeface="Times New Roman"/>
              </a:rPr>
              <a:t>node may </a:t>
            </a:r>
            <a:r>
              <a:rPr sz="1069" spc="5" dirty="0">
                <a:latin typeface="Times New Roman"/>
                <a:cs typeface="Times New Roman"/>
              </a:rPr>
              <a:t>be  different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before insertion. </a:t>
            </a:r>
            <a:r>
              <a:rPr sz="1069" spc="10" dirty="0">
                <a:latin typeface="Times New Roman"/>
                <a:cs typeface="Times New Roman"/>
              </a:rPr>
              <a:t>The complete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559316" algn="ctr"/>
            <a:r>
              <a:rPr sz="1069" spc="5" dirty="0">
                <a:latin typeface="Times New Roman"/>
                <a:cs typeface="Times New Roman"/>
              </a:rPr>
              <a:t>root-&gt;setLeft(avlInsert(root-&gt;getLeft(),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info));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indent="34571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Here we are </a:t>
            </a:r>
            <a:r>
              <a:rPr sz="1069" spc="5" dirty="0">
                <a:latin typeface="Times New Roman"/>
                <a:cs typeface="Times New Roman"/>
              </a:rPr>
              <a:t>inserting the </a:t>
            </a:r>
            <a:r>
              <a:rPr sz="1069" spc="10" dirty="0">
                <a:latin typeface="Times New Roman"/>
                <a:cs typeface="Times New Roman"/>
              </a:rPr>
              <a:t>new node and </a:t>
            </a:r>
            <a:r>
              <a:rPr sz="1069" spc="5" dirty="0">
                <a:latin typeface="Times New Roman"/>
                <a:cs typeface="Times New Roman"/>
              </a:rPr>
              <a:t>also getting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the left subtree after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node. If </a:t>
            </a:r>
            <a:r>
              <a:rPr sz="1069" spc="10" dirty="0">
                <a:latin typeface="Times New Roman"/>
                <a:cs typeface="Times New Roman"/>
              </a:rPr>
              <a:t>the root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changed after the  insertion,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update our tree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assigning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left-node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of the  </a:t>
            </a:r>
            <a:r>
              <a:rPr sz="1069" spc="5" dirty="0">
                <a:latin typeface="Times New Roman"/>
                <a:cs typeface="Times New Roman"/>
              </a:rPr>
              <a:t>root.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of 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rearranged the tree, then the balance  factor of the root </a:t>
            </a:r>
            <a:r>
              <a:rPr sz="1069" spc="10" dirty="0">
                <a:latin typeface="Times New Roman"/>
                <a:cs typeface="Times New Roman"/>
              </a:rPr>
              <a:t>node can be changed.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after this, </a:t>
            </a:r>
            <a:r>
              <a:rPr sz="1069" spc="10" dirty="0">
                <a:latin typeface="Times New Roman"/>
                <a:cs typeface="Times New Roman"/>
              </a:rPr>
              <a:t>we check the </a:t>
            </a:r>
            <a:r>
              <a:rPr sz="1069" spc="5" dirty="0">
                <a:latin typeface="Times New Roman"/>
                <a:cs typeface="Times New Roman"/>
              </a:rPr>
              <a:t>balance factor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to 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takes a node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parameter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calculates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spc="10" dirty="0">
                <a:latin typeface="Times New Roman"/>
                <a:cs typeface="Times New Roman"/>
              </a:rPr>
              <a:t>from  that node. It </a:t>
            </a:r>
            <a:r>
              <a:rPr sz="1069" spc="5" dirty="0">
                <a:latin typeface="Times New Roman"/>
                <a:cs typeface="Times New Roman"/>
              </a:rPr>
              <a:t>returns an integer. After getting </a:t>
            </a:r>
            <a:r>
              <a:rPr sz="1069" spc="10" dirty="0">
                <a:latin typeface="Times New Roman"/>
                <a:cs typeface="Times New Roman"/>
              </a:rPr>
              <a:t>the heights of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subtrees,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difference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10" dirty="0">
                <a:latin typeface="Times New Roman"/>
                <a:cs typeface="Times New Roman"/>
              </a:rPr>
              <a:t>int htdiff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height(root-&gt;getLeft()) –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height(root-&gt;getRight());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the difference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heights of left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subtrees is </a:t>
            </a:r>
            <a:r>
              <a:rPr sz="1069" spc="10" dirty="0">
                <a:latin typeface="Times New Roman"/>
                <a:cs typeface="Times New Roman"/>
              </a:rPr>
              <a:t>greater than 1,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rebalance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trying to balance the tree during the insertion of 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difference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2,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single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double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1460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3693" cy="842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rotation to </a:t>
            </a:r>
            <a:r>
              <a:rPr sz="1069" spc="10" dirty="0">
                <a:latin typeface="Times New Roman"/>
                <a:cs typeface="Times New Roman"/>
              </a:rPr>
              <a:t>balance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deal </a:t>
            </a:r>
            <a:r>
              <a:rPr sz="1069" spc="10" dirty="0">
                <a:latin typeface="Times New Roman"/>
                <a:cs typeface="Times New Roman"/>
              </a:rPr>
              <a:t>with one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four </a:t>
            </a:r>
            <a:r>
              <a:rPr sz="1069" spc="5" dirty="0">
                <a:latin typeface="Times New Roman"/>
                <a:cs typeface="Times New Roman"/>
              </a:rPr>
              <a:t>cases </a:t>
            </a:r>
            <a:r>
              <a:rPr sz="1069" spc="10" dirty="0">
                <a:latin typeface="Times New Roman"/>
                <a:cs typeface="Times New Roman"/>
              </a:rPr>
              <a:t>as discussed  earlier. </a:t>
            </a:r>
            <a:r>
              <a:rPr sz="1069" spc="5" dirty="0">
                <a:latin typeface="Times New Roman"/>
                <a:cs typeface="Times New Roman"/>
              </a:rPr>
              <a:t>This rotation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carried out with only </a:t>
            </a:r>
            <a:r>
              <a:rPr sz="1069" spc="10" dirty="0">
                <a:latin typeface="Times New Roman"/>
                <a:cs typeface="Times New Roman"/>
              </a:rPr>
              <a:t>one node where the </a:t>
            </a:r>
            <a:r>
              <a:rPr sz="1069" spc="5" dirty="0">
                <a:latin typeface="Times New Roman"/>
                <a:cs typeface="Times New Roman"/>
              </a:rPr>
              <a:t>balance factor  is 2.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balanced.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rotate each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balance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characteristic 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1016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these rotations in the diagrams.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to perform these ones 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four </a:t>
            </a:r>
            <a:r>
              <a:rPr sz="1069" spc="5" dirty="0">
                <a:latin typeface="Times New Roman"/>
                <a:cs typeface="Times New Roman"/>
              </a:rPr>
              <a:t>cases. </a:t>
            </a:r>
            <a:r>
              <a:rPr sz="1069" spc="15" dirty="0">
                <a:latin typeface="Times New Roman"/>
                <a:cs typeface="Times New Roman"/>
              </a:rPr>
              <a:t>The 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in the </a:t>
            </a:r>
            <a:r>
              <a:rPr sz="1069" spc="5" dirty="0">
                <a:latin typeface="Times New Roman"/>
                <a:cs typeface="Times New Roman"/>
              </a:rPr>
              <a:t>left or right subtree of  the left </a:t>
            </a:r>
            <a:r>
              <a:rPr sz="1069" spc="10" dirty="0">
                <a:latin typeface="Times New Roman"/>
                <a:cs typeface="Times New Roman"/>
              </a:rPr>
              <a:t>child of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or right subtree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identify </a:t>
            </a:r>
            <a:r>
              <a:rPr sz="1069" spc="10" dirty="0">
                <a:latin typeface="Times New Roman"/>
                <a:cs typeface="Times New Roman"/>
              </a:rPr>
              <a:t>this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identify this with  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info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new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02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check </a:t>
            </a:r>
            <a:r>
              <a:rPr sz="1069" spc="5" dirty="0">
                <a:latin typeface="Times New Roman"/>
                <a:cs typeface="Times New Roman"/>
              </a:rPr>
              <a:t>whether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difference (</a:t>
            </a:r>
            <a:r>
              <a:rPr sz="1069" i="1" spc="5" dirty="0">
                <a:latin typeface="Times New Roman"/>
                <a:cs typeface="Times New Roman"/>
              </a:rPr>
              <a:t>htdiff</a:t>
            </a:r>
            <a:r>
              <a:rPr sz="1069" spc="5" dirty="0">
                <a:latin typeface="Times New Roman"/>
                <a:cs typeface="Times New Roman"/>
              </a:rPr>
              <a:t>) is </a:t>
            </a:r>
            <a:r>
              <a:rPr sz="1069" spc="10" dirty="0">
                <a:latin typeface="Times New Roman"/>
                <a:cs typeface="Times New Roman"/>
              </a:rPr>
              <a:t>equal to 2 </a:t>
            </a:r>
            <a:r>
              <a:rPr sz="1069" spc="5" dirty="0">
                <a:latin typeface="Times New Roman"/>
                <a:cs typeface="Times New Roman"/>
              </a:rPr>
              <a:t>or not.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condition  that </a:t>
            </a:r>
            <a:r>
              <a:rPr sz="1069" spc="10" dirty="0">
                <a:latin typeface="Times New Roman"/>
                <a:cs typeface="Times New Roman"/>
              </a:rPr>
              <a:t>checks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value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current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(</a:t>
            </a:r>
            <a:r>
              <a:rPr sz="1069" spc="15" dirty="0">
                <a:latin typeface="Symbol"/>
                <a:cs typeface="Symbol"/>
              </a:rPr>
              <a:t>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node). If this condition is true, it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it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outside insertion.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node will be </a:t>
            </a:r>
            <a:r>
              <a:rPr sz="1069" spc="5" dirty="0">
                <a:latin typeface="Times New Roman"/>
                <a:cs typeface="Times New Roman"/>
              </a:rPr>
              <a:t>inserted as </a:t>
            </a:r>
            <a:r>
              <a:rPr sz="1069" spc="10" dirty="0">
                <a:latin typeface="Times New Roman"/>
                <a:cs typeface="Times New Roman"/>
              </a:rPr>
              <a:t>the left-most </a:t>
            </a:r>
            <a:r>
              <a:rPr sz="1069" spc="5" dirty="0">
                <a:latin typeface="Times New Roman"/>
                <a:cs typeface="Times New Roman"/>
              </a:rPr>
              <a:t>child.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single </a:t>
            </a:r>
            <a:r>
              <a:rPr sz="1069" spc="5" dirty="0">
                <a:latin typeface="Times New Roman"/>
                <a:cs typeface="Times New Roman"/>
              </a:rPr>
              <a:t>rotation. If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else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this is </a:t>
            </a:r>
            <a:r>
              <a:rPr sz="1069" spc="10" dirty="0">
                <a:latin typeface="Times New Roman"/>
                <a:cs typeface="Times New Roman"/>
              </a:rPr>
              <a:t>the case </a:t>
            </a:r>
            <a:r>
              <a:rPr sz="1069" spc="5" dirty="0">
                <a:latin typeface="Times New Roman"/>
                <a:cs typeface="Times New Roman"/>
              </a:rPr>
              <a:t>of inside insertion. </a:t>
            </a:r>
            <a:r>
              <a:rPr sz="1069" spc="10" dirty="0">
                <a:latin typeface="Times New Roman"/>
                <a:cs typeface="Times New Roman"/>
              </a:rPr>
              <a:t>So we have to  perform double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passing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node </a:t>
            </a:r>
            <a:r>
              <a:rPr sz="1069" spc="10" dirty="0">
                <a:latin typeface="Times New Roman"/>
                <a:cs typeface="Times New Roman"/>
              </a:rPr>
              <a:t>to the rotation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programmer performs </a:t>
            </a:r>
            <a:r>
              <a:rPr sz="1069" spc="10" dirty="0">
                <a:latin typeface="Times New Roman"/>
                <a:cs typeface="Times New Roman"/>
              </a:rPr>
              <a:t>these rotations, he gets another node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assigned to </a:t>
            </a:r>
            <a:r>
              <a:rPr sz="1069" spc="5" dirty="0">
                <a:latin typeface="Times New Roman"/>
                <a:cs typeface="Times New Roman"/>
              </a:rPr>
              <a:t>root.  This is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fact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change </a:t>
            </a:r>
            <a:r>
              <a:rPr sz="1069" spc="10" dirty="0">
                <a:latin typeface="Times New Roman"/>
                <a:cs typeface="Times New Roman"/>
              </a:rPr>
              <a:t>during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encounter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spc="5" dirty="0">
                <a:latin typeface="Times New Roman"/>
                <a:cs typeface="Times New Roman"/>
              </a:rPr>
              <a:t>is inserted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 </a:t>
            </a:r>
            <a:r>
              <a:rPr sz="1069" spc="15" dirty="0">
                <a:latin typeface="Times New Roman"/>
                <a:cs typeface="Times New Roman"/>
              </a:rPr>
              <a:t>The new </a:t>
            </a:r>
            <a:r>
              <a:rPr sz="1069" spc="10" dirty="0">
                <a:latin typeface="Times New Roman"/>
                <a:cs typeface="Times New Roman"/>
              </a:rPr>
              <a:t>node can be inserted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of the root. With respect to  symmetry,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is also similar.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easily understand that. In the code,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if-else </a:t>
            </a:r>
            <a:r>
              <a:rPr sz="1069" spc="5" dirty="0">
                <a:latin typeface="Times New Roman"/>
                <a:cs typeface="Times New Roman"/>
              </a:rPr>
              <a:t>condition that </a:t>
            </a:r>
            <a:r>
              <a:rPr sz="1069" spc="10" dirty="0">
                <a:latin typeface="Times New Roman"/>
                <a:cs typeface="Times New Roman"/>
              </a:rPr>
              <a:t>checks whether the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is greater than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root.  Therefore, it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again,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a </a:t>
            </a:r>
            <a:r>
              <a:rPr sz="1069" spc="5" dirty="0">
                <a:latin typeface="Times New Roman"/>
                <a:cs typeface="Times New Roman"/>
              </a:rPr>
              <a:t>recursive call  to </a:t>
            </a:r>
            <a:r>
              <a:rPr sz="1069" i="1" spc="10" dirty="0">
                <a:latin typeface="Times New Roman"/>
                <a:cs typeface="Times New Roman"/>
              </a:rPr>
              <a:t>avlInsert </a:t>
            </a:r>
            <a:r>
              <a:rPr sz="1069" spc="5" dirty="0">
                <a:latin typeface="Times New Roman"/>
                <a:cs typeface="Times New Roman"/>
              </a:rPr>
              <a:t>by passing 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the root.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 call is </a:t>
            </a:r>
            <a:r>
              <a:rPr sz="1069" spc="10" dirty="0">
                <a:latin typeface="Times New Roman"/>
                <a:cs typeface="Times New Roman"/>
              </a:rPr>
              <a:t>completed, we may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rotations.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avlInsert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we check the balance  factor.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calculate </a:t>
            </a:r>
            <a:r>
              <a:rPr sz="1069" spc="10" dirty="0">
                <a:latin typeface="Times New Roman"/>
                <a:cs typeface="Times New Roman"/>
              </a:rPr>
              <a:t>the difference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1069" spc="10" dirty="0">
                <a:latin typeface="Times New Roman"/>
                <a:cs typeface="Times New Roman"/>
              </a:rPr>
              <a:t>int htdiff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height(root-&gt;getRight()) –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height(root-&gt;getLeft());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9000"/>
              </a:lnSpc>
            </a:pPr>
            <a:r>
              <a:rPr sz="1069" spc="5" dirty="0">
                <a:latin typeface="Times New Roman"/>
                <a:cs typeface="Times New Roman"/>
              </a:rPr>
              <a:t>In the previous case,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subtracted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right tree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tree. Here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subtraction the height of left tree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right tree. This is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avoid </a:t>
            </a:r>
            <a:r>
              <a:rPr sz="1069" spc="10" dirty="0">
                <a:latin typeface="Times New Roman"/>
                <a:cs typeface="Times New Roman"/>
              </a:rPr>
              <a:t>the -ve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not </a:t>
            </a:r>
            <a:r>
              <a:rPr sz="1069" spc="5" dirty="0">
                <a:latin typeface="Times New Roman"/>
                <a:cs typeface="Times New Roman"/>
              </a:rPr>
              <a:t>matter whether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-ve  value.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absolute value and test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htdiff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 identify the case.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 the right child of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or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 If the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is  greater </a:t>
            </a:r>
            <a:r>
              <a:rPr sz="1069" spc="10" dirty="0">
                <a:latin typeface="Times New Roman"/>
                <a:cs typeface="Times New Roman"/>
              </a:rPr>
              <a:t>than the value of </a:t>
            </a:r>
            <a:r>
              <a:rPr sz="1069" spc="5" dirty="0">
                <a:latin typeface="Times New Roman"/>
                <a:cs typeface="Times New Roman"/>
              </a:rPr>
              <a:t>the right child of root, it is </a:t>
            </a:r>
            <a:r>
              <a:rPr sz="1069" spc="10" dirty="0">
                <a:latin typeface="Times New Roman"/>
                <a:cs typeface="Times New Roman"/>
              </a:rPr>
              <a:t>the case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will restore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performing </a:t>
            </a:r>
            <a:r>
              <a:rPr sz="1069" spc="5" dirty="0">
                <a:latin typeface="Times New Roman"/>
                <a:cs typeface="Times New Roman"/>
              </a:rPr>
              <a:t>single rotation.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else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executed,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the double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5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rotation routines will return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rearranged tree that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set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end, </a:t>
            </a:r>
            <a:r>
              <a:rPr sz="1069" spc="10" dirty="0">
                <a:latin typeface="Times New Roman"/>
                <a:cs typeface="Times New Roman"/>
              </a:rPr>
              <a:t>we have the </a:t>
            </a:r>
            <a:r>
              <a:rPr sz="1069" spc="5" dirty="0">
                <a:latin typeface="Times New Roman"/>
                <a:cs typeface="Times New Roman"/>
              </a:rPr>
              <a:t>third case. This is </a:t>
            </a:r>
            <a:r>
              <a:rPr sz="1069" spc="10" dirty="0">
                <a:latin typeface="Times New Roman"/>
                <a:cs typeface="Times New Roman"/>
              </a:rPr>
              <a:t>the case 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0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means that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already in the tree.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will readjust the height if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needed.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the maximum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set  this height </a:t>
            </a:r>
            <a:r>
              <a:rPr sz="1069" spc="10" dirty="0">
                <a:latin typeface="Times New Roman"/>
                <a:cs typeface="Times New Roman"/>
              </a:rPr>
              <a:t>plus one </a:t>
            </a:r>
            <a:r>
              <a:rPr sz="1069" spc="5" dirty="0">
                <a:latin typeface="Times New Roman"/>
                <a:cs typeface="Times New Roman"/>
              </a:rPr>
              <a:t>as the height of the root.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added one </a:t>
            </a:r>
            <a:r>
              <a:rPr sz="1069" spc="5" dirty="0">
                <a:latin typeface="Times New Roman"/>
                <a:cs typeface="Times New Roman"/>
              </a:rPr>
              <a:t>to the height after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adding </a:t>
            </a:r>
            <a:r>
              <a:rPr sz="1069" spc="10" dirty="0">
                <a:latin typeface="Times New Roman"/>
                <a:cs typeface="Times New Roman"/>
              </a:rPr>
              <a:t>one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return the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included the  balancing functionality in our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remain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balanced.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65091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1074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not seen the code of rotation routines so </a:t>
            </a:r>
            <a:r>
              <a:rPr sz="1069" spc="5" dirty="0">
                <a:latin typeface="Times New Roman"/>
                <a:cs typeface="Times New Roman"/>
              </a:rPr>
              <a:t>far.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methods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also very </a:t>
            </a:r>
            <a:r>
              <a:rPr sz="1069" spc="5" dirty="0">
                <a:latin typeface="Times New Roman"/>
                <a:cs typeface="Times New Roman"/>
              </a:rPr>
              <a:t>simple.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to move some of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easily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that  code.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discuss this </a:t>
            </a:r>
            <a:r>
              <a:rPr sz="1069" spc="10" dirty="0">
                <a:latin typeface="Times New Roman"/>
                <a:cs typeface="Times New Roman"/>
              </a:rPr>
              <a:t>in the next </a:t>
            </a:r>
            <a:r>
              <a:rPr sz="1069" spc="5" dirty="0">
                <a:latin typeface="Times New Roman"/>
                <a:cs typeface="Times New Roman"/>
              </a:rPr>
              <a:t>lecture. Please see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single </a:t>
            </a:r>
            <a:r>
              <a:rPr sz="1069" spc="10" dirty="0">
                <a:latin typeface="Times New Roman"/>
                <a:cs typeface="Times New Roman"/>
              </a:rPr>
              <a:t>and double  </a:t>
            </a:r>
            <a:r>
              <a:rPr sz="1069" spc="5" dirty="0">
                <a:latin typeface="Times New Roman"/>
                <a:cs typeface="Times New Roman"/>
              </a:rPr>
              <a:t>rotation in the </a:t>
            </a:r>
            <a:r>
              <a:rPr sz="1069" spc="10" dirty="0">
                <a:latin typeface="Times New Roman"/>
                <a:cs typeface="Times New Roman"/>
              </a:rPr>
              <a:t>book and </a:t>
            </a:r>
            <a:r>
              <a:rPr sz="1069" spc="5" dirty="0">
                <a:latin typeface="Times New Roman"/>
                <a:cs typeface="Times New Roman"/>
              </a:rPr>
              <a:t>try to understand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12430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23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521656"/>
            <a:ext cx="651933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4.4.1,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4.4.2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140746"/>
            <a:ext cx="4852458" cy="3915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361">
              <a:latin typeface="Times New Roman"/>
              <a:cs typeface="Times New Roman"/>
            </a:endParaRPr>
          </a:p>
          <a:p>
            <a:pPr marL="848235" indent="-208662">
              <a:spcBef>
                <a:spcPts val="5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58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Single Left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53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Double Right-Left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63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Double Left-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49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Deletion in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58"/>
              </a:spcBef>
              <a:buFont typeface="Symbol"/>
              <a:buChar char="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Cases </a:t>
            </a:r>
            <a:r>
              <a:rPr sz="1069" spc="5" dirty="0">
                <a:latin typeface="Times New Roman"/>
                <a:cs typeface="Times New Roman"/>
              </a:rPr>
              <a:t>of Deletion in </a:t>
            </a:r>
            <a:r>
              <a:rPr sz="1069" spc="19" dirty="0">
                <a:latin typeface="Times New Roman"/>
                <a:cs typeface="Times New Roman"/>
              </a:rPr>
              <a:t>AVL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demonstrated 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write the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procedure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in the </a:t>
            </a:r>
            <a:r>
              <a:rPr sz="1069" spc="10" dirty="0">
                <a:latin typeface="Times New Roman"/>
                <a:cs typeface="Times New Roman"/>
              </a:rPr>
              <a:t>previous  </a:t>
            </a:r>
            <a:r>
              <a:rPr sz="1069" spc="5" dirty="0">
                <a:latin typeface="Times New Roman"/>
                <a:cs typeface="Times New Roman"/>
              </a:rPr>
              <a:t>lecture.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double rotation call </a:t>
            </a:r>
            <a:r>
              <a:rPr sz="1069" spc="10" dirty="0">
                <a:latin typeface="Times New Roman"/>
                <a:cs typeface="Times New Roman"/>
              </a:rPr>
              <a:t>methods were also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at length.  While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going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unbalanced, it means that  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 is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violated.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carried 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balancing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tree by  </a:t>
            </a:r>
            <a:r>
              <a:rPr sz="1069" spc="10" dirty="0">
                <a:latin typeface="Times New Roman"/>
                <a:cs typeface="Times New Roman"/>
              </a:rPr>
              <a:t>calling </a:t>
            </a:r>
            <a:r>
              <a:rPr sz="1069" spc="5" dirty="0">
                <a:latin typeface="Times New Roman"/>
                <a:cs typeface="Times New Roman"/>
              </a:rPr>
              <a:t>single or double rotation.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routines i.e. </a:t>
            </a:r>
            <a:r>
              <a:rPr sz="1069" spc="10" dirty="0">
                <a:latin typeface="Times New Roman"/>
                <a:cs typeface="Times New Roman"/>
              </a:rPr>
              <a:t>single  and double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Single Right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Rotation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discuss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SingleRightRotation function. Its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TreeNode,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 the name </a:t>
            </a:r>
            <a:r>
              <a:rPr sz="1069" spc="5" dirty="0">
                <a:latin typeface="Times New Roman"/>
                <a:cs typeface="Times New Roman"/>
              </a:rPr>
              <a:t>k2.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reason </a:t>
            </a:r>
            <a:r>
              <a:rPr sz="1069" spc="5" dirty="0">
                <a:latin typeface="Times New Roman"/>
                <a:cs typeface="Times New Roman"/>
              </a:rPr>
              <a:t>of using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that it alongwtih </a:t>
            </a:r>
            <a:r>
              <a:rPr sz="1069" spc="15" dirty="0">
                <a:latin typeface="Times New Roman"/>
                <a:cs typeface="Times New Roman"/>
              </a:rPr>
              <a:t>k1  </a:t>
            </a:r>
            <a:r>
              <a:rPr sz="1069" spc="10" dirty="0">
                <a:latin typeface="Times New Roman"/>
                <a:cs typeface="Times New Roman"/>
              </a:rPr>
              <a:t>etc was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earlier discussion. </a:t>
            </a:r>
            <a:r>
              <a:rPr sz="1069" spc="10" dirty="0">
                <a:latin typeface="Times New Roman"/>
                <a:cs typeface="Times New Roman"/>
              </a:rPr>
              <a:t>After the </a:t>
            </a:r>
            <a:r>
              <a:rPr sz="1069" spc="5" dirty="0">
                <a:latin typeface="Times New Roman"/>
                <a:cs typeface="Times New Roman"/>
              </a:rPr>
              <a:t>rotation, this function will return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pointer, as tree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re-organized. Resultantly, its root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changed. Following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of </a:t>
            </a:r>
            <a:r>
              <a:rPr sz="1069" spc="5" dirty="0">
                <a:latin typeface="Times New Roman"/>
                <a:cs typeface="Times New Roman"/>
              </a:rPr>
              <a:t>this SingleRightRotation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014" y="7147666"/>
            <a:ext cx="4951853" cy="214419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3704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TreeNode&lt;int&gt;*  singleRightRotation(TreeNode&lt;int&gt;*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k2)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15" dirty="0">
                <a:latin typeface="Times New Roman"/>
                <a:cs typeface="Times New Roman"/>
              </a:rPr>
              <a:t>== NULL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 marL="198786" marR="1624240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(first </a:t>
            </a:r>
            <a:r>
              <a:rPr sz="1069" spc="10" dirty="0">
                <a:latin typeface="Times New Roman"/>
                <a:cs typeface="Times New Roman"/>
              </a:rPr>
              <a:t>node in k2's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subtree)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root  </a:t>
            </a:r>
            <a:r>
              <a:rPr sz="1069" spc="10" dirty="0">
                <a:latin typeface="Times New Roman"/>
                <a:cs typeface="Times New Roman"/>
              </a:rPr>
              <a:t>TreeNode&lt;int&gt;* k1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k2-&gt;getLeft();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98786" marR="2650888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9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moves from k1's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to k2's </a:t>
            </a:r>
            <a:r>
              <a:rPr sz="1069" spc="5" dirty="0">
                <a:latin typeface="Times New Roman"/>
                <a:cs typeface="Times New Roman"/>
              </a:rPr>
              <a:t>left  </a:t>
            </a:r>
            <a:r>
              <a:rPr sz="1069" spc="10" dirty="0">
                <a:latin typeface="Times New Roman"/>
                <a:cs typeface="Times New Roman"/>
              </a:rPr>
              <a:t>k2-&gt;setLeft( k1-&gt;getRight()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k1-&gt;setRight(k2);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reassign heights. First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k2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 h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Max(height(k2-&gt;getLeft()),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height(k2-&gt;getRight()));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54471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4"/>
            <a:ext cx="4951853" cy="96802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86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k2-&gt;setHeight( </a:t>
            </a:r>
            <a:r>
              <a:rPr sz="1069" spc="10" dirty="0">
                <a:latin typeface="Times New Roman"/>
                <a:cs typeface="Times New Roman"/>
              </a:rPr>
              <a:t>h+1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k1's right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  <a:p>
            <a:pPr marL="198786" marR="1918714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h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Max( height(k1-&gt;getLeft()), k2-&gt;getHeight());  </a:t>
            </a:r>
            <a:r>
              <a:rPr sz="1069" spc="5" dirty="0">
                <a:latin typeface="Times New Roman"/>
                <a:cs typeface="Times New Roman"/>
              </a:rPr>
              <a:t>k1-&gt;setHeight( </a:t>
            </a:r>
            <a:r>
              <a:rPr sz="1069" spc="10" dirty="0">
                <a:latin typeface="Times New Roman"/>
                <a:cs typeface="Times New Roman"/>
              </a:rPr>
              <a:t>h+1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k1;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2428322"/>
            <a:ext cx="4852458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whether k2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If it is </a:t>
            </a:r>
            <a:r>
              <a:rPr sz="1069" spc="15" dirty="0">
                <a:latin typeface="Times New Roman"/>
                <a:cs typeface="Times New Roman"/>
              </a:rPr>
              <a:t>NULL, </a:t>
            </a:r>
            <a:r>
              <a:rPr sz="1069" spc="10" dirty="0">
                <a:latin typeface="Times New Roman"/>
                <a:cs typeface="Times New Roman"/>
              </a:rPr>
              <a:t>the function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exited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returning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If it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NULL, </a:t>
            </a:r>
            <a:r>
              <a:rPr sz="1069" spc="5" dirty="0">
                <a:latin typeface="Times New Roman"/>
                <a:cs typeface="Times New Roman"/>
              </a:rPr>
              <a:t>the rotation </a:t>
            </a:r>
            <a:r>
              <a:rPr sz="1069" spc="10" dirty="0">
                <a:latin typeface="Times New Roman"/>
                <a:cs typeface="Times New Roman"/>
              </a:rPr>
              <a:t>process </a:t>
            </a:r>
            <a:r>
              <a:rPr sz="1069" spc="5" dirty="0">
                <a:latin typeface="Times New Roman"/>
                <a:cs typeface="Times New Roman"/>
              </a:rPr>
              <a:t>starts.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figure  below </a:t>
            </a:r>
            <a:r>
              <a:rPr sz="1069" spc="5" dirty="0">
                <a:latin typeface="Times New Roman"/>
                <a:cs typeface="Times New Roman"/>
              </a:rPr>
              <a:t>depicts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right rotation process. In </a:t>
            </a:r>
            <a:r>
              <a:rPr sz="1069" spc="10" dirty="0">
                <a:latin typeface="Times New Roman"/>
                <a:cs typeface="Times New Roman"/>
              </a:rPr>
              <a:t>this diagram,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k2 has  been shown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this function.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k2.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5960989"/>
            <a:ext cx="4853076" cy="3122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going to apply </a:t>
            </a:r>
            <a:r>
              <a:rPr sz="1069" spc="5" dirty="0">
                <a:latin typeface="Times New Roman"/>
                <a:cs typeface="Times New Roman"/>
              </a:rPr>
              <a:t>single right rotation </a:t>
            </a:r>
            <a:r>
              <a:rPr sz="1069" spc="10" dirty="0">
                <a:latin typeface="Times New Roman"/>
                <a:cs typeface="Times New Roman"/>
              </a:rPr>
              <a:t>on the link between k1 and k2.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 k1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after rotation.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by 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10" dirty="0">
                <a:latin typeface="Times New Roman"/>
                <a:cs typeface="Times New Roman"/>
              </a:rPr>
              <a:t>TreeNode &lt;int&gt;* k1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k2 -&gt; </a:t>
            </a:r>
            <a:r>
              <a:rPr sz="1069" spc="5" dirty="0">
                <a:latin typeface="Times New Roman"/>
                <a:cs typeface="Times New Roman"/>
              </a:rPr>
              <a:t>getLeft()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right rotation, </a:t>
            </a:r>
            <a:r>
              <a:rPr sz="1069" spc="10" dirty="0">
                <a:latin typeface="Times New Roman"/>
                <a:cs typeface="Times New Roman"/>
              </a:rPr>
              <a:t>k2 has come down, </a:t>
            </a:r>
            <a:r>
              <a:rPr sz="1069" spc="5" dirty="0">
                <a:latin typeface="Times New Roman"/>
                <a:cs typeface="Times New Roman"/>
              </a:rPr>
              <a:t>resulting in the </a:t>
            </a:r>
            <a:r>
              <a:rPr sz="1069" spc="10" dirty="0">
                <a:latin typeface="Times New Roman"/>
                <a:cs typeface="Times New Roman"/>
              </a:rPr>
              <a:t>upward movement  </a:t>
            </a:r>
            <a:r>
              <a:rPr sz="1069" spc="5" dirty="0">
                <a:latin typeface="Times New Roman"/>
                <a:cs typeface="Times New Roman"/>
              </a:rPr>
              <a:t>of k1.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9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has to find its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place.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place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Z </a:t>
            </a:r>
            <a:r>
              <a:rPr sz="1069" spc="10" dirty="0">
                <a:latin typeface="Times New Roman"/>
                <a:cs typeface="Times New Roman"/>
              </a:rPr>
              <a:t>remains  </a:t>
            </a:r>
            <a:r>
              <a:rPr sz="1069" spc="5" dirty="0">
                <a:latin typeface="Times New Roman"/>
                <a:cs typeface="Times New Roman"/>
              </a:rPr>
              <a:t>intact.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of place of </a:t>
            </a:r>
            <a:r>
              <a:rPr sz="1069" spc="19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is written in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10" dirty="0">
                <a:latin typeface="Times New Roman"/>
                <a:cs typeface="Times New Roman"/>
              </a:rPr>
              <a:t>k2-&gt;setLeft( k1-&gt;getRight()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the above </a:t>
            </a:r>
            <a:r>
              <a:rPr sz="1069" spc="5" dirty="0">
                <a:latin typeface="Times New Roman"/>
                <a:cs typeface="Times New Roman"/>
              </a:rPr>
              <a:t>statement, </a:t>
            </a:r>
            <a:r>
              <a:rPr sz="1069" spc="10" dirty="0">
                <a:latin typeface="Times New Roman"/>
                <a:cs typeface="Times New Roman"/>
              </a:rPr>
              <a:t>we get 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5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-&gt; </a:t>
            </a:r>
            <a:r>
              <a:rPr sz="1069" spc="5" dirty="0">
                <a:latin typeface="Times New Roman"/>
                <a:cs typeface="Times New Roman"/>
              </a:rPr>
              <a:t>getRight() ) i.e. </a:t>
            </a:r>
            <a:r>
              <a:rPr sz="1069" spc="19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and  pass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to setLeft function of k2. Thus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becomes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of k2. By 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66796"/>
            <a:r>
              <a:rPr sz="1069" spc="10" dirty="0">
                <a:latin typeface="Times New Roman"/>
                <a:cs typeface="Times New Roman"/>
              </a:rPr>
              <a:t>k1 -&gt; </a:t>
            </a:r>
            <a:r>
              <a:rPr sz="1069" spc="5" dirty="0">
                <a:latin typeface="Times New Roman"/>
                <a:cs typeface="Times New Roman"/>
              </a:rPr>
              <a:t>setRight (k2)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as right child of k1.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three statements,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has  been </a:t>
            </a:r>
            <a:r>
              <a:rPr sz="1069" spc="5" dirty="0">
                <a:latin typeface="Times New Roman"/>
                <a:cs typeface="Times New Roman"/>
              </a:rPr>
              <a:t>transformed 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5650" y="3665008"/>
            <a:ext cx="448203" cy="269787"/>
          </a:xfrm>
          <a:custGeom>
            <a:avLst/>
            <a:gdLst/>
            <a:ahLst/>
            <a:cxnLst/>
            <a:rect l="l" t="t" r="r" b="b"/>
            <a:pathLst>
              <a:path w="461010" h="277495">
                <a:moveTo>
                  <a:pt x="0" y="0"/>
                </a:moveTo>
                <a:lnTo>
                  <a:pt x="461010" y="2773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144096" y="3665008"/>
            <a:ext cx="449439" cy="269787"/>
          </a:xfrm>
          <a:custGeom>
            <a:avLst/>
            <a:gdLst/>
            <a:ahLst/>
            <a:cxnLst/>
            <a:rect l="l" t="t" r="r" b="b"/>
            <a:pathLst>
              <a:path w="462279" h="277495">
                <a:moveTo>
                  <a:pt x="461772" y="0"/>
                </a:moveTo>
                <a:lnTo>
                  <a:pt x="0" y="2773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954442" y="3894666"/>
            <a:ext cx="290160" cy="283369"/>
          </a:xfrm>
          <a:custGeom>
            <a:avLst/>
            <a:gdLst/>
            <a:ahLst/>
            <a:cxnLst/>
            <a:rect l="l" t="t" r="r" b="b"/>
            <a:pathLst>
              <a:path w="298450" h="291464">
                <a:moveTo>
                  <a:pt x="149351" y="0"/>
                </a:moveTo>
                <a:lnTo>
                  <a:pt x="102217" y="7382"/>
                </a:lnTo>
                <a:lnTo>
                  <a:pt x="61228" y="27968"/>
                </a:lnTo>
                <a:lnTo>
                  <a:pt x="28870" y="59417"/>
                </a:lnTo>
                <a:lnTo>
                  <a:pt x="7632" y="99389"/>
                </a:lnTo>
                <a:lnTo>
                  <a:pt x="0" y="145542"/>
                </a:lnTo>
                <a:lnTo>
                  <a:pt x="7632" y="191694"/>
                </a:lnTo>
                <a:lnTo>
                  <a:pt x="28870" y="231666"/>
                </a:lnTo>
                <a:lnTo>
                  <a:pt x="61228" y="263115"/>
                </a:lnTo>
                <a:lnTo>
                  <a:pt x="102217" y="283701"/>
                </a:lnTo>
                <a:lnTo>
                  <a:pt x="149351" y="291084"/>
                </a:lnTo>
                <a:lnTo>
                  <a:pt x="196407" y="283701"/>
                </a:lnTo>
                <a:lnTo>
                  <a:pt x="237207" y="263115"/>
                </a:lnTo>
                <a:lnTo>
                  <a:pt x="269339" y="231666"/>
                </a:lnTo>
                <a:lnTo>
                  <a:pt x="290389" y="191694"/>
                </a:lnTo>
                <a:lnTo>
                  <a:pt x="297942" y="145542"/>
                </a:lnTo>
                <a:lnTo>
                  <a:pt x="290389" y="99389"/>
                </a:lnTo>
                <a:lnTo>
                  <a:pt x="269339" y="59417"/>
                </a:lnTo>
                <a:lnTo>
                  <a:pt x="237207" y="27968"/>
                </a:lnTo>
                <a:lnTo>
                  <a:pt x="196407" y="7382"/>
                </a:lnTo>
                <a:lnTo>
                  <a:pt x="14935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539700" y="3447203"/>
            <a:ext cx="300038" cy="300038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154686" y="0"/>
                </a:moveTo>
                <a:lnTo>
                  <a:pt x="105826" y="7888"/>
                </a:lnTo>
                <a:lnTo>
                  <a:pt x="63367" y="29821"/>
                </a:lnTo>
                <a:lnTo>
                  <a:pt x="29870" y="63203"/>
                </a:lnTo>
                <a:lnTo>
                  <a:pt x="7894" y="105436"/>
                </a:lnTo>
                <a:lnTo>
                  <a:pt x="0" y="153924"/>
                </a:lnTo>
                <a:lnTo>
                  <a:pt x="7894" y="202783"/>
                </a:lnTo>
                <a:lnTo>
                  <a:pt x="29870" y="245242"/>
                </a:lnTo>
                <a:lnTo>
                  <a:pt x="63367" y="278739"/>
                </a:lnTo>
                <a:lnTo>
                  <a:pt x="105826" y="300715"/>
                </a:lnTo>
                <a:lnTo>
                  <a:pt x="154686" y="308610"/>
                </a:lnTo>
                <a:lnTo>
                  <a:pt x="203173" y="300715"/>
                </a:lnTo>
                <a:lnTo>
                  <a:pt x="245406" y="278739"/>
                </a:lnTo>
                <a:lnTo>
                  <a:pt x="278788" y="245242"/>
                </a:lnTo>
                <a:lnTo>
                  <a:pt x="300721" y="202783"/>
                </a:lnTo>
                <a:lnTo>
                  <a:pt x="308610" y="153924"/>
                </a:lnTo>
                <a:lnTo>
                  <a:pt x="300721" y="105436"/>
                </a:lnTo>
                <a:lnTo>
                  <a:pt x="278788" y="63203"/>
                </a:lnTo>
                <a:lnTo>
                  <a:pt x="245406" y="29821"/>
                </a:lnTo>
                <a:lnTo>
                  <a:pt x="203173" y="7888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783310" y="4113954"/>
            <a:ext cx="225337" cy="268552"/>
          </a:xfrm>
          <a:custGeom>
            <a:avLst/>
            <a:gdLst/>
            <a:ahLst/>
            <a:cxnLst/>
            <a:rect l="l" t="t" r="r" b="b"/>
            <a:pathLst>
              <a:path w="231775" h="276225">
                <a:moveTo>
                  <a:pt x="231648" y="0"/>
                </a:moveTo>
                <a:lnTo>
                  <a:pt x="0" y="2758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144096" y="4113954"/>
            <a:ext cx="223485" cy="268552"/>
          </a:xfrm>
          <a:custGeom>
            <a:avLst/>
            <a:gdLst/>
            <a:ahLst/>
            <a:cxnLst/>
            <a:rect l="l" t="t" r="r" b="b"/>
            <a:pathLst>
              <a:path w="229870" h="276225">
                <a:moveTo>
                  <a:pt x="0" y="0"/>
                </a:moveTo>
                <a:lnTo>
                  <a:pt x="229362" y="2758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996055" y="3934672"/>
            <a:ext cx="358687" cy="403137"/>
          </a:xfrm>
          <a:custGeom>
            <a:avLst/>
            <a:gdLst/>
            <a:ahLst/>
            <a:cxnLst/>
            <a:rect l="l" t="t" r="r" b="b"/>
            <a:pathLst>
              <a:path w="368935" h="414654">
                <a:moveTo>
                  <a:pt x="184404" y="0"/>
                </a:moveTo>
                <a:lnTo>
                  <a:pt x="0" y="414527"/>
                </a:lnTo>
                <a:lnTo>
                  <a:pt x="368808" y="414527"/>
                </a:lnTo>
                <a:lnTo>
                  <a:pt x="1844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189287" y="4382135"/>
            <a:ext cx="358069" cy="404988"/>
          </a:xfrm>
          <a:custGeom>
            <a:avLst/>
            <a:gdLst/>
            <a:ahLst/>
            <a:cxnLst/>
            <a:rect l="l" t="t" r="r" b="b"/>
            <a:pathLst>
              <a:path w="368300" h="416560">
                <a:moveTo>
                  <a:pt x="184403" y="0"/>
                </a:moveTo>
                <a:lnTo>
                  <a:pt x="0" y="416051"/>
                </a:lnTo>
                <a:lnTo>
                  <a:pt x="368045" y="416051"/>
                </a:lnTo>
                <a:lnTo>
                  <a:pt x="18440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515129" y="4382136"/>
            <a:ext cx="538956" cy="853192"/>
          </a:xfrm>
          <a:custGeom>
            <a:avLst/>
            <a:gdLst/>
            <a:ahLst/>
            <a:cxnLst/>
            <a:rect l="l" t="t" r="r" b="b"/>
            <a:pathLst>
              <a:path w="554355" h="877570">
                <a:moveTo>
                  <a:pt x="276606" y="0"/>
                </a:moveTo>
                <a:lnTo>
                  <a:pt x="0" y="877062"/>
                </a:lnTo>
                <a:lnTo>
                  <a:pt x="553974" y="877062"/>
                </a:lnTo>
                <a:lnTo>
                  <a:pt x="2766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172249" y="3636116"/>
            <a:ext cx="309298" cy="347574"/>
          </a:xfrm>
          <a:custGeom>
            <a:avLst/>
            <a:gdLst/>
            <a:ahLst/>
            <a:cxnLst/>
            <a:rect l="l" t="t" r="r" b="b"/>
            <a:pathLst>
              <a:path w="318135" h="357504">
                <a:moveTo>
                  <a:pt x="265024" y="280748"/>
                </a:moveTo>
                <a:lnTo>
                  <a:pt x="239267" y="285750"/>
                </a:lnTo>
                <a:lnTo>
                  <a:pt x="294131" y="357377"/>
                </a:lnTo>
                <a:lnTo>
                  <a:pt x="311330" y="294131"/>
                </a:lnTo>
                <a:lnTo>
                  <a:pt x="268224" y="294131"/>
                </a:lnTo>
                <a:lnTo>
                  <a:pt x="265175" y="281177"/>
                </a:lnTo>
                <a:lnTo>
                  <a:pt x="265024" y="280748"/>
                </a:lnTo>
                <a:close/>
              </a:path>
              <a:path w="318135" h="357504">
                <a:moveTo>
                  <a:pt x="291149" y="275675"/>
                </a:moveTo>
                <a:lnTo>
                  <a:pt x="265024" y="280748"/>
                </a:lnTo>
                <a:lnTo>
                  <a:pt x="265175" y="281177"/>
                </a:lnTo>
                <a:lnTo>
                  <a:pt x="268224" y="294131"/>
                </a:lnTo>
                <a:lnTo>
                  <a:pt x="294131" y="288797"/>
                </a:lnTo>
                <a:lnTo>
                  <a:pt x="291149" y="275675"/>
                </a:lnTo>
                <a:close/>
              </a:path>
              <a:path w="318135" h="357504">
                <a:moveTo>
                  <a:pt x="317753" y="270509"/>
                </a:moveTo>
                <a:lnTo>
                  <a:pt x="291149" y="275675"/>
                </a:lnTo>
                <a:lnTo>
                  <a:pt x="294131" y="288797"/>
                </a:lnTo>
                <a:lnTo>
                  <a:pt x="268224" y="294131"/>
                </a:lnTo>
                <a:lnTo>
                  <a:pt x="311330" y="294131"/>
                </a:lnTo>
                <a:lnTo>
                  <a:pt x="317753" y="270509"/>
                </a:lnTo>
                <a:close/>
              </a:path>
              <a:path w="318135" h="357504">
                <a:moveTo>
                  <a:pt x="9905" y="0"/>
                </a:moveTo>
                <a:lnTo>
                  <a:pt x="0" y="24383"/>
                </a:lnTo>
                <a:lnTo>
                  <a:pt x="30479" y="38100"/>
                </a:lnTo>
                <a:lnTo>
                  <a:pt x="44957" y="44957"/>
                </a:lnTo>
                <a:lnTo>
                  <a:pt x="59436" y="52577"/>
                </a:lnTo>
                <a:lnTo>
                  <a:pt x="86867" y="67817"/>
                </a:lnTo>
                <a:lnTo>
                  <a:pt x="99821" y="76200"/>
                </a:lnTo>
                <a:lnTo>
                  <a:pt x="112775" y="85343"/>
                </a:lnTo>
                <a:lnTo>
                  <a:pt x="124967" y="93725"/>
                </a:lnTo>
                <a:lnTo>
                  <a:pt x="136398" y="103631"/>
                </a:lnTo>
                <a:lnTo>
                  <a:pt x="147827" y="112775"/>
                </a:lnTo>
                <a:lnTo>
                  <a:pt x="159257" y="122681"/>
                </a:lnTo>
                <a:lnTo>
                  <a:pt x="189737" y="153161"/>
                </a:lnTo>
                <a:lnTo>
                  <a:pt x="224027" y="197357"/>
                </a:lnTo>
                <a:lnTo>
                  <a:pt x="244601" y="232409"/>
                </a:lnTo>
                <a:lnTo>
                  <a:pt x="260603" y="268224"/>
                </a:lnTo>
                <a:lnTo>
                  <a:pt x="265024" y="280748"/>
                </a:lnTo>
                <a:lnTo>
                  <a:pt x="291149" y="275675"/>
                </a:lnTo>
                <a:lnTo>
                  <a:pt x="268224" y="219455"/>
                </a:lnTo>
                <a:lnTo>
                  <a:pt x="253745" y="194309"/>
                </a:lnTo>
                <a:lnTo>
                  <a:pt x="246125" y="181355"/>
                </a:lnTo>
                <a:lnTo>
                  <a:pt x="219455" y="146303"/>
                </a:lnTo>
                <a:lnTo>
                  <a:pt x="188213" y="112775"/>
                </a:lnTo>
                <a:lnTo>
                  <a:pt x="153162" y="82296"/>
                </a:lnTo>
                <a:lnTo>
                  <a:pt x="100583" y="44957"/>
                </a:lnTo>
                <a:lnTo>
                  <a:pt x="71627" y="28955"/>
                </a:lnTo>
                <a:lnTo>
                  <a:pt x="57150" y="20574"/>
                </a:lnTo>
                <a:lnTo>
                  <a:pt x="41910" y="13715"/>
                </a:lnTo>
                <a:lnTo>
                  <a:pt x="25907" y="6096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02014" y="3231250"/>
            <a:ext cx="4951853" cy="245937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617" rIns="0" bIns="0" rtlCol="0">
            <a:spAutoFit/>
          </a:bodyPr>
          <a:lstStyle/>
          <a:p>
            <a:pPr>
              <a:spcBef>
                <a:spcPts val="5"/>
              </a:spcBef>
            </a:pPr>
            <a:endParaRPr sz="1604">
              <a:latin typeface="Times New Roman"/>
              <a:cs typeface="Times New Roman"/>
            </a:endParaRPr>
          </a:p>
          <a:p>
            <a:pPr marR="167918" algn="ctr"/>
            <a:r>
              <a:rPr sz="1458" i="1" spc="10" dirty="0">
                <a:latin typeface="Arial"/>
                <a:cs typeface="Arial"/>
              </a:rPr>
              <a:t>k</a:t>
            </a:r>
            <a:r>
              <a:rPr sz="1385" i="1" spc="15" baseline="-11695" dirty="0">
                <a:latin typeface="Arial"/>
                <a:cs typeface="Arial"/>
              </a:rPr>
              <a:t>2</a:t>
            </a:r>
            <a:endParaRPr sz="1385" baseline="-1169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R="1348903" algn="ctr">
              <a:lnSpc>
                <a:spcPts val="1569"/>
              </a:lnSpc>
            </a:pPr>
            <a:r>
              <a:rPr sz="1458" i="1" spc="10" dirty="0">
                <a:latin typeface="Arial"/>
                <a:cs typeface="Arial"/>
              </a:rPr>
              <a:t>k</a:t>
            </a:r>
            <a:r>
              <a:rPr sz="1385" i="1" spc="15" baseline="-11695" dirty="0">
                <a:latin typeface="Arial"/>
                <a:cs typeface="Arial"/>
              </a:rPr>
              <a:t>1</a:t>
            </a:r>
            <a:endParaRPr sz="1385" baseline="-11695">
              <a:latin typeface="Arial"/>
              <a:cs typeface="Arial"/>
            </a:endParaRPr>
          </a:p>
          <a:p>
            <a:pPr marL="2839179">
              <a:lnSpc>
                <a:spcPts val="1569"/>
              </a:lnSpc>
            </a:pPr>
            <a:r>
              <a:rPr sz="1458" i="1" dirty="0">
                <a:latin typeface="Arial"/>
                <a:cs typeface="Arial"/>
              </a:rPr>
              <a:t>Z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750">
              <a:latin typeface="Times New Roman"/>
              <a:cs typeface="Times New Roman"/>
            </a:endParaRPr>
          </a:p>
          <a:p>
            <a:pPr marR="791438" algn="ctr"/>
            <a:r>
              <a:rPr sz="1458" i="1" dirty="0">
                <a:latin typeface="Arial"/>
                <a:cs typeface="Arial"/>
              </a:rPr>
              <a:t>Y</a:t>
            </a:r>
            <a:endParaRPr sz="1458">
              <a:latin typeface="Arial"/>
              <a:cs typeface="Arial"/>
            </a:endParaRPr>
          </a:p>
          <a:p>
            <a:pPr marL="1415577">
              <a:spcBef>
                <a:spcPts val="821"/>
              </a:spcBef>
            </a:pPr>
            <a:r>
              <a:rPr sz="1458" i="1" dirty="0">
                <a:latin typeface="Arial"/>
                <a:cs typeface="Arial"/>
              </a:rPr>
              <a:t>X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398908">
              <a:spcBef>
                <a:spcPts val="972"/>
              </a:spcBef>
            </a:pPr>
            <a:r>
              <a:rPr sz="1069" b="1" spc="10" dirty="0">
                <a:latin typeface="Times New Roman"/>
                <a:cs typeface="Times New Roman"/>
              </a:rPr>
              <a:t>Fig 23.1: </a:t>
            </a:r>
            <a:r>
              <a:rPr sz="1069" spc="5" dirty="0">
                <a:latin typeface="Times New Roman"/>
                <a:cs typeface="Times New Roman"/>
              </a:rPr>
              <a:t>Single Right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5691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61697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614381"/>
            <a:ext cx="0" cy="2148417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3760205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614381"/>
            <a:ext cx="0" cy="2148417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320416" y="1673648"/>
            <a:ext cx="262378" cy="262378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171" y="6931"/>
                </a:lnTo>
                <a:lnTo>
                  <a:pt x="55138" y="26188"/>
                </a:lnTo>
                <a:lnTo>
                  <a:pt x="25968" y="55467"/>
                </a:lnTo>
                <a:lnTo>
                  <a:pt x="6858" y="92464"/>
                </a:lnTo>
                <a:lnTo>
                  <a:pt x="0" y="134874"/>
                </a:lnTo>
                <a:lnTo>
                  <a:pt x="6858" y="177576"/>
                </a:lnTo>
                <a:lnTo>
                  <a:pt x="25968" y="214609"/>
                </a:lnTo>
                <a:lnTo>
                  <a:pt x="55138" y="243779"/>
                </a:lnTo>
                <a:lnTo>
                  <a:pt x="92171" y="262890"/>
                </a:lnTo>
                <a:lnTo>
                  <a:pt x="134874" y="269748"/>
                </a:lnTo>
                <a:lnTo>
                  <a:pt x="177576" y="262890"/>
                </a:lnTo>
                <a:lnTo>
                  <a:pt x="214609" y="243779"/>
                </a:lnTo>
                <a:lnTo>
                  <a:pt x="243779" y="214609"/>
                </a:lnTo>
                <a:lnTo>
                  <a:pt x="262889" y="177576"/>
                </a:lnTo>
                <a:lnTo>
                  <a:pt x="269748" y="134874"/>
                </a:lnTo>
                <a:lnTo>
                  <a:pt x="262889" y="92464"/>
                </a:lnTo>
                <a:lnTo>
                  <a:pt x="243779" y="55467"/>
                </a:lnTo>
                <a:lnTo>
                  <a:pt x="214609" y="26188"/>
                </a:lnTo>
                <a:lnTo>
                  <a:pt x="177576" y="6931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620328" y="2188527"/>
            <a:ext cx="568590" cy="898878"/>
          </a:xfrm>
          <a:custGeom>
            <a:avLst/>
            <a:gdLst/>
            <a:ahLst/>
            <a:cxnLst/>
            <a:rect l="l" t="t" r="r" b="b"/>
            <a:pathLst>
              <a:path w="584835" h="924560">
                <a:moveTo>
                  <a:pt x="292607" y="0"/>
                </a:moveTo>
                <a:lnTo>
                  <a:pt x="0" y="924305"/>
                </a:lnTo>
                <a:lnTo>
                  <a:pt x="584454" y="924305"/>
                </a:lnTo>
                <a:lnTo>
                  <a:pt x="2926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519699" y="1904787"/>
            <a:ext cx="472898" cy="283986"/>
          </a:xfrm>
          <a:custGeom>
            <a:avLst/>
            <a:gdLst/>
            <a:ahLst/>
            <a:cxnLst/>
            <a:rect l="l" t="t" r="r" b="b"/>
            <a:pathLst>
              <a:path w="486410" h="292100">
                <a:moveTo>
                  <a:pt x="0" y="0"/>
                </a:moveTo>
                <a:lnTo>
                  <a:pt x="486155" y="2918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134590" y="2377440"/>
            <a:ext cx="236448" cy="283369"/>
          </a:xfrm>
          <a:custGeom>
            <a:avLst/>
            <a:gdLst/>
            <a:ahLst/>
            <a:cxnLst/>
            <a:rect l="l" t="t" r="r" b="b"/>
            <a:pathLst>
              <a:path w="243204" h="291464">
                <a:moveTo>
                  <a:pt x="0" y="0"/>
                </a:moveTo>
                <a:lnTo>
                  <a:pt x="243077" y="2910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756025" y="2377440"/>
            <a:ext cx="236448" cy="283369"/>
          </a:xfrm>
          <a:custGeom>
            <a:avLst/>
            <a:gdLst/>
            <a:ahLst/>
            <a:cxnLst/>
            <a:rect l="l" t="t" r="r" b="b"/>
            <a:pathLst>
              <a:path w="243204" h="291464">
                <a:moveTo>
                  <a:pt x="243077" y="0"/>
                </a:moveTo>
                <a:lnTo>
                  <a:pt x="0" y="2910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929380" y="2147041"/>
            <a:ext cx="262378" cy="261761"/>
          </a:xfrm>
          <a:custGeom>
            <a:avLst/>
            <a:gdLst/>
            <a:ahLst/>
            <a:cxnLst/>
            <a:rect l="l" t="t" r="r" b="b"/>
            <a:pathLst>
              <a:path w="269875" h="269239">
                <a:moveTo>
                  <a:pt x="134874" y="0"/>
                </a:moveTo>
                <a:lnTo>
                  <a:pt x="92171" y="6851"/>
                </a:lnTo>
                <a:lnTo>
                  <a:pt x="55138" y="25920"/>
                </a:lnTo>
                <a:lnTo>
                  <a:pt x="25968" y="54973"/>
                </a:lnTo>
                <a:lnTo>
                  <a:pt x="6858" y="91781"/>
                </a:lnTo>
                <a:lnTo>
                  <a:pt x="0" y="134111"/>
                </a:lnTo>
                <a:lnTo>
                  <a:pt x="6858" y="176814"/>
                </a:lnTo>
                <a:lnTo>
                  <a:pt x="25968" y="213847"/>
                </a:lnTo>
                <a:lnTo>
                  <a:pt x="55138" y="243017"/>
                </a:lnTo>
                <a:lnTo>
                  <a:pt x="92171" y="262127"/>
                </a:lnTo>
                <a:lnTo>
                  <a:pt x="134874" y="268985"/>
                </a:lnTo>
                <a:lnTo>
                  <a:pt x="177576" y="262127"/>
                </a:lnTo>
                <a:lnTo>
                  <a:pt x="214609" y="243017"/>
                </a:lnTo>
                <a:lnTo>
                  <a:pt x="243779" y="213847"/>
                </a:lnTo>
                <a:lnTo>
                  <a:pt x="262889" y="176814"/>
                </a:lnTo>
                <a:lnTo>
                  <a:pt x="269748" y="134111"/>
                </a:lnTo>
                <a:lnTo>
                  <a:pt x="262889" y="91781"/>
                </a:lnTo>
                <a:lnTo>
                  <a:pt x="243779" y="54973"/>
                </a:lnTo>
                <a:lnTo>
                  <a:pt x="214609" y="25920"/>
                </a:lnTo>
                <a:lnTo>
                  <a:pt x="177576" y="6851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371532" y="1698096"/>
            <a:ext cx="769849" cy="703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58" i="1" spc="10" dirty="0">
                <a:latin typeface="Arial"/>
                <a:cs typeface="Arial"/>
              </a:rPr>
              <a:t>k</a:t>
            </a:r>
            <a:r>
              <a:rPr sz="1385" i="1" spc="15" baseline="-11695" dirty="0">
                <a:latin typeface="Arial"/>
                <a:cs typeface="Arial"/>
              </a:rPr>
              <a:t>1</a:t>
            </a:r>
            <a:endParaRPr sz="1385" baseline="-11695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701">
              <a:latin typeface="Times New Roman"/>
              <a:cs typeface="Times New Roman"/>
            </a:endParaRPr>
          </a:p>
          <a:p>
            <a:pPr algn="r">
              <a:spcBef>
                <a:spcPts val="5"/>
              </a:spcBef>
            </a:pPr>
            <a:r>
              <a:rPr sz="1458" i="1" dirty="0">
                <a:latin typeface="Arial"/>
                <a:cs typeface="Arial"/>
              </a:rPr>
              <a:t>k</a:t>
            </a:r>
            <a:r>
              <a:rPr sz="1385" i="1" spc="29" baseline="-11695" dirty="0">
                <a:latin typeface="Arial"/>
                <a:cs typeface="Arial"/>
              </a:rPr>
              <a:t>2</a:t>
            </a:r>
            <a:endParaRPr sz="1385" baseline="-11695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04807" y="1904787"/>
            <a:ext cx="472898" cy="283986"/>
          </a:xfrm>
          <a:custGeom>
            <a:avLst/>
            <a:gdLst/>
            <a:ahLst/>
            <a:cxnLst/>
            <a:rect l="l" t="t" r="r" b="b"/>
            <a:pathLst>
              <a:path w="486410" h="292100">
                <a:moveTo>
                  <a:pt x="486156" y="0"/>
                </a:moveTo>
                <a:lnTo>
                  <a:pt x="0" y="2918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182004" y="2660438"/>
            <a:ext cx="379060" cy="427214"/>
          </a:xfrm>
          <a:custGeom>
            <a:avLst/>
            <a:gdLst/>
            <a:ahLst/>
            <a:cxnLst/>
            <a:rect l="l" t="t" r="r" b="b"/>
            <a:pathLst>
              <a:path w="389889" h="439419">
                <a:moveTo>
                  <a:pt x="194310" y="0"/>
                </a:moveTo>
                <a:lnTo>
                  <a:pt x="0" y="438911"/>
                </a:lnTo>
                <a:lnTo>
                  <a:pt x="389382" y="438911"/>
                </a:lnTo>
                <a:lnTo>
                  <a:pt x="1943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566371" y="2660438"/>
            <a:ext cx="379060" cy="427214"/>
          </a:xfrm>
          <a:custGeom>
            <a:avLst/>
            <a:gdLst/>
            <a:ahLst/>
            <a:cxnLst/>
            <a:rect l="l" t="t" r="r" b="b"/>
            <a:pathLst>
              <a:path w="389889" h="439419">
                <a:moveTo>
                  <a:pt x="195072" y="0"/>
                </a:moveTo>
                <a:lnTo>
                  <a:pt x="0" y="438911"/>
                </a:lnTo>
                <a:lnTo>
                  <a:pt x="389382" y="438911"/>
                </a:lnTo>
                <a:lnTo>
                  <a:pt x="1950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353136" y="2831570"/>
            <a:ext cx="11421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458" i="1" dirty="0">
                <a:latin typeface="Arial"/>
                <a:cs typeface="Arial"/>
              </a:rPr>
              <a:t>Z</a:t>
            </a:r>
            <a:endParaRPr sz="145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39" y="2871575"/>
            <a:ext cx="124707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458" i="1" dirty="0">
                <a:latin typeface="Arial"/>
                <a:cs typeface="Arial"/>
              </a:rPr>
              <a:t>Y</a:t>
            </a:r>
            <a:endParaRPr sz="145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1848" y="2737498"/>
            <a:ext cx="124707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458" i="1" dirty="0">
                <a:latin typeface="Arial"/>
                <a:cs typeface="Arial"/>
              </a:rPr>
              <a:t>X</a:t>
            </a:r>
            <a:endParaRPr sz="145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2255" y="3380281"/>
            <a:ext cx="4852458" cy="5937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1510"/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23.2: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figure, it is reflected that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of the tree while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Y, earlier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(see fig 23.1), has </a:t>
            </a:r>
            <a:r>
              <a:rPr sz="1069" spc="10" dirty="0">
                <a:latin typeface="Times New Roman"/>
                <a:cs typeface="Times New Roman"/>
              </a:rPr>
              <a:t>now become the  right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of k2.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the inorder </a:t>
            </a:r>
            <a:r>
              <a:rPr sz="1069" spc="5" dirty="0">
                <a:latin typeface="Times New Roman"/>
                <a:cs typeface="Times New Roman"/>
              </a:rPr>
              <a:t>traversal of this 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19" dirty="0">
                <a:latin typeface="Times New Roman"/>
                <a:cs typeface="Times New Roman"/>
              </a:rPr>
              <a:t>Y </a:t>
            </a:r>
            <a:r>
              <a:rPr sz="1069" spc="15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Z.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-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as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before rotation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fig 23.1 i.e. </a:t>
            </a: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19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k2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Z.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heights of </a:t>
            </a:r>
            <a:r>
              <a:rPr sz="1069" spc="10" dirty="0">
                <a:latin typeface="Times New Roman"/>
                <a:cs typeface="Times New Roman"/>
              </a:rPr>
              <a:t>k1 and k2 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re-arranged tree. In the code, </a:t>
            </a:r>
            <a:r>
              <a:rPr sz="1069" spc="5" dirty="0">
                <a:latin typeface="Times New Roman"/>
                <a:cs typeface="Times New Roman"/>
              </a:rPr>
              <a:t>to 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 of k2,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written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marR="62352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int h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Max(height(k2-&gt;getLeft())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height(k2-&gt;getRight()));  </a:t>
            </a:r>
            <a:r>
              <a:rPr sz="1069" spc="5" dirty="0">
                <a:latin typeface="Times New Roman"/>
                <a:cs typeface="Times New Roman"/>
              </a:rPr>
              <a:t>k2-&gt;setHeight( </a:t>
            </a:r>
            <a:r>
              <a:rPr sz="1069" spc="10" dirty="0">
                <a:latin typeface="Times New Roman"/>
                <a:cs typeface="Times New Roman"/>
              </a:rPr>
              <a:t>h+1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integer </a:t>
            </a:r>
            <a:r>
              <a:rPr sz="1069" spc="10" dirty="0">
                <a:latin typeface="Times New Roman"/>
                <a:cs typeface="Times New Roman"/>
              </a:rPr>
              <a:t>h and </a:t>
            </a:r>
            <a:r>
              <a:rPr sz="1069" spc="5" dirty="0">
                <a:latin typeface="Times New Roman"/>
                <a:cs typeface="Times New Roman"/>
              </a:rPr>
              <a:t>assign it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value. This value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height  </a:t>
            </a:r>
            <a:r>
              <a:rPr sz="1069" spc="10" dirty="0">
                <a:latin typeface="Times New Roman"/>
                <a:cs typeface="Times New Roman"/>
              </a:rPr>
              <a:t>among the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subtrees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k2 and </a:t>
            </a:r>
            <a:r>
              <a:rPr sz="1069" spc="5" dirty="0">
                <a:latin typeface="Times New Roman"/>
                <a:cs typeface="Times New Roman"/>
              </a:rPr>
              <a:t>height of right subtree of  k2.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1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and set 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k2.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add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as  the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of root is </a:t>
            </a:r>
            <a:r>
              <a:rPr sz="1069" spc="10" dirty="0">
                <a:latin typeface="Times New Roman"/>
                <a:cs typeface="Times New Roman"/>
              </a:rPr>
              <a:t>one more than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Similarly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k1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before finding the </a:t>
            </a:r>
            <a:r>
              <a:rPr sz="1069" spc="10" dirty="0">
                <a:latin typeface="Times New Roman"/>
                <a:cs typeface="Times New Roman"/>
              </a:rPr>
              <a:t>higher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two </a:t>
            </a:r>
            <a:r>
              <a:rPr sz="1069" spc="5" dirty="0">
                <a:latin typeface="Times New Roman"/>
                <a:cs typeface="Times New Roman"/>
              </a:rPr>
              <a:t>by the </a:t>
            </a:r>
            <a:r>
              <a:rPr sz="1069" spc="10" dirty="0">
                <a:latin typeface="Times New Roman"/>
                <a:cs typeface="Times New Roman"/>
              </a:rPr>
              <a:t>Max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Afterwards, we </a:t>
            </a:r>
            <a:r>
              <a:rPr sz="1069" spc="5" dirty="0">
                <a:latin typeface="Times New Roman"/>
                <a:cs typeface="Times New Roman"/>
              </a:rPr>
              <a:t>add 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to this value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set 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as the height of k1.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statements 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task.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848235" marR="1177281" indent="-617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 </a:t>
            </a:r>
            <a:r>
              <a:rPr sz="1069" spc="15" dirty="0">
                <a:latin typeface="Times New Roman"/>
                <a:cs typeface="Times New Roman"/>
              </a:rPr>
              <a:t>= Max( </a:t>
            </a:r>
            <a:r>
              <a:rPr sz="1069" spc="10" dirty="0">
                <a:latin typeface="Times New Roman"/>
                <a:cs typeface="Times New Roman"/>
              </a:rPr>
              <a:t>height(k1-&gt;getLeft()),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k2-&gt;getHeight());  </a:t>
            </a:r>
            <a:r>
              <a:rPr sz="1069" spc="5" dirty="0">
                <a:latin typeface="Times New Roman"/>
                <a:cs typeface="Times New Roman"/>
              </a:rPr>
              <a:t>k1-&gt;setHeight( </a:t>
            </a:r>
            <a:r>
              <a:rPr sz="1069" spc="10" dirty="0">
                <a:latin typeface="Times New Roman"/>
                <a:cs typeface="Times New Roman"/>
              </a:rPr>
              <a:t>h+1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end,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k1.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right single rotation is </a:t>
            </a:r>
            <a:r>
              <a:rPr sz="1069" spc="10" dirty="0">
                <a:latin typeface="Times New Roman"/>
                <a:cs typeface="Times New Roman"/>
              </a:rPr>
              <a:t>completed.  </a:t>
            </a:r>
            <a:r>
              <a:rPr sz="1069" spc="5" dirty="0">
                <a:latin typeface="Times New Roman"/>
                <a:cs typeface="Times New Roman"/>
              </a:rPr>
              <a:t>In this routine, </a:t>
            </a:r>
            <a:r>
              <a:rPr sz="1069" spc="10" dirty="0">
                <a:latin typeface="Times New Roman"/>
                <a:cs typeface="Times New Roman"/>
              </a:rPr>
              <a:t>we saw that this </a:t>
            </a:r>
            <a:r>
              <a:rPr sz="1069" spc="5" dirty="0">
                <a:latin typeface="Times New Roman"/>
                <a:cs typeface="Times New Roman"/>
              </a:rPr>
              <a:t>routine </a:t>
            </a:r>
            <a:r>
              <a:rPr sz="1069" spc="10" dirty="0">
                <a:latin typeface="Times New Roman"/>
                <a:cs typeface="Times New Roman"/>
              </a:rPr>
              <a:t>takes root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tree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 argument and  then rearranges </a:t>
            </a:r>
            <a:r>
              <a:rPr sz="1069" spc="5" dirty="0">
                <a:latin typeface="Times New Roman"/>
                <a:cs typeface="Times New Roman"/>
              </a:rPr>
              <a:t>it, resets </a:t>
            </a:r>
            <a:r>
              <a:rPr sz="1069" spc="10" dirty="0">
                <a:latin typeface="Times New Roman"/>
                <a:cs typeface="Times New Roman"/>
              </a:rPr>
              <a:t>the heights and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root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Arial"/>
                <a:cs typeface="Arial"/>
              </a:rPr>
              <a:t>Height</a:t>
            </a:r>
            <a:r>
              <a:rPr sz="972" b="1" spc="-49" dirty="0">
                <a:latin typeface="Arial"/>
                <a:cs typeface="Arial"/>
              </a:rPr>
              <a:t> </a:t>
            </a:r>
            <a:r>
              <a:rPr sz="972" b="1" spc="15" dirty="0">
                <a:latin typeface="Arial"/>
                <a:cs typeface="Arial"/>
              </a:rPr>
              <a:t>Function</a:t>
            </a:r>
            <a:endParaRPr sz="972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267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SingleRightRotation,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used the </a:t>
            </a:r>
            <a:r>
              <a:rPr sz="1069" i="1" spc="5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routine. This routine calls </a:t>
            </a:r>
            <a:r>
              <a:rPr sz="1069" spc="10" dirty="0">
                <a:latin typeface="Times New Roman"/>
                <a:cs typeface="Times New Roman"/>
              </a:rPr>
              <a:t>the  getHeight </a:t>
            </a:r>
            <a:r>
              <a:rPr sz="1069" spc="5" dirty="0">
                <a:latin typeface="Times New Roman"/>
                <a:cs typeface="Times New Roman"/>
              </a:rPr>
              <a:t>function for </a:t>
            </a:r>
            <a:r>
              <a:rPr sz="1069" spc="10" dirty="0">
                <a:latin typeface="Times New Roman"/>
                <a:cs typeface="Times New Roman"/>
              </a:rPr>
              <a:t>the argument passed to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from that  function.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empty tree, then by </a:t>
            </a:r>
            <a:r>
              <a:rPr sz="1069" spc="5" dirty="0">
                <a:latin typeface="Times New Roman"/>
                <a:cs typeface="Times New Roman"/>
              </a:rPr>
              <a:t>definition its </a:t>
            </a:r>
            <a:r>
              <a:rPr sz="1069" spc="10" dirty="0">
                <a:latin typeface="Times New Roman"/>
                <a:cs typeface="Times New Roman"/>
              </a:rPr>
              <a:t>height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-1.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routine,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-1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argument </a:t>
            </a:r>
            <a:r>
              <a:rPr sz="1069" spc="5" dirty="0">
                <a:latin typeface="Times New Roman"/>
                <a:cs typeface="Times New Roman"/>
              </a:rPr>
              <a:t>passed to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Following is </a:t>
            </a:r>
            <a:r>
              <a:rPr sz="1069" spc="10" dirty="0">
                <a:latin typeface="Times New Roman"/>
                <a:cs typeface="Times New Roman"/>
              </a:rPr>
              <a:t>the  code </a:t>
            </a:r>
            <a:r>
              <a:rPr sz="1069" spc="5" dirty="0">
                <a:latin typeface="Times New Roman"/>
                <a:cs typeface="Times New Roman"/>
              </a:rPr>
              <a:t>of this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routine.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4912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4456" y="1311381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69">
                <a:moveTo>
                  <a:pt x="343662" y="171450"/>
                </a:moveTo>
                <a:lnTo>
                  <a:pt x="343662" y="153924"/>
                </a:lnTo>
                <a:lnTo>
                  <a:pt x="341375" y="145542"/>
                </a:lnTo>
                <a:lnTo>
                  <a:pt x="340613" y="137160"/>
                </a:lnTo>
                <a:lnTo>
                  <a:pt x="336041" y="120396"/>
                </a:lnTo>
                <a:lnTo>
                  <a:pt x="332994" y="112014"/>
                </a:lnTo>
                <a:lnTo>
                  <a:pt x="330708" y="104394"/>
                </a:lnTo>
                <a:lnTo>
                  <a:pt x="326898" y="96774"/>
                </a:lnTo>
                <a:lnTo>
                  <a:pt x="323850" y="89916"/>
                </a:lnTo>
                <a:lnTo>
                  <a:pt x="319277" y="82296"/>
                </a:lnTo>
                <a:lnTo>
                  <a:pt x="314706" y="76200"/>
                </a:lnTo>
                <a:lnTo>
                  <a:pt x="309372" y="68580"/>
                </a:lnTo>
                <a:lnTo>
                  <a:pt x="304800" y="62484"/>
                </a:lnTo>
                <a:lnTo>
                  <a:pt x="299465" y="55625"/>
                </a:lnTo>
                <a:lnTo>
                  <a:pt x="294132" y="49530"/>
                </a:lnTo>
                <a:lnTo>
                  <a:pt x="287274" y="44196"/>
                </a:lnTo>
                <a:lnTo>
                  <a:pt x="275082" y="33528"/>
                </a:lnTo>
                <a:lnTo>
                  <a:pt x="268224" y="29718"/>
                </a:lnTo>
                <a:lnTo>
                  <a:pt x="261365" y="24384"/>
                </a:lnTo>
                <a:lnTo>
                  <a:pt x="253746" y="19812"/>
                </a:lnTo>
                <a:lnTo>
                  <a:pt x="246125" y="16764"/>
                </a:lnTo>
                <a:lnTo>
                  <a:pt x="239268" y="13716"/>
                </a:lnTo>
                <a:lnTo>
                  <a:pt x="231648" y="10668"/>
                </a:lnTo>
                <a:lnTo>
                  <a:pt x="223265" y="6858"/>
                </a:lnTo>
                <a:lnTo>
                  <a:pt x="214884" y="5334"/>
                </a:lnTo>
                <a:lnTo>
                  <a:pt x="207263" y="3048"/>
                </a:lnTo>
                <a:lnTo>
                  <a:pt x="198882" y="1524"/>
                </a:lnTo>
                <a:lnTo>
                  <a:pt x="188975" y="762"/>
                </a:lnTo>
                <a:lnTo>
                  <a:pt x="180594" y="0"/>
                </a:lnTo>
                <a:lnTo>
                  <a:pt x="163068" y="0"/>
                </a:lnTo>
                <a:lnTo>
                  <a:pt x="154686" y="762"/>
                </a:lnTo>
                <a:lnTo>
                  <a:pt x="145541" y="1524"/>
                </a:lnTo>
                <a:lnTo>
                  <a:pt x="137160" y="3048"/>
                </a:lnTo>
                <a:lnTo>
                  <a:pt x="128777" y="5334"/>
                </a:lnTo>
                <a:lnTo>
                  <a:pt x="120396" y="6858"/>
                </a:lnTo>
                <a:lnTo>
                  <a:pt x="112775" y="10668"/>
                </a:lnTo>
                <a:lnTo>
                  <a:pt x="105918" y="13716"/>
                </a:lnTo>
                <a:lnTo>
                  <a:pt x="97536" y="16764"/>
                </a:lnTo>
                <a:lnTo>
                  <a:pt x="89916" y="19812"/>
                </a:lnTo>
                <a:lnTo>
                  <a:pt x="82296" y="24384"/>
                </a:lnTo>
                <a:lnTo>
                  <a:pt x="76200" y="29718"/>
                </a:lnTo>
                <a:lnTo>
                  <a:pt x="70104" y="33528"/>
                </a:lnTo>
                <a:lnTo>
                  <a:pt x="62484" y="38862"/>
                </a:lnTo>
                <a:lnTo>
                  <a:pt x="55625" y="44196"/>
                </a:lnTo>
                <a:lnTo>
                  <a:pt x="51054" y="49530"/>
                </a:lnTo>
                <a:lnTo>
                  <a:pt x="44196" y="55625"/>
                </a:lnTo>
                <a:lnTo>
                  <a:pt x="38862" y="62484"/>
                </a:lnTo>
                <a:lnTo>
                  <a:pt x="35051" y="68580"/>
                </a:lnTo>
                <a:lnTo>
                  <a:pt x="29718" y="76200"/>
                </a:lnTo>
                <a:lnTo>
                  <a:pt x="25146" y="82296"/>
                </a:lnTo>
                <a:lnTo>
                  <a:pt x="21336" y="89916"/>
                </a:lnTo>
                <a:lnTo>
                  <a:pt x="16763" y="96774"/>
                </a:lnTo>
                <a:lnTo>
                  <a:pt x="10668" y="112014"/>
                </a:lnTo>
                <a:lnTo>
                  <a:pt x="8381" y="120396"/>
                </a:lnTo>
                <a:lnTo>
                  <a:pt x="5334" y="128778"/>
                </a:lnTo>
                <a:lnTo>
                  <a:pt x="3810" y="137160"/>
                </a:lnTo>
                <a:lnTo>
                  <a:pt x="2286" y="145542"/>
                </a:lnTo>
                <a:lnTo>
                  <a:pt x="762" y="153924"/>
                </a:lnTo>
                <a:lnTo>
                  <a:pt x="0" y="162306"/>
                </a:lnTo>
                <a:lnTo>
                  <a:pt x="0" y="180594"/>
                </a:lnTo>
                <a:lnTo>
                  <a:pt x="762" y="188975"/>
                </a:lnTo>
                <a:lnTo>
                  <a:pt x="2286" y="197358"/>
                </a:lnTo>
                <a:lnTo>
                  <a:pt x="3810" y="205740"/>
                </a:lnTo>
                <a:lnTo>
                  <a:pt x="5334" y="214884"/>
                </a:lnTo>
                <a:lnTo>
                  <a:pt x="8381" y="223266"/>
                </a:lnTo>
                <a:lnTo>
                  <a:pt x="10668" y="230124"/>
                </a:lnTo>
                <a:lnTo>
                  <a:pt x="13716" y="238506"/>
                </a:lnTo>
                <a:lnTo>
                  <a:pt x="16763" y="246125"/>
                </a:lnTo>
                <a:lnTo>
                  <a:pt x="21336" y="253746"/>
                </a:lnTo>
                <a:lnTo>
                  <a:pt x="25146" y="261366"/>
                </a:lnTo>
                <a:lnTo>
                  <a:pt x="29718" y="267462"/>
                </a:lnTo>
                <a:lnTo>
                  <a:pt x="35051" y="275082"/>
                </a:lnTo>
                <a:lnTo>
                  <a:pt x="38862" y="281178"/>
                </a:lnTo>
                <a:lnTo>
                  <a:pt x="44196" y="287274"/>
                </a:lnTo>
                <a:lnTo>
                  <a:pt x="51054" y="292608"/>
                </a:lnTo>
                <a:lnTo>
                  <a:pt x="55625" y="299466"/>
                </a:lnTo>
                <a:lnTo>
                  <a:pt x="62484" y="304800"/>
                </a:lnTo>
                <a:lnTo>
                  <a:pt x="70104" y="309372"/>
                </a:lnTo>
                <a:lnTo>
                  <a:pt x="82296" y="318516"/>
                </a:lnTo>
                <a:lnTo>
                  <a:pt x="89916" y="322325"/>
                </a:lnTo>
                <a:lnTo>
                  <a:pt x="97536" y="326898"/>
                </a:lnTo>
                <a:lnTo>
                  <a:pt x="105918" y="329946"/>
                </a:lnTo>
                <a:lnTo>
                  <a:pt x="112775" y="332994"/>
                </a:lnTo>
                <a:lnTo>
                  <a:pt x="120396" y="336042"/>
                </a:lnTo>
                <a:lnTo>
                  <a:pt x="137160" y="340614"/>
                </a:lnTo>
                <a:lnTo>
                  <a:pt x="145541" y="341375"/>
                </a:lnTo>
                <a:lnTo>
                  <a:pt x="154686" y="342900"/>
                </a:lnTo>
                <a:lnTo>
                  <a:pt x="163068" y="343662"/>
                </a:lnTo>
                <a:lnTo>
                  <a:pt x="180594" y="343662"/>
                </a:lnTo>
                <a:lnTo>
                  <a:pt x="188975" y="342900"/>
                </a:lnTo>
                <a:lnTo>
                  <a:pt x="198882" y="341375"/>
                </a:lnTo>
                <a:lnTo>
                  <a:pt x="207263" y="340614"/>
                </a:lnTo>
                <a:lnTo>
                  <a:pt x="214884" y="338328"/>
                </a:lnTo>
                <a:lnTo>
                  <a:pt x="223265" y="336042"/>
                </a:lnTo>
                <a:lnTo>
                  <a:pt x="231648" y="332994"/>
                </a:lnTo>
                <a:lnTo>
                  <a:pt x="239268" y="329946"/>
                </a:lnTo>
                <a:lnTo>
                  <a:pt x="246125" y="326898"/>
                </a:lnTo>
                <a:lnTo>
                  <a:pt x="253746" y="322325"/>
                </a:lnTo>
                <a:lnTo>
                  <a:pt x="261365" y="318516"/>
                </a:lnTo>
                <a:lnTo>
                  <a:pt x="299465" y="287274"/>
                </a:lnTo>
                <a:lnTo>
                  <a:pt x="314706" y="267462"/>
                </a:lnTo>
                <a:lnTo>
                  <a:pt x="319277" y="261366"/>
                </a:lnTo>
                <a:lnTo>
                  <a:pt x="323850" y="253746"/>
                </a:lnTo>
                <a:lnTo>
                  <a:pt x="326898" y="246125"/>
                </a:lnTo>
                <a:lnTo>
                  <a:pt x="330708" y="238506"/>
                </a:lnTo>
                <a:lnTo>
                  <a:pt x="332994" y="230124"/>
                </a:lnTo>
                <a:lnTo>
                  <a:pt x="336041" y="223266"/>
                </a:lnTo>
                <a:lnTo>
                  <a:pt x="338327" y="214884"/>
                </a:lnTo>
                <a:lnTo>
                  <a:pt x="340613" y="205740"/>
                </a:lnTo>
                <a:lnTo>
                  <a:pt x="341375" y="197358"/>
                </a:lnTo>
                <a:lnTo>
                  <a:pt x="343662" y="188975"/>
                </a:lnTo>
                <a:lnTo>
                  <a:pt x="343662" y="17145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170273" y="138447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7367" y="1979612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69" h="344169">
                <a:moveTo>
                  <a:pt x="343662" y="172974"/>
                </a:moveTo>
                <a:lnTo>
                  <a:pt x="343662" y="163068"/>
                </a:lnTo>
                <a:lnTo>
                  <a:pt x="342138" y="154686"/>
                </a:lnTo>
                <a:lnTo>
                  <a:pt x="341375" y="146304"/>
                </a:lnTo>
                <a:lnTo>
                  <a:pt x="338328" y="129540"/>
                </a:lnTo>
                <a:lnTo>
                  <a:pt x="336042" y="120396"/>
                </a:lnTo>
                <a:lnTo>
                  <a:pt x="332994" y="113538"/>
                </a:lnTo>
                <a:lnTo>
                  <a:pt x="329946" y="105156"/>
                </a:lnTo>
                <a:lnTo>
                  <a:pt x="322325" y="89916"/>
                </a:lnTo>
                <a:lnTo>
                  <a:pt x="317754" y="83058"/>
                </a:lnTo>
                <a:lnTo>
                  <a:pt x="313944" y="76200"/>
                </a:lnTo>
                <a:lnTo>
                  <a:pt x="309372" y="68580"/>
                </a:lnTo>
                <a:lnTo>
                  <a:pt x="298704" y="56388"/>
                </a:lnTo>
                <a:lnTo>
                  <a:pt x="292607" y="51054"/>
                </a:lnTo>
                <a:lnTo>
                  <a:pt x="287274" y="44958"/>
                </a:lnTo>
                <a:lnTo>
                  <a:pt x="281178" y="39624"/>
                </a:lnTo>
                <a:lnTo>
                  <a:pt x="274319" y="34290"/>
                </a:lnTo>
                <a:lnTo>
                  <a:pt x="267462" y="29718"/>
                </a:lnTo>
                <a:lnTo>
                  <a:pt x="260604" y="25908"/>
                </a:lnTo>
                <a:lnTo>
                  <a:pt x="253746" y="21336"/>
                </a:lnTo>
                <a:lnTo>
                  <a:pt x="246125" y="16764"/>
                </a:lnTo>
                <a:lnTo>
                  <a:pt x="238506" y="13716"/>
                </a:lnTo>
                <a:lnTo>
                  <a:pt x="230124" y="10668"/>
                </a:lnTo>
                <a:lnTo>
                  <a:pt x="222504" y="7620"/>
                </a:lnTo>
                <a:lnTo>
                  <a:pt x="205740" y="3048"/>
                </a:lnTo>
                <a:lnTo>
                  <a:pt x="188975" y="1524"/>
                </a:lnTo>
                <a:lnTo>
                  <a:pt x="180594" y="0"/>
                </a:lnTo>
                <a:lnTo>
                  <a:pt x="162306" y="0"/>
                </a:lnTo>
                <a:lnTo>
                  <a:pt x="153924" y="1524"/>
                </a:lnTo>
                <a:lnTo>
                  <a:pt x="137160" y="3048"/>
                </a:lnTo>
                <a:lnTo>
                  <a:pt x="120396" y="7620"/>
                </a:lnTo>
                <a:lnTo>
                  <a:pt x="112013" y="10668"/>
                </a:lnTo>
                <a:lnTo>
                  <a:pt x="96774" y="16764"/>
                </a:lnTo>
                <a:lnTo>
                  <a:pt x="89916" y="21336"/>
                </a:lnTo>
                <a:lnTo>
                  <a:pt x="82296" y="25908"/>
                </a:lnTo>
                <a:lnTo>
                  <a:pt x="76200" y="29718"/>
                </a:lnTo>
                <a:lnTo>
                  <a:pt x="68580" y="34290"/>
                </a:lnTo>
                <a:lnTo>
                  <a:pt x="61722" y="39624"/>
                </a:lnTo>
                <a:lnTo>
                  <a:pt x="55625" y="44958"/>
                </a:lnTo>
                <a:lnTo>
                  <a:pt x="44196" y="56388"/>
                </a:lnTo>
                <a:lnTo>
                  <a:pt x="33528" y="68580"/>
                </a:lnTo>
                <a:lnTo>
                  <a:pt x="28956" y="76200"/>
                </a:lnTo>
                <a:lnTo>
                  <a:pt x="19812" y="89916"/>
                </a:lnTo>
                <a:lnTo>
                  <a:pt x="13716" y="105156"/>
                </a:lnTo>
                <a:lnTo>
                  <a:pt x="9906" y="113538"/>
                </a:lnTo>
                <a:lnTo>
                  <a:pt x="6857" y="120396"/>
                </a:lnTo>
                <a:lnTo>
                  <a:pt x="5334" y="129540"/>
                </a:lnTo>
                <a:lnTo>
                  <a:pt x="3048" y="137922"/>
                </a:lnTo>
                <a:lnTo>
                  <a:pt x="1524" y="146304"/>
                </a:lnTo>
                <a:lnTo>
                  <a:pt x="762" y="154686"/>
                </a:lnTo>
                <a:lnTo>
                  <a:pt x="0" y="163068"/>
                </a:lnTo>
                <a:lnTo>
                  <a:pt x="0" y="181356"/>
                </a:lnTo>
                <a:lnTo>
                  <a:pt x="762" y="189738"/>
                </a:lnTo>
                <a:lnTo>
                  <a:pt x="1524" y="198120"/>
                </a:lnTo>
                <a:lnTo>
                  <a:pt x="3048" y="206501"/>
                </a:lnTo>
                <a:lnTo>
                  <a:pt x="5334" y="214884"/>
                </a:lnTo>
                <a:lnTo>
                  <a:pt x="6857" y="223266"/>
                </a:lnTo>
                <a:lnTo>
                  <a:pt x="9906" y="231648"/>
                </a:lnTo>
                <a:lnTo>
                  <a:pt x="13716" y="239268"/>
                </a:lnTo>
                <a:lnTo>
                  <a:pt x="16763" y="246888"/>
                </a:lnTo>
                <a:lnTo>
                  <a:pt x="19812" y="253746"/>
                </a:lnTo>
                <a:lnTo>
                  <a:pt x="24384" y="261366"/>
                </a:lnTo>
                <a:lnTo>
                  <a:pt x="28956" y="267462"/>
                </a:lnTo>
                <a:lnTo>
                  <a:pt x="33528" y="275082"/>
                </a:lnTo>
                <a:lnTo>
                  <a:pt x="61722" y="304800"/>
                </a:lnTo>
                <a:lnTo>
                  <a:pt x="76200" y="314706"/>
                </a:lnTo>
                <a:lnTo>
                  <a:pt x="82296" y="320040"/>
                </a:lnTo>
                <a:lnTo>
                  <a:pt x="89916" y="323850"/>
                </a:lnTo>
                <a:lnTo>
                  <a:pt x="96774" y="326898"/>
                </a:lnTo>
                <a:lnTo>
                  <a:pt x="104393" y="329946"/>
                </a:lnTo>
                <a:lnTo>
                  <a:pt x="112013" y="333756"/>
                </a:lnTo>
                <a:lnTo>
                  <a:pt x="120396" y="336804"/>
                </a:lnTo>
                <a:lnTo>
                  <a:pt x="128778" y="339090"/>
                </a:lnTo>
                <a:lnTo>
                  <a:pt x="145542" y="342138"/>
                </a:lnTo>
                <a:lnTo>
                  <a:pt x="162306" y="343662"/>
                </a:lnTo>
                <a:lnTo>
                  <a:pt x="180594" y="343662"/>
                </a:lnTo>
                <a:lnTo>
                  <a:pt x="222504" y="336804"/>
                </a:lnTo>
                <a:lnTo>
                  <a:pt x="238506" y="329946"/>
                </a:lnTo>
                <a:lnTo>
                  <a:pt x="253746" y="323850"/>
                </a:lnTo>
                <a:lnTo>
                  <a:pt x="260604" y="320040"/>
                </a:lnTo>
                <a:lnTo>
                  <a:pt x="267462" y="314706"/>
                </a:lnTo>
                <a:lnTo>
                  <a:pt x="274319" y="310134"/>
                </a:lnTo>
                <a:lnTo>
                  <a:pt x="304038" y="281940"/>
                </a:lnTo>
                <a:lnTo>
                  <a:pt x="313944" y="267462"/>
                </a:lnTo>
                <a:lnTo>
                  <a:pt x="317754" y="261366"/>
                </a:lnTo>
                <a:lnTo>
                  <a:pt x="322325" y="253746"/>
                </a:lnTo>
                <a:lnTo>
                  <a:pt x="326136" y="246888"/>
                </a:lnTo>
                <a:lnTo>
                  <a:pt x="329946" y="239268"/>
                </a:lnTo>
                <a:lnTo>
                  <a:pt x="332994" y="230886"/>
                </a:lnTo>
                <a:lnTo>
                  <a:pt x="336042" y="223266"/>
                </a:lnTo>
                <a:lnTo>
                  <a:pt x="338328" y="214884"/>
                </a:lnTo>
                <a:lnTo>
                  <a:pt x="339852" y="206501"/>
                </a:lnTo>
                <a:lnTo>
                  <a:pt x="341375" y="198120"/>
                </a:lnTo>
                <a:lnTo>
                  <a:pt x="342138" y="189738"/>
                </a:lnTo>
                <a:lnTo>
                  <a:pt x="343662" y="181356"/>
                </a:lnTo>
                <a:lnTo>
                  <a:pt x="343662" y="172974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753183" y="205270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1484" y="2477452"/>
            <a:ext cx="334610" cy="335227"/>
          </a:xfrm>
          <a:custGeom>
            <a:avLst/>
            <a:gdLst/>
            <a:ahLst/>
            <a:cxnLst/>
            <a:rect l="l" t="t" r="r" b="b"/>
            <a:pathLst>
              <a:path w="344170" h="344805">
                <a:moveTo>
                  <a:pt x="343661" y="172974"/>
                </a:moveTo>
                <a:lnTo>
                  <a:pt x="343661" y="163068"/>
                </a:lnTo>
                <a:lnTo>
                  <a:pt x="342899" y="154685"/>
                </a:lnTo>
                <a:lnTo>
                  <a:pt x="341376" y="146303"/>
                </a:lnTo>
                <a:lnTo>
                  <a:pt x="340614" y="137922"/>
                </a:lnTo>
                <a:lnTo>
                  <a:pt x="338328" y="129540"/>
                </a:lnTo>
                <a:lnTo>
                  <a:pt x="336804" y="121157"/>
                </a:lnTo>
                <a:lnTo>
                  <a:pt x="332994" y="113537"/>
                </a:lnTo>
                <a:lnTo>
                  <a:pt x="329945" y="105155"/>
                </a:lnTo>
                <a:lnTo>
                  <a:pt x="326897" y="97535"/>
                </a:lnTo>
                <a:lnTo>
                  <a:pt x="322326" y="89916"/>
                </a:lnTo>
                <a:lnTo>
                  <a:pt x="318516" y="83057"/>
                </a:lnTo>
                <a:lnTo>
                  <a:pt x="313944" y="76200"/>
                </a:lnTo>
                <a:lnTo>
                  <a:pt x="310133" y="69342"/>
                </a:lnTo>
                <a:lnTo>
                  <a:pt x="304799" y="62483"/>
                </a:lnTo>
                <a:lnTo>
                  <a:pt x="299466" y="56387"/>
                </a:lnTo>
                <a:lnTo>
                  <a:pt x="293369" y="51053"/>
                </a:lnTo>
                <a:lnTo>
                  <a:pt x="288035" y="44957"/>
                </a:lnTo>
                <a:lnTo>
                  <a:pt x="281178" y="39624"/>
                </a:lnTo>
                <a:lnTo>
                  <a:pt x="275081" y="34290"/>
                </a:lnTo>
                <a:lnTo>
                  <a:pt x="267461" y="29718"/>
                </a:lnTo>
                <a:lnTo>
                  <a:pt x="261366" y="25907"/>
                </a:lnTo>
                <a:lnTo>
                  <a:pt x="253745" y="21335"/>
                </a:lnTo>
                <a:lnTo>
                  <a:pt x="246888" y="16764"/>
                </a:lnTo>
                <a:lnTo>
                  <a:pt x="239268" y="13716"/>
                </a:lnTo>
                <a:lnTo>
                  <a:pt x="230885" y="10668"/>
                </a:lnTo>
                <a:lnTo>
                  <a:pt x="223266" y="7620"/>
                </a:lnTo>
                <a:lnTo>
                  <a:pt x="206502" y="3048"/>
                </a:lnTo>
                <a:lnTo>
                  <a:pt x="189738" y="1524"/>
                </a:lnTo>
                <a:lnTo>
                  <a:pt x="181356" y="0"/>
                </a:lnTo>
                <a:lnTo>
                  <a:pt x="163068" y="0"/>
                </a:lnTo>
                <a:lnTo>
                  <a:pt x="154686" y="1524"/>
                </a:lnTo>
                <a:lnTo>
                  <a:pt x="137921" y="3048"/>
                </a:lnTo>
                <a:lnTo>
                  <a:pt x="129539" y="5333"/>
                </a:lnTo>
                <a:lnTo>
                  <a:pt x="120395" y="7620"/>
                </a:lnTo>
                <a:lnTo>
                  <a:pt x="112013" y="10668"/>
                </a:lnTo>
                <a:lnTo>
                  <a:pt x="105156" y="13716"/>
                </a:lnTo>
                <a:lnTo>
                  <a:pt x="97536" y="16764"/>
                </a:lnTo>
                <a:lnTo>
                  <a:pt x="89916" y="21335"/>
                </a:lnTo>
                <a:lnTo>
                  <a:pt x="83057" y="25907"/>
                </a:lnTo>
                <a:lnTo>
                  <a:pt x="75437" y="29718"/>
                </a:lnTo>
                <a:lnTo>
                  <a:pt x="68580" y="34290"/>
                </a:lnTo>
                <a:lnTo>
                  <a:pt x="39624" y="62483"/>
                </a:lnTo>
                <a:lnTo>
                  <a:pt x="29718" y="76200"/>
                </a:lnTo>
                <a:lnTo>
                  <a:pt x="24383" y="83057"/>
                </a:lnTo>
                <a:lnTo>
                  <a:pt x="20574" y="89916"/>
                </a:lnTo>
                <a:lnTo>
                  <a:pt x="17525" y="97535"/>
                </a:lnTo>
                <a:lnTo>
                  <a:pt x="13716" y="105155"/>
                </a:lnTo>
                <a:lnTo>
                  <a:pt x="10668" y="113537"/>
                </a:lnTo>
                <a:lnTo>
                  <a:pt x="7619" y="121157"/>
                </a:lnTo>
                <a:lnTo>
                  <a:pt x="3048" y="137922"/>
                </a:lnTo>
                <a:lnTo>
                  <a:pt x="2286" y="146303"/>
                </a:lnTo>
                <a:lnTo>
                  <a:pt x="1524" y="154685"/>
                </a:lnTo>
                <a:lnTo>
                  <a:pt x="0" y="163068"/>
                </a:lnTo>
                <a:lnTo>
                  <a:pt x="0" y="181355"/>
                </a:lnTo>
                <a:lnTo>
                  <a:pt x="1524" y="189737"/>
                </a:lnTo>
                <a:lnTo>
                  <a:pt x="2286" y="198120"/>
                </a:lnTo>
                <a:lnTo>
                  <a:pt x="13716" y="239268"/>
                </a:lnTo>
                <a:lnTo>
                  <a:pt x="17525" y="246887"/>
                </a:lnTo>
                <a:lnTo>
                  <a:pt x="20574" y="254507"/>
                </a:lnTo>
                <a:lnTo>
                  <a:pt x="50292" y="294131"/>
                </a:lnTo>
                <a:lnTo>
                  <a:pt x="83057" y="320040"/>
                </a:lnTo>
                <a:lnTo>
                  <a:pt x="105156" y="329946"/>
                </a:lnTo>
                <a:lnTo>
                  <a:pt x="112013" y="333755"/>
                </a:lnTo>
                <a:lnTo>
                  <a:pt x="120395" y="336803"/>
                </a:lnTo>
                <a:lnTo>
                  <a:pt x="129539" y="339090"/>
                </a:lnTo>
                <a:lnTo>
                  <a:pt x="146304" y="342137"/>
                </a:lnTo>
                <a:lnTo>
                  <a:pt x="154686" y="342900"/>
                </a:lnTo>
                <a:lnTo>
                  <a:pt x="163068" y="344424"/>
                </a:lnTo>
                <a:lnTo>
                  <a:pt x="181356" y="344424"/>
                </a:lnTo>
                <a:lnTo>
                  <a:pt x="189738" y="342900"/>
                </a:lnTo>
                <a:lnTo>
                  <a:pt x="198119" y="342137"/>
                </a:lnTo>
                <a:lnTo>
                  <a:pt x="214883" y="339090"/>
                </a:lnTo>
                <a:lnTo>
                  <a:pt x="223266" y="336803"/>
                </a:lnTo>
                <a:lnTo>
                  <a:pt x="230885" y="333755"/>
                </a:lnTo>
                <a:lnTo>
                  <a:pt x="239268" y="329946"/>
                </a:lnTo>
                <a:lnTo>
                  <a:pt x="246888" y="326898"/>
                </a:lnTo>
                <a:lnTo>
                  <a:pt x="253745" y="323850"/>
                </a:lnTo>
                <a:lnTo>
                  <a:pt x="261366" y="320040"/>
                </a:lnTo>
                <a:lnTo>
                  <a:pt x="267461" y="315468"/>
                </a:lnTo>
                <a:lnTo>
                  <a:pt x="275081" y="310133"/>
                </a:lnTo>
                <a:lnTo>
                  <a:pt x="281178" y="304800"/>
                </a:lnTo>
                <a:lnTo>
                  <a:pt x="288035" y="299466"/>
                </a:lnTo>
                <a:lnTo>
                  <a:pt x="299466" y="288035"/>
                </a:lnTo>
                <a:lnTo>
                  <a:pt x="322326" y="254507"/>
                </a:lnTo>
                <a:lnTo>
                  <a:pt x="326897" y="246887"/>
                </a:lnTo>
                <a:lnTo>
                  <a:pt x="332994" y="231648"/>
                </a:lnTo>
                <a:lnTo>
                  <a:pt x="336804" y="223266"/>
                </a:lnTo>
                <a:lnTo>
                  <a:pt x="338328" y="214883"/>
                </a:lnTo>
                <a:lnTo>
                  <a:pt x="340614" y="206501"/>
                </a:lnTo>
                <a:lnTo>
                  <a:pt x="341376" y="198120"/>
                </a:lnTo>
                <a:lnTo>
                  <a:pt x="342899" y="189737"/>
                </a:lnTo>
                <a:lnTo>
                  <a:pt x="343661" y="181355"/>
                </a:lnTo>
                <a:lnTo>
                  <a:pt x="343661" y="172974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108043" y="255054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3313" y="1645496"/>
            <a:ext cx="335844" cy="334610"/>
          </a:xfrm>
          <a:custGeom>
            <a:avLst/>
            <a:gdLst/>
            <a:ahLst/>
            <a:cxnLst/>
            <a:rect l="l" t="t" r="r" b="b"/>
            <a:pathLst>
              <a:path w="345439" h="344169">
                <a:moveTo>
                  <a:pt x="345186" y="0"/>
                </a:moveTo>
                <a:lnTo>
                  <a:pt x="0" y="34366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304857" y="1645496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69">
                <a:moveTo>
                  <a:pt x="0" y="0"/>
                </a:moveTo>
                <a:lnTo>
                  <a:pt x="343662" y="34366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580447" y="1944051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69">
                <a:moveTo>
                  <a:pt x="181355" y="0"/>
                </a:moveTo>
                <a:lnTo>
                  <a:pt x="163067" y="0"/>
                </a:lnTo>
                <a:lnTo>
                  <a:pt x="146303" y="1524"/>
                </a:lnTo>
                <a:lnTo>
                  <a:pt x="137921" y="3048"/>
                </a:lnTo>
                <a:lnTo>
                  <a:pt x="129539" y="5334"/>
                </a:lnTo>
                <a:lnTo>
                  <a:pt x="121919" y="6858"/>
                </a:lnTo>
                <a:lnTo>
                  <a:pt x="113537" y="9906"/>
                </a:lnTo>
                <a:lnTo>
                  <a:pt x="105917" y="13716"/>
                </a:lnTo>
                <a:lnTo>
                  <a:pt x="97536" y="16764"/>
                </a:lnTo>
                <a:lnTo>
                  <a:pt x="89915" y="19812"/>
                </a:lnTo>
                <a:lnTo>
                  <a:pt x="83819" y="24384"/>
                </a:lnTo>
                <a:lnTo>
                  <a:pt x="76200" y="28956"/>
                </a:lnTo>
                <a:lnTo>
                  <a:pt x="70103" y="33527"/>
                </a:lnTo>
                <a:lnTo>
                  <a:pt x="62483" y="38862"/>
                </a:lnTo>
                <a:lnTo>
                  <a:pt x="57150" y="44196"/>
                </a:lnTo>
                <a:lnTo>
                  <a:pt x="51053" y="49530"/>
                </a:lnTo>
                <a:lnTo>
                  <a:pt x="45719" y="55625"/>
                </a:lnTo>
                <a:lnTo>
                  <a:pt x="39624" y="62484"/>
                </a:lnTo>
                <a:lnTo>
                  <a:pt x="17525" y="96774"/>
                </a:lnTo>
                <a:lnTo>
                  <a:pt x="8381" y="120396"/>
                </a:lnTo>
                <a:lnTo>
                  <a:pt x="5333" y="128777"/>
                </a:lnTo>
                <a:lnTo>
                  <a:pt x="4571" y="137160"/>
                </a:lnTo>
                <a:lnTo>
                  <a:pt x="2286" y="145542"/>
                </a:lnTo>
                <a:lnTo>
                  <a:pt x="1524" y="153924"/>
                </a:lnTo>
                <a:lnTo>
                  <a:pt x="0" y="162306"/>
                </a:lnTo>
                <a:lnTo>
                  <a:pt x="0" y="180594"/>
                </a:lnTo>
                <a:lnTo>
                  <a:pt x="1524" y="188975"/>
                </a:lnTo>
                <a:lnTo>
                  <a:pt x="2286" y="197358"/>
                </a:lnTo>
                <a:lnTo>
                  <a:pt x="4571" y="205740"/>
                </a:lnTo>
                <a:lnTo>
                  <a:pt x="5333" y="214122"/>
                </a:lnTo>
                <a:lnTo>
                  <a:pt x="10667" y="230124"/>
                </a:lnTo>
                <a:lnTo>
                  <a:pt x="29717" y="267462"/>
                </a:lnTo>
                <a:lnTo>
                  <a:pt x="51053" y="292608"/>
                </a:lnTo>
                <a:lnTo>
                  <a:pt x="57150" y="299466"/>
                </a:lnTo>
                <a:lnTo>
                  <a:pt x="62483" y="304038"/>
                </a:lnTo>
                <a:lnTo>
                  <a:pt x="70103" y="309372"/>
                </a:lnTo>
                <a:lnTo>
                  <a:pt x="76200" y="313944"/>
                </a:lnTo>
                <a:lnTo>
                  <a:pt x="83819" y="318516"/>
                </a:lnTo>
                <a:lnTo>
                  <a:pt x="89915" y="322325"/>
                </a:lnTo>
                <a:lnTo>
                  <a:pt x="97536" y="326898"/>
                </a:lnTo>
                <a:lnTo>
                  <a:pt x="105917" y="329946"/>
                </a:lnTo>
                <a:lnTo>
                  <a:pt x="113537" y="332994"/>
                </a:lnTo>
                <a:lnTo>
                  <a:pt x="121919" y="336042"/>
                </a:lnTo>
                <a:lnTo>
                  <a:pt x="129539" y="338327"/>
                </a:lnTo>
                <a:lnTo>
                  <a:pt x="137921" y="340614"/>
                </a:lnTo>
                <a:lnTo>
                  <a:pt x="154686" y="342138"/>
                </a:lnTo>
                <a:lnTo>
                  <a:pt x="163067" y="343662"/>
                </a:lnTo>
                <a:lnTo>
                  <a:pt x="181355" y="343662"/>
                </a:lnTo>
                <a:lnTo>
                  <a:pt x="189737" y="342138"/>
                </a:lnTo>
                <a:lnTo>
                  <a:pt x="207263" y="340614"/>
                </a:lnTo>
                <a:lnTo>
                  <a:pt x="214883" y="338327"/>
                </a:lnTo>
                <a:lnTo>
                  <a:pt x="223265" y="336042"/>
                </a:lnTo>
                <a:lnTo>
                  <a:pt x="231648" y="332994"/>
                </a:lnTo>
                <a:lnTo>
                  <a:pt x="246887" y="326898"/>
                </a:lnTo>
                <a:lnTo>
                  <a:pt x="253745" y="322325"/>
                </a:lnTo>
                <a:lnTo>
                  <a:pt x="261365" y="318516"/>
                </a:lnTo>
                <a:lnTo>
                  <a:pt x="268986" y="313944"/>
                </a:lnTo>
                <a:lnTo>
                  <a:pt x="275081" y="309372"/>
                </a:lnTo>
                <a:lnTo>
                  <a:pt x="281177" y="304038"/>
                </a:lnTo>
                <a:lnTo>
                  <a:pt x="288036" y="299466"/>
                </a:lnTo>
                <a:lnTo>
                  <a:pt x="294131" y="292608"/>
                </a:lnTo>
                <a:lnTo>
                  <a:pt x="299465" y="287274"/>
                </a:lnTo>
                <a:lnTo>
                  <a:pt x="310133" y="275082"/>
                </a:lnTo>
                <a:lnTo>
                  <a:pt x="315467" y="267462"/>
                </a:lnTo>
                <a:lnTo>
                  <a:pt x="319277" y="261366"/>
                </a:lnTo>
                <a:lnTo>
                  <a:pt x="323850" y="253746"/>
                </a:lnTo>
                <a:lnTo>
                  <a:pt x="326898" y="246125"/>
                </a:lnTo>
                <a:lnTo>
                  <a:pt x="331469" y="238506"/>
                </a:lnTo>
                <a:lnTo>
                  <a:pt x="334517" y="230124"/>
                </a:lnTo>
                <a:lnTo>
                  <a:pt x="336803" y="223266"/>
                </a:lnTo>
                <a:lnTo>
                  <a:pt x="338327" y="214122"/>
                </a:lnTo>
                <a:lnTo>
                  <a:pt x="342900" y="197358"/>
                </a:lnTo>
                <a:lnTo>
                  <a:pt x="343662" y="188975"/>
                </a:lnTo>
                <a:lnTo>
                  <a:pt x="343662" y="153924"/>
                </a:lnTo>
                <a:lnTo>
                  <a:pt x="342900" y="145542"/>
                </a:lnTo>
                <a:lnTo>
                  <a:pt x="338327" y="128777"/>
                </a:lnTo>
                <a:lnTo>
                  <a:pt x="336803" y="120396"/>
                </a:lnTo>
                <a:lnTo>
                  <a:pt x="334517" y="112014"/>
                </a:lnTo>
                <a:lnTo>
                  <a:pt x="331469" y="104394"/>
                </a:lnTo>
                <a:lnTo>
                  <a:pt x="326898" y="96774"/>
                </a:lnTo>
                <a:lnTo>
                  <a:pt x="323850" y="89916"/>
                </a:lnTo>
                <a:lnTo>
                  <a:pt x="319277" y="82296"/>
                </a:lnTo>
                <a:lnTo>
                  <a:pt x="315467" y="76200"/>
                </a:lnTo>
                <a:lnTo>
                  <a:pt x="310133" y="68580"/>
                </a:lnTo>
                <a:lnTo>
                  <a:pt x="304800" y="62484"/>
                </a:lnTo>
                <a:lnTo>
                  <a:pt x="299465" y="55625"/>
                </a:lnTo>
                <a:lnTo>
                  <a:pt x="294131" y="49530"/>
                </a:lnTo>
                <a:lnTo>
                  <a:pt x="288036" y="44196"/>
                </a:lnTo>
                <a:lnTo>
                  <a:pt x="281177" y="38862"/>
                </a:lnTo>
                <a:lnTo>
                  <a:pt x="275081" y="33527"/>
                </a:lnTo>
                <a:lnTo>
                  <a:pt x="268986" y="28956"/>
                </a:lnTo>
                <a:lnTo>
                  <a:pt x="253745" y="19812"/>
                </a:lnTo>
                <a:lnTo>
                  <a:pt x="246887" y="16764"/>
                </a:lnTo>
                <a:lnTo>
                  <a:pt x="239267" y="13716"/>
                </a:lnTo>
                <a:lnTo>
                  <a:pt x="231648" y="9906"/>
                </a:lnTo>
                <a:lnTo>
                  <a:pt x="223265" y="6858"/>
                </a:lnTo>
                <a:lnTo>
                  <a:pt x="214883" y="5334"/>
                </a:lnTo>
                <a:lnTo>
                  <a:pt x="207263" y="3048"/>
                </a:lnTo>
                <a:lnTo>
                  <a:pt x="198881" y="1524"/>
                </a:lnTo>
                <a:lnTo>
                  <a:pt x="181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580447" y="1944051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69">
                <a:moveTo>
                  <a:pt x="343662" y="171450"/>
                </a:moveTo>
                <a:lnTo>
                  <a:pt x="343662" y="153924"/>
                </a:lnTo>
                <a:lnTo>
                  <a:pt x="342900" y="145542"/>
                </a:lnTo>
                <a:lnTo>
                  <a:pt x="340613" y="137160"/>
                </a:lnTo>
                <a:lnTo>
                  <a:pt x="338327" y="128777"/>
                </a:lnTo>
                <a:lnTo>
                  <a:pt x="336803" y="120396"/>
                </a:lnTo>
                <a:lnTo>
                  <a:pt x="334517" y="112014"/>
                </a:lnTo>
                <a:lnTo>
                  <a:pt x="331469" y="104394"/>
                </a:lnTo>
                <a:lnTo>
                  <a:pt x="326898" y="96774"/>
                </a:lnTo>
                <a:lnTo>
                  <a:pt x="323850" y="89916"/>
                </a:lnTo>
                <a:lnTo>
                  <a:pt x="319277" y="82296"/>
                </a:lnTo>
                <a:lnTo>
                  <a:pt x="315467" y="76200"/>
                </a:lnTo>
                <a:lnTo>
                  <a:pt x="310133" y="68580"/>
                </a:lnTo>
                <a:lnTo>
                  <a:pt x="304800" y="62484"/>
                </a:lnTo>
                <a:lnTo>
                  <a:pt x="299465" y="55625"/>
                </a:lnTo>
                <a:lnTo>
                  <a:pt x="294131" y="49530"/>
                </a:lnTo>
                <a:lnTo>
                  <a:pt x="288036" y="44196"/>
                </a:lnTo>
                <a:lnTo>
                  <a:pt x="281177" y="38862"/>
                </a:lnTo>
                <a:lnTo>
                  <a:pt x="275081" y="33527"/>
                </a:lnTo>
                <a:lnTo>
                  <a:pt x="268986" y="28956"/>
                </a:lnTo>
                <a:lnTo>
                  <a:pt x="253745" y="19812"/>
                </a:lnTo>
                <a:lnTo>
                  <a:pt x="246887" y="16764"/>
                </a:lnTo>
                <a:lnTo>
                  <a:pt x="239267" y="13716"/>
                </a:lnTo>
                <a:lnTo>
                  <a:pt x="231648" y="9906"/>
                </a:lnTo>
                <a:lnTo>
                  <a:pt x="223265" y="6858"/>
                </a:lnTo>
                <a:lnTo>
                  <a:pt x="214883" y="5334"/>
                </a:lnTo>
                <a:lnTo>
                  <a:pt x="207263" y="3048"/>
                </a:lnTo>
                <a:lnTo>
                  <a:pt x="198881" y="1524"/>
                </a:lnTo>
                <a:lnTo>
                  <a:pt x="189737" y="762"/>
                </a:lnTo>
                <a:lnTo>
                  <a:pt x="181355" y="0"/>
                </a:lnTo>
                <a:lnTo>
                  <a:pt x="163067" y="0"/>
                </a:lnTo>
                <a:lnTo>
                  <a:pt x="146303" y="1524"/>
                </a:lnTo>
                <a:lnTo>
                  <a:pt x="137921" y="3048"/>
                </a:lnTo>
                <a:lnTo>
                  <a:pt x="129539" y="5334"/>
                </a:lnTo>
                <a:lnTo>
                  <a:pt x="121919" y="6858"/>
                </a:lnTo>
                <a:lnTo>
                  <a:pt x="113537" y="9906"/>
                </a:lnTo>
                <a:lnTo>
                  <a:pt x="105917" y="13716"/>
                </a:lnTo>
                <a:lnTo>
                  <a:pt x="97536" y="16764"/>
                </a:lnTo>
                <a:lnTo>
                  <a:pt x="89915" y="19812"/>
                </a:lnTo>
                <a:lnTo>
                  <a:pt x="83819" y="24384"/>
                </a:lnTo>
                <a:lnTo>
                  <a:pt x="76200" y="28956"/>
                </a:lnTo>
                <a:lnTo>
                  <a:pt x="70103" y="33527"/>
                </a:lnTo>
                <a:lnTo>
                  <a:pt x="62483" y="38862"/>
                </a:lnTo>
                <a:lnTo>
                  <a:pt x="57150" y="44196"/>
                </a:lnTo>
                <a:lnTo>
                  <a:pt x="51053" y="49530"/>
                </a:lnTo>
                <a:lnTo>
                  <a:pt x="45719" y="55625"/>
                </a:lnTo>
                <a:lnTo>
                  <a:pt x="39624" y="62484"/>
                </a:lnTo>
                <a:lnTo>
                  <a:pt x="17525" y="96774"/>
                </a:lnTo>
                <a:lnTo>
                  <a:pt x="8381" y="120396"/>
                </a:lnTo>
                <a:lnTo>
                  <a:pt x="5333" y="128777"/>
                </a:lnTo>
                <a:lnTo>
                  <a:pt x="4571" y="137160"/>
                </a:lnTo>
                <a:lnTo>
                  <a:pt x="2286" y="145542"/>
                </a:lnTo>
                <a:lnTo>
                  <a:pt x="1524" y="153924"/>
                </a:lnTo>
                <a:lnTo>
                  <a:pt x="0" y="162306"/>
                </a:lnTo>
                <a:lnTo>
                  <a:pt x="0" y="180594"/>
                </a:lnTo>
                <a:lnTo>
                  <a:pt x="1524" y="188975"/>
                </a:lnTo>
                <a:lnTo>
                  <a:pt x="2286" y="197358"/>
                </a:lnTo>
                <a:lnTo>
                  <a:pt x="4571" y="205740"/>
                </a:lnTo>
                <a:lnTo>
                  <a:pt x="5333" y="214122"/>
                </a:lnTo>
                <a:lnTo>
                  <a:pt x="10667" y="230124"/>
                </a:lnTo>
                <a:lnTo>
                  <a:pt x="29717" y="267462"/>
                </a:lnTo>
                <a:lnTo>
                  <a:pt x="51053" y="292608"/>
                </a:lnTo>
                <a:lnTo>
                  <a:pt x="57150" y="299466"/>
                </a:lnTo>
                <a:lnTo>
                  <a:pt x="62483" y="304038"/>
                </a:lnTo>
                <a:lnTo>
                  <a:pt x="70103" y="309372"/>
                </a:lnTo>
                <a:lnTo>
                  <a:pt x="76200" y="313944"/>
                </a:lnTo>
                <a:lnTo>
                  <a:pt x="83819" y="318516"/>
                </a:lnTo>
                <a:lnTo>
                  <a:pt x="89915" y="322325"/>
                </a:lnTo>
                <a:lnTo>
                  <a:pt x="97536" y="326898"/>
                </a:lnTo>
                <a:lnTo>
                  <a:pt x="105917" y="329946"/>
                </a:lnTo>
                <a:lnTo>
                  <a:pt x="113537" y="332994"/>
                </a:lnTo>
                <a:lnTo>
                  <a:pt x="121919" y="336042"/>
                </a:lnTo>
                <a:lnTo>
                  <a:pt x="129539" y="338327"/>
                </a:lnTo>
                <a:lnTo>
                  <a:pt x="137921" y="340614"/>
                </a:lnTo>
                <a:lnTo>
                  <a:pt x="154686" y="342138"/>
                </a:lnTo>
                <a:lnTo>
                  <a:pt x="163067" y="343662"/>
                </a:lnTo>
                <a:lnTo>
                  <a:pt x="181355" y="343662"/>
                </a:lnTo>
                <a:lnTo>
                  <a:pt x="189737" y="342138"/>
                </a:lnTo>
                <a:lnTo>
                  <a:pt x="198881" y="341375"/>
                </a:lnTo>
                <a:lnTo>
                  <a:pt x="207263" y="340614"/>
                </a:lnTo>
                <a:lnTo>
                  <a:pt x="214883" y="338327"/>
                </a:lnTo>
                <a:lnTo>
                  <a:pt x="223265" y="336042"/>
                </a:lnTo>
                <a:lnTo>
                  <a:pt x="231648" y="332994"/>
                </a:lnTo>
                <a:lnTo>
                  <a:pt x="246887" y="326898"/>
                </a:lnTo>
                <a:lnTo>
                  <a:pt x="253745" y="322325"/>
                </a:lnTo>
                <a:lnTo>
                  <a:pt x="261365" y="318516"/>
                </a:lnTo>
                <a:lnTo>
                  <a:pt x="268986" y="313944"/>
                </a:lnTo>
                <a:lnTo>
                  <a:pt x="275081" y="309372"/>
                </a:lnTo>
                <a:lnTo>
                  <a:pt x="281177" y="304038"/>
                </a:lnTo>
                <a:lnTo>
                  <a:pt x="288036" y="299466"/>
                </a:lnTo>
                <a:lnTo>
                  <a:pt x="294131" y="292608"/>
                </a:lnTo>
                <a:lnTo>
                  <a:pt x="299465" y="287274"/>
                </a:lnTo>
                <a:lnTo>
                  <a:pt x="310133" y="275082"/>
                </a:lnTo>
                <a:lnTo>
                  <a:pt x="315467" y="267462"/>
                </a:lnTo>
                <a:lnTo>
                  <a:pt x="319277" y="261366"/>
                </a:lnTo>
                <a:lnTo>
                  <a:pt x="323850" y="253746"/>
                </a:lnTo>
                <a:lnTo>
                  <a:pt x="326898" y="246125"/>
                </a:lnTo>
                <a:lnTo>
                  <a:pt x="331469" y="238506"/>
                </a:lnTo>
                <a:lnTo>
                  <a:pt x="334517" y="230124"/>
                </a:lnTo>
                <a:lnTo>
                  <a:pt x="336803" y="223266"/>
                </a:lnTo>
                <a:lnTo>
                  <a:pt x="338327" y="214122"/>
                </a:lnTo>
                <a:lnTo>
                  <a:pt x="342900" y="197358"/>
                </a:lnTo>
                <a:lnTo>
                  <a:pt x="343662" y="188975"/>
                </a:lnTo>
                <a:lnTo>
                  <a:pt x="343662" y="17145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697005" y="201640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93831" y="2477452"/>
            <a:ext cx="334610" cy="335227"/>
          </a:xfrm>
          <a:custGeom>
            <a:avLst/>
            <a:gdLst/>
            <a:ahLst/>
            <a:cxnLst/>
            <a:rect l="l" t="t" r="r" b="b"/>
            <a:pathLst>
              <a:path w="344170" h="344805">
                <a:moveTo>
                  <a:pt x="343662" y="172974"/>
                </a:moveTo>
                <a:lnTo>
                  <a:pt x="343662" y="163068"/>
                </a:lnTo>
                <a:lnTo>
                  <a:pt x="342900" y="154685"/>
                </a:lnTo>
                <a:lnTo>
                  <a:pt x="341375" y="146303"/>
                </a:lnTo>
                <a:lnTo>
                  <a:pt x="340613" y="137922"/>
                </a:lnTo>
                <a:lnTo>
                  <a:pt x="336042" y="121157"/>
                </a:lnTo>
                <a:lnTo>
                  <a:pt x="332994" y="113537"/>
                </a:lnTo>
                <a:lnTo>
                  <a:pt x="330708" y="105155"/>
                </a:lnTo>
                <a:lnTo>
                  <a:pt x="326898" y="97535"/>
                </a:lnTo>
                <a:lnTo>
                  <a:pt x="323850" y="89916"/>
                </a:lnTo>
                <a:lnTo>
                  <a:pt x="319278" y="83057"/>
                </a:lnTo>
                <a:lnTo>
                  <a:pt x="288036" y="44957"/>
                </a:lnTo>
                <a:lnTo>
                  <a:pt x="281178" y="39624"/>
                </a:lnTo>
                <a:lnTo>
                  <a:pt x="275082" y="34290"/>
                </a:lnTo>
                <a:lnTo>
                  <a:pt x="268986" y="29718"/>
                </a:lnTo>
                <a:lnTo>
                  <a:pt x="261366" y="25907"/>
                </a:lnTo>
                <a:lnTo>
                  <a:pt x="246125" y="16764"/>
                </a:lnTo>
                <a:lnTo>
                  <a:pt x="206502" y="3048"/>
                </a:lnTo>
                <a:lnTo>
                  <a:pt x="188975" y="1524"/>
                </a:lnTo>
                <a:lnTo>
                  <a:pt x="180594" y="0"/>
                </a:lnTo>
                <a:lnTo>
                  <a:pt x="163068" y="0"/>
                </a:lnTo>
                <a:lnTo>
                  <a:pt x="154686" y="1524"/>
                </a:lnTo>
                <a:lnTo>
                  <a:pt x="146304" y="2285"/>
                </a:lnTo>
                <a:lnTo>
                  <a:pt x="137160" y="3048"/>
                </a:lnTo>
                <a:lnTo>
                  <a:pt x="120396" y="7620"/>
                </a:lnTo>
                <a:lnTo>
                  <a:pt x="113537" y="10668"/>
                </a:lnTo>
                <a:lnTo>
                  <a:pt x="104394" y="13716"/>
                </a:lnTo>
                <a:lnTo>
                  <a:pt x="97536" y="16764"/>
                </a:lnTo>
                <a:lnTo>
                  <a:pt x="82296" y="25907"/>
                </a:lnTo>
                <a:lnTo>
                  <a:pt x="76200" y="29718"/>
                </a:lnTo>
                <a:lnTo>
                  <a:pt x="68580" y="34290"/>
                </a:lnTo>
                <a:lnTo>
                  <a:pt x="56387" y="44957"/>
                </a:lnTo>
                <a:lnTo>
                  <a:pt x="51054" y="51053"/>
                </a:lnTo>
                <a:lnTo>
                  <a:pt x="44196" y="56387"/>
                </a:lnTo>
                <a:lnTo>
                  <a:pt x="38862" y="62483"/>
                </a:lnTo>
                <a:lnTo>
                  <a:pt x="25146" y="83057"/>
                </a:lnTo>
                <a:lnTo>
                  <a:pt x="21336" y="89916"/>
                </a:lnTo>
                <a:lnTo>
                  <a:pt x="16763" y="97535"/>
                </a:lnTo>
                <a:lnTo>
                  <a:pt x="13716" y="105155"/>
                </a:lnTo>
                <a:lnTo>
                  <a:pt x="10668" y="113537"/>
                </a:lnTo>
                <a:lnTo>
                  <a:pt x="7620" y="121157"/>
                </a:lnTo>
                <a:lnTo>
                  <a:pt x="3048" y="137922"/>
                </a:lnTo>
                <a:lnTo>
                  <a:pt x="2286" y="146303"/>
                </a:lnTo>
                <a:lnTo>
                  <a:pt x="1524" y="154685"/>
                </a:lnTo>
                <a:lnTo>
                  <a:pt x="0" y="163068"/>
                </a:lnTo>
                <a:lnTo>
                  <a:pt x="0" y="181355"/>
                </a:lnTo>
                <a:lnTo>
                  <a:pt x="1524" y="189737"/>
                </a:lnTo>
                <a:lnTo>
                  <a:pt x="2286" y="198120"/>
                </a:lnTo>
                <a:lnTo>
                  <a:pt x="3048" y="206501"/>
                </a:lnTo>
                <a:lnTo>
                  <a:pt x="7620" y="223266"/>
                </a:lnTo>
                <a:lnTo>
                  <a:pt x="10668" y="231648"/>
                </a:lnTo>
                <a:lnTo>
                  <a:pt x="13716" y="239268"/>
                </a:lnTo>
                <a:lnTo>
                  <a:pt x="16763" y="246887"/>
                </a:lnTo>
                <a:lnTo>
                  <a:pt x="21336" y="254507"/>
                </a:lnTo>
                <a:lnTo>
                  <a:pt x="25146" y="261366"/>
                </a:lnTo>
                <a:lnTo>
                  <a:pt x="29718" y="268985"/>
                </a:lnTo>
                <a:lnTo>
                  <a:pt x="34290" y="275081"/>
                </a:lnTo>
                <a:lnTo>
                  <a:pt x="38862" y="281940"/>
                </a:lnTo>
                <a:lnTo>
                  <a:pt x="44196" y="288035"/>
                </a:lnTo>
                <a:lnTo>
                  <a:pt x="51054" y="294131"/>
                </a:lnTo>
                <a:lnTo>
                  <a:pt x="56387" y="299466"/>
                </a:lnTo>
                <a:lnTo>
                  <a:pt x="68580" y="310133"/>
                </a:lnTo>
                <a:lnTo>
                  <a:pt x="76200" y="315468"/>
                </a:lnTo>
                <a:lnTo>
                  <a:pt x="82296" y="320040"/>
                </a:lnTo>
                <a:lnTo>
                  <a:pt x="89916" y="323850"/>
                </a:lnTo>
                <a:lnTo>
                  <a:pt x="97536" y="326898"/>
                </a:lnTo>
                <a:lnTo>
                  <a:pt x="104394" y="329946"/>
                </a:lnTo>
                <a:lnTo>
                  <a:pt x="113537" y="333755"/>
                </a:lnTo>
                <a:lnTo>
                  <a:pt x="154686" y="342900"/>
                </a:lnTo>
                <a:lnTo>
                  <a:pt x="163068" y="344424"/>
                </a:lnTo>
                <a:lnTo>
                  <a:pt x="180594" y="344424"/>
                </a:lnTo>
                <a:lnTo>
                  <a:pt x="188975" y="342900"/>
                </a:lnTo>
                <a:lnTo>
                  <a:pt x="198120" y="342137"/>
                </a:lnTo>
                <a:lnTo>
                  <a:pt x="214884" y="339090"/>
                </a:lnTo>
                <a:lnTo>
                  <a:pt x="223266" y="336803"/>
                </a:lnTo>
                <a:lnTo>
                  <a:pt x="231648" y="333755"/>
                </a:lnTo>
                <a:lnTo>
                  <a:pt x="239268" y="329946"/>
                </a:lnTo>
                <a:lnTo>
                  <a:pt x="246125" y="326898"/>
                </a:lnTo>
                <a:lnTo>
                  <a:pt x="253746" y="323850"/>
                </a:lnTo>
                <a:lnTo>
                  <a:pt x="261366" y="320040"/>
                </a:lnTo>
                <a:lnTo>
                  <a:pt x="268986" y="315468"/>
                </a:lnTo>
                <a:lnTo>
                  <a:pt x="281178" y="304800"/>
                </a:lnTo>
                <a:lnTo>
                  <a:pt x="288036" y="299466"/>
                </a:lnTo>
                <a:lnTo>
                  <a:pt x="294132" y="294131"/>
                </a:lnTo>
                <a:lnTo>
                  <a:pt x="304800" y="281940"/>
                </a:lnTo>
                <a:lnTo>
                  <a:pt x="310134" y="275081"/>
                </a:lnTo>
                <a:lnTo>
                  <a:pt x="315468" y="268985"/>
                </a:lnTo>
                <a:lnTo>
                  <a:pt x="319278" y="261366"/>
                </a:lnTo>
                <a:lnTo>
                  <a:pt x="323850" y="254507"/>
                </a:lnTo>
                <a:lnTo>
                  <a:pt x="326898" y="246887"/>
                </a:lnTo>
                <a:lnTo>
                  <a:pt x="332994" y="231648"/>
                </a:lnTo>
                <a:lnTo>
                  <a:pt x="336042" y="223266"/>
                </a:lnTo>
                <a:lnTo>
                  <a:pt x="340613" y="206501"/>
                </a:lnTo>
                <a:lnTo>
                  <a:pt x="341375" y="198120"/>
                </a:lnTo>
                <a:lnTo>
                  <a:pt x="342900" y="189737"/>
                </a:lnTo>
                <a:lnTo>
                  <a:pt x="343662" y="181355"/>
                </a:lnTo>
                <a:lnTo>
                  <a:pt x="343662" y="172974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4110389" y="255054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68631" y="2226310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4">
                <a:moveTo>
                  <a:pt x="0" y="0"/>
                </a:moveTo>
                <a:lnTo>
                  <a:pt x="257556" y="258318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283373" y="2210012"/>
            <a:ext cx="334610" cy="335844"/>
          </a:xfrm>
          <a:custGeom>
            <a:avLst/>
            <a:gdLst/>
            <a:ahLst/>
            <a:cxnLst/>
            <a:rect l="l" t="t" r="r" b="b"/>
            <a:pathLst>
              <a:path w="344170" h="345439">
                <a:moveTo>
                  <a:pt x="343662" y="0"/>
                </a:moveTo>
                <a:lnTo>
                  <a:pt x="0" y="345185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352279" y="2952820"/>
            <a:ext cx="4853693" cy="4735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39582" algn="ctr"/>
            <a:r>
              <a:rPr sz="1069" b="1" spc="10" dirty="0">
                <a:latin typeface="Arial"/>
                <a:cs typeface="Arial"/>
              </a:rPr>
              <a:t>Fig 21.5:</a:t>
            </a:r>
            <a:r>
              <a:rPr sz="1069" b="1" spc="-7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insert(5)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see 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 that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the right 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containing number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with number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has been </a:t>
            </a:r>
            <a:r>
              <a:rPr sz="1069" spc="5" dirty="0">
                <a:latin typeface="Times New Roman"/>
                <a:cs typeface="Times New Roman"/>
              </a:rPr>
              <a:t>rotated. It  has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the left child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balance factor 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nodes containing </a:t>
            </a:r>
            <a:r>
              <a:rPr sz="1069" spc="15" dirty="0">
                <a:latin typeface="Times New Roman"/>
                <a:cs typeface="Times New Roman"/>
              </a:rPr>
              <a:t>numbers </a:t>
            </a:r>
            <a:r>
              <a:rPr sz="1069" i="1" spc="10" dirty="0">
                <a:latin typeface="Times New Roman"/>
                <a:cs typeface="Times New Roman"/>
              </a:rPr>
              <a:t>5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balance factor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containing  number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while height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right subtree is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balance </a:t>
            </a:r>
            <a:r>
              <a:rPr sz="1069" i="1" spc="10" dirty="0">
                <a:latin typeface="Times New Roman"/>
                <a:cs typeface="Times New Roman"/>
              </a:rPr>
              <a:t>factor </a:t>
            </a:r>
            <a:r>
              <a:rPr sz="1069" spc="5" dirty="0">
                <a:latin typeface="Times New Roman"/>
                <a:cs typeface="Times New Roman"/>
              </a:rPr>
              <a:t>of the node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containing number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–1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saw </a:t>
            </a:r>
            <a:r>
              <a:rPr sz="1069" spc="5" dirty="0">
                <a:latin typeface="Times New Roman"/>
                <a:cs typeface="Times New Roman"/>
              </a:rPr>
              <a:t>that all the nodes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Fig 21.5  </a:t>
            </a:r>
            <a:r>
              <a:rPr sz="1069" spc="5" dirty="0">
                <a:latin typeface="Times New Roman"/>
                <a:cs typeface="Times New Roman"/>
              </a:rPr>
              <a:t>fulfill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condition.</a:t>
            </a:r>
            <a:endParaRPr sz="1069">
              <a:latin typeface="Times New Roman"/>
              <a:cs typeface="Times New Roman"/>
            </a:endParaRPr>
          </a:p>
          <a:p>
            <a:pPr marL="430908" marR="1260623" indent="-418561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i="1" spc="15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21.5</a:t>
            </a:r>
            <a:r>
              <a:rPr sz="1069" spc="5" dirty="0">
                <a:latin typeface="Times New Roman"/>
                <a:cs typeface="Times New Roman"/>
              </a:rPr>
              <a:t>, in inorder tree traversal,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get:  </a:t>
            </a:r>
            <a:r>
              <a:rPr sz="1069" spc="10" dirty="0">
                <a:latin typeface="Times New Roman"/>
                <a:cs typeface="Times New Roman"/>
              </a:rPr>
              <a:t>1   2   3   4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Similarly,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traverse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inorder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Fig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21.4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before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rotated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), </a:t>
            </a:r>
            <a:r>
              <a:rPr sz="1069" spc="5" dirty="0">
                <a:latin typeface="Times New Roman"/>
                <a:cs typeface="Times New Roman"/>
              </a:rPr>
              <a:t>following will </a:t>
            </a:r>
            <a:r>
              <a:rPr sz="1069" spc="10" dirty="0">
                <a:latin typeface="Times New Roman"/>
                <a:cs typeface="Times New Roman"/>
              </a:rPr>
              <a:t>be the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output.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1   2   3   4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In both the cases </a:t>
            </a:r>
            <a:r>
              <a:rPr sz="1069" spc="10" dirty="0">
                <a:latin typeface="Times New Roman"/>
                <a:cs typeface="Times New Roman"/>
              </a:rPr>
              <a:t>above,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after rotation, </a:t>
            </a:r>
            <a:r>
              <a:rPr sz="1069" spc="10" dirty="0">
                <a:latin typeface="Times New Roman"/>
                <a:cs typeface="Times New Roman"/>
              </a:rPr>
              <a:t>we saw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</a:t>
            </a:r>
            <a:r>
              <a:rPr sz="1069" spc="10" dirty="0">
                <a:latin typeface="Times New Roman"/>
                <a:cs typeface="Times New Roman"/>
              </a:rPr>
              <a:t>traversal of 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gives the same </a:t>
            </a:r>
            <a:r>
              <a:rPr sz="1069" spc="5" dirty="0">
                <a:latin typeface="Times New Roman"/>
                <a:cs typeface="Times New Roman"/>
              </a:rPr>
              <a:t>result. </a:t>
            </a:r>
            <a:r>
              <a:rPr sz="1069" spc="10" dirty="0">
                <a:latin typeface="Times New Roman"/>
                <a:cs typeface="Times New Roman"/>
              </a:rPr>
              <a:t>Also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(node </a:t>
            </a:r>
            <a:r>
              <a:rPr sz="1069" spc="10" dirty="0">
                <a:latin typeface="Times New Roman"/>
                <a:cs typeface="Times New Roman"/>
              </a:rPr>
              <a:t>containing number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remained the  same.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i="1" spc="10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21.4 </a:t>
            </a:r>
            <a:r>
              <a:rPr sz="1069" spc="5" dirty="0">
                <a:latin typeface="Times New Roman"/>
                <a:cs typeface="Times New Roman"/>
              </a:rPr>
              <a:t>above. Considering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traversal, </a:t>
            </a:r>
            <a:r>
              <a:rPr sz="1069" spc="10" dirty="0">
                <a:latin typeface="Times New Roman"/>
                <a:cs typeface="Times New Roman"/>
              </a:rPr>
              <a:t>we could arrange the </a:t>
            </a:r>
            <a:r>
              <a:rPr sz="1069" spc="5" dirty="0">
                <a:latin typeface="Times New Roman"/>
                <a:cs typeface="Times New Roman"/>
              </a:rPr>
              <a:t>tree in  </a:t>
            </a:r>
            <a:r>
              <a:rPr sz="1069" spc="10" dirty="0">
                <a:latin typeface="Times New Roman"/>
                <a:cs typeface="Times New Roman"/>
              </a:rPr>
              <a:t>such a manner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tree,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</a:t>
            </a:r>
            <a:r>
              <a:rPr sz="1069" spc="10" dirty="0">
                <a:latin typeface="Times New Roman"/>
                <a:cs typeface="Times New Roman"/>
              </a:rPr>
              <a:t>of  node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and node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as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of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output after traversing </a:t>
            </a:r>
            <a:r>
              <a:rPr sz="1069" spc="10" dirty="0">
                <a:latin typeface="Times New Roman"/>
                <a:cs typeface="Times New Roman"/>
              </a:rPr>
              <a:t>the  changed </a:t>
            </a:r>
            <a:r>
              <a:rPr sz="1069" spc="5" dirty="0">
                <a:latin typeface="Times New Roman"/>
                <a:cs typeface="Times New Roman"/>
              </a:rPr>
              <a:t>tree in inorder will still </a:t>
            </a:r>
            <a:r>
              <a:rPr sz="1069" spc="10" dirty="0">
                <a:latin typeface="Times New Roman"/>
                <a:cs typeface="Times New Roman"/>
              </a:rPr>
              <a:t>produce the same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result: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1   2   3   4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building 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tree, we </a:t>
            </a:r>
            <a:r>
              <a:rPr sz="1069" spc="5" dirty="0">
                <a:latin typeface="Times New Roman"/>
                <a:cs typeface="Times New Roman"/>
              </a:rPr>
              <a:t>rotate </a:t>
            </a:r>
            <a:r>
              <a:rPr sz="1069" spc="10" dirty="0">
                <a:latin typeface="Times New Roman"/>
                <a:cs typeface="Times New Roman"/>
              </a:rPr>
              <a:t>a node immediately </a:t>
            </a:r>
            <a:r>
              <a:rPr sz="1069" spc="5" dirty="0">
                <a:latin typeface="Times New Roman"/>
                <a:cs typeface="Times New Roman"/>
              </a:rPr>
              <a:t>after finding that that </a:t>
            </a:r>
            <a:r>
              <a:rPr sz="1069" spc="10" dirty="0">
                <a:latin typeface="Times New Roman"/>
                <a:cs typeface="Times New Roman"/>
              </a:rPr>
              <a:t>the 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out of </a:t>
            </a:r>
            <a:r>
              <a:rPr sz="1069" spc="10" dirty="0">
                <a:latin typeface="Times New Roman"/>
                <a:cs typeface="Times New Roman"/>
              </a:rPr>
              <a:t>balance. This ensures that tree 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shallow </a:t>
            </a:r>
            <a:r>
              <a:rPr sz="1069" spc="10" dirty="0">
                <a:latin typeface="Times New Roman"/>
                <a:cs typeface="Times New Roman"/>
              </a:rPr>
              <a:t>and  remains within the defined </a:t>
            </a:r>
            <a:r>
              <a:rPr sz="1069" spc="5" dirty="0">
                <a:latin typeface="Times New Roman"/>
                <a:cs typeface="Times New Roman"/>
              </a:rPr>
              <a:t>limit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another element </a:t>
            </a:r>
            <a:r>
              <a:rPr sz="1069" i="1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of the tree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83724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014" y="1456584"/>
            <a:ext cx="4951853" cy="80812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int height( TreeNode&lt;int&gt;* node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 marR="2173061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!=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 node-&gt;getHeight();  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–1;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19174"/>
            <a:ext cx="4853076" cy="1005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Single Left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Rotation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rotation is almost similar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single right rotation.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k1. k1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root while </a:t>
            </a:r>
            <a:r>
              <a:rPr sz="1069" spc="15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child. Due to </a:t>
            </a:r>
            <a:r>
              <a:rPr sz="1069" spc="5" dirty="0">
                <a:latin typeface="Times New Roman"/>
                <a:cs typeface="Times New Roman"/>
              </a:rPr>
              <a:t>the left rotation,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 k2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k1  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the root. </a:t>
            </a:r>
            <a:r>
              <a:rPr sz="1069" spc="10" dirty="0">
                <a:latin typeface="Times New Roman"/>
                <a:cs typeface="Times New Roman"/>
              </a:rPr>
              <a:t>The k1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go down </a:t>
            </a:r>
            <a:r>
              <a:rPr sz="1069" spc="5" dirty="0">
                <a:latin typeface="Times New Roman"/>
                <a:cs typeface="Times New Roman"/>
              </a:rPr>
              <a:t>to the left child of k2.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have to change the </a:t>
            </a:r>
            <a:r>
              <a:rPr sz="1069" spc="5" dirty="0">
                <a:latin typeface="Times New Roman"/>
                <a:cs typeface="Times New Roman"/>
              </a:rPr>
              <a:t>positions of </a:t>
            </a:r>
            <a:r>
              <a:rPr sz="1069" spc="10" dirty="0">
                <a:latin typeface="Times New Roman"/>
                <a:cs typeface="Times New Roman"/>
              </a:rPr>
              <a:t>some pointers.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condition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tree  before and </a:t>
            </a:r>
            <a:r>
              <a:rPr sz="1069" spc="5" dirty="0">
                <a:latin typeface="Times New Roman"/>
                <a:cs typeface="Times New Roman"/>
              </a:rPr>
              <a:t>after single left </a:t>
            </a:r>
            <a:r>
              <a:rPr sz="1069" spc="10" dirty="0">
                <a:latin typeface="Times New Roman"/>
                <a:cs typeface="Times New Roman"/>
              </a:rPr>
              <a:t>rotation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9421" y="3579072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02014" y="3576108"/>
            <a:ext cx="0" cy="2542293"/>
          </a:xfrm>
          <a:custGeom>
            <a:avLst/>
            <a:gdLst/>
            <a:ahLst/>
            <a:cxnLst/>
            <a:rect l="l" t="t" r="r" b="b"/>
            <a:pathLst>
              <a:path h="2614929">
                <a:moveTo>
                  <a:pt x="0" y="0"/>
                </a:moveTo>
                <a:lnTo>
                  <a:pt x="0" y="2614421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611494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253373" y="3576108"/>
            <a:ext cx="0" cy="2542293"/>
          </a:xfrm>
          <a:custGeom>
            <a:avLst/>
            <a:gdLst/>
            <a:ahLst/>
            <a:cxnLst/>
            <a:rect l="l" t="t" r="r" b="b"/>
            <a:pathLst>
              <a:path h="2614929">
                <a:moveTo>
                  <a:pt x="0" y="0"/>
                </a:moveTo>
                <a:lnTo>
                  <a:pt x="0" y="261442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02014" y="6600560"/>
            <a:ext cx="4951853" cy="277813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TreeNode&lt;int&gt;* singleLeftRotation( </a:t>
            </a:r>
            <a:r>
              <a:rPr sz="1069" spc="10" dirty="0">
                <a:latin typeface="Times New Roman"/>
                <a:cs typeface="Times New Roman"/>
              </a:rPr>
              <a:t>TreeNode&lt;int&gt;* k1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15" dirty="0">
                <a:latin typeface="Times New Roman"/>
                <a:cs typeface="Times New Roman"/>
              </a:rPr>
              <a:t>== NULL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98786" marR="2608908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root  </a:t>
            </a:r>
            <a:r>
              <a:rPr sz="1069" spc="10" dirty="0">
                <a:latin typeface="Times New Roman"/>
                <a:cs typeface="Times New Roman"/>
              </a:rPr>
              <a:t>TreeNode&lt;int&gt;* k2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k1-&gt;getRight();  </a:t>
            </a:r>
            <a:r>
              <a:rPr sz="1069" spc="10" dirty="0">
                <a:latin typeface="Times New Roman"/>
                <a:cs typeface="Times New Roman"/>
              </a:rPr>
              <a:t>k1-&gt;setRight( k2-&gt;getLeft() </a:t>
            </a:r>
            <a:r>
              <a:rPr sz="1069" spc="5" dirty="0">
                <a:latin typeface="Times New Roman"/>
                <a:cs typeface="Times New Roman"/>
              </a:rPr>
              <a:t>); //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k2-&gt;setLeft( </a:t>
            </a:r>
            <a:r>
              <a:rPr sz="1069" spc="10" dirty="0">
                <a:latin typeface="Times New Roman"/>
                <a:cs typeface="Times New Roman"/>
              </a:rPr>
              <a:t>k1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reassign heights.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k1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(demoted)</a:t>
            </a:r>
            <a:endParaRPr sz="1069">
              <a:latin typeface="Times New Roman"/>
              <a:cs typeface="Times New Roman"/>
            </a:endParaRPr>
          </a:p>
          <a:p>
            <a:pPr marL="198786" marR="1401378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int h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Max(height(k1-&gt;getLeft()), height(k1-&gt;getRight()));  </a:t>
            </a:r>
            <a:r>
              <a:rPr sz="1069" spc="5" dirty="0">
                <a:latin typeface="Times New Roman"/>
                <a:cs typeface="Times New Roman"/>
              </a:rPr>
              <a:t>k1-&gt;setHeight( </a:t>
            </a:r>
            <a:r>
              <a:rPr sz="1069" spc="10" dirty="0">
                <a:latin typeface="Times New Roman"/>
                <a:cs typeface="Times New Roman"/>
              </a:rPr>
              <a:t>h+1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k2's left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  <a:p>
            <a:pPr marL="198786" marR="1842781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h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Max( height(k2-&gt;getRight()), k1-&gt;getHeight());  </a:t>
            </a:r>
            <a:r>
              <a:rPr sz="1069" spc="5" dirty="0">
                <a:latin typeface="Times New Roman"/>
                <a:cs typeface="Times New Roman"/>
              </a:rPr>
              <a:t>k2-&gt;setHeight( </a:t>
            </a:r>
            <a:r>
              <a:rPr sz="1069" spc="10" dirty="0">
                <a:latin typeface="Times New Roman"/>
                <a:cs typeface="Times New Roman"/>
              </a:rPr>
              <a:t>h+1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k2;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6468" y="4118398"/>
            <a:ext cx="390172" cy="438326"/>
          </a:xfrm>
          <a:custGeom>
            <a:avLst/>
            <a:gdLst/>
            <a:ahLst/>
            <a:cxnLst/>
            <a:rect l="l" t="t" r="r" b="b"/>
            <a:pathLst>
              <a:path w="401319" h="450850">
                <a:moveTo>
                  <a:pt x="200406" y="0"/>
                </a:moveTo>
                <a:lnTo>
                  <a:pt x="0" y="450342"/>
                </a:lnTo>
                <a:lnTo>
                  <a:pt x="400811" y="450342"/>
                </a:lnTo>
                <a:lnTo>
                  <a:pt x="2004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789237" y="4605126"/>
            <a:ext cx="585258" cy="925424"/>
          </a:xfrm>
          <a:custGeom>
            <a:avLst/>
            <a:gdLst/>
            <a:ahLst/>
            <a:cxnLst/>
            <a:rect l="l" t="t" r="r" b="b"/>
            <a:pathLst>
              <a:path w="601979" h="951864">
                <a:moveTo>
                  <a:pt x="300989" y="0"/>
                </a:moveTo>
                <a:lnTo>
                  <a:pt x="0" y="951738"/>
                </a:lnTo>
                <a:lnTo>
                  <a:pt x="601980" y="951738"/>
                </a:lnTo>
                <a:lnTo>
                  <a:pt x="3009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038897" y="5179025"/>
            <a:ext cx="8519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5" dirty="0">
                <a:latin typeface="Times New Roman"/>
                <a:cs typeface="Times New Roman"/>
              </a:rPr>
              <a:t>Z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0250" y="3588702"/>
            <a:ext cx="270404" cy="270404"/>
          </a:xfrm>
          <a:custGeom>
            <a:avLst/>
            <a:gdLst/>
            <a:ahLst/>
            <a:cxnLst/>
            <a:rect l="l" t="t" r="r" b="b"/>
            <a:pathLst>
              <a:path w="278130" h="278129">
                <a:moveTo>
                  <a:pt x="139445" y="0"/>
                </a:moveTo>
                <a:lnTo>
                  <a:pt x="95390" y="7034"/>
                </a:lnTo>
                <a:lnTo>
                  <a:pt x="57113" y="26651"/>
                </a:lnTo>
                <a:lnTo>
                  <a:pt x="26919" y="56619"/>
                </a:lnTo>
                <a:lnTo>
                  <a:pt x="7114" y="94707"/>
                </a:lnTo>
                <a:lnTo>
                  <a:pt x="0" y="138683"/>
                </a:lnTo>
                <a:lnTo>
                  <a:pt x="7114" y="182739"/>
                </a:lnTo>
                <a:lnTo>
                  <a:pt x="26919" y="221016"/>
                </a:lnTo>
                <a:lnTo>
                  <a:pt x="57113" y="251210"/>
                </a:lnTo>
                <a:lnTo>
                  <a:pt x="95390" y="271015"/>
                </a:lnTo>
                <a:lnTo>
                  <a:pt x="139445" y="278129"/>
                </a:lnTo>
                <a:lnTo>
                  <a:pt x="183129" y="271015"/>
                </a:lnTo>
                <a:lnTo>
                  <a:pt x="221181" y="251210"/>
                </a:lnTo>
                <a:lnTo>
                  <a:pt x="251258" y="221016"/>
                </a:lnTo>
                <a:lnTo>
                  <a:pt x="271022" y="182739"/>
                </a:lnTo>
                <a:lnTo>
                  <a:pt x="278130" y="138683"/>
                </a:lnTo>
                <a:lnTo>
                  <a:pt x="271022" y="94707"/>
                </a:lnTo>
                <a:lnTo>
                  <a:pt x="251258" y="56619"/>
                </a:lnTo>
                <a:lnTo>
                  <a:pt x="221181" y="26651"/>
                </a:lnTo>
                <a:lnTo>
                  <a:pt x="183129" y="7034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077297" y="3617348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4719" y="3825028"/>
            <a:ext cx="487098" cy="293864"/>
          </a:xfrm>
          <a:custGeom>
            <a:avLst/>
            <a:gdLst/>
            <a:ahLst/>
            <a:cxnLst/>
            <a:rect l="l" t="t" r="r" b="b"/>
            <a:pathLst>
              <a:path w="501014" h="302260">
                <a:moveTo>
                  <a:pt x="0" y="0"/>
                </a:moveTo>
                <a:lnTo>
                  <a:pt x="500633" y="3017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837392" y="4312496"/>
            <a:ext cx="244475" cy="292629"/>
          </a:xfrm>
          <a:custGeom>
            <a:avLst/>
            <a:gdLst/>
            <a:ahLst/>
            <a:cxnLst/>
            <a:rect l="l" t="t" r="r" b="b"/>
            <a:pathLst>
              <a:path w="251460" h="300989">
                <a:moveTo>
                  <a:pt x="0" y="0"/>
                </a:moveTo>
                <a:lnTo>
                  <a:pt x="251459" y="3009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48454" y="4312496"/>
            <a:ext cx="243240" cy="292629"/>
          </a:xfrm>
          <a:custGeom>
            <a:avLst/>
            <a:gdLst/>
            <a:ahLst/>
            <a:cxnLst/>
            <a:rect l="l" t="t" r="r" b="b"/>
            <a:pathLst>
              <a:path w="250189" h="300989">
                <a:moveTo>
                  <a:pt x="249935" y="0"/>
                </a:moveTo>
                <a:lnTo>
                  <a:pt x="0" y="3009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627736" y="4075430"/>
            <a:ext cx="269169" cy="270404"/>
          </a:xfrm>
          <a:custGeom>
            <a:avLst/>
            <a:gdLst/>
            <a:ahLst/>
            <a:cxnLst/>
            <a:rect l="l" t="t" r="r" b="b"/>
            <a:pathLst>
              <a:path w="276860" h="278129">
                <a:moveTo>
                  <a:pt x="137922" y="0"/>
                </a:moveTo>
                <a:lnTo>
                  <a:pt x="94317" y="7114"/>
                </a:lnTo>
                <a:lnTo>
                  <a:pt x="56455" y="26919"/>
                </a:lnTo>
                <a:lnTo>
                  <a:pt x="26602" y="57113"/>
                </a:lnTo>
                <a:lnTo>
                  <a:pt x="7028" y="95390"/>
                </a:lnTo>
                <a:lnTo>
                  <a:pt x="0" y="139445"/>
                </a:lnTo>
                <a:lnTo>
                  <a:pt x="7028" y="183129"/>
                </a:lnTo>
                <a:lnTo>
                  <a:pt x="26602" y="221181"/>
                </a:lnTo>
                <a:lnTo>
                  <a:pt x="56455" y="251258"/>
                </a:lnTo>
                <a:lnTo>
                  <a:pt x="94317" y="271022"/>
                </a:lnTo>
                <a:lnTo>
                  <a:pt x="137922" y="278129"/>
                </a:lnTo>
                <a:lnTo>
                  <a:pt x="181898" y="271022"/>
                </a:lnTo>
                <a:lnTo>
                  <a:pt x="219986" y="251258"/>
                </a:lnTo>
                <a:lnTo>
                  <a:pt x="249954" y="221181"/>
                </a:lnTo>
                <a:lnTo>
                  <a:pt x="269571" y="183129"/>
                </a:lnTo>
                <a:lnTo>
                  <a:pt x="276606" y="139445"/>
                </a:lnTo>
                <a:lnTo>
                  <a:pt x="269571" y="95390"/>
                </a:lnTo>
                <a:lnTo>
                  <a:pt x="249954" y="57113"/>
                </a:lnTo>
                <a:lnTo>
                  <a:pt x="219986" y="26919"/>
                </a:lnTo>
                <a:lnTo>
                  <a:pt x="181898" y="7114"/>
                </a:lnTo>
                <a:lnTo>
                  <a:pt x="1379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704042" y="4106298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71307" y="3825028"/>
            <a:ext cx="488332" cy="293864"/>
          </a:xfrm>
          <a:custGeom>
            <a:avLst/>
            <a:gdLst/>
            <a:ahLst/>
            <a:cxnLst/>
            <a:rect l="l" t="t" r="r" b="b"/>
            <a:pathLst>
              <a:path w="502285" h="302260">
                <a:moveTo>
                  <a:pt x="502158" y="0"/>
                </a:moveTo>
                <a:lnTo>
                  <a:pt x="0" y="3017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253615" y="4605126"/>
            <a:ext cx="388938" cy="438326"/>
          </a:xfrm>
          <a:custGeom>
            <a:avLst/>
            <a:gdLst/>
            <a:ahLst/>
            <a:cxnLst/>
            <a:rect l="l" t="t" r="r" b="b"/>
            <a:pathLst>
              <a:path w="400050" h="450850">
                <a:moveTo>
                  <a:pt x="199644" y="0"/>
                </a:moveTo>
                <a:lnTo>
                  <a:pt x="0" y="450341"/>
                </a:lnTo>
                <a:lnTo>
                  <a:pt x="400050" y="450341"/>
                </a:lnTo>
                <a:lnTo>
                  <a:pt x="1996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551305" y="4300397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9" dirty="0">
                <a:latin typeface="Times New Roman"/>
                <a:cs typeface="Times New Roman"/>
              </a:rPr>
              <a:t>X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8818" y="4826387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9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05474" y="3785022"/>
            <a:ext cx="313002" cy="470429"/>
          </a:xfrm>
          <a:custGeom>
            <a:avLst/>
            <a:gdLst/>
            <a:ahLst/>
            <a:cxnLst/>
            <a:rect l="l" t="t" r="r" b="b"/>
            <a:pathLst>
              <a:path w="321944" h="483870">
                <a:moveTo>
                  <a:pt x="27431" y="403601"/>
                </a:moveTo>
                <a:lnTo>
                  <a:pt x="0" y="403860"/>
                </a:lnTo>
                <a:lnTo>
                  <a:pt x="41148" y="483870"/>
                </a:lnTo>
                <a:lnTo>
                  <a:pt x="74043" y="416813"/>
                </a:lnTo>
                <a:lnTo>
                  <a:pt x="27431" y="416813"/>
                </a:lnTo>
                <a:lnTo>
                  <a:pt x="27431" y="403601"/>
                </a:lnTo>
                <a:close/>
              </a:path>
              <a:path w="321944" h="483870">
                <a:moveTo>
                  <a:pt x="54150" y="403349"/>
                </a:moveTo>
                <a:lnTo>
                  <a:pt x="27431" y="403601"/>
                </a:lnTo>
                <a:lnTo>
                  <a:pt x="27431" y="416813"/>
                </a:lnTo>
                <a:lnTo>
                  <a:pt x="54101" y="416813"/>
                </a:lnTo>
                <a:lnTo>
                  <a:pt x="54150" y="403349"/>
                </a:lnTo>
                <a:close/>
              </a:path>
              <a:path w="321944" h="483870">
                <a:moveTo>
                  <a:pt x="80772" y="403098"/>
                </a:moveTo>
                <a:lnTo>
                  <a:pt x="54150" y="403349"/>
                </a:lnTo>
                <a:lnTo>
                  <a:pt x="54101" y="416813"/>
                </a:lnTo>
                <a:lnTo>
                  <a:pt x="74043" y="416813"/>
                </a:lnTo>
                <a:lnTo>
                  <a:pt x="80772" y="403098"/>
                </a:lnTo>
                <a:close/>
              </a:path>
              <a:path w="321944" h="483870">
                <a:moveTo>
                  <a:pt x="307086" y="0"/>
                </a:moveTo>
                <a:lnTo>
                  <a:pt x="272033" y="23622"/>
                </a:lnTo>
                <a:lnTo>
                  <a:pt x="238506" y="48005"/>
                </a:lnTo>
                <a:lnTo>
                  <a:pt x="208025" y="73914"/>
                </a:lnTo>
                <a:lnTo>
                  <a:pt x="165354" y="115062"/>
                </a:lnTo>
                <a:lnTo>
                  <a:pt x="128016" y="158496"/>
                </a:lnTo>
                <a:lnTo>
                  <a:pt x="96012" y="204216"/>
                </a:lnTo>
                <a:lnTo>
                  <a:pt x="86868" y="220218"/>
                </a:lnTo>
                <a:lnTo>
                  <a:pt x="77724" y="235458"/>
                </a:lnTo>
                <a:lnTo>
                  <a:pt x="55625" y="284225"/>
                </a:lnTo>
                <a:lnTo>
                  <a:pt x="39624" y="332994"/>
                </a:lnTo>
                <a:lnTo>
                  <a:pt x="28956" y="383286"/>
                </a:lnTo>
                <a:lnTo>
                  <a:pt x="27431" y="400812"/>
                </a:lnTo>
                <a:lnTo>
                  <a:pt x="27431" y="403601"/>
                </a:lnTo>
                <a:lnTo>
                  <a:pt x="54150" y="403349"/>
                </a:lnTo>
                <a:lnTo>
                  <a:pt x="55625" y="387858"/>
                </a:lnTo>
                <a:lnTo>
                  <a:pt x="57912" y="371856"/>
                </a:lnTo>
                <a:lnTo>
                  <a:pt x="61722" y="356616"/>
                </a:lnTo>
                <a:lnTo>
                  <a:pt x="65531" y="340613"/>
                </a:lnTo>
                <a:lnTo>
                  <a:pt x="69342" y="325374"/>
                </a:lnTo>
                <a:lnTo>
                  <a:pt x="86868" y="278892"/>
                </a:lnTo>
                <a:lnTo>
                  <a:pt x="109728" y="233934"/>
                </a:lnTo>
                <a:lnTo>
                  <a:pt x="138683" y="189737"/>
                </a:lnTo>
                <a:lnTo>
                  <a:pt x="149351" y="176022"/>
                </a:lnTo>
                <a:lnTo>
                  <a:pt x="160019" y="161544"/>
                </a:lnTo>
                <a:lnTo>
                  <a:pt x="197357" y="120396"/>
                </a:lnTo>
                <a:lnTo>
                  <a:pt x="240030" y="81534"/>
                </a:lnTo>
                <a:lnTo>
                  <a:pt x="271272" y="57150"/>
                </a:lnTo>
                <a:lnTo>
                  <a:pt x="304038" y="34290"/>
                </a:lnTo>
                <a:lnTo>
                  <a:pt x="321563" y="22860"/>
                </a:lnTo>
                <a:lnTo>
                  <a:pt x="307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350790" y="4282122"/>
            <a:ext cx="836524" cy="314237"/>
          </a:xfrm>
          <a:custGeom>
            <a:avLst/>
            <a:gdLst/>
            <a:ahLst/>
            <a:cxnLst/>
            <a:rect l="l" t="t" r="r" b="b"/>
            <a:pathLst>
              <a:path w="860425" h="323214">
                <a:moveTo>
                  <a:pt x="645413" y="0"/>
                </a:moveTo>
                <a:lnTo>
                  <a:pt x="645413" y="80772"/>
                </a:lnTo>
                <a:lnTo>
                  <a:pt x="0" y="80772"/>
                </a:lnTo>
                <a:lnTo>
                  <a:pt x="0" y="242316"/>
                </a:lnTo>
                <a:lnTo>
                  <a:pt x="645413" y="242316"/>
                </a:lnTo>
                <a:lnTo>
                  <a:pt x="645413" y="323088"/>
                </a:lnTo>
                <a:lnTo>
                  <a:pt x="860298" y="161544"/>
                </a:lnTo>
                <a:lnTo>
                  <a:pt x="6454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352267" y="5734650"/>
            <a:ext cx="4043098" cy="711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6939"/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23.3: </a:t>
            </a:r>
            <a:r>
              <a:rPr sz="1069" spc="5" dirty="0">
                <a:latin typeface="Times New Roman"/>
                <a:cs typeface="Times New Roman"/>
              </a:rPr>
              <a:t>Single Left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performing the </a:t>
            </a:r>
            <a:r>
              <a:rPr sz="1069" spc="5" dirty="0">
                <a:latin typeface="Times New Roman"/>
                <a:cs typeface="Times New Roman"/>
              </a:rPr>
              <a:t>single left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69560" y="3844290"/>
            <a:ext cx="487715" cy="292629"/>
          </a:xfrm>
          <a:custGeom>
            <a:avLst/>
            <a:gdLst/>
            <a:ahLst/>
            <a:cxnLst/>
            <a:rect l="l" t="t" r="r" b="b"/>
            <a:pathLst>
              <a:path w="501650" h="300989">
                <a:moveTo>
                  <a:pt x="0" y="0"/>
                </a:moveTo>
                <a:lnTo>
                  <a:pt x="501396" y="3009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736147" y="3844290"/>
            <a:ext cx="487098" cy="292629"/>
          </a:xfrm>
          <a:custGeom>
            <a:avLst/>
            <a:gdLst/>
            <a:ahLst/>
            <a:cxnLst/>
            <a:rect l="l" t="t" r="r" b="b"/>
            <a:pathLst>
              <a:path w="501014" h="300989">
                <a:moveTo>
                  <a:pt x="500634" y="0"/>
                </a:moveTo>
                <a:lnTo>
                  <a:pt x="0" y="3009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540567" y="4105804"/>
            <a:ext cx="270404" cy="270404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139446" y="0"/>
                </a:moveTo>
                <a:lnTo>
                  <a:pt x="95390" y="7114"/>
                </a:lnTo>
                <a:lnTo>
                  <a:pt x="57113" y="26919"/>
                </a:lnTo>
                <a:lnTo>
                  <a:pt x="26919" y="57113"/>
                </a:lnTo>
                <a:lnTo>
                  <a:pt x="7114" y="95390"/>
                </a:lnTo>
                <a:lnTo>
                  <a:pt x="0" y="139446"/>
                </a:lnTo>
                <a:lnTo>
                  <a:pt x="7114" y="183422"/>
                </a:lnTo>
                <a:lnTo>
                  <a:pt x="26919" y="221510"/>
                </a:lnTo>
                <a:lnTo>
                  <a:pt x="57113" y="251478"/>
                </a:lnTo>
                <a:lnTo>
                  <a:pt x="95390" y="271095"/>
                </a:lnTo>
                <a:lnTo>
                  <a:pt x="139446" y="278129"/>
                </a:lnTo>
                <a:lnTo>
                  <a:pt x="183422" y="271095"/>
                </a:lnTo>
                <a:lnTo>
                  <a:pt x="221510" y="251478"/>
                </a:lnTo>
                <a:lnTo>
                  <a:pt x="251478" y="221510"/>
                </a:lnTo>
                <a:lnTo>
                  <a:pt x="271095" y="183422"/>
                </a:lnTo>
                <a:lnTo>
                  <a:pt x="278129" y="139446"/>
                </a:lnTo>
                <a:lnTo>
                  <a:pt x="271095" y="95390"/>
                </a:lnTo>
                <a:lnTo>
                  <a:pt x="251478" y="57113"/>
                </a:lnTo>
                <a:lnTo>
                  <a:pt x="221510" y="26919"/>
                </a:lnTo>
                <a:lnTo>
                  <a:pt x="183422" y="711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617614" y="4136672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57682" y="3606482"/>
            <a:ext cx="270404" cy="270404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139445" y="0"/>
                </a:moveTo>
                <a:lnTo>
                  <a:pt x="95390" y="7107"/>
                </a:lnTo>
                <a:lnTo>
                  <a:pt x="57113" y="26871"/>
                </a:lnTo>
                <a:lnTo>
                  <a:pt x="26919" y="56948"/>
                </a:lnTo>
                <a:lnTo>
                  <a:pt x="7114" y="95000"/>
                </a:lnTo>
                <a:lnTo>
                  <a:pt x="0" y="138684"/>
                </a:lnTo>
                <a:lnTo>
                  <a:pt x="7114" y="182739"/>
                </a:lnTo>
                <a:lnTo>
                  <a:pt x="26919" y="221016"/>
                </a:lnTo>
                <a:lnTo>
                  <a:pt x="57113" y="251210"/>
                </a:lnTo>
                <a:lnTo>
                  <a:pt x="95390" y="271015"/>
                </a:lnTo>
                <a:lnTo>
                  <a:pt x="139445" y="278130"/>
                </a:lnTo>
                <a:lnTo>
                  <a:pt x="183129" y="271015"/>
                </a:lnTo>
                <a:lnTo>
                  <a:pt x="221181" y="251210"/>
                </a:lnTo>
                <a:lnTo>
                  <a:pt x="251258" y="221016"/>
                </a:lnTo>
                <a:lnTo>
                  <a:pt x="271022" y="182739"/>
                </a:lnTo>
                <a:lnTo>
                  <a:pt x="278129" y="138684"/>
                </a:lnTo>
                <a:lnTo>
                  <a:pt x="271022" y="95000"/>
                </a:lnTo>
                <a:lnTo>
                  <a:pt x="251258" y="56948"/>
                </a:lnTo>
                <a:lnTo>
                  <a:pt x="221181" y="26871"/>
                </a:lnTo>
                <a:lnTo>
                  <a:pt x="183129" y="7107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5234727" y="3637349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45728" y="4331757"/>
            <a:ext cx="243240" cy="292629"/>
          </a:xfrm>
          <a:custGeom>
            <a:avLst/>
            <a:gdLst/>
            <a:ahLst/>
            <a:cxnLst/>
            <a:rect l="l" t="t" r="r" b="b"/>
            <a:pathLst>
              <a:path w="250189" h="300989">
                <a:moveTo>
                  <a:pt x="249936" y="0"/>
                </a:moveTo>
                <a:lnTo>
                  <a:pt x="0" y="3009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736147" y="4331757"/>
            <a:ext cx="243240" cy="292629"/>
          </a:xfrm>
          <a:custGeom>
            <a:avLst/>
            <a:gdLst/>
            <a:ahLst/>
            <a:cxnLst/>
            <a:rect l="l" t="t" r="r" b="b"/>
            <a:pathLst>
              <a:path w="250189" h="300989">
                <a:moveTo>
                  <a:pt x="0" y="0"/>
                </a:moveTo>
                <a:lnTo>
                  <a:pt x="249936" y="3009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150888" y="4624387"/>
            <a:ext cx="390172" cy="438943"/>
          </a:xfrm>
          <a:custGeom>
            <a:avLst/>
            <a:gdLst/>
            <a:ahLst/>
            <a:cxnLst/>
            <a:rect l="l" t="t" r="r" b="b"/>
            <a:pathLst>
              <a:path w="401320" h="451485">
                <a:moveTo>
                  <a:pt x="200405" y="0"/>
                </a:moveTo>
                <a:lnTo>
                  <a:pt x="0" y="451103"/>
                </a:lnTo>
                <a:lnTo>
                  <a:pt x="400812" y="451103"/>
                </a:lnTo>
                <a:lnTo>
                  <a:pt x="20040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784302" y="4624387"/>
            <a:ext cx="390172" cy="438943"/>
          </a:xfrm>
          <a:custGeom>
            <a:avLst/>
            <a:gdLst/>
            <a:ahLst/>
            <a:cxnLst/>
            <a:rect l="l" t="t" r="r" b="b"/>
            <a:pathLst>
              <a:path w="401320" h="451485">
                <a:moveTo>
                  <a:pt x="200405" y="0"/>
                </a:moveTo>
                <a:lnTo>
                  <a:pt x="0" y="451103"/>
                </a:lnTo>
                <a:lnTo>
                  <a:pt x="400812" y="451103"/>
                </a:lnTo>
                <a:lnTo>
                  <a:pt x="20040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4326466" y="4809349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9" dirty="0">
                <a:latin typeface="Times New Roman"/>
                <a:cs typeface="Times New Roman"/>
              </a:rPr>
              <a:t>X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29505" y="4847884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9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63659" y="4136918"/>
            <a:ext cx="585258" cy="926042"/>
          </a:xfrm>
          <a:custGeom>
            <a:avLst/>
            <a:gdLst/>
            <a:ahLst/>
            <a:cxnLst/>
            <a:rect l="l" t="t" r="r" b="b"/>
            <a:pathLst>
              <a:path w="601979" h="952500">
                <a:moveTo>
                  <a:pt x="300989" y="0"/>
                </a:moveTo>
                <a:lnTo>
                  <a:pt x="0" y="952500"/>
                </a:lnTo>
                <a:lnTo>
                  <a:pt x="601979" y="952500"/>
                </a:lnTo>
                <a:lnTo>
                  <a:pt x="30098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5808873" y="4710078"/>
            <a:ext cx="9322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5" dirty="0">
                <a:latin typeface="Times New Roman"/>
                <a:cs typeface="Times New Roman"/>
              </a:rPr>
              <a:t>Z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884979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172244"/>
          </a:xfrm>
          <a:custGeom>
            <a:avLst/>
            <a:gdLst/>
            <a:ahLst/>
            <a:cxnLst/>
            <a:rect l="l" t="t" r="r" b="b"/>
            <a:pathLst>
              <a:path h="177165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146288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172244"/>
          </a:xfrm>
          <a:custGeom>
            <a:avLst/>
            <a:gdLst/>
            <a:ahLst/>
            <a:cxnLst/>
            <a:rect l="l" t="t" r="r" b="b"/>
            <a:pathLst>
              <a:path h="177165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1292612"/>
            <a:ext cx="4853076" cy="6891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code,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evident </a:t>
            </a:r>
            <a:r>
              <a:rPr sz="1069" spc="5" dirty="0">
                <a:latin typeface="Times New Roman"/>
                <a:cs typeface="Times New Roman"/>
              </a:rPr>
              <a:t>that if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passed to the function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NULL  </a:t>
            </a:r>
            <a:r>
              <a:rPr sz="1069" spc="5" dirty="0">
                <a:latin typeface="Times New Roman"/>
                <a:cs typeface="Times New Roman"/>
              </a:rPr>
              <a:t>(that </a:t>
            </a:r>
            <a:r>
              <a:rPr sz="1069" spc="10" dirty="0">
                <a:latin typeface="Times New Roman"/>
                <a:cs typeface="Times New Roman"/>
              </a:rPr>
              <a:t>means k1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NULL), </a:t>
            </a:r>
            <a:r>
              <a:rPr sz="1069" spc="10" dirty="0">
                <a:latin typeface="Times New Roman"/>
                <a:cs typeface="Times New Roman"/>
              </a:rPr>
              <a:t>we assign to k2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k1 -&gt; </a:t>
            </a:r>
            <a:r>
              <a:rPr sz="1069" spc="5" dirty="0">
                <a:latin typeface="Times New Roman"/>
                <a:cs typeface="Times New Roman"/>
              </a:rPr>
              <a:t>getRight ().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rotation, </a:t>
            </a:r>
            <a:r>
              <a:rPr sz="1069" spc="19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k2, becomes the </a:t>
            </a:r>
            <a:r>
              <a:rPr sz="1069" spc="5" dirty="0">
                <a:latin typeface="Times New Roman"/>
                <a:cs typeface="Times New Roman"/>
              </a:rPr>
              <a:t>right subtree of k1.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it in </a:t>
            </a:r>
            <a:r>
              <a:rPr sz="1069" spc="10" dirty="0">
                <a:latin typeface="Times New Roman"/>
                <a:cs typeface="Times New Roman"/>
              </a:rPr>
              <a:t>the next statement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10" dirty="0">
                <a:latin typeface="Times New Roman"/>
                <a:cs typeface="Times New Roman"/>
              </a:rPr>
              <a:t>k1-&gt;setRight( k2-&gt;getLeft()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statement, we get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of k2 i.e. </a:t>
            </a:r>
            <a:r>
              <a:rPr sz="1069" spc="19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set it as </a:t>
            </a:r>
            <a:r>
              <a:rPr sz="1069" spc="10" dirty="0">
                <a:latin typeface="Times New Roman"/>
                <a:cs typeface="Times New Roman"/>
              </a:rPr>
              <a:t>the right child of k1.  Afterwards, k1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set as the </a:t>
            </a:r>
            <a:r>
              <a:rPr sz="1069" spc="5" dirty="0">
                <a:latin typeface="Times New Roman"/>
                <a:cs typeface="Times New Roman"/>
              </a:rPr>
              <a:t>left child </a:t>
            </a:r>
            <a:r>
              <a:rPr sz="1069" spc="10" dirty="0">
                <a:latin typeface="Times New Roman"/>
                <a:cs typeface="Times New Roman"/>
              </a:rPr>
              <a:t>of k2.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statement </a:t>
            </a:r>
            <a:r>
              <a:rPr sz="1069" spc="5" dirty="0">
                <a:latin typeface="Times New Roman"/>
                <a:cs typeface="Times New Roman"/>
              </a:rPr>
              <a:t>reflects this  </a:t>
            </a:r>
            <a:r>
              <a:rPr sz="1069" spc="10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66796"/>
            <a:r>
              <a:rPr sz="1069" spc="10" dirty="0">
                <a:latin typeface="Times New Roman"/>
                <a:cs typeface="Times New Roman"/>
              </a:rPr>
              <a:t>k2-&gt;setLeft( k1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single left </a:t>
            </a:r>
            <a:r>
              <a:rPr sz="1069" spc="10" dirty="0">
                <a:latin typeface="Times New Roman"/>
                <a:cs typeface="Times New Roman"/>
              </a:rPr>
              <a:t>rotation, the k2 becomes the root node after going up. However, </a:t>
            </a:r>
            <a:r>
              <a:rPr sz="1069" spc="15" dirty="0">
                <a:latin typeface="Times New Roman"/>
                <a:cs typeface="Times New Roman"/>
              </a:rPr>
              <a:t>k1  </a:t>
            </a:r>
            <a:r>
              <a:rPr sz="1069" spc="5" dirty="0">
                <a:latin typeface="Times New Roman"/>
                <a:cs typeface="Times New Roman"/>
              </a:rPr>
              <a:t>goes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k2.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Y, </a:t>
            </a:r>
            <a:r>
              <a:rPr sz="1069" spc="5" dirty="0">
                <a:latin typeface="Times New Roman"/>
                <a:cs typeface="Times New Roman"/>
              </a:rPr>
              <a:t>earlier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5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has, </a:t>
            </a:r>
            <a:r>
              <a:rPr sz="1069" spc="10" dirty="0">
                <a:latin typeface="Times New Roman"/>
                <a:cs typeface="Times New Roman"/>
              </a:rPr>
              <a:t>now  become 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0" dirty="0">
                <a:latin typeface="Times New Roman"/>
                <a:cs typeface="Times New Roman"/>
              </a:rPr>
              <a:t>k1.X and </a:t>
            </a:r>
            <a:r>
              <a:rPr sz="1069" spc="15" dirty="0">
                <a:latin typeface="Times New Roman"/>
                <a:cs typeface="Times New Roman"/>
              </a:rPr>
              <a:t>Z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to remain at the previous positions.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transformed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changes into </a:t>
            </a:r>
            <a:r>
              <a:rPr sz="1069" spc="5" dirty="0">
                <a:latin typeface="Times New Roman"/>
                <a:cs typeface="Times New Roman"/>
              </a:rPr>
              <a:t>the heights of </a:t>
            </a:r>
            <a:r>
              <a:rPr sz="1069" spc="10" dirty="0">
                <a:latin typeface="Times New Roman"/>
                <a:cs typeface="Times New Roman"/>
              </a:rPr>
              <a:t>k1 and </a:t>
            </a:r>
            <a:r>
              <a:rPr sz="1069" spc="5" dirty="0">
                <a:latin typeface="Times New Roman"/>
                <a:cs typeface="Times New Roman"/>
              </a:rPr>
              <a:t>k2.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re-  </a:t>
            </a:r>
            <a:r>
              <a:rPr sz="1069" spc="10" dirty="0">
                <a:latin typeface="Times New Roman"/>
                <a:cs typeface="Times New Roman"/>
              </a:rPr>
              <a:t>assign the heights to these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line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spc="10" dirty="0">
                <a:latin typeface="Times New Roman"/>
                <a:cs typeface="Times New Roman"/>
              </a:rPr>
              <a:t>adopted in the </a:t>
            </a:r>
            <a:r>
              <a:rPr sz="1069" spc="5" dirty="0">
                <a:latin typeface="Times New Roman"/>
                <a:cs typeface="Times New Roman"/>
              </a:rPr>
              <a:t>right single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adjust </a:t>
            </a:r>
            <a:r>
              <a:rPr sz="1069" spc="10" dirty="0">
                <a:latin typeface="Times New Roman"/>
                <a:cs typeface="Times New Roman"/>
              </a:rPr>
              <a:t>the height of k1.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heights of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 </a:t>
            </a:r>
            <a:r>
              <a:rPr sz="1069" spc="5" dirty="0">
                <a:latin typeface="Times New Roman"/>
                <a:cs typeface="Times New Roman"/>
              </a:rPr>
              <a:t>subtrees of k1. </a:t>
            </a:r>
            <a:r>
              <a:rPr sz="1069" spc="10" dirty="0">
                <a:latin typeface="Times New Roman"/>
                <a:cs typeface="Times New Roman"/>
              </a:rPr>
              <a:t>The greater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taken and assigned to </a:t>
            </a:r>
            <a:r>
              <a:rPr sz="1069" spc="5" dirty="0">
                <a:latin typeface="Times New Roman"/>
                <a:cs typeface="Times New Roman"/>
              </a:rPr>
              <a:t>an int h. </a:t>
            </a:r>
            <a:r>
              <a:rPr sz="1069" spc="10" dirty="0">
                <a:latin typeface="Times New Roman"/>
                <a:cs typeface="Times New Roman"/>
              </a:rPr>
              <a:t>Then we add 1 </a:t>
            </a:r>
            <a:r>
              <a:rPr sz="1069" spc="5" dirty="0">
                <a:latin typeface="Times New Roman"/>
                <a:cs typeface="Times New Roman"/>
              </a:rPr>
              <a:t>to  this </a:t>
            </a:r>
            <a:r>
              <a:rPr sz="1069" spc="10" dirty="0">
                <a:latin typeface="Times New Roman"/>
                <a:cs typeface="Times New Roman"/>
              </a:rPr>
              <a:t>value and </a:t>
            </a:r>
            <a:r>
              <a:rPr sz="1069" spc="5" dirty="0">
                <a:latin typeface="Times New Roman"/>
                <a:cs typeface="Times New Roman"/>
              </a:rPr>
              <a:t>set it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k1.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lines of </a:t>
            </a:r>
            <a:r>
              <a:rPr sz="1069" spc="10" dirty="0">
                <a:latin typeface="Times New Roman"/>
                <a:cs typeface="Times New Roman"/>
              </a:rPr>
              <a:t>the code execute 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task.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66796" marR="240148" indent="-61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h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Max(height(k1-&gt;getLeft()), </a:t>
            </a:r>
            <a:r>
              <a:rPr sz="1069" spc="10" dirty="0">
                <a:latin typeface="Times New Roman"/>
                <a:cs typeface="Times New Roman"/>
              </a:rPr>
              <a:t>height(k1-&gt;getRight()));  k1-&gt;setHeight( </a:t>
            </a:r>
            <a:r>
              <a:rPr sz="1069" spc="15" dirty="0">
                <a:latin typeface="Times New Roman"/>
                <a:cs typeface="Times New Roman"/>
              </a:rPr>
              <a:t>h+1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Similarly,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adjust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by getting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one among the heights of 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its left </a:t>
            </a:r>
            <a:r>
              <a:rPr sz="1069" spc="5" dirty="0">
                <a:latin typeface="Times New Roman"/>
                <a:cs typeface="Times New Roman"/>
              </a:rPr>
              <a:t>subtree. Taking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as its left subtree, </a:t>
            </a:r>
            <a:r>
              <a:rPr sz="1069" spc="10" dirty="0">
                <a:latin typeface="Times New Roman"/>
                <a:cs typeface="Times New Roman"/>
              </a:rPr>
              <a:t>we get </a:t>
            </a:r>
            <a:r>
              <a:rPr sz="1069" spc="5" dirty="0">
                <a:latin typeface="Times New Roman"/>
                <a:cs typeface="Times New Roman"/>
              </a:rPr>
              <a:t>the height </a:t>
            </a:r>
            <a:r>
              <a:rPr sz="1069" spc="10" dirty="0">
                <a:latin typeface="Times New Roman"/>
                <a:cs typeface="Times New Roman"/>
              </a:rPr>
              <a:t>of  k1.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1 and </a:t>
            </a:r>
            <a:r>
              <a:rPr sz="1069" spc="5" dirty="0">
                <a:latin typeface="Times New Roman"/>
                <a:cs typeface="Times New Roman"/>
              </a:rPr>
              <a:t>set it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height of k2.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are the </a:t>
            </a:r>
            <a:r>
              <a:rPr sz="1069" spc="5" dirty="0">
                <a:latin typeface="Times New Roman"/>
                <a:cs typeface="Times New Roman"/>
              </a:rPr>
              <a:t>statements that </a:t>
            </a:r>
            <a:r>
              <a:rPr sz="1069" spc="10" dirty="0">
                <a:latin typeface="Times New Roman"/>
                <a:cs typeface="Times New Roman"/>
              </a:rPr>
              <a:t>perform 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task.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66796" marR="68340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Max( height(k2-&gt;getRight()),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k1-&gt;getHeight());  k2-&gt;setHeight( </a:t>
            </a:r>
            <a:r>
              <a:rPr sz="1069" spc="15" dirty="0">
                <a:latin typeface="Times New Roman"/>
                <a:cs typeface="Times New Roman"/>
              </a:rPr>
              <a:t>h+1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Finally,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returned as the root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Times New Roman"/>
                <a:cs typeface="Times New Roman"/>
              </a:rPr>
              <a:t>Double </a:t>
            </a:r>
            <a:r>
              <a:rPr sz="1264" b="1" dirty="0">
                <a:latin typeface="Times New Roman"/>
                <a:cs typeface="Times New Roman"/>
              </a:rPr>
              <a:t>Right-Left</a:t>
            </a:r>
            <a:r>
              <a:rPr sz="1264" b="1" spc="-24" dirty="0">
                <a:latin typeface="Times New Roman"/>
                <a:cs typeface="Times New Roman"/>
              </a:rPr>
              <a:t> </a:t>
            </a:r>
            <a:r>
              <a:rPr sz="1264" b="1" dirty="0">
                <a:latin typeface="Times New Roman"/>
                <a:cs typeface="Times New Roman"/>
              </a:rPr>
              <a:t>Rotation</a:t>
            </a: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obvious </a:t>
            </a:r>
            <a:r>
              <a:rPr sz="1069" spc="10" dirty="0">
                <a:latin typeface="Times New Roman"/>
                <a:cs typeface="Times New Roman"/>
              </a:rPr>
              <a:t>from the nomenclature, </a:t>
            </a:r>
            <a:r>
              <a:rPr sz="1069" spc="5" dirty="0">
                <a:latin typeface="Times New Roman"/>
                <a:cs typeface="Times New Roman"/>
              </a:rPr>
              <a:t>in the double rotation,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at first carry out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rotation before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ahead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rotation.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say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pass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the  node </a:t>
            </a:r>
            <a:r>
              <a:rPr sz="1069" spc="5" dirty="0">
                <a:latin typeface="Times New Roman"/>
                <a:cs typeface="Times New Roman"/>
              </a:rPr>
              <a:t>k1.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to see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k1, </a:t>
            </a:r>
            <a:r>
              <a:rPr sz="1069" spc="10" dirty="0">
                <a:latin typeface="Times New Roman"/>
                <a:cs typeface="Times New Roman"/>
              </a:rPr>
              <a:t>k2 and </a:t>
            </a:r>
            <a:r>
              <a:rPr sz="1069" spc="5" dirty="0">
                <a:latin typeface="Times New Roman"/>
                <a:cs typeface="Times New Roman"/>
              </a:rPr>
              <a:t>k3.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 23.4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first step </a:t>
            </a:r>
            <a:r>
              <a:rPr sz="1069" spc="10" dirty="0">
                <a:latin typeface="Times New Roman"/>
                <a:cs typeface="Times New Roman"/>
              </a:rPr>
              <a:t>(A) </a:t>
            </a:r>
            <a:r>
              <a:rPr sz="1069" spc="5" dirty="0">
                <a:latin typeface="Times New Roman"/>
                <a:cs typeface="Times New Roman"/>
              </a:rPr>
              <a:t>of double right-left rotation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 It </a:t>
            </a:r>
            <a:r>
              <a:rPr sz="1069" spc="10" dirty="0">
                <a:latin typeface="Times New Roman"/>
                <a:cs typeface="Times New Roman"/>
              </a:rPr>
              <a:t>shows the </a:t>
            </a:r>
            <a:r>
              <a:rPr sz="1069" spc="5" dirty="0">
                <a:latin typeface="Times New Roman"/>
                <a:cs typeface="Times New Roman"/>
              </a:rPr>
              <a:t>rearranged tree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right side 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4667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456583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1456583"/>
            <a:ext cx="5191390" cy="0"/>
          </a:xfrm>
          <a:custGeom>
            <a:avLst/>
            <a:gdLst/>
            <a:ahLst/>
            <a:cxnLst/>
            <a:rect l="l" t="t" r="r" b="b"/>
            <a:pathLst>
              <a:path w="5339715">
                <a:moveTo>
                  <a:pt x="0" y="0"/>
                </a:moveTo>
                <a:lnTo>
                  <a:pt x="533933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485255" y="1456583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02014" y="1459548"/>
            <a:ext cx="0" cy="2891102"/>
          </a:xfrm>
          <a:custGeom>
            <a:avLst/>
            <a:gdLst/>
            <a:ahLst/>
            <a:cxnLst/>
            <a:rect l="l" t="t" r="r" b="b"/>
            <a:pathLst>
              <a:path h="2973704">
                <a:moveTo>
                  <a:pt x="0" y="0"/>
                </a:moveTo>
                <a:lnTo>
                  <a:pt x="0" y="297332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4347685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487848" y="1459548"/>
            <a:ext cx="0" cy="2891102"/>
          </a:xfrm>
          <a:custGeom>
            <a:avLst/>
            <a:gdLst/>
            <a:ahLst/>
            <a:cxnLst/>
            <a:rect l="l" t="t" r="r" b="b"/>
            <a:pathLst>
              <a:path h="2973704">
                <a:moveTo>
                  <a:pt x="0" y="0"/>
                </a:moveTo>
                <a:lnTo>
                  <a:pt x="0" y="297332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267" y="4506733"/>
            <a:ext cx="4853076" cy="806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left </a:t>
            </a:r>
            <a:r>
              <a:rPr sz="1069" spc="10" dirty="0">
                <a:latin typeface="Times New Roman"/>
                <a:cs typeface="Times New Roman"/>
              </a:rPr>
              <a:t>portion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k3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of k1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5" dirty="0">
                <a:latin typeface="Times New Roman"/>
                <a:cs typeface="Times New Roman"/>
              </a:rPr>
              <a:t>k2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k3. </a:t>
            </a:r>
            <a:r>
              <a:rPr sz="1069" spc="15" dirty="0">
                <a:latin typeface="Times New Roman"/>
                <a:cs typeface="Times New Roman"/>
              </a:rPr>
              <a:t>A, </a:t>
            </a:r>
            <a:r>
              <a:rPr sz="1069" spc="10" dirty="0">
                <a:latin typeface="Times New Roman"/>
                <a:cs typeface="Times New Roman"/>
              </a:rPr>
              <a:t>B,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trees.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carry out  the right rotation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5" dirty="0">
                <a:latin typeface="Times New Roman"/>
                <a:cs typeface="Times New Roman"/>
              </a:rPr>
              <a:t>link of </a:t>
            </a:r>
            <a:r>
              <a:rPr sz="1069" spc="10" dirty="0">
                <a:latin typeface="Times New Roman"/>
                <a:cs typeface="Times New Roman"/>
              </a:rPr>
              <a:t>k3 and </a:t>
            </a:r>
            <a:r>
              <a:rPr sz="1069" spc="5" dirty="0">
                <a:latin typeface="Times New Roman"/>
                <a:cs typeface="Times New Roman"/>
              </a:rPr>
              <a:t>k2. In the </a:t>
            </a:r>
            <a:r>
              <a:rPr sz="1069" spc="10" dirty="0">
                <a:latin typeface="Times New Roman"/>
                <a:cs typeface="Times New Roman"/>
              </a:rPr>
              <a:t>code,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that if </a:t>
            </a:r>
            <a:r>
              <a:rPr sz="1069" spc="15" dirty="0">
                <a:latin typeface="Times New Roman"/>
                <a:cs typeface="Times New Roman"/>
              </a:rPr>
              <a:t>k1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NULL, we go </a:t>
            </a:r>
            <a:r>
              <a:rPr sz="1069" spc="5" dirty="0">
                <a:latin typeface="Times New Roman"/>
                <a:cs typeface="Times New Roman"/>
              </a:rPr>
              <a:t>ahead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perform the rotation.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this double rotation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given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2014" y="5475606"/>
            <a:ext cx="4951853" cy="181827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3704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TreeNode&lt;int&gt;* doubleRightLeftRotation(TreeNode&lt;int&gt;*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k1)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15" dirty="0">
                <a:latin typeface="Times New Roman"/>
                <a:cs typeface="Times New Roman"/>
              </a:rPr>
              <a:t>== NULL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single right rotate with </a:t>
            </a:r>
            <a:r>
              <a:rPr sz="1069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(k1's right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child)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k1-&gt;setRight(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singleRightRotation(k1-&gt;getRight()));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98786" marR="237308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single left rotate with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as the root  return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singleLeftRotation(k1);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267" y="7564152"/>
            <a:ext cx="4851841" cy="177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perform the </a:t>
            </a:r>
            <a:r>
              <a:rPr sz="1069" spc="5" dirty="0">
                <a:latin typeface="Times New Roman"/>
                <a:cs typeface="Times New Roman"/>
              </a:rPr>
              <a:t>right rotation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k3.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think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at </a:t>
            </a:r>
            <a:r>
              <a:rPr sz="1069" spc="10" dirty="0">
                <a:latin typeface="Times New Roman"/>
                <a:cs typeface="Times New Roman"/>
              </a:rPr>
              <a:t>k3 and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child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involved in the rotation. In the </a:t>
            </a:r>
            <a:r>
              <a:rPr sz="1069" spc="10" dirty="0">
                <a:latin typeface="Times New Roman"/>
                <a:cs typeface="Times New Roman"/>
              </a:rPr>
              <a:t>code, 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right </a:t>
            </a:r>
            <a:r>
              <a:rPr sz="1069" spc="10" dirty="0">
                <a:latin typeface="Times New Roman"/>
                <a:cs typeface="Times New Roman"/>
              </a:rPr>
              <a:t>rotation, we have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written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5" dirty="0">
                <a:latin typeface="Times New Roman"/>
                <a:cs typeface="Times New Roman"/>
              </a:rPr>
              <a:t>k1-&gt;setRight(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singleRightRotation(k1-&gt;getRight()));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Here, we are </a:t>
            </a:r>
            <a:r>
              <a:rPr sz="1069" spc="5" dirty="0">
                <a:latin typeface="Times New Roman"/>
                <a:cs typeface="Times New Roman"/>
              </a:rPr>
              <a:t>passing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(i.e. k3)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right rotation.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singleRightRotation </a:t>
            </a:r>
            <a:r>
              <a:rPr sz="1069" dirty="0">
                <a:latin typeface="Times New Roman"/>
                <a:cs typeface="Times New Roman"/>
              </a:rPr>
              <a:t>itself </a:t>
            </a:r>
            <a:r>
              <a:rPr sz="1069" spc="5" dirty="0">
                <a:latin typeface="Times New Roman"/>
                <a:cs typeface="Times New Roman"/>
              </a:rPr>
              <a:t>will 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child of </a:t>
            </a:r>
            <a:r>
              <a:rPr sz="1069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to perform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singleRightRotation will </a:t>
            </a:r>
            <a:r>
              <a:rPr sz="1069" spc="10" dirty="0">
                <a:latin typeface="Times New Roman"/>
                <a:cs typeface="Times New Roman"/>
              </a:rPr>
              <a:t>take k3 downward and bring up </a:t>
            </a:r>
            <a:r>
              <a:rPr sz="1069" spc="5" dirty="0">
                <a:latin typeface="Times New Roman"/>
                <a:cs typeface="Times New Roman"/>
              </a:rPr>
              <a:t>its left  child i.e. k2.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C,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becomes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k3. Due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right rotation,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transformed into the one, shown in the  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04695" y="2609321"/>
            <a:ext cx="262996" cy="264231"/>
          </a:xfrm>
          <a:custGeom>
            <a:avLst/>
            <a:gdLst/>
            <a:ahLst/>
            <a:cxnLst/>
            <a:rect l="l" t="t" r="r" b="b"/>
            <a:pathLst>
              <a:path w="270510" h="271780">
                <a:moveTo>
                  <a:pt x="135635" y="0"/>
                </a:moveTo>
                <a:lnTo>
                  <a:pt x="92854" y="6937"/>
                </a:lnTo>
                <a:lnTo>
                  <a:pt x="55632" y="26237"/>
                </a:lnTo>
                <a:lnTo>
                  <a:pt x="26237" y="55632"/>
                </a:lnTo>
                <a:lnTo>
                  <a:pt x="6937" y="92854"/>
                </a:lnTo>
                <a:lnTo>
                  <a:pt x="0" y="135636"/>
                </a:lnTo>
                <a:lnTo>
                  <a:pt x="6937" y="178417"/>
                </a:lnTo>
                <a:lnTo>
                  <a:pt x="26237" y="215639"/>
                </a:lnTo>
                <a:lnTo>
                  <a:pt x="55632" y="245034"/>
                </a:lnTo>
                <a:lnTo>
                  <a:pt x="92854" y="264334"/>
                </a:lnTo>
                <a:lnTo>
                  <a:pt x="135635" y="271272"/>
                </a:lnTo>
                <a:lnTo>
                  <a:pt x="178338" y="264334"/>
                </a:lnTo>
                <a:lnTo>
                  <a:pt x="215371" y="245034"/>
                </a:lnTo>
                <a:lnTo>
                  <a:pt x="244541" y="215639"/>
                </a:lnTo>
                <a:lnTo>
                  <a:pt x="263651" y="178417"/>
                </a:lnTo>
                <a:lnTo>
                  <a:pt x="270509" y="135636"/>
                </a:lnTo>
                <a:lnTo>
                  <a:pt x="263651" y="92854"/>
                </a:lnTo>
                <a:lnTo>
                  <a:pt x="244541" y="55632"/>
                </a:lnTo>
                <a:lnTo>
                  <a:pt x="215371" y="26237"/>
                </a:lnTo>
                <a:lnTo>
                  <a:pt x="178338" y="6937"/>
                </a:lnTo>
                <a:lnTo>
                  <a:pt x="1356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030624" y="1566226"/>
            <a:ext cx="264231" cy="262996"/>
          </a:xfrm>
          <a:custGeom>
            <a:avLst/>
            <a:gdLst/>
            <a:ahLst/>
            <a:cxnLst/>
            <a:rect l="l" t="t" r="r" b="b"/>
            <a:pathLst>
              <a:path w="271780" h="270509">
                <a:moveTo>
                  <a:pt x="135635" y="0"/>
                </a:moveTo>
                <a:lnTo>
                  <a:pt x="92854" y="6857"/>
                </a:lnTo>
                <a:lnTo>
                  <a:pt x="55632" y="25968"/>
                </a:lnTo>
                <a:lnTo>
                  <a:pt x="26237" y="55138"/>
                </a:lnTo>
                <a:lnTo>
                  <a:pt x="6937" y="92171"/>
                </a:lnTo>
                <a:lnTo>
                  <a:pt x="0" y="134874"/>
                </a:lnTo>
                <a:lnTo>
                  <a:pt x="6937" y="177655"/>
                </a:lnTo>
                <a:lnTo>
                  <a:pt x="26237" y="214877"/>
                </a:lnTo>
                <a:lnTo>
                  <a:pt x="55632" y="244272"/>
                </a:lnTo>
                <a:lnTo>
                  <a:pt x="92854" y="263572"/>
                </a:lnTo>
                <a:lnTo>
                  <a:pt x="135635" y="270509"/>
                </a:lnTo>
                <a:lnTo>
                  <a:pt x="178417" y="263572"/>
                </a:lnTo>
                <a:lnTo>
                  <a:pt x="215639" y="244272"/>
                </a:lnTo>
                <a:lnTo>
                  <a:pt x="245034" y="214877"/>
                </a:lnTo>
                <a:lnTo>
                  <a:pt x="264334" y="177655"/>
                </a:lnTo>
                <a:lnTo>
                  <a:pt x="271271" y="134874"/>
                </a:lnTo>
                <a:lnTo>
                  <a:pt x="264334" y="92171"/>
                </a:lnTo>
                <a:lnTo>
                  <a:pt x="245034" y="55138"/>
                </a:lnTo>
                <a:lnTo>
                  <a:pt x="215639" y="25968"/>
                </a:lnTo>
                <a:lnTo>
                  <a:pt x="178417" y="6857"/>
                </a:lnTo>
                <a:lnTo>
                  <a:pt x="1356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104707" y="1582278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49195" y="2088514"/>
            <a:ext cx="262996" cy="262996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4873" y="0"/>
                </a:moveTo>
                <a:lnTo>
                  <a:pt x="92171" y="6937"/>
                </a:lnTo>
                <a:lnTo>
                  <a:pt x="55138" y="26237"/>
                </a:lnTo>
                <a:lnTo>
                  <a:pt x="25968" y="55632"/>
                </a:lnTo>
                <a:lnTo>
                  <a:pt x="6857" y="92854"/>
                </a:lnTo>
                <a:lnTo>
                  <a:pt x="0" y="135635"/>
                </a:lnTo>
                <a:lnTo>
                  <a:pt x="6857" y="178338"/>
                </a:lnTo>
                <a:lnTo>
                  <a:pt x="25968" y="215371"/>
                </a:lnTo>
                <a:lnTo>
                  <a:pt x="55138" y="244541"/>
                </a:lnTo>
                <a:lnTo>
                  <a:pt x="92171" y="263651"/>
                </a:lnTo>
                <a:lnTo>
                  <a:pt x="134873" y="270509"/>
                </a:lnTo>
                <a:lnTo>
                  <a:pt x="177948" y="263651"/>
                </a:lnTo>
                <a:lnTo>
                  <a:pt x="215207" y="244541"/>
                </a:lnTo>
                <a:lnTo>
                  <a:pt x="244492" y="215371"/>
                </a:lnTo>
                <a:lnTo>
                  <a:pt x="263645" y="178338"/>
                </a:lnTo>
                <a:lnTo>
                  <a:pt x="270509" y="135635"/>
                </a:lnTo>
                <a:lnTo>
                  <a:pt x="263645" y="92854"/>
                </a:lnTo>
                <a:lnTo>
                  <a:pt x="244492" y="55632"/>
                </a:lnTo>
                <a:lnTo>
                  <a:pt x="215207" y="26237"/>
                </a:lnTo>
                <a:lnTo>
                  <a:pt x="177948" y="6937"/>
                </a:lnTo>
                <a:lnTo>
                  <a:pt x="13487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522537" y="2105306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3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6096" y="2082588"/>
            <a:ext cx="379677" cy="427831"/>
          </a:xfrm>
          <a:custGeom>
            <a:avLst/>
            <a:gdLst/>
            <a:ahLst/>
            <a:cxnLst/>
            <a:rect l="l" t="t" r="r" b="b"/>
            <a:pathLst>
              <a:path w="390525" h="440055">
                <a:moveTo>
                  <a:pt x="195072" y="0"/>
                </a:moveTo>
                <a:lnTo>
                  <a:pt x="0" y="439674"/>
                </a:lnTo>
                <a:lnTo>
                  <a:pt x="390144" y="439674"/>
                </a:lnTo>
                <a:lnTo>
                  <a:pt x="1950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829242" y="2710074"/>
            <a:ext cx="379677" cy="427214"/>
          </a:xfrm>
          <a:custGeom>
            <a:avLst/>
            <a:gdLst/>
            <a:ahLst/>
            <a:cxnLst/>
            <a:rect l="l" t="t" r="r" b="b"/>
            <a:pathLst>
              <a:path w="390525" h="439419">
                <a:moveTo>
                  <a:pt x="195072" y="0"/>
                </a:moveTo>
                <a:lnTo>
                  <a:pt x="0" y="438911"/>
                </a:lnTo>
                <a:lnTo>
                  <a:pt x="390144" y="438911"/>
                </a:lnTo>
                <a:lnTo>
                  <a:pt x="1950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969260" y="2916519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73531" y="3126421"/>
            <a:ext cx="379677" cy="427214"/>
          </a:xfrm>
          <a:custGeom>
            <a:avLst/>
            <a:gdLst/>
            <a:ahLst/>
            <a:cxnLst/>
            <a:rect l="l" t="t" r="r" b="b"/>
            <a:pathLst>
              <a:path w="390525" h="439419">
                <a:moveTo>
                  <a:pt x="195072" y="0"/>
                </a:moveTo>
                <a:lnTo>
                  <a:pt x="0" y="438912"/>
                </a:lnTo>
                <a:lnTo>
                  <a:pt x="390144" y="438912"/>
                </a:lnTo>
                <a:lnTo>
                  <a:pt x="1950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716511" y="3331387"/>
            <a:ext cx="9322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06955" y="3128645"/>
            <a:ext cx="379677" cy="427214"/>
          </a:xfrm>
          <a:custGeom>
            <a:avLst/>
            <a:gdLst/>
            <a:ahLst/>
            <a:cxnLst/>
            <a:rect l="l" t="t" r="r" b="b"/>
            <a:pathLst>
              <a:path w="390525" h="439419">
                <a:moveTo>
                  <a:pt x="195071" y="0"/>
                </a:moveTo>
                <a:lnTo>
                  <a:pt x="0" y="438911"/>
                </a:lnTo>
                <a:lnTo>
                  <a:pt x="390144" y="438911"/>
                </a:lnTo>
                <a:lnTo>
                  <a:pt x="1950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446231" y="3334350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9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98794" y="2178156"/>
            <a:ext cx="287073" cy="498828"/>
          </a:xfrm>
          <a:custGeom>
            <a:avLst/>
            <a:gdLst/>
            <a:ahLst/>
            <a:cxnLst/>
            <a:rect l="l" t="t" r="r" b="b"/>
            <a:pathLst>
              <a:path w="295275" h="513080">
                <a:moveTo>
                  <a:pt x="240698" y="432840"/>
                </a:moveTo>
                <a:lnTo>
                  <a:pt x="214883" y="433577"/>
                </a:lnTo>
                <a:lnTo>
                  <a:pt x="257556" y="512825"/>
                </a:lnTo>
                <a:lnTo>
                  <a:pt x="287914" y="446531"/>
                </a:lnTo>
                <a:lnTo>
                  <a:pt x="241553" y="446531"/>
                </a:lnTo>
                <a:lnTo>
                  <a:pt x="240698" y="432840"/>
                </a:lnTo>
                <a:close/>
              </a:path>
              <a:path w="295275" h="513080">
                <a:moveTo>
                  <a:pt x="267843" y="432064"/>
                </a:moveTo>
                <a:lnTo>
                  <a:pt x="240698" y="432840"/>
                </a:lnTo>
                <a:lnTo>
                  <a:pt x="241553" y="446531"/>
                </a:lnTo>
                <a:lnTo>
                  <a:pt x="268985" y="445007"/>
                </a:lnTo>
                <a:lnTo>
                  <a:pt x="267843" y="432064"/>
                </a:lnTo>
                <a:close/>
              </a:path>
              <a:path w="295275" h="513080">
                <a:moveTo>
                  <a:pt x="294894" y="431292"/>
                </a:moveTo>
                <a:lnTo>
                  <a:pt x="267843" y="432064"/>
                </a:lnTo>
                <a:lnTo>
                  <a:pt x="268985" y="445007"/>
                </a:lnTo>
                <a:lnTo>
                  <a:pt x="241553" y="446531"/>
                </a:lnTo>
                <a:lnTo>
                  <a:pt x="287914" y="446531"/>
                </a:lnTo>
                <a:lnTo>
                  <a:pt x="294894" y="431292"/>
                </a:lnTo>
                <a:close/>
              </a:path>
              <a:path w="295275" h="513080">
                <a:moveTo>
                  <a:pt x="16001" y="0"/>
                </a:moveTo>
                <a:lnTo>
                  <a:pt x="0" y="21335"/>
                </a:lnTo>
                <a:lnTo>
                  <a:pt x="15239" y="32766"/>
                </a:lnTo>
                <a:lnTo>
                  <a:pt x="29717" y="43433"/>
                </a:lnTo>
                <a:lnTo>
                  <a:pt x="43433" y="54864"/>
                </a:lnTo>
                <a:lnTo>
                  <a:pt x="83057" y="92201"/>
                </a:lnTo>
                <a:lnTo>
                  <a:pt x="118109" y="131825"/>
                </a:lnTo>
                <a:lnTo>
                  <a:pt x="149351" y="175259"/>
                </a:lnTo>
                <a:lnTo>
                  <a:pt x="159257" y="189738"/>
                </a:lnTo>
                <a:lnTo>
                  <a:pt x="185165" y="236220"/>
                </a:lnTo>
                <a:lnTo>
                  <a:pt x="206501" y="284988"/>
                </a:lnTo>
                <a:lnTo>
                  <a:pt x="217931" y="318516"/>
                </a:lnTo>
                <a:lnTo>
                  <a:pt x="223265" y="335279"/>
                </a:lnTo>
                <a:lnTo>
                  <a:pt x="237744" y="404622"/>
                </a:lnTo>
                <a:lnTo>
                  <a:pt x="240698" y="432840"/>
                </a:lnTo>
                <a:lnTo>
                  <a:pt x="267843" y="432064"/>
                </a:lnTo>
                <a:lnTo>
                  <a:pt x="261365" y="381762"/>
                </a:lnTo>
                <a:lnTo>
                  <a:pt x="248411" y="327659"/>
                </a:lnTo>
                <a:lnTo>
                  <a:pt x="243077" y="309372"/>
                </a:lnTo>
                <a:lnTo>
                  <a:pt x="237744" y="291846"/>
                </a:lnTo>
                <a:lnTo>
                  <a:pt x="230885" y="275081"/>
                </a:lnTo>
                <a:lnTo>
                  <a:pt x="224027" y="257555"/>
                </a:lnTo>
                <a:lnTo>
                  <a:pt x="208787" y="224027"/>
                </a:lnTo>
                <a:lnTo>
                  <a:pt x="200406" y="207264"/>
                </a:lnTo>
                <a:lnTo>
                  <a:pt x="182117" y="175259"/>
                </a:lnTo>
                <a:lnTo>
                  <a:pt x="171450" y="160020"/>
                </a:lnTo>
                <a:lnTo>
                  <a:pt x="161544" y="144779"/>
                </a:lnTo>
                <a:lnTo>
                  <a:pt x="150113" y="129540"/>
                </a:lnTo>
                <a:lnTo>
                  <a:pt x="127253" y="100583"/>
                </a:lnTo>
                <a:lnTo>
                  <a:pt x="114300" y="86868"/>
                </a:lnTo>
                <a:lnTo>
                  <a:pt x="102107" y="73151"/>
                </a:lnTo>
                <a:lnTo>
                  <a:pt x="74675" y="46481"/>
                </a:lnTo>
                <a:lnTo>
                  <a:pt x="31241" y="10668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573530" y="1738100"/>
            <a:ext cx="418571" cy="314237"/>
          </a:xfrm>
          <a:custGeom>
            <a:avLst/>
            <a:gdLst/>
            <a:ahLst/>
            <a:cxnLst/>
            <a:rect l="l" t="t" r="r" b="b"/>
            <a:pathLst>
              <a:path w="430530" h="323214">
                <a:moveTo>
                  <a:pt x="430530" y="0"/>
                </a:moveTo>
                <a:lnTo>
                  <a:pt x="0" y="3230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305473" y="1767733"/>
            <a:ext cx="209903" cy="313619"/>
          </a:xfrm>
          <a:custGeom>
            <a:avLst/>
            <a:gdLst/>
            <a:ahLst/>
            <a:cxnLst/>
            <a:rect l="l" t="t" r="r" b="b"/>
            <a:pathLst>
              <a:path w="215900" h="322580">
                <a:moveTo>
                  <a:pt x="0" y="0"/>
                </a:moveTo>
                <a:lnTo>
                  <a:pt x="215645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724785" y="2292244"/>
            <a:ext cx="313002" cy="416719"/>
          </a:xfrm>
          <a:custGeom>
            <a:avLst/>
            <a:gdLst/>
            <a:ahLst/>
            <a:cxnLst/>
            <a:rect l="l" t="t" r="r" b="b"/>
            <a:pathLst>
              <a:path w="321944" h="428625">
                <a:moveTo>
                  <a:pt x="0" y="0"/>
                </a:moveTo>
                <a:lnTo>
                  <a:pt x="321563" y="4282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204720" y="2292243"/>
            <a:ext cx="206816" cy="314854"/>
          </a:xfrm>
          <a:custGeom>
            <a:avLst/>
            <a:gdLst/>
            <a:ahLst/>
            <a:cxnLst/>
            <a:rect l="l" t="t" r="r" b="b"/>
            <a:pathLst>
              <a:path w="212725" h="323850">
                <a:moveTo>
                  <a:pt x="212598" y="0"/>
                </a:moveTo>
                <a:lnTo>
                  <a:pt x="0" y="32385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783926" y="2813050"/>
            <a:ext cx="208667" cy="316089"/>
          </a:xfrm>
          <a:custGeom>
            <a:avLst/>
            <a:gdLst/>
            <a:ahLst/>
            <a:cxnLst/>
            <a:rect l="l" t="t" r="r" b="b"/>
            <a:pathLst>
              <a:path w="214630" h="325119">
                <a:moveTo>
                  <a:pt x="214122" y="0"/>
                </a:moveTo>
                <a:lnTo>
                  <a:pt x="0" y="3246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306955" y="2814531"/>
            <a:ext cx="208667" cy="312385"/>
          </a:xfrm>
          <a:custGeom>
            <a:avLst/>
            <a:gdLst/>
            <a:ahLst/>
            <a:cxnLst/>
            <a:rect l="l" t="t" r="r" b="b"/>
            <a:pathLst>
              <a:path w="214630" h="321310">
                <a:moveTo>
                  <a:pt x="0" y="0"/>
                </a:moveTo>
                <a:lnTo>
                  <a:pt x="214121" y="3208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749482" y="1566226"/>
            <a:ext cx="262996" cy="262996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134873" y="0"/>
                </a:moveTo>
                <a:lnTo>
                  <a:pt x="92171" y="6857"/>
                </a:lnTo>
                <a:lnTo>
                  <a:pt x="55138" y="25968"/>
                </a:lnTo>
                <a:lnTo>
                  <a:pt x="25968" y="55138"/>
                </a:lnTo>
                <a:lnTo>
                  <a:pt x="6858" y="92171"/>
                </a:lnTo>
                <a:lnTo>
                  <a:pt x="0" y="134874"/>
                </a:lnTo>
                <a:lnTo>
                  <a:pt x="6858" y="177655"/>
                </a:lnTo>
                <a:lnTo>
                  <a:pt x="25968" y="214877"/>
                </a:lnTo>
                <a:lnTo>
                  <a:pt x="55138" y="244272"/>
                </a:lnTo>
                <a:lnTo>
                  <a:pt x="92171" y="263572"/>
                </a:lnTo>
                <a:lnTo>
                  <a:pt x="134873" y="270509"/>
                </a:lnTo>
                <a:lnTo>
                  <a:pt x="177655" y="263572"/>
                </a:lnTo>
                <a:lnTo>
                  <a:pt x="214877" y="244272"/>
                </a:lnTo>
                <a:lnTo>
                  <a:pt x="244272" y="214877"/>
                </a:lnTo>
                <a:lnTo>
                  <a:pt x="263572" y="177655"/>
                </a:lnTo>
                <a:lnTo>
                  <a:pt x="270509" y="134874"/>
                </a:lnTo>
                <a:lnTo>
                  <a:pt x="263572" y="92171"/>
                </a:lnTo>
                <a:lnTo>
                  <a:pt x="244272" y="55138"/>
                </a:lnTo>
                <a:lnTo>
                  <a:pt x="214877" y="25968"/>
                </a:lnTo>
                <a:lnTo>
                  <a:pt x="177655" y="6857"/>
                </a:lnTo>
                <a:lnTo>
                  <a:pt x="13487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822825" y="1582278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90340" y="2716001"/>
            <a:ext cx="262996" cy="262996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4874" y="0"/>
                </a:moveTo>
                <a:lnTo>
                  <a:pt x="92171" y="6864"/>
                </a:lnTo>
                <a:lnTo>
                  <a:pt x="55138" y="26017"/>
                </a:lnTo>
                <a:lnTo>
                  <a:pt x="25968" y="55302"/>
                </a:lnTo>
                <a:lnTo>
                  <a:pt x="6858" y="92561"/>
                </a:lnTo>
                <a:lnTo>
                  <a:pt x="0" y="135635"/>
                </a:lnTo>
                <a:lnTo>
                  <a:pt x="6858" y="178338"/>
                </a:lnTo>
                <a:lnTo>
                  <a:pt x="25968" y="215371"/>
                </a:lnTo>
                <a:lnTo>
                  <a:pt x="55138" y="244541"/>
                </a:lnTo>
                <a:lnTo>
                  <a:pt x="92171" y="263651"/>
                </a:lnTo>
                <a:lnTo>
                  <a:pt x="134874" y="270509"/>
                </a:lnTo>
                <a:lnTo>
                  <a:pt x="177655" y="263651"/>
                </a:lnTo>
                <a:lnTo>
                  <a:pt x="214877" y="244541"/>
                </a:lnTo>
                <a:lnTo>
                  <a:pt x="244272" y="215371"/>
                </a:lnTo>
                <a:lnTo>
                  <a:pt x="263572" y="178338"/>
                </a:lnTo>
                <a:lnTo>
                  <a:pt x="270510" y="135635"/>
                </a:lnTo>
                <a:lnTo>
                  <a:pt x="263572" y="92561"/>
                </a:lnTo>
                <a:lnTo>
                  <a:pt x="244272" y="55302"/>
                </a:lnTo>
                <a:lnTo>
                  <a:pt x="214877" y="26017"/>
                </a:lnTo>
                <a:lnTo>
                  <a:pt x="177655" y="6864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5763682" y="2732051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3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4214" y="2082588"/>
            <a:ext cx="379677" cy="427831"/>
          </a:xfrm>
          <a:custGeom>
            <a:avLst/>
            <a:gdLst/>
            <a:ahLst/>
            <a:cxnLst/>
            <a:rect l="l" t="t" r="r" b="b"/>
            <a:pathLst>
              <a:path w="390525" h="440055">
                <a:moveTo>
                  <a:pt x="195072" y="0"/>
                </a:moveTo>
                <a:lnTo>
                  <a:pt x="0" y="439674"/>
                </a:lnTo>
                <a:lnTo>
                  <a:pt x="390144" y="439674"/>
                </a:lnTo>
                <a:lnTo>
                  <a:pt x="1950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1505372" y="2289033"/>
            <a:ext cx="2820106" cy="50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18179" algn="l"/>
              </a:tabLst>
            </a:pPr>
            <a:r>
              <a:rPr sz="1069" b="1" spc="19" dirty="0">
                <a:latin typeface="Times New Roman"/>
                <a:cs typeface="Times New Roman"/>
              </a:rPr>
              <a:t>A	A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572898"/>
            <a:r>
              <a:rPr sz="1069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65930" y="3233102"/>
            <a:ext cx="379677" cy="427214"/>
          </a:xfrm>
          <a:custGeom>
            <a:avLst/>
            <a:gdLst/>
            <a:ahLst/>
            <a:cxnLst/>
            <a:rect l="l" t="t" r="r" b="b"/>
            <a:pathLst>
              <a:path w="390525" h="439420">
                <a:moveTo>
                  <a:pt x="195072" y="0"/>
                </a:moveTo>
                <a:lnTo>
                  <a:pt x="0" y="438911"/>
                </a:lnTo>
                <a:lnTo>
                  <a:pt x="390143" y="438911"/>
                </a:lnTo>
                <a:lnTo>
                  <a:pt x="1950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6105948" y="3438807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11701" y="2605617"/>
            <a:ext cx="379677" cy="427214"/>
          </a:xfrm>
          <a:custGeom>
            <a:avLst/>
            <a:gdLst/>
            <a:ahLst/>
            <a:cxnLst/>
            <a:rect l="l" t="t" r="r" b="b"/>
            <a:pathLst>
              <a:path w="390525" h="439419">
                <a:moveTo>
                  <a:pt x="195071" y="0"/>
                </a:moveTo>
                <a:lnTo>
                  <a:pt x="0" y="438911"/>
                </a:lnTo>
                <a:lnTo>
                  <a:pt x="390143" y="438911"/>
                </a:lnTo>
                <a:lnTo>
                  <a:pt x="1950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4854680" y="2812062"/>
            <a:ext cx="9322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33987" y="3233102"/>
            <a:ext cx="379677" cy="427214"/>
          </a:xfrm>
          <a:custGeom>
            <a:avLst/>
            <a:gdLst/>
            <a:ahLst/>
            <a:cxnLst/>
            <a:rect l="l" t="t" r="r" b="b"/>
            <a:pathLst>
              <a:path w="390525" h="439420">
                <a:moveTo>
                  <a:pt x="195072" y="0"/>
                </a:moveTo>
                <a:lnTo>
                  <a:pt x="0" y="438911"/>
                </a:lnTo>
                <a:lnTo>
                  <a:pt x="390144" y="438911"/>
                </a:lnTo>
                <a:lnTo>
                  <a:pt x="1950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5374005" y="3438807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9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92389" y="1738100"/>
            <a:ext cx="417953" cy="314237"/>
          </a:xfrm>
          <a:custGeom>
            <a:avLst/>
            <a:gdLst/>
            <a:ahLst/>
            <a:cxnLst/>
            <a:rect l="l" t="t" r="r" b="b"/>
            <a:pathLst>
              <a:path w="429895" h="323214">
                <a:moveTo>
                  <a:pt x="429768" y="0"/>
                </a:moveTo>
                <a:lnTo>
                  <a:pt x="0" y="3230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023590" y="1767733"/>
            <a:ext cx="209903" cy="313619"/>
          </a:xfrm>
          <a:custGeom>
            <a:avLst/>
            <a:gdLst/>
            <a:ahLst/>
            <a:cxnLst/>
            <a:rect l="l" t="t" r="r" b="b"/>
            <a:pathLst>
              <a:path w="215900" h="322580">
                <a:moveTo>
                  <a:pt x="0" y="0"/>
                </a:moveTo>
                <a:lnTo>
                  <a:pt x="215645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442903" y="2292244"/>
            <a:ext cx="313002" cy="416719"/>
          </a:xfrm>
          <a:custGeom>
            <a:avLst/>
            <a:gdLst/>
            <a:ahLst/>
            <a:cxnLst/>
            <a:rect l="l" t="t" r="r" b="b"/>
            <a:pathLst>
              <a:path w="321945" h="428625">
                <a:moveTo>
                  <a:pt x="0" y="0"/>
                </a:moveTo>
                <a:lnTo>
                  <a:pt x="321563" y="4282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921355" y="2292243"/>
            <a:ext cx="208667" cy="314854"/>
          </a:xfrm>
          <a:custGeom>
            <a:avLst/>
            <a:gdLst/>
            <a:ahLst/>
            <a:cxnLst/>
            <a:rect l="l" t="t" r="r" b="b"/>
            <a:pathLst>
              <a:path w="214629" h="323850">
                <a:moveTo>
                  <a:pt x="214122" y="0"/>
                </a:moveTo>
                <a:lnTo>
                  <a:pt x="0" y="3238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5965930" y="2918989"/>
            <a:ext cx="208667" cy="312385"/>
          </a:xfrm>
          <a:custGeom>
            <a:avLst/>
            <a:gdLst/>
            <a:ahLst/>
            <a:cxnLst/>
            <a:rect l="l" t="t" r="r" b="b"/>
            <a:pathLst>
              <a:path w="214629" h="321310">
                <a:moveTo>
                  <a:pt x="0" y="0"/>
                </a:moveTo>
                <a:lnTo>
                  <a:pt x="214122" y="3208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165831" y="2087033"/>
            <a:ext cx="264231" cy="262996"/>
          </a:xfrm>
          <a:custGeom>
            <a:avLst/>
            <a:gdLst/>
            <a:ahLst/>
            <a:cxnLst/>
            <a:rect l="l" t="t" r="r" b="b"/>
            <a:pathLst>
              <a:path w="271779" h="270510">
                <a:moveTo>
                  <a:pt x="135636" y="0"/>
                </a:moveTo>
                <a:lnTo>
                  <a:pt x="92854" y="6857"/>
                </a:lnTo>
                <a:lnTo>
                  <a:pt x="55632" y="25968"/>
                </a:lnTo>
                <a:lnTo>
                  <a:pt x="26237" y="55138"/>
                </a:lnTo>
                <a:lnTo>
                  <a:pt x="6937" y="92171"/>
                </a:lnTo>
                <a:lnTo>
                  <a:pt x="0" y="134874"/>
                </a:lnTo>
                <a:lnTo>
                  <a:pt x="6937" y="177948"/>
                </a:lnTo>
                <a:lnTo>
                  <a:pt x="26237" y="215207"/>
                </a:lnTo>
                <a:lnTo>
                  <a:pt x="55632" y="244492"/>
                </a:lnTo>
                <a:lnTo>
                  <a:pt x="92854" y="263645"/>
                </a:lnTo>
                <a:lnTo>
                  <a:pt x="135636" y="270509"/>
                </a:lnTo>
                <a:lnTo>
                  <a:pt x="178417" y="263645"/>
                </a:lnTo>
                <a:lnTo>
                  <a:pt x="215639" y="244492"/>
                </a:lnTo>
                <a:lnTo>
                  <a:pt x="245034" y="215207"/>
                </a:lnTo>
                <a:lnTo>
                  <a:pt x="264334" y="177948"/>
                </a:lnTo>
                <a:lnTo>
                  <a:pt x="271272" y="134874"/>
                </a:lnTo>
                <a:lnTo>
                  <a:pt x="264334" y="92171"/>
                </a:lnTo>
                <a:lnTo>
                  <a:pt x="245034" y="55138"/>
                </a:lnTo>
                <a:lnTo>
                  <a:pt x="215639" y="25968"/>
                </a:lnTo>
                <a:lnTo>
                  <a:pt x="178417" y="6857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5239914" y="2104565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442162" y="2917507"/>
            <a:ext cx="209285" cy="313619"/>
          </a:xfrm>
          <a:custGeom>
            <a:avLst/>
            <a:gdLst/>
            <a:ahLst/>
            <a:cxnLst/>
            <a:rect l="l" t="t" r="r" b="b"/>
            <a:pathLst>
              <a:path w="215264" h="322580">
                <a:moveTo>
                  <a:pt x="214884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143356" y="2082588"/>
            <a:ext cx="806890" cy="142610"/>
          </a:xfrm>
          <a:custGeom>
            <a:avLst/>
            <a:gdLst/>
            <a:ahLst/>
            <a:cxnLst/>
            <a:rect l="l" t="t" r="r" b="b"/>
            <a:pathLst>
              <a:path w="829945" h="146685">
                <a:moveTo>
                  <a:pt x="622554" y="0"/>
                </a:moveTo>
                <a:lnTo>
                  <a:pt x="622554" y="36575"/>
                </a:lnTo>
                <a:lnTo>
                  <a:pt x="0" y="36575"/>
                </a:lnTo>
                <a:lnTo>
                  <a:pt x="0" y="109727"/>
                </a:lnTo>
                <a:lnTo>
                  <a:pt x="622554" y="109727"/>
                </a:lnTo>
                <a:lnTo>
                  <a:pt x="622554" y="146303"/>
                </a:lnTo>
                <a:lnTo>
                  <a:pt x="829818" y="73151"/>
                </a:lnTo>
                <a:lnTo>
                  <a:pt x="6225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2663297" y="3929980"/>
            <a:ext cx="2400917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23. 4: </a:t>
            </a:r>
            <a:r>
              <a:rPr sz="1069" spc="10" dirty="0">
                <a:latin typeface="Times New Roman"/>
                <a:cs typeface="Times New Roman"/>
              </a:rPr>
              <a:t>Double </a:t>
            </a:r>
            <a:r>
              <a:rPr sz="1069" spc="5" dirty="0">
                <a:latin typeface="Times New Roman"/>
                <a:cs typeface="Times New Roman"/>
              </a:rPr>
              <a:t>Right-Left </a:t>
            </a:r>
            <a:r>
              <a:rPr sz="1069" spc="10" dirty="0">
                <a:latin typeface="Times New Roman"/>
                <a:cs typeface="Times New Roman"/>
              </a:rPr>
              <a:t>Rotation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(A)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91210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2084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778"/>
              </a:spcBef>
            </a:pP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23.4.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the single left rotation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this tree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got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single right 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rotation is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by passing it </a:t>
            </a:r>
            <a:r>
              <a:rPr sz="1069" spc="10" dirty="0">
                <a:latin typeface="Times New Roman"/>
                <a:cs typeface="Times New Roman"/>
              </a:rPr>
              <a:t>k1. </a:t>
            </a:r>
            <a:r>
              <a:rPr sz="1069" spc="5" dirty="0">
                <a:latin typeface="Times New Roman"/>
                <a:cs typeface="Times New Roman"/>
              </a:rPr>
              <a:t>In this rotation,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goes  </a:t>
            </a:r>
            <a:r>
              <a:rPr sz="1069" spc="10" dirty="0">
                <a:latin typeface="Times New Roman"/>
                <a:cs typeface="Times New Roman"/>
              </a:rPr>
              <a:t>down and k2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10" dirty="0">
                <a:latin typeface="Times New Roman"/>
                <a:cs typeface="Times New Roman"/>
              </a:rPr>
              <a:t>k1, becomes </a:t>
            </a:r>
            <a:r>
              <a:rPr sz="1069" spc="5" dirty="0">
                <a:latin typeface="Times New Roman"/>
                <a:cs typeface="Times New Roman"/>
              </a:rPr>
              <a:t>the root.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of single  left rotation.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statement in </a:t>
            </a:r>
            <a:r>
              <a:rPr sz="1069" spc="10" dirty="0">
                <a:latin typeface="Times New Roman"/>
                <a:cs typeface="Times New Roman"/>
              </a:rPr>
              <a:t>the above code performs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task.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singleLeftRotation(k1);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spc="5" dirty="0">
                <a:latin typeface="Times New Roman"/>
                <a:cs typeface="Times New Roman"/>
              </a:rPr>
              <a:t>tree gets its </a:t>
            </a:r>
            <a:r>
              <a:rPr sz="1069" spc="10" dirty="0">
                <a:latin typeface="Times New Roman"/>
                <a:cs typeface="Times New Roman"/>
              </a:rPr>
              <a:t>final form </a:t>
            </a:r>
            <a:r>
              <a:rPr sz="1069" spc="5" dirty="0">
                <a:latin typeface="Times New Roman"/>
                <a:cs typeface="Times New Roman"/>
              </a:rPr>
              <a:t>i.e. after </a:t>
            </a:r>
            <a:r>
              <a:rPr sz="1069" spc="10" dirty="0">
                <a:latin typeface="Times New Roman"/>
                <a:cs typeface="Times New Roman"/>
              </a:rPr>
              <a:t>the double </a:t>
            </a:r>
            <a:r>
              <a:rPr sz="1069" spc="5" dirty="0">
                <a:latin typeface="Times New Roman"/>
                <a:cs typeface="Times New Roman"/>
              </a:rPr>
              <a:t>right-left rotation.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the </a:t>
            </a:r>
            <a:r>
              <a:rPr sz="1069" spc="5" dirty="0">
                <a:latin typeface="Times New Roman"/>
                <a:cs typeface="Times New Roman"/>
              </a:rPr>
              <a:t>single left rotation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final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3059748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3056785"/>
            <a:ext cx="0" cy="2787385"/>
          </a:xfrm>
          <a:custGeom>
            <a:avLst/>
            <a:gdLst/>
            <a:ahLst/>
            <a:cxnLst/>
            <a:rect l="l" t="t" r="r" b="b"/>
            <a:pathLst>
              <a:path h="2867025">
                <a:moveTo>
                  <a:pt x="0" y="0"/>
                </a:moveTo>
                <a:lnTo>
                  <a:pt x="0" y="286664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5840835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3056785"/>
            <a:ext cx="0" cy="2787385"/>
          </a:xfrm>
          <a:custGeom>
            <a:avLst/>
            <a:gdLst/>
            <a:ahLst/>
            <a:cxnLst/>
            <a:rect l="l" t="t" r="r" b="b"/>
            <a:pathLst>
              <a:path h="2867025">
                <a:moveTo>
                  <a:pt x="0" y="0"/>
                </a:moveTo>
                <a:lnTo>
                  <a:pt x="0" y="286664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5999674"/>
            <a:ext cx="4851841" cy="1500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above  figure, 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was  witnessed 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the  double  rotation  </a:t>
            </a:r>
            <a:r>
              <a:rPr sz="1069" spc="5" dirty="0">
                <a:latin typeface="Times New Roman"/>
                <a:cs typeface="Times New Roman"/>
              </a:rPr>
              <a:t>consists  </a:t>
            </a:r>
            <a:r>
              <a:rPr sz="1069" spc="10" dirty="0">
                <a:latin typeface="Times New Roman"/>
                <a:cs typeface="Times New Roman"/>
              </a:rPr>
              <a:t>of   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few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statements. That’s </a:t>
            </a:r>
            <a:r>
              <a:rPr sz="1069" spc="10" dirty="0">
                <a:latin typeface="Times New Roman"/>
                <a:cs typeface="Times New Roman"/>
              </a:rPr>
              <a:t>why,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had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routines for single right and left  rotations.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double right-left rotation, we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carried </a:t>
            </a:r>
            <a:r>
              <a:rPr sz="1069" spc="1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right rotation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single left rotation to </a:t>
            </a:r>
            <a:r>
              <a:rPr sz="1069" spc="10" dirty="0">
                <a:latin typeface="Times New Roman"/>
                <a:cs typeface="Times New Roman"/>
              </a:rPr>
              <a:t>complete the double </a:t>
            </a:r>
            <a:r>
              <a:rPr sz="1069" spc="5" dirty="0">
                <a:latin typeface="Times New Roman"/>
                <a:cs typeface="Times New Roman"/>
              </a:rPr>
              <a:t>right-left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Double Left-Right</a:t>
            </a:r>
            <a:r>
              <a:rPr sz="1264" b="1" spc="-24" dirty="0">
                <a:latin typeface="Arial"/>
                <a:cs typeface="Arial"/>
              </a:rPr>
              <a:t> </a:t>
            </a:r>
            <a:r>
              <a:rPr sz="1264" b="1" dirty="0">
                <a:latin typeface="Arial"/>
                <a:cs typeface="Arial"/>
              </a:rPr>
              <a:t>Rotation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While performing the </a:t>
            </a:r>
            <a:r>
              <a:rPr sz="1069" spc="5" dirty="0">
                <a:latin typeface="Times New Roman"/>
                <a:cs typeface="Times New Roman"/>
              </a:rPr>
              <a:t>double left-right rotation,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simply carry 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left  rotation at first. It is 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single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double Left-Right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014" y="7636244"/>
            <a:ext cx="4951853" cy="166501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TreeNode&lt;int&gt;* doubleLeftRightRotation(TreeNode&lt;int&gt;*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k3)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k3 </a:t>
            </a:r>
            <a:r>
              <a:rPr sz="1069" spc="15" dirty="0">
                <a:latin typeface="Times New Roman"/>
                <a:cs typeface="Times New Roman"/>
              </a:rPr>
              <a:t>== NULL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single left rotate </a:t>
            </a:r>
            <a:r>
              <a:rPr sz="1069" spc="10" dirty="0">
                <a:latin typeface="Times New Roman"/>
                <a:cs typeface="Times New Roman"/>
              </a:rPr>
              <a:t>with k1 (k3's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child)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k3-&gt;setLeft(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singleLeftRotation(k3-&gt;getLeft()));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98786" marR="229591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single right rotate </a:t>
            </a:r>
            <a:r>
              <a:rPr sz="1069" spc="10" dirty="0">
                <a:latin typeface="Times New Roman"/>
                <a:cs typeface="Times New Roman"/>
              </a:rPr>
              <a:t>with k3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singleRightRotation(k3);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5429" y="3229398"/>
            <a:ext cx="281517" cy="281517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79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79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79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79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7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997662" y="3249153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5438" y="3233843"/>
            <a:ext cx="282751" cy="281517"/>
          </a:xfrm>
          <a:custGeom>
            <a:avLst/>
            <a:gdLst/>
            <a:ahLst/>
            <a:cxnLst/>
            <a:rect l="l" t="t" r="r" b="b"/>
            <a:pathLst>
              <a:path w="290830" h="289560">
                <a:moveTo>
                  <a:pt x="145542" y="0"/>
                </a:moveTo>
                <a:lnTo>
                  <a:pt x="99681" y="7376"/>
                </a:lnTo>
                <a:lnTo>
                  <a:pt x="59746" y="27919"/>
                </a:lnTo>
                <a:lnTo>
                  <a:pt x="28187" y="59253"/>
                </a:lnTo>
                <a:lnTo>
                  <a:pt x="7455" y="98999"/>
                </a:lnTo>
                <a:lnTo>
                  <a:pt x="0" y="144779"/>
                </a:lnTo>
                <a:lnTo>
                  <a:pt x="7455" y="190560"/>
                </a:lnTo>
                <a:lnTo>
                  <a:pt x="28187" y="230306"/>
                </a:lnTo>
                <a:lnTo>
                  <a:pt x="59746" y="261640"/>
                </a:lnTo>
                <a:lnTo>
                  <a:pt x="99681" y="282183"/>
                </a:lnTo>
                <a:lnTo>
                  <a:pt x="145542" y="289559"/>
                </a:lnTo>
                <a:lnTo>
                  <a:pt x="191322" y="282183"/>
                </a:lnTo>
                <a:lnTo>
                  <a:pt x="231068" y="261640"/>
                </a:lnTo>
                <a:lnTo>
                  <a:pt x="262402" y="230306"/>
                </a:lnTo>
                <a:lnTo>
                  <a:pt x="282945" y="190560"/>
                </a:lnTo>
                <a:lnTo>
                  <a:pt x="290322" y="144779"/>
                </a:lnTo>
                <a:lnTo>
                  <a:pt x="282945" y="98999"/>
                </a:lnTo>
                <a:lnTo>
                  <a:pt x="262402" y="59253"/>
                </a:lnTo>
                <a:lnTo>
                  <a:pt x="231068" y="27919"/>
                </a:lnTo>
                <a:lnTo>
                  <a:pt x="191322" y="7376"/>
                </a:lnTo>
                <a:lnTo>
                  <a:pt x="14554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108411" y="3251375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6469" y="3785763"/>
            <a:ext cx="406841" cy="457464"/>
          </a:xfrm>
          <a:custGeom>
            <a:avLst/>
            <a:gdLst/>
            <a:ahLst/>
            <a:cxnLst/>
            <a:rect l="l" t="t" r="r" b="b"/>
            <a:pathLst>
              <a:path w="418464" h="470535">
                <a:moveTo>
                  <a:pt x="208787" y="0"/>
                </a:moveTo>
                <a:lnTo>
                  <a:pt x="0" y="470153"/>
                </a:lnTo>
                <a:lnTo>
                  <a:pt x="418337" y="470153"/>
                </a:lnTo>
                <a:lnTo>
                  <a:pt x="2087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288068" y="3985049"/>
            <a:ext cx="305594" cy="203112"/>
          </a:xfrm>
          <a:custGeom>
            <a:avLst/>
            <a:gdLst/>
            <a:ahLst/>
            <a:cxnLst/>
            <a:rect l="l" t="t" r="r" b="b"/>
            <a:pathLst>
              <a:path w="314325" h="208914">
                <a:moveTo>
                  <a:pt x="313944" y="0"/>
                </a:moveTo>
                <a:lnTo>
                  <a:pt x="0" y="2087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745161" y="3985049"/>
            <a:ext cx="254353" cy="305594"/>
          </a:xfrm>
          <a:custGeom>
            <a:avLst/>
            <a:gdLst/>
            <a:ahLst/>
            <a:cxnLst/>
            <a:rect l="l" t="t" r="r" b="b"/>
            <a:pathLst>
              <a:path w="261620" h="314325">
                <a:moveTo>
                  <a:pt x="0" y="0"/>
                </a:moveTo>
                <a:lnTo>
                  <a:pt x="261365" y="3139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474632" y="3476836"/>
            <a:ext cx="508706" cy="305594"/>
          </a:xfrm>
          <a:custGeom>
            <a:avLst/>
            <a:gdLst/>
            <a:ahLst/>
            <a:cxnLst/>
            <a:rect l="l" t="t" r="r" b="b"/>
            <a:pathLst>
              <a:path w="523239" h="314325">
                <a:moveTo>
                  <a:pt x="522732" y="0"/>
                </a:moveTo>
                <a:lnTo>
                  <a:pt x="0" y="3139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254605" y="3737610"/>
            <a:ext cx="282751" cy="280899"/>
          </a:xfrm>
          <a:custGeom>
            <a:avLst/>
            <a:gdLst/>
            <a:ahLst/>
            <a:cxnLst/>
            <a:rect l="l" t="t" r="r" b="b"/>
            <a:pathLst>
              <a:path w="290829" h="288925">
                <a:moveTo>
                  <a:pt x="145542" y="0"/>
                </a:moveTo>
                <a:lnTo>
                  <a:pt x="99681" y="7376"/>
                </a:lnTo>
                <a:lnTo>
                  <a:pt x="59746" y="27919"/>
                </a:lnTo>
                <a:lnTo>
                  <a:pt x="28187" y="59253"/>
                </a:lnTo>
                <a:lnTo>
                  <a:pt x="7455" y="98999"/>
                </a:lnTo>
                <a:lnTo>
                  <a:pt x="0" y="144780"/>
                </a:lnTo>
                <a:lnTo>
                  <a:pt x="7455" y="190481"/>
                </a:lnTo>
                <a:lnTo>
                  <a:pt x="28187" y="230038"/>
                </a:lnTo>
                <a:lnTo>
                  <a:pt x="59746" y="261146"/>
                </a:lnTo>
                <a:lnTo>
                  <a:pt x="99681" y="281501"/>
                </a:lnTo>
                <a:lnTo>
                  <a:pt x="145542" y="288798"/>
                </a:lnTo>
                <a:lnTo>
                  <a:pt x="191322" y="281501"/>
                </a:lnTo>
                <a:lnTo>
                  <a:pt x="231068" y="261146"/>
                </a:lnTo>
                <a:lnTo>
                  <a:pt x="262402" y="230038"/>
                </a:lnTo>
                <a:lnTo>
                  <a:pt x="282945" y="190481"/>
                </a:lnTo>
                <a:lnTo>
                  <a:pt x="290322" y="144780"/>
                </a:lnTo>
                <a:lnTo>
                  <a:pt x="282945" y="98999"/>
                </a:lnTo>
                <a:lnTo>
                  <a:pt x="262402" y="59253"/>
                </a:lnTo>
                <a:lnTo>
                  <a:pt x="231068" y="27919"/>
                </a:lnTo>
                <a:lnTo>
                  <a:pt x="191322" y="7376"/>
                </a:lnTo>
                <a:lnTo>
                  <a:pt x="14554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337578" y="3756624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68656" y="3985049"/>
            <a:ext cx="254353" cy="305594"/>
          </a:xfrm>
          <a:custGeom>
            <a:avLst/>
            <a:gdLst/>
            <a:ahLst/>
            <a:cxnLst/>
            <a:rect l="l" t="t" r="r" b="b"/>
            <a:pathLst>
              <a:path w="261620" h="314325">
                <a:moveTo>
                  <a:pt x="261366" y="0"/>
                </a:moveTo>
                <a:lnTo>
                  <a:pt x="0" y="3139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474633" y="3985049"/>
            <a:ext cx="254970" cy="203112"/>
          </a:xfrm>
          <a:custGeom>
            <a:avLst/>
            <a:gdLst/>
            <a:ahLst/>
            <a:cxnLst/>
            <a:rect l="l" t="t" r="r" b="b"/>
            <a:pathLst>
              <a:path w="262254" h="208914">
                <a:moveTo>
                  <a:pt x="0" y="0"/>
                </a:moveTo>
                <a:lnTo>
                  <a:pt x="262128" y="2087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795540" y="4290271"/>
            <a:ext cx="406841" cy="457464"/>
          </a:xfrm>
          <a:custGeom>
            <a:avLst/>
            <a:gdLst/>
            <a:ahLst/>
            <a:cxnLst/>
            <a:rect l="l" t="t" r="r" b="b"/>
            <a:pathLst>
              <a:path w="418464" h="470535">
                <a:moveTo>
                  <a:pt x="209550" y="0"/>
                </a:moveTo>
                <a:lnTo>
                  <a:pt x="0" y="470153"/>
                </a:lnTo>
                <a:lnTo>
                  <a:pt x="418338" y="470153"/>
                </a:lnTo>
                <a:lnTo>
                  <a:pt x="2095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971117" y="4467084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65668" y="4290271"/>
            <a:ext cx="406841" cy="457464"/>
          </a:xfrm>
          <a:custGeom>
            <a:avLst/>
            <a:gdLst/>
            <a:ahLst/>
            <a:cxnLst/>
            <a:rect l="l" t="t" r="r" b="b"/>
            <a:pathLst>
              <a:path w="418464" h="470535">
                <a:moveTo>
                  <a:pt x="208787" y="0"/>
                </a:moveTo>
                <a:lnTo>
                  <a:pt x="0" y="470153"/>
                </a:lnTo>
                <a:lnTo>
                  <a:pt x="418338" y="470153"/>
                </a:lnTo>
                <a:lnTo>
                  <a:pt x="2087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019021" y="4508570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36197" y="3476836"/>
            <a:ext cx="507471" cy="305594"/>
          </a:xfrm>
          <a:custGeom>
            <a:avLst/>
            <a:gdLst/>
            <a:ahLst/>
            <a:cxnLst/>
            <a:rect l="l" t="t" r="r" b="b"/>
            <a:pathLst>
              <a:path w="521970" h="314325">
                <a:moveTo>
                  <a:pt x="0" y="0"/>
                </a:moveTo>
                <a:lnTo>
                  <a:pt x="521969" y="3139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525751" y="4188036"/>
            <a:ext cx="406224" cy="457464"/>
          </a:xfrm>
          <a:custGeom>
            <a:avLst/>
            <a:gdLst/>
            <a:ahLst/>
            <a:cxnLst/>
            <a:rect l="l" t="t" r="r" b="b"/>
            <a:pathLst>
              <a:path w="417829" h="470535">
                <a:moveTo>
                  <a:pt x="208787" y="0"/>
                </a:moveTo>
                <a:lnTo>
                  <a:pt x="0" y="470153"/>
                </a:lnTo>
                <a:lnTo>
                  <a:pt x="417575" y="470153"/>
                </a:lnTo>
                <a:lnTo>
                  <a:pt x="2087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683549" y="4406335"/>
            <a:ext cx="9322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85079" y="4188036"/>
            <a:ext cx="406224" cy="457464"/>
          </a:xfrm>
          <a:custGeom>
            <a:avLst/>
            <a:gdLst/>
            <a:ahLst/>
            <a:cxnLst/>
            <a:rect l="l" t="t" r="r" b="b"/>
            <a:pathLst>
              <a:path w="417829" h="470535">
                <a:moveTo>
                  <a:pt x="208787" y="0"/>
                </a:moveTo>
                <a:lnTo>
                  <a:pt x="0" y="470153"/>
                </a:lnTo>
                <a:lnTo>
                  <a:pt x="417576" y="470153"/>
                </a:lnTo>
                <a:lnTo>
                  <a:pt x="2087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5242136" y="4406335"/>
            <a:ext cx="9322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i="1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24394" y="3737610"/>
            <a:ext cx="282751" cy="280899"/>
          </a:xfrm>
          <a:custGeom>
            <a:avLst/>
            <a:gdLst/>
            <a:ahLst/>
            <a:cxnLst/>
            <a:rect l="l" t="t" r="r" b="b"/>
            <a:pathLst>
              <a:path w="290829" h="288925">
                <a:moveTo>
                  <a:pt x="145541" y="0"/>
                </a:moveTo>
                <a:lnTo>
                  <a:pt x="99389" y="7376"/>
                </a:lnTo>
                <a:lnTo>
                  <a:pt x="59417" y="27919"/>
                </a:lnTo>
                <a:lnTo>
                  <a:pt x="27968" y="59253"/>
                </a:lnTo>
                <a:lnTo>
                  <a:pt x="7382" y="98999"/>
                </a:lnTo>
                <a:lnTo>
                  <a:pt x="0" y="144780"/>
                </a:lnTo>
                <a:lnTo>
                  <a:pt x="7382" y="190481"/>
                </a:lnTo>
                <a:lnTo>
                  <a:pt x="27968" y="230038"/>
                </a:lnTo>
                <a:lnTo>
                  <a:pt x="59417" y="261146"/>
                </a:lnTo>
                <a:lnTo>
                  <a:pt x="99389" y="281501"/>
                </a:lnTo>
                <a:lnTo>
                  <a:pt x="145541" y="288798"/>
                </a:lnTo>
                <a:lnTo>
                  <a:pt x="191322" y="281501"/>
                </a:lnTo>
                <a:lnTo>
                  <a:pt x="231068" y="261146"/>
                </a:lnTo>
                <a:lnTo>
                  <a:pt x="262402" y="230038"/>
                </a:lnTo>
                <a:lnTo>
                  <a:pt x="282945" y="190481"/>
                </a:lnTo>
                <a:lnTo>
                  <a:pt x="290321" y="144780"/>
                </a:lnTo>
                <a:lnTo>
                  <a:pt x="282945" y="98999"/>
                </a:lnTo>
                <a:lnTo>
                  <a:pt x="262402" y="59253"/>
                </a:lnTo>
                <a:lnTo>
                  <a:pt x="231068" y="27919"/>
                </a:lnTo>
                <a:lnTo>
                  <a:pt x="191322" y="7376"/>
                </a:lnTo>
                <a:lnTo>
                  <a:pt x="14554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607367" y="3756624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3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54467" y="3324965"/>
            <a:ext cx="863071" cy="151871"/>
          </a:xfrm>
          <a:custGeom>
            <a:avLst/>
            <a:gdLst/>
            <a:ahLst/>
            <a:cxnLst/>
            <a:rect l="l" t="t" r="r" b="b"/>
            <a:pathLst>
              <a:path w="887729" h="156210">
                <a:moveTo>
                  <a:pt x="665988" y="0"/>
                </a:moveTo>
                <a:lnTo>
                  <a:pt x="665988" y="38862"/>
                </a:lnTo>
                <a:lnTo>
                  <a:pt x="0" y="38862"/>
                </a:lnTo>
                <a:lnTo>
                  <a:pt x="0" y="117348"/>
                </a:lnTo>
                <a:lnTo>
                  <a:pt x="665988" y="117348"/>
                </a:lnTo>
                <a:lnTo>
                  <a:pt x="665988" y="156209"/>
                </a:lnTo>
                <a:lnTo>
                  <a:pt x="887730" y="77724"/>
                </a:lnTo>
                <a:lnTo>
                  <a:pt x="66598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280285" y="3269403"/>
            <a:ext cx="268552" cy="551303"/>
          </a:xfrm>
          <a:custGeom>
            <a:avLst/>
            <a:gdLst/>
            <a:ahLst/>
            <a:cxnLst/>
            <a:rect l="l" t="t" r="r" b="b"/>
            <a:pathLst>
              <a:path w="276225" h="567054">
                <a:moveTo>
                  <a:pt x="27431" y="486889"/>
                </a:moveTo>
                <a:lnTo>
                  <a:pt x="0" y="488442"/>
                </a:lnTo>
                <a:lnTo>
                  <a:pt x="44957" y="566927"/>
                </a:lnTo>
                <a:lnTo>
                  <a:pt x="73872" y="499872"/>
                </a:lnTo>
                <a:lnTo>
                  <a:pt x="27431" y="499872"/>
                </a:lnTo>
                <a:lnTo>
                  <a:pt x="27431" y="486889"/>
                </a:lnTo>
                <a:close/>
              </a:path>
              <a:path w="276225" h="567054">
                <a:moveTo>
                  <a:pt x="54509" y="485356"/>
                </a:moveTo>
                <a:lnTo>
                  <a:pt x="27431" y="486889"/>
                </a:lnTo>
                <a:lnTo>
                  <a:pt x="27431" y="499872"/>
                </a:lnTo>
                <a:lnTo>
                  <a:pt x="54863" y="499872"/>
                </a:lnTo>
                <a:lnTo>
                  <a:pt x="54509" y="485356"/>
                </a:lnTo>
                <a:close/>
              </a:path>
              <a:path w="276225" h="567054">
                <a:moveTo>
                  <a:pt x="80771" y="483870"/>
                </a:moveTo>
                <a:lnTo>
                  <a:pt x="54509" y="485356"/>
                </a:lnTo>
                <a:lnTo>
                  <a:pt x="54863" y="499872"/>
                </a:lnTo>
                <a:lnTo>
                  <a:pt x="73872" y="499872"/>
                </a:lnTo>
                <a:lnTo>
                  <a:pt x="80771" y="483870"/>
                </a:lnTo>
                <a:close/>
              </a:path>
              <a:path w="276225" h="567054">
                <a:moveTo>
                  <a:pt x="258318" y="0"/>
                </a:moveTo>
                <a:lnTo>
                  <a:pt x="227837" y="26670"/>
                </a:lnTo>
                <a:lnTo>
                  <a:pt x="199644" y="54864"/>
                </a:lnTo>
                <a:lnTo>
                  <a:pt x="172974" y="84581"/>
                </a:lnTo>
                <a:lnTo>
                  <a:pt x="148589" y="116586"/>
                </a:lnTo>
                <a:lnTo>
                  <a:pt x="115824" y="166116"/>
                </a:lnTo>
                <a:lnTo>
                  <a:pt x="96774" y="201168"/>
                </a:lnTo>
                <a:lnTo>
                  <a:pt x="80009" y="236981"/>
                </a:lnTo>
                <a:lnTo>
                  <a:pt x="58674" y="291846"/>
                </a:lnTo>
                <a:lnTo>
                  <a:pt x="48006" y="329946"/>
                </a:lnTo>
                <a:lnTo>
                  <a:pt x="38862" y="368807"/>
                </a:lnTo>
                <a:lnTo>
                  <a:pt x="32765" y="407670"/>
                </a:lnTo>
                <a:lnTo>
                  <a:pt x="28193" y="447294"/>
                </a:lnTo>
                <a:lnTo>
                  <a:pt x="27431" y="467105"/>
                </a:lnTo>
                <a:lnTo>
                  <a:pt x="27431" y="486889"/>
                </a:lnTo>
                <a:lnTo>
                  <a:pt x="54509" y="485356"/>
                </a:lnTo>
                <a:lnTo>
                  <a:pt x="54101" y="468629"/>
                </a:lnTo>
                <a:lnTo>
                  <a:pt x="57150" y="430529"/>
                </a:lnTo>
                <a:lnTo>
                  <a:pt x="65531" y="374142"/>
                </a:lnTo>
                <a:lnTo>
                  <a:pt x="73913" y="337566"/>
                </a:lnTo>
                <a:lnTo>
                  <a:pt x="78486" y="318516"/>
                </a:lnTo>
                <a:lnTo>
                  <a:pt x="84581" y="300990"/>
                </a:lnTo>
                <a:lnTo>
                  <a:pt x="90677" y="282701"/>
                </a:lnTo>
                <a:lnTo>
                  <a:pt x="104393" y="247650"/>
                </a:lnTo>
                <a:lnTo>
                  <a:pt x="112775" y="230886"/>
                </a:lnTo>
                <a:lnTo>
                  <a:pt x="120395" y="213359"/>
                </a:lnTo>
                <a:lnTo>
                  <a:pt x="129539" y="196596"/>
                </a:lnTo>
                <a:lnTo>
                  <a:pt x="159257" y="147827"/>
                </a:lnTo>
                <a:lnTo>
                  <a:pt x="182118" y="117348"/>
                </a:lnTo>
                <a:lnTo>
                  <a:pt x="193547" y="102107"/>
                </a:lnTo>
                <a:lnTo>
                  <a:pt x="218694" y="73151"/>
                </a:lnTo>
                <a:lnTo>
                  <a:pt x="260603" y="32766"/>
                </a:lnTo>
                <a:lnTo>
                  <a:pt x="275844" y="19812"/>
                </a:lnTo>
                <a:lnTo>
                  <a:pt x="258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240280" y="3481281"/>
            <a:ext cx="457464" cy="355600"/>
          </a:xfrm>
          <a:custGeom>
            <a:avLst/>
            <a:gdLst/>
            <a:ahLst/>
            <a:cxnLst/>
            <a:rect l="l" t="t" r="r" b="b"/>
            <a:pathLst>
              <a:path w="470535" h="365760">
                <a:moveTo>
                  <a:pt x="0" y="0"/>
                </a:moveTo>
                <a:lnTo>
                  <a:pt x="470154" y="365760"/>
                </a:lnTo>
              </a:path>
            </a:pathLst>
          </a:custGeom>
          <a:ln w="268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799609" y="4496964"/>
            <a:ext cx="253118" cy="305594"/>
          </a:xfrm>
          <a:custGeom>
            <a:avLst/>
            <a:gdLst/>
            <a:ahLst/>
            <a:cxnLst/>
            <a:rect l="l" t="t" r="r" b="b"/>
            <a:pathLst>
              <a:path w="260350" h="314325">
                <a:moveTo>
                  <a:pt x="259841" y="0"/>
                </a:moveTo>
                <a:lnTo>
                  <a:pt x="0" y="3139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205586" y="4496964"/>
            <a:ext cx="253735" cy="305594"/>
          </a:xfrm>
          <a:custGeom>
            <a:avLst/>
            <a:gdLst/>
            <a:ahLst/>
            <a:cxnLst/>
            <a:rect l="l" t="t" r="r" b="b"/>
            <a:pathLst>
              <a:path w="260985" h="314325">
                <a:moveTo>
                  <a:pt x="0" y="0"/>
                </a:moveTo>
                <a:lnTo>
                  <a:pt x="260603" y="3139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579455" y="3481281"/>
            <a:ext cx="508706" cy="304976"/>
          </a:xfrm>
          <a:custGeom>
            <a:avLst/>
            <a:gdLst/>
            <a:ahLst/>
            <a:cxnLst/>
            <a:rect l="l" t="t" r="r" b="b"/>
            <a:pathLst>
              <a:path w="523239" h="313689">
                <a:moveTo>
                  <a:pt x="522732" y="0"/>
                </a:moveTo>
                <a:lnTo>
                  <a:pt x="0" y="3131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991484" y="4249526"/>
            <a:ext cx="281517" cy="281517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144780" y="0"/>
                </a:moveTo>
                <a:lnTo>
                  <a:pt x="98999" y="7376"/>
                </a:lnTo>
                <a:lnTo>
                  <a:pt x="59253" y="27919"/>
                </a:lnTo>
                <a:lnTo>
                  <a:pt x="27919" y="59253"/>
                </a:lnTo>
                <a:lnTo>
                  <a:pt x="7376" y="98999"/>
                </a:lnTo>
                <a:lnTo>
                  <a:pt x="0" y="144780"/>
                </a:lnTo>
                <a:lnTo>
                  <a:pt x="7376" y="190560"/>
                </a:lnTo>
                <a:lnTo>
                  <a:pt x="27919" y="230306"/>
                </a:lnTo>
                <a:lnTo>
                  <a:pt x="59253" y="261640"/>
                </a:lnTo>
                <a:lnTo>
                  <a:pt x="98999" y="282183"/>
                </a:lnTo>
                <a:lnTo>
                  <a:pt x="144780" y="289560"/>
                </a:lnTo>
                <a:lnTo>
                  <a:pt x="190560" y="282183"/>
                </a:lnTo>
                <a:lnTo>
                  <a:pt x="230306" y="261640"/>
                </a:lnTo>
                <a:lnTo>
                  <a:pt x="261640" y="230306"/>
                </a:lnTo>
                <a:lnTo>
                  <a:pt x="282183" y="190560"/>
                </a:lnTo>
                <a:lnTo>
                  <a:pt x="289559" y="144780"/>
                </a:lnTo>
                <a:lnTo>
                  <a:pt x="282183" y="98999"/>
                </a:lnTo>
                <a:lnTo>
                  <a:pt x="261640" y="59253"/>
                </a:lnTo>
                <a:lnTo>
                  <a:pt x="230306" y="27919"/>
                </a:lnTo>
                <a:lnTo>
                  <a:pt x="190560" y="7376"/>
                </a:lnTo>
                <a:lnTo>
                  <a:pt x="1447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529079" y="4004064"/>
            <a:ext cx="1660701" cy="435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algn="r">
              <a:spcBef>
                <a:spcPts val="792"/>
              </a:spcBef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3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92892" y="3988752"/>
            <a:ext cx="253735" cy="305594"/>
          </a:xfrm>
          <a:custGeom>
            <a:avLst/>
            <a:gdLst/>
            <a:ahLst/>
            <a:cxnLst/>
            <a:rect l="l" t="t" r="r" b="b"/>
            <a:pathLst>
              <a:path w="260985" h="314325">
                <a:moveTo>
                  <a:pt x="260603" y="0"/>
                </a:moveTo>
                <a:lnTo>
                  <a:pt x="0" y="3139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799609" y="3988752"/>
            <a:ext cx="253118" cy="305594"/>
          </a:xfrm>
          <a:custGeom>
            <a:avLst/>
            <a:gdLst/>
            <a:ahLst/>
            <a:cxnLst/>
            <a:rect l="l" t="t" r="r" b="b"/>
            <a:pathLst>
              <a:path w="260350" h="314325">
                <a:moveTo>
                  <a:pt x="0" y="0"/>
                </a:moveTo>
                <a:lnTo>
                  <a:pt x="259841" y="3139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256703" y="4802186"/>
            <a:ext cx="406224" cy="457464"/>
          </a:xfrm>
          <a:custGeom>
            <a:avLst/>
            <a:gdLst/>
            <a:ahLst/>
            <a:cxnLst/>
            <a:rect l="l" t="t" r="r" b="b"/>
            <a:pathLst>
              <a:path w="417829" h="470535">
                <a:moveTo>
                  <a:pt x="208787" y="0"/>
                </a:moveTo>
                <a:lnTo>
                  <a:pt x="0" y="470154"/>
                </a:lnTo>
                <a:lnTo>
                  <a:pt x="417575" y="470154"/>
                </a:lnTo>
                <a:lnTo>
                  <a:pt x="2087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3431541" y="4979740"/>
            <a:ext cx="10124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89162" y="4293975"/>
            <a:ext cx="406224" cy="457464"/>
          </a:xfrm>
          <a:custGeom>
            <a:avLst/>
            <a:gdLst/>
            <a:ahLst/>
            <a:cxnLst/>
            <a:rect l="l" t="t" r="r" b="b"/>
            <a:pathLst>
              <a:path w="417830" h="470535">
                <a:moveTo>
                  <a:pt x="208787" y="0"/>
                </a:moveTo>
                <a:lnTo>
                  <a:pt x="0" y="470153"/>
                </a:lnTo>
                <a:lnTo>
                  <a:pt x="417575" y="470153"/>
                </a:lnTo>
                <a:lnTo>
                  <a:pt x="2087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346219" y="4512275"/>
            <a:ext cx="9322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95139" y="4802186"/>
            <a:ext cx="406841" cy="457464"/>
          </a:xfrm>
          <a:custGeom>
            <a:avLst/>
            <a:gdLst/>
            <a:ahLst/>
            <a:cxnLst/>
            <a:rect l="l" t="t" r="r" b="b"/>
            <a:pathLst>
              <a:path w="418464" h="470535">
                <a:moveTo>
                  <a:pt x="209550" y="0"/>
                </a:moveTo>
                <a:lnTo>
                  <a:pt x="0" y="470154"/>
                </a:lnTo>
                <a:lnTo>
                  <a:pt x="418338" y="470154"/>
                </a:lnTo>
                <a:lnTo>
                  <a:pt x="2095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2752937" y="5020486"/>
            <a:ext cx="9322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84767" y="3741314"/>
            <a:ext cx="282751" cy="282751"/>
          </a:xfrm>
          <a:custGeom>
            <a:avLst/>
            <a:gdLst/>
            <a:ahLst/>
            <a:cxnLst/>
            <a:rect l="l" t="t" r="r" b="b"/>
            <a:pathLst>
              <a:path w="290830" h="290829">
                <a:moveTo>
                  <a:pt x="144780" y="0"/>
                </a:moveTo>
                <a:lnTo>
                  <a:pt x="98999" y="7455"/>
                </a:lnTo>
                <a:lnTo>
                  <a:pt x="59253" y="28187"/>
                </a:lnTo>
                <a:lnTo>
                  <a:pt x="27919" y="59746"/>
                </a:lnTo>
                <a:lnTo>
                  <a:pt x="7376" y="99681"/>
                </a:lnTo>
                <a:lnTo>
                  <a:pt x="0" y="145542"/>
                </a:lnTo>
                <a:lnTo>
                  <a:pt x="7376" y="191322"/>
                </a:lnTo>
                <a:lnTo>
                  <a:pt x="27919" y="231068"/>
                </a:lnTo>
                <a:lnTo>
                  <a:pt x="59253" y="262402"/>
                </a:lnTo>
                <a:lnTo>
                  <a:pt x="98999" y="282945"/>
                </a:lnTo>
                <a:lnTo>
                  <a:pt x="144780" y="290321"/>
                </a:lnTo>
                <a:lnTo>
                  <a:pt x="190640" y="282945"/>
                </a:lnTo>
                <a:lnTo>
                  <a:pt x="230575" y="262402"/>
                </a:lnTo>
                <a:lnTo>
                  <a:pt x="262134" y="231068"/>
                </a:lnTo>
                <a:lnTo>
                  <a:pt x="282866" y="191322"/>
                </a:lnTo>
                <a:lnTo>
                  <a:pt x="290321" y="145542"/>
                </a:lnTo>
                <a:lnTo>
                  <a:pt x="282866" y="99681"/>
                </a:lnTo>
                <a:lnTo>
                  <a:pt x="262134" y="59746"/>
                </a:lnTo>
                <a:lnTo>
                  <a:pt x="230575" y="28187"/>
                </a:lnTo>
                <a:lnTo>
                  <a:pt x="190640" y="7455"/>
                </a:lnTo>
                <a:lnTo>
                  <a:pt x="1447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2667740" y="3761070"/>
            <a:ext cx="1160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k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15883" y="5299040"/>
            <a:ext cx="2184841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23.5: </a:t>
            </a:r>
            <a:r>
              <a:rPr sz="1069" spc="15" dirty="0">
                <a:latin typeface="Times New Roman"/>
                <a:cs typeface="Times New Roman"/>
              </a:rPr>
              <a:t>Double </a:t>
            </a:r>
            <a:r>
              <a:rPr sz="1069" spc="10" dirty="0">
                <a:latin typeface="Times New Roman"/>
                <a:cs typeface="Times New Roman"/>
              </a:rPr>
              <a:t>right-left rotation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(B)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86997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172244"/>
          </a:xfrm>
          <a:custGeom>
            <a:avLst/>
            <a:gdLst/>
            <a:ahLst/>
            <a:cxnLst/>
            <a:rect l="l" t="t" r="r" b="b"/>
            <a:pathLst>
              <a:path h="177165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146288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172244"/>
          </a:xfrm>
          <a:custGeom>
            <a:avLst/>
            <a:gdLst/>
            <a:ahLst/>
            <a:cxnLst/>
            <a:rect l="l" t="t" r="r" b="b"/>
            <a:pathLst>
              <a:path h="177165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2590800"/>
            <a:ext cx="4982104" cy="0"/>
          </a:xfrm>
          <a:custGeom>
            <a:avLst/>
            <a:gdLst/>
            <a:ahLst/>
            <a:cxnLst/>
            <a:rect l="l" t="t" r="r" b="b"/>
            <a:pathLst>
              <a:path w="5124450">
                <a:moveTo>
                  <a:pt x="0" y="0"/>
                </a:moveTo>
                <a:lnTo>
                  <a:pt x="512445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014" y="2587837"/>
            <a:ext cx="0" cy="288925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79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299421" y="5474123"/>
            <a:ext cx="4976548" cy="0"/>
          </a:xfrm>
          <a:custGeom>
            <a:avLst/>
            <a:gdLst/>
            <a:ahLst/>
            <a:cxnLst/>
            <a:rect l="l" t="t" r="r" b="b"/>
            <a:pathLst>
              <a:path w="5118735">
                <a:moveTo>
                  <a:pt x="0" y="0"/>
                </a:moveTo>
                <a:lnTo>
                  <a:pt x="511835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278563" y="2587837"/>
            <a:ext cx="0" cy="288925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7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299421" y="6762433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302014" y="6759469"/>
            <a:ext cx="0" cy="2576248"/>
          </a:xfrm>
          <a:custGeom>
            <a:avLst/>
            <a:gdLst/>
            <a:ahLst/>
            <a:cxnLst/>
            <a:rect l="l" t="t" r="r" b="b"/>
            <a:pathLst>
              <a:path h="2649854">
                <a:moveTo>
                  <a:pt x="0" y="0"/>
                </a:moveTo>
                <a:lnTo>
                  <a:pt x="0" y="264947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299421" y="933275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253373" y="6759469"/>
            <a:ext cx="0" cy="2576248"/>
          </a:xfrm>
          <a:custGeom>
            <a:avLst/>
            <a:gdLst/>
            <a:ahLst/>
            <a:cxnLst/>
            <a:rect l="l" t="t" r="r" b="b"/>
            <a:pathLst>
              <a:path h="2649854">
                <a:moveTo>
                  <a:pt x="0" y="0"/>
                </a:moveTo>
                <a:lnTo>
                  <a:pt x="0" y="264947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364000" y="2864168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5635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7"/>
                </a:lnTo>
                <a:lnTo>
                  <a:pt x="6937" y="179179"/>
                </a:lnTo>
                <a:lnTo>
                  <a:pt x="26237" y="216401"/>
                </a:lnTo>
                <a:lnTo>
                  <a:pt x="55632" y="245796"/>
                </a:lnTo>
                <a:lnTo>
                  <a:pt x="92854" y="265096"/>
                </a:lnTo>
                <a:lnTo>
                  <a:pt x="135635" y="272033"/>
                </a:lnTo>
                <a:lnTo>
                  <a:pt x="178789" y="265096"/>
                </a:lnTo>
                <a:lnTo>
                  <a:pt x="216237" y="245796"/>
                </a:lnTo>
                <a:lnTo>
                  <a:pt x="245748" y="216401"/>
                </a:lnTo>
                <a:lnTo>
                  <a:pt x="265090" y="179179"/>
                </a:lnTo>
                <a:lnTo>
                  <a:pt x="272033" y="136397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901720" y="4053204"/>
            <a:ext cx="239535" cy="286456"/>
          </a:xfrm>
          <a:custGeom>
            <a:avLst/>
            <a:gdLst/>
            <a:ahLst/>
            <a:cxnLst/>
            <a:rect l="l" t="t" r="r" b="b"/>
            <a:pathLst>
              <a:path w="246380" h="294639">
                <a:moveTo>
                  <a:pt x="246125" y="0"/>
                </a:moveTo>
                <a:lnTo>
                  <a:pt x="0" y="2941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283989" y="4053204"/>
            <a:ext cx="238919" cy="286456"/>
          </a:xfrm>
          <a:custGeom>
            <a:avLst/>
            <a:gdLst/>
            <a:ahLst/>
            <a:cxnLst/>
            <a:rect l="l" t="t" r="r" b="b"/>
            <a:pathLst>
              <a:path w="245744" h="294639">
                <a:moveTo>
                  <a:pt x="0" y="0"/>
                </a:moveTo>
                <a:lnTo>
                  <a:pt x="245364" y="2941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901719" y="3096789"/>
            <a:ext cx="525992" cy="335227"/>
          </a:xfrm>
          <a:custGeom>
            <a:avLst/>
            <a:gdLst/>
            <a:ahLst/>
            <a:cxnLst/>
            <a:rect l="l" t="t" r="r" b="b"/>
            <a:pathLst>
              <a:path w="541019" h="344805">
                <a:moveTo>
                  <a:pt x="541019" y="0"/>
                </a:moveTo>
                <a:lnTo>
                  <a:pt x="0" y="3444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742439" y="3342004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6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805411" y="3354845"/>
            <a:ext cx="140141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64" i="1" spc="5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1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67603" y="3574626"/>
            <a:ext cx="238919" cy="287073"/>
          </a:xfrm>
          <a:custGeom>
            <a:avLst/>
            <a:gdLst/>
            <a:ahLst/>
            <a:cxnLst/>
            <a:rect l="l" t="t" r="r" b="b"/>
            <a:pathLst>
              <a:path w="245744" h="295275">
                <a:moveTo>
                  <a:pt x="245364" y="0"/>
                </a:moveTo>
                <a:lnTo>
                  <a:pt x="0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949873" y="3574626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80" h="295275">
                <a:moveTo>
                  <a:pt x="0" y="0"/>
                </a:moveTo>
                <a:lnTo>
                  <a:pt x="246126" y="294894"/>
                </a:lnTo>
              </a:path>
            </a:pathLst>
          </a:custGeom>
          <a:ln w="268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857394" y="3384232"/>
            <a:ext cx="383381" cy="429682"/>
          </a:xfrm>
          <a:custGeom>
            <a:avLst/>
            <a:gdLst/>
            <a:ahLst/>
            <a:cxnLst/>
            <a:rect l="l" t="t" r="r" b="b"/>
            <a:pathLst>
              <a:path w="394335" h="441960">
                <a:moveTo>
                  <a:pt x="196596" y="0"/>
                </a:moveTo>
                <a:lnTo>
                  <a:pt x="0" y="441960"/>
                </a:lnTo>
                <a:lnTo>
                  <a:pt x="393954" y="441960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010746" y="3545239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D</a:t>
            </a:r>
            <a:endParaRPr sz="1264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76468" y="3861329"/>
            <a:ext cx="382764" cy="430918"/>
          </a:xfrm>
          <a:custGeom>
            <a:avLst/>
            <a:gdLst/>
            <a:ahLst/>
            <a:cxnLst/>
            <a:rect l="l" t="t" r="r" b="b"/>
            <a:pathLst>
              <a:path w="393700" h="443229">
                <a:moveTo>
                  <a:pt x="196595" y="0"/>
                </a:moveTo>
                <a:lnTo>
                  <a:pt x="0" y="442721"/>
                </a:lnTo>
                <a:lnTo>
                  <a:pt x="393191" y="442721"/>
                </a:lnTo>
                <a:lnTo>
                  <a:pt x="196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513522" y="4061601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A</a:t>
            </a:r>
            <a:endParaRPr sz="126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71432" y="3096788"/>
            <a:ext cx="477220" cy="287690"/>
          </a:xfrm>
          <a:custGeom>
            <a:avLst/>
            <a:gdLst/>
            <a:ahLst/>
            <a:cxnLst/>
            <a:rect l="l" t="t" r="r" b="b"/>
            <a:pathLst>
              <a:path w="490855" h="295910">
                <a:moveTo>
                  <a:pt x="0" y="0"/>
                </a:moveTo>
                <a:lnTo>
                  <a:pt x="490728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710583" y="4339166"/>
            <a:ext cx="382764" cy="430918"/>
          </a:xfrm>
          <a:custGeom>
            <a:avLst/>
            <a:gdLst/>
            <a:ahLst/>
            <a:cxnLst/>
            <a:rect l="l" t="t" r="r" b="b"/>
            <a:pathLst>
              <a:path w="393700" h="443229">
                <a:moveTo>
                  <a:pt x="196596" y="0"/>
                </a:moveTo>
                <a:lnTo>
                  <a:pt x="0" y="442722"/>
                </a:lnTo>
                <a:lnTo>
                  <a:pt x="393192" y="442722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847637" y="4539438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B</a:t>
            </a:r>
            <a:endParaRPr sz="126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2143" y="4339166"/>
            <a:ext cx="382764" cy="430918"/>
          </a:xfrm>
          <a:custGeom>
            <a:avLst/>
            <a:gdLst/>
            <a:ahLst/>
            <a:cxnLst/>
            <a:rect l="l" t="t" r="r" b="b"/>
            <a:pathLst>
              <a:path w="393700" h="443229">
                <a:moveTo>
                  <a:pt x="196596" y="0"/>
                </a:moveTo>
                <a:lnTo>
                  <a:pt x="0" y="442722"/>
                </a:lnTo>
                <a:lnTo>
                  <a:pt x="393192" y="442722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464751" y="4539438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C</a:t>
            </a:r>
            <a:endParaRPr sz="126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77297" y="3819842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7" y="272033"/>
                </a:lnTo>
                <a:lnTo>
                  <a:pt x="179179" y="265096"/>
                </a:lnTo>
                <a:lnTo>
                  <a:pt x="216401" y="245796"/>
                </a:lnTo>
                <a:lnTo>
                  <a:pt x="245796" y="216401"/>
                </a:lnTo>
                <a:lnTo>
                  <a:pt x="265096" y="179179"/>
                </a:lnTo>
                <a:lnTo>
                  <a:pt x="272033" y="136397"/>
                </a:lnTo>
                <a:lnTo>
                  <a:pt x="265096" y="93244"/>
                </a:lnTo>
                <a:lnTo>
                  <a:pt x="245796" y="55796"/>
                </a:lnTo>
                <a:lnTo>
                  <a:pt x="216401" y="26285"/>
                </a:lnTo>
                <a:lnTo>
                  <a:pt x="179179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139526" y="3831943"/>
            <a:ext cx="140758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64" i="1" spc="10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2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67099" y="3171613"/>
            <a:ext cx="812447" cy="143845"/>
          </a:xfrm>
          <a:custGeom>
            <a:avLst/>
            <a:gdLst/>
            <a:ahLst/>
            <a:cxnLst/>
            <a:rect l="l" t="t" r="r" b="b"/>
            <a:pathLst>
              <a:path w="835660" h="147955">
                <a:moveTo>
                  <a:pt x="626363" y="0"/>
                </a:moveTo>
                <a:lnTo>
                  <a:pt x="626363" y="37337"/>
                </a:lnTo>
                <a:lnTo>
                  <a:pt x="0" y="37337"/>
                </a:lnTo>
                <a:lnTo>
                  <a:pt x="0" y="111251"/>
                </a:lnTo>
                <a:lnTo>
                  <a:pt x="626363" y="111251"/>
                </a:lnTo>
                <a:lnTo>
                  <a:pt x="626363" y="147827"/>
                </a:lnTo>
                <a:lnTo>
                  <a:pt x="835151" y="73913"/>
                </a:lnTo>
                <a:lnTo>
                  <a:pt x="6263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940983" y="3379786"/>
            <a:ext cx="247562" cy="522288"/>
          </a:xfrm>
          <a:custGeom>
            <a:avLst/>
            <a:gdLst/>
            <a:ahLst/>
            <a:cxnLst/>
            <a:rect l="l" t="t" r="r" b="b"/>
            <a:pathLst>
              <a:path w="254635" h="537210">
                <a:moveTo>
                  <a:pt x="27053" y="457682"/>
                </a:moveTo>
                <a:lnTo>
                  <a:pt x="0" y="459485"/>
                </a:lnTo>
                <a:lnTo>
                  <a:pt x="45720" y="537209"/>
                </a:lnTo>
                <a:lnTo>
                  <a:pt x="73089" y="470915"/>
                </a:lnTo>
                <a:lnTo>
                  <a:pt x="27432" y="470915"/>
                </a:lnTo>
                <a:lnTo>
                  <a:pt x="27053" y="457682"/>
                </a:lnTo>
                <a:close/>
              </a:path>
              <a:path w="254635" h="537210">
                <a:moveTo>
                  <a:pt x="53670" y="455907"/>
                </a:moveTo>
                <a:lnTo>
                  <a:pt x="27053" y="457682"/>
                </a:lnTo>
                <a:lnTo>
                  <a:pt x="27432" y="470915"/>
                </a:lnTo>
                <a:lnTo>
                  <a:pt x="54102" y="470153"/>
                </a:lnTo>
                <a:lnTo>
                  <a:pt x="53670" y="455907"/>
                </a:lnTo>
                <a:close/>
              </a:path>
              <a:path w="254635" h="537210">
                <a:moveTo>
                  <a:pt x="80010" y="454151"/>
                </a:moveTo>
                <a:lnTo>
                  <a:pt x="53670" y="455907"/>
                </a:lnTo>
                <a:lnTo>
                  <a:pt x="54102" y="470153"/>
                </a:lnTo>
                <a:lnTo>
                  <a:pt x="27432" y="470915"/>
                </a:lnTo>
                <a:lnTo>
                  <a:pt x="73089" y="470915"/>
                </a:lnTo>
                <a:lnTo>
                  <a:pt x="80010" y="454151"/>
                </a:lnTo>
                <a:close/>
              </a:path>
              <a:path w="254635" h="537210">
                <a:moveTo>
                  <a:pt x="236220" y="0"/>
                </a:moveTo>
                <a:lnTo>
                  <a:pt x="195072" y="38861"/>
                </a:lnTo>
                <a:lnTo>
                  <a:pt x="157734" y="81533"/>
                </a:lnTo>
                <a:lnTo>
                  <a:pt x="124968" y="127253"/>
                </a:lnTo>
                <a:lnTo>
                  <a:pt x="96012" y="175259"/>
                </a:lnTo>
                <a:lnTo>
                  <a:pt x="72390" y="226313"/>
                </a:lnTo>
                <a:lnTo>
                  <a:pt x="53340" y="278129"/>
                </a:lnTo>
                <a:lnTo>
                  <a:pt x="39624" y="332231"/>
                </a:lnTo>
                <a:lnTo>
                  <a:pt x="30480" y="387857"/>
                </a:lnTo>
                <a:lnTo>
                  <a:pt x="28956" y="406907"/>
                </a:lnTo>
                <a:lnTo>
                  <a:pt x="27432" y="425195"/>
                </a:lnTo>
                <a:lnTo>
                  <a:pt x="26670" y="444245"/>
                </a:lnTo>
                <a:lnTo>
                  <a:pt x="27053" y="457682"/>
                </a:lnTo>
                <a:lnTo>
                  <a:pt x="53670" y="455907"/>
                </a:lnTo>
                <a:lnTo>
                  <a:pt x="53340" y="445007"/>
                </a:lnTo>
                <a:lnTo>
                  <a:pt x="54102" y="427481"/>
                </a:lnTo>
                <a:lnTo>
                  <a:pt x="59436" y="373379"/>
                </a:lnTo>
                <a:lnTo>
                  <a:pt x="69342" y="320801"/>
                </a:lnTo>
                <a:lnTo>
                  <a:pt x="84582" y="269748"/>
                </a:lnTo>
                <a:lnTo>
                  <a:pt x="97536" y="236981"/>
                </a:lnTo>
                <a:lnTo>
                  <a:pt x="104393" y="220217"/>
                </a:lnTo>
                <a:lnTo>
                  <a:pt x="119634" y="188213"/>
                </a:lnTo>
                <a:lnTo>
                  <a:pt x="128778" y="172974"/>
                </a:lnTo>
                <a:lnTo>
                  <a:pt x="137160" y="156971"/>
                </a:lnTo>
                <a:lnTo>
                  <a:pt x="147066" y="142493"/>
                </a:lnTo>
                <a:lnTo>
                  <a:pt x="156972" y="127253"/>
                </a:lnTo>
                <a:lnTo>
                  <a:pt x="178308" y="98298"/>
                </a:lnTo>
                <a:lnTo>
                  <a:pt x="214122" y="57911"/>
                </a:lnTo>
                <a:lnTo>
                  <a:pt x="254508" y="19811"/>
                </a:lnTo>
                <a:lnTo>
                  <a:pt x="236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1352267" y="5121239"/>
            <a:ext cx="4852458" cy="1514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0240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23.6: </a:t>
            </a:r>
            <a:r>
              <a:rPr sz="1069" spc="10" dirty="0">
                <a:latin typeface="Times New Roman"/>
                <a:cs typeface="Times New Roman"/>
              </a:rPr>
              <a:t>Double left-right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(A)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rearranged tree, </a:t>
            </a:r>
            <a:r>
              <a:rPr sz="1069" spc="10" dirty="0">
                <a:latin typeface="Times New Roman"/>
                <a:cs typeface="Times New Roman"/>
              </a:rPr>
              <a:t>k2 comes up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k1 goes down, becoming the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k2. The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B, </a:t>
            </a:r>
            <a:r>
              <a:rPr sz="1069" spc="5" dirty="0">
                <a:latin typeface="Times New Roman"/>
                <a:cs typeface="Times New Roman"/>
              </a:rPr>
              <a:t>earlier left subtree of k2, </a:t>
            </a:r>
            <a:r>
              <a:rPr sz="1069" spc="10" dirty="0">
                <a:latin typeface="Times New Roman"/>
                <a:cs typeface="Times New Roman"/>
              </a:rPr>
              <a:t>now becomes the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k1.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step in </a:t>
            </a:r>
            <a:r>
              <a:rPr sz="1069" spc="10" dirty="0">
                <a:latin typeface="Times New Roman"/>
                <a:cs typeface="Times New Roman"/>
              </a:rPr>
              <a:t>the double </a:t>
            </a:r>
            <a:r>
              <a:rPr sz="1069" spc="5" dirty="0">
                <a:latin typeface="Times New Roman"/>
                <a:cs typeface="Times New Roman"/>
              </a:rPr>
              <a:t>left-right rotation is to apply the single right rotation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carry </a:t>
            </a:r>
            <a:r>
              <a:rPr sz="1069" spc="10" dirty="0">
                <a:latin typeface="Times New Roman"/>
                <a:cs typeface="Times New Roman"/>
              </a:rPr>
              <a:t>out the </a:t>
            </a:r>
            <a:r>
              <a:rPr sz="1069" spc="5" dirty="0">
                <a:latin typeface="Times New Roman"/>
                <a:cs typeface="Times New Roman"/>
              </a:rPr>
              <a:t>single right rotation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k3.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pictorial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representation 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single right rotation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k3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given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29555" y="2694516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8" y="272033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6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437591" y="3883555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79" h="295275">
                <a:moveTo>
                  <a:pt x="0" y="0"/>
                </a:moveTo>
                <a:lnTo>
                  <a:pt x="246125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437591" y="3405716"/>
            <a:ext cx="335227" cy="286456"/>
          </a:xfrm>
          <a:custGeom>
            <a:avLst/>
            <a:gdLst/>
            <a:ahLst/>
            <a:cxnLst/>
            <a:rect l="l" t="t" r="r" b="b"/>
            <a:pathLst>
              <a:path w="344804" h="294639">
                <a:moveTo>
                  <a:pt x="344424" y="0"/>
                </a:moveTo>
                <a:lnTo>
                  <a:pt x="0" y="2941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916170" y="3405716"/>
            <a:ext cx="238919" cy="286456"/>
          </a:xfrm>
          <a:custGeom>
            <a:avLst/>
            <a:gdLst/>
            <a:ahLst/>
            <a:cxnLst/>
            <a:rect l="l" t="t" r="r" b="b"/>
            <a:pathLst>
              <a:path w="245745" h="294639">
                <a:moveTo>
                  <a:pt x="0" y="0"/>
                </a:moveTo>
                <a:lnTo>
                  <a:pt x="245363" y="2941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916171" y="2927138"/>
            <a:ext cx="477220" cy="287690"/>
          </a:xfrm>
          <a:custGeom>
            <a:avLst/>
            <a:gdLst/>
            <a:ahLst/>
            <a:cxnLst/>
            <a:rect l="l" t="t" r="r" b="b"/>
            <a:pathLst>
              <a:path w="490854" h="295910">
                <a:moveTo>
                  <a:pt x="490727" y="0"/>
                </a:moveTo>
                <a:lnTo>
                  <a:pt x="0" y="2956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236084" y="3650192"/>
            <a:ext cx="266083" cy="264848"/>
          </a:xfrm>
          <a:custGeom>
            <a:avLst/>
            <a:gdLst/>
            <a:ahLst/>
            <a:cxnLst/>
            <a:rect l="l" t="t" r="r" b="b"/>
            <a:pathLst>
              <a:path w="273685" h="272414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8" y="272033"/>
                </a:lnTo>
                <a:lnTo>
                  <a:pt x="179630" y="265096"/>
                </a:lnTo>
                <a:lnTo>
                  <a:pt x="217267" y="245796"/>
                </a:lnTo>
                <a:lnTo>
                  <a:pt x="247003" y="216401"/>
                </a:lnTo>
                <a:lnTo>
                  <a:pt x="266535" y="179179"/>
                </a:lnTo>
                <a:lnTo>
                  <a:pt x="273558" y="136398"/>
                </a:lnTo>
                <a:lnTo>
                  <a:pt x="266535" y="93244"/>
                </a:lnTo>
                <a:lnTo>
                  <a:pt x="247003" y="55796"/>
                </a:lnTo>
                <a:lnTo>
                  <a:pt x="217267" y="26285"/>
                </a:lnTo>
                <a:lnTo>
                  <a:pt x="179630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4299055" y="3662292"/>
            <a:ext cx="140141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64" i="1" spc="5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1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55322" y="3883555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79" h="295275">
                <a:moveTo>
                  <a:pt x="246125" y="0"/>
                </a:moveTo>
                <a:lnTo>
                  <a:pt x="0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823691" y="3214582"/>
            <a:ext cx="382764" cy="429682"/>
          </a:xfrm>
          <a:custGeom>
            <a:avLst/>
            <a:gdLst/>
            <a:ahLst/>
            <a:cxnLst/>
            <a:rect l="l" t="t" r="r" b="b"/>
            <a:pathLst>
              <a:path w="393700" h="441960">
                <a:moveTo>
                  <a:pt x="196595" y="0"/>
                </a:moveTo>
                <a:lnTo>
                  <a:pt x="0" y="441959"/>
                </a:lnTo>
                <a:lnTo>
                  <a:pt x="393191" y="441959"/>
                </a:lnTo>
                <a:lnTo>
                  <a:pt x="196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5977042" y="3375588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D</a:t>
            </a:r>
            <a:endParaRPr sz="1264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64927" y="4170257"/>
            <a:ext cx="381529" cy="429682"/>
          </a:xfrm>
          <a:custGeom>
            <a:avLst/>
            <a:gdLst/>
            <a:ahLst/>
            <a:cxnLst/>
            <a:rect l="l" t="t" r="r" b="b"/>
            <a:pathLst>
              <a:path w="392429" h="441960">
                <a:moveTo>
                  <a:pt x="195834" y="0"/>
                </a:moveTo>
                <a:lnTo>
                  <a:pt x="0" y="441959"/>
                </a:lnTo>
                <a:lnTo>
                  <a:pt x="392430" y="441959"/>
                </a:lnTo>
                <a:lnTo>
                  <a:pt x="1958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4001240" y="4368306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A</a:t>
            </a:r>
            <a:endParaRPr sz="1264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536988" y="2927138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10">
                <a:moveTo>
                  <a:pt x="0" y="0"/>
                </a:moveTo>
                <a:lnTo>
                  <a:pt x="491489" y="2956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485745" y="4170257"/>
            <a:ext cx="381529" cy="429682"/>
          </a:xfrm>
          <a:custGeom>
            <a:avLst/>
            <a:gdLst/>
            <a:ahLst/>
            <a:cxnLst/>
            <a:rect l="l" t="t" r="r" b="b"/>
            <a:pathLst>
              <a:path w="392429" h="441960">
                <a:moveTo>
                  <a:pt x="196595" y="0"/>
                </a:moveTo>
                <a:lnTo>
                  <a:pt x="0" y="441959"/>
                </a:lnTo>
                <a:lnTo>
                  <a:pt x="392429" y="441959"/>
                </a:lnTo>
                <a:lnTo>
                  <a:pt x="196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4622799" y="4368306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B</a:t>
            </a:r>
            <a:endParaRPr sz="1264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963583" y="3691677"/>
            <a:ext cx="382764" cy="430918"/>
          </a:xfrm>
          <a:custGeom>
            <a:avLst/>
            <a:gdLst/>
            <a:ahLst/>
            <a:cxnLst/>
            <a:rect l="l" t="t" r="r" b="b"/>
            <a:pathLst>
              <a:path w="393700" h="443229">
                <a:moveTo>
                  <a:pt x="196596" y="0"/>
                </a:moveTo>
                <a:lnTo>
                  <a:pt x="0" y="442721"/>
                </a:lnTo>
                <a:lnTo>
                  <a:pt x="393191" y="442721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5096191" y="3891208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C</a:t>
            </a:r>
            <a:endParaRPr sz="1264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14663" y="3172353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6"/>
                </a:lnTo>
                <a:lnTo>
                  <a:pt x="179179" y="265852"/>
                </a:lnTo>
                <a:lnTo>
                  <a:pt x="216401" y="246510"/>
                </a:lnTo>
                <a:lnTo>
                  <a:pt x="245796" y="216999"/>
                </a:lnTo>
                <a:lnTo>
                  <a:pt x="265096" y="179551"/>
                </a:lnTo>
                <a:lnTo>
                  <a:pt x="272034" y="136398"/>
                </a:lnTo>
                <a:lnTo>
                  <a:pt x="265096" y="93244"/>
                </a:lnTo>
                <a:lnTo>
                  <a:pt x="245796" y="55796"/>
                </a:lnTo>
                <a:lnTo>
                  <a:pt x="216401" y="26285"/>
                </a:lnTo>
                <a:lnTo>
                  <a:pt x="179179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1352267" y="1292612"/>
            <a:ext cx="4853076" cy="2095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marR="4939" indent="34571" algn="just">
              <a:lnSpc>
                <a:spcPct val="98400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code,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receive </a:t>
            </a:r>
            <a:r>
              <a:rPr sz="1069" spc="10" dirty="0">
                <a:latin typeface="Times New Roman"/>
                <a:cs typeface="Times New Roman"/>
              </a:rPr>
              <a:t>the argument node </a:t>
            </a:r>
            <a:r>
              <a:rPr sz="1069" spc="5" dirty="0">
                <a:latin typeface="Times New Roman"/>
                <a:cs typeface="Times New Roman"/>
              </a:rPr>
              <a:t>as k3.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applied to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k3.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below </a:t>
            </a:r>
            <a:r>
              <a:rPr sz="1069" spc="5" dirty="0">
                <a:latin typeface="Times New Roman"/>
                <a:cs typeface="Times New Roman"/>
              </a:rPr>
              <a:t>(Fig 23.6), </a:t>
            </a:r>
            <a:r>
              <a:rPr sz="1069" spc="10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k1.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However,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send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k1 to the  </a:t>
            </a:r>
            <a:r>
              <a:rPr sz="1069" spc="5" dirty="0">
                <a:latin typeface="Times New Roman"/>
                <a:cs typeface="Times New Roman"/>
              </a:rPr>
              <a:t>singleLeftRotation it will </a:t>
            </a:r>
            <a:r>
              <a:rPr sz="1069" spc="10" dirty="0">
                <a:latin typeface="Times New Roman"/>
                <a:cs typeface="Times New Roman"/>
              </a:rPr>
              <a:t>take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k1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5" dirty="0">
                <a:latin typeface="Times New Roman"/>
                <a:cs typeface="Times New Roman"/>
              </a:rPr>
              <a:t>k2.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process will rotate </a:t>
            </a:r>
            <a:r>
              <a:rPr sz="1069" spc="10" dirty="0">
                <a:latin typeface="Times New Roman"/>
                <a:cs typeface="Times New Roman"/>
              </a:rPr>
              <a:t>the  link between k1and </a:t>
            </a:r>
            <a:r>
              <a:rPr sz="1069" spc="5" dirty="0">
                <a:latin typeface="Times New Roman"/>
                <a:cs typeface="Times New Roman"/>
              </a:rPr>
              <a:t>k2.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formed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single left rotation, 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shown at the </a:t>
            </a:r>
            <a:r>
              <a:rPr sz="1069" spc="5" dirty="0">
                <a:latin typeface="Times New Roman"/>
                <a:cs typeface="Times New Roman"/>
              </a:rPr>
              <a:t>right side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23.6.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826">
              <a:latin typeface="Times New Roman"/>
              <a:cs typeface="Times New Roman"/>
            </a:endParaRPr>
          </a:p>
          <a:p>
            <a:pPr marR="664883" algn="r">
              <a:lnSpc>
                <a:spcPts val="1434"/>
              </a:lnSpc>
            </a:pPr>
            <a:r>
              <a:rPr sz="1264" i="1" spc="5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3</a:t>
            </a:r>
            <a:endParaRPr sz="1240" baseline="-13071">
              <a:latin typeface="Arial"/>
              <a:cs typeface="Arial"/>
            </a:endParaRPr>
          </a:p>
          <a:p>
            <a:pPr marL="1073566">
              <a:lnSpc>
                <a:spcPts val="1434"/>
              </a:lnSpc>
            </a:pPr>
            <a:r>
              <a:rPr sz="1264" i="1" dirty="0">
                <a:latin typeface="Arial"/>
                <a:cs typeface="Arial"/>
              </a:rPr>
              <a:t>k</a:t>
            </a:r>
            <a:r>
              <a:rPr sz="1240" i="1" baseline="-13071" dirty="0">
                <a:latin typeface="Arial"/>
                <a:cs typeface="Arial"/>
              </a:rPr>
              <a:t>3</a:t>
            </a:r>
            <a:endParaRPr sz="1240" baseline="-13071">
              <a:latin typeface="Arial"/>
              <a:cs typeface="Arial"/>
            </a:endParaRPr>
          </a:p>
          <a:p>
            <a:pPr marR="1279760" algn="r">
              <a:spcBef>
                <a:spcPts val="904"/>
              </a:spcBef>
            </a:pPr>
            <a:r>
              <a:rPr sz="1264" i="1" spc="5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2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17339" y="7721070"/>
            <a:ext cx="238919" cy="287073"/>
          </a:xfrm>
          <a:custGeom>
            <a:avLst/>
            <a:gdLst/>
            <a:ahLst/>
            <a:cxnLst/>
            <a:rect l="l" t="t" r="r" b="b"/>
            <a:pathLst>
              <a:path w="245744" h="295275">
                <a:moveTo>
                  <a:pt x="0" y="0"/>
                </a:moveTo>
                <a:lnTo>
                  <a:pt x="245363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830723" y="7010612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8" y="272034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6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2893695" y="7023452"/>
            <a:ext cx="140758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64" i="1" spc="10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3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39502" y="8199649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80" h="295275">
                <a:moveTo>
                  <a:pt x="0" y="0"/>
                </a:moveTo>
                <a:lnTo>
                  <a:pt x="246125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939502" y="7721070"/>
            <a:ext cx="334610" cy="287073"/>
          </a:xfrm>
          <a:custGeom>
            <a:avLst/>
            <a:gdLst/>
            <a:ahLst/>
            <a:cxnLst/>
            <a:rect l="l" t="t" r="r" b="b"/>
            <a:pathLst>
              <a:path w="344169" h="295275">
                <a:moveTo>
                  <a:pt x="343661" y="0"/>
                </a:moveTo>
                <a:lnTo>
                  <a:pt x="0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417339" y="7243233"/>
            <a:ext cx="477220" cy="287690"/>
          </a:xfrm>
          <a:custGeom>
            <a:avLst/>
            <a:gdLst/>
            <a:ahLst/>
            <a:cxnLst/>
            <a:rect l="l" t="t" r="r" b="b"/>
            <a:pathLst>
              <a:path w="490855" h="295909">
                <a:moveTo>
                  <a:pt x="490727" y="0"/>
                </a:moveTo>
                <a:lnTo>
                  <a:pt x="0" y="295655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737994" y="7966286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8" y="272034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6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1800225" y="7978387"/>
            <a:ext cx="140141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64" i="1" spc="5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1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557232" y="8199649"/>
            <a:ext cx="238919" cy="287073"/>
          </a:xfrm>
          <a:custGeom>
            <a:avLst/>
            <a:gdLst/>
            <a:ahLst/>
            <a:cxnLst/>
            <a:rect l="l" t="t" r="r" b="b"/>
            <a:pathLst>
              <a:path w="245744" h="295275">
                <a:moveTo>
                  <a:pt x="245363" y="0"/>
                </a:moveTo>
                <a:lnTo>
                  <a:pt x="0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324859" y="7530677"/>
            <a:ext cx="382764" cy="429682"/>
          </a:xfrm>
          <a:custGeom>
            <a:avLst/>
            <a:gdLst/>
            <a:ahLst/>
            <a:cxnLst/>
            <a:rect l="l" t="t" r="r" b="b"/>
            <a:pathLst>
              <a:path w="393700" h="441959">
                <a:moveTo>
                  <a:pt x="196596" y="0"/>
                </a:moveTo>
                <a:lnTo>
                  <a:pt x="0" y="441960"/>
                </a:lnTo>
                <a:lnTo>
                  <a:pt x="393192" y="441960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3478212" y="7692424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D</a:t>
            </a:r>
            <a:endParaRPr sz="1264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337703" y="8052223"/>
            <a:ext cx="382764" cy="429682"/>
          </a:xfrm>
          <a:custGeom>
            <a:avLst/>
            <a:gdLst/>
            <a:ahLst/>
            <a:cxnLst/>
            <a:rect l="l" t="t" r="r" b="b"/>
            <a:pathLst>
              <a:path w="393700" h="441959">
                <a:moveTo>
                  <a:pt x="196595" y="0"/>
                </a:moveTo>
                <a:lnTo>
                  <a:pt x="0" y="441959"/>
                </a:lnTo>
                <a:lnTo>
                  <a:pt x="393191" y="441959"/>
                </a:lnTo>
                <a:lnTo>
                  <a:pt x="196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5470313" y="8251754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C</a:t>
            </a:r>
            <a:endParaRPr sz="1264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038156" y="7243233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09">
                <a:moveTo>
                  <a:pt x="0" y="0"/>
                </a:moveTo>
                <a:lnTo>
                  <a:pt x="491489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987655" y="8486352"/>
            <a:ext cx="381529" cy="429682"/>
          </a:xfrm>
          <a:custGeom>
            <a:avLst/>
            <a:gdLst/>
            <a:ahLst/>
            <a:cxnLst/>
            <a:rect l="l" t="t" r="r" b="b"/>
            <a:pathLst>
              <a:path w="392430" h="441959">
                <a:moveTo>
                  <a:pt x="195834" y="0"/>
                </a:moveTo>
                <a:lnTo>
                  <a:pt x="0" y="441960"/>
                </a:lnTo>
                <a:lnTo>
                  <a:pt x="392430" y="441960"/>
                </a:lnTo>
                <a:lnTo>
                  <a:pt x="1958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2123969" y="8685883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B</a:t>
            </a:r>
            <a:endParaRPr sz="1264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464751" y="8007773"/>
            <a:ext cx="382764" cy="430918"/>
          </a:xfrm>
          <a:custGeom>
            <a:avLst/>
            <a:gdLst/>
            <a:ahLst/>
            <a:cxnLst/>
            <a:rect l="l" t="t" r="r" b="b"/>
            <a:pathLst>
              <a:path w="393700" h="443229">
                <a:moveTo>
                  <a:pt x="196595" y="0"/>
                </a:moveTo>
                <a:lnTo>
                  <a:pt x="0" y="442722"/>
                </a:lnTo>
                <a:lnTo>
                  <a:pt x="393192" y="442722"/>
                </a:lnTo>
                <a:lnTo>
                  <a:pt x="196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2597361" y="8208044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C</a:t>
            </a:r>
            <a:endParaRPr sz="1264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216573" y="7488449"/>
            <a:ext cx="264231" cy="265465"/>
          </a:xfrm>
          <a:custGeom>
            <a:avLst/>
            <a:gdLst/>
            <a:ahLst/>
            <a:cxnLst/>
            <a:rect l="l" t="t" r="r" b="b"/>
            <a:pathLst>
              <a:path w="271780" h="273050">
                <a:moveTo>
                  <a:pt x="135635" y="0"/>
                </a:moveTo>
                <a:lnTo>
                  <a:pt x="92561" y="6943"/>
                </a:lnTo>
                <a:lnTo>
                  <a:pt x="55302" y="26285"/>
                </a:lnTo>
                <a:lnTo>
                  <a:pt x="26017" y="55796"/>
                </a:lnTo>
                <a:lnTo>
                  <a:pt x="6864" y="93244"/>
                </a:lnTo>
                <a:lnTo>
                  <a:pt x="0" y="136397"/>
                </a:lnTo>
                <a:lnTo>
                  <a:pt x="6864" y="179551"/>
                </a:lnTo>
                <a:lnTo>
                  <a:pt x="26017" y="216999"/>
                </a:lnTo>
                <a:lnTo>
                  <a:pt x="55302" y="246510"/>
                </a:lnTo>
                <a:lnTo>
                  <a:pt x="92561" y="265852"/>
                </a:lnTo>
                <a:lnTo>
                  <a:pt x="135635" y="272795"/>
                </a:lnTo>
                <a:lnTo>
                  <a:pt x="178417" y="265852"/>
                </a:lnTo>
                <a:lnTo>
                  <a:pt x="215639" y="246510"/>
                </a:lnTo>
                <a:lnTo>
                  <a:pt x="245034" y="216999"/>
                </a:lnTo>
                <a:lnTo>
                  <a:pt x="264334" y="179551"/>
                </a:lnTo>
                <a:lnTo>
                  <a:pt x="271271" y="136397"/>
                </a:lnTo>
                <a:lnTo>
                  <a:pt x="264334" y="93244"/>
                </a:lnTo>
                <a:lnTo>
                  <a:pt x="245034" y="55796"/>
                </a:lnTo>
                <a:lnTo>
                  <a:pt x="215639" y="26285"/>
                </a:lnTo>
                <a:lnTo>
                  <a:pt x="178417" y="6943"/>
                </a:lnTo>
                <a:lnTo>
                  <a:pt x="1356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2278803" y="7501290"/>
            <a:ext cx="140141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64" i="1" spc="5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2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495127" y="7115810"/>
            <a:ext cx="287690" cy="474133"/>
          </a:xfrm>
          <a:custGeom>
            <a:avLst/>
            <a:gdLst/>
            <a:ahLst/>
            <a:cxnLst/>
            <a:rect l="l" t="t" r="r" b="b"/>
            <a:pathLst>
              <a:path w="295910" h="487679">
                <a:moveTo>
                  <a:pt x="242911" y="412339"/>
                </a:moveTo>
                <a:lnTo>
                  <a:pt x="217169" y="418338"/>
                </a:lnTo>
                <a:lnTo>
                  <a:pt x="275081" y="487680"/>
                </a:lnTo>
                <a:lnTo>
                  <a:pt x="289752" y="425196"/>
                </a:lnTo>
                <a:lnTo>
                  <a:pt x="246125" y="425196"/>
                </a:lnTo>
                <a:lnTo>
                  <a:pt x="242911" y="412339"/>
                </a:lnTo>
                <a:close/>
              </a:path>
              <a:path w="295910" h="487679">
                <a:moveTo>
                  <a:pt x="269440" y="406158"/>
                </a:moveTo>
                <a:lnTo>
                  <a:pt x="242911" y="412339"/>
                </a:lnTo>
                <a:lnTo>
                  <a:pt x="246125" y="425196"/>
                </a:lnTo>
                <a:lnTo>
                  <a:pt x="272795" y="419100"/>
                </a:lnTo>
                <a:lnTo>
                  <a:pt x="269440" y="406158"/>
                </a:lnTo>
                <a:close/>
              </a:path>
              <a:path w="295910" h="487679">
                <a:moveTo>
                  <a:pt x="295656" y="400050"/>
                </a:moveTo>
                <a:lnTo>
                  <a:pt x="269440" y="406158"/>
                </a:lnTo>
                <a:lnTo>
                  <a:pt x="272795" y="419100"/>
                </a:lnTo>
                <a:lnTo>
                  <a:pt x="246125" y="425196"/>
                </a:lnTo>
                <a:lnTo>
                  <a:pt x="289752" y="425196"/>
                </a:lnTo>
                <a:lnTo>
                  <a:pt x="295656" y="400050"/>
                </a:lnTo>
                <a:close/>
              </a:path>
              <a:path w="295910" h="487679">
                <a:moveTo>
                  <a:pt x="18287" y="0"/>
                </a:moveTo>
                <a:lnTo>
                  <a:pt x="0" y="19812"/>
                </a:lnTo>
                <a:lnTo>
                  <a:pt x="25145" y="44196"/>
                </a:lnTo>
                <a:lnTo>
                  <a:pt x="49529" y="68580"/>
                </a:lnTo>
                <a:lnTo>
                  <a:pt x="93725" y="120396"/>
                </a:lnTo>
                <a:lnTo>
                  <a:pt x="124206" y="161544"/>
                </a:lnTo>
                <a:lnTo>
                  <a:pt x="161544" y="218694"/>
                </a:lnTo>
                <a:lnTo>
                  <a:pt x="177545" y="249174"/>
                </a:lnTo>
                <a:lnTo>
                  <a:pt x="185927" y="263652"/>
                </a:lnTo>
                <a:lnTo>
                  <a:pt x="192785" y="279654"/>
                </a:lnTo>
                <a:lnTo>
                  <a:pt x="200406" y="294894"/>
                </a:lnTo>
                <a:lnTo>
                  <a:pt x="207263" y="310134"/>
                </a:lnTo>
                <a:lnTo>
                  <a:pt x="226313" y="358140"/>
                </a:lnTo>
                <a:lnTo>
                  <a:pt x="241553" y="406908"/>
                </a:lnTo>
                <a:lnTo>
                  <a:pt x="242911" y="412339"/>
                </a:lnTo>
                <a:lnTo>
                  <a:pt x="269440" y="406158"/>
                </a:lnTo>
                <a:lnTo>
                  <a:pt x="251459" y="348234"/>
                </a:lnTo>
                <a:lnTo>
                  <a:pt x="224789" y="283464"/>
                </a:lnTo>
                <a:lnTo>
                  <a:pt x="201167" y="236220"/>
                </a:lnTo>
                <a:lnTo>
                  <a:pt x="192785" y="220218"/>
                </a:lnTo>
                <a:lnTo>
                  <a:pt x="184403" y="204978"/>
                </a:lnTo>
                <a:lnTo>
                  <a:pt x="175259" y="190500"/>
                </a:lnTo>
                <a:lnTo>
                  <a:pt x="166115" y="175260"/>
                </a:lnTo>
                <a:lnTo>
                  <a:pt x="136397" y="131826"/>
                </a:lnTo>
                <a:lnTo>
                  <a:pt x="92201" y="76200"/>
                </a:lnTo>
                <a:lnTo>
                  <a:pt x="43433" y="24384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5167313" y="7115069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8" y="272033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6" y="136397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5230283" y="7127910"/>
            <a:ext cx="81492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5" dirty="0">
                <a:latin typeface="Arial"/>
                <a:cs typeface="Arial"/>
              </a:rPr>
              <a:t>k</a:t>
            </a:r>
            <a:endParaRPr sz="1264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11776" y="7206438"/>
            <a:ext cx="5864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2"/>
              </a:lnSpc>
            </a:pPr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690340" y="7532898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6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/>
          <p:nvPr/>
        </p:nvSpPr>
        <p:spPr>
          <a:xfrm>
            <a:off x="5753311" y="7546481"/>
            <a:ext cx="140141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64" i="1" spc="5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3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539826" y="7532898"/>
            <a:ext cx="266083" cy="265465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136398" y="0"/>
                </a:moveTo>
                <a:lnTo>
                  <a:pt x="93537" y="6943"/>
                </a:lnTo>
                <a:lnTo>
                  <a:pt x="56125" y="26285"/>
                </a:lnTo>
                <a:lnTo>
                  <a:pt x="26505" y="55796"/>
                </a:lnTo>
                <a:lnTo>
                  <a:pt x="7016" y="93244"/>
                </a:lnTo>
                <a:lnTo>
                  <a:pt x="0" y="136398"/>
                </a:lnTo>
                <a:lnTo>
                  <a:pt x="7016" y="179551"/>
                </a:lnTo>
                <a:lnTo>
                  <a:pt x="26505" y="216999"/>
                </a:lnTo>
                <a:lnTo>
                  <a:pt x="56125" y="246510"/>
                </a:lnTo>
                <a:lnTo>
                  <a:pt x="93537" y="265852"/>
                </a:lnTo>
                <a:lnTo>
                  <a:pt x="136398" y="272796"/>
                </a:lnTo>
                <a:lnTo>
                  <a:pt x="179630" y="265852"/>
                </a:lnTo>
                <a:lnTo>
                  <a:pt x="217267" y="246510"/>
                </a:lnTo>
                <a:lnTo>
                  <a:pt x="247003" y="216999"/>
                </a:lnTo>
                <a:lnTo>
                  <a:pt x="266535" y="179551"/>
                </a:lnTo>
                <a:lnTo>
                  <a:pt x="273558" y="136398"/>
                </a:lnTo>
                <a:lnTo>
                  <a:pt x="266535" y="93244"/>
                </a:lnTo>
                <a:lnTo>
                  <a:pt x="247003" y="55796"/>
                </a:lnTo>
                <a:lnTo>
                  <a:pt x="217267" y="26285"/>
                </a:lnTo>
                <a:lnTo>
                  <a:pt x="179630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4602797" y="7546481"/>
            <a:ext cx="140141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64" i="1" spc="5" dirty="0">
                <a:latin typeface="Arial"/>
                <a:cs typeface="Arial"/>
              </a:rPr>
              <a:t>k</a:t>
            </a:r>
            <a:r>
              <a:rPr sz="1240" i="1" spc="-7" baseline="-13071" dirty="0">
                <a:latin typeface="Arial"/>
                <a:cs typeface="Arial"/>
              </a:rPr>
              <a:t>1</a:t>
            </a:r>
            <a:endParaRPr sz="1240" baseline="-13071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084213" y="8050002"/>
            <a:ext cx="382764" cy="429682"/>
          </a:xfrm>
          <a:custGeom>
            <a:avLst/>
            <a:gdLst/>
            <a:ahLst/>
            <a:cxnLst/>
            <a:rect l="l" t="t" r="r" b="b"/>
            <a:pathLst>
              <a:path w="393700" h="441959">
                <a:moveTo>
                  <a:pt x="196596" y="0"/>
                </a:moveTo>
                <a:lnTo>
                  <a:pt x="0" y="441959"/>
                </a:lnTo>
                <a:lnTo>
                  <a:pt x="393192" y="441959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 txBox="1"/>
          <p:nvPr/>
        </p:nvSpPr>
        <p:spPr>
          <a:xfrm>
            <a:off x="4220527" y="8249531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A</a:t>
            </a:r>
            <a:endParaRPr sz="1264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861473" y="8050002"/>
            <a:ext cx="382764" cy="429682"/>
          </a:xfrm>
          <a:custGeom>
            <a:avLst/>
            <a:gdLst/>
            <a:ahLst/>
            <a:cxnLst/>
            <a:rect l="l" t="t" r="r" b="b"/>
            <a:pathLst>
              <a:path w="393700" h="441959">
                <a:moveTo>
                  <a:pt x="196595" y="0"/>
                </a:moveTo>
                <a:lnTo>
                  <a:pt x="0" y="441959"/>
                </a:lnTo>
                <a:lnTo>
                  <a:pt x="393191" y="441959"/>
                </a:lnTo>
                <a:lnTo>
                  <a:pt x="196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 txBox="1"/>
          <p:nvPr/>
        </p:nvSpPr>
        <p:spPr>
          <a:xfrm>
            <a:off x="5993341" y="8249531"/>
            <a:ext cx="117299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D</a:t>
            </a:r>
            <a:endParaRPr sz="1264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711700" y="8050002"/>
            <a:ext cx="381529" cy="429682"/>
          </a:xfrm>
          <a:custGeom>
            <a:avLst/>
            <a:gdLst/>
            <a:ahLst/>
            <a:cxnLst/>
            <a:rect l="l" t="t" r="r" b="b"/>
            <a:pathLst>
              <a:path w="392429" h="441959">
                <a:moveTo>
                  <a:pt x="196595" y="0"/>
                </a:moveTo>
                <a:lnTo>
                  <a:pt x="0" y="441959"/>
                </a:lnTo>
                <a:lnTo>
                  <a:pt x="392429" y="441959"/>
                </a:lnTo>
                <a:lnTo>
                  <a:pt x="196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 txBox="1"/>
          <p:nvPr/>
        </p:nvSpPr>
        <p:spPr>
          <a:xfrm>
            <a:off x="4848013" y="8249531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B</a:t>
            </a:r>
            <a:endParaRPr sz="1264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366096" y="8468572"/>
            <a:ext cx="382764" cy="429682"/>
          </a:xfrm>
          <a:custGeom>
            <a:avLst/>
            <a:gdLst/>
            <a:ahLst/>
            <a:cxnLst/>
            <a:rect l="l" t="t" r="r" b="b"/>
            <a:pathLst>
              <a:path w="393700" h="441959">
                <a:moveTo>
                  <a:pt x="196596" y="0"/>
                </a:moveTo>
                <a:lnTo>
                  <a:pt x="0" y="441959"/>
                </a:lnTo>
                <a:lnTo>
                  <a:pt x="393191" y="441959"/>
                </a:lnTo>
                <a:lnTo>
                  <a:pt x="1965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 txBox="1"/>
          <p:nvPr/>
        </p:nvSpPr>
        <p:spPr>
          <a:xfrm>
            <a:off x="1502410" y="8667362"/>
            <a:ext cx="108656" cy="19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7"/>
              </a:lnSpc>
            </a:pPr>
            <a:r>
              <a:rPr sz="1264" i="1" spc="10" dirty="0">
                <a:latin typeface="Arial"/>
                <a:cs typeface="Arial"/>
              </a:rPr>
              <a:t>A</a:t>
            </a:r>
            <a:endParaRPr sz="1264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712441" y="7213600"/>
            <a:ext cx="418571" cy="314237"/>
          </a:xfrm>
          <a:custGeom>
            <a:avLst/>
            <a:gdLst/>
            <a:ahLst/>
            <a:cxnLst/>
            <a:rect l="l" t="t" r="r" b="b"/>
            <a:pathLst>
              <a:path w="430529" h="323215">
                <a:moveTo>
                  <a:pt x="430529" y="0"/>
                </a:moveTo>
                <a:lnTo>
                  <a:pt x="0" y="3230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5442162" y="7215823"/>
            <a:ext cx="313619" cy="31361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0" y="0"/>
                </a:moveTo>
                <a:lnTo>
                  <a:pt x="322325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4292389" y="7738109"/>
            <a:ext cx="209285" cy="314237"/>
          </a:xfrm>
          <a:custGeom>
            <a:avLst/>
            <a:gdLst/>
            <a:ahLst/>
            <a:cxnLst/>
            <a:rect l="l" t="t" r="r" b="b"/>
            <a:pathLst>
              <a:path w="215264" h="323215">
                <a:moveTo>
                  <a:pt x="214884" y="0"/>
                </a:moveTo>
                <a:lnTo>
                  <a:pt x="0" y="3230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5546620" y="7738109"/>
            <a:ext cx="209285" cy="314237"/>
          </a:xfrm>
          <a:custGeom>
            <a:avLst/>
            <a:gdLst/>
            <a:ahLst/>
            <a:cxnLst/>
            <a:rect l="l" t="t" r="r" b="b"/>
            <a:pathLst>
              <a:path w="215264" h="323215">
                <a:moveTo>
                  <a:pt x="214883" y="0"/>
                </a:moveTo>
                <a:lnTo>
                  <a:pt x="0" y="3230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965930" y="7736627"/>
            <a:ext cx="103717" cy="316089"/>
          </a:xfrm>
          <a:custGeom>
            <a:avLst/>
            <a:gdLst/>
            <a:ahLst/>
            <a:cxnLst/>
            <a:rect l="l" t="t" r="r" b="b"/>
            <a:pathLst>
              <a:path w="106679" h="325120">
                <a:moveTo>
                  <a:pt x="0" y="0"/>
                </a:moveTo>
                <a:lnTo>
                  <a:pt x="106679" y="3246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4816157" y="7736627"/>
            <a:ext cx="103099" cy="316089"/>
          </a:xfrm>
          <a:custGeom>
            <a:avLst/>
            <a:gdLst/>
            <a:ahLst/>
            <a:cxnLst/>
            <a:rect l="l" t="t" r="r" b="b"/>
            <a:pathLst>
              <a:path w="106045" h="325120">
                <a:moveTo>
                  <a:pt x="0" y="0"/>
                </a:moveTo>
                <a:lnTo>
                  <a:pt x="105917" y="3246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560444" y="7110623"/>
            <a:ext cx="940858" cy="209903"/>
          </a:xfrm>
          <a:custGeom>
            <a:avLst/>
            <a:gdLst/>
            <a:ahLst/>
            <a:cxnLst/>
            <a:rect l="l" t="t" r="r" b="b"/>
            <a:pathLst>
              <a:path w="967739" h="215900">
                <a:moveTo>
                  <a:pt x="725424" y="0"/>
                </a:moveTo>
                <a:lnTo>
                  <a:pt x="725424" y="54101"/>
                </a:lnTo>
                <a:lnTo>
                  <a:pt x="0" y="54101"/>
                </a:lnTo>
                <a:lnTo>
                  <a:pt x="0" y="161544"/>
                </a:lnTo>
                <a:lnTo>
                  <a:pt x="725424" y="161544"/>
                </a:lnTo>
                <a:lnTo>
                  <a:pt x="725424" y="215645"/>
                </a:lnTo>
                <a:lnTo>
                  <a:pt x="967739" y="108203"/>
                </a:lnTo>
                <a:lnTo>
                  <a:pt x="7254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 txBox="1"/>
          <p:nvPr/>
        </p:nvSpPr>
        <p:spPr>
          <a:xfrm>
            <a:off x="2598842" y="9032838"/>
            <a:ext cx="21842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23.7: </a:t>
            </a:r>
            <a:r>
              <a:rPr sz="1069" spc="10" dirty="0">
                <a:latin typeface="Times New Roman"/>
                <a:cs typeface="Times New Roman"/>
              </a:rPr>
              <a:t>Double left-right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(B)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225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172244"/>
          </a:xfrm>
          <a:custGeom>
            <a:avLst/>
            <a:gdLst/>
            <a:ahLst/>
            <a:cxnLst/>
            <a:rect l="l" t="t" r="r" b="b"/>
            <a:pathLst>
              <a:path h="177165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146288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172244"/>
          </a:xfrm>
          <a:custGeom>
            <a:avLst/>
            <a:gdLst/>
            <a:ahLst/>
            <a:cxnLst/>
            <a:rect l="l" t="t" r="r" b="b"/>
            <a:pathLst>
              <a:path h="177165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1458559"/>
            <a:ext cx="4853693" cy="792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18" algn="just"/>
            <a:r>
              <a:rPr sz="1069" spc="5" dirty="0">
                <a:latin typeface="Times New Roman"/>
                <a:cs typeface="Times New Roman"/>
              </a:rPr>
              <a:t>In the code, </a:t>
            </a:r>
            <a:r>
              <a:rPr sz="1069" spc="10" dirty="0">
                <a:latin typeface="Times New Roman"/>
                <a:cs typeface="Times New Roman"/>
              </a:rPr>
              <a:t>we wrote the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as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301985"/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singleRightRotation(k3);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pass </a:t>
            </a:r>
            <a:r>
              <a:rPr sz="1069" spc="10" dirty="0">
                <a:latin typeface="Times New Roman"/>
                <a:cs typeface="Times New Roman"/>
              </a:rPr>
              <a:t>k3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singleRightRotation. It is, internally applied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k3  ie. k2.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rotation,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come up and k3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its right  child.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k1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remain the </a:t>
            </a:r>
            <a:r>
              <a:rPr sz="1069" spc="5" dirty="0">
                <a:latin typeface="Times New Roman"/>
                <a:cs typeface="Times New Roman"/>
              </a:rPr>
              <a:t>left child of k2.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was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k2,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now be the </a:t>
            </a:r>
            <a:r>
              <a:rPr sz="1069" spc="5" dirty="0">
                <a:latin typeface="Times New Roman"/>
                <a:cs typeface="Times New Roman"/>
              </a:rPr>
              <a:t>left subtree of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k3.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By now, </a:t>
            </a:r>
            <a:r>
              <a:rPr sz="1069" spc="5" dirty="0">
                <a:latin typeface="Times New Roman"/>
                <a:cs typeface="Times New Roman"/>
              </a:rPr>
              <a:t>the discussion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insert routine 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completed.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routine so </a:t>
            </a:r>
            <a:r>
              <a:rPr sz="1069" spc="5" dirty="0">
                <a:latin typeface="Times New Roman"/>
                <a:cs typeface="Times New Roman"/>
              </a:rPr>
              <a:t>that data </a:t>
            </a:r>
            <a:r>
              <a:rPr sz="1069" spc="10" dirty="0">
                <a:latin typeface="Times New Roman"/>
                <a:cs typeface="Times New Roman"/>
              </a:rPr>
              <a:t>item could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passed to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inserted at </a:t>
            </a:r>
            <a:r>
              <a:rPr sz="1069" spc="10" dirty="0">
                <a:latin typeface="Times New Roman"/>
                <a:cs typeface="Times New Roman"/>
              </a:rPr>
              <a:t>a proper </a:t>
            </a:r>
            <a:r>
              <a:rPr sz="1069" spc="5" dirty="0">
                <a:latin typeface="Times New Roman"/>
                <a:cs typeface="Times New Roman"/>
              </a:rPr>
              <a:t>position  in the tree.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node, the routine checks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factors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or right rotation if </a:t>
            </a:r>
            <a:r>
              <a:rPr sz="1069" spc="10" dirty="0">
                <a:latin typeface="Times New Roman"/>
                <a:cs typeface="Times New Roman"/>
              </a:rPr>
              <a:t>needed and </a:t>
            </a:r>
            <a:r>
              <a:rPr sz="1069" spc="5" dirty="0">
                <a:latin typeface="Times New Roman"/>
                <a:cs typeface="Times New Roman"/>
              </a:rPr>
              <a:t>re-balances 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property of 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that while inserting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balance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only one </a:t>
            </a:r>
            <a:r>
              <a:rPr sz="1069" spc="5" dirty="0">
                <a:latin typeface="Times New Roman"/>
                <a:cs typeface="Times New Roman"/>
              </a:rPr>
              <a:t>single right or left rotation or 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double rotation to </a:t>
            </a:r>
            <a:r>
              <a:rPr sz="1069" spc="10" dirty="0">
                <a:latin typeface="Times New Roman"/>
                <a:cs typeface="Times New Roman"/>
              </a:rPr>
              <a:t>balance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such situation that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a  number </a:t>
            </a:r>
            <a:r>
              <a:rPr sz="1069" spc="5" dirty="0">
                <a:latin typeface="Times New Roman"/>
                <a:cs typeface="Times New Roman"/>
              </a:rPr>
              <a:t>of rotations.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or one </a:t>
            </a:r>
            <a:r>
              <a:rPr sz="1069" spc="5" dirty="0">
                <a:latin typeface="Times New Roman"/>
                <a:cs typeface="Times New Roman"/>
              </a:rPr>
              <a:t>double rotation at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whose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balance has </a:t>
            </a:r>
            <a:r>
              <a:rPr sz="1069" spc="10" dirty="0">
                <a:latin typeface="Times New Roman"/>
                <a:cs typeface="Times New Roman"/>
              </a:rPr>
              <a:t>become 2 </a:t>
            </a:r>
            <a:r>
              <a:rPr sz="1069" spc="5" dirty="0">
                <a:latin typeface="Times New Roman"/>
                <a:cs typeface="Times New Roman"/>
              </a:rPr>
              <a:t>after inserting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Deletion in </a:t>
            </a:r>
            <a:r>
              <a:rPr sz="1264" b="1" spc="10" dirty="0">
                <a:latin typeface="Arial"/>
                <a:cs typeface="Arial"/>
              </a:rPr>
              <a:t>AVL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deletion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item from a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always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difficult whatever  data structure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inverse of insertion.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deletion there is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i="1" spc="5" dirty="0">
                <a:latin typeface="Times New Roman"/>
                <a:cs typeface="Times New Roman"/>
              </a:rPr>
              <a:t>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and  rebalance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if it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unbalance after deleting </a:t>
            </a:r>
            <a:r>
              <a:rPr sz="1069" spc="10" dirty="0">
                <a:latin typeface="Times New Roman"/>
                <a:cs typeface="Times New Roman"/>
              </a:rPr>
              <a:t>the node.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that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deletion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is considerably </a:t>
            </a:r>
            <a:r>
              <a:rPr sz="1069" spc="10" dirty="0">
                <a:latin typeface="Times New Roman"/>
                <a:cs typeface="Times New Roman"/>
              </a:rPr>
              <a:t>more complex than the </a:t>
            </a:r>
            <a:r>
              <a:rPr sz="1069" spc="5" dirty="0">
                <a:latin typeface="Times New Roman"/>
                <a:cs typeface="Times New Roman"/>
              </a:rPr>
              <a:t>insertion of </a:t>
            </a:r>
            <a:r>
              <a:rPr sz="1069" spc="10" dirty="0">
                <a:latin typeface="Times New Roman"/>
                <a:cs typeface="Times New Roman"/>
              </a:rPr>
              <a:t>a node.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complex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sense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more than one </a:t>
            </a:r>
            <a:r>
              <a:rPr sz="1069" spc="5" dirty="0">
                <a:latin typeface="Times New Roman"/>
                <a:cs typeface="Times New Roman"/>
              </a:rPr>
              <a:t>rotations to </a:t>
            </a:r>
            <a:r>
              <a:rPr sz="1069" spc="10" dirty="0">
                <a:latin typeface="Times New Roman"/>
                <a:cs typeface="Times New Roman"/>
              </a:rPr>
              <a:t>rebalance the  </a:t>
            </a:r>
            <a:r>
              <a:rPr sz="1069" spc="5" dirty="0">
                <a:latin typeface="Times New Roman"/>
                <a:cs typeface="Times New Roman"/>
              </a:rPr>
              <a:t>tree after deleting </a:t>
            </a:r>
            <a:r>
              <a:rPr sz="1069" spc="10" dirty="0">
                <a:latin typeface="Times New Roman"/>
                <a:cs typeface="Times New Roman"/>
              </a:rPr>
              <a:t>a node.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discuss the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case by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about what </a:t>
            </a:r>
            <a:r>
              <a:rPr sz="1069" spc="5" dirty="0">
                <a:latin typeface="Times New Roman"/>
                <a:cs typeface="Times New Roman"/>
              </a:rPr>
              <a:t>points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take care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deletion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going to write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for deletion here. If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 routines or class,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deletion and insertion routines of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are available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standard library.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use these routines in our program.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no need to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routines. </a:t>
            </a:r>
            <a:r>
              <a:rPr sz="1069" spc="10" dirty="0">
                <a:latin typeface="Times New Roman"/>
                <a:cs typeface="Times New Roman"/>
              </a:rPr>
              <a:t>But here we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0" dirty="0">
                <a:latin typeface="Times New Roman"/>
                <a:cs typeface="Times New Roman"/>
              </a:rPr>
              <a:t>these to understand their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functionality.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know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insertion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height-balanced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most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single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or one double </a:t>
            </a:r>
            <a:r>
              <a:rPr sz="1069" spc="5" dirty="0">
                <a:latin typeface="Times New Roman"/>
                <a:cs typeface="Times New Roman"/>
              </a:rPr>
              <a:t>rotation.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this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15" dirty="0">
                <a:latin typeface="Times New Roman"/>
                <a:cs typeface="Times New Roman"/>
              </a:rPr>
              <a:t>node whose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violates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use </a:t>
            </a:r>
            <a:r>
              <a:rPr sz="1069" spc="5" dirty="0">
                <a:latin typeface="Times New Roman"/>
                <a:cs typeface="Times New Roman"/>
              </a:rPr>
              <a:t>rotations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restore the balance </a:t>
            </a:r>
            <a:r>
              <a:rPr sz="1069" spc="10" dirty="0">
                <a:latin typeface="Times New Roman"/>
                <a:cs typeface="Times New Roman"/>
              </a:rPr>
              <a:t>when we do a </a:t>
            </a:r>
            <a:r>
              <a:rPr sz="1069" spc="5" dirty="0">
                <a:latin typeface="Times New Roman"/>
                <a:cs typeface="Times New Roman"/>
              </a:rPr>
              <a:t>deletion. </a:t>
            </a:r>
            <a:r>
              <a:rPr sz="1069" spc="10" dirty="0">
                <a:latin typeface="Times New Roman"/>
                <a:cs typeface="Times New Roman"/>
              </a:rPr>
              <a:t>If 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becomes unbalance </a:t>
            </a:r>
            <a:r>
              <a:rPr sz="1069" spc="5" dirty="0">
                <a:latin typeface="Times New Roman"/>
                <a:cs typeface="Times New Roman"/>
              </a:rPr>
              <a:t>after deleting </a:t>
            </a:r>
            <a:r>
              <a:rPr sz="1069" spc="10" dirty="0">
                <a:latin typeface="Times New Roman"/>
                <a:cs typeface="Times New Roman"/>
              </a:rPr>
              <a:t>a node then we </a:t>
            </a:r>
            <a:r>
              <a:rPr sz="1069" spc="5" dirty="0">
                <a:latin typeface="Times New Roman"/>
                <a:cs typeface="Times New Roman"/>
              </a:rPr>
              <a:t>use rotations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rebalance </a:t>
            </a:r>
            <a:r>
              <a:rPr sz="1069" dirty="0">
                <a:latin typeface="Times New Roman"/>
                <a:cs typeface="Times New Roman"/>
              </a:rPr>
              <a:t>it.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a </a:t>
            </a:r>
            <a:r>
              <a:rPr sz="1069" spc="5" dirty="0">
                <a:latin typeface="Times New Roman"/>
                <a:cs typeface="Times New Roman"/>
              </a:rPr>
              <a:t>rotation at every level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worst </a:t>
            </a:r>
            <a:r>
              <a:rPr sz="1069" spc="5" dirty="0">
                <a:latin typeface="Times New Roman"/>
                <a:cs typeface="Times New Roman"/>
              </a:rPr>
              <a:t>case of  deletion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do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29629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rotations.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29629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levels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209"/>
              </a:spcBef>
            </a:pPr>
            <a:r>
              <a:rPr sz="1069" spc="19" dirty="0">
                <a:latin typeface="Times New Roman"/>
                <a:cs typeface="Times New Roman"/>
              </a:rPr>
              <a:t>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Let’s consider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of deleting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from a </a:t>
            </a:r>
            <a:r>
              <a:rPr sz="1069" spc="5" dirty="0">
                <a:latin typeface="Times New Roman"/>
                <a:cs typeface="Times New Roman"/>
              </a:rPr>
              <a:t>tree. In this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worst case of deletion that is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rotation at each level after  deleting </a:t>
            </a:r>
            <a:r>
              <a:rPr sz="1069" spc="10" dirty="0">
                <a:latin typeface="Times New Roman"/>
                <a:cs typeface="Times New Roman"/>
              </a:rPr>
              <a:t>a node. 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figure i.e. Fig 23.8.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this figure </a:t>
            </a:r>
            <a:r>
              <a:rPr sz="1069" spc="10" dirty="0">
                <a:latin typeface="Times New Roman"/>
                <a:cs typeface="Times New Roman"/>
              </a:rPr>
              <a:t>the root </a:t>
            </a:r>
            <a:r>
              <a:rPr sz="1069" spc="5" dirty="0">
                <a:latin typeface="Times New Roman"/>
                <a:cs typeface="Times New Roman"/>
              </a:rPr>
              <a:t>of  the tree 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expanded </a:t>
            </a:r>
            <a:r>
              <a:rPr sz="1069" spc="5" dirty="0">
                <a:latin typeface="Times New Roman"/>
                <a:cs typeface="Times New Roman"/>
              </a:rPr>
              <a:t>only the left subtree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subtree of it is indicated </a:t>
            </a:r>
            <a:r>
              <a:rPr sz="1069" spc="10" dirty="0">
                <a:latin typeface="Times New Roman"/>
                <a:cs typeface="Times New Roman"/>
              </a:rPr>
              <a:t>by a </a:t>
            </a:r>
            <a:r>
              <a:rPr sz="1069" spc="5" dirty="0">
                <a:latin typeface="Times New Roman"/>
                <a:cs typeface="Times New Roman"/>
              </a:rPr>
              <a:t>triangle.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focus on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of </a:t>
            </a:r>
            <a:r>
              <a:rPr sz="1069" spc="15" dirty="0">
                <a:latin typeface="Times New Roman"/>
                <a:cs typeface="Times New Roman"/>
              </a:rPr>
              <a:t>N. The </a:t>
            </a:r>
            <a:r>
              <a:rPr sz="1069" spc="10" dirty="0">
                <a:latin typeface="Times New Roman"/>
                <a:cs typeface="Times New Roman"/>
              </a:rPr>
              <a:t>balance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non-leaf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left subtree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–1. This means that at every non-leaf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the </a:t>
            </a:r>
            <a:r>
              <a:rPr sz="1069" spc="5" dirty="0">
                <a:latin typeface="Times New Roman"/>
                <a:cs typeface="Times New Roman"/>
              </a:rPr>
              <a:t>depth/height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shorter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right subtree. </a:t>
            </a:r>
            <a:r>
              <a:rPr sz="1069" spc="10" dirty="0">
                <a:latin typeface="Times New Roman"/>
                <a:cs typeface="Times New Roman"/>
              </a:rPr>
              <a:t>For  example 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node C.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deep where </a:t>
            </a:r>
            <a:r>
              <a:rPr sz="1069" spc="5" dirty="0">
                <a:latin typeface="Times New Roman"/>
                <a:cs typeface="Times New Roman"/>
              </a:rPr>
              <a:t>as it’s 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deep.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balance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–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-1.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look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749228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1074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subtree has height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as there are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levels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exists.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subtree of I has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levels (i.e. height) </a:t>
            </a:r>
            <a:r>
              <a:rPr sz="1069" spc="10" dirty="0">
                <a:latin typeface="Times New Roman"/>
                <a:cs typeface="Times New Roman"/>
              </a:rPr>
              <a:t>3 where </a:t>
            </a:r>
            <a:r>
              <a:rPr sz="1069" spc="5" dirty="0">
                <a:latin typeface="Times New Roman"/>
                <a:cs typeface="Times New Roman"/>
              </a:rPr>
              <a:t>exists 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15" dirty="0">
                <a:latin typeface="Times New Roman"/>
                <a:cs typeface="Times New Roman"/>
              </a:rPr>
              <a:t>K, 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4" dirty="0">
                <a:latin typeface="Times New Roman"/>
                <a:cs typeface="Times New Roman"/>
              </a:rPr>
              <a:t>M 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I is </a:t>
            </a:r>
            <a:r>
              <a:rPr sz="1069" spc="10" dirty="0">
                <a:latin typeface="Times New Roman"/>
                <a:cs typeface="Times New Roman"/>
              </a:rPr>
              <a:t>2 – 3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-1. Similarly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other </a:t>
            </a:r>
            <a:r>
              <a:rPr sz="1069" spc="10" dirty="0">
                <a:latin typeface="Times New Roman"/>
                <a:cs typeface="Times New Roman"/>
              </a:rPr>
              <a:t>nodes 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the balance –1. </a:t>
            </a:r>
            <a:r>
              <a:rPr sz="1069" spc="5" dirty="0">
                <a:latin typeface="Times New Roman"/>
                <a:cs typeface="Times New Roman"/>
              </a:rPr>
              <a:t>This tree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following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2097775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2095183"/>
            <a:ext cx="0" cy="3783188"/>
          </a:xfrm>
          <a:custGeom>
            <a:avLst/>
            <a:gdLst/>
            <a:ahLst/>
            <a:cxnLst/>
            <a:rect l="l" t="t" r="r" b="b"/>
            <a:pathLst>
              <a:path h="3891279">
                <a:moveTo>
                  <a:pt x="0" y="0"/>
                </a:moveTo>
                <a:lnTo>
                  <a:pt x="0" y="3890771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5874913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2095183"/>
            <a:ext cx="0" cy="3783188"/>
          </a:xfrm>
          <a:custGeom>
            <a:avLst/>
            <a:gdLst/>
            <a:ahLst/>
            <a:cxnLst/>
            <a:rect l="l" t="t" r="r" b="b"/>
            <a:pathLst>
              <a:path h="3891279">
                <a:moveTo>
                  <a:pt x="0" y="0"/>
                </a:moveTo>
                <a:lnTo>
                  <a:pt x="0" y="389077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6033754"/>
            <a:ext cx="4853076" cy="1290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in this tree,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deletion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causes </a:t>
            </a:r>
            <a:r>
              <a:rPr sz="1069" spc="5" dirty="0">
                <a:latin typeface="Times New Roman"/>
                <a:cs typeface="Times New Roman"/>
              </a:rPr>
              <a:t>the worst </a:t>
            </a:r>
            <a:r>
              <a:rPr sz="1069" spc="10" dirty="0">
                <a:latin typeface="Times New Roman"/>
                <a:cs typeface="Times New Roman"/>
              </a:rPr>
              <a:t>case of  </a:t>
            </a:r>
            <a:r>
              <a:rPr sz="1069" spc="5" dirty="0">
                <a:latin typeface="Times New Roman"/>
                <a:cs typeface="Times New Roman"/>
              </a:rPr>
              <a:t>deletion in the sense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a large number </a:t>
            </a:r>
            <a:r>
              <a:rPr sz="1069" spc="5" dirty="0">
                <a:latin typeface="Times New Roman"/>
                <a:cs typeface="Times New Roman"/>
              </a:rPr>
              <a:t>of rotations.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effect of this deletion is that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15" dirty="0">
                <a:latin typeface="Times New Roman"/>
                <a:cs typeface="Times New Roman"/>
              </a:rPr>
              <a:t>C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height of </a:t>
            </a:r>
            <a:r>
              <a:rPr sz="1069" spc="5" dirty="0">
                <a:latin typeface="Times New Roman"/>
                <a:cs typeface="Times New Roman"/>
              </a:rPr>
              <a:t>its left 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zero now. The </a:t>
            </a:r>
            <a:r>
              <a:rPr sz="1069" spc="5" dirty="0">
                <a:latin typeface="Times New Roman"/>
                <a:cs typeface="Times New Roman"/>
              </a:rPr>
              <a:t>height of the right subtree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2.  Thus 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 now. This makes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unbalance.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do a  </a:t>
            </a:r>
            <a:r>
              <a:rPr sz="1069" spc="5" dirty="0">
                <a:latin typeface="Times New Roman"/>
                <a:cs typeface="Times New Roman"/>
              </a:rPr>
              <a:t>rotation 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balanced.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rotate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that means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 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comes up and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goes </a:t>
            </a:r>
            <a:r>
              <a:rPr sz="1069" spc="10" dirty="0">
                <a:latin typeface="Times New Roman"/>
                <a:cs typeface="Times New Roman"/>
              </a:rPr>
              <a:t>down.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mentioned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7584" y="3823546"/>
            <a:ext cx="299420" cy="300038"/>
          </a:xfrm>
          <a:custGeom>
            <a:avLst/>
            <a:gdLst/>
            <a:ahLst/>
            <a:cxnLst/>
            <a:rect l="l" t="t" r="r" b="b"/>
            <a:pathLst>
              <a:path w="307975" h="308610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83"/>
                </a:lnTo>
                <a:lnTo>
                  <a:pt x="29821" y="245242"/>
                </a:lnTo>
                <a:lnTo>
                  <a:pt x="63203" y="278739"/>
                </a:lnTo>
                <a:lnTo>
                  <a:pt x="105436" y="300715"/>
                </a:lnTo>
                <a:lnTo>
                  <a:pt x="153924" y="308610"/>
                </a:lnTo>
                <a:lnTo>
                  <a:pt x="202704" y="300715"/>
                </a:lnTo>
                <a:lnTo>
                  <a:pt x="244973" y="278739"/>
                </a:lnTo>
                <a:lnTo>
                  <a:pt x="278245" y="245242"/>
                </a:lnTo>
                <a:lnTo>
                  <a:pt x="300032" y="202783"/>
                </a:lnTo>
                <a:lnTo>
                  <a:pt x="307848" y="153924"/>
                </a:lnTo>
                <a:lnTo>
                  <a:pt x="300032" y="105436"/>
                </a:lnTo>
                <a:lnTo>
                  <a:pt x="278245" y="63203"/>
                </a:lnTo>
                <a:lnTo>
                  <a:pt x="244973" y="29821"/>
                </a:lnTo>
                <a:lnTo>
                  <a:pt x="202704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408574" y="2372995"/>
            <a:ext cx="299420" cy="298803"/>
          </a:xfrm>
          <a:custGeom>
            <a:avLst/>
            <a:gdLst/>
            <a:ahLst/>
            <a:cxnLst/>
            <a:rect l="l" t="t" r="r" b="b"/>
            <a:pathLst>
              <a:path w="307975" h="307339">
                <a:moveTo>
                  <a:pt x="153924" y="0"/>
                </a:moveTo>
                <a:lnTo>
                  <a:pt x="105143" y="7808"/>
                </a:lnTo>
                <a:lnTo>
                  <a:pt x="62874" y="29553"/>
                </a:lnTo>
                <a:lnTo>
                  <a:pt x="29602" y="62709"/>
                </a:lnTo>
                <a:lnTo>
                  <a:pt x="7815" y="104753"/>
                </a:lnTo>
                <a:lnTo>
                  <a:pt x="0" y="153162"/>
                </a:lnTo>
                <a:lnTo>
                  <a:pt x="7815" y="201942"/>
                </a:lnTo>
                <a:lnTo>
                  <a:pt x="29602" y="244211"/>
                </a:lnTo>
                <a:lnTo>
                  <a:pt x="62874" y="277483"/>
                </a:lnTo>
                <a:lnTo>
                  <a:pt x="105143" y="299270"/>
                </a:lnTo>
                <a:lnTo>
                  <a:pt x="153924" y="307086"/>
                </a:lnTo>
                <a:lnTo>
                  <a:pt x="202411" y="299270"/>
                </a:lnTo>
                <a:lnTo>
                  <a:pt x="244644" y="277483"/>
                </a:lnTo>
                <a:lnTo>
                  <a:pt x="278026" y="244211"/>
                </a:lnTo>
                <a:lnTo>
                  <a:pt x="299959" y="201942"/>
                </a:lnTo>
                <a:lnTo>
                  <a:pt x="307848" y="153162"/>
                </a:lnTo>
                <a:lnTo>
                  <a:pt x="299959" y="104753"/>
                </a:lnTo>
                <a:lnTo>
                  <a:pt x="278026" y="62709"/>
                </a:lnTo>
                <a:lnTo>
                  <a:pt x="244644" y="29553"/>
                </a:lnTo>
                <a:lnTo>
                  <a:pt x="202411" y="780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87606" y="3591666"/>
            <a:ext cx="162366" cy="270404"/>
          </a:xfrm>
          <a:custGeom>
            <a:avLst/>
            <a:gdLst/>
            <a:ahLst/>
            <a:cxnLst/>
            <a:rect l="l" t="t" r="r" b="b"/>
            <a:pathLst>
              <a:path w="167005" h="278129">
                <a:moveTo>
                  <a:pt x="166877" y="0"/>
                </a:moveTo>
                <a:lnTo>
                  <a:pt x="0" y="2781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912831" y="3591666"/>
            <a:ext cx="216076" cy="270404"/>
          </a:xfrm>
          <a:custGeom>
            <a:avLst/>
            <a:gdLst/>
            <a:ahLst/>
            <a:cxnLst/>
            <a:rect l="l" t="t" r="r" b="b"/>
            <a:pathLst>
              <a:path w="222250" h="278129">
                <a:moveTo>
                  <a:pt x="0" y="0"/>
                </a:moveTo>
                <a:lnTo>
                  <a:pt x="221742" y="2781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912831" y="2996776"/>
            <a:ext cx="648229" cy="379060"/>
          </a:xfrm>
          <a:custGeom>
            <a:avLst/>
            <a:gdLst/>
            <a:ahLst/>
            <a:cxnLst/>
            <a:rect l="l" t="t" r="r" b="b"/>
            <a:pathLst>
              <a:path w="666750" h="389889">
                <a:moveTo>
                  <a:pt x="666750" y="0"/>
                </a:moveTo>
                <a:lnTo>
                  <a:pt x="0" y="3893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831465" y="2996776"/>
            <a:ext cx="595136" cy="379060"/>
          </a:xfrm>
          <a:custGeom>
            <a:avLst/>
            <a:gdLst/>
            <a:ahLst/>
            <a:cxnLst/>
            <a:rect l="l" t="t" r="r" b="b"/>
            <a:pathLst>
              <a:path w="612139" h="389889">
                <a:moveTo>
                  <a:pt x="0" y="0"/>
                </a:moveTo>
                <a:lnTo>
                  <a:pt x="611886" y="3893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85545" y="3537584"/>
            <a:ext cx="487098" cy="324732"/>
          </a:xfrm>
          <a:custGeom>
            <a:avLst/>
            <a:gdLst/>
            <a:ahLst/>
            <a:cxnLst/>
            <a:rect l="l" t="t" r="r" b="b"/>
            <a:pathLst>
              <a:path w="501014" h="334010">
                <a:moveTo>
                  <a:pt x="500634" y="0"/>
                </a:moveTo>
                <a:lnTo>
                  <a:pt x="0" y="3337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885545" y="4077653"/>
            <a:ext cx="108656" cy="216694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0" y="0"/>
                </a:moveTo>
                <a:lnTo>
                  <a:pt x="111252" y="2225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237316" y="4077653"/>
            <a:ext cx="106803" cy="216694"/>
          </a:xfrm>
          <a:custGeom>
            <a:avLst/>
            <a:gdLst/>
            <a:ahLst/>
            <a:cxnLst/>
            <a:rect l="l" t="t" r="r" b="b"/>
            <a:pathLst>
              <a:path w="109855" h="222885">
                <a:moveTo>
                  <a:pt x="0" y="0"/>
                </a:moveTo>
                <a:lnTo>
                  <a:pt x="109728" y="2225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641936" y="3537584"/>
            <a:ext cx="432769" cy="324732"/>
          </a:xfrm>
          <a:custGeom>
            <a:avLst/>
            <a:gdLst/>
            <a:ahLst/>
            <a:cxnLst/>
            <a:rect l="l" t="t" r="r" b="b"/>
            <a:pathLst>
              <a:path w="445135" h="334010">
                <a:moveTo>
                  <a:pt x="0" y="0"/>
                </a:moveTo>
                <a:lnTo>
                  <a:pt x="445008" y="3337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966421" y="4077653"/>
            <a:ext cx="162366" cy="216694"/>
          </a:xfrm>
          <a:custGeom>
            <a:avLst/>
            <a:gdLst/>
            <a:ahLst/>
            <a:cxnLst/>
            <a:rect l="l" t="t" r="r" b="b"/>
            <a:pathLst>
              <a:path w="167004" h="222885">
                <a:moveTo>
                  <a:pt x="166877" y="0"/>
                </a:moveTo>
                <a:lnTo>
                  <a:pt x="0" y="2225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236826" y="4077653"/>
            <a:ext cx="162983" cy="216694"/>
          </a:xfrm>
          <a:custGeom>
            <a:avLst/>
            <a:gdLst/>
            <a:ahLst/>
            <a:cxnLst/>
            <a:rect l="l" t="t" r="r" b="b"/>
            <a:pathLst>
              <a:path w="167639" h="222885">
                <a:moveTo>
                  <a:pt x="0" y="0"/>
                </a:moveTo>
                <a:lnTo>
                  <a:pt x="167639" y="2225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507230" y="4511040"/>
            <a:ext cx="108656" cy="269787"/>
          </a:xfrm>
          <a:custGeom>
            <a:avLst/>
            <a:gdLst/>
            <a:ahLst/>
            <a:cxnLst/>
            <a:rect l="l" t="t" r="r" b="b"/>
            <a:pathLst>
              <a:path w="111760" h="277495">
                <a:moveTo>
                  <a:pt x="0" y="0"/>
                </a:moveTo>
                <a:lnTo>
                  <a:pt x="111251" y="2773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831465" y="2618211"/>
            <a:ext cx="595136" cy="216076"/>
          </a:xfrm>
          <a:custGeom>
            <a:avLst/>
            <a:gdLst/>
            <a:ahLst/>
            <a:cxnLst/>
            <a:rect l="l" t="t" r="r" b="b"/>
            <a:pathLst>
              <a:path w="612139" h="222250">
                <a:moveTo>
                  <a:pt x="0" y="221742"/>
                </a:moveTo>
                <a:lnTo>
                  <a:pt x="61188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696758" y="2618211"/>
            <a:ext cx="2007041" cy="505001"/>
          </a:xfrm>
          <a:custGeom>
            <a:avLst/>
            <a:gdLst/>
            <a:ahLst/>
            <a:cxnLst/>
            <a:rect l="l" t="t" r="r" b="b"/>
            <a:pathLst>
              <a:path w="2064385" h="519430">
                <a:moveTo>
                  <a:pt x="0" y="0"/>
                </a:moveTo>
                <a:lnTo>
                  <a:pt x="2064258" y="5189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497225" y="3837868"/>
            <a:ext cx="1203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A</a:t>
            </a:r>
            <a:endParaRPr sz="141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84656" y="3310149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411"/>
                </a:lnTo>
                <a:lnTo>
                  <a:pt x="29821" y="244644"/>
                </a:lnTo>
                <a:lnTo>
                  <a:pt x="63203" y="278026"/>
                </a:lnTo>
                <a:lnTo>
                  <a:pt x="105436" y="299959"/>
                </a:lnTo>
                <a:lnTo>
                  <a:pt x="153924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8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769110" y="3323730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C</a:t>
            </a:r>
            <a:endParaRPr sz="141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09141" y="3823546"/>
            <a:ext cx="299420" cy="300038"/>
          </a:xfrm>
          <a:custGeom>
            <a:avLst/>
            <a:gdLst/>
            <a:ahLst/>
            <a:cxnLst/>
            <a:rect l="l" t="t" r="r" b="b"/>
            <a:pathLst>
              <a:path w="307975" h="308610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83"/>
                </a:lnTo>
                <a:lnTo>
                  <a:pt x="29821" y="245242"/>
                </a:lnTo>
                <a:lnTo>
                  <a:pt x="63203" y="278739"/>
                </a:lnTo>
                <a:lnTo>
                  <a:pt x="105436" y="300715"/>
                </a:lnTo>
                <a:lnTo>
                  <a:pt x="153924" y="308610"/>
                </a:lnTo>
                <a:lnTo>
                  <a:pt x="202704" y="300715"/>
                </a:lnTo>
                <a:lnTo>
                  <a:pt x="244973" y="278739"/>
                </a:lnTo>
                <a:lnTo>
                  <a:pt x="278245" y="245242"/>
                </a:lnTo>
                <a:lnTo>
                  <a:pt x="300032" y="202783"/>
                </a:lnTo>
                <a:lnTo>
                  <a:pt x="307848" y="153924"/>
                </a:lnTo>
                <a:lnTo>
                  <a:pt x="300032" y="105436"/>
                </a:lnTo>
                <a:lnTo>
                  <a:pt x="278245" y="63203"/>
                </a:lnTo>
                <a:lnTo>
                  <a:pt x="244973" y="29821"/>
                </a:lnTo>
                <a:lnTo>
                  <a:pt x="202704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093595" y="3837868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D</a:t>
            </a:r>
            <a:endParaRPr sz="141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24721" y="4247303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4686" y="0"/>
                </a:moveTo>
                <a:lnTo>
                  <a:pt x="105826" y="7888"/>
                </a:lnTo>
                <a:lnTo>
                  <a:pt x="63367" y="29821"/>
                </a:lnTo>
                <a:lnTo>
                  <a:pt x="29870" y="63203"/>
                </a:lnTo>
                <a:lnTo>
                  <a:pt x="7894" y="105436"/>
                </a:lnTo>
                <a:lnTo>
                  <a:pt x="0" y="153924"/>
                </a:lnTo>
                <a:lnTo>
                  <a:pt x="7894" y="202704"/>
                </a:lnTo>
                <a:lnTo>
                  <a:pt x="29870" y="244973"/>
                </a:lnTo>
                <a:lnTo>
                  <a:pt x="63367" y="278245"/>
                </a:lnTo>
                <a:lnTo>
                  <a:pt x="105826" y="300032"/>
                </a:lnTo>
                <a:lnTo>
                  <a:pt x="154686" y="307848"/>
                </a:lnTo>
                <a:lnTo>
                  <a:pt x="203173" y="300032"/>
                </a:lnTo>
                <a:lnTo>
                  <a:pt x="245406" y="278245"/>
                </a:lnTo>
                <a:lnTo>
                  <a:pt x="278788" y="244973"/>
                </a:lnTo>
                <a:lnTo>
                  <a:pt x="300721" y="202704"/>
                </a:lnTo>
                <a:lnTo>
                  <a:pt x="308609" y="153924"/>
                </a:lnTo>
                <a:lnTo>
                  <a:pt x="300721" y="105436"/>
                </a:lnTo>
                <a:lnTo>
                  <a:pt x="278788" y="63203"/>
                </a:lnTo>
                <a:lnTo>
                  <a:pt x="245406" y="29821"/>
                </a:lnTo>
                <a:lnTo>
                  <a:pt x="203173" y="7888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315105" y="4261625"/>
            <a:ext cx="1203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E</a:t>
            </a:r>
            <a:endParaRPr sz="141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39727" y="4247303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88"/>
                </a:lnTo>
                <a:lnTo>
                  <a:pt x="62874" y="29821"/>
                </a:lnTo>
                <a:lnTo>
                  <a:pt x="29602" y="63203"/>
                </a:lnTo>
                <a:lnTo>
                  <a:pt x="7815" y="105436"/>
                </a:lnTo>
                <a:lnTo>
                  <a:pt x="0" y="153924"/>
                </a:lnTo>
                <a:lnTo>
                  <a:pt x="7815" y="202704"/>
                </a:lnTo>
                <a:lnTo>
                  <a:pt x="29602" y="244973"/>
                </a:lnTo>
                <a:lnTo>
                  <a:pt x="62874" y="278245"/>
                </a:lnTo>
                <a:lnTo>
                  <a:pt x="105143" y="300032"/>
                </a:lnTo>
                <a:lnTo>
                  <a:pt x="153924" y="307848"/>
                </a:lnTo>
                <a:lnTo>
                  <a:pt x="202411" y="300032"/>
                </a:lnTo>
                <a:lnTo>
                  <a:pt x="244644" y="278245"/>
                </a:lnTo>
                <a:lnTo>
                  <a:pt x="278026" y="244973"/>
                </a:lnTo>
                <a:lnTo>
                  <a:pt x="299959" y="202704"/>
                </a:lnTo>
                <a:lnTo>
                  <a:pt x="307848" y="153924"/>
                </a:lnTo>
                <a:lnTo>
                  <a:pt x="299959" y="105436"/>
                </a:lnTo>
                <a:lnTo>
                  <a:pt x="278026" y="63203"/>
                </a:lnTo>
                <a:lnTo>
                  <a:pt x="244644" y="29821"/>
                </a:lnTo>
                <a:lnTo>
                  <a:pt x="202411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844183" y="4261625"/>
            <a:ext cx="9013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J</a:t>
            </a:r>
            <a:endParaRPr sz="141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58109" y="3823546"/>
            <a:ext cx="300038" cy="300038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83"/>
                </a:lnTo>
                <a:lnTo>
                  <a:pt x="29821" y="245242"/>
                </a:lnTo>
                <a:lnTo>
                  <a:pt x="63203" y="278739"/>
                </a:lnTo>
                <a:lnTo>
                  <a:pt x="105436" y="300715"/>
                </a:lnTo>
                <a:lnTo>
                  <a:pt x="153924" y="308610"/>
                </a:lnTo>
                <a:lnTo>
                  <a:pt x="202783" y="300715"/>
                </a:lnTo>
                <a:lnTo>
                  <a:pt x="245242" y="278739"/>
                </a:lnTo>
                <a:lnTo>
                  <a:pt x="278739" y="245242"/>
                </a:lnTo>
                <a:lnTo>
                  <a:pt x="300715" y="202783"/>
                </a:lnTo>
                <a:lnTo>
                  <a:pt x="308610" y="153924"/>
                </a:lnTo>
                <a:lnTo>
                  <a:pt x="300715" y="105436"/>
                </a:lnTo>
                <a:lnTo>
                  <a:pt x="278739" y="63203"/>
                </a:lnTo>
                <a:lnTo>
                  <a:pt x="245242" y="29821"/>
                </a:lnTo>
                <a:lnTo>
                  <a:pt x="202783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2738861" y="3837868"/>
            <a:ext cx="140141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spc="5" dirty="0">
                <a:latin typeface="Arial"/>
                <a:cs typeface="Arial"/>
              </a:rPr>
              <a:t>G</a:t>
            </a:r>
            <a:endParaRPr sz="141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54493" y="3310149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411"/>
                </a:lnTo>
                <a:lnTo>
                  <a:pt x="29821" y="244644"/>
                </a:lnTo>
                <a:lnTo>
                  <a:pt x="63203" y="278026"/>
                </a:lnTo>
                <a:lnTo>
                  <a:pt x="105436" y="299959"/>
                </a:lnTo>
                <a:lnTo>
                  <a:pt x="153924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8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3479695" y="3323730"/>
            <a:ext cx="50006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I</a:t>
            </a:r>
            <a:endParaRPr sz="141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49948" y="2787120"/>
            <a:ext cx="298803" cy="299420"/>
          </a:xfrm>
          <a:custGeom>
            <a:avLst/>
            <a:gdLst/>
            <a:ahLst/>
            <a:cxnLst/>
            <a:rect l="l" t="t" r="r" b="b"/>
            <a:pathLst>
              <a:path w="307339" h="307975">
                <a:moveTo>
                  <a:pt x="153162" y="0"/>
                </a:moveTo>
                <a:lnTo>
                  <a:pt x="104753" y="7888"/>
                </a:lnTo>
                <a:lnTo>
                  <a:pt x="62709" y="29821"/>
                </a:lnTo>
                <a:lnTo>
                  <a:pt x="29553" y="63203"/>
                </a:lnTo>
                <a:lnTo>
                  <a:pt x="7808" y="105436"/>
                </a:lnTo>
                <a:lnTo>
                  <a:pt x="0" y="153924"/>
                </a:lnTo>
                <a:lnTo>
                  <a:pt x="7808" y="202704"/>
                </a:lnTo>
                <a:lnTo>
                  <a:pt x="29553" y="244973"/>
                </a:lnTo>
                <a:lnTo>
                  <a:pt x="62709" y="278245"/>
                </a:lnTo>
                <a:lnTo>
                  <a:pt x="104753" y="300032"/>
                </a:lnTo>
                <a:lnTo>
                  <a:pt x="153162" y="307848"/>
                </a:lnTo>
                <a:lnTo>
                  <a:pt x="201942" y="300032"/>
                </a:lnTo>
                <a:lnTo>
                  <a:pt x="244211" y="278245"/>
                </a:lnTo>
                <a:lnTo>
                  <a:pt x="277483" y="244973"/>
                </a:lnTo>
                <a:lnTo>
                  <a:pt x="299270" y="202704"/>
                </a:lnTo>
                <a:lnTo>
                  <a:pt x="307085" y="153924"/>
                </a:lnTo>
                <a:lnTo>
                  <a:pt x="299270" y="105436"/>
                </a:lnTo>
                <a:lnTo>
                  <a:pt x="277483" y="63203"/>
                </a:lnTo>
                <a:lnTo>
                  <a:pt x="244211" y="29821"/>
                </a:lnTo>
                <a:lnTo>
                  <a:pt x="201942" y="7888"/>
                </a:lnTo>
                <a:lnTo>
                  <a:pt x="1531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2644775" y="2386577"/>
            <a:ext cx="978517" cy="644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617"/>
            <a:r>
              <a:rPr sz="1410" dirty="0">
                <a:latin typeface="Arial"/>
                <a:cs typeface="Arial"/>
              </a:rPr>
              <a:t>N</a:t>
            </a:r>
            <a:endParaRPr sz="141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361">
              <a:latin typeface="Times New Roman"/>
              <a:cs typeface="Times New Roman"/>
            </a:endParaRPr>
          </a:p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F</a:t>
            </a:r>
            <a:endParaRPr sz="141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4434" y="4247303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3" y="0"/>
                </a:moveTo>
                <a:lnTo>
                  <a:pt x="105143" y="7888"/>
                </a:lnTo>
                <a:lnTo>
                  <a:pt x="62874" y="29821"/>
                </a:lnTo>
                <a:lnTo>
                  <a:pt x="29602" y="63203"/>
                </a:lnTo>
                <a:lnTo>
                  <a:pt x="7815" y="105436"/>
                </a:lnTo>
                <a:lnTo>
                  <a:pt x="0" y="153924"/>
                </a:lnTo>
                <a:lnTo>
                  <a:pt x="7815" y="202704"/>
                </a:lnTo>
                <a:lnTo>
                  <a:pt x="29602" y="244973"/>
                </a:lnTo>
                <a:lnTo>
                  <a:pt x="62874" y="278245"/>
                </a:lnTo>
                <a:lnTo>
                  <a:pt x="105143" y="300032"/>
                </a:lnTo>
                <a:lnTo>
                  <a:pt x="153923" y="307848"/>
                </a:lnTo>
                <a:lnTo>
                  <a:pt x="202411" y="300032"/>
                </a:lnTo>
                <a:lnTo>
                  <a:pt x="244644" y="278245"/>
                </a:lnTo>
                <a:lnTo>
                  <a:pt x="278026" y="244973"/>
                </a:lnTo>
                <a:lnTo>
                  <a:pt x="299959" y="202704"/>
                </a:lnTo>
                <a:lnTo>
                  <a:pt x="307848" y="153924"/>
                </a:lnTo>
                <a:lnTo>
                  <a:pt x="299959" y="105436"/>
                </a:lnTo>
                <a:lnTo>
                  <a:pt x="278026" y="63203"/>
                </a:lnTo>
                <a:lnTo>
                  <a:pt x="244644" y="29821"/>
                </a:lnTo>
                <a:lnTo>
                  <a:pt x="202411" y="7888"/>
                </a:lnTo>
                <a:lnTo>
                  <a:pt x="15392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2958888" y="4261625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H</a:t>
            </a:r>
            <a:endParaRPr sz="141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03463" y="3823546"/>
            <a:ext cx="299420" cy="300038"/>
          </a:xfrm>
          <a:custGeom>
            <a:avLst/>
            <a:gdLst/>
            <a:ahLst/>
            <a:cxnLst/>
            <a:rect l="l" t="t" r="r" b="b"/>
            <a:pathLst>
              <a:path w="307975" h="308610">
                <a:moveTo>
                  <a:pt x="153924" y="0"/>
                </a:moveTo>
                <a:lnTo>
                  <a:pt x="105143" y="7888"/>
                </a:lnTo>
                <a:lnTo>
                  <a:pt x="62874" y="29821"/>
                </a:lnTo>
                <a:lnTo>
                  <a:pt x="29602" y="63203"/>
                </a:lnTo>
                <a:lnTo>
                  <a:pt x="7815" y="105436"/>
                </a:lnTo>
                <a:lnTo>
                  <a:pt x="0" y="153924"/>
                </a:lnTo>
                <a:lnTo>
                  <a:pt x="7815" y="202783"/>
                </a:lnTo>
                <a:lnTo>
                  <a:pt x="29602" y="245242"/>
                </a:lnTo>
                <a:lnTo>
                  <a:pt x="62874" y="278739"/>
                </a:lnTo>
                <a:lnTo>
                  <a:pt x="105143" y="300715"/>
                </a:lnTo>
                <a:lnTo>
                  <a:pt x="153924" y="308610"/>
                </a:lnTo>
                <a:lnTo>
                  <a:pt x="202411" y="300715"/>
                </a:lnTo>
                <a:lnTo>
                  <a:pt x="244644" y="278739"/>
                </a:lnTo>
                <a:lnTo>
                  <a:pt x="278026" y="245242"/>
                </a:lnTo>
                <a:lnTo>
                  <a:pt x="299959" y="202783"/>
                </a:lnTo>
                <a:lnTo>
                  <a:pt x="307848" y="153924"/>
                </a:lnTo>
                <a:lnTo>
                  <a:pt x="299959" y="105436"/>
                </a:lnTo>
                <a:lnTo>
                  <a:pt x="278026" y="63203"/>
                </a:lnTo>
                <a:lnTo>
                  <a:pt x="244644" y="29821"/>
                </a:lnTo>
                <a:lnTo>
                  <a:pt x="202411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4093845" y="3837868"/>
            <a:ext cx="1203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K</a:t>
            </a:r>
            <a:endParaRPr sz="141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79793" y="4247303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04"/>
                </a:lnTo>
                <a:lnTo>
                  <a:pt x="29821" y="244973"/>
                </a:lnTo>
                <a:lnTo>
                  <a:pt x="63203" y="278245"/>
                </a:lnTo>
                <a:lnTo>
                  <a:pt x="105436" y="300032"/>
                </a:lnTo>
                <a:lnTo>
                  <a:pt x="153924" y="307848"/>
                </a:lnTo>
                <a:lnTo>
                  <a:pt x="202783" y="300032"/>
                </a:lnTo>
                <a:lnTo>
                  <a:pt x="245242" y="278245"/>
                </a:lnTo>
                <a:lnTo>
                  <a:pt x="278739" y="244973"/>
                </a:lnTo>
                <a:lnTo>
                  <a:pt x="300715" y="202704"/>
                </a:lnTo>
                <a:lnTo>
                  <a:pt x="308610" y="153924"/>
                </a:lnTo>
                <a:lnTo>
                  <a:pt x="300715" y="105436"/>
                </a:lnTo>
                <a:lnTo>
                  <a:pt x="278739" y="63203"/>
                </a:lnTo>
                <a:lnTo>
                  <a:pt x="245242" y="29821"/>
                </a:lnTo>
                <a:lnTo>
                  <a:pt x="202783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4379066" y="4261625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L</a:t>
            </a:r>
            <a:endParaRPr sz="141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96117" y="4751811"/>
            <a:ext cx="298803" cy="299420"/>
          </a:xfrm>
          <a:custGeom>
            <a:avLst/>
            <a:gdLst/>
            <a:ahLst/>
            <a:cxnLst/>
            <a:rect l="l" t="t" r="r" b="b"/>
            <a:pathLst>
              <a:path w="307339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704"/>
                </a:lnTo>
                <a:lnTo>
                  <a:pt x="29602" y="244973"/>
                </a:lnTo>
                <a:lnTo>
                  <a:pt x="62874" y="278245"/>
                </a:lnTo>
                <a:lnTo>
                  <a:pt x="105143" y="300032"/>
                </a:lnTo>
                <a:lnTo>
                  <a:pt x="153924" y="307848"/>
                </a:lnTo>
                <a:lnTo>
                  <a:pt x="202332" y="300032"/>
                </a:lnTo>
                <a:lnTo>
                  <a:pt x="244376" y="278245"/>
                </a:lnTo>
                <a:lnTo>
                  <a:pt x="277532" y="244973"/>
                </a:lnTo>
                <a:lnTo>
                  <a:pt x="299277" y="202704"/>
                </a:lnTo>
                <a:lnTo>
                  <a:pt x="307086" y="153924"/>
                </a:lnTo>
                <a:lnTo>
                  <a:pt x="299277" y="105143"/>
                </a:lnTo>
                <a:lnTo>
                  <a:pt x="277532" y="62874"/>
                </a:lnTo>
                <a:lnTo>
                  <a:pt x="244376" y="29602"/>
                </a:lnTo>
                <a:lnTo>
                  <a:pt x="202332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216947" y="3122718"/>
            <a:ext cx="973578" cy="2001485"/>
          </a:xfrm>
          <a:custGeom>
            <a:avLst/>
            <a:gdLst/>
            <a:ahLst/>
            <a:cxnLst/>
            <a:rect l="l" t="t" r="r" b="b"/>
            <a:pathLst>
              <a:path w="1001395" h="2058670">
                <a:moveTo>
                  <a:pt x="500634" y="0"/>
                </a:moveTo>
                <a:lnTo>
                  <a:pt x="0" y="2058162"/>
                </a:lnTo>
                <a:lnTo>
                  <a:pt x="1001268" y="2058162"/>
                </a:lnTo>
                <a:lnTo>
                  <a:pt x="5006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2284730" y="4765393"/>
            <a:ext cx="2435490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410" spc="5" dirty="0">
                <a:latin typeface="Arial"/>
                <a:cs typeface="Arial"/>
              </a:rPr>
              <a:t>M</a:t>
            </a:r>
            <a:endParaRPr sz="141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>
              <a:spcBef>
                <a:spcPts val="1201"/>
              </a:spcBef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23.8: </a:t>
            </a:r>
            <a:r>
              <a:rPr sz="1069" spc="5" dirty="0">
                <a:latin typeface="Times New Roman"/>
                <a:cs typeface="Times New Roman"/>
              </a:rPr>
              <a:t>Tree under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consideration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742606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3517723"/>
          </a:xfrm>
          <a:custGeom>
            <a:avLst/>
            <a:gdLst/>
            <a:ahLst/>
            <a:cxnLst/>
            <a:rect l="l" t="t" r="r" b="b"/>
            <a:pathLst>
              <a:path h="3618229">
                <a:moveTo>
                  <a:pt x="0" y="0"/>
                </a:moveTo>
                <a:lnTo>
                  <a:pt x="0" y="361797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4808485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3517723"/>
          </a:xfrm>
          <a:custGeom>
            <a:avLst/>
            <a:gdLst/>
            <a:ahLst/>
            <a:cxnLst/>
            <a:rect l="l" t="t" r="r" b="b"/>
            <a:pathLst>
              <a:path h="3618229">
                <a:moveTo>
                  <a:pt x="0" y="0"/>
                </a:moveTo>
                <a:lnTo>
                  <a:pt x="0" y="361797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5455232"/>
            <a:ext cx="4991982" cy="0"/>
          </a:xfrm>
          <a:custGeom>
            <a:avLst/>
            <a:gdLst/>
            <a:ahLst/>
            <a:cxnLst/>
            <a:rect l="l" t="t" r="r" b="b"/>
            <a:pathLst>
              <a:path w="5134610">
                <a:moveTo>
                  <a:pt x="0" y="0"/>
                </a:moveTo>
                <a:lnTo>
                  <a:pt x="513435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014" y="5452638"/>
            <a:ext cx="0" cy="3413390"/>
          </a:xfrm>
          <a:custGeom>
            <a:avLst/>
            <a:gdLst/>
            <a:ahLst/>
            <a:cxnLst/>
            <a:rect l="l" t="t" r="r" b="b"/>
            <a:pathLst>
              <a:path h="3510915">
                <a:moveTo>
                  <a:pt x="0" y="0"/>
                </a:moveTo>
                <a:lnTo>
                  <a:pt x="0" y="351053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299421" y="8863065"/>
            <a:ext cx="4987043" cy="0"/>
          </a:xfrm>
          <a:custGeom>
            <a:avLst/>
            <a:gdLst/>
            <a:ahLst/>
            <a:cxnLst/>
            <a:rect l="l" t="t" r="r" b="b"/>
            <a:pathLst>
              <a:path w="5129530">
                <a:moveTo>
                  <a:pt x="0" y="0"/>
                </a:moveTo>
                <a:lnTo>
                  <a:pt x="512902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288563" y="5452638"/>
            <a:ext cx="0" cy="3413390"/>
          </a:xfrm>
          <a:custGeom>
            <a:avLst/>
            <a:gdLst/>
            <a:ahLst/>
            <a:cxnLst/>
            <a:rect l="l" t="t" r="r" b="b"/>
            <a:pathLst>
              <a:path h="3510915">
                <a:moveTo>
                  <a:pt x="0" y="0"/>
                </a:moveTo>
                <a:lnTo>
                  <a:pt x="0" y="351053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267" y="9026918"/>
            <a:ext cx="485184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looking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notice that it is preserved.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traversal of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before rotation (i.e. fig 23.8) is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5" dirty="0">
                <a:latin typeface="Times New Roman"/>
                <a:cs typeface="Times New Roman"/>
              </a:rPr>
              <a:t>E F </a:t>
            </a:r>
            <a:r>
              <a:rPr sz="1069" spc="19" dirty="0">
                <a:latin typeface="Times New Roman"/>
                <a:cs typeface="Times New Roman"/>
              </a:rPr>
              <a:t>G H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J </a:t>
            </a:r>
            <a:r>
              <a:rPr sz="1069" spc="19" dirty="0">
                <a:latin typeface="Times New Roman"/>
                <a:cs typeface="Times New Roman"/>
              </a:rPr>
              <a:t>K </a:t>
            </a:r>
            <a:r>
              <a:rPr sz="1069" spc="15" dirty="0">
                <a:latin typeface="Times New Roman"/>
                <a:cs typeface="Times New Roman"/>
              </a:rPr>
              <a:t>L </a:t>
            </a:r>
            <a:r>
              <a:rPr sz="1069" spc="24" dirty="0">
                <a:latin typeface="Times New Roman"/>
                <a:cs typeface="Times New Roman"/>
              </a:rPr>
              <a:t>M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08574" y="5465233"/>
            <a:ext cx="299420" cy="298803"/>
          </a:xfrm>
          <a:custGeom>
            <a:avLst/>
            <a:gdLst/>
            <a:ahLst/>
            <a:cxnLst/>
            <a:rect l="l" t="t" r="r" b="b"/>
            <a:pathLst>
              <a:path w="307975" h="307339">
                <a:moveTo>
                  <a:pt x="153924" y="0"/>
                </a:moveTo>
                <a:lnTo>
                  <a:pt x="105143" y="7808"/>
                </a:lnTo>
                <a:lnTo>
                  <a:pt x="62874" y="29553"/>
                </a:lnTo>
                <a:lnTo>
                  <a:pt x="29602" y="62709"/>
                </a:lnTo>
                <a:lnTo>
                  <a:pt x="7815" y="104753"/>
                </a:lnTo>
                <a:lnTo>
                  <a:pt x="0" y="153162"/>
                </a:lnTo>
                <a:lnTo>
                  <a:pt x="7815" y="201942"/>
                </a:lnTo>
                <a:lnTo>
                  <a:pt x="29602" y="244211"/>
                </a:lnTo>
                <a:lnTo>
                  <a:pt x="62874" y="277483"/>
                </a:lnTo>
                <a:lnTo>
                  <a:pt x="105143" y="299270"/>
                </a:lnTo>
                <a:lnTo>
                  <a:pt x="153924" y="307085"/>
                </a:lnTo>
                <a:lnTo>
                  <a:pt x="202411" y="299270"/>
                </a:lnTo>
                <a:lnTo>
                  <a:pt x="244644" y="277483"/>
                </a:lnTo>
                <a:lnTo>
                  <a:pt x="278026" y="244211"/>
                </a:lnTo>
                <a:lnTo>
                  <a:pt x="299959" y="201942"/>
                </a:lnTo>
                <a:lnTo>
                  <a:pt x="307848" y="153162"/>
                </a:lnTo>
                <a:lnTo>
                  <a:pt x="299959" y="104753"/>
                </a:lnTo>
                <a:lnTo>
                  <a:pt x="278026" y="62709"/>
                </a:lnTo>
                <a:lnTo>
                  <a:pt x="244644" y="29553"/>
                </a:lnTo>
                <a:lnTo>
                  <a:pt x="202411" y="780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407584" y="6928379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3"/>
                </a:lnTo>
                <a:lnTo>
                  <a:pt x="7888" y="202704"/>
                </a:lnTo>
                <a:lnTo>
                  <a:pt x="29821" y="244973"/>
                </a:lnTo>
                <a:lnTo>
                  <a:pt x="63203" y="278245"/>
                </a:lnTo>
                <a:lnTo>
                  <a:pt x="105436" y="300032"/>
                </a:lnTo>
                <a:lnTo>
                  <a:pt x="153924" y="307847"/>
                </a:lnTo>
                <a:lnTo>
                  <a:pt x="202704" y="300032"/>
                </a:lnTo>
                <a:lnTo>
                  <a:pt x="244973" y="278245"/>
                </a:lnTo>
                <a:lnTo>
                  <a:pt x="278245" y="244973"/>
                </a:lnTo>
                <a:lnTo>
                  <a:pt x="300032" y="202704"/>
                </a:lnTo>
                <a:lnTo>
                  <a:pt x="307848" y="153923"/>
                </a:lnTo>
                <a:lnTo>
                  <a:pt x="300032" y="105436"/>
                </a:lnTo>
                <a:lnTo>
                  <a:pt x="278245" y="63203"/>
                </a:lnTo>
                <a:lnTo>
                  <a:pt x="244973" y="29821"/>
                </a:lnTo>
                <a:lnTo>
                  <a:pt x="202704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492038" y="6942702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C</a:t>
            </a:r>
            <a:endParaRPr sz="141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12831" y="6683903"/>
            <a:ext cx="216076" cy="270404"/>
          </a:xfrm>
          <a:custGeom>
            <a:avLst/>
            <a:gdLst/>
            <a:ahLst/>
            <a:cxnLst/>
            <a:rect l="l" t="t" r="r" b="b"/>
            <a:pathLst>
              <a:path w="222250" h="278129">
                <a:moveTo>
                  <a:pt x="0" y="0"/>
                </a:moveTo>
                <a:lnTo>
                  <a:pt x="221742" y="2781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912831" y="6089014"/>
            <a:ext cx="648229" cy="379060"/>
          </a:xfrm>
          <a:custGeom>
            <a:avLst/>
            <a:gdLst/>
            <a:ahLst/>
            <a:cxnLst/>
            <a:rect l="l" t="t" r="r" b="b"/>
            <a:pathLst>
              <a:path w="666750" h="389889">
                <a:moveTo>
                  <a:pt x="666750" y="0"/>
                </a:moveTo>
                <a:lnTo>
                  <a:pt x="0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831465" y="6089014"/>
            <a:ext cx="595136" cy="379060"/>
          </a:xfrm>
          <a:custGeom>
            <a:avLst/>
            <a:gdLst/>
            <a:ahLst/>
            <a:cxnLst/>
            <a:rect l="l" t="t" r="r" b="b"/>
            <a:pathLst>
              <a:path w="612139" h="389889">
                <a:moveTo>
                  <a:pt x="0" y="0"/>
                </a:moveTo>
                <a:lnTo>
                  <a:pt x="611886" y="3893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885545" y="6629823"/>
            <a:ext cx="487098" cy="324732"/>
          </a:xfrm>
          <a:custGeom>
            <a:avLst/>
            <a:gdLst/>
            <a:ahLst/>
            <a:cxnLst/>
            <a:rect l="l" t="t" r="r" b="b"/>
            <a:pathLst>
              <a:path w="501014" h="334009">
                <a:moveTo>
                  <a:pt x="500634" y="0"/>
                </a:moveTo>
                <a:lnTo>
                  <a:pt x="0" y="3337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885545" y="7169890"/>
            <a:ext cx="108656" cy="216694"/>
          </a:xfrm>
          <a:custGeom>
            <a:avLst/>
            <a:gdLst/>
            <a:ahLst/>
            <a:cxnLst/>
            <a:rect l="l" t="t" r="r" b="b"/>
            <a:pathLst>
              <a:path w="111760" h="222884">
                <a:moveTo>
                  <a:pt x="0" y="0"/>
                </a:moveTo>
                <a:lnTo>
                  <a:pt x="111252" y="22250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573530" y="6608338"/>
            <a:ext cx="105569" cy="313619"/>
          </a:xfrm>
          <a:custGeom>
            <a:avLst/>
            <a:gdLst/>
            <a:ahLst/>
            <a:cxnLst/>
            <a:rect l="l" t="t" r="r" b="b"/>
            <a:pathLst>
              <a:path w="108585" h="322579">
                <a:moveTo>
                  <a:pt x="108204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641936" y="6629823"/>
            <a:ext cx="432769" cy="324732"/>
          </a:xfrm>
          <a:custGeom>
            <a:avLst/>
            <a:gdLst/>
            <a:ahLst/>
            <a:cxnLst/>
            <a:rect l="l" t="t" r="r" b="b"/>
            <a:pathLst>
              <a:path w="445135" h="334009">
                <a:moveTo>
                  <a:pt x="0" y="0"/>
                </a:moveTo>
                <a:lnTo>
                  <a:pt x="445008" y="3337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967161" y="7169890"/>
            <a:ext cx="161749" cy="216694"/>
          </a:xfrm>
          <a:custGeom>
            <a:avLst/>
            <a:gdLst/>
            <a:ahLst/>
            <a:cxnLst/>
            <a:rect l="l" t="t" r="r" b="b"/>
            <a:pathLst>
              <a:path w="166370" h="222884">
                <a:moveTo>
                  <a:pt x="166115" y="0"/>
                </a:moveTo>
                <a:lnTo>
                  <a:pt x="0" y="22250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237567" y="7169890"/>
            <a:ext cx="162366" cy="216694"/>
          </a:xfrm>
          <a:custGeom>
            <a:avLst/>
            <a:gdLst/>
            <a:ahLst/>
            <a:cxnLst/>
            <a:rect l="l" t="t" r="r" b="b"/>
            <a:pathLst>
              <a:path w="167004" h="222884">
                <a:moveTo>
                  <a:pt x="0" y="0"/>
                </a:moveTo>
                <a:lnTo>
                  <a:pt x="166877" y="22250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507230" y="7603279"/>
            <a:ext cx="108656" cy="269787"/>
          </a:xfrm>
          <a:custGeom>
            <a:avLst/>
            <a:gdLst/>
            <a:ahLst/>
            <a:cxnLst/>
            <a:rect l="l" t="t" r="r" b="b"/>
            <a:pathLst>
              <a:path w="111760" h="277495">
                <a:moveTo>
                  <a:pt x="0" y="0"/>
                </a:moveTo>
                <a:lnTo>
                  <a:pt x="111251" y="2773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831465" y="5710448"/>
            <a:ext cx="595136" cy="216076"/>
          </a:xfrm>
          <a:custGeom>
            <a:avLst/>
            <a:gdLst/>
            <a:ahLst/>
            <a:cxnLst/>
            <a:rect l="l" t="t" r="r" b="b"/>
            <a:pathLst>
              <a:path w="612139" h="222250">
                <a:moveTo>
                  <a:pt x="0" y="221742"/>
                </a:moveTo>
                <a:lnTo>
                  <a:pt x="61188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696758" y="5710448"/>
            <a:ext cx="2007041" cy="505001"/>
          </a:xfrm>
          <a:custGeom>
            <a:avLst/>
            <a:gdLst/>
            <a:ahLst/>
            <a:cxnLst/>
            <a:rect l="l" t="t" r="r" b="b"/>
            <a:pathLst>
              <a:path w="2064385" h="519429">
                <a:moveTo>
                  <a:pt x="0" y="0"/>
                </a:moveTo>
                <a:lnTo>
                  <a:pt x="2064258" y="5189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685396" y="6402388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411"/>
                </a:lnTo>
                <a:lnTo>
                  <a:pt x="29602" y="244644"/>
                </a:lnTo>
                <a:lnTo>
                  <a:pt x="62874" y="278026"/>
                </a:lnTo>
                <a:lnTo>
                  <a:pt x="105143" y="299959"/>
                </a:lnTo>
                <a:lnTo>
                  <a:pt x="153924" y="307848"/>
                </a:lnTo>
                <a:lnTo>
                  <a:pt x="202411" y="299959"/>
                </a:lnTo>
                <a:lnTo>
                  <a:pt x="244644" y="278026"/>
                </a:lnTo>
                <a:lnTo>
                  <a:pt x="278026" y="244644"/>
                </a:lnTo>
                <a:lnTo>
                  <a:pt x="299959" y="202411"/>
                </a:lnTo>
                <a:lnTo>
                  <a:pt x="307848" y="153924"/>
                </a:lnTo>
                <a:lnTo>
                  <a:pt x="299959" y="105143"/>
                </a:lnTo>
                <a:lnTo>
                  <a:pt x="278026" y="62874"/>
                </a:lnTo>
                <a:lnTo>
                  <a:pt x="244644" y="29602"/>
                </a:lnTo>
                <a:lnTo>
                  <a:pt x="202411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769850" y="6416710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D</a:t>
            </a:r>
            <a:endParaRPr sz="141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09141" y="6915785"/>
            <a:ext cx="299420" cy="300038"/>
          </a:xfrm>
          <a:custGeom>
            <a:avLst/>
            <a:gdLst/>
            <a:ahLst/>
            <a:cxnLst/>
            <a:rect l="l" t="t" r="r" b="b"/>
            <a:pathLst>
              <a:path w="307975" h="308609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83"/>
                </a:lnTo>
                <a:lnTo>
                  <a:pt x="29821" y="245242"/>
                </a:lnTo>
                <a:lnTo>
                  <a:pt x="63203" y="278739"/>
                </a:lnTo>
                <a:lnTo>
                  <a:pt x="105436" y="300715"/>
                </a:lnTo>
                <a:lnTo>
                  <a:pt x="153924" y="308610"/>
                </a:lnTo>
                <a:lnTo>
                  <a:pt x="202704" y="300715"/>
                </a:lnTo>
                <a:lnTo>
                  <a:pt x="244973" y="278739"/>
                </a:lnTo>
                <a:lnTo>
                  <a:pt x="278245" y="245242"/>
                </a:lnTo>
                <a:lnTo>
                  <a:pt x="300032" y="202783"/>
                </a:lnTo>
                <a:lnTo>
                  <a:pt x="307848" y="153924"/>
                </a:lnTo>
                <a:lnTo>
                  <a:pt x="300032" y="105436"/>
                </a:lnTo>
                <a:lnTo>
                  <a:pt x="278245" y="63203"/>
                </a:lnTo>
                <a:lnTo>
                  <a:pt x="244973" y="29821"/>
                </a:lnTo>
                <a:lnTo>
                  <a:pt x="202704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098781" y="6929366"/>
            <a:ext cx="1203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E</a:t>
            </a:r>
            <a:endParaRPr sz="141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39727" y="7339542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88"/>
                </a:lnTo>
                <a:lnTo>
                  <a:pt x="62874" y="29821"/>
                </a:lnTo>
                <a:lnTo>
                  <a:pt x="29602" y="63203"/>
                </a:lnTo>
                <a:lnTo>
                  <a:pt x="7815" y="105436"/>
                </a:lnTo>
                <a:lnTo>
                  <a:pt x="0" y="153924"/>
                </a:lnTo>
                <a:lnTo>
                  <a:pt x="7815" y="202704"/>
                </a:lnTo>
                <a:lnTo>
                  <a:pt x="29602" y="244973"/>
                </a:lnTo>
                <a:lnTo>
                  <a:pt x="62874" y="278245"/>
                </a:lnTo>
                <a:lnTo>
                  <a:pt x="105143" y="300032"/>
                </a:lnTo>
                <a:lnTo>
                  <a:pt x="153924" y="307848"/>
                </a:lnTo>
                <a:lnTo>
                  <a:pt x="202411" y="300032"/>
                </a:lnTo>
                <a:lnTo>
                  <a:pt x="244644" y="278245"/>
                </a:lnTo>
                <a:lnTo>
                  <a:pt x="278026" y="244973"/>
                </a:lnTo>
                <a:lnTo>
                  <a:pt x="299959" y="202704"/>
                </a:lnTo>
                <a:lnTo>
                  <a:pt x="307848" y="153924"/>
                </a:lnTo>
                <a:lnTo>
                  <a:pt x="299959" y="105436"/>
                </a:lnTo>
                <a:lnTo>
                  <a:pt x="278026" y="63203"/>
                </a:lnTo>
                <a:lnTo>
                  <a:pt x="244644" y="29821"/>
                </a:lnTo>
                <a:lnTo>
                  <a:pt x="202411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844183" y="7353863"/>
            <a:ext cx="9013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J</a:t>
            </a:r>
            <a:endParaRPr sz="141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58109" y="6915785"/>
            <a:ext cx="300038" cy="300038"/>
          </a:xfrm>
          <a:custGeom>
            <a:avLst/>
            <a:gdLst/>
            <a:ahLst/>
            <a:cxnLst/>
            <a:rect l="l" t="t" r="r" b="b"/>
            <a:pathLst>
              <a:path w="308610" h="308609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83"/>
                </a:lnTo>
                <a:lnTo>
                  <a:pt x="29821" y="245242"/>
                </a:lnTo>
                <a:lnTo>
                  <a:pt x="63203" y="278739"/>
                </a:lnTo>
                <a:lnTo>
                  <a:pt x="105436" y="300715"/>
                </a:lnTo>
                <a:lnTo>
                  <a:pt x="153924" y="308610"/>
                </a:lnTo>
                <a:lnTo>
                  <a:pt x="202783" y="300715"/>
                </a:lnTo>
                <a:lnTo>
                  <a:pt x="245242" y="278739"/>
                </a:lnTo>
                <a:lnTo>
                  <a:pt x="278739" y="245242"/>
                </a:lnTo>
                <a:lnTo>
                  <a:pt x="300715" y="202783"/>
                </a:lnTo>
                <a:lnTo>
                  <a:pt x="308610" y="153924"/>
                </a:lnTo>
                <a:lnTo>
                  <a:pt x="300715" y="105436"/>
                </a:lnTo>
                <a:lnTo>
                  <a:pt x="278739" y="63203"/>
                </a:lnTo>
                <a:lnTo>
                  <a:pt x="245242" y="29821"/>
                </a:lnTo>
                <a:lnTo>
                  <a:pt x="202783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738861" y="6929366"/>
            <a:ext cx="140141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spc="5" dirty="0">
                <a:latin typeface="Arial"/>
                <a:cs typeface="Arial"/>
              </a:rPr>
              <a:t>G</a:t>
            </a:r>
            <a:endParaRPr sz="141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54493" y="6402388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411"/>
                </a:lnTo>
                <a:lnTo>
                  <a:pt x="29821" y="244644"/>
                </a:lnTo>
                <a:lnTo>
                  <a:pt x="63203" y="278026"/>
                </a:lnTo>
                <a:lnTo>
                  <a:pt x="105436" y="299959"/>
                </a:lnTo>
                <a:lnTo>
                  <a:pt x="153924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8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479695" y="6416710"/>
            <a:ext cx="50006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I</a:t>
            </a:r>
            <a:endParaRPr sz="141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49949" y="5879360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3" y="0"/>
                </a:moveTo>
                <a:lnTo>
                  <a:pt x="105143" y="7888"/>
                </a:lnTo>
                <a:lnTo>
                  <a:pt x="62874" y="29821"/>
                </a:lnTo>
                <a:lnTo>
                  <a:pt x="29602" y="63203"/>
                </a:lnTo>
                <a:lnTo>
                  <a:pt x="7815" y="105436"/>
                </a:lnTo>
                <a:lnTo>
                  <a:pt x="0" y="153924"/>
                </a:lnTo>
                <a:lnTo>
                  <a:pt x="7815" y="202704"/>
                </a:lnTo>
                <a:lnTo>
                  <a:pt x="29602" y="244973"/>
                </a:lnTo>
                <a:lnTo>
                  <a:pt x="62874" y="278245"/>
                </a:lnTo>
                <a:lnTo>
                  <a:pt x="105143" y="300032"/>
                </a:lnTo>
                <a:lnTo>
                  <a:pt x="153923" y="307848"/>
                </a:lnTo>
                <a:lnTo>
                  <a:pt x="202704" y="300032"/>
                </a:lnTo>
                <a:lnTo>
                  <a:pt x="244973" y="278245"/>
                </a:lnTo>
                <a:lnTo>
                  <a:pt x="278245" y="244973"/>
                </a:lnTo>
                <a:lnTo>
                  <a:pt x="300032" y="202704"/>
                </a:lnTo>
                <a:lnTo>
                  <a:pt x="307847" y="153924"/>
                </a:lnTo>
                <a:lnTo>
                  <a:pt x="300032" y="105436"/>
                </a:lnTo>
                <a:lnTo>
                  <a:pt x="278245" y="63203"/>
                </a:lnTo>
                <a:lnTo>
                  <a:pt x="244973" y="29821"/>
                </a:lnTo>
                <a:lnTo>
                  <a:pt x="202704" y="7888"/>
                </a:lnTo>
                <a:lnTo>
                  <a:pt x="15392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352267" y="4972319"/>
            <a:ext cx="4801835" cy="1172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 rotation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has transformed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becomes  </a:t>
            </a:r>
            <a:r>
              <a:rPr sz="1069" spc="5" dirty="0">
                <a:latin typeface="Times New Roman"/>
                <a:cs typeface="Times New Roman"/>
              </a:rPr>
              <a:t>the left child of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becomes 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5" dirty="0">
                <a:latin typeface="Times New Roman"/>
                <a:cs typeface="Times New Roman"/>
              </a:rPr>
              <a:t>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R="382138" algn="ctr"/>
            <a:r>
              <a:rPr sz="1410" dirty="0">
                <a:latin typeface="Arial"/>
                <a:cs typeface="Arial"/>
              </a:rPr>
              <a:t>N</a:t>
            </a:r>
            <a:endParaRPr sz="141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1292107">
              <a:lnSpc>
                <a:spcPts val="1677"/>
              </a:lnSpc>
              <a:spcBef>
                <a:spcPts val="5"/>
              </a:spcBef>
            </a:pPr>
            <a:r>
              <a:rPr sz="1410" dirty="0">
                <a:latin typeface="Arial"/>
                <a:cs typeface="Arial"/>
              </a:rPr>
              <a:t>F</a:t>
            </a:r>
            <a:endParaRPr sz="141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74434" y="7339542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3" y="0"/>
                </a:moveTo>
                <a:lnTo>
                  <a:pt x="105143" y="7888"/>
                </a:lnTo>
                <a:lnTo>
                  <a:pt x="62874" y="29821"/>
                </a:lnTo>
                <a:lnTo>
                  <a:pt x="29602" y="63203"/>
                </a:lnTo>
                <a:lnTo>
                  <a:pt x="7815" y="105436"/>
                </a:lnTo>
                <a:lnTo>
                  <a:pt x="0" y="153924"/>
                </a:lnTo>
                <a:lnTo>
                  <a:pt x="7815" y="202704"/>
                </a:lnTo>
                <a:lnTo>
                  <a:pt x="29602" y="244973"/>
                </a:lnTo>
                <a:lnTo>
                  <a:pt x="62874" y="278245"/>
                </a:lnTo>
                <a:lnTo>
                  <a:pt x="105143" y="300032"/>
                </a:lnTo>
                <a:lnTo>
                  <a:pt x="153923" y="307848"/>
                </a:lnTo>
                <a:lnTo>
                  <a:pt x="202704" y="300032"/>
                </a:lnTo>
                <a:lnTo>
                  <a:pt x="244973" y="278245"/>
                </a:lnTo>
                <a:lnTo>
                  <a:pt x="278245" y="244973"/>
                </a:lnTo>
                <a:lnTo>
                  <a:pt x="300032" y="202704"/>
                </a:lnTo>
                <a:lnTo>
                  <a:pt x="307848" y="153924"/>
                </a:lnTo>
                <a:lnTo>
                  <a:pt x="300032" y="105436"/>
                </a:lnTo>
                <a:lnTo>
                  <a:pt x="278245" y="63203"/>
                </a:lnTo>
                <a:lnTo>
                  <a:pt x="244973" y="29821"/>
                </a:lnTo>
                <a:lnTo>
                  <a:pt x="202704" y="7888"/>
                </a:lnTo>
                <a:lnTo>
                  <a:pt x="15392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958888" y="7353863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H</a:t>
            </a:r>
            <a:endParaRPr sz="141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03463" y="6915785"/>
            <a:ext cx="299420" cy="300038"/>
          </a:xfrm>
          <a:custGeom>
            <a:avLst/>
            <a:gdLst/>
            <a:ahLst/>
            <a:cxnLst/>
            <a:rect l="l" t="t" r="r" b="b"/>
            <a:pathLst>
              <a:path w="307975" h="308609">
                <a:moveTo>
                  <a:pt x="153924" y="0"/>
                </a:moveTo>
                <a:lnTo>
                  <a:pt x="105143" y="7888"/>
                </a:lnTo>
                <a:lnTo>
                  <a:pt x="62874" y="29821"/>
                </a:lnTo>
                <a:lnTo>
                  <a:pt x="29602" y="63203"/>
                </a:lnTo>
                <a:lnTo>
                  <a:pt x="7815" y="105436"/>
                </a:lnTo>
                <a:lnTo>
                  <a:pt x="0" y="153924"/>
                </a:lnTo>
                <a:lnTo>
                  <a:pt x="7815" y="202783"/>
                </a:lnTo>
                <a:lnTo>
                  <a:pt x="29602" y="245242"/>
                </a:lnTo>
                <a:lnTo>
                  <a:pt x="62874" y="278739"/>
                </a:lnTo>
                <a:lnTo>
                  <a:pt x="105143" y="300715"/>
                </a:lnTo>
                <a:lnTo>
                  <a:pt x="153924" y="308610"/>
                </a:lnTo>
                <a:lnTo>
                  <a:pt x="202411" y="300715"/>
                </a:lnTo>
                <a:lnTo>
                  <a:pt x="244644" y="278739"/>
                </a:lnTo>
                <a:lnTo>
                  <a:pt x="278026" y="245242"/>
                </a:lnTo>
                <a:lnTo>
                  <a:pt x="299959" y="202783"/>
                </a:lnTo>
                <a:lnTo>
                  <a:pt x="307848" y="153924"/>
                </a:lnTo>
                <a:lnTo>
                  <a:pt x="299959" y="105436"/>
                </a:lnTo>
                <a:lnTo>
                  <a:pt x="278026" y="63203"/>
                </a:lnTo>
                <a:lnTo>
                  <a:pt x="244644" y="29821"/>
                </a:lnTo>
                <a:lnTo>
                  <a:pt x="202411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4093845" y="6929366"/>
            <a:ext cx="1203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K</a:t>
            </a:r>
            <a:endParaRPr sz="141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79052" y="7339542"/>
            <a:ext cx="301272" cy="299420"/>
          </a:xfrm>
          <a:custGeom>
            <a:avLst/>
            <a:gdLst/>
            <a:ahLst/>
            <a:cxnLst/>
            <a:rect l="l" t="t" r="r" b="b"/>
            <a:pathLst>
              <a:path w="309879" h="307975">
                <a:moveTo>
                  <a:pt x="154686" y="0"/>
                </a:moveTo>
                <a:lnTo>
                  <a:pt x="105826" y="7888"/>
                </a:lnTo>
                <a:lnTo>
                  <a:pt x="63367" y="29821"/>
                </a:lnTo>
                <a:lnTo>
                  <a:pt x="29870" y="63203"/>
                </a:lnTo>
                <a:lnTo>
                  <a:pt x="7894" y="105436"/>
                </a:lnTo>
                <a:lnTo>
                  <a:pt x="0" y="153924"/>
                </a:lnTo>
                <a:lnTo>
                  <a:pt x="7894" y="202704"/>
                </a:lnTo>
                <a:lnTo>
                  <a:pt x="29870" y="244973"/>
                </a:lnTo>
                <a:lnTo>
                  <a:pt x="63367" y="278245"/>
                </a:lnTo>
                <a:lnTo>
                  <a:pt x="105826" y="300032"/>
                </a:lnTo>
                <a:lnTo>
                  <a:pt x="154686" y="307848"/>
                </a:lnTo>
                <a:lnTo>
                  <a:pt x="203545" y="300032"/>
                </a:lnTo>
                <a:lnTo>
                  <a:pt x="246004" y="278245"/>
                </a:lnTo>
                <a:lnTo>
                  <a:pt x="279501" y="244973"/>
                </a:lnTo>
                <a:lnTo>
                  <a:pt x="301477" y="202704"/>
                </a:lnTo>
                <a:lnTo>
                  <a:pt x="309372" y="153924"/>
                </a:lnTo>
                <a:lnTo>
                  <a:pt x="301477" y="105436"/>
                </a:lnTo>
                <a:lnTo>
                  <a:pt x="279501" y="63203"/>
                </a:lnTo>
                <a:lnTo>
                  <a:pt x="246004" y="29821"/>
                </a:lnTo>
                <a:lnTo>
                  <a:pt x="203545" y="7888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4379806" y="7353863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L</a:t>
            </a:r>
            <a:endParaRPr sz="141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96859" y="7844050"/>
            <a:ext cx="298185" cy="299420"/>
          </a:xfrm>
          <a:custGeom>
            <a:avLst/>
            <a:gdLst/>
            <a:ahLst/>
            <a:cxnLst/>
            <a:rect l="l" t="t" r="r" b="b"/>
            <a:pathLst>
              <a:path w="306704" h="307975">
                <a:moveTo>
                  <a:pt x="153162" y="0"/>
                </a:moveTo>
                <a:lnTo>
                  <a:pt x="104753" y="7815"/>
                </a:lnTo>
                <a:lnTo>
                  <a:pt x="62709" y="29602"/>
                </a:lnTo>
                <a:lnTo>
                  <a:pt x="29553" y="62874"/>
                </a:lnTo>
                <a:lnTo>
                  <a:pt x="7808" y="105143"/>
                </a:lnTo>
                <a:lnTo>
                  <a:pt x="0" y="153924"/>
                </a:lnTo>
                <a:lnTo>
                  <a:pt x="7808" y="202704"/>
                </a:lnTo>
                <a:lnTo>
                  <a:pt x="29553" y="244973"/>
                </a:lnTo>
                <a:lnTo>
                  <a:pt x="62709" y="278245"/>
                </a:lnTo>
                <a:lnTo>
                  <a:pt x="104753" y="300032"/>
                </a:lnTo>
                <a:lnTo>
                  <a:pt x="153162" y="307848"/>
                </a:lnTo>
                <a:lnTo>
                  <a:pt x="201570" y="300032"/>
                </a:lnTo>
                <a:lnTo>
                  <a:pt x="243614" y="278245"/>
                </a:lnTo>
                <a:lnTo>
                  <a:pt x="276770" y="244973"/>
                </a:lnTo>
                <a:lnTo>
                  <a:pt x="298515" y="202704"/>
                </a:lnTo>
                <a:lnTo>
                  <a:pt x="306324" y="153924"/>
                </a:lnTo>
                <a:lnTo>
                  <a:pt x="298515" y="105143"/>
                </a:lnTo>
                <a:lnTo>
                  <a:pt x="276770" y="62874"/>
                </a:lnTo>
                <a:lnTo>
                  <a:pt x="243614" y="29602"/>
                </a:lnTo>
                <a:lnTo>
                  <a:pt x="201570" y="7815"/>
                </a:lnTo>
                <a:lnTo>
                  <a:pt x="1531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216947" y="6214957"/>
            <a:ext cx="973578" cy="2001485"/>
          </a:xfrm>
          <a:custGeom>
            <a:avLst/>
            <a:gdLst/>
            <a:ahLst/>
            <a:cxnLst/>
            <a:rect l="l" t="t" r="r" b="b"/>
            <a:pathLst>
              <a:path w="1001395" h="2058670">
                <a:moveTo>
                  <a:pt x="500634" y="0"/>
                </a:moveTo>
                <a:lnTo>
                  <a:pt x="0" y="2058162"/>
                </a:lnTo>
                <a:lnTo>
                  <a:pt x="1001268" y="2058162"/>
                </a:lnTo>
                <a:lnTo>
                  <a:pt x="5006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2284730" y="7858371"/>
            <a:ext cx="2435490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410" spc="5" dirty="0">
                <a:latin typeface="Arial"/>
                <a:cs typeface="Arial"/>
              </a:rPr>
              <a:t>M</a:t>
            </a:r>
            <a:endParaRPr sz="141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>
              <a:spcBef>
                <a:spcPts val="1201"/>
              </a:spcBef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23.10: </a:t>
            </a:r>
            <a:r>
              <a:rPr sz="1069" spc="10" dirty="0">
                <a:latin typeface="Times New Roman"/>
                <a:cs typeface="Times New Roman"/>
              </a:rPr>
              <a:t>Tree (Fig 23.9) after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08574" y="1306196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88"/>
                </a:lnTo>
                <a:lnTo>
                  <a:pt x="62874" y="29821"/>
                </a:lnTo>
                <a:lnTo>
                  <a:pt x="29602" y="63203"/>
                </a:lnTo>
                <a:lnTo>
                  <a:pt x="7815" y="105436"/>
                </a:lnTo>
                <a:lnTo>
                  <a:pt x="0" y="153924"/>
                </a:lnTo>
                <a:lnTo>
                  <a:pt x="7815" y="202704"/>
                </a:lnTo>
                <a:lnTo>
                  <a:pt x="29602" y="244973"/>
                </a:lnTo>
                <a:lnTo>
                  <a:pt x="62874" y="278245"/>
                </a:lnTo>
                <a:lnTo>
                  <a:pt x="105143" y="300032"/>
                </a:lnTo>
                <a:lnTo>
                  <a:pt x="153924" y="307848"/>
                </a:lnTo>
                <a:lnTo>
                  <a:pt x="202411" y="300032"/>
                </a:lnTo>
                <a:lnTo>
                  <a:pt x="244644" y="278245"/>
                </a:lnTo>
                <a:lnTo>
                  <a:pt x="278026" y="244973"/>
                </a:lnTo>
                <a:lnTo>
                  <a:pt x="299959" y="202704"/>
                </a:lnTo>
                <a:lnTo>
                  <a:pt x="307848" y="153924"/>
                </a:lnTo>
                <a:lnTo>
                  <a:pt x="299959" y="105436"/>
                </a:lnTo>
                <a:lnTo>
                  <a:pt x="278026" y="63203"/>
                </a:lnTo>
                <a:lnTo>
                  <a:pt x="244644" y="29821"/>
                </a:lnTo>
                <a:lnTo>
                  <a:pt x="202411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912831" y="2525607"/>
            <a:ext cx="216076" cy="269787"/>
          </a:xfrm>
          <a:custGeom>
            <a:avLst/>
            <a:gdLst/>
            <a:ahLst/>
            <a:cxnLst/>
            <a:rect l="l" t="t" r="r" b="b"/>
            <a:pathLst>
              <a:path w="222250" h="277494">
                <a:moveTo>
                  <a:pt x="0" y="0"/>
                </a:moveTo>
                <a:lnTo>
                  <a:pt x="221742" y="2773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912831" y="1929976"/>
            <a:ext cx="648229" cy="379060"/>
          </a:xfrm>
          <a:custGeom>
            <a:avLst/>
            <a:gdLst/>
            <a:ahLst/>
            <a:cxnLst/>
            <a:rect l="l" t="t" r="r" b="b"/>
            <a:pathLst>
              <a:path w="666750" h="389889">
                <a:moveTo>
                  <a:pt x="666750" y="0"/>
                </a:moveTo>
                <a:lnTo>
                  <a:pt x="0" y="3893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831465" y="1929976"/>
            <a:ext cx="595136" cy="379060"/>
          </a:xfrm>
          <a:custGeom>
            <a:avLst/>
            <a:gdLst/>
            <a:ahLst/>
            <a:cxnLst/>
            <a:rect l="l" t="t" r="r" b="b"/>
            <a:pathLst>
              <a:path w="612139" h="389889">
                <a:moveTo>
                  <a:pt x="0" y="0"/>
                </a:moveTo>
                <a:lnTo>
                  <a:pt x="611886" y="38938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885545" y="2470785"/>
            <a:ext cx="487098" cy="324732"/>
          </a:xfrm>
          <a:custGeom>
            <a:avLst/>
            <a:gdLst/>
            <a:ahLst/>
            <a:cxnLst/>
            <a:rect l="l" t="t" r="r" b="b"/>
            <a:pathLst>
              <a:path w="501014" h="334010">
                <a:moveTo>
                  <a:pt x="500634" y="0"/>
                </a:moveTo>
                <a:lnTo>
                  <a:pt x="0" y="3337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885545" y="3011594"/>
            <a:ext cx="108656" cy="216694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0" y="0"/>
                </a:moveTo>
                <a:lnTo>
                  <a:pt x="111252" y="2225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236575" y="3011594"/>
            <a:ext cx="107420" cy="216694"/>
          </a:xfrm>
          <a:custGeom>
            <a:avLst/>
            <a:gdLst/>
            <a:ahLst/>
            <a:cxnLst/>
            <a:rect l="l" t="t" r="r" b="b"/>
            <a:pathLst>
              <a:path w="110489" h="222885">
                <a:moveTo>
                  <a:pt x="0" y="0"/>
                </a:moveTo>
                <a:lnTo>
                  <a:pt x="110490" y="2225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641936" y="2470785"/>
            <a:ext cx="432769" cy="324732"/>
          </a:xfrm>
          <a:custGeom>
            <a:avLst/>
            <a:gdLst/>
            <a:ahLst/>
            <a:cxnLst/>
            <a:rect l="l" t="t" r="r" b="b"/>
            <a:pathLst>
              <a:path w="445135" h="334010">
                <a:moveTo>
                  <a:pt x="0" y="0"/>
                </a:moveTo>
                <a:lnTo>
                  <a:pt x="445008" y="3337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966421" y="3011594"/>
            <a:ext cx="162366" cy="216694"/>
          </a:xfrm>
          <a:custGeom>
            <a:avLst/>
            <a:gdLst/>
            <a:ahLst/>
            <a:cxnLst/>
            <a:rect l="l" t="t" r="r" b="b"/>
            <a:pathLst>
              <a:path w="167004" h="222885">
                <a:moveTo>
                  <a:pt x="166877" y="0"/>
                </a:moveTo>
                <a:lnTo>
                  <a:pt x="0" y="2225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236826" y="3011594"/>
            <a:ext cx="162983" cy="216694"/>
          </a:xfrm>
          <a:custGeom>
            <a:avLst/>
            <a:gdLst/>
            <a:ahLst/>
            <a:cxnLst/>
            <a:rect l="l" t="t" r="r" b="b"/>
            <a:pathLst>
              <a:path w="167639" h="222885">
                <a:moveTo>
                  <a:pt x="0" y="0"/>
                </a:moveTo>
                <a:lnTo>
                  <a:pt x="167639" y="22250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507230" y="3444239"/>
            <a:ext cx="108656" cy="270404"/>
          </a:xfrm>
          <a:custGeom>
            <a:avLst/>
            <a:gdLst/>
            <a:ahLst/>
            <a:cxnLst/>
            <a:rect l="l" t="t" r="r" b="b"/>
            <a:pathLst>
              <a:path w="111760" h="278129">
                <a:moveTo>
                  <a:pt x="0" y="0"/>
                </a:moveTo>
                <a:lnTo>
                  <a:pt x="111251" y="2781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831465" y="1552152"/>
            <a:ext cx="595136" cy="216076"/>
          </a:xfrm>
          <a:custGeom>
            <a:avLst/>
            <a:gdLst/>
            <a:ahLst/>
            <a:cxnLst/>
            <a:rect l="l" t="t" r="r" b="b"/>
            <a:pathLst>
              <a:path w="612139" h="222250">
                <a:moveTo>
                  <a:pt x="0" y="221742"/>
                </a:moveTo>
                <a:lnTo>
                  <a:pt x="61188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696758" y="1552152"/>
            <a:ext cx="2007041" cy="503766"/>
          </a:xfrm>
          <a:custGeom>
            <a:avLst/>
            <a:gdLst/>
            <a:ahLst/>
            <a:cxnLst/>
            <a:rect l="l" t="t" r="r" b="b"/>
            <a:pathLst>
              <a:path w="2064385" h="518160">
                <a:moveTo>
                  <a:pt x="0" y="0"/>
                </a:moveTo>
                <a:lnTo>
                  <a:pt x="2064258" y="5181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684656" y="2244090"/>
            <a:ext cx="299420" cy="298803"/>
          </a:xfrm>
          <a:custGeom>
            <a:avLst/>
            <a:gdLst/>
            <a:ahLst/>
            <a:cxnLst/>
            <a:rect l="l" t="t" r="r" b="b"/>
            <a:pathLst>
              <a:path w="307975" h="307339">
                <a:moveTo>
                  <a:pt x="153924" y="0"/>
                </a:moveTo>
                <a:lnTo>
                  <a:pt x="105436" y="7808"/>
                </a:lnTo>
                <a:lnTo>
                  <a:pt x="63203" y="29553"/>
                </a:lnTo>
                <a:lnTo>
                  <a:pt x="29821" y="62709"/>
                </a:lnTo>
                <a:lnTo>
                  <a:pt x="7888" y="104753"/>
                </a:lnTo>
                <a:lnTo>
                  <a:pt x="0" y="153161"/>
                </a:lnTo>
                <a:lnTo>
                  <a:pt x="7888" y="201942"/>
                </a:lnTo>
                <a:lnTo>
                  <a:pt x="29821" y="244211"/>
                </a:lnTo>
                <a:lnTo>
                  <a:pt x="63203" y="277483"/>
                </a:lnTo>
                <a:lnTo>
                  <a:pt x="105436" y="299270"/>
                </a:lnTo>
                <a:lnTo>
                  <a:pt x="153924" y="307085"/>
                </a:lnTo>
                <a:lnTo>
                  <a:pt x="202704" y="299270"/>
                </a:lnTo>
                <a:lnTo>
                  <a:pt x="244973" y="277483"/>
                </a:lnTo>
                <a:lnTo>
                  <a:pt x="278245" y="244211"/>
                </a:lnTo>
                <a:lnTo>
                  <a:pt x="300032" y="201942"/>
                </a:lnTo>
                <a:lnTo>
                  <a:pt x="307848" y="153161"/>
                </a:lnTo>
                <a:lnTo>
                  <a:pt x="300032" y="104753"/>
                </a:lnTo>
                <a:lnTo>
                  <a:pt x="278245" y="62709"/>
                </a:lnTo>
                <a:lnTo>
                  <a:pt x="244973" y="29553"/>
                </a:lnTo>
                <a:lnTo>
                  <a:pt x="202704" y="780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1769110" y="2257672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C</a:t>
            </a:r>
            <a:endParaRPr sz="141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09140" y="2757488"/>
            <a:ext cx="298803" cy="299420"/>
          </a:xfrm>
          <a:custGeom>
            <a:avLst/>
            <a:gdLst/>
            <a:ahLst/>
            <a:cxnLst/>
            <a:rect l="l" t="t" r="r" b="b"/>
            <a:pathLst>
              <a:path w="307339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704"/>
                </a:lnTo>
                <a:lnTo>
                  <a:pt x="29821" y="244973"/>
                </a:lnTo>
                <a:lnTo>
                  <a:pt x="63203" y="278245"/>
                </a:lnTo>
                <a:lnTo>
                  <a:pt x="105436" y="300032"/>
                </a:lnTo>
                <a:lnTo>
                  <a:pt x="153924" y="307848"/>
                </a:lnTo>
                <a:lnTo>
                  <a:pt x="202332" y="300032"/>
                </a:lnTo>
                <a:lnTo>
                  <a:pt x="244376" y="278245"/>
                </a:lnTo>
                <a:lnTo>
                  <a:pt x="277532" y="244973"/>
                </a:lnTo>
                <a:lnTo>
                  <a:pt x="299277" y="202704"/>
                </a:lnTo>
                <a:lnTo>
                  <a:pt x="307086" y="153924"/>
                </a:lnTo>
                <a:lnTo>
                  <a:pt x="299277" y="105143"/>
                </a:lnTo>
                <a:lnTo>
                  <a:pt x="277532" y="62874"/>
                </a:lnTo>
                <a:lnTo>
                  <a:pt x="244376" y="29602"/>
                </a:lnTo>
                <a:lnTo>
                  <a:pt x="202332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2093595" y="2771069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D</a:t>
            </a:r>
            <a:endParaRPr sz="141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224722" y="3181244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411"/>
                </a:lnTo>
                <a:lnTo>
                  <a:pt x="29821" y="244644"/>
                </a:lnTo>
                <a:lnTo>
                  <a:pt x="63203" y="278026"/>
                </a:lnTo>
                <a:lnTo>
                  <a:pt x="105436" y="299959"/>
                </a:lnTo>
                <a:lnTo>
                  <a:pt x="153924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7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2315105" y="3194825"/>
            <a:ext cx="1203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E</a:t>
            </a:r>
            <a:endParaRPr sz="141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739727" y="3181244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411"/>
                </a:lnTo>
                <a:lnTo>
                  <a:pt x="29602" y="244644"/>
                </a:lnTo>
                <a:lnTo>
                  <a:pt x="62874" y="278026"/>
                </a:lnTo>
                <a:lnTo>
                  <a:pt x="105143" y="299959"/>
                </a:lnTo>
                <a:lnTo>
                  <a:pt x="153924" y="307848"/>
                </a:lnTo>
                <a:lnTo>
                  <a:pt x="202411" y="299959"/>
                </a:lnTo>
                <a:lnTo>
                  <a:pt x="244644" y="278026"/>
                </a:lnTo>
                <a:lnTo>
                  <a:pt x="278026" y="244644"/>
                </a:lnTo>
                <a:lnTo>
                  <a:pt x="299959" y="202411"/>
                </a:lnTo>
                <a:lnTo>
                  <a:pt x="307848" y="153924"/>
                </a:lnTo>
                <a:lnTo>
                  <a:pt x="299959" y="105143"/>
                </a:lnTo>
                <a:lnTo>
                  <a:pt x="278026" y="62874"/>
                </a:lnTo>
                <a:lnTo>
                  <a:pt x="244644" y="29602"/>
                </a:lnTo>
                <a:lnTo>
                  <a:pt x="202411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3844183" y="3194825"/>
            <a:ext cx="9013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J</a:t>
            </a:r>
            <a:endParaRPr sz="141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658110" y="2757488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704"/>
                </a:lnTo>
                <a:lnTo>
                  <a:pt x="29821" y="244973"/>
                </a:lnTo>
                <a:lnTo>
                  <a:pt x="63203" y="278245"/>
                </a:lnTo>
                <a:lnTo>
                  <a:pt x="105436" y="300032"/>
                </a:lnTo>
                <a:lnTo>
                  <a:pt x="153924" y="307848"/>
                </a:lnTo>
                <a:lnTo>
                  <a:pt x="202704" y="300032"/>
                </a:lnTo>
                <a:lnTo>
                  <a:pt x="244973" y="278245"/>
                </a:lnTo>
                <a:lnTo>
                  <a:pt x="278245" y="244973"/>
                </a:lnTo>
                <a:lnTo>
                  <a:pt x="300032" y="202704"/>
                </a:lnTo>
                <a:lnTo>
                  <a:pt x="307848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2738120" y="2771069"/>
            <a:ext cx="140141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spc="5" dirty="0">
                <a:latin typeface="Arial"/>
                <a:cs typeface="Arial"/>
              </a:rPr>
              <a:t>G</a:t>
            </a:r>
            <a:endParaRPr sz="141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54493" y="2244090"/>
            <a:ext cx="299420" cy="298803"/>
          </a:xfrm>
          <a:custGeom>
            <a:avLst/>
            <a:gdLst/>
            <a:ahLst/>
            <a:cxnLst/>
            <a:rect l="l" t="t" r="r" b="b"/>
            <a:pathLst>
              <a:path w="307975" h="307339">
                <a:moveTo>
                  <a:pt x="153924" y="0"/>
                </a:moveTo>
                <a:lnTo>
                  <a:pt x="105436" y="7808"/>
                </a:lnTo>
                <a:lnTo>
                  <a:pt x="63203" y="29553"/>
                </a:lnTo>
                <a:lnTo>
                  <a:pt x="29821" y="62709"/>
                </a:lnTo>
                <a:lnTo>
                  <a:pt x="7888" y="104753"/>
                </a:lnTo>
                <a:lnTo>
                  <a:pt x="0" y="153161"/>
                </a:lnTo>
                <a:lnTo>
                  <a:pt x="7888" y="201942"/>
                </a:lnTo>
                <a:lnTo>
                  <a:pt x="29821" y="244211"/>
                </a:lnTo>
                <a:lnTo>
                  <a:pt x="63203" y="277483"/>
                </a:lnTo>
                <a:lnTo>
                  <a:pt x="105436" y="299270"/>
                </a:lnTo>
                <a:lnTo>
                  <a:pt x="153924" y="307085"/>
                </a:lnTo>
                <a:lnTo>
                  <a:pt x="202704" y="299270"/>
                </a:lnTo>
                <a:lnTo>
                  <a:pt x="244973" y="277483"/>
                </a:lnTo>
                <a:lnTo>
                  <a:pt x="278245" y="244211"/>
                </a:lnTo>
                <a:lnTo>
                  <a:pt x="300032" y="201942"/>
                </a:lnTo>
                <a:lnTo>
                  <a:pt x="307848" y="153161"/>
                </a:lnTo>
                <a:lnTo>
                  <a:pt x="300032" y="104753"/>
                </a:lnTo>
                <a:lnTo>
                  <a:pt x="278245" y="62709"/>
                </a:lnTo>
                <a:lnTo>
                  <a:pt x="244973" y="29553"/>
                </a:lnTo>
                <a:lnTo>
                  <a:pt x="202704" y="780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/>
          <p:nvPr/>
        </p:nvSpPr>
        <p:spPr>
          <a:xfrm>
            <a:off x="3479695" y="2257672"/>
            <a:ext cx="50006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I</a:t>
            </a:r>
            <a:endParaRPr sz="141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549208" y="1721062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411"/>
                </a:lnTo>
                <a:lnTo>
                  <a:pt x="29602" y="244644"/>
                </a:lnTo>
                <a:lnTo>
                  <a:pt x="62874" y="278026"/>
                </a:lnTo>
                <a:lnTo>
                  <a:pt x="105143" y="299959"/>
                </a:lnTo>
                <a:lnTo>
                  <a:pt x="153924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7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2644775" y="1320530"/>
            <a:ext cx="978517" cy="644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617"/>
            <a:r>
              <a:rPr sz="1410" dirty="0">
                <a:latin typeface="Arial"/>
                <a:cs typeface="Arial"/>
              </a:rPr>
              <a:t>N</a:t>
            </a:r>
            <a:endParaRPr sz="141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>
              <a:lnSpc>
                <a:spcPts val="1677"/>
              </a:lnSpc>
              <a:spcBef>
                <a:spcPts val="5"/>
              </a:spcBef>
            </a:pPr>
            <a:r>
              <a:rPr sz="1410" dirty="0">
                <a:latin typeface="Arial"/>
                <a:cs typeface="Arial"/>
              </a:rPr>
              <a:t>F</a:t>
            </a:r>
            <a:endParaRPr sz="141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74434" y="3181244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3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411"/>
                </a:lnTo>
                <a:lnTo>
                  <a:pt x="29602" y="244644"/>
                </a:lnTo>
                <a:lnTo>
                  <a:pt x="62874" y="278026"/>
                </a:lnTo>
                <a:lnTo>
                  <a:pt x="105143" y="299959"/>
                </a:lnTo>
                <a:lnTo>
                  <a:pt x="153923" y="307848"/>
                </a:lnTo>
                <a:lnTo>
                  <a:pt x="202411" y="299959"/>
                </a:lnTo>
                <a:lnTo>
                  <a:pt x="244644" y="278026"/>
                </a:lnTo>
                <a:lnTo>
                  <a:pt x="278026" y="244644"/>
                </a:lnTo>
                <a:lnTo>
                  <a:pt x="299959" y="202411"/>
                </a:lnTo>
                <a:lnTo>
                  <a:pt x="307848" y="153924"/>
                </a:lnTo>
                <a:lnTo>
                  <a:pt x="299959" y="105143"/>
                </a:lnTo>
                <a:lnTo>
                  <a:pt x="278026" y="62874"/>
                </a:lnTo>
                <a:lnTo>
                  <a:pt x="244644" y="29602"/>
                </a:lnTo>
                <a:lnTo>
                  <a:pt x="202411" y="7815"/>
                </a:lnTo>
                <a:lnTo>
                  <a:pt x="15392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 txBox="1"/>
          <p:nvPr/>
        </p:nvSpPr>
        <p:spPr>
          <a:xfrm>
            <a:off x="2958888" y="3194825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H</a:t>
            </a:r>
            <a:endParaRPr sz="141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003463" y="2757488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704"/>
                </a:lnTo>
                <a:lnTo>
                  <a:pt x="29602" y="244973"/>
                </a:lnTo>
                <a:lnTo>
                  <a:pt x="62874" y="278245"/>
                </a:lnTo>
                <a:lnTo>
                  <a:pt x="105143" y="300032"/>
                </a:lnTo>
                <a:lnTo>
                  <a:pt x="153924" y="307848"/>
                </a:lnTo>
                <a:lnTo>
                  <a:pt x="202411" y="300032"/>
                </a:lnTo>
                <a:lnTo>
                  <a:pt x="244644" y="278245"/>
                </a:lnTo>
                <a:lnTo>
                  <a:pt x="278026" y="244973"/>
                </a:lnTo>
                <a:lnTo>
                  <a:pt x="299959" y="202704"/>
                </a:lnTo>
                <a:lnTo>
                  <a:pt x="307848" y="153924"/>
                </a:lnTo>
                <a:lnTo>
                  <a:pt x="299959" y="105143"/>
                </a:lnTo>
                <a:lnTo>
                  <a:pt x="278026" y="62874"/>
                </a:lnTo>
                <a:lnTo>
                  <a:pt x="244644" y="29602"/>
                </a:lnTo>
                <a:lnTo>
                  <a:pt x="202411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4093845" y="2771069"/>
            <a:ext cx="1203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K</a:t>
            </a:r>
            <a:endParaRPr sz="141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279052" y="3181244"/>
            <a:ext cx="301272" cy="299420"/>
          </a:xfrm>
          <a:custGeom>
            <a:avLst/>
            <a:gdLst/>
            <a:ahLst/>
            <a:cxnLst/>
            <a:rect l="l" t="t" r="r" b="b"/>
            <a:pathLst>
              <a:path w="309879" h="307975">
                <a:moveTo>
                  <a:pt x="154686" y="0"/>
                </a:moveTo>
                <a:lnTo>
                  <a:pt x="105826" y="7815"/>
                </a:lnTo>
                <a:lnTo>
                  <a:pt x="63367" y="29602"/>
                </a:lnTo>
                <a:lnTo>
                  <a:pt x="29870" y="62874"/>
                </a:lnTo>
                <a:lnTo>
                  <a:pt x="7894" y="105143"/>
                </a:lnTo>
                <a:lnTo>
                  <a:pt x="0" y="153924"/>
                </a:lnTo>
                <a:lnTo>
                  <a:pt x="7894" y="202411"/>
                </a:lnTo>
                <a:lnTo>
                  <a:pt x="29870" y="244644"/>
                </a:lnTo>
                <a:lnTo>
                  <a:pt x="63367" y="278026"/>
                </a:lnTo>
                <a:lnTo>
                  <a:pt x="105826" y="299959"/>
                </a:lnTo>
                <a:lnTo>
                  <a:pt x="154686" y="307848"/>
                </a:lnTo>
                <a:lnTo>
                  <a:pt x="203545" y="299959"/>
                </a:lnTo>
                <a:lnTo>
                  <a:pt x="246004" y="278026"/>
                </a:lnTo>
                <a:lnTo>
                  <a:pt x="279501" y="244644"/>
                </a:lnTo>
                <a:lnTo>
                  <a:pt x="301477" y="202411"/>
                </a:lnTo>
                <a:lnTo>
                  <a:pt x="309372" y="153924"/>
                </a:lnTo>
                <a:lnTo>
                  <a:pt x="301477" y="105143"/>
                </a:lnTo>
                <a:lnTo>
                  <a:pt x="279501" y="62874"/>
                </a:lnTo>
                <a:lnTo>
                  <a:pt x="246004" y="29602"/>
                </a:lnTo>
                <a:lnTo>
                  <a:pt x="203545" y="7815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 txBox="1"/>
          <p:nvPr/>
        </p:nvSpPr>
        <p:spPr>
          <a:xfrm>
            <a:off x="4379066" y="3194825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L</a:t>
            </a:r>
            <a:endParaRPr sz="141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496117" y="3685011"/>
            <a:ext cx="298803" cy="300038"/>
          </a:xfrm>
          <a:custGeom>
            <a:avLst/>
            <a:gdLst/>
            <a:ahLst/>
            <a:cxnLst/>
            <a:rect l="l" t="t" r="r" b="b"/>
            <a:pathLst>
              <a:path w="307339" h="308610">
                <a:moveTo>
                  <a:pt x="153924" y="0"/>
                </a:moveTo>
                <a:lnTo>
                  <a:pt x="105143" y="7894"/>
                </a:lnTo>
                <a:lnTo>
                  <a:pt x="62874" y="29870"/>
                </a:lnTo>
                <a:lnTo>
                  <a:pt x="29602" y="63367"/>
                </a:lnTo>
                <a:lnTo>
                  <a:pt x="7815" y="105826"/>
                </a:lnTo>
                <a:lnTo>
                  <a:pt x="0" y="154686"/>
                </a:lnTo>
                <a:lnTo>
                  <a:pt x="7815" y="203173"/>
                </a:lnTo>
                <a:lnTo>
                  <a:pt x="29602" y="245406"/>
                </a:lnTo>
                <a:lnTo>
                  <a:pt x="62874" y="278788"/>
                </a:lnTo>
                <a:lnTo>
                  <a:pt x="105143" y="300721"/>
                </a:lnTo>
                <a:lnTo>
                  <a:pt x="153924" y="308610"/>
                </a:lnTo>
                <a:lnTo>
                  <a:pt x="202332" y="300721"/>
                </a:lnTo>
                <a:lnTo>
                  <a:pt x="244376" y="278788"/>
                </a:lnTo>
                <a:lnTo>
                  <a:pt x="277532" y="245406"/>
                </a:lnTo>
                <a:lnTo>
                  <a:pt x="299277" y="203173"/>
                </a:lnTo>
                <a:lnTo>
                  <a:pt x="307086" y="154686"/>
                </a:lnTo>
                <a:lnTo>
                  <a:pt x="299277" y="105826"/>
                </a:lnTo>
                <a:lnTo>
                  <a:pt x="277532" y="63367"/>
                </a:lnTo>
                <a:lnTo>
                  <a:pt x="244376" y="29870"/>
                </a:lnTo>
                <a:lnTo>
                  <a:pt x="202332" y="7894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5216947" y="2055917"/>
            <a:ext cx="973578" cy="2001485"/>
          </a:xfrm>
          <a:custGeom>
            <a:avLst/>
            <a:gdLst/>
            <a:ahLst/>
            <a:cxnLst/>
            <a:rect l="l" t="t" r="r" b="b"/>
            <a:pathLst>
              <a:path w="1001395" h="2058670">
                <a:moveTo>
                  <a:pt x="500634" y="0"/>
                </a:moveTo>
                <a:lnTo>
                  <a:pt x="0" y="2058162"/>
                </a:lnTo>
                <a:lnTo>
                  <a:pt x="1001268" y="2058162"/>
                </a:lnTo>
                <a:lnTo>
                  <a:pt x="5006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2284731" y="3699334"/>
            <a:ext cx="2814549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1026" algn="r"/>
            <a:r>
              <a:rPr sz="1410" spc="5" dirty="0">
                <a:latin typeface="Arial"/>
                <a:cs typeface="Arial"/>
              </a:rPr>
              <a:t>M</a:t>
            </a:r>
            <a:endParaRPr sz="141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>
              <a:spcBef>
                <a:spcPts val="1196"/>
              </a:spcBef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23.9: </a:t>
            </a:r>
            <a:r>
              <a:rPr sz="1069" spc="5" dirty="0">
                <a:latin typeface="Times New Roman"/>
                <a:cs typeface="Times New Roman"/>
              </a:rPr>
              <a:t>Single left rotation after deleting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859492" y="2541164"/>
            <a:ext cx="307446" cy="292012"/>
          </a:xfrm>
          <a:custGeom>
            <a:avLst/>
            <a:gdLst/>
            <a:ahLst/>
            <a:cxnLst/>
            <a:rect l="l" t="t" r="r" b="b"/>
            <a:pathLst>
              <a:path w="316230" h="300355">
                <a:moveTo>
                  <a:pt x="0" y="214122"/>
                </a:moveTo>
                <a:lnTo>
                  <a:pt x="28956" y="300227"/>
                </a:lnTo>
                <a:lnTo>
                  <a:pt x="73237" y="235458"/>
                </a:lnTo>
                <a:lnTo>
                  <a:pt x="51816" y="235458"/>
                </a:lnTo>
                <a:lnTo>
                  <a:pt x="25146" y="230886"/>
                </a:lnTo>
                <a:lnTo>
                  <a:pt x="27206" y="218008"/>
                </a:lnTo>
                <a:lnTo>
                  <a:pt x="0" y="214122"/>
                </a:lnTo>
                <a:close/>
              </a:path>
              <a:path w="316230" h="300355">
                <a:moveTo>
                  <a:pt x="27206" y="218008"/>
                </a:moveTo>
                <a:lnTo>
                  <a:pt x="25146" y="230886"/>
                </a:lnTo>
                <a:lnTo>
                  <a:pt x="51816" y="235458"/>
                </a:lnTo>
                <a:lnTo>
                  <a:pt x="54084" y="221848"/>
                </a:lnTo>
                <a:lnTo>
                  <a:pt x="27206" y="218008"/>
                </a:lnTo>
                <a:close/>
              </a:path>
              <a:path w="316230" h="300355">
                <a:moveTo>
                  <a:pt x="54084" y="221848"/>
                </a:moveTo>
                <a:lnTo>
                  <a:pt x="51816" y="235458"/>
                </a:lnTo>
                <a:lnTo>
                  <a:pt x="73237" y="235458"/>
                </a:lnTo>
                <a:lnTo>
                  <a:pt x="80010" y="225551"/>
                </a:lnTo>
                <a:lnTo>
                  <a:pt x="54084" y="221848"/>
                </a:lnTo>
                <a:close/>
              </a:path>
              <a:path w="316230" h="300355">
                <a:moveTo>
                  <a:pt x="315468" y="0"/>
                </a:moveTo>
                <a:lnTo>
                  <a:pt x="300228" y="0"/>
                </a:lnTo>
                <a:lnTo>
                  <a:pt x="270510" y="3048"/>
                </a:lnTo>
                <a:lnTo>
                  <a:pt x="226313" y="12953"/>
                </a:lnTo>
                <a:lnTo>
                  <a:pt x="185928" y="28955"/>
                </a:lnTo>
                <a:lnTo>
                  <a:pt x="147828" y="51053"/>
                </a:lnTo>
                <a:lnTo>
                  <a:pt x="103631" y="87629"/>
                </a:lnTo>
                <a:lnTo>
                  <a:pt x="75437" y="119634"/>
                </a:lnTo>
                <a:lnTo>
                  <a:pt x="51816" y="156210"/>
                </a:lnTo>
                <a:lnTo>
                  <a:pt x="33528" y="196596"/>
                </a:lnTo>
                <a:lnTo>
                  <a:pt x="28956" y="210312"/>
                </a:lnTo>
                <a:lnTo>
                  <a:pt x="28956" y="211836"/>
                </a:lnTo>
                <a:lnTo>
                  <a:pt x="28193" y="211836"/>
                </a:lnTo>
                <a:lnTo>
                  <a:pt x="27206" y="218008"/>
                </a:lnTo>
                <a:lnTo>
                  <a:pt x="54084" y="221848"/>
                </a:lnTo>
                <a:lnTo>
                  <a:pt x="54863" y="217170"/>
                </a:lnTo>
                <a:lnTo>
                  <a:pt x="55340" y="217170"/>
                </a:lnTo>
                <a:lnTo>
                  <a:pt x="69342" y="181355"/>
                </a:lnTo>
                <a:lnTo>
                  <a:pt x="88392" y="147066"/>
                </a:lnTo>
                <a:lnTo>
                  <a:pt x="112775" y="116586"/>
                </a:lnTo>
                <a:lnTo>
                  <a:pt x="151637" y="80772"/>
                </a:lnTo>
                <a:lnTo>
                  <a:pt x="185166" y="59436"/>
                </a:lnTo>
                <a:lnTo>
                  <a:pt x="220980" y="43434"/>
                </a:lnTo>
                <a:lnTo>
                  <a:pt x="259842" y="32003"/>
                </a:lnTo>
                <a:lnTo>
                  <a:pt x="300990" y="26670"/>
                </a:lnTo>
                <a:lnTo>
                  <a:pt x="316230" y="26670"/>
                </a:lnTo>
                <a:lnTo>
                  <a:pt x="315468" y="0"/>
                </a:lnTo>
                <a:close/>
              </a:path>
              <a:path w="316230" h="300355">
                <a:moveTo>
                  <a:pt x="55340" y="217170"/>
                </a:moveTo>
                <a:lnTo>
                  <a:pt x="54863" y="217170"/>
                </a:lnTo>
                <a:lnTo>
                  <a:pt x="54863" y="218694"/>
                </a:lnTo>
                <a:lnTo>
                  <a:pt x="55340" y="217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48772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421" y="2899356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1302014" y="2896763"/>
            <a:ext cx="0" cy="3217686"/>
          </a:xfrm>
          <a:custGeom>
            <a:avLst/>
            <a:gdLst/>
            <a:ahLst/>
            <a:cxnLst/>
            <a:rect l="l" t="t" r="r" b="b"/>
            <a:pathLst>
              <a:path h="3309620">
                <a:moveTo>
                  <a:pt x="0" y="0"/>
                </a:moveTo>
                <a:lnTo>
                  <a:pt x="0" y="3309366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299421" y="6111239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6253373" y="2896763"/>
            <a:ext cx="0" cy="3217686"/>
          </a:xfrm>
          <a:custGeom>
            <a:avLst/>
            <a:gdLst/>
            <a:ahLst/>
            <a:cxnLst/>
            <a:rect l="l" t="t" r="r" b="b"/>
            <a:pathLst>
              <a:path h="3309620">
                <a:moveTo>
                  <a:pt x="0" y="0"/>
                </a:moveTo>
                <a:lnTo>
                  <a:pt x="0" y="330936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67" y="6269916"/>
            <a:ext cx="4853076" cy="273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10" dirty="0">
                <a:latin typeface="Times New Roman"/>
                <a:cs typeface="Times New Roman"/>
              </a:rPr>
              <a:t>and H, which were </a:t>
            </a:r>
            <a:r>
              <a:rPr sz="1069" spc="5" dirty="0">
                <a:latin typeface="Times New Roman"/>
                <a:cs typeface="Times New Roman"/>
              </a:rPr>
              <a:t>in the left subtree of </a:t>
            </a:r>
            <a:r>
              <a:rPr sz="1069" spc="10" dirty="0">
                <a:latin typeface="Times New Roman"/>
                <a:cs typeface="Times New Roman"/>
              </a:rPr>
              <a:t>I, now become  the right subtree of </a:t>
            </a:r>
            <a:r>
              <a:rPr sz="1069" spc="5" dirty="0">
                <a:latin typeface="Times New Roman"/>
                <a:cs typeface="Times New Roman"/>
              </a:rPr>
              <a:t>F.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tree with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as root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15" dirty="0">
                <a:latin typeface="Times New Roman"/>
                <a:cs typeface="Times New Roman"/>
              </a:rPr>
              <a:t>now. Now we  </a:t>
            </a:r>
            <a:r>
              <a:rPr sz="1069" spc="10" dirty="0">
                <a:latin typeface="Times New Roman"/>
                <a:cs typeface="Times New Roman"/>
              </a:rPr>
              <a:t>consider the </a:t>
            </a:r>
            <a:r>
              <a:rPr sz="1069" spc="15" dirty="0">
                <a:latin typeface="Times New Roman"/>
                <a:cs typeface="Times New Roman"/>
              </a:rPr>
              <a:t>node 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not expanded the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of N. Although we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but there </a:t>
            </a:r>
            <a:r>
              <a:rPr sz="1069" spc="10" dirty="0">
                <a:latin typeface="Times New Roman"/>
                <a:cs typeface="Times New Roman"/>
              </a:rPr>
              <a:t>may be nodes </a:t>
            </a:r>
            <a:r>
              <a:rPr sz="1069" spc="5" dirty="0">
                <a:latin typeface="Times New Roman"/>
                <a:cs typeface="Times New Roman"/>
              </a:rPr>
              <a:t>in the right subtree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N. </a:t>
            </a:r>
            <a:r>
              <a:rPr sz="1069" spc="5" dirty="0">
                <a:latin typeface="Times New Roman"/>
                <a:cs typeface="Times New Roman"/>
              </a:rPr>
              <a:t>If the difference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heights of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greater than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rotation on 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balance the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there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that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rotation at each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notice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more </a:t>
            </a:r>
            <a:r>
              <a:rPr sz="1069" spc="5" dirty="0">
                <a:latin typeface="Times New Roman"/>
                <a:cs typeface="Times New Roman"/>
              </a:rPr>
              <a:t>rotations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as compared </a:t>
            </a:r>
            <a:r>
              <a:rPr sz="1069" spc="5" dirty="0">
                <a:latin typeface="Times New Roman"/>
                <a:cs typeface="Times New Roman"/>
              </a:rPr>
              <a:t>to insertion. In deletion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to check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at each level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rotation if </a:t>
            </a:r>
            <a:r>
              <a:rPr sz="1069" spc="10" dirty="0">
                <a:latin typeface="Times New Roman"/>
                <a:cs typeface="Times New Roman"/>
              </a:rPr>
              <a:t>any 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level  </a:t>
            </a:r>
            <a:r>
              <a:rPr sz="1069" spc="10" dirty="0">
                <a:latin typeface="Times New Roman"/>
                <a:cs typeface="Times New Roman"/>
              </a:rPr>
              <a:t>violates 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condition.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nodes at a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violate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condition then we  do </a:t>
            </a:r>
            <a:r>
              <a:rPr sz="1069" spc="5" dirty="0">
                <a:latin typeface="Times New Roman"/>
                <a:cs typeface="Times New Roman"/>
              </a:rPr>
              <a:t>not stop here </a:t>
            </a:r>
            <a:r>
              <a:rPr sz="1069" spc="10" dirty="0">
                <a:latin typeface="Times New Roman"/>
                <a:cs typeface="Times New Roman"/>
              </a:rPr>
              <a:t>we check the </a:t>
            </a:r>
            <a:r>
              <a:rPr sz="1069" spc="5" dirty="0">
                <a:latin typeface="Times New Roman"/>
                <a:cs typeface="Times New Roman"/>
              </a:rPr>
              <a:t>nodes at each level </a:t>
            </a:r>
            <a:r>
              <a:rPr sz="1069" spc="10" dirty="0">
                <a:latin typeface="Times New Roman"/>
                <a:cs typeface="Times New Roman"/>
              </a:rPr>
              <a:t>and go up </a:t>
            </a:r>
            <a:r>
              <a:rPr sz="1069" spc="5" dirty="0">
                <a:latin typeface="Times New Roman"/>
                <a:cs typeface="Times New Roman"/>
              </a:rPr>
              <a:t>to the root.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has 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levels </a:t>
            </a:r>
            <a:r>
              <a:rPr sz="1069" spc="5" dirty="0">
                <a:latin typeface="Times New Roman"/>
                <a:cs typeface="Times New Roman"/>
              </a:rPr>
              <a:t>(where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total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nodes) thus we have to </a:t>
            </a:r>
            <a:r>
              <a:rPr sz="1069" spc="15" dirty="0">
                <a:latin typeface="Times New Roman"/>
                <a:cs typeface="Times New Roman"/>
              </a:rPr>
              <a:t>do 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rotations.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identify the required </a:t>
            </a:r>
            <a:r>
              <a:rPr sz="1069" spc="10" dirty="0">
                <a:latin typeface="Times New Roman"/>
                <a:cs typeface="Times New Roman"/>
              </a:rPr>
              <a:t>rotations </a:t>
            </a:r>
            <a:r>
              <a:rPr sz="1069" spc="5" dirty="0">
                <a:latin typeface="Times New Roman"/>
                <a:cs typeface="Times New Roman"/>
              </a:rPr>
              <a:t>that mean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 identify </a:t>
            </a:r>
            <a:r>
              <a:rPr sz="1069" spc="10" dirty="0">
                <a:latin typeface="Times New Roman"/>
                <a:cs typeface="Times New Roman"/>
              </a:rPr>
              <a:t>that which one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of the four rotations (i.e. single left rotation,  single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rotation, </a:t>
            </a:r>
            <a:r>
              <a:rPr sz="1069" spc="10" dirty="0">
                <a:latin typeface="Times New Roman"/>
                <a:cs typeface="Times New Roman"/>
              </a:rPr>
              <a:t>double right-left rotation and double left-right rotation)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to do.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identify this at </a:t>
            </a:r>
            <a:r>
              <a:rPr sz="1069" spc="10" dirty="0">
                <a:latin typeface="Times New Roman"/>
                <a:cs typeface="Times New Roman"/>
              </a:rPr>
              <a:t>each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6558" y="3908742"/>
            <a:ext cx="356835" cy="312385"/>
          </a:xfrm>
          <a:custGeom>
            <a:avLst/>
            <a:gdLst/>
            <a:ahLst/>
            <a:cxnLst/>
            <a:rect l="l" t="t" r="r" b="b"/>
            <a:pathLst>
              <a:path w="367030" h="321310">
                <a:moveTo>
                  <a:pt x="366521" y="0"/>
                </a:moveTo>
                <a:lnTo>
                  <a:pt x="0" y="32080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352271" y="3490911"/>
            <a:ext cx="417335" cy="312385"/>
          </a:xfrm>
          <a:custGeom>
            <a:avLst/>
            <a:gdLst/>
            <a:ahLst/>
            <a:cxnLst/>
            <a:rect l="l" t="t" r="r" b="b"/>
            <a:pathLst>
              <a:path w="429260" h="321310">
                <a:moveTo>
                  <a:pt x="0" y="0"/>
                </a:moveTo>
                <a:lnTo>
                  <a:pt x="429005" y="3208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724044" y="3490911"/>
            <a:ext cx="384616" cy="312385"/>
          </a:xfrm>
          <a:custGeom>
            <a:avLst/>
            <a:gdLst/>
            <a:ahLst/>
            <a:cxnLst/>
            <a:rect l="l" t="t" r="r" b="b"/>
            <a:pathLst>
              <a:path w="395605" h="321310">
                <a:moveTo>
                  <a:pt x="395477" y="0"/>
                </a:moveTo>
                <a:lnTo>
                  <a:pt x="0" y="3208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141874" y="4534746"/>
            <a:ext cx="108656" cy="216076"/>
          </a:xfrm>
          <a:custGeom>
            <a:avLst/>
            <a:gdLst/>
            <a:ahLst/>
            <a:cxnLst/>
            <a:rect l="l" t="t" r="r" b="b"/>
            <a:pathLst>
              <a:path w="111760" h="222250">
                <a:moveTo>
                  <a:pt x="0" y="0"/>
                </a:moveTo>
                <a:lnTo>
                  <a:pt x="111252" y="22174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352271" y="3176798"/>
            <a:ext cx="595136" cy="216076"/>
          </a:xfrm>
          <a:custGeom>
            <a:avLst/>
            <a:gdLst/>
            <a:ahLst/>
            <a:cxnLst/>
            <a:rect l="l" t="t" r="r" b="b"/>
            <a:pathLst>
              <a:path w="612139" h="222250">
                <a:moveTo>
                  <a:pt x="0" y="221742"/>
                </a:moveTo>
                <a:lnTo>
                  <a:pt x="61188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187189" y="3175317"/>
            <a:ext cx="1465615" cy="524757"/>
          </a:xfrm>
          <a:custGeom>
            <a:avLst/>
            <a:gdLst/>
            <a:ahLst/>
            <a:cxnLst/>
            <a:rect l="l" t="t" r="r" b="b"/>
            <a:pathLst>
              <a:path w="1507489" h="539750">
                <a:moveTo>
                  <a:pt x="0" y="0"/>
                </a:moveTo>
                <a:lnTo>
                  <a:pt x="1507236" y="5394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159528" y="4511040"/>
            <a:ext cx="216076" cy="270404"/>
          </a:xfrm>
          <a:custGeom>
            <a:avLst/>
            <a:gdLst/>
            <a:ahLst/>
            <a:cxnLst/>
            <a:rect l="l" t="t" r="r" b="b"/>
            <a:pathLst>
              <a:path w="222250" h="278129">
                <a:moveTo>
                  <a:pt x="0" y="0"/>
                </a:moveTo>
                <a:lnTo>
                  <a:pt x="221742" y="2781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783185" y="4435475"/>
            <a:ext cx="209903" cy="312385"/>
          </a:xfrm>
          <a:custGeom>
            <a:avLst/>
            <a:gdLst/>
            <a:ahLst/>
            <a:cxnLst/>
            <a:rect l="l" t="t" r="r" b="b"/>
            <a:pathLst>
              <a:path w="215900" h="321310">
                <a:moveTo>
                  <a:pt x="215646" y="0"/>
                </a:moveTo>
                <a:lnTo>
                  <a:pt x="0" y="3208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931352" y="4229523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411"/>
                </a:lnTo>
                <a:lnTo>
                  <a:pt x="29821" y="244644"/>
                </a:lnTo>
                <a:lnTo>
                  <a:pt x="63203" y="278026"/>
                </a:lnTo>
                <a:lnTo>
                  <a:pt x="105436" y="299959"/>
                </a:lnTo>
                <a:lnTo>
                  <a:pt x="153924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8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015807" y="4243104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D</a:t>
            </a:r>
            <a:endParaRPr sz="141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6577" y="4742921"/>
            <a:ext cx="298803" cy="300038"/>
          </a:xfrm>
          <a:custGeom>
            <a:avLst/>
            <a:gdLst/>
            <a:ahLst/>
            <a:cxnLst/>
            <a:rect l="l" t="t" r="r" b="b"/>
            <a:pathLst>
              <a:path w="307339" h="308610">
                <a:moveTo>
                  <a:pt x="153162" y="0"/>
                </a:moveTo>
                <a:lnTo>
                  <a:pt x="104753" y="7888"/>
                </a:lnTo>
                <a:lnTo>
                  <a:pt x="62709" y="29821"/>
                </a:lnTo>
                <a:lnTo>
                  <a:pt x="29553" y="63203"/>
                </a:lnTo>
                <a:lnTo>
                  <a:pt x="7808" y="105436"/>
                </a:lnTo>
                <a:lnTo>
                  <a:pt x="0" y="153924"/>
                </a:lnTo>
                <a:lnTo>
                  <a:pt x="7808" y="202783"/>
                </a:lnTo>
                <a:lnTo>
                  <a:pt x="29553" y="245242"/>
                </a:lnTo>
                <a:lnTo>
                  <a:pt x="62709" y="278739"/>
                </a:lnTo>
                <a:lnTo>
                  <a:pt x="104753" y="300715"/>
                </a:lnTo>
                <a:lnTo>
                  <a:pt x="153162" y="308609"/>
                </a:lnTo>
                <a:lnTo>
                  <a:pt x="201649" y="300715"/>
                </a:lnTo>
                <a:lnTo>
                  <a:pt x="243882" y="278739"/>
                </a:lnTo>
                <a:lnTo>
                  <a:pt x="277264" y="245242"/>
                </a:lnTo>
                <a:lnTo>
                  <a:pt x="299197" y="202783"/>
                </a:lnTo>
                <a:lnTo>
                  <a:pt x="307086" y="153924"/>
                </a:lnTo>
                <a:lnTo>
                  <a:pt x="299197" y="105436"/>
                </a:lnTo>
                <a:lnTo>
                  <a:pt x="277264" y="63203"/>
                </a:lnTo>
                <a:lnTo>
                  <a:pt x="243882" y="29821"/>
                </a:lnTo>
                <a:lnTo>
                  <a:pt x="201649" y="7888"/>
                </a:lnTo>
                <a:lnTo>
                  <a:pt x="1531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345479" y="4757244"/>
            <a:ext cx="1203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E</a:t>
            </a:r>
            <a:endParaRPr sz="141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17980" y="4755514"/>
            <a:ext cx="299420" cy="298803"/>
          </a:xfrm>
          <a:custGeom>
            <a:avLst/>
            <a:gdLst/>
            <a:ahLst/>
            <a:cxnLst/>
            <a:rect l="l" t="t" r="r" b="b"/>
            <a:pathLst>
              <a:path w="307975" h="307339">
                <a:moveTo>
                  <a:pt x="153924" y="0"/>
                </a:moveTo>
                <a:lnTo>
                  <a:pt x="105143" y="7808"/>
                </a:lnTo>
                <a:lnTo>
                  <a:pt x="62874" y="29553"/>
                </a:lnTo>
                <a:lnTo>
                  <a:pt x="29602" y="62709"/>
                </a:lnTo>
                <a:lnTo>
                  <a:pt x="7815" y="104753"/>
                </a:lnTo>
                <a:lnTo>
                  <a:pt x="0" y="153162"/>
                </a:lnTo>
                <a:lnTo>
                  <a:pt x="7815" y="201942"/>
                </a:lnTo>
                <a:lnTo>
                  <a:pt x="29602" y="244211"/>
                </a:lnTo>
                <a:lnTo>
                  <a:pt x="62874" y="277483"/>
                </a:lnTo>
                <a:lnTo>
                  <a:pt x="105143" y="299270"/>
                </a:lnTo>
                <a:lnTo>
                  <a:pt x="153924" y="307086"/>
                </a:lnTo>
                <a:lnTo>
                  <a:pt x="202411" y="299270"/>
                </a:lnTo>
                <a:lnTo>
                  <a:pt x="244644" y="277483"/>
                </a:lnTo>
                <a:lnTo>
                  <a:pt x="278026" y="244211"/>
                </a:lnTo>
                <a:lnTo>
                  <a:pt x="299959" y="201942"/>
                </a:lnTo>
                <a:lnTo>
                  <a:pt x="307848" y="153162"/>
                </a:lnTo>
                <a:lnTo>
                  <a:pt x="299959" y="104753"/>
                </a:lnTo>
                <a:lnTo>
                  <a:pt x="278026" y="62709"/>
                </a:lnTo>
                <a:lnTo>
                  <a:pt x="244644" y="29553"/>
                </a:lnTo>
                <a:lnTo>
                  <a:pt x="202411" y="780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703176" y="4768356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C</a:t>
            </a:r>
            <a:endParaRPr sz="141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72210" y="4229522"/>
            <a:ext cx="299420" cy="300038"/>
          </a:xfrm>
          <a:custGeom>
            <a:avLst/>
            <a:gdLst/>
            <a:ahLst/>
            <a:cxnLst/>
            <a:rect l="l" t="t" r="r" b="b"/>
            <a:pathLst>
              <a:path w="307975" h="308610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83"/>
                </a:lnTo>
                <a:lnTo>
                  <a:pt x="29821" y="245242"/>
                </a:lnTo>
                <a:lnTo>
                  <a:pt x="63203" y="278739"/>
                </a:lnTo>
                <a:lnTo>
                  <a:pt x="105436" y="300715"/>
                </a:lnTo>
                <a:lnTo>
                  <a:pt x="153924" y="308610"/>
                </a:lnTo>
                <a:lnTo>
                  <a:pt x="202704" y="300715"/>
                </a:lnTo>
                <a:lnTo>
                  <a:pt x="244973" y="278739"/>
                </a:lnTo>
                <a:lnTo>
                  <a:pt x="278245" y="245242"/>
                </a:lnTo>
                <a:lnTo>
                  <a:pt x="300032" y="202783"/>
                </a:lnTo>
                <a:lnTo>
                  <a:pt x="307848" y="153924"/>
                </a:lnTo>
                <a:lnTo>
                  <a:pt x="300032" y="105436"/>
                </a:lnTo>
                <a:lnTo>
                  <a:pt x="278245" y="63203"/>
                </a:lnTo>
                <a:lnTo>
                  <a:pt x="244973" y="29821"/>
                </a:lnTo>
                <a:lnTo>
                  <a:pt x="202704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952221" y="4243104"/>
            <a:ext cx="140141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spc="5" dirty="0">
                <a:latin typeface="Arial"/>
                <a:cs typeface="Arial"/>
              </a:rPr>
              <a:t>G</a:t>
            </a:r>
            <a:endParaRPr sz="141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24785" y="3908742"/>
            <a:ext cx="208667" cy="312385"/>
          </a:xfrm>
          <a:custGeom>
            <a:avLst/>
            <a:gdLst/>
            <a:ahLst/>
            <a:cxnLst/>
            <a:rect l="l" t="t" r="r" b="b"/>
            <a:pathLst>
              <a:path w="214630" h="321310">
                <a:moveTo>
                  <a:pt x="0" y="0"/>
                </a:moveTo>
                <a:lnTo>
                  <a:pt x="214121" y="32080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452900" y="3705014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411"/>
                </a:lnTo>
                <a:lnTo>
                  <a:pt x="29821" y="244644"/>
                </a:lnTo>
                <a:lnTo>
                  <a:pt x="63203" y="278026"/>
                </a:lnTo>
                <a:lnTo>
                  <a:pt x="105436" y="299959"/>
                </a:lnTo>
                <a:lnTo>
                  <a:pt x="153924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8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547725" y="3719336"/>
            <a:ext cx="10989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F</a:t>
            </a:r>
            <a:endParaRPr sz="141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81125" y="3288666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411"/>
                </a:lnTo>
                <a:lnTo>
                  <a:pt x="29602" y="244644"/>
                </a:lnTo>
                <a:lnTo>
                  <a:pt x="62874" y="278026"/>
                </a:lnTo>
                <a:lnTo>
                  <a:pt x="105143" y="299959"/>
                </a:lnTo>
                <a:lnTo>
                  <a:pt x="153924" y="307847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7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186324" y="4751811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411"/>
                </a:lnTo>
                <a:lnTo>
                  <a:pt x="29602" y="244644"/>
                </a:lnTo>
                <a:lnTo>
                  <a:pt x="62874" y="278026"/>
                </a:lnTo>
                <a:lnTo>
                  <a:pt x="105143" y="299959"/>
                </a:lnTo>
                <a:lnTo>
                  <a:pt x="153924" y="307848"/>
                </a:lnTo>
                <a:lnTo>
                  <a:pt x="202411" y="299959"/>
                </a:lnTo>
                <a:lnTo>
                  <a:pt x="244644" y="278026"/>
                </a:lnTo>
                <a:lnTo>
                  <a:pt x="278026" y="244644"/>
                </a:lnTo>
                <a:lnTo>
                  <a:pt x="299959" y="202411"/>
                </a:lnTo>
                <a:lnTo>
                  <a:pt x="307848" y="153924"/>
                </a:lnTo>
                <a:lnTo>
                  <a:pt x="299959" y="105143"/>
                </a:lnTo>
                <a:lnTo>
                  <a:pt x="278026" y="62874"/>
                </a:lnTo>
                <a:lnTo>
                  <a:pt x="244644" y="29602"/>
                </a:lnTo>
                <a:lnTo>
                  <a:pt x="202411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270779" y="4764651"/>
            <a:ext cx="13026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H</a:t>
            </a:r>
            <a:endParaRPr sz="141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64902" y="3907261"/>
            <a:ext cx="148167" cy="313619"/>
          </a:xfrm>
          <a:custGeom>
            <a:avLst/>
            <a:gdLst/>
            <a:ahLst/>
            <a:cxnLst/>
            <a:rect l="l" t="t" r="r" b="b"/>
            <a:pathLst>
              <a:path w="152400" h="322579">
                <a:moveTo>
                  <a:pt x="152400" y="0"/>
                </a:moveTo>
                <a:lnTo>
                  <a:pt x="0" y="32232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082733" y="3907261"/>
            <a:ext cx="104951" cy="313619"/>
          </a:xfrm>
          <a:custGeom>
            <a:avLst/>
            <a:gdLst/>
            <a:ahLst/>
            <a:cxnLst/>
            <a:rect l="l" t="t" r="r" b="b"/>
            <a:pathLst>
              <a:path w="107950" h="322579">
                <a:moveTo>
                  <a:pt x="0" y="0"/>
                </a:moveTo>
                <a:lnTo>
                  <a:pt x="107441" y="32232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266459" y="4496964"/>
            <a:ext cx="108656" cy="269787"/>
          </a:xfrm>
          <a:custGeom>
            <a:avLst/>
            <a:gdLst/>
            <a:ahLst/>
            <a:cxnLst/>
            <a:rect l="l" t="t" r="r" b="b"/>
            <a:pathLst>
              <a:path w="111760" h="277495">
                <a:moveTo>
                  <a:pt x="0" y="0"/>
                </a:moveTo>
                <a:lnTo>
                  <a:pt x="111251" y="2773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498956" y="4233968"/>
            <a:ext cx="298803" cy="298803"/>
          </a:xfrm>
          <a:custGeom>
            <a:avLst/>
            <a:gdLst/>
            <a:ahLst/>
            <a:cxnLst/>
            <a:rect l="l" t="t" r="r" b="b"/>
            <a:pathLst>
              <a:path w="307339" h="307339">
                <a:moveTo>
                  <a:pt x="153162" y="0"/>
                </a:move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942"/>
                </a:lnTo>
                <a:lnTo>
                  <a:pt x="29553" y="244211"/>
                </a:lnTo>
                <a:lnTo>
                  <a:pt x="62709" y="277483"/>
                </a:lnTo>
                <a:lnTo>
                  <a:pt x="104753" y="299270"/>
                </a:lnTo>
                <a:lnTo>
                  <a:pt x="153162" y="307086"/>
                </a:lnTo>
                <a:lnTo>
                  <a:pt x="201942" y="299270"/>
                </a:lnTo>
                <a:lnTo>
                  <a:pt x="244211" y="277483"/>
                </a:lnTo>
                <a:lnTo>
                  <a:pt x="277483" y="244211"/>
                </a:lnTo>
                <a:lnTo>
                  <a:pt x="299270" y="201942"/>
                </a:lnTo>
                <a:lnTo>
                  <a:pt x="307086" y="153162"/>
                </a:lnTo>
                <a:lnTo>
                  <a:pt x="299270" y="104753"/>
                </a:lnTo>
                <a:lnTo>
                  <a:pt x="277483" y="62709"/>
                </a:lnTo>
                <a:lnTo>
                  <a:pt x="244211" y="29553"/>
                </a:lnTo>
                <a:lnTo>
                  <a:pt x="201942" y="7808"/>
                </a:lnTo>
                <a:lnTo>
                  <a:pt x="1531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602671" y="4247550"/>
            <a:ext cx="9013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J</a:t>
            </a:r>
            <a:endParaRPr sz="141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63433" y="3698346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704"/>
                </a:lnTo>
                <a:lnTo>
                  <a:pt x="29602" y="244973"/>
                </a:lnTo>
                <a:lnTo>
                  <a:pt x="62874" y="278245"/>
                </a:lnTo>
                <a:lnTo>
                  <a:pt x="105143" y="300032"/>
                </a:lnTo>
                <a:lnTo>
                  <a:pt x="153924" y="307848"/>
                </a:lnTo>
                <a:lnTo>
                  <a:pt x="202411" y="300032"/>
                </a:lnTo>
                <a:lnTo>
                  <a:pt x="244644" y="278245"/>
                </a:lnTo>
                <a:lnTo>
                  <a:pt x="278026" y="244973"/>
                </a:lnTo>
                <a:lnTo>
                  <a:pt x="299959" y="202704"/>
                </a:lnTo>
                <a:lnTo>
                  <a:pt x="307848" y="153924"/>
                </a:lnTo>
                <a:lnTo>
                  <a:pt x="299959" y="105143"/>
                </a:lnTo>
                <a:lnTo>
                  <a:pt x="278026" y="62874"/>
                </a:lnTo>
                <a:lnTo>
                  <a:pt x="244644" y="29602"/>
                </a:lnTo>
                <a:lnTo>
                  <a:pt x="202411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3853074" y="3720818"/>
            <a:ext cx="1203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K</a:t>
            </a:r>
            <a:endParaRPr sz="141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38281" y="4233968"/>
            <a:ext cx="300038" cy="298803"/>
          </a:xfrm>
          <a:custGeom>
            <a:avLst/>
            <a:gdLst/>
            <a:ahLst/>
            <a:cxnLst/>
            <a:rect l="l" t="t" r="r" b="b"/>
            <a:pathLst>
              <a:path w="308610" h="307339">
                <a:moveTo>
                  <a:pt x="154686" y="0"/>
                </a:moveTo>
                <a:lnTo>
                  <a:pt x="105826" y="7808"/>
                </a:lnTo>
                <a:lnTo>
                  <a:pt x="63367" y="29553"/>
                </a:lnTo>
                <a:lnTo>
                  <a:pt x="29870" y="62709"/>
                </a:lnTo>
                <a:lnTo>
                  <a:pt x="7894" y="104753"/>
                </a:lnTo>
                <a:lnTo>
                  <a:pt x="0" y="153162"/>
                </a:lnTo>
                <a:lnTo>
                  <a:pt x="7894" y="201942"/>
                </a:lnTo>
                <a:lnTo>
                  <a:pt x="29870" y="244211"/>
                </a:lnTo>
                <a:lnTo>
                  <a:pt x="63367" y="277483"/>
                </a:lnTo>
                <a:lnTo>
                  <a:pt x="105826" y="299270"/>
                </a:lnTo>
                <a:lnTo>
                  <a:pt x="154686" y="307086"/>
                </a:lnTo>
                <a:lnTo>
                  <a:pt x="203466" y="299270"/>
                </a:lnTo>
                <a:lnTo>
                  <a:pt x="245735" y="277483"/>
                </a:lnTo>
                <a:lnTo>
                  <a:pt x="279007" y="244211"/>
                </a:lnTo>
                <a:lnTo>
                  <a:pt x="300794" y="201942"/>
                </a:lnTo>
                <a:lnTo>
                  <a:pt x="308610" y="153162"/>
                </a:lnTo>
                <a:lnTo>
                  <a:pt x="300794" y="104753"/>
                </a:lnTo>
                <a:lnTo>
                  <a:pt x="279007" y="62709"/>
                </a:lnTo>
                <a:lnTo>
                  <a:pt x="245735" y="29553"/>
                </a:lnTo>
                <a:lnTo>
                  <a:pt x="203466" y="7808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4138295" y="4247550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L</a:t>
            </a:r>
            <a:endParaRPr sz="141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54605" y="4737734"/>
            <a:ext cx="299420" cy="300038"/>
          </a:xfrm>
          <a:custGeom>
            <a:avLst/>
            <a:gdLst/>
            <a:ahLst/>
            <a:cxnLst/>
            <a:rect l="l" t="t" r="r" b="b"/>
            <a:pathLst>
              <a:path w="307975" h="308610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83"/>
                </a:lnTo>
                <a:lnTo>
                  <a:pt x="29821" y="245242"/>
                </a:lnTo>
                <a:lnTo>
                  <a:pt x="63203" y="278739"/>
                </a:lnTo>
                <a:lnTo>
                  <a:pt x="105436" y="300715"/>
                </a:lnTo>
                <a:lnTo>
                  <a:pt x="153924" y="308610"/>
                </a:lnTo>
                <a:lnTo>
                  <a:pt x="202704" y="300715"/>
                </a:lnTo>
                <a:lnTo>
                  <a:pt x="244973" y="278739"/>
                </a:lnTo>
                <a:lnTo>
                  <a:pt x="278245" y="245242"/>
                </a:lnTo>
                <a:lnTo>
                  <a:pt x="300032" y="202783"/>
                </a:lnTo>
                <a:lnTo>
                  <a:pt x="307848" y="153924"/>
                </a:lnTo>
                <a:lnTo>
                  <a:pt x="300032" y="105436"/>
                </a:lnTo>
                <a:lnTo>
                  <a:pt x="278245" y="63203"/>
                </a:lnTo>
                <a:lnTo>
                  <a:pt x="244973" y="29821"/>
                </a:lnTo>
                <a:lnTo>
                  <a:pt x="202704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4329430" y="4751316"/>
            <a:ext cx="1500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spc="5" dirty="0">
                <a:latin typeface="Arial"/>
                <a:cs typeface="Arial"/>
              </a:rPr>
              <a:t>M</a:t>
            </a:r>
            <a:endParaRPr sz="141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33987" y="3699827"/>
            <a:ext cx="918633" cy="1569949"/>
          </a:xfrm>
          <a:custGeom>
            <a:avLst/>
            <a:gdLst/>
            <a:ahLst/>
            <a:cxnLst/>
            <a:rect l="l" t="t" r="r" b="b"/>
            <a:pathLst>
              <a:path w="944879" h="1614804">
                <a:moveTo>
                  <a:pt x="472440" y="0"/>
                </a:moveTo>
                <a:lnTo>
                  <a:pt x="0" y="1614677"/>
                </a:lnTo>
                <a:lnTo>
                  <a:pt x="944880" y="1614677"/>
                </a:lnTo>
                <a:lnTo>
                  <a:pt x="4724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286212" y="5516104"/>
            <a:ext cx="226880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23.11: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(fig </a:t>
            </a:r>
            <a:r>
              <a:rPr sz="1069" spc="10" dirty="0">
                <a:latin typeface="Times New Roman"/>
                <a:cs typeface="Times New Roman"/>
              </a:rPr>
              <a:t>23.10)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52267" y="868857"/>
            <a:ext cx="4853076" cy="273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836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traverse the tree </a:t>
            </a:r>
            <a:r>
              <a:rPr sz="1069" spc="5" dirty="0">
                <a:latin typeface="Times New Roman"/>
                <a:cs typeface="Times New Roman"/>
              </a:rPr>
              <a:t>after rotation (i.e. fig 23.9) by inorder </a:t>
            </a:r>
            <a:r>
              <a:rPr sz="1069" spc="10" dirty="0">
                <a:latin typeface="Times New Roman"/>
                <a:cs typeface="Times New Roman"/>
              </a:rPr>
              <a:t>traversal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5" dirty="0">
                <a:latin typeface="Times New Roman"/>
                <a:cs typeface="Times New Roman"/>
              </a:rPr>
              <a:t>C 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5" dirty="0">
                <a:latin typeface="Times New Roman"/>
                <a:cs typeface="Times New Roman"/>
              </a:rPr>
              <a:t>E F </a:t>
            </a:r>
            <a:r>
              <a:rPr sz="1069" spc="19" dirty="0">
                <a:latin typeface="Times New Roman"/>
                <a:cs typeface="Times New Roman"/>
              </a:rPr>
              <a:t>G H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J </a:t>
            </a:r>
            <a:r>
              <a:rPr sz="1069" spc="19" dirty="0">
                <a:latin typeface="Times New Roman"/>
                <a:cs typeface="Times New Roman"/>
              </a:rPr>
              <a:t>K </a:t>
            </a:r>
            <a:r>
              <a:rPr sz="1069" spc="15" dirty="0">
                <a:latin typeface="Times New Roman"/>
                <a:cs typeface="Times New Roman"/>
              </a:rPr>
              <a:t>L </a:t>
            </a:r>
            <a:r>
              <a:rPr sz="1069" spc="24" dirty="0">
                <a:latin typeface="Times New Roman"/>
                <a:cs typeface="Times New Roman"/>
              </a:rPr>
              <a:t>M </a:t>
            </a:r>
            <a:r>
              <a:rPr sz="1069" spc="15" dirty="0">
                <a:latin typeface="Times New Roman"/>
                <a:cs typeface="Times New Roman"/>
              </a:rPr>
              <a:t>N,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before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 rotation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having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balanced. But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 node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notice that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its left subtree is </a:t>
            </a:r>
            <a:r>
              <a:rPr sz="1069" spc="10" dirty="0">
                <a:latin typeface="Times New Roman"/>
                <a:cs typeface="Times New Roman"/>
              </a:rPr>
              <a:t>2 and height </a:t>
            </a:r>
            <a:r>
              <a:rPr sz="1069" spc="5" dirty="0">
                <a:latin typeface="Times New Roman"/>
                <a:cs typeface="Times New Roman"/>
              </a:rPr>
              <a:t>of its right subtree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–2 </a:t>
            </a:r>
            <a:r>
              <a:rPr sz="1069" spc="5" dirty="0">
                <a:latin typeface="Times New Roman"/>
                <a:cs typeface="Times New Roman"/>
              </a:rPr>
              <a:t>(or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absolute </a:t>
            </a:r>
            <a:r>
              <a:rPr sz="1069" spc="10" dirty="0">
                <a:latin typeface="Times New Roman"/>
                <a:cs typeface="Times New Roman"/>
              </a:rPr>
              <a:t>value) now. Thus </a:t>
            </a:r>
            <a:r>
              <a:rPr sz="1069" spc="5" dirty="0">
                <a:latin typeface="Times New Roman"/>
                <a:cs typeface="Times New Roman"/>
              </a:rPr>
              <a:t>the tree  </a:t>
            </a:r>
            <a:r>
              <a:rPr sz="1069" spc="10" dirty="0">
                <a:latin typeface="Times New Roman"/>
                <a:cs typeface="Times New Roman"/>
              </a:rPr>
              <a:t>becomes unbalance.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rotation again to </a:t>
            </a:r>
            <a:r>
              <a:rPr sz="1069" spc="10" dirty="0">
                <a:latin typeface="Times New Roman"/>
                <a:cs typeface="Times New Roman"/>
              </a:rPr>
              <a:t>balance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whole 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shorter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(in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fig 23.9)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bring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down and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up so that the </a:t>
            </a:r>
            <a:r>
              <a:rPr sz="1069" spc="5" dirty="0">
                <a:latin typeface="Times New Roman"/>
                <a:cs typeface="Times New Roman"/>
              </a:rPr>
              <a:t>difference of height </a:t>
            </a:r>
            <a:r>
              <a:rPr sz="1069" spc="10" dirty="0">
                <a:latin typeface="Times New Roman"/>
                <a:cs typeface="Times New Roman"/>
              </a:rPr>
              <a:t>could be less.  After </a:t>
            </a:r>
            <a:r>
              <a:rPr sz="1069" spc="5" dirty="0">
                <a:latin typeface="Times New Roman"/>
                <a:cs typeface="Times New Roman"/>
              </a:rPr>
              <a:t>rotation the tree </a:t>
            </a:r>
            <a:r>
              <a:rPr sz="1069" spc="10" dirty="0">
                <a:latin typeface="Times New Roman"/>
                <a:cs typeface="Times New Roman"/>
              </a:rPr>
              <a:t>gets the new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figure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576602" algn="ctr">
              <a:spcBef>
                <a:spcPts val="768"/>
              </a:spcBef>
            </a:pPr>
            <a:r>
              <a:rPr sz="1410" dirty="0">
                <a:latin typeface="Arial"/>
                <a:cs typeface="Arial"/>
              </a:rPr>
              <a:t>N</a:t>
            </a:r>
            <a:endParaRPr sz="1410">
              <a:latin typeface="Arial"/>
              <a:cs typeface="Arial"/>
            </a:endParaRPr>
          </a:p>
          <a:p>
            <a:pPr marR="1086531" algn="ctr">
              <a:lnSpc>
                <a:spcPts val="1677"/>
              </a:lnSpc>
              <a:spcBef>
                <a:spcPts val="758"/>
              </a:spcBef>
            </a:pPr>
            <a:r>
              <a:rPr sz="1410" dirty="0">
                <a:latin typeface="Arial"/>
                <a:cs typeface="Arial"/>
              </a:rPr>
              <a:t>I</a:t>
            </a:r>
            <a:endParaRPr sz="141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927156" y="2967884"/>
            <a:ext cx="300038" cy="314237"/>
          </a:xfrm>
          <a:custGeom>
            <a:avLst/>
            <a:gdLst/>
            <a:ahLst/>
            <a:cxnLst/>
            <a:rect l="l" t="t" r="r" b="b"/>
            <a:pathLst>
              <a:path w="308610" h="323214">
                <a:moveTo>
                  <a:pt x="153924" y="0"/>
                </a:moveTo>
                <a:lnTo>
                  <a:pt x="105436" y="8241"/>
                </a:lnTo>
                <a:lnTo>
                  <a:pt x="63203" y="31187"/>
                </a:lnTo>
                <a:lnTo>
                  <a:pt x="29821" y="66165"/>
                </a:lnTo>
                <a:lnTo>
                  <a:pt x="7888" y="110508"/>
                </a:lnTo>
                <a:lnTo>
                  <a:pt x="0" y="161543"/>
                </a:lnTo>
                <a:lnTo>
                  <a:pt x="7888" y="212579"/>
                </a:lnTo>
                <a:lnTo>
                  <a:pt x="29821" y="256922"/>
                </a:lnTo>
                <a:lnTo>
                  <a:pt x="63203" y="291900"/>
                </a:lnTo>
                <a:lnTo>
                  <a:pt x="105436" y="314846"/>
                </a:lnTo>
                <a:lnTo>
                  <a:pt x="153924" y="323087"/>
                </a:lnTo>
                <a:lnTo>
                  <a:pt x="202783" y="314846"/>
                </a:lnTo>
                <a:lnTo>
                  <a:pt x="245242" y="291900"/>
                </a:lnTo>
                <a:lnTo>
                  <a:pt x="278739" y="256922"/>
                </a:lnTo>
                <a:lnTo>
                  <a:pt x="300715" y="212579"/>
                </a:lnTo>
                <a:lnTo>
                  <a:pt x="308610" y="161543"/>
                </a:lnTo>
                <a:lnTo>
                  <a:pt x="300715" y="110508"/>
                </a:lnTo>
                <a:lnTo>
                  <a:pt x="278739" y="66165"/>
                </a:lnTo>
                <a:lnTo>
                  <a:pt x="245242" y="31187"/>
                </a:lnTo>
                <a:lnTo>
                  <a:pt x="202783" y="8241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41632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6"/>
            <a:ext cx="4852458" cy="502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summarize the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procedure as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Delete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as in binary search 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discussion of deleting </a:t>
            </a:r>
            <a:r>
              <a:rPr sz="1069" spc="10" dirty="0">
                <a:latin typeface="Times New Roman"/>
                <a:cs typeface="Times New Roman"/>
              </a:rPr>
              <a:t>a  node from a </a:t>
            </a: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10" dirty="0">
                <a:latin typeface="Times New Roman"/>
                <a:cs typeface="Times New Roman"/>
              </a:rPr>
              <a:t>that we have three cases, 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I: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left child. It is  very simple </a:t>
            </a:r>
            <a:r>
              <a:rPr sz="1069" spc="10" dirty="0">
                <a:latin typeface="Times New Roman"/>
                <a:cs typeface="Times New Roman"/>
              </a:rPr>
              <a:t>to delete such node.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pointer in </a:t>
            </a:r>
            <a:r>
              <a:rPr sz="1069" spc="10" dirty="0">
                <a:latin typeface="Times New Roman"/>
                <a:cs typeface="Times New Roman"/>
              </a:rPr>
              <a:t>the parent node pointing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this node as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memory for the node has been dynamically </a:t>
            </a:r>
            <a:r>
              <a:rPr sz="1069" spc="5" dirty="0">
                <a:latin typeface="Times New Roman"/>
                <a:cs typeface="Times New Roman"/>
              </a:rPr>
              <a:t>allocated,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release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II: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has either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(subtree)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(subtree).  In this </a:t>
            </a:r>
            <a:r>
              <a:rPr sz="1069" spc="10" dirty="0">
                <a:latin typeface="Times New Roman"/>
                <a:cs typeface="Times New Roman"/>
              </a:rPr>
              <a:t>case we bypass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such a 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find </a:t>
            </a:r>
            <a:r>
              <a:rPr sz="1069" spc="5" dirty="0">
                <a:latin typeface="Times New Roman"/>
                <a:cs typeface="Times New Roman"/>
              </a:rPr>
              <a:t>the inorder successor of  this </a:t>
            </a:r>
            <a:r>
              <a:rPr sz="1069" spc="10" dirty="0">
                <a:latin typeface="Times New Roman"/>
                <a:cs typeface="Times New Roman"/>
              </a:rPr>
              <a:t>node and then </a:t>
            </a:r>
            <a:r>
              <a:rPr sz="1069" spc="5" dirty="0">
                <a:latin typeface="Times New Roman"/>
                <a:cs typeface="Times New Roman"/>
              </a:rPr>
              <a:t>link the parent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to be deleted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successor </a:t>
            </a:r>
            <a:r>
              <a:rPr sz="1069" spc="5" dirty="0">
                <a:latin typeface="Times New Roman"/>
                <a:cs typeface="Times New Roman"/>
              </a:rPr>
              <a:t>node. 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was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III: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has both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children (subtree). This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the most </a:t>
            </a:r>
            <a:r>
              <a:rPr sz="1069" spc="5" dirty="0">
                <a:latin typeface="Times New Roman"/>
                <a:cs typeface="Times New Roman"/>
              </a:rPr>
              <a:t>difficult case. </a:t>
            </a:r>
            <a:r>
              <a:rPr sz="1069" spc="10" dirty="0">
                <a:latin typeface="Times New Roman"/>
                <a:cs typeface="Times New Roman"/>
              </a:rPr>
              <a:t>In this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inorder </a:t>
            </a:r>
            <a:r>
              <a:rPr sz="1069" spc="5" dirty="0">
                <a:latin typeface="Times New Roman"/>
                <a:cs typeface="Times New Roman"/>
              </a:rPr>
              <a:t>successor of </a:t>
            </a:r>
            <a:r>
              <a:rPr sz="1069" spc="10" dirty="0">
                <a:latin typeface="Times New Roman"/>
                <a:cs typeface="Times New Roman"/>
              </a:rPr>
              <a:t>the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 </a:t>
            </a:r>
            <a:r>
              <a:rPr sz="1069" spc="10" dirty="0">
                <a:latin typeface="Times New Roman"/>
                <a:cs typeface="Times New Roman"/>
              </a:rPr>
              <a:t>most node of </a:t>
            </a:r>
            <a:r>
              <a:rPr sz="1069" spc="5" dirty="0">
                <a:latin typeface="Times New Roman"/>
                <a:cs typeface="Times New Roman"/>
              </a:rPr>
              <a:t>the right subtree will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spc="5" dirty="0">
                <a:latin typeface="Times New Roman"/>
                <a:cs typeface="Times New Roman"/>
              </a:rPr>
              <a:t>inorder successor of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the value of  that inorder successor node into the node to be </a:t>
            </a:r>
            <a:r>
              <a:rPr sz="1069" spc="5" dirty="0">
                <a:latin typeface="Times New Roman"/>
                <a:cs typeface="Times New Roman"/>
              </a:rPr>
              <a:t>deleted. After it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 successor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deletion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it in </a:t>
            </a:r>
            <a:r>
              <a:rPr sz="1069" spc="10" dirty="0">
                <a:latin typeface="Times New Roman"/>
                <a:cs typeface="Times New Roman"/>
              </a:rPr>
              <a:t>a BST. </a:t>
            </a:r>
            <a:r>
              <a:rPr sz="1069" spc="5" dirty="0">
                <a:latin typeface="Times New Roman"/>
                <a:cs typeface="Times New Roman"/>
              </a:rPr>
              <a:t>In third </a:t>
            </a:r>
            <a:r>
              <a:rPr sz="1069" spc="10" dirty="0">
                <a:latin typeface="Times New Roman"/>
                <a:cs typeface="Times New Roman"/>
              </a:rPr>
              <a:t>case of  </a:t>
            </a:r>
            <a:r>
              <a:rPr sz="1069" spc="5" dirty="0">
                <a:latin typeface="Times New Roman"/>
                <a:cs typeface="Times New Roman"/>
              </a:rPr>
              <a:t>deletion in </a:t>
            </a:r>
            <a:r>
              <a:rPr sz="1069" spc="10" dirty="0">
                <a:latin typeface="Times New Roman"/>
                <a:cs typeface="Times New Roman"/>
              </a:rPr>
              <a:t>BST we </a:t>
            </a:r>
            <a:r>
              <a:rPr sz="1069" spc="5" dirty="0">
                <a:latin typeface="Times New Roman"/>
                <a:cs typeface="Times New Roman"/>
              </a:rPr>
              <a:t>note that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deleted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leaf or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5" dirty="0">
                <a:latin typeface="Times New Roman"/>
                <a:cs typeface="Times New Roman"/>
              </a:rPr>
              <a:t>one  </a:t>
            </a:r>
            <a:r>
              <a:rPr sz="1069" spc="5" dirty="0">
                <a:latin typeface="Times New Roman"/>
                <a:cs typeface="Times New Roman"/>
              </a:rPr>
              <a:t>subtree (that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as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deleted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most subtree so it  cannot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subtree).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talking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deletion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tree. Since 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if the deleted </a:t>
            </a:r>
            <a:r>
              <a:rPr sz="1069" spc="10" dirty="0">
                <a:latin typeface="Times New Roman"/>
                <a:cs typeface="Times New Roman"/>
              </a:rPr>
              <a:t>node has one subtree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subtree contains only  one node. Why </a:t>
            </a:r>
            <a:r>
              <a:rPr sz="1069" spc="5" dirty="0">
                <a:latin typeface="Times New Roman"/>
                <a:cs typeface="Times New Roman"/>
              </a:rPr>
              <a:t>it is so? Think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reason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answer.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deleting the </a:t>
            </a:r>
            <a:r>
              <a:rPr sz="1069" spc="10" dirty="0">
                <a:latin typeface="Times New Roman"/>
                <a:cs typeface="Times New Roman"/>
              </a:rPr>
              <a:t>node we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from the deleted node checking the 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each node </a:t>
            </a:r>
            <a:r>
              <a:rPr sz="1069" spc="5" dirty="0">
                <a:latin typeface="Times New Roman"/>
                <a:cs typeface="Times New Roman"/>
              </a:rPr>
              <a:t>at each level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deletion in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is like  the deletion in </a:t>
            </a:r>
            <a:r>
              <a:rPr sz="1069" spc="10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except that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rebalance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using  rotations.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6709091"/>
            <a:ext cx="4853076" cy="2683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i="1" spc="10" dirty="0">
                <a:latin typeface="Arial"/>
                <a:cs typeface="Arial"/>
              </a:rPr>
              <a:t>Cases </a:t>
            </a:r>
            <a:r>
              <a:rPr sz="1167" b="1" i="1" spc="5" dirty="0">
                <a:latin typeface="Arial"/>
                <a:cs typeface="Arial"/>
              </a:rPr>
              <a:t>of Deletion in </a:t>
            </a:r>
            <a:r>
              <a:rPr sz="1167" b="1" i="1" spc="10" dirty="0">
                <a:latin typeface="Arial"/>
                <a:cs typeface="Arial"/>
              </a:rPr>
              <a:t>AVL</a:t>
            </a:r>
            <a:r>
              <a:rPr sz="1167" b="1" i="1" spc="-63" dirty="0">
                <a:latin typeface="Arial"/>
                <a:cs typeface="Arial"/>
              </a:rPr>
              <a:t> </a:t>
            </a:r>
            <a:r>
              <a:rPr sz="1167" b="1" i="1" spc="5" dirty="0">
                <a:latin typeface="Arial"/>
                <a:cs typeface="Arial"/>
              </a:rPr>
              <a:t>Tree</a:t>
            </a:r>
            <a:endParaRPr sz="1167">
              <a:latin typeface="Arial"/>
              <a:cs typeface="Arial"/>
            </a:endParaRPr>
          </a:p>
          <a:p>
            <a:pPr marL="12347" marR="5556" algn="just">
              <a:lnSpc>
                <a:spcPts val="1264"/>
              </a:lnSpc>
              <a:spcBef>
                <a:spcPts val="292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cases of deletion that will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to identify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applied at what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consider.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Let’s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go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through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cases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graphically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determine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what actions are needed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taken.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develop the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code for  deleteNode in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as an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exercise.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Case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1a: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case is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node had a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0 and the </a:t>
            </a:r>
            <a:r>
              <a:rPr sz="1069" spc="5" dirty="0">
                <a:latin typeface="Times New Roman"/>
                <a:cs typeface="Times New Roman"/>
              </a:rPr>
              <a:t>node 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deleted in </a:t>
            </a:r>
            <a:r>
              <a:rPr sz="1069" spc="10" dirty="0">
                <a:latin typeface="Times New Roman"/>
                <a:cs typeface="Times New Roman"/>
              </a:rPr>
              <a:t>the parent’s </a:t>
            </a:r>
            <a:r>
              <a:rPr sz="1069" i="1" spc="5" dirty="0">
                <a:latin typeface="Times New Roman"/>
                <a:cs typeface="Times New Roman"/>
              </a:rPr>
              <a:t>left</a:t>
            </a:r>
            <a:r>
              <a:rPr sz="1069" i="1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54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figure (Fig 23.12)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portion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parent </a:t>
            </a:r>
            <a:r>
              <a:rPr sz="1069" spc="10" dirty="0">
                <a:latin typeface="Times New Roman"/>
                <a:cs typeface="Times New Roman"/>
              </a:rPr>
              <a:t>node with a  </a:t>
            </a:r>
            <a:r>
              <a:rPr sz="1069" spc="5" dirty="0">
                <a:latin typeface="Times New Roman"/>
                <a:cs typeface="Times New Roman"/>
              </a:rPr>
              <a:t>horizontal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horizontal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indicates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heights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thus 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0. </a:t>
            </a:r>
            <a:r>
              <a:rPr sz="1069" spc="10" dirty="0">
                <a:latin typeface="Times New Roman"/>
                <a:cs typeface="Times New Roman"/>
              </a:rPr>
              <a:t>When we 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a node from </a:t>
            </a:r>
            <a:r>
              <a:rPr sz="1069" spc="5" dirty="0">
                <a:latin typeface="Times New Roman"/>
                <a:cs typeface="Times New Roman"/>
              </a:rPr>
              <a:t>its left subtree </a:t>
            </a:r>
            <a:r>
              <a:rPr sz="1069" spc="10" dirty="0">
                <a:latin typeface="Times New Roman"/>
                <a:cs typeface="Times New Roman"/>
              </a:rPr>
              <a:t>then height of </a:t>
            </a:r>
            <a:r>
              <a:rPr sz="1069" spc="5" dirty="0">
                <a:latin typeface="Times New Roman"/>
                <a:cs typeface="Times New Roman"/>
              </a:rPr>
              <a:t>its right subtree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larger </a:t>
            </a:r>
            <a:r>
              <a:rPr sz="1069" spc="10" dirty="0">
                <a:latin typeface="Times New Roman"/>
                <a:cs typeface="Times New Roman"/>
              </a:rPr>
              <a:t>than 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portion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showing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symbol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instead  </a:t>
            </a:r>
            <a:r>
              <a:rPr sz="1069" spc="5" dirty="0">
                <a:latin typeface="Times New Roman"/>
                <a:cs typeface="Times New Roman"/>
              </a:rPr>
              <a:t>of  balance  of 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inside  the  node.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notation  (symbol)  </a:t>
            </a:r>
            <a:r>
              <a:rPr sz="1069" spc="10" dirty="0">
                <a:latin typeface="Times New Roman"/>
                <a:cs typeface="Times New Roman"/>
              </a:rPr>
              <a:t>in  the  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7088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3254" y="1307268"/>
            <a:ext cx="2118116" cy="192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171014" y="138373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3183" y="205270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8043" y="255054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3927" y="3056537"/>
            <a:ext cx="11791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Fig </a:t>
            </a:r>
            <a:r>
              <a:rPr sz="1069" b="1" spc="5" dirty="0">
                <a:latin typeface="Arial"/>
                <a:cs typeface="Arial"/>
              </a:rPr>
              <a:t>21.6:</a:t>
            </a:r>
            <a:r>
              <a:rPr sz="1069" b="1" spc="-29" dirty="0">
                <a:latin typeface="Arial"/>
                <a:cs typeface="Arial"/>
              </a:rPr>
              <a:t> </a:t>
            </a:r>
            <a:r>
              <a:rPr sz="1069" b="1" spc="5" dirty="0">
                <a:latin typeface="Arial"/>
                <a:cs typeface="Arial"/>
              </a:rPr>
              <a:t>insert(6)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7746" y="201640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1130" y="255054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8219" y="297208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0679" y="1465968"/>
            <a:ext cx="1494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-2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80396" y="5300767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1450"/>
                </a:moveTo>
                <a:lnTo>
                  <a:pt x="343662" y="163068"/>
                </a:lnTo>
                <a:lnTo>
                  <a:pt x="342900" y="154686"/>
                </a:lnTo>
                <a:lnTo>
                  <a:pt x="341375" y="144780"/>
                </a:lnTo>
                <a:lnTo>
                  <a:pt x="340613" y="136398"/>
                </a:lnTo>
                <a:lnTo>
                  <a:pt x="338328" y="129540"/>
                </a:lnTo>
                <a:lnTo>
                  <a:pt x="336042" y="121158"/>
                </a:lnTo>
                <a:lnTo>
                  <a:pt x="332994" y="112014"/>
                </a:lnTo>
                <a:lnTo>
                  <a:pt x="329946" y="105156"/>
                </a:lnTo>
                <a:lnTo>
                  <a:pt x="323850" y="89916"/>
                </a:lnTo>
                <a:lnTo>
                  <a:pt x="319278" y="83058"/>
                </a:lnTo>
                <a:lnTo>
                  <a:pt x="315468" y="75438"/>
                </a:lnTo>
                <a:lnTo>
                  <a:pt x="310134" y="69342"/>
                </a:lnTo>
                <a:lnTo>
                  <a:pt x="304800" y="62484"/>
                </a:lnTo>
                <a:lnTo>
                  <a:pt x="294132" y="50292"/>
                </a:lnTo>
                <a:lnTo>
                  <a:pt x="288036" y="44958"/>
                </a:lnTo>
                <a:lnTo>
                  <a:pt x="281178" y="39624"/>
                </a:lnTo>
                <a:lnTo>
                  <a:pt x="268986" y="28956"/>
                </a:lnTo>
                <a:lnTo>
                  <a:pt x="261366" y="24384"/>
                </a:lnTo>
                <a:lnTo>
                  <a:pt x="253746" y="20574"/>
                </a:lnTo>
                <a:lnTo>
                  <a:pt x="246125" y="17526"/>
                </a:lnTo>
                <a:lnTo>
                  <a:pt x="239268" y="12954"/>
                </a:lnTo>
                <a:lnTo>
                  <a:pt x="231648" y="9906"/>
                </a:lnTo>
                <a:lnTo>
                  <a:pt x="206501" y="3048"/>
                </a:lnTo>
                <a:lnTo>
                  <a:pt x="198120" y="1524"/>
                </a:lnTo>
                <a:lnTo>
                  <a:pt x="188975" y="0"/>
                </a:lnTo>
                <a:lnTo>
                  <a:pt x="154686" y="0"/>
                </a:lnTo>
                <a:lnTo>
                  <a:pt x="146304" y="1524"/>
                </a:lnTo>
                <a:lnTo>
                  <a:pt x="137160" y="3048"/>
                </a:lnTo>
                <a:lnTo>
                  <a:pt x="120396" y="7620"/>
                </a:lnTo>
                <a:lnTo>
                  <a:pt x="112775" y="9906"/>
                </a:lnTo>
                <a:lnTo>
                  <a:pt x="104394" y="12954"/>
                </a:lnTo>
                <a:lnTo>
                  <a:pt x="97536" y="17526"/>
                </a:lnTo>
                <a:lnTo>
                  <a:pt x="89916" y="20574"/>
                </a:lnTo>
                <a:lnTo>
                  <a:pt x="82296" y="24384"/>
                </a:lnTo>
                <a:lnTo>
                  <a:pt x="76200" y="28956"/>
                </a:lnTo>
                <a:lnTo>
                  <a:pt x="68580" y="34290"/>
                </a:lnTo>
                <a:lnTo>
                  <a:pt x="62484" y="39624"/>
                </a:lnTo>
                <a:lnTo>
                  <a:pt x="55625" y="44958"/>
                </a:lnTo>
                <a:lnTo>
                  <a:pt x="51054" y="50292"/>
                </a:lnTo>
                <a:lnTo>
                  <a:pt x="25146" y="83058"/>
                </a:lnTo>
                <a:lnTo>
                  <a:pt x="21336" y="89916"/>
                </a:lnTo>
                <a:lnTo>
                  <a:pt x="16763" y="97536"/>
                </a:lnTo>
                <a:lnTo>
                  <a:pt x="13716" y="105156"/>
                </a:lnTo>
                <a:lnTo>
                  <a:pt x="10668" y="112014"/>
                </a:lnTo>
                <a:lnTo>
                  <a:pt x="7620" y="121158"/>
                </a:lnTo>
                <a:lnTo>
                  <a:pt x="5334" y="129540"/>
                </a:lnTo>
                <a:lnTo>
                  <a:pt x="3048" y="136398"/>
                </a:lnTo>
                <a:lnTo>
                  <a:pt x="2286" y="144780"/>
                </a:lnTo>
                <a:lnTo>
                  <a:pt x="762" y="154686"/>
                </a:lnTo>
                <a:lnTo>
                  <a:pt x="0" y="163068"/>
                </a:lnTo>
                <a:lnTo>
                  <a:pt x="0" y="181356"/>
                </a:lnTo>
                <a:lnTo>
                  <a:pt x="762" y="189738"/>
                </a:lnTo>
                <a:lnTo>
                  <a:pt x="2286" y="198120"/>
                </a:lnTo>
                <a:lnTo>
                  <a:pt x="3048" y="206502"/>
                </a:lnTo>
                <a:lnTo>
                  <a:pt x="7620" y="223266"/>
                </a:lnTo>
                <a:lnTo>
                  <a:pt x="13716" y="238506"/>
                </a:lnTo>
                <a:lnTo>
                  <a:pt x="16763" y="246888"/>
                </a:lnTo>
                <a:lnTo>
                  <a:pt x="21336" y="253746"/>
                </a:lnTo>
                <a:lnTo>
                  <a:pt x="25146" y="260604"/>
                </a:lnTo>
                <a:lnTo>
                  <a:pt x="29718" y="267462"/>
                </a:lnTo>
                <a:lnTo>
                  <a:pt x="33528" y="274320"/>
                </a:lnTo>
                <a:lnTo>
                  <a:pt x="38862" y="281178"/>
                </a:lnTo>
                <a:lnTo>
                  <a:pt x="51054" y="293370"/>
                </a:lnTo>
                <a:lnTo>
                  <a:pt x="55625" y="299466"/>
                </a:lnTo>
                <a:lnTo>
                  <a:pt x="62484" y="304800"/>
                </a:lnTo>
                <a:lnTo>
                  <a:pt x="68580" y="309372"/>
                </a:lnTo>
                <a:lnTo>
                  <a:pt x="76200" y="313944"/>
                </a:lnTo>
                <a:lnTo>
                  <a:pt x="82296" y="318516"/>
                </a:lnTo>
                <a:lnTo>
                  <a:pt x="120396" y="335280"/>
                </a:lnTo>
                <a:lnTo>
                  <a:pt x="128778" y="338328"/>
                </a:lnTo>
                <a:lnTo>
                  <a:pt x="137160" y="339852"/>
                </a:lnTo>
                <a:lnTo>
                  <a:pt x="146304" y="342138"/>
                </a:lnTo>
                <a:lnTo>
                  <a:pt x="163068" y="343662"/>
                </a:lnTo>
                <a:lnTo>
                  <a:pt x="180594" y="343662"/>
                </a:lnTo>
                <a:lnTo>
                  <a:pt x="188975" y="342900"/>
                </a:lnTo>
                <a:lnTo>
                  <a:pt x="198120" y="342138"/>
                </a:lnTo>
                <a:lnTo>
                  <a:pt x="206501" y="339852"/>
                </a:lnTo>
                <a:lnTo>
                  <a:pt x="214884" y="338328"/>
                </a:lnTo>
                <a:lnTo>
                  <a:pt x="223266" y="335280"/>
                </a:lnTo>
                <a:lnTo>
                  <a:pt x="268986" y="313944"/>
                </a:lnTo>
                <a:lnTo>
                  <a:pt x="299466" y="286512"/>
                </a:lnTo>
                <a:lnTo>
                  <a:pt x="304800" y="281178"/>
                </a:lnTo>
                <a:lnTo>
                  <a:pt x="315468" y="267462"/>
                </a:lnTo>
                <a:lnTo>
                  <a:pt x="319278" y="260604"/>
                </a:lnTo>
                <a:lnTo>
                  <a:pt x="323850" y="253746"/>
                </a:lnTo>
                <a:lnTo>
                  <a:pt x="326898" y="246888"/>
                </a:lnTo>
                <a:lnTo>
                  <a:pt x="329946" y="238506"/>
                </a:lnTo>
                <a:lnTo>
                  <a:pt x="336042" y="223266"/>
                </a:lnTo>
                <a:lnTo>
                  <a:pt x="340613" y="206502"/>
                </a:lnTo>
                <a:lnTo>
                  <a:pt x="341375" y="198120"/>
                </a:lnTo>
                <a:lnTo>
                  <a:pt x="342900" y="189738"/>
                </a:lnTo>
                <a:lnTo>
                  <a:pt x="343662" y="181356"/>
                </a:lnTo>
                <a:lnTo>
                  <a:pt x="343662" y="17145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296214" y="5373864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37367" y="5801571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69" h="344170">
                <a:moveTo>
                  <a:pt x="343662" y="172212"/>
                </a:moveTo>
                <a:lnTo>
                  <a:pt x="343662" y="163068"/>
                </a:lnTo>
                <a:lnTo>
                  <a:pt x="342900" y="154686"/>
                </a:lnTo>
                <a:lnTo>
                  <a:pt x="341375" y="146304"/>
                </a:lnTo>
                <a:lnTo>
                  <a:pt x="340613" y="137922"/>
                </a:lnTo>
                <a:lnTo>
                  <a:pt x="338328" y="128778"/>
                </a:lnTo>
                <a:lnTo>
                  <a:pt x="336042" y="121920"/>
                </a:lnTo>
                <a:lnTo>
                  <a:pt x="332994" y="113537"/>
                </a:lnTo>
                <a:lnTo>
                  <a:pt x="329946" y="105918"/>
                </a:lnTo>
                <a:lnTo>
                  <a:pt x="326898" y="97536"/>
                </a:lnTo>
                <a:lnTo>
                  <a:pt x="322325" y="89916"/>
                </a:lnTo>
                <a:lnTo>
                  <a:pt x="318516" y="83820"/>
                </a:lnTo>
                <a:lnTo>
                  <a:pt x="313944" y="76200"/>
                </a:lnTo>
                <a:lnTo>
                  <a:pt x="310134" y="70104"/>
                </a:lnTo>
                <a:lnTo>
                  <a:pt x="304800" y="62484"/>
                </a:lnTo>
                <a:lnTo>
                  <a:pt x="299466" y="57150"/>
                </a:lnTo>
                <a:lnTo>
                  <a:pt x="292607" y="51054"/>
                </a:lnTo>
                <a:lnTo>
                  <a:pt x="281178" y="39624"/>
                </a:lnTo>
                <a:lnTo>
                  <a:pt x="275081" y="35052"/>
                </a:lnTo>
                <a:lnTo>
                  <a:pt x="267462" y="29718"/>
                </a:lnTo>
                <a:lnTo>
                  <a:pt x="261366" y="25146"/>
                </a:lnTo>
                <a:lnTo>
                  <a:pt x="253746" y="21336"/>
                </a:lnTo>
                <a:lnTo>
                  <a:pt x="246125" y="16764"/>
                </a:lnTo>
                <a:lnTo>
                  <a:pt x="238506" y="13716"/>
                </a:lnTo>
                <a:lnTo>
                  <a:pt x="230124" y="10668"/>
                </a:lnTo>
                <a:lnTo>
                  <a:pt x="223266" y="8382"/>
                </a:lnTo>
                <a:lnTo>
                  <a:pt x="214884" y="5334"/>
                </a:lnTo>
                <a:lnTo>
                  <a:pt x="205740" y="4572"/>
                </a:lnTo>
                <a:lnTo>
                  <a:pt x="197357" y="2286"/>
                </a:lnTo>
                <a:lnTo>
                  <a:pt x="188975" y="1524"/>
                </a:lnTo>
                <a:lnTo>
                  <a:pt x="180594" y="0"/>
                </a:lnTo>
                <a:lnTo>
                  <a:pt x="163068" y="0"/>
                </a:lnTo>
                <a:lnTo>
                  <a:pt x="153924" y="1524"/>
                </a:lnTo>
                <a:lnTo>
                  <a:pt x="145542" y="2286"/>
                </a:lnTo>
                <a:lnTo>
                  <a:pt x="137160" y="4572"/>
                </a:lnTo>
                <a:lnTo>
                  <a:pt x="128778" y="5334"/>
                </a:lnTo>
                <a:lnTo>
                  <a:pt x="120396" y="8382"/>
                </a:lnTo>
                <a:lnTo>
                  <a:pt x="112013" y="10668"/>
                </a:lnTo>
                <a:lnTo>
                  <a:pt x="96774" y="16764"/>
                </a:lnTo>
                <a:lnTo>
                  <a:pt x="89916" y="21336"/>
                </a:lnTo>
                <a:lnTo>
                  <a:pt x="82296" y="25146"/>
                </a:lnTo>
                <a:lnTo>
                  <a:pt x="76200" y="29718"/>
                </a:lnTo>
                <a:lnTo>
                  <a:pt x="68580" y="35052"/>
                </a:lnTo>
                <a:lnTo>
                  <a:pt x="62484" y="39624"/>
                </a:lnTo>
                <a:lnTo>
                  <a:pt x="55625" y="45720"/>
                </a:lnTo>
                <a:lnTo>
                  <a:pt x="49530" y="51054"/>
                </a:lnTo>
                <a:lnTo>
                  <a:pt x="44196" y="57150"/>
                </a:lnTo>
                <a:lnTo>
                  <a:pt x="38862" y="62484"/>
                </a:lnTo>
                <a:lnTo>
                  <a:pt x="33528" y="70104"/>
                </a:lnTo>
                <a:lnTo>
                  <a:pt x="29718" y="76200"/>
                </a:lnTo>
                <a:lnTo>
                  <a:pt x="24384" y="83820"/>
                </a:lnTo>
                <a:lnTo>
                  <a:pt x="19812" y="89916"/>
                </a:lnTo>
                <a:lnTo>
                  <a:pt x="16763" y="97536"/>
                </a:lnTo>
                <a:lnTo>
                  <a:pt x="13716" y="105918"/>
                </a:lnTo>
                <a:lnTo>
                  <a:pt x="10668" y="113537"/>
                </a:lnTo>
                <a:lnTo>
                  <a:pt x="6857" y="121920"/>
                </a:lnTo>
                <a:lnTo>
                  <a:pt x="5334" y="128778"/>
                </a:lnTo>
                <a:lnTo>
                  <a:pt x="3048" y="137922"/>
                </a:lnTo>
                <a:lnTo>
                  <a:pt x="1524" y="146304"/>
                </a:lnTo>
                <a:lnTo>
                  <a:pt x="762" y="154686"/>
                </a:lnTo>
                <a:lnTo>
                  <a:pt x="0" y="163068"/>
                </a:lnTo>
                <a:lnTo>
                  <a:pt x="0" y="180594"/>
                </a:lnTo>
                <a:lnTo>
                  <a:pt x="1524" y="198882"/>
                </a:lnTo>
                <a:lnTo>
                  <a:pt x="3048" y="207264"/>
                </a:lnTo>
                <a:lnTo>
                  <a:pt x="5334" y="214884"/>
                </a:lnTo>
                <a:lnTo>
                  <a:pt x="6857" y="223266"/>
                </a:lnTo>
                <a:lnTo>
                  <a:pt x="10668" y="231648"/>
                </a:lnTo>
                <a:lnTo>
                  <a:pt x="16763" y="246887"/>
                </a:lnTo>
                <a:lnTo>
                  <a:pt x="19812" y="253746"/>
                </a:lnTo>
                <a:lnTo>
                  <a:pt x="24384" y="261366"/>
                </a:lnTo>
                <a:lnTo>
                  <a:pt x="29718" y="268986"/>
                </a:lnTo>
                <a:lnTo>
                  <a:pt x="33528" y="275082"/>
                </a:lnTo>
                <a:lnTo>
                  <a:pt x="38862" y="281178"/>
                </a:lnTo>
                <a:lnTo>
                  <a:pt x="44196" y="288036"/>
                </a:lnTo>
                <a:lnTo>
                  <a:pt x="49530" y="294132"/>
                </a:lnTo>
                <a:lnTo>
                  <a:pt x="55625" y="299466"/>
                </a:lnTo>
                <a:lnTo>
                  <a:pt x="62484" y="304800"/>
                </a:lnTo>
                <a:lnTo>
                  <a:pt x="68580" y="310134"/>
                </a:lnTo>
                <a:lnTo>
                  <a:pt x="76200" y="315468"/>
                </a:lnTo>
                <a:lnTo>
                  <a:pt x="82296" y="319278"/>
                </a:lnTo>
                <a:lnTo>
                  <a:pt x="89916" y="323850"/>
                </a:lnTo>
                <a:lnTo>
                  <a:pt x="96774" y="326898"/>
                </a:lnTo>
                <a:lnTo>
                  <a:pt x="104393" y="331470"/>
                </a:lnTo>
                <a:lnTo>
                  <a:pt x="112013" y="334518"/>
                </a:lnTo>
                <a:lnTo>
                  <a:pt x="120396" y="336042"/>
                </a:lnTo>
                <a:lnTo>
                  <a:pt x="145542" y="342900"/>
                </a:lnTo>
                <a:lnTo>
                  <a:pt x="153924" y="343662"/>
                </a:lnTo>
                <a:lnTo>
                  <a:pt x="188975" y="343662"/>
                </a:lnTo>
                <a:lnTo>
                  <a:pt x="197357" y="342900"/>
                </a:lnTo>
                <a:lnTo>
                  <a:pt x="205740" y="340614"/>
                </a:lnTo>
                <a:lnTo>
                  <a:pt x="214884" y="338328"/>
                </a:lnTo>
                <a:lnTo>
                  <a:pt x="223266" y="336042"/>
                </a:lnTo>
                <a:lnTo>
                  <a:pt x="230124" y="334518"/>
                </a:lnTo>
                <a:lnTo>
                  <a:pt x="238506" y="331470"/>
                </a:lnTo>
                <a:lnTo>
                  <a:pt x="246125" y="326898"/>
                </a:lnTo>
                <a:lnTo>
                  <a:pt x="253746" y="323850"/>
                </a:lnTo>
                <a:lnTo>
                  <a:pt x="261366" y="319278"/>
                </a:lnTo>
                <a:lnTo>
                  <a:pt x="267462" y="315468"/>
                </a:lnTo>
                <a:lnTo>
                  <a:pt x="275081" y="310134"/>
                </a:lnTo>
                <a:lnTo>
                  <a:pt x="287274" y="299466"/>
                </a:lnTo>
                <a:lnTo>
                  <a:pt x="292607" y="294132"/>
                </a:lnTo>
                <a:lnTo>
                  <a:pt x="299466" y="288036"/>
                </a:lnTo>
                <a:lnTo>
                  <a:pt x="304800" y="281178"/>
                </a:lnTo>
                <a:lnTo>
                  <a:pt x="310134" y="275082"/>
                </a:lnTo>
                <a:lnTo>
                  <a:pt x="313944" y="268986"/>
                </a:lnTo>
                <a:lnTo>
                  <a:pt x="318516" y="261366"/>
                </a:lnTo>
                <a:lnTo>
                  <a:pt x="322325" y="253746"/>
                </a:lnTo>
                <a:lnTo>
                  <a:pt x="326898" y="246887"/>
                </a:lnTo>
                <a:lnTo>
                  <a:pt x="332994" y="231648"/>
                </a:lnTo>
                <a:lnTo>
                  <a:pt x="336042" y="223266"/>
                </a:lnTo>
                <a:lnTo>
                  <a:pt x="338328" y="214884"/>
                </a:lnTo>
                <a:lnTo>
                  <a:pt x="340613" y="207264"/>
                </a:lnTo>
                <a:lnTo>
                  <a:pt x="341375" y="198882"/>
                </a:lnTo>
                <a:lnTo>
                  <a:pt x="342900" y="189737"/>
                </a:lnTo>
                <a:lnTo>
                  <a:pt x="343662" y="180594"/>
                </a:lnTo>
                <a:lnTo>
                  <a:pt x="343662" y="17221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753183" y="5874667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8968" y="5801571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2212"/>
                </a:moveTo>
                <a:lnTo>
                  <a:pt x="342900" y="163068"/>
                </a:lnTo>
                <a:lnTo>
                  <a:pt x="342900" y="154686"/>
                </a:lnTo>
                <a:lnTo>
                  <a:pt x="342138" y="146304"/>
                </a:lnTo>
                <a:lnTo>
                  <a:pt x="339851" y="137922"/>
                </a:lnTo>
                <a:lnTo>
                  <a:pt x="338327" y="128778"/>
                </a:lnTo>
                <a:lnTo>
                  <a:pt x="335279" y="121920"/>
                </a:lnTo>
                <a:lnTo>
                  <a:pt x="333755" y="113537"/>
                </a:lnTo>
                <a:lnTo>
                  <a:pt x="329945" y="105918"/>
                </a:lnTo>
                <a:lnTo>
                  <a:pt x="326898" y="97536"/>
                </a:lnTo>
                <a:lnTo>
                  <a:pt x="323088" y="89916"/>
                </a:lnTo>
                <a:lnTo>
                  <a:pt x="318515" y="83820"/>
                </a:lnTo>
                <a:lnTo>
                  <a:pt x="314705" y="76200"/>
                </a:lnTo>
                <a:lnTo>
                  <a:pt x="309371" y="70104"/>
                </a:lnTo>
                <a:lnTo>
                  <a:pt x="304800" y="62484"/>
                </a:lnTo>
                <a:lnTo>
                  <a:pt x="298703" y="57150"/>
                </a:lnTo>
                <a:lnTo>
                  <a:pt x="293369" y="51054"/>
                </a:lnTo>
                <a:lnTo>
                  <a:pt x="286512" y="45720"/>
                </a:lnTo>
                <a:lnTo>
                  <a:pt x="281177" y="39624"/>
                </a:lnTo>
                <a:lnTo>
                  <a:pt x="274319" y="35052"/>
                </a:lnTo>
                <a:lnTo>
                  <a:pt x="267462" y="29718"/>
                </a:lnTo>
                <a:lnTo>
                  <a:pt x="260603" y="25146"/>
                </a:lnTo>
                <a:lnTo>
                  <a:pt x="253745" y="21336"/>
                </a:lnTo>
                <a:lnTo>
                  <a:pt x="246887" y="16764"/>
                </a:lnTo>
                <a:lnTo>
                  <a:pt x="238505" y="13716"/>
                </a:lnTo>
                <a:lnTo>
                  <a:pt x="230886" y="10668"/>
                </a:lnTo>
                <a:lnTo>
                  <a:pt x="222503" y="8382"/>
                </a:lnTo>
                <a:lnTo>
                  <a:pt x="214883" y="5334"/>
                </a:lnTo>
                <a:lnTo>
                  <a:pt x="206501" y="4572"/>
                </a:lnTo>
                <a:lnTo>
                  <a:pt x="198119" y="2286"/>
                </a:lnTo>
                <a:lnTo>
                  <a:pt x="189737" y="1524"/>
                </a:lnTo>
                <a:lnTo>
                  <a:pt x="179831" y="0"/>
                </a:lnTo>
                <a:lnTo>
                  <a:pt x="163067" y="0"/>
                </a:lnTo>
                <a:lnTo>
                  <a:pt x="153162" y="1524"/>
                </a:lnTo>
                <a:lnTo>
                  <a:pt x="144779" y="2286"/>
                </a:lnTo>
                <a:lnTo>
                  <a:pt x="136398" y="4572"/>
                </a:lnTo>
                <a:lnTo>
                  <a:pt x="128015" y="5334"/>
                </a:lnTo>
                <a:lnTo>
                  <a:pt x="120395" y="8382"/>
                </a:lnTo>
                <a:lnTo>
                  <a:pt x="112013" y="10668"/>
                </a:lnTo>
                <a:lnTo>
                  <a:pt x="105155" y="13716"/>
                </a:lnTo>
                <a:lnTo>
                  <a:pt x="97536" y="16764"/>
                </a:lnTo>
                <a:lnTo>
                  <a:pt x="89915" y="21336"/>
                </a:lnTo>
                <a:lnTo>
                  <a:pt x="82295" y="25146"/>
                </a:lnTo>
                <a:lnTo>
                  <a:pt x="75437" y="29718"/>
                </a:lnTo>
                <a:lnTo>
                  <a:pt x="68579" y="35052"/>
                </a:lnTo>
                <a:lnTo>
                  <a:pt x="62483" y="39624"/>
                </a:lnTo>
                <a:lnTo>
                  <a:pt x="56387" y="45720"/>
                </a:lnTo>
                <a:lnTo>
                  <a:pt x="49529" y="51054"/>
                </a:lnTo>
                <a:lnTo>
                  <a:pt x="44195" y="57150"/>
                </a:lnTo>
                <a:lnTo>
                  <a:pt x="38862" y="62484"/>
                </a:lnTo>
                <a:lnTo>
                  <a:pt x="34289" y="70104"/>
                </a:lnTo>
                <a:lnTo>
                  <a:pt x="28955" y="76200"/>
                </a:lnTo>
                <a:lnTo>
                  <a:pt x="24383" y="83820"/>
                </a:lnTo>
                <a:lnTo>
                  <a:pt x="19812" y="89916"/>
                </a:lnTo>
                <a:lnTo>
                  <a:pt x="16763" y="97536"/>
                </a:lnTo>
                <a:lnTo>
                  <a:pt x="12953" y="105918"/>
                </a:lnTo>
                <a:lnTo>
                  <a:pt x="9905" y="113537"/>
                </a:lnTo>
                <a:lnTo>
                  <a:pt x="7619" y="121920"/>
                </a:lnTo>
                <a:lnTo>
                  <a:pt x="5333" y="128778"/>
                </a:lnTo>
                <a:lnTo>
                  <a:pt x="3048" y="137922"/>
                </a:lnTo>
                <a:lnTo>
                  <a:pt x="762" y="146304"/>
                </a:lnTo>
                <a:lnTo>
                  <a:pt x="0" y="154686"/>
                </a:lnTo>
                <a:lnTo>
                  <a:pt x="0" y="189737"/>
                </a:lnTo>
                <a:lnTo>
                  <a:pt x="762" y="198882"/>
                </a:lnTo>
                <a:lnTo>
                  <a:pt x="3048" y="207264"/>
                </a:lnTo>
                <a:lnTo>
                  <a:pt x="5333" y="214884"/>
                </a:lnTo>
                <a:lnTo>
                  <a:pt x="7619" y="223266"/>
                </a:lnTo>
                <a:lnTo>
                  <a:pt x="9905" y="231648"/>
                </a:lnTo>
                <a:lnTo>
                  <a:pt x="12953" y="239268"/>
                </a:lnTo>
                <a:lnTo>
                  <a:pt x="16763" y="246887"/>
                </a:lnTo>
                <a:lnTo>
                  <a:pt x="19812" y="253746"/>
                </a:lnTo>
                <a:lnTo>
                  <a:pt x="28955" y="268986"/>
                </a:lnTo>
                <a:lnTo>
                  <a:pt x="34289" y="275082"/>
                </a:lnTo>
                <a:lnTo>
                  <a:pt x="38862" y="281178"/>
                </a:lnTo>
                <a:lnTo>
                  <a:pt x="44195" y="288036"/>
                </a:lnTo>
                <a:lnTo>
                  <a:pt x="49529" y="294132"/>
                </a:lnTo>
                <a:lnTo>
                  <a:pt x="56387" y="299466"/>
                </a:lnTo>
                <a:lnTo>
                  <a:pt x="68579" y="310134"/>
                </a:lnTo>
                <a:lnTo>
                  <a:pt x="75437" y="315468"/>
                </a:lnTo>
                <a:lnTo>
                  <a:pt x="82295" y="319278"/>
                </a:lnTo>
                <a:lnTo>
                  <a:pt x="89915" y="323850"/>
                </a:lnTo>
                <a:lnTo>
                  <a:pt x="97536" y="326898"/>
                </a:lnTo>
                <a:lnTo>
                  <a:pt x="105155" y="331470"/>
                </a:lnTo>
                <a:lnTo>
                  <a:pt x="112013" y="334518"/>
                </a:lnTo>
                <a:lnTo>
                  <a:pt x="120395" y="336042"/>
                </a:lnTo>
                <a:lnTo>
                  <a:pt x="128015" y="338328"/>
                </a:lnTo>
                <a:lnTo>
                  <a:pt x="144779" y="342900"/>
                </a:lnTo>
                <a:lnTo>
                  <a:pt x="153162" y="343662"/>
                </a:lnTo>
                <a:lnTo>
                  <a:pt x="189737" y="343662"/>
                </a:lnTo>
                <a:lnTo>
                  <a:pt x="198119" y="342900"/>
                </a:lnTo>
                <a:lnTo>
                  <a:pt x="214883" y="338328"/>
                </a:lnTo>
                <a:lnTo>
                  <a:pt x="222503" y="336042"/>
                </a:lnTo>
                <a:lnTo>
                  <a:pt x="230886" y="334518"/>
                </a:lnTo>
                <a:lnTo>
                  <a:pt x="238505" y="331470"/>
                </a:lnTo>
                <a:lnTo>
                  <a:pt x="246887" y="326898"/>
                </a:lnTo>
                <a:lnTo>
                  <a:pt x="253745" y="323850"/>
                </a:lnTo>
                <a:lnTo>
                  <a:pt x="260603" y="319278"/>
                </a:lnTo>
                <a:lnTo>
                  <a:pt x="267462" y="315468"/>
                </a:lnTo>
                <a:lnTo>
                  <a:pt x="281177" y="304800"/>
                </a:lnTo>
                <a:lnTo>
                  <a:pt x="286512" y="299466"/>
                </a:lnTo>
                <a:lnTo>
                  <a:pt x="293369" y="294132"/>
                </a:lnTo>
                <a:lnTo>
                  <a:pt x="298703" y="288036"/>
                </a:lnTo>
                <a:lnTo>
                  <a:pt x="304800" y="281178"/>
                </a:lnTo>
                <a:lnTo>
                  <a:pt x="309371" y="275082"/>
                </a:lnTo>
                <a:lnTo>
                  <a:pt x="314705" y="268986"/>
                </a:lnTo>
                <a:lnTo>
                  <a:pt x="318515" y="261366"/>
                </a:lnTo>
                <a:lnTo>
                  <a:pt x="323088" y="253746"/>
                </a:lnTo>
                <a:lnTo>
                  <a:pt x="326898" y="246887"/>
                </a:lnTo>
                <a:lnTo>
                  <a:pt x="329945" y="239268"/>
                </a:lnTo>
                <a:lnTo>
                  <a:pt x="333755" y="231648"/>
                </a:lnTo>
                <a:lnTo>
                  <a:pt x="335279" y="223266"/>
                </a:lnTo>
                <a:lnTo>
                  <a:pt x="338327" y="214884"/>
                </a:lnTo>
                <a:lnTo>
                  <a:pt x="339851" y="207264"/>
                </a:lnTo>
                <a:lnTo>
                  <a:pt x="342138" y="198882"/>
                </a:lnTo>
                <a:lnTo>
                  <a:pt x="342900" y="189737"/>
                </a:lnTo>
                <a:lnTo>
                  <a:pt x="342900" y="180594"/>
                </a:lnTo>
                <a:lnTo>
                  <a:pt x="343662" y="17221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714044" y="5874667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47035" y="5592657"/>
            <a:ext cx="275960" cy="275960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463" y="0"/>
                </a:moveTo>
                <a:lnTo>
                  <a:pt x="0" y="283463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696016" y="4872567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0687"/>
                </a:moveTo>
                <a:lnTo>
                  <a:pt x="343662" y="153924"/>
                </a:lnTo>
                <a:lnTo>
                  <a:pt x="342900" y="145541"/>
                </a:lnTo>
                <a:lnTo>
                  <a:pt x="338328" y="128777"/>
                </a:lnTo>
                <a:lnTo>
                  <a:pt x="333756" y="112013"/>
                </a:lnTo>
                <a:lnTo>
                  <a:pt x="330708" y="104393"/>
                </a:lnTo>
                <a:lnTo>
                  <a:pt x="326898" y="96774"/>
                </a:lnTo>
                <a:lnTo>
                  <a:pt x="323850" y="89915"/>
                </a:lnTo>
                <a:lnTo>
                  <a:pt x="319278" y="82295"/>
                </a:lnTo>
                <a:lnTo>
                  <a:pt x="314706" y="76200"/>
                </a:lnTo>
                <a:lnTo>
                  <a:pt x="310134" y="68579"/>
                </a:lnTo>
                <a:lnTo>
                  <a:pt x="304800" y="62483"/>
                </a:lnTo>
                <a:lnTo>
                  <a:pt x="299466" y="55625"/>
                </a:lnTo>
                <a:lnTo>
                  <a:pt x="294132" y="49529"/>
                </a:lnTo>
                <a:lnTo>
                  <a:pt x="287274" y="44195"/>
                </a:lnTo>
                <a:lnTo>
                  <a:pt x="275082" y="33527"/>
                </a:lnTo>
                <a:lnTo>
                  <a:pt x="261366" y="24383"/>
                </a:lnTo>
                <a:lnTo>
                  <a:pt x="253746" y="19812"/>
                </a:lnTo>
                <a:lnTo>
                  <a:pt x="238506" y="13715"/>
                </a:lnTo>
                <a:lnTo>
                  <a:pt x="231648" y="10667"/>
                </a:lnTo>
                <a:lnTo>
                  <a:pt x="223266" y="6857"/>
                </a:lnTo>
                <a:lnTo>
                  <a:pt x="215646" y="5333"/>
                </a:lnTo>
                <a:lnTo>
                  <a:pt x="207264" y="3047"/>
                </a:lnTo>
                <a:lnTo>
                  <a:pt x="198882" y="1524"/>
                </a:lnTo>
                <a:lnTo>
                  <a:pt x="190500" y="762"/>
                </a:lnTo>
                <a:lnTo>
                  <a:pt x="180594" y="0"/>
                </a:lnTo>
                <a:lnTo>
                  <a:pt x="163830" y="0"/>
                </a:lnTo>
                <a:lnTo>
                  <a:pt x="153924" y="762"/>
                </a:lnTo>
                <a:lnTo>
                  <a:pt x="145542" y="1524"/>
                </a:lnTo>
                <a:lnTo>
                  <a:pt x="137160" y="3047"/>
                </a:lnTo>
                <a:lnTo>
                  <a:pt x="128778" y="5333"/>
                </a:lnTo>
                <a:lnTo>
                  <a:pt x="121158" y="6857"/>
                </a:lnTo>
                <a:lnTo>
                  <a:pt x="112776" y="10667"/>
                </a:lnTo>
                <a:lnTo>
                  <a:pt x="105156" y="13715"/>
                </a:lnTo>
                <a:lnTo>
                  <a:pt x="96774" y="16763"/>
                </a:lnTo>
                <a:lnTo>
                  <a:pt x="89916" y="19812"/>
                </a:lnTo>
                <a:lnTo>
                  <a:pt x="69342" y="33527"/>
                </a:lnTo>
                <a:lnTo>
                  <a:pt x="57150" y="44195"/>
                </a:lnTo>
                <a:lnTo>
                  <a:pt x="50292" y="49529"/>
                </a:lnTo>
                <a:lnTo>
                  <a:pt x="44958" y="55625"/>
                </a:lnTo>
                <a:lnTo>
                  <a:pt x="38862" y="62483"/>
                </a:lnTo>
                <a:lnTo>
                  <a:pt x="34290" y="68579"/>
                </a:lnTo>
                <a:lnTo>
                  <a:pt x="29718" y="76200"/>
                </a:lnTo>
                <a:lnTo>
                  <a:pt x="25146" y="82295"/>
                </a:lnTo>
                <a:lnTo>
                  <a:pt x="20574" y="89915"/>
                </a:lnTo>
                <a:lnTo>
                  <a:pt x="16764" y="96774"/>
                </a:lnTo>
                <a:lnTo>
                  <a:pt x="10668" y="112013"/>
                </a:lnTo>
                <a:lnTo>
                  <a:pt x="8382" y="120395"/>
                </a:lnTo>
                <a:lnTo>
                  <a:pt x="5334" y="128777"/>
                </a:lnTo>
                <a:lnTo>
                  <a:pt x="3810" y="137159"/>
                </a:lnTo>
                <a:lnTo>
                  <a:pt x="1524" y="145541"/>
                </a:lnTo>
                <a:lnTo>
                  <a:pt x="762" y="153924"/>
                </a:lnTo>
                <a:lnTo>
                  <a:pt x="762" y="162305"/>
                </a:lnTo>
                <a:lnTo>
                  <a:pt x="0" y="170687"/>
                </a:lnTo>
                <a:lnTo>
                  <a:pt x="762" y="180593"/>
                </a:lnTo>
                <a:lnTo>
                  <a:pt x="762" y="188975"/>
                </a:lnTo>
                <a:lnTo>
                  <a:pt x="1524" y="197357"/>
                </a:lnTo>
                <a:lnTo>
                  <a:pt x="3810" y="205739"/>
                </a:lnTo>
                <a:lnTo>
                  <a:pt x="5334" y="214121"/>
                </a:lnTo>
                <a:lnTo>
                  <a:pt x="8382" y="222503"/>
                </a:lnTo>
                <a:lnTo>
                  <a:pt x="10668" y="230124"/>
                </a:lnTo>
                <a:lnTo>
                  <a:pt x="13716" y="238505"/>
                </a:lnTo>
                <a:lnTo>
                  <a:pt x="38862" y="281177"/>
                </a:lnTo>
                <a:lnTo>
                  <a:pt x="69342" y="309371"/>
                </a:lnTo>
                <a:lnTo>
                  <a:pt x="83058" y="317753"/>
                </a:lnTo>
                <a:lnTo>
                  <a:pt x="89916" y="322325"/>
                </a:lnTo>
                <a:lnTo>
                  <a:pt x="128778" y="338327"/>
                </a:lnTo>
                <a:lnTo>
                  <a:pt x="153924" y="342138"/>
                </a:lnTo>
                <a:lnTo>
                  <a:pt x="163830" y="343662"/>
                </a:lnTo>
                <a:lnTo>
                  <a:pt x="180594" y="343662"/>
                </a:lnTo>
                <a:lnTo>
                  <a:pt x="190500" y="342138"/>
                </a:lnTo>
                <a:lnTo>
                  <a:pt x="198882" y="341375"/>
                </a:lnTo>
                <a:lnTo>
                  <a:pt x="238506" y="329945"/>
                </a:lnTo>
                <a:lnTo>
                  <a:pt x="261366" y="317753"/>
                </a:lnTo>
                <a:lnTo>
                  <a:pt x="268224" y="313943"/>
                </a:lnTo>
                <a:lnTo>
                  <a:pt x="299466" y="287274"/>
                </a:lnTo>
                <a:lnTo>
                  <a:pt x="323850" y="253745"/>
                </a:lnTo>
                <a:lnTo>
                  <a:pt x="326898" y="246125"/>
                </a:lnTo>
                <a:lnTo>
                  <a:pt x="330708" y="238505"/>
                </a:lnTo>
                <a:lnTo>
                  <a:pt x="342900" y="197357"/>
                </a:lnTo>
                <a:lnTo>
                  <a:pt x="343662" y="188975"/>
                </a:lnTo>
                <a:lnTo>
                  <a:pt x="343662" y="170687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352280" y="3407324"/>
            <a:ext cx="4853076" cy="171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newly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6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the right child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5" dirty="0">
                <a:latin typeface="Times New Roman"/>
                <a:cs typeface="Times New Roman"/>
              </a:rPr>
              <a:t>5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Usually,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find out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factor for each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rotate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immediately. </a:t>
            </a:r>
            <a:r>
              <a:rPr sz="1069" spc="5" dirty="0">
                <a:latin typeface="Times New Roman"/>
                <a:cs typeface="Times New Roman"/>
              </a:rPr>
              <a:t>This is carried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after finding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difference out of limit.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balance  </a:t>
            </a:r>
            <a:r>
              <a:rPr sz="1069" i="1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for the node </a:t>
            </a:r>
            <a:r>
              <a:rPr sz="1069" i="1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for node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–1 </a:t>
            </a:r>
            <a:r>
              <a:rPr sz="1069" spc="10" dirty="0">
                <a:latin typeface="Times New Roman"/>
                <a:cs typeface="Times New Roman"/>
              </a:rPr>
              <a:t>and 0 for node </a:t>
            </a:r>
            <a:r>
              <a:rPr sz="1069" i="1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i="1" spc="10" dirty="0">
                <a:latin typeface="Times New Roman"/>
                <a:cs typeface="Times New Roman"/>
              </a:rPr>
              <a:t>–1 balance  </a:t>
            </a:r>
            <a:r>
              <a:rPr sz="1069" i="1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and node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Finally, we check the </a:t>
            </a:r>
            <a:r>
              <a:rPr sz="1069" i="1" spc="10" dirty="0">
                <a:latin typeface="Times New Roman"/>
                <a:cs typeface="Times New Roman"/>
              </a:rPr>
              <a:t>balance </a:t>
            </a:r>
            <a:r>
              <a:rPr sz="1069" i="1" spc="5" dirty="0">
                <a:latin typeface="Times New Roman"/>
                <a:cs typeface="Times New Roman"/>
              </a:rPr>
              <a:t>factor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,  </a:t>
            </a:r>
            <a:r>
              <a:rPr sz="1069" spc="5" dirty="0">
                <a:latin typeface="Times New Roman"/>
                <a:cs typeface="Times New Roman"/>
              </a:rPr>
              <a:t>the left subtree’s height is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right subtree’s height is </a:t>
            </a:r>
            <a:r>
              <a:rPr sz="1069" i="1" spc="10" dirty="0">
                <a:latin typeface="Times New Roman"/>
                <a:cs typeface="Times New Roman"/>
              </a:rPr>
              <a:t>3. </a:t>
            </a:r>
            <a:r>
              <a:rPr sz="1069" spc="5" dirty="0">
                <a:latin typeface="Times New Roman"/>
                <a:cs typeface="Times New Roman"/>
              </a:rPr>
              <a:t>Therefore, the </a:t>
            </a:r>
            <a:r>
              <a:rPr sz="1069" i="1" spc="10" dirty="0">
                <a:latin typeface="Times New Roman"/>
                <a:cs typeface="Times New Roman"/>
              </a:rPr>
              <a:t>balance  </a:t>
            </a:r>
            <a:r>
              <a:rPr sz="1069" i="1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for node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–2,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necessitates the rotation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2. </a:t>
            </a:r>
            <a:r>
              <a:rPr sz="1069" spc="10" dirty="0">
                <a:latin typeface="Times New Roman"/>
                <a:cs typeface="Times New Roman"/>
              </a:rPr>
              <a:t>Have a look  on the following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rotated </a:t>
            </a:r>
            <a:r>
              <a:rPr sz="1069" spc="10" dirty="0">
                <a:latin typeface="Times New Roman"/>
                <a:cs typeface="Times New Roman"/>
              </a:rPr>
              <a:t>the node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67918" algn="ctr">
              <a:spcBef>
                <a:spcPts val="778"/>
              </a:spcBef>
            </a:pP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09402" y="5405966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172212"/>
                </a:moveTo>
                <a:lnTo>
                  <a:pt x="343662" y="153924"/>
                </a:lnTo>
                <a:lnTo>
                  <a:pt x="342900" y="145541"/>
                </a:lnTo>
                <a:lnTo>
                  <a:pt x="340613" y="137160"/>
                </a:lnTo>
                <a:lnTo>
                  <a:pt x="338327" y="128777"/>
                </a:lnTo>
                <a:lnTo>
                  <a:pt x="336041" y="120395"/>
                </a:lnTo>
                <a:lnTo>
                  <a:pt x="334518" y="112775"/>
                </a:lnTo>
                <a:lnTo>
                  <a:pt x="331470" y="104393"/>
                </a:lnTo>
                <a:lnTo>
                  <a:pt x="326898" y="97536"/>
                </a:lnTo>
                <a:lnTo>
                  <a:pt x="323850" y="89915"/>
                </a:lnTo>
                <a:lnTo>
                  <a:pt x="319277" y="82295"/>
                </a:lnTo>
                <a:lnTo>
                  <a:pt x="315468" y="76200"/>
                </a:lnTo>
                <a:lnTo>
                  <a:pt x="310134" y="68579"/>
                </a:lnTo>
                <a:lnTo>
                  <a:pt x="304800" y="62484"/>
                </a:lnTo>
                <a:lnTo>
                  <a:pt x="299465" y="55625"/>
                </a:lnTo>
                <a:lnTo>
                  <a:pt x="288036" y="44195"/>
                </a:lnTo>
                <a:lnTo>
                  <a:pt x="281177" y="38862"/>
                </a:lnTo>
                <a:lnTo>
                  <a:pt x="275082" y="33527"/>
                </a:lnTo>
                <a:lnTo>
                  <a:pt x="268986" y="29717"/>
                </a:lnTo>
                <a:lnTo>
                  <a:pt x="261365" y="25145"/>
                </a:lnTo>
                <a:lnTo>
                  <a:pt x="253746" y="21336"/>
                </a:lnTo>
                <a:lnTo>
                  <a:pt x="246125" y="16763"/>
                </a:lnTo>
                <a:lnTo>
                  <a:pt x="239268" y="13715"/>
                </a:lnTo>
                <a:lnTo>
                  <a:pt x="231648" y="10667"/>
                </a:lnTo>
                <a:lnTo>
                  <a:pt x="223265" y="7619"/>
                </a:lnTo>
                <a:lnTo>
                  <a:pt x="214884" y="5334"/>
                </a:lnTo>
                <a:lnTo>
                  <a:pt x="207263" y="3048"/>
                </a:lnTo>
                <a:lnTo>
                  <a:pt x="198882" y="2286"/>
                </a:lnTo>
                <a:lnTo>
                  <a:pt x="188975" y="762"/>
                </a:lnTo>
                <a:lnTo>
                  <a:pt x="180594" y="0"/>
                </a:lnTo>
                <a:lnTo>
                  <a:pt x="163068" y="0"/>
                </a:lnTo>
                <a:lnTo>
                  <a:pt x="154686" y="762"/>
                </a:lnTo>
                <a:lnTo>
                  <a:pt x="146303" y="2286"/>
                </a:lnTo>
                <a:lnTo>
                  <a:pt x="137160" y="3048"/>
                </a:lnTo>
                <a:lnTo>
                  <a:pt x="120396" y="7619"/>
                </a:lnTo>
                <a:lnTo>
                  <a:pt x="112775" y="10667"/>
                </a:lnTo>
                <a:lnTo>
                  <a:pt x="105918" y="13715"/>
                </a:lnTo>
                <a:lnTo>
                  <a:pt x="97536" y="16763"/>
                </a:lnTo>
                <a:lnTo>
                  <a:pt x="89915" y="21336"/>
                </a:lnTo>
                <a:lnTo>
                  <a:pt x="83820" y="25145"/>
                </a:lnTo>
                <a:lnTo>
                  <a:pt x="76200" y="29717"/>
                </a:lnTo>
                <a:lnTo>
                  <a:pt x="70103" y="33527"/>
                </a:lnTo>
                <a:lnTo>
                  <a:pt x="62484" y="38862"/>
                </a:lnTo>
                <a:lnTo>
                  <a:pt x="51053" y="50291"/>
                </a:lnTo>
                <a:lnTo>
                  <a:pt x="44196" y="55625"/>
                </a:lnTo>
                <a:lnTo>
                  <a:pt x="38862" y="62484"/>
                </a:lnTo>
                <a:lnTo>
                  <a:pt x="35051" y="68579"/>
                </a:lnTo>
                <a:lnTo>
                  <a:pt x="29718" y="76200"/>
                </a:lnTo>
                <a:lnTo>
                  <a:pt x="25146" y="82295"/>
                </a:lnTo>
                <a:lnTo>
                  <a:pt x="21336" y="89915"/>
                </a:lnTo>
                <a:lnTo>
                  <a:pt x="16763" y="97536"/>
                </a:lnTo>
                <a:lnTo>
                  <a:pt x="13715" y="104393"/>
                </a:lnTo>
                <a:lnTo>
                  <a:pt x="10668" y="112775"/>
                </a:lnTo>
                <a:lnTo>
                  <a:pt x="8382" y="120395"/>
                </a:lnTo>
                <a:lnTo>
                  <a:pt x="5334" y="128777"/>
                </a:lnTo>
                <a:lnTo>
                  <a:pt x="762" y="153924"/>
                </a:lnTo>
                <a:lnTo>
                  <a:pt x="0" y="163067"/>
                </a:lnTo>
                <a:lnTo>
                  <a:pt x="0" y="180593"/>
                </a:lnTo>
                <a:lnTo>
                  <a:pt x="762" y="188975"/>
                </a:lnTo>
                <a:lnTo>
                  <a:pt x="3810" y="205739"/>
                </a:lnTo>
                <a:lnTo>
                  <a:pt x="5334" y="214884"/>
                </a:lnTo>
                <a:lnTo>
                  <a:pt x="8382" y="223265"/>
                </a:lnTo>
                <a:lnTo>
                  <a:pt x="10668" y="231648"/>
                </a:lnTo>
                <a:lnTo>
                  <a:pt x="13715" y="239267"/>
                </a:lnTo>
                <a:lnTo>
                  <a:pt x="16763" y="246125"/>
                </a:lnTo>
                <a:lnTo>
                  <a:pt x="21336" y="253745"/>
                </a:lnTo>
                <a:lnTo>
                  <a:pt x="25146" y="261365"/>
                </a:lnTo>
                <a:lnTo>
                  <a:pt x="29718" y="268224"/>
                </a:lnTo>
                <a:lnTo>
                  <a:pt x="35051" y="275081"/>
                </a:lnTo>
                <a:lnTo>
                  <a:pt x="38862" y="281177"/>
                </a:lnTo>
                <a:lnTo>
                  <a:pt x="44196" y="287274"/>
                </a:lnTo>
                <a:lnTo>
                  <a:pt x="51053" y="294131"/>
                </a:lnTo>
                <a:lnTo>
                  <a:pt x="57150" y="299465"/>
                </a:lnTo>
                <a:lnTo>
                  <a:pt x="62484" y="304800"/>
                </a:lnTo>
                <a:lnTo>
                  <a:pt x="70103" y="309372"/>
                </a:lnTo>
                <a:lnTo>
                  <a:pt x="76200" y="313943"/>
                </a:lnTo>
                <a:lnTo>
                  <a:pt x="83820" y="319277"/>
                </a:lnTo>
                <a:lnTo>
                  <a:pt x="89915" y="323850"/>
                </a:lnTo>
                <a:lnTo>
                  <a:pt x="97536" y="326898"/>
                </a:lnTo>
                <a:lnTo>
                  <a:pt x="105918" y="329945"/>
                </a:lnTo>
                <a:lnTo>
                  <a:pt x="112775" y="332993"/>
                </a:lnTo>
                <a:lnTo>
                  <a:pt x="120396" y="336041"/>
                </a:lnTo>
                <a:lnTo>
                  <a:pt x="137160" y="340613"/>
                </a:lnTo>
                <a:lnTo>
                  <a:pt x="146303" y="341375"/>
                </a:lnTo>
                <a:lnTo>
                  <a:pt x="154686" y="342900"/>
                </a:lnTo>
                <a:lnTo>
                  <a:pt x="163068" y="343662"/>
                </a:lnTo>
                <a:lnTo>
                  <a:pt x="180594" y="343662"/>
                </a:lnTo>
                <a:lnTo>
                  <a:pt x="188975" y="342900"/>
                </a:lnTo>
                <a:lnTo>
                  <a:pt x="198882" y="341375"/>
                </a:lnTo>
                <a:lnTo>
                  <a:pt x="207263" y="340613"/>
                </a:lnTo>
                <a:lnTo>
                  <a:pt x="214884" y="338327"/>
                </a:lnTo>
                <a:lnTo>
                  <a:pt x="223265" y="336041"/>
                </a:lnTo>
                <a:lnTo>
                  <a:pt x="231648" y="332993"/>
                </a:lnTo>
                <a:lnTo>
                  <a:pt x="239268" y="329945"/>
                </a:lnTo>
                <a:lnTo>
                  <a:pt x="246125" y="326898"/>
                </a:lnTo>
                <a:lnTo>
                  <a:pt x="253746" y="323850"/>
                </a:lnTo>
                <a:lnTo>
                  <a:pt x="288036" y="299465"/>
                </a:lnTo>
                <a:lnTo>
                  <a:pt x="299465" y="287274"/>
                </a:lnTo>
                <a:lnTo>
                  <a:pt x="310134" y="275081"/>
                </a:lnTo>
                <a:lnTo>
                  <a:pt x="315468" y="268224"/>
                </a:lnTo>
                <a:lnTo>
                  <a:pt x="319277" y="261365"/>
                </a:lnTo>
                <a:lnTo>
                  <a:pt x="323850" y="253745"/>
                </a:lnTo>
                <a:lnTo>
                  <a:pt x="326898" y="246125"/>
                </a:lnTo>
                <a:lnTo>
                  <a:pt x="331470" y="239267"/>
                </a:lnTo>
                <a:lnTo>
                  <a:pt x="334518" y="231648"/>
                </a:lnTo>
                <a:lnTo>
                  <a:pt x="336041" y="223265"/>
                </a:lnTo>
                <a:lnTo>
                  <a:pt x="338327" y="214884"/>
                </a:lnTo>
                <a:lnTo>
                  <a:pt x="340613" y="205739"/>
                </a:lnTo>
                <a:lnTo>
                  <a:pt x="342900" y="197357"/>
                </a:lnTo>
                <a:lnTo>
                  <a:pt x="343662" y="188975"/>
                </a:lnTo>
                <a:lnTo>
                  <a:pt x="343662" y="17221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225220" y="5479062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83460" y="5154824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0" y="0"/>
                </a:moveTo>
                <a:lnTo>
                  <a:pt x="258317" y="258318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447838" y="5091112"/>
            <a:ext cx="275960" cy="277195"/>
          </a:xfrm>
          <a:custGeom>
            <a:avLst/>
            <a:gdLst/>
            <a:ahLst/>
            <a:cxnLst/>
            <a:rect l="l" t="t" r="r" b="b"/>
            <a:pathLst>
              <a:path w="283845" h="285114">
                <a:moveTo>
                  <a:pt x="283463" y="0"/>
                </a:moveTo>
                <a:lnTo>
                  <a:pt x="0" y="284988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527973" y="5827501"/>
            <a:ext cx="334610" cy="33461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1" y="172212"/>
                </a:moveTo>
                <a:lnTo>
                  <a:pt x="343661" y="163067"/>
                </a:lnTo>
                <a:lnTo>
                  <a:pt x="342900" y="153924"/>
                </a:lnTo>
                <a:lnTo>
                  <a:pt x="342138" y="145541"/>
                </a:lnTo>
                <a:lnTo>
                  <a:pt x="339851" y="137160"/>
                </a:lnTo>
                <a:lnTo>
                  <a:pt x="338327" y="128777"/>
                </a:lnTo>
                <a:lnTo>
                  <a:pt x="335279" y="120396"/>
                </a:lnTo>
                <a:lnTo>
                  <a:pt x="333755" y="112775"/>
                </a:lnTo>
                <a:lnTo>
                  <a:pt x="329945" y="104394"/>
                </a:lnTo>
                <a:lnTo>
                  <a:pt x="309371" y="68579"/>
                </a:lnTo>
                <a:lnTo>
                  <a:pt x="293369" y="50291"/>
                </a:lnTo>
                <a:lnTo>
                  <a:pt x="288035" y="44196"/>
                </a:lnTo>
                <a:lnTo>
                  <a:pt x="274319" y="33527"/>
                </a:lnTo>
                <a:lnTo>
                  <a:pt x="267461" y="29717"/>
                </a:lnTo>
                <a:lnTo>
                  <a:pt x="261365" y="25146"/>
                </a:lnTo>
                <a:lnTo>
                  <a:pt x="253745" y="21336"/>
                </a:lnTo>
                <a:lnTo>
                  <a:pt x="246887" y="16763"/>
                </a:lnTo>
                <a:lnTo>
                  <a:pt x="239267" y="13715"/>
                </a:lnTo>
                <a:lnTo>
                  <a:pt x="230885" y="10667"/>
                </a:lnTo>
                <a:lnTo>
                  <a:pt x="223265" y="7620"/>
                </a:lnTo>
                <a:lnTo>
                  <a:pt x="206501" y="3048"/>
                </a:lnTo>
                <a:lnTo>
                  <a:pt x="198119" y="2286"/>
                </a:lnTo>
                <a:lnTo>
                  <a:pt x="189737" y="762"/>
                </a:lnTo>
                <a:lnTo>
                  <a:pt x="181355" y="0"/>
                </a:lnTo>
                <a:lnTo>
                  <a:pt x="163067" y="0"/>
                </a:lnTo>
                <a:lnTo>
                  <a:pt x="154685" y="762"/>
                </a:lnTo>
                <a:lnTo>
                  <a:pt x="144779" y="2286"/>
                </a:lnTo>
                <a:lnTo>
                  <a:pt x="136397" y="3048"/>
                </a:lnTo>
                <a:lnTo>
                  <a:pt x="129539" y="5334"/>
                </a:lnTo>
                <a:lnTo>
                  <a:pt x="120395" y="7620"/>
                </a:lnTo>
                <a:lnTo>
                  <a:pt x="112013" y="10667"/>
                </a:lnTo>
                <a:lnTo>
                  <a:pt x="105155" y="13715"/>
                </a:lnTo>
                <a:lnTo>
                  <a:pt x="97535" y="16763"/>
                </a:lnTo>
                <a:lnTo>
                  <a:pt x="89915" y="21336"/>
                </a:lnTo>
                <a:lnTo>
                  <a:pt x="82295" y="25146"/>
                </a:lnTo>
                <a:lnTo>
                  <a:pt x="75437" y="29717"/>
                </a:lnTo>
                <a:lnTo>
                  <a:pt x="68579" y="33527"/>
                </a:lnTo>
                <a:lnTo>
                  <a:pt x="38861" y="62484"/>
                </a:lnTo>
                <a:lnTo>
                  <a:pt x="28955" y="76200"/>
                </a:lnTo>
                <a:lnTo>
                  <a:pt x="24383" y="82296"/>
                </a:lnTo>
                <a:lnTo>
                  <a:pt x="19811" y="89915"/>
                </a:lnTo>
                <a:lnTo>
                  <a:pt x="16763" y="97536"/>
                </a:lnTo>
                <a:lnTo>
                  <a:pt x="12953" y="104394"/>
                </a:lnTo>
                <a:lnTo>
                  <a:pt x="10667" y="112775"/>
                </a:lnTo>
                <a:lnTo>
                  <a:pt x="7619" y="120396"/>
                </a:lnTo>
                <a:lnTo>
                  <a:pt x="3047" y="137160"/>
                </a:lnTo>
                <a:lnTo>
                  <a:pt x="2285" y="145541"/>
                </a:lnTo>
                <a:lnTo>
                  <a:pt x="0" y="153924"/>
                </a:lnTo>
                <a:lnTo>
                  <a:pt x="0" y="188975"/>
                </a:lnTo>
                <a:lnTo>
                  <a:pt x="2285" y="197358"/>
                </a:lnTo>
                <a:lnTo>
                  <a:pt x="3047" y="205739"/>
                </a:lnTo>
                <a:lnTo>
                  <a:pt x="5333" y="214884"/>
                </a:lnTo>
                <a:lnTo>
                  <a:pt x="7619" y="223265"/>
                </a:lnTo>
                <a:lnTo>
                  <a:pt x="10667" y="231648"/>
                </a:lnTo>
                <a:lnTo>
                  <a:pt x="12953" y="238506"/>
                </a:lnTo>
                <a:lnTo>
                  <a:pt x="16763" y="246125"/>
                </a:lnTo>
                <a:lnTo>
                  <a:pt x="19811" y="253746"/>
                </a:lnTo>
                <a:lnTo>
                  <a:pt x="24383" y="261365"/>
                </a:lnTo>
                <a:lnTo>
                  <a:pt x="28955" y="268224"/>
                </a:lnTo>
                <a:lnTo>
                  <a:pt x="34289" y="275082"/>
                </a:lnTo>
                <a:lnTo>
                  <a:pt x="38861" y="281177"/>
                </a:lnTo>
                <a:lnTo>
                  <a:pt x="44195" y="287274"/>
                </a:lnTo>
                <a:lnTo>
                  <a:pt x="49529" y="294132"/>
                </a:lnTo>
                <a:lnTo>
                  <a:pt x="56387" y="299465"/>
                </a:lnTo>
                <a:lnTo>
                  <a:pt x="62483" y="304800"/>
                </a:lnTo>
                <a:lnTo>
                  <a:pt x="68579" y="309372"/>
                </a:lnTo>
                <a:lnTo>
                  <a:pt x="75437" y="314706"/>
                </a:lnTo>
                <a:lnTo>
                  <a:pt x="82295" y="319277"/>
                </a:lnTo>
                <a:lnTo>
                  <a:pt x="89915" y="323850"/>
                </a:lnTo>
                <a:lnTo>
                  <a:pt x="105155" y="329946"/>
                </a:lnTo>
                <a:lnTo>
                  <a:pt x="112013" y="332994"/>
                </a:lnTo>
                <a:lnTo>
                  <a:pt x="120395" y="336041"/>
                </a:lnTo>
                <a:lnTo>
                  <a:pt x="129539" y="338327"/>
                </a:lnTo>
                <a:lnTo>
                  <a:pt x="136397" y="340613"/>
                </a:lnTo>
                <a:lnTo>
                  <a:pt x="144779" y="341375"/>
                </a:lnTo>
                <a:lnTo>
                  <a:pt x="154685" y="342138"/>
                </a:lnTo>
                <a:lnTo>
                  <a:pt x="163067" y="343662"/>
                </a:lnTo>
                <a:lnTo>
                  <a:pt x="181355" y="343662"/>
                </a:lnTo>
                <a:lnTo>
                  <a:pt x="189737" y="342138"/>
                </a:lnTo>
                <a:lnTo>
                  <a:pt x="206501" y="340613"/>
                </a:lnTo>
                <a:lnTo>
                  <a:pt x="223265" y="336041"/>
                </a:lnTo>
                <a:lnTo>
                  <a:pt x="230885" y="332994"/>
                </a:lnTo>
                <a:lnTo>
                  <a:pt x="239267" y="329946"/>
                </a:lnTo>
                <a:lnTo>
                  <a:pt x="274319" y="309372"/>
                </a:lnTo>
                <a:lnTo>
                  <a:pt x="281177" y="304800"/>
                </a:lnTo>
                <a:lnTo>
                  <a:pt x="309371" y="275082"/>
                </a:lnTo>
                <a:lnTo>
                  <a:pt x="314705" y="268224"/>
                </a:lnTo>
                <a:lnTo>
                  <a:pt x="318515" y="261365"/>
                </a:lnTo>
                <a:lnTo>
                  <a:pt x="323088" y="253746"/>
                </a:lnTo>
                <a:lnTo>
                  <a:pt x="326897" y="246125"/>
                </a:lnTo>
                <a:lnTo>
                  <a:pt x="329945" y="238506"/>
                </a:lnTo>
                <a:lnTo>
                  <a:pt x="333755" y="231648"/>
                </a:lnTo>
                <a:lnTo>
                  <a:pt x="335279" y="223265"/>
                </a:lnTo>
                <a:lnTo>
                  <a:pt x="338327" y="214884"/>
                </a:lnTo>
                <a:lnTo>
                  <a:pt x="339851" y="205739"/>
                </a:lnTo>
                <a:lnTo>
                  <a:pt x="342138" y="197358"/>
                </a:lnTo>
                <a:lnTo>
                  <a:pt x="343661" y="180594"/>
                </a:lnTo>
                <a:lnTo>
                  <a:pt x="343661" y="17221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643050" y="5900595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84993" y="5685261"/>
            <a:ext cx="201877" cy="201260"/>
          </a:xfrm>
          <a:custGeom>
            <a:avLst/>
            <a:gdLst/>
            <a:ahLst/>
            <a:cxnLst/>
            <a:rect l="l" t="t" r="r" b="b"/>
            <a:pathLst>
              <a:path w="207645" h="207010">
                <a:moveTo>
                  <a:pt x="0" y="0"/>
                </a:moveTo>
                <a:lnTo>
                  <a:pt x="207263" y="20650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431541" y="5634884"/>
            <a:ext cx="209285" cy="209285"/>
          </a:xfrm>
          <a:custGeom>
            <a:avLst/>
            <a:gdLst/>
            <a:ahLst/>
            <a:cxnLst/>
            <a:rect l="l" t="t" r="r" b="b"/>
            <a:pathLst>
              <a:path w="215264" h="215264">
                <a:moveTo>
                  <a:pt x="0" y="0"/>
                </a:moveTo>
                <a:lnTo>
                  <a:pt x="214883" y="214884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352280" y="6344355"/>
            <a:ext cx="4852458" cy="297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504" algn="ctr"/>
            <a:r>
              <a:rPr sz="1069" b="1" spc="15" dirty="0">
                <a:latin typeface="Arial"/>
                <a:cs typeface="Arial"/>
              </a:rPr>
              <a:t>Fig </a:t>
            </a:r>
            <a:r>
              <a:rPr sz="1069" b="1" spc="5" dirty="0">
                <a:latin typeface="Arial"/>
                <a:cs typeface="Arial"/>
              </a:rPr>
              <a:t>21.7:</a:t>
            </a:r>
            <a:r>
              <a:rPr sz="1069" b="1" spc="-44" dirty="0">
                <a:latin typeface="Arial"/>
                <a:cs typeface="Arial"/>
              </a:rPr>
              <a:t> </a:t>
            </a:r>
            <a:r>
              <a:rPr sz="1069" b="1" spc="5" dirty="0">
                <a:latin typeface="Arial"/>
                <a:cs typeface="Arial"/>
              </a:rPr>
              <a:t>insert(6)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of the tree.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 which </a:t>
            </a:r>
            <a:r>
              <a:rPr sz="1069" spc="10" dirty="0">
                <a:latin typeface="Times New Roman"/>
                <a:cs typeface="Times New Roman"/>
              </a:rPr>
              <a:t>was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has  become 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are still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their earlier places </a:t>
            </a:r>
            <a:r>
              <a:rPr sz="1069" spc="10" dirty="0">
                <a:latin typeface="Times New Roman"/>
                <a:cs typeface="Times New Roman"/>
              </a:rPr>
              <a:t>while  remaining the right child and </a:t>
            </a:r>
            <a:r>
              <a:rPr sz="1069" spc="5" dirty="0">
                <a:latin typeface="Times New Roman"/>
                <a:cs typeface="Times New Roman"/>
              </a:rPr>
              <a:t>sub-child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However, the node </a:t>
            </a:r>
            <a:r>
              <a:rPr sz="1069" i="1" spc="10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,  which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has become the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of node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of this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tree: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8"/>
              </a:lnSpc>
            </a:pPr>
            <a:r>
              <a:rPr sz="1069" i="1" spc="10" dirty="0">
                <a:latin typeface="Times New Roman"/>
                <a:cs typeface="Times New Roman"/>
              </a:rPr>
              <a:t>1   2   3   4   5 </a:t>
            </a:r>
            <a:r>
              <a:rPr sz="1069" i="1" spc="170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required to practice this inorder traversal.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important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basic  </a:t>
            </a:r>
            <a:r>
              <a:rPr sz="1069" spc="5" dirty="0">
                <a:latin typeface="Times New Roman"/>
                <a:cs typeface="Times New Roman"/>
              </a:rPr>
              <a:t>point of performing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preserve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</a:t>
            </a:r>
            <a:r>
              <a:rPr sz="1069" spc="10" dirty="0">
                <a:latin typeface="Times New Roman"/>
                <a:cs typeface="Times New Roman"/>
              </a:rPr>
              <a:t>traversal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another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note here that in Binary Search Tree </a:t>
            </a:r>
            <a:r>
              <a:rPr sz="1069" spc="10" dirty="0">
                <a:latin typeface="Times New Roman"/>
                <a:cs typeface="Times New Roman"/>
              </a:rPr>
              <a:t>(BST),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 </a:t>
            </a:r>
            <a:r>
              <a:rPr sz="1069" spc="10" dirty="0">
                <a:latin typeface="Times New Roman"/>
                <a:cs typeface="Times New Roman"/>
              </a:rPr>
              <a:t>node remains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(the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is inserted </a:t>
            </a:r>
            <a:r>
              <a:rPr sz="1069" dirty="0">
                <a:latin typeface="Times New Roman"/>
                <a:cs typeface="Times New Roman"/>
              </a:rPr>
              <a:t>first).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 </a:t>
            </a:r>
            <a:r>
              <a:rPr sz="1069" spc="10" dirty="0">
                <a:latin typeface="Times New Roman"/>
                <a:cs typeface="Times New Roman"/>
              </a:rPr>
              <a:t>node keeps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changing.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21.6</a:t>
            </a: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10" dirty="0">
                <a:latin typeface="Times New Roman"/>
                <a:cs typeface="Times New Roman"/>
              </a:rPr>
              <a:t>we had </a:t>
            </a:r>
            <a:r>
              <a:rPr sz="1069" spc="5" dirty="0">
                <a:latin typeface="Times New Roman"/>
                <a:cs typeface="Times New Roman"/>
              </a:rPr>
              <a:t>to traverse three links (node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10" dirty="0">
                <a:latin typeface="Times New Roman"/>
                <a:cs typeface="Times New Roman"/>
              </a:rPr>
              <a:t>and then node </a:t>
            </a:r>
            <a:r>
              <a:rPr sz="1069" i="1" spc="10" dirty="0">
                <a:latin typeface="Times New Roman"/>
                <a:cs typeface="Times New Roman"/>
              </a:rPr>
              <a:t>5</a:t>
            </a:r>
            <a:r>
              <a:rPr sz="1069" spc="10" dirty="0">
                <a:latin typeface="Times New Roman"/>
                <a:cs typeface="Times New Roman"/>
              </a:rPr>
              <a:t>) to reach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6</a:t>
            </a:r>
            <a:r>
              <a:rPr sz="1069" spc="10" dirty="0">
                <a:latin typeface="Times New Roman"/>
                <a:cs typeface="Times New Roman"/>
              </a:rPr>
              <a:t>. While after </a:t>
            </a:r>
            <a:r>
              <a:rPr sz="1069" spc="5" dirty="0">
                <a:latin typeface="Times New Roman"/>
                <a:cs typeface="Times New Roman"/>
              </a:rPr>
              <a:t>rotation, (in </a:t>
            </a:r>
            <a:r>
              <a:rPr sz="1069" i="1" spc="10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21.7)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the two </a:t>
            </a:r>
            <a:r>
              <a:rPr sz="1069" spc="5" dirty="0">
                <a:latin typeface="Times New Roman"/>
                <a:cs typeface="Times New Roman"/>
              </a:rPr>
              <a:t>links 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09369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224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indicates that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shorter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right subtree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4185952"/>
            <a:ext cx="4851841" cy="1295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action that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taken in this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is that,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parent 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and stop.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further effect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higher node.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need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 in this case.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easiest case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Let’s consider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demonstrate the above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Consider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figure </a:t>
            </a:r>
            <a:r>
              <a:rPr sz="1069" spc="5" dirty="0">
                <a:latin typeface="Times New Roman"/>
                <a:cs typeface="Times New Roman"/>
              </a:rPr>
              <a:t>i.e. Fig 23.13. 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perfectly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this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4 and nodes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3 are in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subtree.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5, </a:t>
            </a:r>
            <a:r>
              <a:rPr sz="1069" spc="10" dirty="0">
                <a:latin typeface="Times New Roman"/>
                <a:cs typeface="Times New Roman"/>
              </a:rPr>
              <a:t>6 and 7 </a:t>
            </a:r>
            <a:r>
              <a:rPr sz="1069" spc="5" dirty="0">
                <a:latin typeface="Times New Roman"/>
                <a:cs typeface="Times New Roman"/>
              </a:rPr>
              <a:t>are in the right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563599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5633403"/>
            <a:ext cx="0" cy="2416351"/>
          </a:xfrm>
          <a:custGeom>
            <a:avLst/>
            <a:gdLst/>
            <a:ahLst/>
            <a:cxnLst/>
            <a:rect l="l" t="t" r="r" b="b"/>
            <a:pathLst>
              <a:path h="2485390">
                <a:moveTo>
                  <a:pt x="0" y="0"/>
                </a:moveTo>
                <a:lnTo>
                  <a:pt x="0" y="248488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8046666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5633403"/>
            <a:ext cx="0" cy="2416351"/>
          </a:xfrm>
          <a:custGeom>
            <a:avLst/>
            <a:gdLst/>
            <a:ahLst/>
            <a:cxnLst/>
            <a:rect l="l" t="t" r="r" b="b"/>
            <a:pathLst>
              <a:path h="2485390">
                <a:moveTo>
                  <a:pt x="0" y="0"/>
                </a:moveTo>
                <a:lnTo>
                  <a:pt x="0" y="248488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8204973"/>
            <a:ext cx="4851841" cy="113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Consider the node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shown the balance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with a </a:t>
            </a:r>
            <a:r>
              <a:rPr sz="1069" spc="5" dirty="0">
                <a:latin typeface="Times New Roman"/>
                <a:cs typeface="Times New Roman"/>
              </a:rPr>
              <a:t>horizontal line,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indicates that the height of its left subtree 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that of its right subtree.  Similarly </a:t>
            </a:r>
            <a:r>
              <a:rPr sz="1069" spc="10" dirty="0">
                <a:latin typeface="Times New Roman"/>
                <a:cs typeface="Times New Roman"/>
              </a:rPr>
              <a:t>we have shown 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remove the node 1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2. After </a:t>
            </a:r>
            <a:r>
              <a:rPr sz="1069" spc="10" dirty="0">
                <a:latin typeface="Times New Roman"/>
                <a:cs typeface="Times New Roman"/>
              </a:rPr>
              <a:t>removing the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child (subtree) of 2 the height of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of 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0.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height of right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of 2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 so 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2 becomes –1.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figure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placing </a:t>
            </a:r>
            <a:r>
              <a:rPr sz="1069" spc="10" dirty="0">
                <a:latin typeface="Times New Roman"/>
                <a:cs typeface="Times New Roman"/>
              </a:rPr>
              <a:t>a sign 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down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ward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side,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indicates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greater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9242" y="2960477"/>
            <a:ext cx="279665" cy="491418"/>
          </a:xfrm>
          <a:custGeom>
            <a:avLst/>
            <a:gdLst/>
            <a:ahLst/>
            <a:cxnLst/>
            <a:rect l="l" t="t" r="r" b="b"/>
            <a:pathLst>
              <a:path w="287655" h="505460">
                <a:moveTo>
                  <a:pt x="287274" y="0"/>
                </a:moveTo>
                <a:lnTo>
                  <a:pt x="0" y="5052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058901" y="2513013"/>
            <a:ext cx="349426" cy="490802"/>
          </a:xfrm>
          <a:custGeom>
            <a:avLst/>
            <a:gdLst/>
            <a:ahLst/>
            <a:cxnLst/>
            <a:rect l="l" t="t" r="r" b="b"/>
            <a:pathLst>
              <a:path w="359410" h="504825">
                <a:moveTo>
                  <a:pt x="179069" y="0"/>
                </a:moveTo>
                <a:lnTo>
                  <a:pt x="137959" y="6653"/>
                </a:lnTo>
                <a:lnTo>
                  <a:pt x="100248" y="25610"/>
                </a:lnTo>
                <a:lnTo>
                  <a:pt x="67002" y="55363"/>
                </a:lnTo>
                <a:lnTo>
                  <a:pt x="39288" y="94408"/>
                </a:lnTo>
                <a:lnTo>
                  <a:pt x="18172" y="141236"/>
                </a:lnTo>
                <a:lnTo>
                  <a:pt x="4720" y="194343"/>
                </a:lnTo>
                <a:lnTo>
                  <a:pt x="0" y="252222"/>
                </a:lnTo>
                <a:lnTo>
                  <a:pt x="4720" y="310100"/>
                </a:lnTo>
                <a:lnTo>
                  <a:pt x="18172" y="363207"/>
                </a:lnTo>
                <a:lnTo>
                  <a:pt x="39288" y="410035"/>
                </a:lnTo>
                <a:lnTo>
                  <a:pt x="67002" y="449080"/>
                </a:lnTo>
                <a:lnTo>
                  <a:pt x="100248" y="478833"/>
                </a:lnTo>
                <a:lnTo>
                  <a:pt x="137959" y="497790"/>
                </a:lnTo>
                <a:lnTo>
                  <a:pt x="179069" y="504444"/>
                </a:lnTo>
                <a:lnTo>
                  <a:pt x="220222" y="497790"/>
                </a:lnTo>
                <a:lnTo>
                  <a:pt x="258042" y="478833"/>
                </a:lnTo>
                <a:lnTo>
                  <a:pt x="291437" y="449080"/>
                </a:lnTo>
                <a:lnTo>
                  <a:pt x="319313" y="410035"/>
                </a:lnTo>
                <a:lnTo>
                  <a:pt x="340578" y="363207"/>
                </a:lnTo>
                <a:lnTo>
                  <a:pt x="354138" y="310100"/>
                </a:lnTo>
                <a:lnTo>
                  <a:pt x="358901" y="252222"/>
                </a:lnTo>
                <a:lnTo>
                  <a:pt x="354138" y="194343"/>
                </a:lnTo>
                <a:lnTo>
                  <a:pt x="340578" y="141236"/>
                </a:lnTo>
                <a:lnTo>
                  <a:pt x="319313" y="94408"/>
                </a:lnTo>
                <a:lnTo>
                  <a:pt x="291437" y="55363"/>
                </a:lnTo>
                <a:lnTo>
                  <a:pt x="258042" y="25610"/>
                </a:lnTo>
                <a:lnTo>
                  <a:pt x="220222" y="6653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105574" y="2749337"/>
            <a:ext cx="251266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238923" y="1924050"/>
            <a:ext cx="0" cy="588963"/>
          </a:xfrm>
          <a:custGeom>
            <a:avLst/>
            <a:gdLst/>
            <a:ahLst/>
            <a:cxnLst/>
            <a:rect l="l" t="t" r="r" b="b"/>
            <a:pathLst>
              <a:path h="605789">
                <a:moveTo>
                  <a:pt x="0" y="60579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337453" y="2960477"/>
            <a:ext cx="279665" cy="491418"/>
          </a:xfrm>
          <a:custGeom>
            <a:avLst/>
            <a:gdLst/>
            <a:ahLst/>
            <a:cxnLst/>
            <a:rect l="l" t="t" r="r" b="b"/>
            <a:pathLst>
              <a:path w="287654" h="505460">
                <a:moveTo>
                  <a:pt x="0" y="0"/>
                </a:moveTo>
                <a:lnTo>
                  <a:pt x="287274" y="5052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845416" y="3553579"/>
            <a:ext cx="3764667" cy="36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786">
              <a:lnSpc>
                <a:spcPts val="1099"/>
              </a:lnSpc>
            </a:pPr>
            <a:r>
              <a:rPr sz="1069" spc="10" dirty="0">
                <a:latin typeface="Times New Roman"/>
                <a:cs typeface="Times New Roman"/>
              </a:rPr>
              <a:t>Delete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endParaRPr sz="1069">
              <a:latin typeface="Times New Roman"/>
              <a:cs typeface="Times New Roman"/>
            </a:endParaRPr>
          </a:p>
          <a:p>
            <a:pPr marL="440786">
              <a:spcBef>
                <a:spcPts val="520"/>
              </a:spcBef>
            </a:pP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1680" y="2960477"/>
            <a:ext cx="279047" cy="491418"/>
          </a:xfrm>
          <a:custGeom>
            <a:avLst/>
            <a:gdLst/>
            <a:ahLst/>
            <a:cxnLst/>
            <a:rect l="l" t="t" r="r" b="b"/>
            <a:pathLst>
              <a:path w="287020" h="505460">
                <a:moveTo>
                  <a:pt x="286512" y="0"/>
                </a:moveTo>
                <a:lnTo>
                  <a:pt x="0" y="5052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781337" y="2513013"/>
            <a:ext cx="348192" cy="490802"/>
          </a:xfrm>
          <a:custGeom>
            <a:avLst/>
            <a:gdLst/>
            <a:ahLst/>
            <a:cxnLst/>
            <a:rect l="l" t="t" r="r" b="b"/>
            <a:pathLst>
              <a:path w="358139" h="504825">
                <a:moveTo>
                  <a:pt x="179069" y="0"/>
                </a:moveTo>
                <a:lnTo>
                  <a:pt x="137959" y="6653"/>
                </a:lnTo>
                <a:lnTo>
                  <a:pt x="100248" y="25610"/>
                </a:lnTo>
                <a:lnTo>
                  <a:pt x="67002" y="55363"/>
                </a:lnTo>
                <a:lnTo>
                  <a:pt x="39288" y="94408"/>
                </a:lnTo>
                <a:lnTo>
                  <a:pt x="18172" y="141236"/>
                </a:lnTo>
                <a:lnTo>
                  <a:pt x="4720" y="194343"/>
                </a:lnTo>
                <a:lnTo>
                  <a:pt x="0" y="252222"/>
                </a:lnTo>
                <a:lnTo>
                  <a:pt x="4720" y="310100"/>
                </a:lnTo>
                <a:lnTo>
                  <a:pt x="18172" y="363207"/>
                </a:lnTo>
                <a:lnTo>
                  <a:pt x="39288" y="410035"/>
                </a:lnTo>
                <a:lnTo>
                  <a:pt x="67002" y="449080"/>
                </a:lnTo>
                <a:lnTo>
                  <a:pt x="100248" y="478833"/>
                </a:lnTo>
                <a:lnTo>
                  <a:pt x="137959" y="497790"/>
                </a:lnTo>
                <a:lnTo>
                  <a:pt x="179069" y="504444"/>
                </a:lnTo>
                <a:lnTo>
                  <a:pt x="220180" y="497790"/>
                </a:lnTo>
                <a:lnTo>
                  <a:pt x="257891" y="478833"/>
                </a:lnTo>
                <a:lnTo>
                  <a:pt x="291137" y="449080"/>
                </a:lnTo>
                <a:lnTo>
                  <a:pt x="318851" y="410035"/>
                </a:lnTo>
                <a:lnTo>
                  <a:pt x="339967" y="363207"/>
                </a:lnTo>
                <a:lnTo>
                  <a:pt x="353419" y="310100"/>
                </a:lnTo>
                <a:lnTo>
                  <a:pt x="358139" y="252222"/>
                </a:lnTo>
                <a:lnTo>
                  <a:pt x="353419" y="194343"/>
                </a:lnTo>
                <a:lnTo>
                  <a:pt x="339967" y="141236"/>
                </a:lnTo>
                <a:lnTo>
                  <a:pt x="318851" y="94408"/>
                </a:lnTo>
                <a:lnTo>
                  <a:pt x="291137" y="55363"/>
                </a:lnTo>
                <a:lnTo>
                  <a:pt x="257891" y="25610"/>
                </a:lnTo>
                <a:lnTo>
                  <a:pt x="220180" y="6653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961361" y="1924050"/>
            <a:ext cx="0" cy="588963"/>
          </a:xfrm>
          <a:custGeom>
            <a:avLst/>
            <a:gdLst/>
            <a:ahLst/>
            <a:cxnLst/>
            <a:rect l="l" t="t" r="r" b="b"/>
            <a:pathLst>
              <a:path h="605789">
                <a:moveTo>
                  <a:pt x="0" y="60579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059891" y="2960477"/>
            <a:ext cx="279047" cy="491418"/>
          </a:xfrm>
          <a:custGeom>
            <a:avLst/>
            <a:gdLst/>
            <a:ahLst/>
            <a:cxnLst/>
            <a:rect l="l" t="t" r="r" b="b"/>
            <a:pathLst>
              <a:path w="287020" h="505460">
                <a:moveTo>
                  <a:pt x="0" y="0"/>
                </a:moveTo>
                <a:lnTo>
                  <a:pt x="286512" y="5052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844308" y="2652288"/>
            <a:ext cx="190147" cy="175331"/>
          </a:xfrm>
          <a:custGeom>
            <a:avLst/>
            <a:gdLst/>
            <a:ahLst/>
            <a:cxnLst/>
            <a:rect l="l" t="t" r="r" b="b"/>
            <a:pathLst>
              <a:path w="195579" h="180339">
                <a:moveTo>
                  <a:pt x="195072" y="179832"/>
                </a:moveTo>
                <a:lnTo>
                  <a:pt x="66294" y="0"/>
                </a:lnTo>
                <a:lnTo>
                  <a:pt x="0" y="76200"/>
                </a:lnTo>
                <a:lnTo>
                  <a:pt x="195072" y="179832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661938" y="2674515"/>
            <a:ext cx="980369" cy="69762"/>
          </a:xfrm>
          <a:custGeom>
            <a:avLst/>
            <a:gdLst/>
            <a:ahLst/>
            <a:cxnLst/>
            <a:rect l="l" t="t" r="r" b="b"/>
            <a:pathLst>
              <a:path w="1008379" h="71755">
                <a:moveTo>
                  <a:pt x="935736" y="0"/>
                </a:moveTo>
                <a:lnTo>
                  <a:pt x="935736" y="71627"/>
                </a:lnTo>
                <a:lnTo>
                  <a:pt x="1000424" y="39624"/>
                </a:lnTo>
                <a:lnTo>
                  <a:pt x="947928" y="39624"/>
                </a:lnTo>
                <a:lnTo>
                  <a:pt x="950976" y="38861"/>
                </a:lnTo>
                <a:lnTo>
                  <a:pt x="952500" y="35813"/>
                </a:lnTo>
                <a:lnTo>
                  <a:pt x="950976" y="32003"/>
                </a:lnTo>
                <a:lnTo>
                  <a:pt x="947928" y="31241"/>
                </a:lnTo>
                <a:lnTo>
                  <a:pt x="998884" y="31241"/>
                </a:lnTo>
                <a:lnTo>
                  <a:pt x="935736" y="0"/>
                </a:lnTo>
                <a:close/>
              </a:path>
              <a:path w="1008379" h="71755">
                <a:moveTo>
                  <a:pt x="935736" y="31241"/>
                </a:moveTo>
                <a:lnTo>
                  <a:pt x="3810" y="31241"/>
                </a:lnTo>
                <a:lnTo>
                  <a:pt x="762" y="32003"/>
                </a:lnTo>
                <a:lnTo>
                  <a:pt x="0" y="35813"/>
                </a:lnTo>
                <a:lnTo>
                  <a:pt x="762" y="38861"/>
                </a:lnTo>
                <a:lnTo>
                  <a:pt x="3810" y="39624"/>
                </a:lnTo>
                <a:lnTo>
                  <a:pt x="935736" y="39624"/>
                </a:lnTo>
                <a:lnTo>
                  <a:pt x="935736" y="31241"/>
                </a:lnTo>
                <a:close/>
              </a:path>
              <a:path w="1008379" h="71755">
                <a:moveTo>
                  <a:pt x="998884" y="31241"/>
                </a:moveTo>
                <a:lnTo>
                  <a:pt x="947928" y="31241"/>
                </a:lnTo>
                <a:lnTo>
                  <a:pt x="950976" y="32003"/>
                </a:lnTo>
                <a:lnTo>
                  <a:pt x="952500" y="35813"/>
                </a:lnTo>
                <a:lnTo>
                  <a:pt x="950976" y="38861"/>
                </a:lnTo>
                <a:lnTo>
                  <a:pt x="947928" y="39624"/>
                </a:lnTo>
                <a:lnTo>
                  <a:pt x="1000424" y="39624"/>
                </a:lnTo>
                <a:lnTo>
                  <a:pt x="1008126" y="35813"/>
                </a:lnTo>
                <a:lnTo>
                  <a:pt x="998884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845416" y="3605001"/>
            <a:ext cx="3764667" cy="313619"/>
          </a:xfrm>
          <a:custGeom>
            <a:avLst/>
            <a:gdLst/>
            <a:ahLst/>
            <a:cxnLst/>
            <a:rect l="l" t="t" r="r" b="b"/>
            <a:pathLst>
              <a:path w="3872229" h="322579">
                <a:moveTo>
                  <a:pt x="0" y="322326"/>
                </a:moveTo>
                <a:lnTo>
                  <a:pt x="3871722" y="322326"/>
                </a:lnTo>
                <a:lnTo>
                  <a:pt x="3871722" y="0"/>
                </a:lnTo>
                <a:lnTo>
                  <a:pt x="0" y="0"/>
                </a:lnTo>
                <a:lnTo>
                  <a:pt x="0" y="322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302014" y="1777364"/>
            <a:ext cx="4951853" cy="212397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72">
              <a:latin typeface="Times New Roman"/>
              <a:cs typeface="Times New Roman"/>
            </a:endParaRPr>
          </a:p>
          <a:p>
            <a:pPr marL="1460026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23.12: </a:t>
            </a:r>
            <a:r>
              <a:rPr sz="1069" spc="10" dirty="0">
                <a:latin typeface="Times New Roman"/>
                <a:cs typeface="Times New Roman"/>
              </a:rPr>
              <a:t>Deletion Case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26441" y="6329785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411"/>
                </a:lnTo>
                <a:lnTo>
                  <a:pt x="29821" y="244644"/>
                </a:lnTo>
                <a:lnTo>
                  <a:pt x="63203" y="278026"/>
                </a:lnTo>
                <a:lnTo>
                  <a:pt x="105436" y="299959"/>
                </a:lnTo>
                <a:lnTo>
                  <a:pt x="153924" y="307848"/>
                </a:lnTo>
                <a:lnTo>
                  <a:pt x="202783" y="299959"/>
                </a:lnTo>
                <a:lnTo>
                  <a:pt x="245242" y="278026"/>
                </a:lnTo>
                <a:lnTo>
                  <a:pt x="278739" y="244644"/>
                </a:lnTo>
                <a:lnTo>
                  <a:pt x="300715" y="202411"/>
                </a:lnTo>
                <a:lnTo>
                  <a:pt x="308610" y="153924"/>
                </a:lnTo>
                <a:lnTo>
                  <a:pt x="300715" y="105143"/>
                </a:lnTo>
                <a:lnTo>
                  <a:pt x="278739" y="62874"/>
                </a:lnTo>
                <a:lnTo>
                  <a:pt x="245242" y="29602"/>
                </a:lnTo>
                <a:lnTo>
                  <a:pt x="202783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226453" y="6344108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6</a:t>
            </a:r>
            <a:endParaRPr sz="141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72210" y="6957272"/>
            <a:ext cx="299420" cy="298803"/>
          </a:xfrm>
          <a:custGeom>
            <a:avLst/>
            <a:gdLst/>
            <a:ahLst/>
            <a:cxnLst/>
            <a:rect l="l" t="t" r="r" b="b"/>
            <a:pathLst>
              <a:path w="307975" h="307340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3"/>
                </a:lnTo>
                <a:lnTo>
                  <a:pt x="7815" y="202332"/>
                </a:lnTo>
                <a:lnTo>
                  <a:pt x="29602" y="244376"/>
                </a:lnTo>
                <a:lnTo>
                  <a:pt x="62874" y="277532"/>
                </a:lnTo>
                <a:lnTo>
                  <a:pt x="105143" y="299277"/>
                </a:lnTo>
                <a:lnTo>
                  <a:pt x="153924" y="307085"/>
                </a:lnTo>
                <a:lnTo>
                  <a:pt x="202704" y="299277"/>
                </a:lnTo>
                <a:lnTo>
                  <a:pt x="244973" y="277532"/>
                </a:lnTo>
                <a:lnTo>
                  <a:pt x="278245" y="244376"/>
                </a:lnTo>
                <a:lnTo>
                  <a:pt x="300032" y="202332"/>
                </a:lnTo>
                <a:lnTo>
                  <a:pt x="307848" y="153923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972223" y="6971593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3</a:t>
            </a:r>
            <a:endParaRPr sz="141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24785" y="6532034"/>
            <a:ext cx="313002" cy="414248"/>
          </a:xfrm>
          <a:custGeom>
            <a:avLst/>
            <a:gdLst/>
            <a:ahLst/>
            <a:cxnLst/>
            <a:rect l="l" t="t" r="r" b="b"/>
            <a:pathLst>
              <a:path w="321944" h="426084">
                <a:moveTo>
                  <a:pt x="0" y="0"/>
                </a:moveTo>
                <a:lnTo>
                  <a:pt x="321563" y="4259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931352" y="6957272"/>
            <a:ext cx="299420" cy="298803"/>
          </a:xfrm>
          <a:custGeom>
            <a:avLst/>
            <a:gdLst/>
            <a:ahLst/>
            <a:cxnLst/>
            <a:rect l="l" t="t" r="r" b="b"/>
            <a:pathLst>
              <a:path w="307975" h="307340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3"/>
                </a:lnTo>
                <a:lnTo>
                  <a:pt x="7815" y="202332"/>
                </a:lnTo>
                <a:lnTo>
                  <a:pt x="29602" y="244376"/>
                </a:lnTo>
                <a:lnTo>
                  <a:pt x="62874" y="277532"/>
                </a:lnTo>
                <a:lnTo>
                  <a:pt x="105143" y="299277"/>
                </a:lnTo>
                <a:lnTo>
                  <a:pt x="153924" y="307085"/>
                </a:lnTo>
                <a:lnTo>
                  <a:pt x="202704" y="299277"/>
                </a:lnTo>
                <a:lnTo>
                  <a:pt x="244973" y="277532"/>
                </a:lnTo>
                <a:lnTo>
                  <a:pt x="278245" y="244376"/>
                </a:lnTo>
                <a:lnTo>
                  <a:pt x="300032" y="202332"/>
                </a:lnTo>
                <a:lnTo>
                  <a:pt x="307848" y="153923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031365" y="6971593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1</a:t>
            </a:r>
            <a:endParaRPr sz="141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53640" y="6329785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411"/>
                </a:lnTo>
                <a:lnTo>
                  <a:pt x="29821" y="244644"/>
                </a:lnTo>
                <a:lnTo>
                  <a:pt x="63203" y="278026"/>
                </a:lnTo>
                <a:lnTo>
                  <a:pt x="105436" y="299959"/>
                </a:lnTo>
                <a:lnTo>
                  <a:pt x="153924" y="307848"/>
                </a:lnTo>
                <a:lnTo>
                  <a:pt x="202783" y="299959"/>
                </a:lnTo>
                <a:lnTo>
                  <a:pt x="245242" y="278026"/>
                </a:lnTo>
                <a:lnTo>
                  <a:pt x="278739" y="244644"/>
                </a:lnTo>
                <a:lnTo>
                  <a:pt x="300715" y="202411"/>
                </a:lnTo>
                <a:lnTo>
                  <a:pt x="308610" y="153924"/>
                </a:lnTo>
                <a:lnTo>
                  <a:pt x="300715" y="105143"/>
                </a:lnTo>
                <a:lnTo>
                  <a:pt x="278739" y="62874"/>
                </a:lnTo>
                <a:lnTo>
                  <a:pt x="245242" y="29602"/>
                </a:lnTo>
                <a:lnTo>
                  <a:pt x="202783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553652" y="6344108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2</a:t>
            </a:r>
            <a:endParaRPr sz="141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52445" y="6957272"/>
            <a:ext cx="300038" cy="298803"/>
          </a:xfrm>
          <a:custGeom>
            <a:avLst/>
            <a:gdLst/>
            <a:ahLst/>
            <a:cxnLst/>
            <a:rect l="l" t="t" r="r" b="b"/>
            <a:pathLst>
              <a:path w="308610" h="307340">
                <a:moveTo>
                  <a:pt x="154686" y="0"/>
                </a:moveTo>
                <a:lnTo>
                  <a:pt x="105826" y="7815"/>
                </a:lnTo>
                <a:lnTo>
                  <a:pt x="63367" y="29602"/>
                </a:lnTo>
                <a:lnTo>
                  <a:pt x="29870" y="62874"/>
                </a:lnTo>
                <a:lnTo>
                  <a:pt x="7894" y="105143"/>
                </a:lnTo>
                <a:lnTo>
                  <a:pt x="0" y="153923"/>
                </a:lnTo>
                <a:lnTo>
                  <a:pt x="7894" y="202332"/>
                </a:lnTo>
                <a:lnTo>
                  <a:pt x="29870" y="244376"/>
                </a:lnTo>
                <a:lnTo>
                  <a:pt x="63367" y="277532"/>
                </a:lnTo>
                <a:lnTo>
                  <a:pt x="105826" y="299277"/>
                </a:lnTo>
                <a:lnTo>
                  <a:pt x="154686" y="307085"/>
                </a:lnTo>
                <a:lnTo>
                  <a:pt x="203173" y="299277"/>
                </a:lnTo>
                <a:lnTo>
                  <a:pt x="245406" y="277532"/>
                </a:lnTo>
                <a:lnTo>
                  <a:pt x="278788" y="244376"/>
                </a:lnTo>
                <a:lnTo>
                  <a:pt x="300721" y="202332"/>
                </a:lnTo>
                <a:lnTo>
                  <a:pt x="308610" y="153923"/>
                </a:lnTo>
                <a:lnTo>
                  <a:pt x="300721" y="105143"/>
                </a:lnTo>
                <a:lnTo>
                  <a:pt x="278788" y="62874"/>
                </a:lnTo>
                <a:lnTo>
                  <a:pt x="245406" y="29602"/>
                </a:lnTo>
                <a:lnTo>
                  <a:pt x="203173" y="7815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852458" y="6971593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7</a:t>
            </a:r>
            <a:endParaRPr sz="141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07129" y="6960975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04"/>
                </a:lnTo>
                <a:lnTo>
                  <a:pt x="29821" y="244973"/>
                </a:lnTo>
                <a:lnTo>
                  <a:pt x="63203" y="278245"/>
                </a:lnTo>
                <a:lnTo>
                  <a:pt x="105436" y="300032"/>
                </a:lnTo>
                <a:lnTo>
                  <a:pt x="153924" y="307847"/>
                </a:lnTo>
                <a:lnTo>
                  <a:pt x="202783" y="300032"/>
                </a:lnTo>
                <a:lnTo>
                  <a:pt x="245242" y="278245"/>
                </a:lnTo>
                <a:lnTo>
                  <a:pt x="278739" y="244973"/>
                </a:lnTo>
                <a:lnTo>
                  <a:pt x="300715" y="202704"/>
                </a:lnTo>
                <a:lnTo>
                  <a:pt x="308610" y="153924"/>
                </a:lnTo>
                <a:lnTo>
                  <a:pt x="300715" y="105436"/>
                </a:lnTo>
                <a:lnTo>
                  <a:pt x="278739" y="63203"/>
                </a:lnTo>
                <a:lnTo>
                  <a:pt x="245242" y="29821"/>
                </a:lnTo>
                <a:lnTo>
                  <a:pt x="202783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3807141" y="6974557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5</a:t>
            </a:r>
            <a:endParaRPr sz="141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85583" y="5806758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04"/>
                </a:lnTo>
                <a:lnTo>
                  <a:pt x="29821" y="244973"/>
                </a:lnTo>
                <a:lnTo>
                  <a:pt x="63203" y="278245"/>
                </a:lnTo>
                <a:lnTo>
                  <a:pt x="105436" y="300032"/>
                </a:lnTo>
                <a:lnTo>
                  <a:pt x="153924" y="307848"/>
                </a:lnTo>
                <a:lnTo>
                  <a:pt x="202783" y="300032"/>
                </a:lnTo>
                <a:lnTo>
                  <a:pt x="245242" y="278245"/>
                </a:lnTo>
                <a:lnTo>
                  <a:pt x="278739" y="244973"/>
                </a:lnTo>
                <a:lnTo>
                  <a:pt x="300715" y="202704"/>
                </a:lnTo>
                <a:lnTo>
                  <a:pt x="308610" y="153924"/>
                </a:lnTo>
                <a:lnTo>
                  <a:pt x="300715" y="105436"/>
                </a:lnTo>
                <a:lnTo>
                  <a:pt x="278739" y="63203"/>
                </a:lnTo>
                <a:lnTo>
                  <a:pt x="245242" y="29821"/>
                </a:lnTo>
                <a:lnTo>
                  <a:pt x="202783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285596" y="5821080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4</a:t>
            </a:r>
            <a:endParaRPr sz="141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24044" y="6005301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5">
                <a:moveTo>
                  <a:pt x="429768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098040" y="6532034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5">
                <a:moveTo>
                  <a:pt x="429768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875299" y="6532034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214883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455987" y="6005301"/>
            <a:ext cx="731573" cy="417953"/>
          </a:xfrm>
          <a:custGeom>
            <a:avLst/>
            <a:gdLst/>
            <a:ahLst/>
            <a:cxnLst/>
            <a:rect l="l" t="t" r="r" b="b"/>
            <a:pathLst>
              <a:path w="752475" h="429895">
                <a:moveTo>
                  <a:pt x="0" y="0"/>
                </a:moveTo>
                <a:lnTo>
                  <a:pt x="752094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397587" y="6532034"/>
            <a:ext cx="417335" cy="414248"/>
          </a:xfrm>
          <a:custGeom>
            <a:avLst/>
            <a:gdLst/>
            <a:ahLst/>
            <a:cxnLst/>
            <a:rect l="l" t="t" r="r" b="b"/>
            <a:pathLst>
              <a:path w="429260" h="426084">
                <a:moveTo>
                  <a:pt x="0" y="0"/>
                </a:moveTo>
                <a:lnTo>
                  <a:pt x="429005" y="4259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037417" y="5900843"/>
            <a:ext cx="10495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107442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305474" y="6423130"/>
            <a:ext cx="10495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107442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560444" y="5795644"/>
            <a:ext cx="2195336" cy="314237"/>
          </a:xfrm>
          <a:custGeom>
            <a:avLst/>
            <a:gdLst/>
            <a:ahLst/>
            <a:cxnLst/>
            <a:rect l="l" t="t" r="r" b="b"/>
            <a:pathLst>
              <a:path w="2258060" h="323214">
                <a:moveTo>
                  <a:pt x="0" y="323088"/>
                </a:moveTo>
                <a:lnTo>
                  <a:pt x="2257805" y="323088"/>
                </a:lnTo>
                <a:lnTo>
                  <a:pt x="2257805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3644160" y="5832439"/>
            <a:ext cx="1903941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--------------------------------------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01303" y="6318674"/>
            <a:ext cx="1462528" cy="313619"/>
          </a:xfrm>
          <a:custGeom>
            <a:avLst/>
            <a:gdLst/>
            <a:ahLst/>
            <a:cxnLst/>
            <a:rect l="l" t="t" r="r" b="b"/>
            <a:pathLst>
              <a:path w="1504314" h="322579">
                <a:moveTo>
                  <a:pt x="0" y="322325"/>
                </a:moveTo>
                <a:lnTo>
                  <a:pt x="1504188" y="322325"/>
                </a:lnTo>
                <a:lnTo>
                  <a:pt x="1504188" y="0"/>
                </a:lnTo>
                <a:lnTo>
                  <a:pt x="0" y="0"/>
                </a:lnTo>
                <a:lnTo>
                  <a:pt x="0" y="322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4585017" y="6355468"/>
            <a:ext cx="976048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------------------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12504" y="6982954"/>
            <a:ext cx="372269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-----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28474" y="7617108"/>
            <a:ext cx="201753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23.13: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under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consideration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58194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1074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check the node </a:t>
            </a:r>
            <a:r>
              <a:rPr sz="1069" spc="5" dirty="0">
                <a:latin typeface="Times New Roman"/>
                <a:cs typeface="Times New Roman"/>
              </a:rPr>
              <a:t>4.  </a:t>
            </a:r>
            <a:r>
              <a:rPr sz="1069" spc="10" dirty="0">
                <a:latin typeface="Times New Roman"/>
                <a:cs typeface="Times New Roman"/>
              </a:rPr>
              <a:t>Here the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it is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still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height of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right subtree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balance of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0 that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indicated by the small </a:t>
            </a:r>
            <a:r>
              <a:rPr sz="1069" spc="5" dirty="0">
                <a:latin typeface="Times New Roman"/>
                <a:cs typeface="Times New Roman"/>
              </a:rPr>
              <a:t>horizontal </a:t>
            </a:r>
            <a:r>
              <a:rPr sz="1069" spc="10" dirty="0">
                <a:latin typeface="Times New Roman"/>
                <a:cs typeface="Times New Roman"/>
              </a:rPr>
              <a:t>line (minus </a:t>
            </a:r>
            <a:r>
              <a:rPr sz="1069" spc="5" dirty="0">
                <a:latin typeface="Times New Roman"/>
                <a:cs typeface="Times New Roman"/>
              </a:rPr>
              <a:t>sign) </a:t>
            </a:r>
            <a:r>
              <a:rPr sz="1069" spc="10" dirty="0">
                <a:latin typeface="Times New Roman"/>
                <a:cs typeface="Times New Roman"/>
              </a:rPr>
              <a:t>in the figure below.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don’t 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the balance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2097775"/>
            <a:ext cx="5400058" cy="0"/>
          </a:xfrm>
          <a:custGeom>
            <a:avLst/>
            <a:gdLst/>
            <a:ahLst/>
            <a:cxnLst/>
            <a:rect l="l" t="t" r="r" b="b"/>
            <a:pathLst>
              <a:path w="5554345">
                <a:moveTo>
                  <a:pt x="0" y="0"/>
                </a:moveTo>
                <a:lnTo>
                  <a:pt x="5554217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2095183"/>
            <a:ext cx="0" cy="2354615"/>
          </a:xfrm>
          <a:custGeom>
            <a:avLst/>
            <a:gdLst/>
            <a:ahLst/>
            <a:cxnLst/>
            <a:rect l="l" t="t" r="r" b="b"/>
            <a:pathLst>
              <a:path h="2421890">
                <a:moveTo>
                  <a:pt x="0" y="0"/>
                </a:moveTo>
                <a:lnTo>
                  <a:pt x="0" y="242163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4446958"/>
            <a:ext cx="5395119" cy="0"/>
          </a:xfrm>
          <a:custGeom>
            <a:avLst/>
            <a:gdLst/>
            <a:ahLst/>
            <a:cxnLst/>
            <a:rect l="l" t="t" r="r" b="b"/>
            <a:pathLst>
              <a:path w="5549265">
                <a:moveTo>
                  <a:pt x="0" y="0"/>
                </a:moveTo>
                <a:lnTo>
                  <a:pt x="5548883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696762" y="2095183"/>
            <a:ext cx="0" cy="2354615"/>
          </a:xfrm>
          <a:custGeom>
            <a:avLst/>
            <a:gdLst/>
            <a:ahLst/>
            <a:cxnLst/>
            <a:rect l="l" t="t" r="r" b="b"/>
            <a:pathLst>
              <a:path h="2421890">
                <a:moveTo>
                  <a:pt x="0" y="0"/>
                </a:moveTo>
                <a:lnTo>
                  <a:pt x="0" y="2421635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7983452"/>
            <a:ext cx="4852458" cy="1296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After removing the right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it </a:t>
            </a:r>
            <a:r>
              <a:rPr sz="1069" spc="10" dirty="0">
                <a:latin typeface="Times New Roman"/>
                <a:cs typeface="Times New Roman"/>
              </a:rPr>
              <a:t>changes 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1, 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height of its left 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greater than the height of right subtree.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performed in </a:t>
            </a:r>
            <a:r>
              <a:rPr sz="1069" spc="10" dirty="0">
                <a:latin typeface="Times New Roman"/>
                <a:cs typeface="Times New Roman"/>
              </a:rPr>
              <a:t>this case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same as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1a.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change 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stop.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further effect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balance of any higher node. </a:t>
            </a:r>
            <a:r>
              <a:rPr sz="1069" spc="10" dirty="0">
                <a:latin typeface="Times New Roman"/>
                <a:cs typeface="Times New Roman"/>
              </a:rPr>
              <a:t>The previous  example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done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this case only with the change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remove 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2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Case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2a: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3987" y="2219395"/>
            <a:ext cx="104951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u="sng" spc="5" dirty="0">
                <a:latin typeface="Times New Roman"/>
                <a:cs typeface="Times New Roman"/>
              </a:rPr>
              <a:t> </a:t>
            </a:r>
            <a:r>
              <a:rPr sz="1069" u="sng" spc="10" dirty="0">
                <a:latin typeface="Times New Roman"/>
                <a:cs typeface="Times New Roman"/>
              </a:rPr>
              <a:t> 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4438" y="2219395"/>
            <a:ext cx="181072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2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  <a:p>
            <a:pPr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---------------------------------------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5984" y="2742424"/>
            <a:ext cx="125447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9781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---------------------------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4555" y="3471403"/>
            <a:ext cx="116125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8413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267" y="4104817"/>
            <a:ext cx="4851841" cy="1327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6424"/>
            <a:r>
              <a:rPr sz="1069" b="1" spc="10" dirty="0">
                <a:latin typeface="Times New Roman"/>
                <a:cs typeface="Times New Roman"/>
              </a:rPr>
              <a:t>Fig 23.14: </a:t>
            </a:r>
            <a:r>
              <a:rPr sz="1069" spc="5" dirty="0">
                <a:latin typeface="Times New Roman"/>
                <a:cs typeface="Times New Roman"/>
              </a:rPr>
              <a:t>Tree before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after deleting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b="1" spc="10" dirty="0">
                <a:latin typeface="Times New Roman"/>
                <a:cs typeface="Times New Roman"/>
              </a:rPr>
              <a:t>Case</a:t>
            </a:r>
            <a:r>
              <a:rPr sz="1069" b="1" spc="-87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1b: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This case is </a:t>
            </a:r>
            <a:r>
              <a:rPr sz="1069" spc="10" dirty="0">
                <a:latin typeface="Times New Roman"/>
                <a:cs typeface="Times New Roman"/>
              </a:rPr>
              <a:t>symmetric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case 1a. In </a:t>
            </a:r>
            <a:r>
              <a:rPr sz="1069" spc="5" dirty="0">
                <a:latin typeface="Times New Roman"/>
                <a:cs typeface="Times New Roman"/>
              </a:rPr>
              <a:t>this case, the parent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deleted </a:t>
            </a:r>
            <a:r>
              <a:rPr sz="1069" spc="10" dirty="0">
                <a:latin typeface="Times New Roman"/>
                <a:cs typeface="Times New Roman"/>
              </a:rPr>
              <a:t>node had 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node was </a:t>
            </a:r>
            <a:r>
              <a:rPr sz="1069" spc="5" dirty="0">
                <a:latin typeface="Times New Roman"/>
                <a:cs typeface="Times New Roman"/>
              </a:rPr>
              <a:t>deleted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parent’s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was </a:t>
            </a:r>
            <a:r>
              <a:rPr sz="1069" spc="5" dirty="0">
                <a:latin typeface="Times New Roman"/>
                <a:cs typeface="Times New Roman"/>
              </a:rPr>
              <a:t>zero as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subtree of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10" dirty="0">
                <a:latin typeface="Times New Roman"/>
                <a:cs typeface="Times New Roman"/>
              </a:rPr>
              <a:t>the same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8323" y="3550180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3924" y="0"/>
                </a:moveTo>
                <a:lnTo>
                  <a:pt x="105436" y="7815"/>
                </a:lnTo>
                <a:lnTo>
                  <a:pt x="63203" y="29602"/>
                </a:lnTo>
                <a:lnTo>
                  <a:pt x="29821" y="62874"/>
                </a:lnTo>
                <a:lnTo>
                  <a:pt x="7888" y="105143"/>
                </a:lnTo>
                <a:lnTo>
                  <a:pt x="0" y="153924"/>
                </a:lnTo>
                <a:lnTo>
                  <a:pt x="7888" y="202411"/>
                </a:lnTo>
                <a:lnTo>
                  <a:pt x="29821" y="244644"/>
                </a:lnTo>
                <a:lnTo>
                  <a:pt x="63203" y="278026"/>
                </a:lnTo>
                <a:lnTo>
                  <a:pt x="105436" y="299959"/>
                </a:lnTo>
                <a:lnTo>
                  <a:pt x="153924" y="307848"/>
                </a:lnTo>
                <a:lnTo>
                  <a:pt x="202783" y="299959"/>
                </a:lnTo>
                <a:lnTo>
                  <a:pt x="245242" y="278026"/>
                </a:lnTo>
                <a:lnTo>
                  <a:pt x="278739" y="244644"/>
                </a:lnTo>
                <a:lnTo>
                  <a:pt x="300715" y="202411"/>
                </a:lnTo>
                <a:lnTo>
                  <a:pt x="308610" y="153924"/>
                </a:lnTo>
                <a:lnTo>
                  <a:pt x="300715" y="105143"/>
                </a:lnTo>
                <a:lnTo>
                  <a:pt x="278739" y="62874"/>
                </a:lnTo>
                <a:lnTo>
                  <a:pt x="245242" y="29602"/>
                </a:lnTo>
                <a:lnTo>
                  <a:pt x="202783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508336" y="3563760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1</a:t>
            </a:r>
            <a:endParaRPr sz="141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6153" y="2818236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4686" y="0"/>
                </a:moveTo>
                <a:lnTo>
                  <a:pt x="105826" y="7815"/>
                </a:lnTo>
                <a:lnTo>
                  <a:pt x="63367" y="29602"/>
                </a:lnTo>
                <a:lnTo>
                  <a:pt x="29870" y="62874"/>
                </a:lnTo>
                <a:lnTo>
                  <a:pt x="7894" y="105143"/>
                </a:lnTo>
                <a:lnTo>
                  <a:pt x="0" y="153924"/>
                </a:lnTo>
                <a:lnTo>
                  <a:pt x="7894" y="202411"/>
                </a:lnTo>
                <a:lnTo>
                  <a:pt x="29870" y="244644"/>
                </a:lnTo>
                <a:lnTo>
                  <a:pt x="63367" y="278026"/>
                </a:lnTo>
                <a:lnTo>
                  <a:pt x="105826" y="299959"/>
                </a:lnTo>
                <a:lnTo>
                  <a:pt x="154686" y="307848"/>
                </a:lnTo>
                <a:lnTo>
                  <a:pt x="203173" y="299959"/>
                </a:lnTo>
                <a:lnTo>
                  <a:pt x="245406" y="278026"/>
                </a:lnTo>
                <a:lnTo>
                  <a:pt x="278788" y="244644"/>
                </a:lnTo>
                <a:lnTo>
                  <a:pt x="300721" y="202411"/>
                </a:lnTo>
                <a:lnTo>
                  <a:pt x="308609" y="153924"/>
                </a:lnTo>
                <a:lnTo>
                  <a:pt x="300721" y="105143"/>
                </a:lnTo>
                <a:lnTo>
                  <a:pt x="278788" y="62874"/>
                </a:lnTo>
                <a:lnTo>
                  <a:pt x="245406" y="29602"/>
                </a:lnTo>
                <a:lnTo>
                  <a:pt x="203173" y="7815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926906" y="2831818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2</a:t>
            </a:r>
            <a:endParaRPr sz="141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94498" y="3550180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4686" y="0"/>
                </a:moveTo>
                <a:lnTo>
                  <a:pt x="105826" y="7815"/>
                </a:lnTo>
                <a:lnTo>
                  <a:pt x="63367" y="29602"/>
                </a:lnTo>
                <a:lnTo>
                  <a:pt x="29870" y="62874"/>
                </a:lnTo>
                <a:lnTo>
                  <a:pt x="7894" y="105143"/>
                </a:lnTo>
                <a:lnTo>
                  <a:pt x="0" y="153924"/>
                </a:lnTo>
                <a:lnTo>
                  <a:pt x="7894" y="202411"/>
                </a:lnTo>
                <a:lnTo>
                  <a:pt x="29870" y="244644"/>
                </a:lnTo>
                <a:lnTo>
                  <a:pt x="63367" y="278026"/>
                </a:lnTo>
                <a:lnTo>
                  <a:pt x="105826" y="299959"/>
                </a:lnTo>
                <a:lnTo>
                  <a:pt x="154686" y="307848"/>
                </a:lnTo>
                <a:lnTo>
                  <a:pt x="203173" y="299959"/>
                </a:lnTo>
                <a:lnTo>
                  <a:pt x="245406" y="278026"/>
                </a:lnTo>
                <a:lnTo>
                  <a:pt x="278788" y="244644"/>
                </a:lnTo>
                <a:lnTo>
                  <a:pt x="300721" y="202411"/>
                </a:lnTo>
                <a:lnTo>
                  <a:pt x="308610" y="153924"/>
                </a:lnTo>
                <a:lnTo>
                  <a:pt x="300721" y="105143"/>
                </a:lnTo>
                <a:lnTo>
                  <a:pt x="278788" y="62874"/>
                </a:lnTo>
                <a:lnTo>
                  <a:pt x="245406" y="29602"/>
                </a:lnTo>
                <a:lnTo>
                  <a:pt x="203173" y="7815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494510" y="3563760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7</a:t>
            </a:r>
            <a:endParaRPr sz="141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6270" y="3551660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3924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04"/>
                </a:lnTo>
                <a:lnTo>
                  <a:pt x="29821" y="244973"/>
                </a:lnTo>
                <a:lnTo>
                  <a:pt x="63203" y="278245"/>
                </a:lnTo>
                <a:lnTo>
                  <a:pt x="105436" y="300032"/>
                </a:lnTo>
                <a:lnTo>
                  <a:pt x="153924" y="307848"/>
                </a:lnTo>
                <a:lnTo>
                  <a:pt x="202783" y="300032"/>
                </a:lnTo>
                <a:lnTo>
                  <a:pt x="245242" y="278245"/>
                </a:lnTo>
                <a:lnTo>
                  <a:pt x="278739" y="244973"/>
                </a:lnTo>
                <a:lnTo>
                  <a:pt x="300715" y="202704"/>
                </a:lnTo>
                <a:lnTo>
                  <a:pt x="308610" y="153924"/>
                </a:lnTo>
                <a:lnTo>
                  <a:pt x="300715" y="105436"/>
                </a:lnTo>
                <a:lnTo>
                  <a:pt x="278739" y="63203"/>
                </a:lnTo>
                <a:lnTo>
                  <a:pt x="245242" y="29821"/>
                </a:lnTo>
                <a:lnTo>
                  <a:pt x="202783" y="7888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866283" y="3565984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5</a:t>
            </a:r>
            <a:endParaRPr sz="141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47700" y="2295208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4686" y="0"/>
                </a:moveTo>
                <a:lnTo>
                  <a:pt x="105826" y="7888"/>
                </a:lnTo>
                <a:lnTo>
                  <a:pt x="63367" y="29821"/>
                </a:lnTo>
                <a:lnTo>
                  <a:pt x="29870" y="63203"/>
                </a:lnTo>
                <a:lnTo>
                  <a:pt x="7894" y="105436"/>
                </a:lnTo>
                <a:lnTo>
                  <a:pt x="0" y="153924"/>
                </a:lnTo>
                <a:lnTo>
                  <a:pt x="7894" y="202704"/>
                </a:lnTo>
                <a:lnTo>
                  <a:pt x="29870" y="244973"/>
                </a:lnTo>
                <a:lnTo>
                  <a:pt x="63367" y="278245"/>
                </a:lnTo>
                <a:lnTo>
                  <a:pt x="105826" y="300032"/>
                </a:lnTo>
                <a:lnTo>
                  <a:pt x="154686" y="307848"/>
                </a:lnTo>
                <a:lnTo>
                  <a:pt x="203173" y="300032"/>
                </a:lnTo>
                <a:lnTo>
                  <a:pt x="245406" y="278245"/>
                </a:lnTo>
                <a:lnTo>
                  <a:pt x="278788" y="244973"/>
                </a:lnTo>
                <a:lnTo>
                  <a:pt x="300721" y="202704"/>
                </a:lnTo>
                <a:lnTo>
                  <a:pt x="308610" y="153924"/>
                </a:lnTo>
                <a:lnTo>
                  <a:pt x="300721" y="105436"/>
                </a:lnTo>
                <a:lnTo>
                  <a:pt x="278788" y="63203"/>
                </a:lnTo>
                <a:lnTo>
                  <a:pt x="245406" y="29821"/>
                </a:lnTo>
                <a:lnTo>
                  <a:pt x="203173" y="7888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447713" y="2309530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4</a:t>
            </a:r>
            <a:endParaRPr sz="141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94324" y="2497455"/>
            <a:ext cx="417335" cy="312385"/>
          </a:xfrm>
          <a:custGeom>
            <a:avLst/>
            <a:gdLst/>
            <a:ahLst/>
            <a:cxnLst/>
            <a:rect l="l" t="t" r="r" b="b"/>
            <a:pathLst>
              <a:path w="429260" h="321310">
                <a:moveTo>
                  <a:pt x="429006" y="0"/>
                </a:moveTo>
                <a:lnTo>
                  <a:pt x="0" y="3208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575011" y="3020483"/>
            <a:ext cx="209285" cy="522288"/>
          </a:xfrm>
          <a:custGeom>
            <a:avLst/>
            <a:gdLst/>
            <a:ahLst/>
            <a:cxnLst/>
            <a:rect l="l" t="t" r="r" b="b"/>
            <a:pathLst>
              <a:path w="215264" h="537210">
                <a:moveTo>
                  <a:pt x="214883" y="0"/>
                </a:moveTo>
                <a:lnTo>
                  <a:pt x="0" y="53720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932958" y="3020483"/>
            <a:ext cx="106186" cy="524757"/>
          </a:xfrm>
          <a:custGeom>
            <a:avLst/>
            <a:gdLst/>
            <a:ahLst/>
            <a:cxnLst/>
            <a:rect l="l" t="t" r="r" b="b"/>
            <a:pathLst>
              <a:path w="109219" h="539750">
                <a:moveTo>
                  <a:pt x="108966" y="0"/>
                </a:moveTo>
                <a:lnTo>
                  <a:pt x="0" y="5394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620328" y="2497455"/>
            <a:ext cx="417335" cy="420422"/>
          </a:xfrm>
          <a:custGeom>
            <a:avLst/>
            <a:gdLst/>
            <a:ahLst/>
            <a:cxnLst/>
            <a:rect l="l" t="t" r="r" b="b"/>
            <a:pathLst>
              <a:path w="429260" h="432435">
                <a:moveTo>
                  <a:pt x="0" y="0"/>
                </a:moveTo>
                <a:lnTo>
                  <a:pt x="429006" y="43205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247814" y="3020483"/>
            <a:ext cx="208667" cy="524757"/>
          </a:xfrm>
          <a:custGeom>
            <a:avLst/>
            <a:gdLst/>
            <a:ahLst/>
            <a:cxnLst/>
            <a:rect l="l" t="t" r="r" b="b"/>
            <a:pathLst>
              <a:path w="214629" h="539750">
                <a:moveTo>
                  <a:pt x="0" y="0"/>
                </a:moveTo>
                <a:lnTo>
                  <a:pt x="214121" y="5394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202498" y="2392997"/>
            <a:ext cx="10495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107442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679469" y="2916025"/>
            <a:ext cx="104951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107441" y="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140267" y="3550180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411"/>
                </a:lnTo>
                <a:lnTo>
                  <a:pt x="29602" y="244644"/>
                </a:lnTo>
                <a:lnTo>
                  <a:pt x="62874" y="278026"/>
                </a:lnTo>
                <a:lnTo>
                  <a:pt x="105143" y="299959"/>
                </a:lnTo>
                <a:lnTo>
                  <a:pt x="153924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8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240280" y="3563760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3</a:t>
            </a:r>
            <a:endParaRPr sz="141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98040" y="3020483"/>
            <a:ext cx="209285" cy="522288"/>
          </a:xfrm>
          <a:custGeom>
            <a:avLst/>
            <a:gdLst/>
            <a:ahLst/>
            <a:cxnLst/>
            <a:rect l="l" t="t" r="r" b="b"/>
            <a:pathLst>
              <a:path w="215264" h="537210">
                <a:moveTo>
                  <a:pt x="0" y="0"/>
                </a:moveTo>
                <a:lnTo>
                  <a:pt x="214884" y="53720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976669" y="2818236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3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411"/>
                </a:lnTo>
                <a:lnTo>
                  <a:pt x="29602" y="244644"/>
                </a:lnTo>
                <a:lnTo>
                  <a:pt x="62874" y="278026"/>
                </a:lnTo>
                <a:lnTo>
                  <a:pt x="105143" y="299959"/>
                </a:lnTo>
                <a:lnTo>
                  <a:pt x="153923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7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3076680" y="2831818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6</a:t>
            </a:r>
            <a:endParaRPr sz="141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58386" y="2818236"/>
            <a:ext cx="299420" cy="299420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153924" y="0"/>
                </a:move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4"/>
                </a:lnTo>
                <a:lnTo>
                  <a:pt x="7815" y="202411"/>
                </a:lnTo>
                <a:lnTo>
                  <a:pt x="29602" y="244644"/>
                </a:lnTo>
                <a:lnTo>
                  <a:pt x="62874" y="278026"/>
                </a:lnTo>
                <a:lnTo>
                  <a:pt x="105143" y="299959"/>
                </a:lnTo>
                <a:lnTo>
                  <a:pt x="153924" y="307848"/>
                </a:lnTo>
                <a:lnTo>
                  <a:pt x="202704" y="299959"/>
                </a:lnTo>
                <a:lnTo>
                  <a:pt x="244973" y="278026"/>
                </a:lnTo>
                <a:lnTo>
                  <a:pt x="278245" y="244644"/>
                </a:lnTo>
                <a:lnTo>
                  <a:pt x="300032" y="202411"/>
                </a:lnTo>
                <a:lnTo>
                  <a:pt x="307848" y="153924"/>
                </a:lnTo>
                <a:lnTo>
                  <a:pt x="300032" y="105143"/>
                </a:lnTo>
                <a:lnTo>
                  <a:pt x="278245" y="62874"/>
                </a:lnTo>
                <a:lnTo>
                  <a:pt x="244973" y="29602"/>
                </a:lnTo>
                <a:lnTo>
                  <a:pt x="202704" y="7815"/>
                </a:lnTo>
                <a:lnTo>
                  <a:pt x="1539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958396" y="2831818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2</a:t>
            </a:r>
            <a:endParaRPr sz="141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20790" y="3486466"/>
            <a:ext cx="300038" cy="298803"/>
          </a:xfrm>
          <a:custGeom>
            <a:avLst/>
            <a:gdLst/>
            <a:ahLst/>
            <a:cxnLst/>
            <a:rect l="l" t="t" r="r" b="b"/>
            <a:pathLst>
              <a:path w="308609" h="307339">
                <a:moveTo>
                  <a:pt x="153923" y="0"/>
                </a:moveTo>
                <a:lnTo>
                  <a:pt x="105436" y="7808"/>
                </a:lnTo>
                <a:lnTo>
                  <a:pt x="63203" y="29553"/>
                </a:lnTo>
                <a:lnTo>
                  <a:pt x="29821" y="62709"/>
                </a:lnTo>
                <a:lnTo>
                  <a:pt x="7888" y="104753"/>
                </a:lnTo>
                <a:lnTo>
                  <a:pt x="0" y="153161"/>
                </a:lnTo>
                <a:lnTo>
                  <a:pt x="7888" y="201942"/>
                </a:lnTo>
                <a:lnTo>
                  <a:pt x="29821" y="244211"/>
                </a:lnTo>
                <a:lnTo>
                  <a:pt x="63203" y="277483"/>
                </a:lnTo>
                <a:lnTo>
                  <a:pt x="105436" y="299270"/>
                </a:lnTo>
                <a:lnTo>
                  <a:pt x="153923" y="307085"/>
                </a:lnTo>
                <a:lnTo>
                  <a:pt x="202783" y="299270"/>
                </a:lnTo>
                <a:lnTo>
                  <a:pt x="245242" y="277483"/>
                </a:lnTo>
                <a:lnTo>
                  <a:pt x="278739" y="244211"/>
                </a:lnTo>
                <a:lnTo>
                  <a:pt x="300715" y="201942"/>
                </a:lnTo>
                <a:lnTo>
                  <a:pt x="308610" y="153161"/>
                </a:lnTo>
                <a:lnTo>
                  <a:pt x="300715" y="104753"/>
                </a:lnTo>
                <a:lnTo>
                  <a:pt x="278739" y="62709"/>
                </a:lnTo>
                <a:lnTo>
                  <a:pt x="245242" y="29553"/>
                </a:lnTo>
                <a:lnTo>
                  <a:pt x="202783" y="7808"/>
                </a:lnTo>
                <a:lnTo>
                  <a:pt x="15392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6420802" y="3499309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7</a:t>
            </a:r>
            <a:endParaRPr sz="141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95525" y="3443499"/>
            <a:ext cx="300038" cy="298803"/>
          </a:xfrm>
          <a:custGeom>
            <a:avLst/>
            <a:gdLst/>
            <a:ahLst/>
            <a:cxnLst/>
            <a:rect l="l" t="t" r="r" b="b"/>
            <a:pathLst>
              <a:path w="308610" h="307339">
                <a:moveTo>
                  <a:pt x="154686" y="0"/>
                </a:moveTo>
                <a:lnTo>
                  <a:pt x="105826" y="7808"/>
                </a:lnTo>
                <a:lnTo>
                  <a:pt x="63367" y="29553"/>
                </a:lnTo>
                <a:lnTo>
                  <a:pt x="29870" y="62709"/>
                </a:lnTo>
                <a:lnTo>
                  <a:pt x="7894" y="104753"/>
                </a:lnTo>
                <a:lnTo>
                  <a:pt x="0" y="153161"/>
                </a:lnTo>
                <a:lnTo>
                  <a:pt x="7894" y="201942"/>
                </a:lnTo>
                <a:lnTo>
                  <a:pt x="29870" y="244211"/>
                </a:lnTo>
                <a:lnTo>
                  <a:pt x="63367" y="277483"/>
                </a:lnTo>
                <a:lnTo>
                  <a:pt x="105826" y="299270"/>
                </a:lnTo>
                <a:lnTo>
                  <a:pt x="154686" y="307085"/>
                </a:lnTo>
                <a:lnTo>
                  <a:pt x="203173" y="299270"/>
                </a:lnTo>
                <a:lnTo>
                  <a:pt x="245406" y="277483"/>
                </a:lnTo>
                <a:lnTo>
                  <a:pt x="278788" y="244211"/>
                </a:lnTo>
                <a:lnTo>
                  <a:pt x="300721" y="201942"/>
                </a:lnTo>
                <a:lnTo>
                  <a:pt x="308610" y="153161"/>
                </a:lnTo>
                <a:lnTo>
                  <a:pt x="300721" y="104753"/>
                </a:lnTo>
                <a:lnTo>
                  <a:pt x="278788" y="62709"/>
                </a:lnTo>
                <a:lnTo>
                  <a:pt x="245406" y="29553"/>
                </a:lnTo>
                <a:lnTo>
                  <a:pt x="203173" y="7808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5796280" y="3457081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5</a:t>
            </a:r>
            <a:endParaRPr sz="141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79931" y="2295208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3923" y="0"/>
                </a:moveTo>
                <a:lnTo>
                  <a:pt x="105436" y="7888"/>
                </a:lnTo>
                <a:lnTo>
                  <a:pt x="63203" y="29821"/>
                </a:lnTo>
                <a:lnTo>
                  <a:pt x="29821" y="63203"/>
                </a:lnTo>
                <a:lnTo>
                  <a:pt x="7888" y="105436"/>
                </a:lnTo>
                <a:lnTo>
                  <a:pt x="0" y="153924"/>
                </a:lnTo>
                <a:lnTo>
                  <a:pt x="7888" y="202704"/>
                </a:lnTo>
                <a:lnTo>
                  <a:pt x="29821" y="244973"/>
                </a:lnTo>
                <a:lnTo>
                  <a:pt x="63203" y="278245"/>
                </a:lnTo>
                <a:lnTo>
                  <a:pt x="105436" y="300032"/>
                </a:lnTo>
                <a:lnTo>
                  <a:pt x="153923" y="307848"/>
                </a:lnTo>
                <a:lnTo>
                  <a:pt x="202783" y="300032"/>
                </a:lnTo>
                <a:lnTo>
                  <a:pt x="245242" y="278245"/>
                </a:lnTo>
                <a:lnTo>
                  <a:pt x="278739" y="244973"/>
                </a:lnTo>
                <a:lnTo>
                  <a:pt x="300715" y="202704"/>
                </a:lnTo>
                <a:lnTo>
                  <a:pt x="308609" y="153924"/>
                </a:lnTo>
                <a:lnTo>
                  <a:pt x="300715" y="105436"/>
                </a:lnTo>
                <a:lnTo>
                  <a:pt x="278739" y="63203"/>
                </a:lnTo>
                <a:lnTo>
                  <a:pt x="245242" y="29821"/>
                </a:lnTo>
                <a:lnTo>
                  <a:pt x="202783" y="7888"/>
                </a:lnTo>
                <a:lnTo>
                  <a:pt x="15392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5479944" y="2309530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4</a:t>
            </a:r>
            <a:endParaRPr sz="141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26555" y="2497455"/>
            <a:ext cx="416719" cy="312385"/>
          </a:xfrm>
          <a:custGeom>
            <a:avLst/>
            <a:gdLst/>
            <a:ahLst/>
            <a:cxnLst/>
            <a:rect l="l" t="t" r="r" b="b"/>
            <a:pathLst>
              <a:path w="428625" h="321310">
                <a:moveTo>
                  <a:pt x="428243" y="0"/>
                </a:moveTo>
                <a:lnTo>
                  <a:pt x="0" y="3208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5861474" y="3018260"/>
            <a:ext cx="210520" cy="420422"/>
          </a:xfrm>
          <a:custGeom>
            <a:avLst/>
            <a:gdLst/>
            <a:ahLst/>
            <a:cxnLst/>
            <a:rect l="l" t="t" r="r" b="b"/>
            <a:pathLst>
              <a:path w="216535" h="432435">
                <a:moveTo>
                  <a:pt x="216407" y="0"/>
                </a:moveTo>
                <a:lnTo>
                  <a:pt x="0" y="43205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652558" y="2497455"/>
            <a:ext cx="417335" cy="420422"/>
          </a:xfrm>
          <a:custGeom>
            <a:avLst/>
            <a:gdLst/>
            <a:ahLst/>
            <a:cxnLst/>
            <a:rect l="l" t="t" r="r" b="b"/>
            <a:pathLst>
              <a:path w="429260" h="432435">
                <a:moveTo>
                  <a:pt x="0" y="0"/>
                </a:moveTo>
                <a:lnTo>
                  <a:pt x="429005" y="43205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6279303" y="3020483"/>
            <a:ext cx="208667" cy="524757"/>
          </a:xfrm>
          <a:custGeom>
            <a:avLst/>
            <a:gdLst/>
            <a:ahLst/>
            <a:cxnLst/>
            <a:rect l="l" t="t" r="r" b="b"/>
            <a:pathLst>
              <a:path w="214629" h="539750">
                <a:moveTo>
                  <a:pt x="0" y="0"/>
                </a:moveTo>
                <a:lnTo>
                  <a:pt x="214121" y="5394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171756" y="3487950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4686" y="0"/>
                </a:moveTo>
                <a:lnTo>
                  <a:pt x="105826" y="7815"/>
                </a:lnTo>
                <a:lnTo>
                  <a:pt x="63367" y="29602"/>
                </a:lnTo>
                <a:lnTo>
                  <a:pt x="29870" y="62874"/>
                </a:lnTo>
                <a:lnTo>
                  <a:pt x="7894" y="105143"/>
                </a:lnTo>
                <a:lnTo>
                  <a:pt x="0" y="153924"/>
                </a:lnTo>
                <a:lnTo>
                  <a:pt x="7894" y="202411"/>
                </a:lnTo>
                <a:lnTo>
                  <a:pt x="29870" y="244644"/>
                </a:lnTo>
                <a:lnTo>
                  <a:pt x="63367" y="278026"/>
                </a:lnTo>
                <a:lnTo>
                  <a:pt x="105826" y="299959"/>
                </a:lnTo>
                <a:lnTo>
                  <a:pt x="154686" y="307848"/>
                </a:lnTo>
                <a:lnTo>
                  <a:pt x="203173" y="299959"/>
                </a:lnTo>
                <a:lnTo>
                  <a:pt x="245406" y="278026"/>
                </a:lnTo>
                <a:lnTo>
                  <a:pt x="278788" y="244644"/>
                </a:lnTo>
                <a:lnTo>
                  <a:pt x="300721" y="202411"/>
                </a:lnTo>
                <a:lnTo>
                  <a:pt x="308610" y="153924"/>
                </a:lnTo>
                <a:lnTo>
                  <a:pt x="300721" y="105143"/>
                </a:lnTo>
                <a:lnTo>
                  <a:pt x="278788" y="62874"/>
                </a:lnTo>
                <a:lnTo>
                  <a:pt x="245406" y="29602"/>
                </a:lnTo>
                <a:lnTo>
                  <a:pt x="203173" y="7815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5272510" y="3501530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3</a:t>
            </a:r>
            <a:endParaRPr sz="141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29531" y="3020483"/>
            <a:ext cx="209285" cy="522288"/>
          </a:xfrm>
          <a:custGeom>
            <a:avLst/>
            <a:gdLst/>
            <a:ahLst/>
            <a:cxnLst/>
            <a:rect l="l" t="t" r="r" b="b"/>
            <a:pathLst>
              <a:path w="215264" h="537210">
                <a:moveTo>
                  <a:pt x="0" y="0"/>
                </a:moveTo>
                <a:lnTo>
                  <a:pt x="214884" y="53720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6008158" y="2818236"/>
            <a:ext cx="300038" cy="299420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4685" y="0"/>
                </a:moveTo>
                <a:lnTo>
                  <a:pt x="105826" y="7815"/>
                </a:lnTo>
                <a:lnTo>
                  <a:pt x="63367" y="29602"/>
                </a:lnTo>
                <a:lnTo>
                  <a:pt x="29870" y="62874"/>
                </a:lnTo>
                <a:lnTo>
                  <a:pt x="7894" y="105143"/>
                </a:lnTo>
                <a:lnTo>
                  <a:pt x="0" y="153924"/>
                </a:lnTo>
                <a:lnTo>
                  <a:pt x="7894" y="202411"/>
                </a:lnTo>
                <a:lnTo>
                  <a:pt x="29870" y="244644"/>
                </a:lnTo>
                <a:lnTo>
                  <a:pt x="63367" y="278026"/>
                </a:lnTo>
                <a:lnTo>
                  <a:pt x="105826" y="299959"/>
                </a:lnTo>
                <a:lnTo>
                  <a:pt x="154685" y="307848"/>
                </a:lnTo>
                <a:lnTo>
                  <a:pt x="203173" y="299959"/>
                </a:lnTo>
                <a:lnTo>
                  <a:pt x="245406" y="278026"/>
                </a:lnTo>
                <a:lnTo>
                  <a:pt x="278788" y="244644"/>
                </a:lnTo>
                <a:lnTo>
                  <a:pt x="300721" y="202411"/>
                </a:lnTo>
                <a:lnTo>
                  <a:pt x="308609" y="153924"/>
                </a:lnTo>
                <a:lnTo>
                  <a:pt x="300721" y="105143"/>
                </a:lnTo>
                <a:lnTo>
                  <a:pt x="278788" y="62874"/>
                </a:lnTo>
                <a:lnTo>
                  <a:pt x="245406" y="29602"/>
                </a:lnTo>
                <a:lnTo>
                  <a:pt x="203173" y="7815"/>
                </a:lnTo>
                <a:lnTo>
                  <a:pt x="15468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6108911" y="2831818"/>
            <a:ext cx="100013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7"/>
              </a:lnSpc>
            </a:pPr>
            <a:r>
              <a:rPr sz="1410" dirty="0">
                <a:latin typeface="Arial"/>
                <a:cs typeface="Arial"/>
              </a:rPr>
              <a:t>6</a:t>
            </a:r>
            <a:endParaRPr sz="141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44347" y="2836757"/>
            <a:ext cx="172861" cy="172861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50292" y="0"/>
                </a:moveTo>
                <a:lnTo>
                  <a:pt x="0" y="51053"/>
                </a:lnTo>
                <a:lnTo>
                  <a:pt x="177546" y="177546"/>
                </a:lnTo>
                <a:lnTo>
                  <a:pt x="50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144347" y="2836757"/>
            <a:ext cx="172861" cy="172861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546" y="177546"/>
                </a:moveTo>
                <a:lnTo>
                  <a:pt x="50292" y="0"/>
                </a:lnTo>
                <a:lnTo>
                  <a:pt x="0" y="51053"/>
                </a:lnTo>
                <a:lnTo>
                  <a:pt x="177546" y="177546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420303" y="6486842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19" h="359409">
                <a:moveTo>
                  <a:pt x="286512" y="0"/>
                </a:moveTo>
                <a:lnTo>
                  <a:pt x="0" y="35890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649219" y="6169025"/>
            <a:ext cx="349426" cy="348192"/>
          </a:xfrm>
          <a:custGeom>
            <a:avLst/>
            <a:gdLst/>
            <a:ahLst/>
            <a:cxnLst/>
            <a:rect l="l" t="t" r="r" b="b"/>
            <a:pathLst>
              <a:path w="359410" h="358139">
                <a:moveTo>
                  <a:pt x="179831" y="0"/>
                </a:moveTo>
                <a:lnTo>
                  <a:pt x="132115" y="6385"/>
                </a:lnTo>
                <a:lnTo>
                  <a:pt x="89182" y="24412"/>
                </a:lnTo>
                <a:lnTo>
                  <a:pt x="52768" y="52387"/>
                </a:lnTo>
                <a:lnTo>
                  <a:pt x="24609" y="88617"/>
                </a:lnTo>
                <a:lnTo>
                  <a:pt x="6441" y="131409"/>
                </a:lnTo>
                <a:lnTo>
                  <a:pt x="0" y="179069"/>
                </a:lnTo>
                <a:lnTo>
                  <a:pt x="6441" y="226730"/>
                </a:lnTo>
                <a:lnTo>
                  <a:pt x="24609" y="269522"/>
                </a:lnTo>
                <a:lnTo>
                  <a:pt x="52768" y="305752"/>
                </a:lnTo>
                <a:lnTo>
                  <a:pt x="89182" y="333727"/>
                </a:lnTo>
                <a:lnTo>
                  <a:pt x="132115" y="351754"/>
                </a:lnTo>
                <a:lnTo>
                  <a:pt x="179831" y="358139"/>
                </a:lnTo>
                <a:lnTo>
                  <a:pt x="227227" y="351754"/>
                </a:lnTo>
                <a:lnTo>
                  <a:pt x="269945" y="333727"/>
                </a:lnTo>
                <a:lnTo>
                  <a:pt x="306228" y="305752"/>
                </a:lnTo>
                <a:lnTo>
                  <a:pt x="334320" y="269522"/>
                </a:lnTo>
                <a:lnTo>
                  <a:pt x="352463" y="226730"/>
                </a:lnTo>
                <a:lnTo>
                  <a:pt x="358901" y="179069"/>
                </a:lnTo>
                <a:lnTo>
                  <a:pt x="352463" y="131409"/>
                </a:lnTo>
                <a:lnTo>
                  <a:pt x="334320" y="88617"/>
                </a:lnTo>
                <a:lnTo>
                  <a:pt x="306228" y="52387"/>
                </a:lnTo>
                <a:lnTo>
                  <a:pt x="269945" y="24412"/>
                </a:lnTo>
                <a:lnTo>
                  <a:pt x="227227" y="6385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695892" y="6337194"/>
            <a:ext cx="251882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829242" y="5750454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43053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928513" y="6486842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20" h="359409">
                <a:moveTo>
                  <a:pt x="0" y="0"/>
                </a:moveTo>
                <a:lnTo>
                  <a:pt x="286512" y="35890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141998" y="6486842"/>
            <a:ext cx="279665" cy="349426"/>
          </a:xfrm>
          <a:custGeom>
            <a:avLst/>
            <a:gdLst/>
            <a:ahLst/>
            <a:cxnLst/>
            <a:rect l="l" t="t" r="r" b="b"/>
            <a:pathLst>
              <a:path w="287654" h="359409">
                <a:moveTo>
                  <a:pt x="287274" y="0"/>
                </a:moveTo>
                <a:lnTo>
                  <a:pt x="0" y="35890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371656" y="6169025"/>
            <a:ext cx="348192" cy="348192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70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69"/>
                </a:lnTo>
                <a:lnTo>
                  <a:pt x="6385" y="226730"/>
                </a:lnTo>
                <a:lnTo>
                  <a:pt x="24412" y="269522"/>
                </a:lnTo>
                <a:lnTo>
                  <a:pt x="52387" y="305752"/>
                </a:lnTo>
                <a:lnTo>
                  <a:pt x="88617" y="333727"/>
                </a:lnTo>
                <a:lnTo>
                  <a:pt x="131409" y="351754"/>
                </a:lnTo>
                <a:lnTo>
                  <a:pt x="179070" y="358139"/>
                </a:lnTo>
                <a:lnTo>
                  <a:pt x="226730" y="351754"/>
                </a:lnTo>
                <a:lnTo>
                  <a:pt x="269522" y="333727"/>
                </a:lnTo>
                <a:lnTo>
                  <a:pt x="305752" y="305752"/>
                </a:lnTo>
                <a:lnTo>
                  <a:pt x="333727" y="269522"/>
                </a:lnTo>
                <a:lnTo>
                  <a:pt x="351754" y="226730"/>
                </a:lnTo>
                <a:lnTo>
                  <a:pt x="358139" y="179069"/>
                </a:lnTo>
                <a:lnTo>
                  <a:pt x="351754" y="131409"/>
                </a:lnTo>
                <a:lnTo>
                  <a:pt x="333727" y="88617"/>
                </a:lnTo>
                <a:lnTo>
                  <a:pt x="305752" y="52387"/>
                </a:lnTo>
                <a:lnTo>
                  <a:pt x="269522" y="24412"/>
                </a:lnTo>
                <a:lnTo>
                  <a:pt x="226730" y="6385"/>
                </a:lnTo>
                <a:lnTo>
                  <a:pt x="1790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551680" y="5750454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43053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650951" y="6486842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20" h="359409">
                <a:moveTo>
                  <a:pt x="0" y="0"/>
                </a:moveTo>
                <a:lnTo>
                  <a:pt x="286512" y="35890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466483" y="6247552"/>
            <a:ext cx="181504" cy="165453"/>
          </a:xfrm>
          <a:custGeom>
            <a:avLst/>
            <a:gdLst/>
            <a:ahLst/>
            <a:cxnLst/>
            <a:rect l="l" t="t" r="r" b="b"/>
            <a:pathLst>
              <a:path w="186689" h="170179">
                <a:moveTo>
                  <a:pt x="0" y="169925"/>
                </a:moveTo>
                <a:lnTo>
                  <a:pt x="139446" y="0"/>
                </a:lnTo>
                <a:lnTo>
                  <a:pt x="186689" y="54102"/>
                </a:lnTo>
                <a:lnTo>
                  <a:pt x="0" y="169925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252258" y="6273482"/>
            <a:ext cx="980369" cy="69762"/>
          </a:xfrm>
          <a:custGeom>
            <a:avLst/>
            <a:gdLst/>
            <a:ahLst/>
            <a:cxnLst/>
            <a:rect l="l" t="t" r="r" b="b"/>
            <a:pathLst>
              <a:path w="1008379" h="71754">
                <a:moveTo>
                  <a:pt x="936498" y="0"/>
                </a:moveTo>
                <a:lnTo>
                  <a:pt x="936498" y="71627"/>
                </a:lnTo>
                <a:lnTo>
                  <a:pt x="998981" y="40386"/>
                </a:lnTo>
                <a:lnTo>
                  <a:pt x="947928" y="40386"/>
                </a:lnTo>
                <a:lnTo>
                  <a:pt x="951738" y="38862"/>
                </a:lnTo>
                <a:lnTo>
                  <a:pt x="952500" y="35813"/>
                </a:lnTo>
                <a:lnTo>
                  <a:pt x="951738" y="32765"/>
                </a:lnTo>
                <a:lnTo>
                  <a:pt x="947928" y="31241"/>
                </a:lnTo>
                <a:lnTo>
                  <a:pt x="998981" y="31241"/>
                </a:lnTo>
                <a:lnTo>
                  <a:pt x="936498" y="0"/>
                </a:lnTo>
                <a:close/>
              </a:path>
              <a:path w="1008379" h="71754">
                <a:moveTo>
                  <a:pt x="936498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40386"/>
                </a:lnTo>
                <a:lnTo>
                  <a:pt x="936498" y="40386"/>
                </a:lnTo>
                <a:lnTo>
                  <a:pt x="936498" y="31241"/>
                </a:lnTo>
                <a:close/>
              </a:path>
              <a:path w="1008379" h="71754">
                <a:moveTo>
                  <a:pt x="998981" y="31241"/>
                </a:moveTo>
                <a:lnTo>
                  <a:pt x="947928" y="31241"/>
                </a:lnTo>
                <a:lnTo>
                  <a:pt x="951738" y="32765"/>
                </a:lnTo>
                <a:lnTo>
                  <a:pt x="952500" y="35813"/>
                </a:lnTo>
                <a:lnTo>
                  <a:pt x="951738" y="38862"/>
                </a:lnTo>
                <a:lnTo>
                  <a:pt x="947928" y="40386"/>
                </a:lnTo>
                <a:lnTo>
                  <a:pt x="998981" y="40386"/>
                </a:lnTo>
                <a:lnTo>
                  <a:pt x="1008126" y="35813"/>
                </a:lnTo>
                <a:lnTo>
                  <a:pt x="99898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1302014" y="5573765"/>
            <a:ext cx="4951853" cy="216469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556">
              <a:latin typeface="Times New Roman"/>
              <a:cs typeface="Times New Roman"/>
            </a:endParaRPr>
          </a:p>
          <a:p>
            <a:pPr marL="1584730" marR="2815102"/>
            <a:r>
              <a:rPr sz="1069" spc="5" dirty="0">
                <a:latin typeface="Times New Roman"/>
                <a:cs typeface="Times New Roman"/>
              </a:rPr>
              <a:t>Delete on  this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side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94577">
              <a:spcBef>
                <a:spcPts val="885"/>
              </a:spcBef>
            </a:pPr>
            <a:r>
              <a:rPr sz="1069" b="1" spc="10" dirty="0">
                <a:latin typeface="Times New Roman"/>
                <a:cs typeface="Times New Roman"/>
              </a:rPr>
              <a:t>Fig23.15: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Case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32319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758002" cy="1074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23459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This is the </a:t>
            </a:r>
            <a:r>
              <a:rPr sz="1069" spc="10" dirty="0">
                <a:latin typeface="Times New Roman"/>
                <a:cs typeface="Times New Roman"/>
              </a:rPr>
              <a:t>case where the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node had a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1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 was </a:t>
            </a:r>
            <a:r>
              <a:rPr sz="1069" spc="5" dirty="0">
                <a:latin typeface="Times New Roman"/>
                <a:cs typeface="Times New Roman"/>
              </a:rPr>
              <a:t>deleted in </a:t>
            </a:r>
            <a:r>
              <a:rPr sz="1069" spc="10" dirty="0">
                <a:latin typeface="Times New Roman"/>
                <a:cs typeface="Times New Roman"/>
              </a:rPr>
              <a:t>the parent’s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subtree. This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left subtree of  the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height of its right subtree. It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5" dirty="0">
                <a:latin typeface="Times New Roman"/>
                <a:cs typeface="Times New Roman"/>
              </a:rPr>
              <a:t>portion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4185953"/>
            <a:ext cx="4853076" cy="112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a node from the </a:t>
            </a:r>
            <a:r>
              <a:rPr sz="1069" spc="5" dirty="0">
                <a:latin typeface="Times New Roman"/>
                <a:cs typeface="Times New Roman"/>
              </a:rPr>
              <a:t>left subtree of this </a:t>
            </a:r>
            <a:r>
              <a:rPr sz="1069" spc="10" dirty="0">
                <a:latin typeface="Times New Roman"/>
                <a:cs typeface="Times New Roman"/>
              </a:rPr>
              <a:t>node then the </a:t>
            </a:r>
            <a:r>
              <a:rPr sz="1069" spc="5" dirty="0">
                <a:latin typeface="Times New Roman"/>
                <a:cs typeface="Times New Roman"/>
              </a:rPr>
              <a:t>height of left  subtree will decrease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1 and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right subtree. </a:t>
            </a:r>
            <a:r>
              <a:rPr sz="1069" spc="10" dirty="0">
                <a:latin typeface="Times New Roman"/>
                <a:cs typeface="Times New Roman"/>
              </a:rPr>
              <a:t>Thus the  balance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node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zero.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case,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action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perform </a:t>
            </a:r>
            <a:r>
              <a:rPr sz="1069" spc="5" dirty="0">
                <a:latin typeface="Times New Roman"/>
                <a:cs typeface="Times New Roman"/>
              </a:rPr>
              <a:t>to  balance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that </a:t>
            </a:r>
            <a:r>
              <a:rPr sz="1069" spc="10" dirty="0">
                <a:latin typeface="Times New Roman"/>
                <a:cs typeface="Times New Roman"/>
              </a:rPr>
              <a:t>change the balance of the parent node. This </a:t>
            </a:r>
            <a:r>
              <a:rPr sz="1069" spc="5" dirty="0">
                <a:latin typeface="Times New Roman"/>
                <a:cs typeface="Times New Roman"/>
              </a:rPr>
              <a:t>deletion of </a:t>
            </a:r>
            <a:r>
              <a:rPr sz="1069" spc="10" dirty="0">
                <a:latin typeface="Times New Roman"/>
                <a:cs typeface="Times New Roman"/>
              </a:rPr>
              <a:t>node  may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caused imbalance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higher nodes.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advised to continue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to the root  </a:t>
            </a:r>
            <a:r>
              <a:rPr sz="1069" spc="5" dirty="0">
                <a:latin typeface="Times New Roman"/>
                <a:cs typeface="Times New Roman"/>
              </a:rPr>
              <a:t>of the 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spc="10" dirty="0">
                <a:latin typeface="Times New Roman"/>
                <a:cs typeface="Times New Roman"/>
              </a:rPr>
              <a:t>wherever the </a:t>
            </a:r>
            <a:r>
              <a:rPr sz="1069" spc="5" dirty="0">
                <a:latin typeface="Times New Roman"/>
                <a:cs typeface="Times New Roman"/>
              </a:rPr>
              <a:t>balance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violates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 </a:t>
            </a:r>
            <a:r>
              <a:rPr sz="1069" spc="5" dirty="0">
                <a:latin typeface="Times New Roman"/>
                <a:cs typeface="Times New Roman"/>
              </a:rPr>
              <a:t>condition.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6994" y="2857499"/>
            <a:ext cx="277813" cy="349426"/>
          </a:xfrm>
          <a:custGeom>
            <a:avLst/>
            <a:gdLst/>
            <a:ahLst/>
            <a:cxnLst/>
            <a:rect l="l" t="t" r="r" b="b"/>
            <a:pathLst>
              <a:path w="285750" h="359410">
                <a:moveTo>
                  <a:pt x="285750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856653" y="2539683"/>
            <a:ext cx="348192" cy="349426"/>
          </a:xfrm>
          <a:custGeom>
            <a:avLst/>
            <a:gdLst/>
            <a:ahLst/>
            <a:cxnLst/>
            <a:rect l="l" t="t" r="r" b="b"/>
            <a:pathLst>
              <a:path w="358139" h="359410">
                <a:moveTo>
                  <a:pt x="179069" y="0"/>
                </a:moveTo>
                <a:lnTo>
                  <a:pt x="131409" y="6441"/>
                </a:lnTo>
                <a:lnTo>
                  <a:pt x="88617" y="24609"/>
                </a:lnTo>
                <a:lnTo>
                  <a:pt x="52387" y="52768"/>
                </a:lnTo>
                <a:lnTo>
                  <a:pt x="24412" y="89182"/>
                </a:lnTo>
                <a:lnTo>
                  <a:pt x="6385" y="132115"/>
                </a:lnTo>
                <a:lnTo>
                  <a:pt x="0" y="179832"/>
                </a:lnTo>
                <a:lnTo>
                  <a:pt x="6385" y="227492"/>
                </a:lnTo>
                <a:lnTo>
                  <a:pt x="24412" y="270284"/>
                </a:lnTo>
                <a:lnTo>
                  <a:pt x="52387" y="306514"/>
                </a:lnTo>
                <a:lnTo>
                  <a:pt x="88617" y="334489"/>
                </a:lnTo>
                <a:lnTo>
                  <a:pt x="131409" y="352516"/>
                </a:lnTo>
                <a:lnTo>
                  <a:pt x="179069" y="358901"/>
                </a:lnTo>
                <a:lnTo>
                  <a:pt x="226730" y="352516"/>
                </a:lnTo>
                <a:lnTo>
                  <a:pt x="269522" y="334489"/>
                </a:lnTo>
                <a:lnTo>
                  <a:pt x="305752" y="306514"/>
                </a:lnTo>
                <a:lnTo>
                  <a:pt x="333727" y="270284"/>
                </a:lnTo>
                <a:lnTo>
                  <a:pt x="351754" y="227492"/>
                </a:lnTo>
                <a:lnTo>
                  <a:pt x="358139" y="179832"/>
                </a:lnTo>
                <a:lnTo>
                  <a:pt x="351754" y="132115"/>
                </a:lnTo>
                <a:lnTo>
                  <a:pt x="333727" y="89182"/>
                </a:lnTo>
                <a:lnTo>
                  <a:pt x="305752" y="52768"/>
                </a:lnTo>
                <a:lnTo>
                  <a:pt x="269522" y="24609"/>
                </a:lnTo>
                <a:lnTo>
                  <a:pt x="226730" y="6441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647248" y="2708592"/>
            <a:ext cx="253118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4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135206" y="2857499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20" h="359410">
                <a:moveTo>
                  <a:pt x="0" y="0"/>
                </a:moveTo>
                <a:lnTo>
                  <a:pt x="286512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348692" y="2857499"/>
            <a:ext cx="279665" cy="349426"/>
          </a:xfrm>
          <a:custGeom>
            <a:avLst/>
            <a:gdLst/>
            <a:ahLst/>
            <a:cxnLst/>
            <a:rect l="l" t="t" r="r" b="b"/>
            <a:pathLst>
              <a:path w="287654" h="359410">
                <a:moveTo>
                  <a:pt x="287274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578349" y="2539683"/>
            <a:ext cx="348192" cy="349426"/>
          </a:xfrm>
          <a:custGeom>
            <a:avLst/>
            <a:gdLst/>
            <a:ahLst/>
            <a:cxnLst/>
            <a:rect l="l" t="t" r="r" b="b"/>
            <a:pathLst>
              <a:path w="358139" h="359410">
                <a:moveTo>
                  <a:pt x="179069" y="0"/>
                </a:moveTo>
                <a:lnTo>
                  <a:pt x="131409" y="6441"/>
                </a:lnTo>
                <a:lnTo>
                  <a:pt x="88617" y="24609"/>
                </a:lnTo>
                <a:lnTo>
                  <a:pt x="52387" y="52768"/>
                </a:lnTo>
                <a:lnTo>
                  <a:pt x="24412" y="89182"/>
                </a:lnTo>
                <a:lnTo>
                  <a:pt x="6385" y="132115"/>
                </a:lnTo>
                <a:lnTo>
                  <a:pt x="0" y="179832"/>
                </a:lnTo>
                <a:lnTo>
                  <a:pt x="6385" y="227492"/>
                </a:lnTo>
                <a:lnTo>
                  <a:pt x="24412" y="270284"/>
                </a:lnTo>
                <a:lnTo>
                  <a:pt x="52387" y="306514"/>
                </a:lnTo>
                <a:lnTo>
                  <a:pt x="88617" y="334489"/>
                </a:lnTo>
                <a:lnTo>
                  <a:pt x="131409" y="352516"/>
                </a:lnTo>
                <a:lnTo>
                  <a:pt x="179069" y="358901"/>
                </a:lnTo>
                <a:lnTo>
                  <a:pt x="226730" y="352516"/>
                </a:lnTo>
                <a:lnTo>
                  <a:pt x="269522" y="334489"/>
                </a:lnTo>
                <a:lnTo>
                  <a:pt x="305752" y="306514"/>
                </a:lnTo>
                <a:lnTo>
                  <a:pt x="333727" y="270284"/>
                </a:lnTo>
                <a:lnTo>
                  <a:pt x="351754" y="227492"/>
                </a:lnTo>
                <a:lnTo>
                  <a:pt x="358139" y="179832"/>
                </a:lnTo>
                <a:lnTo>
                  <a:pt x="351754" y="132115"/>
                </a:lnTo>
                <a:lnTo>
                  <a:pt x="333727" y="89182"/>
                </a:lnTo>
                <a:lnTo>
                  <a:pt x="305752" y="52768"/>
                </a:lnTo>
                <a:lnTo>
                  <a:pt x="269522" y="24609"/>
                </a:lnTo>
                <a:lnTo>
                  <a:pt x="226730" y="6441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57644" y="2857499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20" h="359410">
                <a:moveTo>
                  <a:pt x="0" y="0"/>
                </a:moveTo>
                <a:lnTo>
                  <a:pt x="286512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931477" y="2618952"/>
            <a:ext cx="180887" cy="164835"/>
          </a:xfrm>
          <a:custGeom>
            <a:avLst/>
            <a:gdLst/>
            <a:ahLst/>
            <a:cxnLst/>
            <a:rect l="l" t="t" r="r" b="b"/>
            <a:pathLst>
              <a:path w="186055" h="169544">
                <a:moveTo>
                  <a:pt x="0" y="169163"/>
                </a:moveTo>
                <a:lnTo>
                  <a:pt x="138684" y="0"/>
                </a:lnTo>
                <a:lnTo>
                  <a:pt x="185928" y="53339"/>
                </a:lnTo>
                <a:lnTo>
                  <a:pt x="0" y="169163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458951" y="2644880"/>
            <a:ext cx="980369" cy="69762"/>
          </a:xfrm>
          <a:custGeom>
            <a:avLst/>
            <a:gdLst/>
            <a:ahLst/>
            <a:cxnLst/>
            <a:rect l="l" t="t" r="r" b="b"/>
            <a:pathLst>
              <a:path w="1008379" h="71755">
                <a:moveTo>
                  <a:pt x="936498" y="0"/>
                </a:moveTo>
                <a:lnTo>
                  <a:pt x="936498" y="71628"/>
                </a:lnTo>
                <a:lnTo>
                  <a:pt x="1000506" y="39624"/>
                </a:lnTo>
                <a:lnTo>
                  <a:pt x="948689" y="39624"/>
                </a:lnTo>
                <a:lnTo>
                  <a:pt x="951738" y="38862"/>
                </a:lnTo>
                <a:lnTo>
                  <a:pt x="952500" y="35814"/>
                </a:lnTo>
                <a:lnTo>
                  <a:pt x="951738" y="32004"/>
                </a:lnTo>
                <a:lnTo>
                  <a:pt x="948689" y="31242"/>
                </a:lnTo>
                <a:lnTo>
                  <a:pt x="998981" y="31242"/>
                </a:lnTo>
                <a:lnTo>
                  <a:pt x="936498" y="0"/>
                </a:lnTo>
                <a:close/>
              </a:path>
              <a:path w="1008379" h="71755">
                <a:moveTo>
                  <a:pt x="936498" y="31242"/>
                </a:moveTo>
                <a:lnTo>
                  <a:pt x="4572" y="31242"/>
                </a:lnTo>
                <a:lnTo>
                  <a:pt x="1524" y="32004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39624"/>
                </a:lnTo>
                <a:lnTo>
                  <a:pt x="936498" y="39624"/>
                </a:lnTo>
                <a:lnTo>
                  <a:pt x="936498" y="31242"/>
                </a:lnTo>
                <a:close/>
              </a:path>
              <a:path w="1008379" h="71755">
                <a:moveTo>
                  <a:pt x="998981" y="31242"/>
                </a:moveTo>
                <a:lnTo>
                  <a:pt x="948689" y="31242"/>
                </a:lnTo>
                <a:lnTo>
                  <a:pt x="951738" y="32004"/>
                </a:lnTo>
                <a:lnTo>
                  <a:pt x="952500" y="35814"/>
                </a:lnTo>
                <a:lnTo>
                  <a:pt x="951738" y="38862"/>
                </a:lnTo>
                <a:lnTo>
                  <a:pt x="948689" y="39624"/>
                </a:lnTo>
                <a:lnTo>
                  <a:pt x="1000506" y="39624"/>
                </a:lnTo>
                <a:lnTo>
                  <a:pt x="1008126" y="35814"/>
                </a:lnTo>
                <a:lnTo>
                  <a:pt x="998981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037417" y="2244830"/>
            <a:ext cx="0" cy="313619"/>
          </a:xfrm>
          <a:custGeom>
            <a:avLst/>
            <a:gdLst/>
            <a:ahLst/>
            <a:cxnLst/>
            <a:rect l="l" t="t" r="r" b="b"/>
            <a:pathLst>
              <a:path h="322580">
                <a:moveTo>
                  <a:pt x="0" y="32232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711700" y="2248535"/>
            <a:ext cx="0" cy="313619"/>
          </a:xfrm>
          <a:custGeom>
            <a:avLst/>
            <a:gdLst/>
            <a:ahLst/>
            <a:cxnLst/>
            <a:rect l="l" t="t" r="r" b="b"/>
            <a:pathLst>
              <a:path h="322580">
                <a:moveTo>
                  <a:pt x="0" y="32232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302014" y="2097776"/>
            <a:ext cx="4951853" cy="188166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24">
              <a:latin typeface="Times New Roman"/>
              <a:cs typeface="Times New Roman"/>
            </a:endParaRPr>
          </a:p>
          <a:p>
            <a:pPr marL="874780" marR="3525051">
              <a:lnSpc>
                <a:spcPts val="127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Delete on  this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side</a:t>
            </a:r>
            <a:endParaRPr sz="1069">
              <a:latin typeface="Times New Roman"/>
              <a:cs typeface="Times New Roman"/>
            </a:endParaRPr>
          </a:p>
          <a:p>
            <a:pPr marL="1397674">
              <a:spcBef>
                <a:spcPts val="729"/>
              </a:spcBef>
            </a:pPr>
            <a:r>
              <a:rPr sz="1069" b="1" spc="10" dirty="0">
                <a:latin typeface="Times New Roman"/>
                <a:cs typeface="Times New Roman"/>
              </a:rPr>
              <a:t>Fig 23.16: </a:t>
            </a:r>
            <a:r>
              <a:rPr sz="1069" spc="10" dirty="0">
                <a:latin typeface="Times New Roman"/>
                <a:cs typeface="Times New Roman"/>
              </a:rPr>
              <a:t>Deletion Case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832236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24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87786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688" y="2361635"/>
            <a:ext cx="616744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668" algn="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R="4939" algn="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4.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097789"/>
            <a:ext cx="766763" cy="612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44" y="3360264"/>
            <a:ext cx="1558219" cy="342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099"/>
              </a:lnSpc>
            </a:pPr>
            <a:r>
              <a:rPr sz="1069" spc="5" dirty="0">
                <a:latin typeface="Times New Roman"/>
                <a:cs typeface="Times New Roman"/>
              </a:rPr>
              <a:t>Deletion in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Tree 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Uses of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015669"/>
            <a:ext cx="4852458" cy="312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Deletion in </a:t>
            </a:r>
            <a:r>
              <a:rPr sz="1264" b="1" spc="10" dirty="0">
                <a:latin typeface="Arial"/>
                <a:cs typeface="Arial"/>
              </a:rPr>
              <a:t>AVL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 of last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discussing </a:t>
            </a:r>
            <a:r>
              <a:rPr sz="1069" spc="10" dirty="0">
                <a:latin typeface="Times New Roman"/>
                <a:cs typeface="Times New Roman"/>
              </a:rPr>
              <a:t>about deleting a </a:t>
            </a:r>
            <a:r>
              <a:rPr sz="1069" spc="15" dirty="0">
                <a:latin typeface="Times New Roman"/>
                <a:cs typeface="Times New Roman"/>
              </a:rPr>
              <a:t>node from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five cases </a:t>
            </a:r>
            <a:r>
              <a:rPr sz="1069" spc="5" dirty="0">
                <a:latin typeface="Times New Roman"/>
                <a:cs typeface="Times New Roman"/>
              </a:rPr>
              <a:t>to consider while deleting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When a  node </a:t>
            </a:r>
            <a:r>
              <a:rPr sz="1069" spc="5" dirty="0">
                <a:latin typeface="Times New Roman"/>
                <a:cs typeface="Times New Roman"/>
              </a:rPr>
              <a:t>is deleted,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become </a:t>
            </a:r>
            <a:r>
              <a:rPr sz="1069" spc="10" dirty="0">
                <a:latin typeface="Times New Roman"/>
                <a:cs typeface="Times New Roman"/>
              </a:rPr>
              <a:t>unbalanced.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calculate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balance factor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and perform </a:t>
            </a:r>
            <a:r>
              <a:rPr sz="1069" spc="5" dirty="0">
                <a:latin typeface="Times New Roman"/>
                <a:cs typeface="Times New Roman"/>
              </a:rPr>
              <a:t>rotation for </a:t>
            </a:r>
            <a:r>
              <a:rPr sz="1069" spc="10" dirty="0">
                <a:latin typeface="Times New Roman"/>
                <a:cs typeface="Times New Roman"/>
              </a:rPr>
              <a:t>unbalanced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rotation can </a:t>
            </a:r>
            <a:r>
              <a:rPr sz="1069" spc="5" dirty="0">
                <a:latin typeface="Times New Roman"/>
                <a:cs typeface="Times New Roman"/>
              </a:rPr>
              <a:t>prolong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insertion, </a:t>
            </a:r>
            <a:r>
              <a:rPr sz="1069" spc="10" dirty="0">
                <a:latin typeface="Times New Roman"/>
                <a:cs typeface="Times New Roman"/>
              </a:rPr>
              <a:t>only one </a:t>
            </a:r>
            <a:r>
              <a:rPr sz="1069" spc="5" dirty="0">
                <a:latin typeface="Times New Roman"/>
                <a:cs typeface="Times New Roman"/>
              </a:rPr>
              <a:t>node’s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adjusted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saw </a:t>
            </a:r>
            <a:r>
              <a:rPr sz="1069" spc="5" dirty="0">
                <a:latin typeface="Times New Roman"/>
                <a:cs typeface="Times New Roman"/>
              </a:rPr>
              <a:t>in  previous lectures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in case of </a:t>
            </a:r>
            <a:r>
              <a:rPr sz="1069" spc="10" dirty="0">
                <a:latin typeface="Times New Roman"/>
                <a:cs typeface="Times New Roman"/>
              </a:rPr>
              <a:t>deletion,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process of rotation may expand to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there may </a:t>
            </a:r>
            <a:r>
              <a:rPr sz="1069" spc="10" dirty="0">
                <a:latin typeface="Times New Roman"/>
                <a:cs typeface="Times New Roman"/>
              </a:rPr>
              <a:t>also be </a:t>
            </a:r>
            <a:r>
              <a:rPr sz="1069" spc="5" dirty="0">
                <a:latin typeface="Times New Roman"/>
                <a:cs typeface="Times New Roman"/>
              </a:rPr>
              <a:t>cases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a node and perform </a:t>
            </a:r>
            <a:r>
              <a:rPr sz="1069" spc="15" dirty="0">
                <a:latin typeface="Times New Roman"/>
                <a:cs typeface="Times New Roman"/>
              </a:rPr>
              <a:t>no 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one rotation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five </a:t>
            </a:r>
            <a:r>
              <a:rPr sz="1069" spc="10" dirty="0">
                <a:latin typeface="Times New Roman"/>
                <a:cs typeface="Times New Roman"/>
              </a:rPr>
              <a:t>cases </a:t>
            </a:r>
            <a:r>
              <a:rPr sz="1069" spc="5" dirty="0">
                <a:latin typeface="Times New Roman"/>
                <a:cs typeface="Times New Roman"/>
              </a:rPr>
              <a:t>of deletion.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side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not going </a:t>
            </a:r>
            <a:r>
              <a:rPr sz="1069" spc="10" dirty="0">
                <a:latin typeface="Times New Roman"/>
                <a:cs typeface="Times New Roman"/>
              </a:rPr>
              <a:t>to  implement </a:t>
            </a:r>
            <a:r>
              <a:rPr sz="1069" spc="5" dirty="0">
                <a:latin typeface="Times New Roman"/>
                <a:cs typeface="Times New Roman"/>
              </a:rPr>
              <a:t>these cases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in this lecture, </a:t>
            </a:r>
            <a:r>
              <a:rPr sz="1069" spc="10" dirty="0">
                <a:latin typeface="Times New Roman"/>
                <a:cs typeface="Times New Roman"/>
              </a:rPr>
              <a:t>you can do </a:t>
            </a:r>
            <a:r>
              <a:rPr sz="1069" spc="5" dirty="0">
                <a:latin typeface="Times New Roman"/>
                <a:cs typeface="Times New Roman"/>
              </a:rPr>
              <a:t>it yourself 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exercise  </a:t>
            </a:r>
            <a:r>
              <a:rPr sz="1069" spc="10" dirty="0">
                <a:latin typeface="Times New Roman"/>
                <a:cs typeface="Times New Roman"/>
              </a:rPr>
              <a:t>with the help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text </a:t>
            </a:r>
            <a:r>
              <a:rPr sz="1069" spc="10" dirty="0">
                <a:latin typeface="Times New Roman"/>
                <a:cs typeface="Times New Roman"/>
              </a:rPr>
              <a:t>book. </a:t>
            </a:r>
            <a:r>
              <a:rPr sz="1069" spc="5" dirty="0">
                <a:latin typeface="Times New Roman"/>
                <a:cs typeface="Times New Roman"/>
              </a:rPr>
              <a:t>In this lecture, </a:t>
            </a:r>
            <a:r>
              <a:rPr sz="1069" spc="10" dirty="0">
                <a:latin typeface="Times New Roman"/>
                <a:cs typeface="Times New Roman"/>
              </a:rPr>
              <a:t>the emphasis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be on the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process and what necessary </a:t>
            </a:r>
            <a:r>
              <a:rPr sz="1069" spc="5" dirty="0">
                <a:latin typeface="Times New Roman"/>
                <a:cs typeface="Times New Roman"/>
              </a:rPr>
              <a:t>actions </a:t>
            </a:r>
            <a:r>
              <a:rPr sz="1069" spc="10" dirty="0">
                <a:latin typeface="Times New Roman"/>
                <a:cs typeface="Times New Roman"/>
              </a:rPr>
              <a:t>we take when a node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required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Actually,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two kinds </a:t>
            </a:r>
            <a:r>
              <a:rPr sz="1069" spc="5" dirty="0">
                <a:latin typeface="Times New Roman"/>
                <a:cs typeface="Times New Roman"/>
              </a:rPr>
              <a:t>of actions  taken here,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is deletion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b="1" spc="10" dirty="0">
                <a:latin typeface="Times New Roman"/>
                <a:cs typeface="Times New Roman"/>
              </a:rPr>
              <a:t>Case </a:t>
            </a:r>
            <a:r>
              <a:rPr sz="1069" b="1" spc="5" dirty="0">
                <a:latin typeface="Times New Roman"/>
                <a:cs typeface="Times New Roman"/>
              </a:rPr>
              <a:t>1a</a:t>
            </a: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of the deleted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had a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0 and a node was </a:t>
            </a:r>
            <a:r>
              <a:rPr sz="1069" spc="5" dirty="0">
                <a:latin typeface="Times New Roman"/>
                <a:cs typeface="Times New Roman"/>
              </a:rPr>
              <a:t>deleted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parent’s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67" y="8691908"/>
            <a:ext cx="4852458" cy="657490"/>
          </a:xfrm>
          <a:prstGeom prst="rect">
            <a:avLst/>
          </a:prstGeom>
        </p:spPr>
        <p:txBody>
          <a:bodyPr vert="horz" wrap="square" lIns="0" tIns="2469" rIns="0" bIns="0" rtlCol="0">
            <a:spAutoFit/>
          </a:bodyPr>
          <a:lstStyle/>
          <a:p>
            <a:pPr marL="12347" marR="4939" algn="just">
              <a:lnSpc>
                <a:spcPct val="98500"/>
              </a:lnSpc>
              <a:spcBef>
                <a:spcPts val="19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tree in the </a:t>
            </a:r>
            <a:r>
              <a:rPr sz="1069" i="1" spc="10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24.1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horizontal line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indicates that  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is 0, the </a:t>
            </a:r>
            <a:r>
              <a:rPr sz="1069" i="1" spc="10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subtrees of the node are of equal </a:t>
            </a:r>
            <a:r>
              <a:rPr sz="1069" spc="5" dirty="0">
                <a:latin typeface="Times New Roman"/>
                <a:cs typeface="Times New Roman"/>
              </a:rPr>
              <a:t>levels. </a:t>
            </a:r>
            <a:r>
              <a:rPr sz="1069" spc="10" dirty="0">
                <a:latin typeface="Times New Roman"/>
                <a:cs typeface="Times New Roman"/>
              </a:rPr>
              <a:t>Now, when  a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deleted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reduce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level and  </a:t>
            </a:r>
            <a:r>
              <a:rPr sz="1069" spc="5" dirty="0">
                <a:latin typeface="Times New Roman"/>
                <a:cs typeface="Times New Roman"/>
              </a:rPr>
              <a:t>cause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balance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right</a:t>
            </a:r>
            <a:r>
              <a:rPr sz="1069" i="1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increase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relatively.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25788" y="7619576"/>
            <a:ext cx="187060" cy="175331"/>
          </a:xfrm>
          <a:custGeom>
            <a:avLst/>
            <a:gdLst/>
            <a:ahLst/>
            <a:cxnLst/>
            <a:rect l="l" t="t" r="r" b="b"/>
            <a:pathLst>
              <a:path w="192404" h="180340">
                <a:moveTo>
                  <a:pt x="89154" y="0"/>
                </a:moveTo>
                <a:lnTo>
                  <a:pt x="0" y="101345"/>
                </a:lnTo>
                <a:lnTo>
                  <a:pt x="192024" y="179831"/>
                </a:lnTo>
                <a:lnTo>
                  <a:pt x="89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825788" y="7619576"/>
            <a:ext cx="187060" cy="175331"/>
          </a:xfrm>
          <a:custGeom>
            <a:avLst/>
            <a:gdLst/>
            <a:ahLst/>
            <a:cxnLst/>
            <a:rect l="l" t="t" r="r" b="b"/>
            <a:pathLst>
              <a:path w="192404" h="180340">
                <a:moveTo>
                  <a:pt x="192024" y="179831"/>
                </a:moveTo>
                <a:lnTo>
                  <a:pt x="89154" y="0"/>
                </a:lnTo>
                <a:lnTo>
                  <a:pt x="0" y="101345"/>
                </a:lnTo>
                <a:lnTo>
                  <a:pt x="192024" y="179831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794423" y="7858866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19" h="359409">
                <a:moveTo>
                  <a:pt x="286512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023341" y="7541047"/>
            <a:ext cx="349426" cy="348192"/>
          </a:xfrm>
          <a:custGeom>
            <a:avLst/>
            <a:gdLst/>
            <a:ahLst/>
            <a:cxnLst/>
            <a:rect l="l" t="t" r="r" b="b"/>
            <a:pathLst>
              <a:path w="359410" h="358140">
                <a:moveTo>
                  <a:pt x="179069" y="0"/>
                </a:moveTo>
                <a:lnTo>
                  <a:pt x="131674" y="6385"/>
                </a:lnTo>
                <a:lnTo>
                  <a:pt x="88956" y="24412"/>
                </a:lnTo>
                <a:lnTo>
                  <a:pt x="52673" y="52387"/>
                </a:lnTo>
                <a:lnTo>
                  <a:pt x="24581" y="88617"/>
                </a:lnTo>
                <a:lnTo>
                  <a:pt x="6438" y="131409"/>
                </a:lnTo>
                <a:lnTo>
                  <a:pt x="0" y="179069"/>
                </a:lnTo>
                <a:lnTo>
                  <a:pt x="6438" y="226730"/>
                </a:lnTo>
                <a:lnTo>
                  <a:pt x="24581" y="269522"/>
                </a:lnTo>
                <a:lnTo>
                  <a:pt x="52673" y="305752"/>
                </a:lnTo>
                <a:lnTo>
                  <a:pt x="88956" y="333727"/>
                </a:lnTo>
                <a:lnTo>
                  <a:pt x="131674" y="351754"/>
                </a:lnTo>
                <a:lnTo>
                  <a:pt x="179069" y="358139"/>
                </a:lnTo>
                <a:lnTo>
                  <a:pt x="226786" y="351754"/>
                </a:lnTo>
                <a:lnTo>
                  <a:pt x="269719" y="333727"/>
                </a:lnTo>
                <a:lnTo>
                  <a:pt x="306133" y="305752"/>
                </a:lnTo>
                <a:lnTo>
                  <a:pt x="334292" y="269522"/>
                </a:lnTo>
                <a:lnTo>
                  <a:pt x="352460" y="226730"/>
                </a:lnTo>
                <a:lnTo>
                  <a:pt x="358901" y="179069"/>
                </a:lnTo>
                <a:lnTo>
                  <a:pt x="352460" y="131409"/>
                </a:lnTo>
                <a:lnTo>
                  <a:pt x="334292" y="88617"/>
                </a:lnTo>
                <a:lnTo>
                  <a:pt x="306133" y="52387"/>
                </a:lnTo>
                <a:lnTo>
                  <a:pt x="269719" y="24412"/>
                </a:lnTo>
                <a:lnTo>
                  <a:pt x="226786" y="6385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070013" y="7709218"/>
            <a:ext cx="251266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203363" y="7122477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43053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302635" y="7858866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20" h="359409">
                <a:moveTo>
                  <a:pt x="0" y="0"/>
                </a:moveTo>
                <a:lnTo>
                  <a:pt x="286512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516120" y="7858866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20" h="359409">
                <a:moveTo>
                  <a:pt x="286512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745777" y="7541047"/>
            <a:ext cx="348192" cy="348192"/>
          </a:xfrm>
          <a:custGeom>
            <a:avLst/>
            <a:gdLst/>
            <a:ahLst/>
            <a:cxnLst/>
            <a:rect l="l" t="t" r="r" b="b"/>
            <a:pathLst>
              <a:path w="358139" h="358140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69"/>
                </a:lnTo>
                <a:lnTo>
                  <a:pt x="6385" y="226730"/>
                </a:lnTo>
                <a:lnTo>
                  <a:pt x="24412" y="269522"/>
                </a:lnTo>
                <a:lnTo>
                  <a:pt x="52387" y="305752"/>
                </a:lnTo>
                <a:lnTo>
                  <a:pt x="88617" y="333727"/>
                </a:lnTo>
                <a:lnTo>
                  <a:pt x="131409" y="351754"/>
                </a:lnTo>
                <a:lnTo>
                  <a:pt x="179069" y="358139"/>
                </a:lnTo>
                <a:lnTo>
                  <a:pt x="226730" y="351754"/>
                </a:lnTo>
                <a:lnTo>
                  <a:pt x="269522" y="333727"/>
                </a:lnTo>
                <a:lnTo>
                  <a:pt x="305752" y="305752"/>
                </a:lnTo>
                <a:lnTo>
                  <a:pt x="333727" y="269522"/>
                </a:lnTo>
                <a:lnTo>
                  <a:pt x="351754" y="226730"/>
                </a:lnTo>
                <a:lnTo>
                  <a:pt x="358139" y="179069"/>
                </a:lnTo>
                <a:lnTo>
                  <a:pt x="351754" y="131409"/>
                </a:lnTo>
                <a:lnTo>
                  <a:pt x="333727" y="88617"/>
                </a:lnTo>
                <a:lnTo>
                  <a:pt x="305752" y="52387"/>
                </a:lnTo>
                <a:lnTo>
                  <a:pt x="269522" y="24412"/>
                </a:lnTo>
                <a:lnTo>
                  <a:pt x="226730" y="6385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925801" y="7122477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43053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024332" y="7858866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20" h="359409">
                <a:moveTo>
                  <a:pt x="0" y="0"/>
                </a:moveTo>
                <a:lnTo>
                  <a:pt x="286512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626379" y="7645505"/>
            <a:ext cx="980369" cy="69762"/>
          </a:xfrm>
          <a:custGeom>
            <a:avLst/>
            <a:gdLst/>
            <a:ahLst/>
            <a:cxnLst/>
            <a:rect l="l" t="t" r="r" b="b"/>
            <a:pathLst>
              <a:path w="1008379" h="71754">
                <a:moveTo>
                  <a:pt x="936498" y="0"/>
                </a:moveTo>
                <a:lnTo>
                  <a:pt x="936498" y="71627"/>
                </a:lnTo>
                <a:lnTo>
                  <a:pt x="998981" y="40385"/>
                </a:lnTo>
                <a:lnTo>
                  <a:pt x="947927" y="40385"/>
                </a:lnTo>
                <a:lnTo>
                  <a:pt x="950976" y="38861"/>
                </a:lnTo>
                <a:lnTo>
                  <a:pt x="952500" y="35813"/>
                </a:lnTo>
                <a:lnTo>
                  <a:pt x="950976" y="32765"/>
                </a:lnTo>
                <a:lnTo>
                  <a:pt x="947927" y="31241"/>
                </a:lnTo>
                <a:lnTo>
                  <a:pt x="998981" y="31241"/>
                </a:lnTo>
                <a:lnTo>
                  <a:pt x="936498" y="0"/>
                </a:lnTo>
                <a:close/>
              </a:path>
              <a:path w="1008379" h="71754">
                <a:moveTo>
                  <a:pt x="936498" y="31241"/>
                </a:moveTo>
                <a:lnTo>
                  <a:pt x="4572" y="31241"/>
                </a:lnTo>
                <a:lnTo>
                  <a:pt x="762" y="32765"/>
                </a:lnTo>
                <a:lnTo>
                  <a:pt x="0" y="35813"/>
                </a:lnTo>
                <a:lnTo>
                  <a:pt x="762" y="38861"/>
                </a:lnTo>
                <a:lnTo>
                  <a:pt x="4572" y="40385"/>
                </a:lnTo>
                <a:lnTo>
                  <a:pt x="936498" y="40385"/>
                </a:lnTo>
                <a:lnTo>
                  <a:pt x="936498" y="31241"/>
                </a:lnTo>
                <a:close/>
              </a:path>
              <a:path w="1008379" h="71754">
                <a:moveTo>
                  <a:pt x="998981" y="31241"/>
                </a:moveTo>
                <a:lnTo>
                  <a:pt x="947927" y="31241"/>
                </a:lnTo>
                <a:lnTo>
                  <a:pt x="950976" y="32765"/>
                </a:lnTo>
                <a:lnTo>
                  <a:pt x="952500" y="35813"/>
                </a:lnTo>
                <a:lnTo>
                  <a:pt x="950976" y="38861"/>
                </a:lnTo>
                <a:lnTo>
                  <a:pt x="947927" y="40385"/>
                </a:lnTo>
                <a:lnTo>
                  <a:pt x="998981" y="40385"/>
                </a:lnTo>
                <a:lnTo>
                  <a:pt x="1008126" y="35813"/>
                </a:lnTo>
                <a:lnTo>
                  <a:pt x="99898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410177" y="8289537"/>
            <a:ext cx="563033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Delete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  this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21168" y="8479684"/>
            <a:ext cx="966170" cy="275960"/>
          </a:xfrm>
          <a:custGeom>
            <a:avLst/>
            <a:gdLst/>
            <a:ahLst/>
            <a:cxnLst/>
            <a:rect l="l" t="t" r="r" b="b"/>
            <a:pathLst>
              <a:path w="993775" h="283845">
                <a:moveTo>
                  <a:pt x="0" y="283463"/>
                </a:moveTo>
                <a:lnTo>
                  <a:pt x="993648" y="283463"/>
                </a:lnTo>
                <a:lnTo>
                  <a:pt x="993648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493276" y="8519442"/>
            <a:ext cx="4963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24.1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30484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49989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favor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is </a:t>
            </a:r>
            <a:r>
              <a:rPr sz="1069" spc="10" dirty="0">
                <a:latin typeface="Times New Roman"/>
                <a:cs typeface="Times New Roman"/>
              </a:rPr>
              <a:t>shown by a </a:t>
            </a:r>
            <a:r>
              <a:rPr sz="1069" spc="5" dirty="0">
                <a:latin typeface="Times New Roman"/>
                <a:cs typeface="Times New Roman"/>
              </a:rPr>
              <a:t>triangular </a:t>
            </a:r>
            <a:r>
              <a:rPr sz="1069" spc="10" dirty="0">
                <a:latin typeface="Times New Roman"/>
                <a:cs typeface="Times New Roman"/>
              </a:rPr>
              <a:t>knob </a:t>
            </a:r>
            <a:r>
              <a:rPr sz="1069" spc="5" dirty="0">
                <a:latin typeface="Times New Roman"/>
                <a:cs typeface="Times New Roman"/>
              </a:rPr>
              <a:t>tilted  towards right.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the action required in this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again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7826" y="2836634"/>
            <a:ext cx="3900733" cy="1875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3273249" y="2931584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2747" y="3709459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491" y="3709459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6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9237" y="4410287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5320" y="4410287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7</a:t>
            </a:r>
            <a:endParaRPr sz="11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6518" y="4410287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1919" y="4410287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26605" y="4548082"/>
            <a:ext cx="902581" cy="8643"/>
          </a:xfrm>
          <a:custGeom>
            <a:avLst/>
            <a:gdLst/>
            <a:ahLst/>
            <a:cxnLst/>
            <a:rect l="l" t="t" r="r" b="b"/>
            <a:pathLst>
              <a:path w="928370" h="8889">
                <a:moveTo>
                  <a:pt x="60960" y="0"/>
                </a:moveTo>
                <a:lnTo>
                  <a:pt x="2286" y="0"/>
                </a:lnTo>
                <a:lnTo>
                  <a:pt x="1524" y="1524"/>
                </a:lnTo>
                <a:lnTo>
                  <a:pt x="0" y="2286"/>
                </a:lnTo>
                <a:lnTo>
                  <a:pt x="0" y="6096"/>
                </a:lnTo>
                <a:lnTo>
                  <a:pt x="1524" y="6858"/>
                </a:lnTo>
                <a:lnTo>
                  <a:pt x="2286" y="8382"/>
                </a:lnTo>
                <a:lnTo>
                  <a:pt x="60960" y="8382"/>
                </a:lnTo>
                <a:lnTo>
                  <a:pt x="63246" y="6096"/>
                </a:lnTo>
                <a:lnTo>
                  <a:pt x="64008" y="3810"/>
                </a:lnTo>
                <a:lnTo>
                  <a:pt x="63246" y="2286"/>
                </a:lnTo>
                <a:lnTo>
                  <a:pt x="60960" y="0"/>
                </a:lnTo>
                <a:close/>
              </a:path>
              <a:path w="928370" h="8889">
                <a:moveTo>
                  <a:pt x="156972" y="0"/>
                </a:moveTo>
                <a:lnTo>
                  <a:pt x="97536" y="0"/>
                </a:lnTo>
                <a:lnTo>
                  <a:pt x="96774" y="1524"/>
                </a:lnTo>
                <a:lnTo>
                  <a:pt x="96012" y="2286"/>
                </a:lnTo>
                <a:lnTo>
                  <a:pt x="96012" y="6096"/>
                </a:lnTo>
                <a:lnTo>
                  <a:pt x="96774" y="6858"/>
                </a:lnTo>
                <a:lnTo>
                  <a:pt x="97536" y="8382"/>
                </a:lnTo>
                <a:lnTo>
                  <a:pt x="156972" y="8382"/>
                </a:lnTo>
                <a:lnTo>
                  <a:pt x="158496" y="6858"/>
                </a:lnTo>
                <a:lnTo>
                  <a:pt x="160020" y="6096"/>
                </a:lnTo>
                <a:lnTo>
                  <a:pt x="160020" y="2286"/>
                </a:lnTo>
                <a:lnTo>
                  <a:pt x="158496" y="1524"/>
                </a:lnTo>
                <a:lnTo>
                  <a:pt x="156972" y="0"/>
                </a:lnTo>
                <a:close/>
              </a:path>
              <a:path w="928370" h="8889">
                <a:moveTo>
                  <a:pt x="253746" y="0"/>
                </a:moveTo>
                <a:lnTo>
                  <a:pt x="194310" y="0"/>
                </a:lnTo>
                <a:lnTo>
                  <a:pt x="193548" y="1524"/>
                </a:lnTo>
                <a:lnTo>
                  <a:pt x="192024" y="2286"/>
                </a:lnTo>
                <a:lnTo>
                  <a:pt x="192024" y="6096"/>
                </a:lnTo>
                <a:lnTo>
                  <a:pt x="193548" y="6858"/>
                </a:lnTo>
                <a:lnTo>
                  <a:pt x="194310" y="8382"/>
                </a:lnTo>
                <a:lnTo>
                  <a:pt x="253746" y="8382"/>
                </a:lnTo>
                <a:lnTo>
                  <a:pt x="254508" y="6858"/>
                </a:lnTo>
                <a:lnTo>
                  <a:pt x="255270" y="6096"/>
                </a:lnTo>
                <a:lnTo>
                  <a:pt x="256032" y="3810"/>
                </a:lnTo>
                <a:lnTo>
                  <a:pt x="255270" y="2286"/>
                </a:lnTo>
                <a:lnTo>
                  <a:pt x="254508" y="1524"/>
                </a:lnTo>
                <a:lnTo>
                  <a:pt x="253746" y="0"/>
                </a:lnTo>
                <a:close/>
              </a:path>
              <a:path w="928370" h="8889">
                <a:moveTo>
                  <a:pt x="349758" y="0"/>
                </a:moveTo>
                <a:lnTo>
                  <a:pt x="289560" y="0"/>
                </a:lnTo>
                <a:lnTo>
                  <a:pt x="288798" y="1524"/>
                </a:lnTo>
                <a:lnTo>
                  <a:pt x="288036" y="2286"/>
                </a:lnTo>
                <a:lnTo>
                  <a:pt x="288036" y="6096"/>
                </a:lnTo>
                <a:lnTo>
                  <a:pt x="288798" y="6858"/>
                </a:lnTo>
                <a:lnTo>
                  <a:pt x="289560" y="8382"/>
                </a:lnTo>
                <a:lnTo>
                  <a:pt x="349758" y="8382"/>
                </a:lnTo>
                <a:lnTo>
                  <a:pt x="352044" y="6096"/>
                </a:lnTo>
                <a:lnTo>
                  <a:pt x="352044" y="2286"/>
                </a:lnTo>
                <a:lnTo>
                  <a:pt x="349758" y="0"/>
                </a:lnTo>
                <a:close/>
              </a:path>
              <a:path w="928370" h="8889">
                <a:moveTo>
                  <a:pt x="445770" y="0"/>
                </a:moveTo>
                <a:lnTo>
                  <a:pt x="386334" y="0"/>
                </a:lnTo>
                <a:lnTo>
                  <a:pt x="385572" y="1524"/>
                </a:lnTo>
                <a:lnTo>
                  <a:pt x="384048" y="2286"/>
                </a:lnTo>
                <a:lnTo>
                  <a:pt x="384048" y="6096"/>
                </a:lnTo>
                <a:lnTo>
                  <a:pt x="385572" y="6858"/>
                </a:lnTo>
                <a:lnTo>
                  <a:pt x="386334" y="8382"/>
                </a:lnTo>
                <a:lnTo>
                  <a:pt x="445770" y="8382"/>
                </a:lnTo>
                <a:lnTo>
                  <a:pt x="446532" y="6858"/>
                </a:lnTo>
                <a:lnTo>
                  <a:pt x="447294" y="6096"/>
                </a:lnTo>
                <a:lnTo>
                  <a:pt x="448817" y="3810"/>
                </a:lnTo>
                <a:lnTo>
                  <a:pt x="446532" y="1524"/>
                </a:lnTo>
                <a:lnTo>
                  <a:pt x="445770" y="0"/>
                </a:lnTo>
                <a:close/>
              </a:path>
              <a:path w="928370" h="8889">
                <a:moveTo>
                  <a:pt x="541782" y="0"/>
                </a:moveTo>
                <a:lnTo>
                  <a:pt x="483108" y="0"/>
                </a:lnTo>
                <a:lnTo>
                  <a:pt x="480822" y="1524"/>
                </a:lnTo>
                <a:lnTo>
                  <a:pt x="480060" y="2286"/>
                </a:lnTo>
                <a:lnTo>
                  <a:pt x="480060" y="6096"/>
                </a:lnTo>
                <a:lnTo>
                  <a:pt x="480822" y="6858"/>
                </a:lnTo>
                <a:lnTo>
                  <a:pt x="483108" y="8382"/>
                </a:lnTo>
                <a:lnTo>
                  <a:pt x="541782" y="8382"/>
                </a:lnTo>
                <a:lnTo>
                  <a:pt x="544067" y="6096"/>
                </a:lnTo>
                <a:lnTo>
                  <a:pt x="544067" y="2286"/>
                </a:lnTo>
                <a:lnTo>
                  <a:pt x="541782" y="0"/>
                </a:lnTo>
                <a:close/>
              </a:path>
              <a:path w="928370" h="8889">
                <a:moveTo>
                  <a:pt x="637794" y="0"/>
                </a:moveTo>
                <a:lnTo>
                  <a:pt x="578358" y="0"/>
                </a:lnTo>
                <a:lnTo>
                  <a:pt x="577596" y="1524"/>
                </a:lnTo>
                <a:lnTo>
                  <a:pt x="576834" y="2286"/>
                </a:lnTo>
                <a:lnTo>
                  <a:pt x="576834" y="6096"/>
                </a:lnTo>
                <a:lnTo>
                  <a:pt x="577596" y="6858"/>
                </a:lnTo>
                <a:lnTo>
                  <a:pt x="578358" y="8382"/>
                </a:lnTo>
                <a:lnTo>
                  <a:pt x="637794" y="8382"/>
                </a:lnTo>
                <a:lnTo>
                  <a:pt x="638555" y="6858"/>
                </a:lnTo>
                <a:lnTo>
                  <a:pt x="639317" y="6096"/>
                </a:lnTo>
                <a:lnTo>
                  <a:pt x="640841" y="3810"/>
                </a:lnTo>
                <a:lnTo>
                  <a:pt x="638555" y="1524"/>
                </a:lnTo>
                <a:lnTo>
                  <a:pt x="637794" y="0"/>
                </a:lnTo>
                <a:close/>
              </a:path>
              <a:path w="928370" h="8889">
                <a:moveTo>
                  <a:pt x="733805" y="0"/>
                </a:moveTo>
                <a:lnTo>
                  <a:pt x="675132" y="0"/>
                </a:lnTo>
                <a:lnTo>
                  <a:pt x="672846" y="1524"/>
                </a:lnTo>
                <a:lnTo>
                  <a:pt x="672846" y="2286"/>
                </a:lnTo>
                <a:lnTo>
                  <a:pt x="672084" y="3810"/>
                </a:lnTo>
                <a:lnTo>
                  <a:pt x="672846" y="6096"/>
                </a:lnTo>
                <a:lnTo>
                  <a:pt x="672846" y="6858"/>
                </a:lnTo>
                <a:lnTo>
                  <a:pt x="675132" y="8382"/>
                </a:lnTo>
                <a:lnTo>
                  <a:pt x="733805" y="8382"/>
                </a:lnTo>
                <a:lnTo>
                  <a:pt x="736091" y="6096"/>
                </a:lnTo>
                <a:lnTo>
                  <a:pt x="736091" y="2286"/>
                </a:lnTo>
                <a:lnTo>
                  <a:pt x="733805" y="0"/>
                </a:lnTo>
                <a:close/>
              </a:path>
              <a:path w="928370" h="8889">
                <a:moveTo>
                  <a:pt x="829817" y="0"/>
                </a:moveTo>
                <a:lnTo>
                  <a:pt x="770382" y="0"/>
                </a:lnTo>
                <a:lnTo>
                  <a:pt x="769620" y="1524"/>
                </a:lnTo>
                <a:lnTo>
                  <a:pt x="768858" y="2286"/>
                </a:lnTo>
                <a:lnTo>
                  <a:pt x="768858" y="6096"/>
                </a:lnTo>
                <a:lnTo>
                  <a:pt x="769620" y="6858"/>
                </a:lnTo>
                <a:lnTo>
                  <a:pt x="770382" y="8382"/>
                </a:lnTo>
                <a:lnTo>
                  <a:pt x="829817" y="8382"/>
                </a:lnTo>
                <a:lnTo>
                  <a:pt x="830579" y="6858"/>
                </a:lnTo>
                <a:lnTo>
                  <a:pt x="831341" y="6096"/>
                </a:lnTo>
                <a:lnTo>
                  <a:pt x="832865" y="3810"/>
                </a:lnTo>
                <a:lnTo>
                  <a:pt x="830579" y="1524"/>
                </a:lnTo>
                <a:lnTo>
                  <a:pt x="829817" y="0"/>
                </a:lnTo>
                <a:close/>
              </a:path>
              <a:path w="928370" h="8889">
                <a:moveTo>
                  <a:pt x="926592" y="0"/>
                </a:moveTo>
                <a:lnTo>
                  <a:pt x="867155" y="0"/>
                </a:lnTo>
                <a:lnTo>
                  <a:pt x="864870" y="1524"/>
                </a:lnTo>
                <a:lnTo>
                  <a:pt x="864870" y="2286"/>
                </a:lnTo>
                <a:lnTo>
                  <a:pt x="864108" y="3810"/>
                </a:lnTo>
                <a:lnTo>
                  <a:pt x="864870" y="6096"/>
                </a:lnTo>
                <a:lnTo>
                  <a:pt x="864870" y="6858"/>
                </a:lnTo>
                <a:lnTo>
                  <a:pt x="867155" y="8382"/>
                </a:lnTo>
                <a:lnTo>
                  <a:pt x="926592" y="8382"/>
                </a:lnTo>
                <a:lnTo>
                  <a:pt x="927353" y="6858"/>
                </a:lnTo>
                <a:lnTo>
                  <a:pt x="928116" y="6096"/>
                </a:lnTo>
                <a:lnTo>
                  <a:pt x="928116" y="2286"/>
                </a:lnTo>
                <a:lnTo>
                  <a:pt x="927353" y="1524"/>
                </a:lnTo>
                <a:lnTo>
                  <a:pt x="926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426605" y="4548082"/>
            <a:ext cx="62353" cy="8643"/>
          </a:xfrm>
          <a:custGeom>
            <a:avLst/>
            <a:gdLst/>
            <a:ahLst/>
            <a:cxnLst/>
            <a:rect l="l" t="t" r="r" b="b"/>
            <a:pathLst>
              <a:path w="64135" h="8889">
                <a:moveTo>
                  <a:pt x="3810" y="0"/>
                </a:moveTo>
                <a:lnTo>
                  <a:pt x="60960" y="0"/>
                </a:lnTo>
                <a:lnTo>
                  <a:pt x="63246" y="2286"/>
                </a:lnTo>
                <a:lnTo>
                  <a:pt x="64008" y="3810"/>
                </a:lnTo>
                <a:lnTo>
                  <a:pt x="63246" y="6096"/>
                </a:lnTo>
                <a:lnTo>
                  <a:pt x="62484" y="6858"/>
                </a:lnTo>
                <a:lnTo>
                  <a:pt x="60960" y="8382"/>
                </a:lnTo>
                <a:lnTo>
                  <a:pt x="2286" y="8382"/>
                </a:lnTo>
                <a:lnTo>
                  <a:pt x="1524" y="6858"/>
                </a:lnTo>
                <a:lnTo>
                  <a:pt x="0" y="6096"/>
                </a:lnTo>
                <a:lnTo>
                  <a:pt x="0" y="2286"/>
                </a:lnTo>
                <a:lnTo>
                  <a:pt x="1524" y="1524"/>
                </a:lnTo>
                <a:lnTo>
                  <a:pt x="2286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519949" y="4548082"/>
            <a:ext cx="62353" cy="8643"/>
          </a:xfrm>
          <a:custGeom>
            <a:avLst/>
            <a:gdLst/>
            <a:ahLst/>
            <a:cxnLst/>
            <a:rect l="l" t="t" r="r" b="b"/>
            <a:pathLst>
              <a:path w="64135" h="8889">
                <a:moveTo>
                  <a:pt x="3810" y="0"/>
                </a:moveTo>
                <a:lnTo>
                  <a:pt x="60960" y="0"/>
                </a:lnTo>
                <a:lnTo>
                  <a:pt x="62484" y="1524"/>
                </a:lnTo>
                <a:lnTo>
                  <a:pt x="64008" y="2286"/>
                </a:lnTo>
                <a:lnTo>
                  <a:pt x="64008" y="6096"/>
                </a:lnTo>
                <a:lnTo>
                  <a:pt x="62484" y="6858"/>
                </a:lnTo>
                <a:lnTo>
                  <a:pt x="60960" y="8382"/>
                </a:lnTo>
                <a:lnTo>
                  <a:pt x="1524" y="8382"/>
                </a:lnTo>
                <a:lnTo>
                  <a:pt x="762" y="6858"/>
                </a:lnTo>
                <a:lnTo>
                  <a:pt x="0" y="6096"/>
                </a:lnTo>
                <a:lnTo>
                  <a:pt x="0" y="2286"/>
                </a:lnTo>
                <a:lnTo>
                  <a:pt x="762" y="1524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613294" y="4548082"/>
            <a:ext cx="62353" cy="8643"/>
          </a:xfrm>
          <a:custGeom>
            <a:avLst/>
            <a:gdLst/>
            <a:ahLst/>
            <a:cxnLst/>
            <a:rect l="l" t="t" r="r" b="b"/>
            <a:pathLst>
              <a:path w="64135" h="8889">
                <a:moveTo>
                  <a:pt x="4572" y="0"/>
                </a:moveTo>
                <a:lnTo>
                  <a:pt x="61722" y="0"/>
                </a:lnTo>
                <a:lnTo>
                  <a:pt x="62484" y="1524"/>
                </a:lnTo>
                <a:lnTo>
                  <a:pt x="63246" y="2286"/>
                </a:lnTo>
                <a:lnTo>
                  <a:pt x="64008" y="3810"/>
                </a:lnTo>
                <a:lnTo>
                  <a:pt x="63246" y="6096"/>
                </a:lnTo>
                <a:lnTo>
                  <a:pt x="62484" y="6858"/>
                </a:lnTo>
                <a:lnTo>
                  <a:pt x="61722" y="8382"/>
                </a:lnTo>
                <a:lnTo>
                  <a:pt x="2286" y="8382"/>
                </a:lnTo>
                <a:lnTo>
                  <a:pt x="1524" y="6858"/>
                </a:lnTo>
                <a:lnTo>
                  <a:pt x="0" y="6096"/>
                </a:lnTo>
                <a:lnTo>
                  <a:pt x="0" y="2286"/>
                </a:lnTo>
                <a:lnTo>
                  <a:pt x="1524" y="1524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706639" y="4548082"/>
            <a:ext cx="62353" cy="8643"/>
          </a:xfrm>
          <a:custGeom>
            <a:avLst/>
            <a:gdLst/>
            <a:ahLst/>
            <a:cxnLst/>
            <a:rect l="l" t="t" r="r" b="b"/>
            <a:pathLst>
              <a:path w="64135" h="8889">
                <a:moveTo>
                  <a:pt x="3810" y="0"/>
                </a:moveTo>
                <a:lnTo>
                  <a:pt x="61722" y="0"/>
                </a:lnTo>
                <a:lnTo>
                  <a:pt x="64008" y="2286"/>
                </a:lnTo>
                <a:lnTo>
                  <a:pt x="64008" y="6096"/>
                </a:lnTo>
                <a:lnTo>
                  <a:pt x="63246" y="6858"/>
                </a:lnTo>
                <a:lnTo>
                  <a:pt x="61722" y="8382"/>
                </a:lnTo>
                <a:lnTo>
                  <a:pt x="1524" y="8382"/>
                </a:lnTo>
                <a:lnTo>
                  <a:pt x="762" y="6858"/>
                </a:lnTo>
                <a:lnTo>
                  <a:pt x="0" y="6096"/>
                </a:lnTo>
                <a:lnTo>
                  <a:pt x="0" y="2286"/>
                </a:lnTo>
                <a:lnTo>
                  <a:pt x="762" y="1524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799984" y="4548082"/>
            <a:ext cx="62970" cy="8643"/>
          </a:xfrm>
          <a:custGeom>
            <a:avLst/>
            <a:gdLst/>
            <a:ahLst/>
            <a:cxnLst/>
            <a:rect l="l" t="t" r="r" b="b"/>
            <a:pathLst>
              <a:path w="64770" h="8889">
                <a:moveTo>
                  <a:pt x="4572" y="0"/>
                </a:moveTo>
                <a:lnTo>
                  <a:pt x="61722" y="0"/>
                </a:lnTo>
                <a:lnTo>
                  <a:pt x="62484" y="1524"/>
                </a:lnTo>
                <a:lnTo>
                  <a:pt x="64769" y="3810"/>
                </a:lnTo>
                <a:lnTo>
                  <a:pt x="63246" y="6096"/>
                </a:lnTo>
                <a:lnTo>
                  <a:pt x="62484" y="6858"/>
                </a:lnTo>
                <a:lnTo>
                  <a:pt x="61722" y="8382"/>
                </a:lnTo>
                <a:lnTo>
                  <a:pt x="2286" y="8382"/>
                </a:lnTo>
                <a:lnTo>
                  <a:pt x="1524" y="6858"/>
                </a:lnTo>
                <a:lnTo>
                  <a:pt x="0" y="6096"/>
                </a:lnTo>
                <a:lnTo>
                  <a:pt x="0" y="2286"/>
                </a:lnTo>
                <a:lnTo>
                  <a:pt x="1524" y="1524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893329" y="4548082"/>
            <a:ext cx="62353" cy="8643"/>
          </a:xfrm>
          <a:custGeom>
            <a:avLst/>
            <a:gdLst/>
            <a:ahLst/>
            <a:cxnLst/>
            <a:rect l="l" t="t" r="r" b="b"/>
            <a:pathLst>
              <a:path w="64135" h="8889">
                <a:moveTo>
                  <a:pt x="3810" y="0"/>
                </a:moveTo>
                <a:lnTo>
                  <a:pt x="61722" y="0"/>
                </a:lnTo>
                <a:lnTo>
                  <a:pt x="64007" y="2286"/>
                </a:lnTo>
                <a:lnTo>
                  <a:pt x="64007" y="6096"/>
                </a:lnTo>
                <a:lnTo>
                  <a:pt x="63245" y="6858"/>
                </a:lnTo>
                <a:lnTo>
                  <a:pt x="61722" y="8382"/>
                </a:lnTo>
                <a:lnTo>
                  <a:pt x="3048" y="8382"/>
                </a:lnTo>
                <a:lnTo>
                  <a:pt x="762" y="6858"/>
                </a:lnTo>
                <a:lnTo>
                  <a:pt x="0" y="6096"/>
                </a:lnTo>
                <a:lnTo>
                  <a:pt x="0" y="2286"/>
                </a:lnTo>
                <a:lnTo>
                  <a:pt x="762" y="1524"/>
                </a:lnTo>
                <a:lnTo>
                  <a:pt x="3048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987416" y="4548082"/>
            <a:ext cx="62353" cy="8643"/>
          </a:xfrm>
          <a:custGeom>
            <a:avLst/>
            <a:gdLst/>
            <a:ahLst/>
            <a:cxnLst/>
            <a:rect l="l" t="t" r="r" b="b"/>
            <a:pathLst>
              <a:path w="64135" h="8889">
                <a:moveTo>
                  <a:pt x="3810" y="0"/>
                </a:moveTo>
                <a:lnTo>
                  <a:pt x="60960" y="0"/>
                </a:lnTo>
                <a:lnTo>
                  <a:pt x="61721" y="1524"/>
                </a:lnTo>
                <a:lnTo>
                  <a:pt x="64007" y="3810"/>
                </a:lnTo>
                <a:lnTo>
                  <a:pt x="62483" y="6096"/>
                </a:lnTo>
                <a:lnTo>
                  <a:pt x="61721" y="6858"/>
                </a:lnTo>
                <a:lnTo>
                  <a:pt x="60960" y="8382"/>
                </a:lnTo>
                <a:lnTo>
                  <a:pt x="1524" y="8382"/>
                </a:lnTo>
                <a:lnTo>
                  <a:pt x="762" y="6858"/>
                </a:lnTo>
                <a:lnTo>
                  <a:pt x="0" y="6096"/>
                </a:lnTo>
                <a:lnTo>
                  <a:pt x="0" y="2286"/>
                </a:lnTo>
                <a:lnTo>
                  <a:pt x="762" y="1524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6080020" y="4548082"/>
            <a:ext cx="62353" cy="8643"/>
          </a:xfrm>
          <a:custGeom>
            <a:avLst/>
            <a:gdLst/>
            <a:ahLst/>
            <a:cxnLst/>
            <a:rect l="l" t="t" r="r" b="b"/>
            <a:pathLst>
              <a:path w="64135" h="8889">
                <a:moveTo>
                  <a:pt x="3810" y="0"/>
                </a:moveTo>
                <a:lnTo>
                  <a:pt x="61721" y="0"/>
                </a:lnTo>
                <a:lnTo>
                  <a:pt x="64007" y="2286"/>
                </a:lnTo>
                <a:lnTo>
                  <a:pt x="64007" y="6096"/>
                </a:lnTo>
                <a:lnTo>
                  <a:pt x="63245" y="6858"/>
                </a:lnTo>
                <a:lnTo>
                  <a:pt x="61721" y="8382"/>
                </a:lnTo>
                <a:lnTo>
                  <a:pt x="3048" y="8382"/>
                </a:lnTo>
                <a:lnTo>
                  <a:pt x="762" y="6858"/>
                </a:lnTo>
                <a:lnTo>
                  <a:pt x="762" y="6096"/>
                </a:lnTo>
                <a:lnTo>
                  <a:pt x="0" y="3810"/>
                </a:lnTo>
                <a:lnTo>
                  <a:pt x="762" y="2286"/>
                </a:lnTo>
                <a:lnTo>
                  <a:pt x="762" y="1524"/>
                </a:lnTo>
                <a:lnTo>
                  <a:pt x="3048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6174106" y="4548082"/>
            <a:ext cx="62353" cy="8643"/>
          </a:xfrm>
          <a:custGeom>
            <a:avLst/>
            <a:gdLst/>
            <a:ahLst/>
            <a:cxnLst/>
            <a:rect l="l" t="t" r="r" b="b"/>
            <a:pathLst>
              <a:path w="64135" h="8889">
                <a:moveTo>
                  <a:pt x="3809" y="0"/>
                </a:moveTo>
                <a:lnTo>
                  <a:pt x="60959" y="0"/>
                </a:lnTo>
                <a:lnTo>
                  <a:pt x="61721" y="1524"/>
                </a:lnTo>
                <a:lnTo>
                  <a:pt x="64007" y="3810"/>
                </a:lnTo>
                <a:lnTo>
                  <a:pt x="62483" y="6096"/>
                </a:lnTo>
                <a:lnTo>
                  <a:pt x="61721" y="6858"/>
                </a:lnTo>
                <a:lnTo>
                  <a:pt x="60959" y="8382"/>
                </a:lnTo>
                <a:lnTo>
                  <a:pt x="1524" y="8382"/>
                </a:lnTo>
                <a:lnTo>
                  <a:pt x="762" y="6858"/>
                </a:lnTo>
                <a:lnTo>
                  <a:pt x="0" y="6096"/>
                </a:lnTo>
                <a:lnTo>
                  <a:pt x="0" y="2286"/>
                </a:lnTo>
                <a:lnTo>
                  <a:pt x="762" y="1524"/>
                </a:lnTo>
                <a:lnTo>
                  <a:pt x="1524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6266710" y="4548082"/>
            <a:ext cx="62353" cy="8643"/>
          </a:xfrm>
          <a:custGeom>
            <a:avLst/>
            <a:gdLst/>
            <a:ahLst/>
            <a:cxnLst/>
            <a:rect l="l" t="t" r="r" b="b"/>
            <a:pathLst>
              <a:path w="64134" h="8889">
                <a:moveTo>
                  <a:pt x="3809" y="0"/>
                </a:moveTo>
                <a:lnTo>
                  <a:pt x="62484" y="0"/>
                </a:lnTo>
                <a:lnTo>
                  <a:pt x="63245" y="1524"/>
                </a:lnTo>
                <a:lnTo>
                  <a:pt x="64008" y="2286"/>
                </a:lnTo>
                <a:lnTo>
                  <a:pt x="64008" y="6096"/>
                </a:lnTo>
                <a:lnTo>
                  <a:pt x="63245" y="6858"/>
                </a:lnTo>
                <a:lnTo>
                  <a:pt x="62484" y="8382"/>
                </a:lnTo>
                <a:lnTo>
                  <a:pt x="3047" y="8382"/>
                </a:lnTo>
                <a:lnTo>
                  <a:pt x="762" y="6858"/>
                </a:lnTo>
                <a:lnTo>
                  <a:pt x="762" y="6096"/>
                </a:lnTo>
                <a:lnTo>
                  <a:pt x="0" y="3810"/>
                </a:lnTo>
                <a:lnTo>
                  <a:pt x="762" y="2286"/>
                </a:lnTo>
                <a:lnTo>
                  <a:pt x="762" y="1524"/>
                </a:lnTo>
                <a:lnTo>
                  <a:pt x="3047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426605" y="3770207"/>
            <a:ext cx="902581" cy="7408"/>
          </a:xfrm>
          <a:custGeom>
            <a:avLst/>
            <a:gdLst/>
            <a:ahLst/>
            <a:cxnLst/>
            <a:rect l="l" t="t" r="r" b="b"/>
            <a:pathLst>
              <a:path w="928370" h="7620">
                <a:moveTo>
                  <a:pt x="60960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5333"/>
                </a:lnTo>
                <a:lnTo>
                  <a:pt x="2286" y="7619"/>
                </a:lnTo>
                <a:lnTo>
                  <a:pt x="60960" y="7619"/>
                </a:lnTo>
                <a:lnTo>
                  <a:pt x="62484" y="6857"/>
                </a:lnTo>
                <a:lnTo>
                  <a:pt x="64008" y="3809"/>
                </a:lnTo>
                <a:lnTo>
                  <a:pt x="62484" y="761"/>
                </a:lnTo>
                <a:lnTo>
                  <a:pt x="60960" y="0"/>
                </a:lnTo>
                <a:close/>
              </a:path>
              <a:path w="928370" h="7620">
                <a:moveTo>
                  <a:pt x="156972" y="0"/>
                </a:moveTo>
                <a:lnTo>
                  <a:pt x="97536" y="0"/>
                </a:lnTo>
                <a:lnTo>
                  <a:pt x="96774" y="761"/>
                </a:lnTo>
                <a:lnTo>
                  <a:pt x="96012" y="2285"/>
                </a:lnTo>
                <a:lnTo>
                  <a:pt x="96012" y="5333"/>
                </a:lnTo>
                <a:lnTo>
                  <a:pt x="96774" y="6857"/>
                </a:lnTo>
                <a:lnTo>
                  <a:pt x="97536" y="7619"/>
                </a:lnTo>
                <a:lnTo>
                  <a:pt x="156972" y="7619"/>
                </a:lnTo>
                <a:lnTo>
                  <a:pt x="158496" y="6857"/>
                </a:lnTo>
                <a:lnTo>
                  <a:pt x="160020" y="5333"/>
                </a:lnTo>
                <a:lnTo>
                  <a:pt x="160020" y="2285"/>
                </a:lnTo>
                <a:lnTo>
                  <a:pt x="158496" y="761"/>
                </a:lnTo>
                <a:lnTo>
                  <a:pt x="156972" y="0"/>
                </a:lnTo>
                <a:close/>
              </a:path>
              <a:path w="928370" h="7620">
                <a:moveTo>
                  <a:pt x="253746" y="0"/>
                </a:moveTo>
                <a:lnTo>
                  <a:pt x="194310" y="0"/>
                </a:lnTo>
                <a:lnTo>
                  <a:pt x="192024" y="2285"/>
                </a:lnTo>
                <a:lnTo>
                  <a:pt x="192024" y="5333"/>
                </a:lnTo>
                <a:lnTo>
                  <a:pt x="194310" y="7619"/>
                </a:lnTo>
                <a:lnTo>
                  <a:pt x="253746" y="7619"/>
                </a:lnTo>
                <a:lnTo>
                  <a:pt x="254508" y="6857"/>
                </a:lnTo>
                <a:lnTo>
                  <a:pt x="256032" y="3809"/>
                </a:lnTo>
                <a:lnTo>
                  <a:pt x="254508" y="761"/>
                </a:lnTo>
                <a:lnTo>
                  <a:pt x="253746" y="0"/>
                </a:lnTo>
                <a:close/>
              </a:path>
              <a:path w="928370" h="7620">
                <a:moveTo>
                  <a:pt x="349758" y="0"/>
                </a:moveTo>
                <a:lnTo>
                  <a:pt x="289560" y="0"/>
                </a:lnTo>
                <a:lnTo>
                  <a:pt x="288798" y="761"/>
                </a:lnTo>
                <a:lnTo>
                  <a:pt x="288036" y="2285"/>
                </a:lnTo>
                <a:lnTo>
                  <a:pt x="288036" y="5333"/>
                </a:lnTo>
                <a:lnTo>
                  <a:pt x="288798" y="6857"/>
                </a:lnTo>
                <a:lnTo>
                  <a:pt x="289560" y="7619"/>
                </a:lnTo>
                <a:lnTo>
                  <a:pt x="349758" y="7619"/>
                </a:lnTo>
                <a:lnTo>
                  <a:pt x="351282" y="6857"/>
                </a:lnTo>
                <a:lnTo>
                  <a:pt x="352044" y="5333"/>
                </a:lnTo>
                <a:lnTo>
                  <a:pt x="352044" y="2285"/>
                </a:lnTo>
                <a:lnTo>
                  <a:pt x="351282" y="761"/>
                </a:lnTo>
                <a:lnTo>
                  <a:pt x="349758" y="0"/>
                </a:lnTo>
                <a:close/>
              </a:path>
              <a:path w="928370" h="7620">
                <a:moveTo>
                  <a:pt x="445770" y="0"/>
                </a:moveTo>
                <a:lnTo>
                  <a:pt x="386334" y="0"/>
                </a:lnTo>
                <a:lnTo>
                  <a:pt x="384048" y="2285"/>
                </a:lnTo>
                <a:lnTo>
                  <a:pt x="384048" y="5333"/>
                </a:lnTo>
                <a:lnTo>
                  <a:pt x="386334" y="7619"/>
                </a:lnTo>
                <a:lnTo>
                  <a:pt x="445770" y="7619"/>
                </a:lnTo>
                <a:lnTo>
                  <a:pt x="446532" y="6857"/>
                </a:lnTo>
                <a:lnTo>
                  <a:pt x="447294" y="5333"/>
                </a:lnTo>
                <a:lnTo>
                  <a:pt x="448817" y="3809"/>
                </a:lnTo>
                <a:lnTo>
                  <a:pt x="447294" y="2285"/>
                </a:lnTo>
                <a:lnTo>
                  <a:pt x="446532" y="761"/>
                </a:lnTo>
                <a:lnTo>
                  <a:pt x="445770" y="0"/>
                </a:lnTo>
                <a:close/>
              </a:path>
              <a:path w="928370" h="7620">
                <a:moveTo>
                  <a:pt x="541782" y="0"/>
                </a:moveTo>
                <a:lnTo>
                  <a:pt x="483108" y="0"/>
                </a:lnTo>
                <a:lnTo>
                  <a:pt x="480822" y="761"/>
                </a:lnTo>
                <a:lnTo>
                  <a:pt x="480060" y="2285"/>
                </a:lnTo>
                <a:lnTo>
                  <a:pt x="480060" y="5333"/>
                </a:lnTo>
                <a:lnTo>
                  <a:pt x="480822" y="6857"/>
                </a:lnTo>
                <a:lnTo>
                  <a:pt x="483108" y="7619"/>
                </a:lnTo>
                <a:lnTo>
                  <a:pt x="541782" y="7619"/>
                </a:lnTo>
                <a:lnTo>
                  <a:pt x="543305" y="6857"/>
                </a:lnTo>
                <a:lnTo>
                  <a:pt x="544067" y="5333"/>
                </a:lnTo>
                <a:lnTo>
                  <a:pt x="544067" y="2285"/>
                </a:lnTo>
                <a:lnTo>
                  <a:pt x="543305" y="761"/>
                </a:lnTo>
                <a:lnTo>
                  <a:pt x="541782" y="0"/>
                </a:lnTo>
                <a:close/>
              </a:path>
              <a:path w="928370" h="7620">
                <a:moveTo>
                  <a:pt x="637794" y="0"/>
                </a:moveTo>
                <a:lnTo>
                  <a:pt x="578358" y="0"/>
                </a:lnTo>
                <a:lnTo>
                  <a:pt x="577596" y="761"/>
                </a:lnTo>
                <a:lnTo>
                  <a:pt x="576834" y="2285"/>
                </a:lnTo>
                <a:lnTo>
                  <a:pt x="576834" y="5333"/>
                </a:lnTo>
                <a:lnTo>
                  <a:pt x="577596" y="6857"/>
                </a:lnTo>
                <a:lnTo>
                  <a:pt x="578358" y="7619"/>
                </a:lnTo>
                <a:lnTo>
                  <a:pt x="637794" y="7619"/>
                </a:lnTo>
                <a:lnTo>
                  <a:pt x="638555" y="6857"/>
                </a:lnTo>
                <a:lnTo>
                  <a:pt x="639317" y="5333"/>
                </a:lnTo>
                <a:lnTo>
                  <a:pt x="640841" y="3809"/>
                </a:lnTo>
                <a:lnTo>
                  <a:pt x="639317" y="2285"/>
                </a:lnTo>
                <a:lnTo>
                  <a:pt x="638555" y="761"/>
                </a:lnTo>
                <a:lnTo>
                  <a:pt x="637794" y="0"/>
                </a:lnTo>
                <a:close/>
              </a:path>
              <a:path w="928370" h="7620">
                <a:moveTo>
                  <a:pt x="733805" y="0"/>
                </a:moveTo>
                <a:lnTo>
                  <a:pt x="675132" y="0"/>
                </a:lnTo>
                <a:lnTo>
                  <a:pt x="672846" y="761"/>
                </a:lnTo>
                <a:lnTo>
                  <a:pt x="672846" y="2285"/>
                </a:lnTo>
                <a:lnTo>
                  <a:pt x="672084" y="3809"/>
                </a:lnTo>
                <a:lnTo>
                  <a:pt x="672846" y="5333"/>
                </a:lnTo>
                <a:lnTo>
                  <a:pt x="672846" y="6857"/>
                </a:lnTo>
                <a:lnTo>
                  <a:pt x="675132" y="7619"/>
                </a:lnTo>
                <a:lnTo>
                  <a:pt x="733805" y="7619"/>
                </a:lnTo>
                <a:lnTo>
                  <a:pt x="735329" y="6857"/>
                </a:lnTo>
                <a:lnTo>
                  <a:pt x="736091" y="5333"/>
                </a:lnTo>
                <a:lnTo>
                  <a:pt x="736091" y="2285"/>
                </a:lnTo>
                <a:lnTo>
                  <a:pt x="735329" y="761"/>
                </a:lnTo>
                <a:lnTo>
                  <a:pt x="733805" y="0"/>
                </a:lnTo>
                <a:close/>
              </a:path>
              <a:path w="928370" h="7620">
                <a:moveTo>
                  <a:pt x="829817" y="0"/>
                </a:moveTo>
                <a:lnTo>
                  <a:pt x="770382" y="0"/>
                </a:lnTo>
                <a:lnTo>
                  <a:pt x="769620" y="761"/>
                </a:lnTo>
                <a:lnTo>
                  <a:pt x="768858" y="2285"/>
                </a:lnTo>
                <a:lnTo>
                  <a:pt x="768858" y="5333"/>
                </a:lnTo>
                <a:lnTo>
                  <a:pt x="769620" y="6857"/>
                </a:lnTo>
                <a:lnTo>
                  <a:pt x="770382" y="7619"/>
                </a:lnTo>
                <a:lnTo>
                  <a:pt x="829817" y="7619"/>
                </a:lnTo>
                <a:lnTo>
                  <a:pt x="830579" y="6857"/>
                </a:lnTo>
                <a:lnTo>
                  <a:pt x="831341" y="5333"/>
                </a:lnTo>
                <a:lnTo>
                  <a:pt x="832865" y="3809"/>
                </a:lnTo>
                <a:lnTo>
                  <a:pt x="831341" y="2285"/>
                </a:lnTo>
                <a:lnTo>
                  <a:pt x="830579" y="761"/>
                </a:lnTo>
                <a:lnTo>
                  <a:pt x="829817" y="0"/>
                </a:lnTo>
                <a:close/>
              </a:path>
              <a:path w="928370" h="7620">
                <a:moveTo>
                  <a:pt x="926592" y="0"/>
                </a:moveTo>
                <a:lnTo>
                  <a:pt x="867155" y="0"/>
                </a:lnTo>
                <a:lnTo>
                  <a:pt x="864870" y="761"/>
                </a:lnTo>
                <a:lnTo>
                  <a:pt x="864870" y="2285"/>
                </a:lnTo>
                <a:lnTo>
                  <a:pt x="864108" y="3809"/>
                </a:lnTo>
                <a:lnTo>
                  <a:pt x="864870" y="5333"/>
                </a:lnTo>
                <a:lnTo>
                  <a:pt x="864870" y="6857"/>
                </a:lnTo>
                <a:lnTo>
                  <a:pt x="867155" y="7619"/>
                </a:lnTo>
                <a:lnTo>
                  <a:pt x="926592" y="7619"/>
                </a:lnTo>
                <a:lnTo>
                  <a:pt x="927353" y="6857"/>
                </a:lnTo>
                <a:lnTo>
                  <a:pt x="928116" y="5333"/>
                </a:lnTo>
                <a:lnTo>
                  <a:pt x="928116" y="2285"/>
                </a:lnTo>
                <a:lnTo>
                  <a:pt x="927353" y="761"/>
                </a:lnTo>
                <a:lnTo>
                  <a:pt x="926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426605" y="3770207"/>
            <a:ext cx="62353" cy="7408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3810" y="0"/>
                </a:moveTo>
                <a:lnTo>
                  <a:pt x="60960" y="0"/>
                </a:lnTo>
                <a:lnTo>
                  <a:pt x="62484" y="761"/>
                </a:lnTo>
                <a:lnTo>
                  <a:pt x="63246" y="2285"/>
                </a:lnTo>
                <a:lnTo>
                  <a:pt x="64008" y="3809"/>
                </a:lnTo>
                <a:lnTo>
                  <a:pt x="62484" y="6857"/>
                </a:lnTo>
                <a:lnTo>
                  <a:pt x="60960" y="7619"/>
                </a:lnTo>
                <a:lnTo>
                  <a:pt x="2286" y="7619"/>
                </a:lnTo>
                <a:lnTo>
                  <a:pt x="0" y="5333"/>
                </a:lnTo>
                <a:lnTo>
                  <a:pt x="0" y="2285"/>
                </a:lnTo>
                <a:lnTo>
                  <a:pt x="2286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519949" y="3770207"/>
            <a:ext cx="62353" cy="7408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3810" y="0"/>
                </a:moveTo>
                <a:lnTo>
                  <a:pt x="60960" y="0"/>
                </a:lnTo>
                <a:lnTo>
                  <a:pt x="62484" y="761"/>
                </a:lnTo>
                <a:lnTo>
                  <a:pt x="64008" y="2285"/>
                </a:lnTo>
                <a:lnTo>
                  <a:pt x="64008" y="5333"/>
                </a:lnTo>
                <a:lnTo>
                  <a:pt x="62484" y="6857"/>
                </a:lnTo>
                <a:lnTo>
                  <a:pt x="60960" y="7619"/>
                </a:lnTo>
                <a:lnTo>
                  <a:pt x="1524" y="7619"/>
                </a:lnTo>
                <a:lnTo>
                  <a:pt x="762" y="6857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613294" y="3770207"/>
            <a:ext cx="62353" cy="7408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4572" y="0"/>
                </a:moveTo>
                <a:lnTo>
                  <a:pt x="61722" y="0"/>
                </a:lnTo>
                <a:lnTo>
                  <a:pt x="62484" y="761"/>
                </a:lnTo>
                <a:lnTo>
                  <a:pt x="63246" y="2285"/>
                </a:lnTo>
                <a:lnTo>
                  <a:pt x="64008" y="3809"/>
                </a:lnTo>
                <a:lnTo>
                  <a:pt x="62484" y="6857"/>
                </a:lnTo>
                <a:lnTo>
                  <a:pt x="61722" y="7619"/>
                </a:lnTo>
                <a:lnTo>
                  <a:pt x="2286" y="7619"/>
                </a:lnTo>
                <a:lnTo>
                  <a:pt x="0" y="5333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706639" y="3770207"/>
            <a:ext cx="62353" cy="7408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3810" y="0"/>
                </a:moveTo>
                <a:lnTo>
                  <a:pt x="61722" y="0"/>
                </a:lnTo>
                <a:lnTo>
                  <a:pt x="63246" y="761"/>
                </a:lnTo>
                <a:lnTo>
                  <a:pt x="64008" y="2285"/>
                </a:lnTo>
                <a:lnTo>
                  <a:pt x="64008" y="5333"/>
                </a:lnTo>
                <a:lnTo>
                  <a:pt x="63246" y="6857"/>
                </a:lnTo>
                <a:lnTo>
                  <a:pt x="61722" y="7619"/>
                </a:lnTo>
                <a:lnTo>
                  <a:pt x="1524" y="7619"/>
                </a:lnTo>
                <a:lnTo>
                  <a:pt x="762" y="6857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799984" y="3770207"/>
            <a:ext cx="62970" cy="7408"/>
          </a:xfrm>
          <a:custGeom>
            <a:avLst/>
            <a:gdLst/>
            <a:ahLst/>
            <a:cxnLst/>
            <a:rect l="l" t="t" r="r" b="b"/>
            <a:pathLst>
              <a:path w="64770" h="7620">
                <a:moveTo>
                  <a:pt x="4572" y="0"/>
                </a:moveTo>
                <a:lnTo>
                  <a:pt x="61722" y="0"/>
                </a:lnTo>
                <a:lnTo>
                  <a:pt x="62484" y="761"/>
                </a:lnTo>
                <a:lnTo>
                  <a:pt x="63246" y="2285"/>
                </a:lnTo>
                <a:lnTo>
                  <a:pt x="64769" y="3809"/>
                </a:lnTo>
                <a:lnTo>
                  <a:pt x="63246" y="5333"/>
                </a:lnTo>
                <a:lnTo>
                  <a:pt x="62484" y="6857"/>
                </a:lnTo>
                <a:lnTo>
                  <a:pt x="61722" y="7619"/>
                </a:lnTo>
                <a:lnTo>
                  <a:pt x="2286" y="7619"/>
                </a:lnTo>
                <a:lnTo>
                  <a:pt x="0" y="5333"/>
                </a:lnTo>
                <a:lnTo>
                  <a:pt x="0" y="2285"/>
                </a:lnTo>
                <a:lnTo>
                  <a:pt x="2286" y="0"/>
                </a:lnTo>
                <a:lnTo>
                  <a:pt x="457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893329" y="3770207"/>
            <a:ext cx="62353" cy="7408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3810" y="0"/>
                </a:moveTo>
                <a:lnTo>
                  <a:pt x="61722" y="0"/>
                </a:lnTo>
                <a:lnTo>
                  <a:pt x="63245" y="761"/>
                </a:lnTo>
                <a:lnTo>
                  <a:pt x="64007" y="2285"/>
                </a:lnTo>
                <a:lnTo>
                  <a:pt x="64007" y="5333"/>
                </a:lnTo>
                <a:lnTo>
                  <a:pt x="63245" y="6857"/>
                </a:lnTo>
                <a:lnTo>
                  <a:pt x="61722" y="7619"/>
                </a:lnTo>
                <a:lnTo>
                  <a:pt x="3048" y="7619"/>
                </a:lnTo>
                <a:lnTo>
                  <a:pt x="762" y="6857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3048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987416" y="3770207"/>
            <a:ext cx="62353" cy="7408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3810" y="0"/>
                </a:moveTo>
                <a:lnTo>
                  <a:pt x="60960" y="0"/>
                </a:lnTo>
                <a:lnTo>
                  <a:pt x="61721" y="761"/>
                </a:lnTo>
                <a:lnTo>
                  <a:pt x="62483" y="2285"/>
                </a:lnTo>
                <a:lnTo>
                  <a:pt x="64007" y="3809"/>
                </a:lnTo>
                <a:lnTo>
                  <a:pt x="62483" y="5333"/>
                </a:lnTo>
                <a:lnTo>
                  <a:pt x="61721" y="6857"/>
                </a:lnTo>
                <a:lnTo>
                  <a:pt x="60960" y="7619"/>
                </a:lnTo>
                <a:lnTo>
                  <a:pt x="1524" y="7619"/>
                </a:lnTo>
                <a:lnTo>
                  <a:pt x="762" y="6857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1524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6080020" y="3770207"/>
            <a:ext cx="62353" cy="7408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3810" y="0"/>
                </a:moveTo>
                <a:lnTo>
                  <a:pt x="61721" y="0"/>
                </a:lnTo>
                <a:lnTo>
                  <a:pt x="63245" y="761"/>
                </a:lnTo>
                <a:lnTo>
                  <a:pt x="64007" y="2285"/>
                </a:lnTo>
                <a:lnTo>
                  <a:pt x="64007" y="5333"/>
                </a:lnTo>
                <a:lnTo>
                  <a:pt x="63245" y="6857"/>
                </a:lnTo>
                <a:lnTo>
                  <a:pt x="61721" y="7619"/>
                </a:lnTo>
                <a:lnTo>
                  <a:pt x="3048" y="7619"/>
                </a:lnTo>
                <a:lnTo>
                  <a:pt x="762" y="6857"/>
                </a:lnTo>
                <a:lnTo>
                  <a:pt x="762" y="5333"/>
                </a:lnTo>
                <a:lnTo>
                  <a:pt x="0" y="3809"/>
                </a:lnTo>
                <a:lnTo>
                  <a:pt x="762" y="2285"/>
                </a:lnTo>
                <a:lnTo>
                  <a:pt x="762" y="761"/>
                </a:lnTo>
                <a:lnTo>
                  <a:pt x="3048" y="0"/>
                </a:lnTo>
                <a:lnTo>
                  <a:pt x="38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6174106" y="3770207"/>
            <a:ext cx="62353" cy="7408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3809" y="0"/>
                </a:moveTo>
                <a:lnTo>
                  <a:pt x="60959" y="0"/>
                </a:lnTo>
                <a:lnTo>
                  <a:pt x="61721" y="761"/>
                </a:lnTo>
                <a:lnTo>
                  <a:pt x="62483" y="2285"/>
                </a:lnTo>
                <a:lnTo>
                  <a:pt x="64007" y="3809"/>
                </a:lnTo>
                <a:lnTo>
                  <a:pt x="62483" y="5333"/>
                </a:lnTo>
                <a:lnTo>
                  <a:pt x="61721" y="6857"/>
                </a:lnTo>
                <a:lnTo>
                  <a:pt x="60959" y="7619"/>
                </a:lnTo>
                <a:lnTo>
                  <a:pt x="1524" y="7619"/>
                </a:lnTo>
                <a:lnTo>
                  <a:pt x="762" y="6857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1524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6266710" y="3770207"/>
            <a:ext cx="62353" cy="7408"/>
          </a:xfrm>
          <a:custGeom>
            <a:avLst/>
            <a:gdLst/>
            <a:ahLst/>
            <a:cxnLst/>
            <a:rect l="l" t="t" r="r" b="b"/>
            <a:pathLst>
              <a:path w="64134" h="7620">
                <a:moveTo>
                  <a:pt x="3809" y="0"/>
                </a:moveTo>
                <a:lnTo>
                  <a:pt x="62484" y="0"/>
                </a:lnTo>
                <a:lnTo>
                  <a:pt x="63245" y="761"/>
                </a:lnTo>
                <a:lnTo>
                  <a:pt x="64008" y="2285"/>
                </a:lnTo>
                <a:lnTo>
                  <a:pt x="64008" y="5333"/>
                </a:lnTo>
                <a:lnTo>
                  <a:pt x="63245" y="6857"/>
                </a:lnTo>
                <a:lnTo>
                  <a:pt x="62484" y="7619"/>
                </a:lnTo>
                <a:lnTo>
                  <a:pt x="3047" y="7619"/>
                </a:lnTo>
                <a:lnTo>
                  <a:pt x="762" y="6857"/>
                </a:lnTo>
                <a:lnTo>
                  <a:pt x="762" y="5333"/>
                </a:lnTo>
                <a:lnTo>
                  <a:pt x="0" y="3809"/>
                </a:lnTo>
                <a:lnTo>
                  <a:pt x="762" y="2285"/>
                </a:lnTo>
                <a:lnTo>
                  <a:pt x="762" y="761"/>
                </a:lnTo>
                <a:lnTo>
                  <a:pt x="3047" y="0"/>
                </a:lnTo>
                <a:lnTo>
                  <a:pt x="38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426234" y="2991220"/>
            <a:ext cx="903075" cy="8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5887649" y="4345093"/>
            <a:ext cx="9692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-5" dirty="0">
                <a:latin typeface="Arial"/>
                <a:cs typeface="Arial"/>
              </a:rPr>
              <a:t>2</a:t>
            </a:r>
            <a:endParaRPr sz="1021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64684" y="3566478"/>
            <a:ext cx="9692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-5" dirty="0">
                <a:latin typeface="Arial"/>
                <a:cs typeface="Arial"/>
              </a:rPr>
              <a:t>1</a:t>
            </a:r>
            <a:endParaRPr sz="1021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2267" y="1784774"/>
            <a:ext cx="4852458" cy="1188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-5" dirty="0">
                <a:latin typeface="Times New Roman"/>
                <a:cs typeface="Times New Roman"/>
              </a:rPr>
              <a:t>Change </a:t>
            </a:r>
            <a:r>
              <a:rPr sz="729" b="1" dirty="0">
                <a:latin typeface="Times New Roman"/>
                <a:cs typeface="Times New Roman"/>
              </a:rPr>
              <a:t>the </a:t>
            </a:r>
            <a:r>
              <a:rPr sz="729" b="1" spc="-5" dirty="0">
                <a:latin typeface="Times New Roman"/>
                <a:cs typeface="Times New Roman"/>
              </a:rPr>
              <a:t>balance </a:t>
            </a:r>
            <a:r>
              <a:rPr sz="729" b="1" dirty="0">
                <a:latin typeface="Times New Roman"/>
                <a:cs typeface="Times New Roman"/>
              </a:rPr>
              <a:t>of the </a:t>
            </a:r>
            <a:r>
              <a:rPr sz="729" b="1" spc="-5" dirty="0">
                <a:latin typeface="Times New Roman"/>
                <a:cs typeface="Times New Roman"/>
              </a:rPr>
              <a:t>parent </a:t>
            </a:r>
            <a:r>
              <a:rPr sz="729" b="1" dirty="0">
                <a:latin typeface="Times New Roman"/>
                <a:cs typeface="Times New Roman"/>
              </a:rPr>
              <a:t>node </a:t>
            </a:r>
            <a:r>
              <a:rPr sz="729" b="1" spc="-5" dirty="0">
                <a:latin typeface="Times New Roman"/>
                <a:cs typeface="Times New Roman"/>
              </a:rPr>
              <a:t>and </a:t>
            </a:r>
            <a:r>
              <a:rPr sz="729" b="1" dirty="0">
                <a:latin typeface="Times New Roman"/>
                <a:cs typeface="Times New Roman"/>
              </a:rPr>
              <a:t>stop. </a:t>
            </a:r>
            <a:r>
              <a:rPr sz="729" b="1" spc="-5" dirty="0">
                <a:latin typeface="Times New Roman"/>
                <a:cs typeface="Times New Roman"/>
              </a:rPr>
              <a:t>There </a:t>
            </a:r>
            <a:r>
              <a:rPr sz="729" b="1" dirty="0">
                <a:latin typeface="Times New Roman"/>
                <a:cs typeface="Times New Roman"/>
              </a:rPr>
              <a:t>is </a:t>
            </a:r>
            <a:r>
              <a:rPr sz="729" b="1" spc="-5" dirty="0">
                <a:latin typeface="Times New Roman"/>
                <a:cs typeface="Times New Roman"/>
              </a:rPr>
              <a:t>no </a:t>
            </a:r>
            <a:r>
              <a:rPr sz="729" b="1" dirty="0">
                <a:latin typeface="Times New Roman"/>
                <a:cs typeface="Times New Roman"/>
              </a:rPr>
              <a:t>further </a:t>
            </a:r>
            <a:r>
              <a:rPr sz="729" b="1" spc="-5" dirty="0">
                <a:latin typeface="Times New Roman"/>
                <a:cs typeface="Times New Roman"/>
              </a:rPr>
              <a:t>effect </a:t>
            </a:r>
            <a:r>
              <a:rPr sz="729" b="1" dirty="0">
                <a:latin typeface="Times New Roman"/>
                <a:cs typeface="Times New Roman"/>
              </a:rPr>
              <a:t>on </a:t>
            </a:r>
            <a:r>
              <a:rPr sz="729" b="1" spc="-5" dirty="0">
                <a:latin typeface="Times New Roman"/>
                <a:cs typeface="Times New Roman"/>
              </a:rPr>
              <a:t>balance </a:t>
            </a:r>
            <a:r>
              <a:rPr sz="729" b="1" dirty="0">
                <a:latin typeface="Times New Roman"/>
                <a:cs typeface="Times New Roman"/>
              </a:rPr>
              <a:t>of </a:t>
            </a:r>
            <a:r>
              <a:rPr sz="729" b="1" spc="-5" dirty="0">
                <a:latin typeface="Times New Roman"/>
                <a:cs typeface="Times New Roman"/>
              </a:rPr>
              <a:t>any higher</a:t>
            </a:r>
            <a:r>
              <a:rPr sz="729" b="1" spc="126" dirty="0">
                <a:latin typeface="Times New Roman"/>
                <a:cs typeface="Times New Roman"/>
              </a:rPr>
              <a:t> </a:t>
            </a:r>
            <a:r>
              <a:rPr sz="729" b="1" spc="-5" dirty="0">
                <a:latin typeface="Times New Roman"/>
                <a:cs typeface="Times New Roman"/>
              </a:rPr>
              <a:t>node.</a:t>
            </a:r>
            <a:endParaRPr sz="72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81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this case, the </a:t>
            </a:r>
            <a:r>
              <a:rPr sz="1069" spc="10" dirty="0">
                <a:latin typeface="Times New Roman"/>
                <a:cs typeface="Times New Roman"/>
              </a:rPr>
              <a:t>balance of </a:t>
            </a:r>
            <a:r>
              <a:rPr sz="1069" spc="5" dirty="0">
                <a:latin typeface="Times New Roman"/>
                <a:cs typeface="Times New Roman"/>
              </a:rPr>
              <a:t>the tree is </a:t>
            </a:r>
            <a:r>
              <a:rPr sz="1069" spc="10" dirty="0">
                <a:latin typeface="Times New Roman"/>
                <a:cs typeface="Times New Roman"/>
              </a:rPr>
              <a:t>changed from 0 </a:t>
            </a:r>
            <a:r>
              <a:rPr sz="1069" spc="5" dirty="0">
                <a:latin typeface="Times New Roman"/>
                <a:cs typeface="Times New Roman"/>
              </a:rPr>
              <a:t>to –1,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within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defined limits of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tree, therefore, no </a:t>
            </a:r>
            <a:r>
              <a:rPr sz="1069" spc="5" dirty="0">
                <a:latin typeface="Times New Roman"/>
                <a:cs typeface="Times New Roman"/>
              </a:rPr>
              <a:t>rotation is </a:t>
            </a:r>
            <a:r>
              <a:rPr sz="1069" spc="10" dirty="0">
                <a:latin typeface="Times New Roman"/>
                <a:cs typeface="Times New Roman"/>
              </a:rPr>
              <a:t>performed in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Below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left</a:t>
            </a:r>
            <a:r>
              <a:rPr sz="1069" i="1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does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change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deleting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one node from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R="232122" algn="r">
              <a:spcBef>
                <a:spcPts val="180"/>
              </a:spcBef>
            </a:pPr>
            <a:r>
              <a:rPr sz="1021" spc="-5" dirty="0">
                <a:latin typeface="Arial"/>
                <a:cs typeface="Arial"/>
              </a:rPr>
              <a:t>0</a:t>
            </a:r>
            <a:endParaRPr sz="1021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67160" y="2982713"/>
            <a:ext cx="466724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-5" dirty="0">
                <a:latin typeface="Times New Roman"/>
                <a:cs typeface="Times New Roman"/>
              </a:rPr>
              <a:t>Fig</a:t>
            </a:r>
            <a:r>
              <a:rPr sz="1021" b="1" spc="-68" dirty="0">
                <a:latin typeface="Times New Roman"/>
                <a:cs typeface="Times New Roman"/>
              </a:rPr>
              <a:t> </a:t>
            </a:r>
            <a:r>
              <a:rPr sz="1021" b="1" spc="-5" dirty="0">
                <a:latin typeface="Times New Roman"/>
                <a:cs typeface="Times New Roman"/>
              </a:rPr>
              <a:t>24.2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2267" y="5040874"/>
            <a:ext cx="4853693" cy="145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node 4 </a:t>
            </a:r>
            <a:r>
              <a:rPr sz="1069" spc="5" dirty="0">
                <a:latin typeface="Times New Roman"/>
                <a:cs typeface="Times New Roman"/>
              </a:rPr>
              <a:t>is the root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2 and 6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1 and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1, </a:t>
            </a:r>
            <a:r>
              <a:rPr sz="1069" spc="5" dirty="0">
                <a:latin typeface="Times New Roman"/>
                <a:cs typeface="Times New Roman"/>
              </a:rPr>
              <a:t>3, </a:t>
            </a:r>
            <a:r>
              <a:rPr sz="1069" spc="10" dirty="0">
                <a:latin typeface="Times New Roman"/>
                <a:cs typeface="Times New Roman"/>
              </a:rPr>
              <a:t>5, 7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shown on </a:t>
            </a:r>
            <a:r>
              <a:rPr sz="1069" spc="5" dirty="0">
                <a:latin typeface="Times New Roman"/>
                <a:cs typeface="Times New Roman"/>
              </a:rPr>
              <a:t>level 2.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tilted  </a:t>
            </a:r>
            <a:r>
              <a:rPr sz="1069" spc="5" dirty="0">
                <a:latin typeface="Times New Roman"/>
                <a:cs typeface="Times New Roman"/>
              </a:rPr>
              <a:t>towards right, it is –1.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unchanged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 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levels within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Similarly,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no change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balances of other nodes. So we don’t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to perform </a:t>
            </a:r>
            <a:r>
              <a:rPr sz="1069" spc="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rotation  </a:t>
            </a:r>
            <a:r>
              <a:rPr sz="1069" spc="5" dirty="0">
                <a:latin typeface="Times New Roman"/>
                <a:cs typeface="Times New Roman"/>
              </a:rPr>
              <a:t>operation in this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second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44"/>
              </a:spcBef>
            </a:pPr>
            <a:r>
              <a:rPr sz="1069" b="1" spc="10" dirty="0">
                <a:latin typeface="Times New Roman"/>
                <a:cs typeface="Times New Roman"/>
              </a:rPr>
              <a:t>Case 1b</a:t>
            </a:r>
            <a:r>
              <a:rPr sz="1069" spc="10" dirty="0">
                <a:latin typeface="Times New Roman"/>
                <a:cs typeface="Times New Roman"/>
              </a:rPr>
              <a:t>: the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node had a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0 and the </a:t>
            </a:r>
            <a:r>
              <a:rPr sz="1069" spc="15" dirty="0">
                <a:latin typeface="Times New Roman"/>
                <a:cs typeface="Times New Roman"/>
              </a:rPr>
              <a:t>node was </a:t>
            </a:r>
            <a:r>
              <a:rPr sz="1069" spc="5" dirty="0">
                <a:latin typeface="Times New Roman"/>
                <a:cs typeface="Times New Roman"/>
              </a:rPr>
              <a:t>deleted in  </a:t>
            </a:r>
            <a:r>
              <a:rPr sz="1069" spc="10" dirty="0">
                <a:latin typeface="Times New Roman"/>
                <a:cs typeface="Times New Roman"/>
              </a:rPr>
              <a:t>the parent’s right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1849" y="7975918"/>
            <a:ext cx="2499695" cy="271022"/>
          </a:xfrm>
          <a:prstGeom prst="rect">
            <a:avLst/>
          </a:prstGeom>
        </p:spPr>
        <p:txBody>
          <a:bodyPr vert="horz" wrap="square" lIns="0" tIns="107420" rIns="0" bIns="0" rtlCol="0">
            <a:spAutoFit/>
          </a:bodyPr>
          <a:lstStyle/>
          <a:p>
            <a:pPr marL="22842">
              <a:spcBef>
                <a:spcPts val="845"/>
              </a:spcBef>
            </a:pPr>
            <a:r>
              <a:rPr sz="1069" spc="5" dirty="0">
                <a:latin typeface="Times New Roman"/>
                <a:cs typeface="Times New Roman"/>
              </a:rPr>
              <a:t>tree is within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limits of </a:t>
            </a:r>
            <a:r>
              <a:rPr sz="1069" spc="15" dirty="0">
                <a:latin typeface="Times New Roman"/>
                <a:cs typeface="Times New Roman"/>
              </a:rPr>
              <a:t>AVL. 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2280" y="8083733"/>
            <a:ext cx="48506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084985" algn="l"/>
              </a:tabLst>
            </a:pP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of </a:t>
            </a:r>
            <a:r>
              <a:rPr sz="1069" i="1" spc="10" dirty="0">
                <a:latin typeface="Times New Roman"/>
                <a:cs typeface="Times New Roman"/>
              </a:rPr>
              <a:t>Fig </a:t>
            </a:r>
            <a:r>
              <a:rPr sz="1069" i="1" spc="14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24.3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	fter </a:t>
            </a:r>
            <a:r>
              <a:rPr sz="1069" spc="10" dirty="0">
                <a:latin typeface="Times New Roman"/>
                <a:cs typeface="Times New Roman"/>
              </a:rPr>
              <a:t>a node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52267" y="8251149"/>
            <a:ext cx="4852458" cy="1151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of </a:t>
            </a:r>
            <a:r>
              <a:rPr sz="1069" spc="5" dirty="0">
                <a:latin typeface="Times New Roman"/>
                <a:cs typeface="Times New Roman"/>
              </a:rPr>
              <a:t>the tree is tilted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spc="5" dirty="0">
                <a:latin typeface="Times New Roman"/>
                <a:cs typeface="Times New Roman"/>
              </a:rPr>
              <a:t>left as  </a:t>
            </a:r>
            <a:r>
              <a:rPr sz="1069" spc="10" dirty="0">
                <a:latin typeface="Times New Roman"/>
                <a:cs typeface="Times New Roman"/>
              </a:rPr>
              <a:t>shown in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tree show in the </a:t>
            </a:r>
            <a:r>
              <a:rPr sz="1069" i="1" spc="15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24.3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action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required  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balanced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again.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Change the </a:t>
            </a: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0" dirty="0">
                <a:latin typeface="Times New Roman"/>
                <a:cs typeface="Times New Roman"/>
              </a:rPr>
              <a:t>the parent node and </a:t>
            </a:r>
            <a:r>
              <a:rPr sz="1069" spc="5" dirty="0">
                <a:latin typeface="Times New Roman"/>
                <a:cs typeface="Times New Roman"/>
              </a:rPr>
              <a:t>stop. </a:t>
            </a:r>
            <a:r>
              <a:rPr sz="1069" spc="19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further effect </a:t>
            </a:r>
            <a:r>
              <a:rPr sz="1069" spc="10" dirty="0">
                <a:latin typeface="Times New Roman"/>
                <a:cs typeface="Times New Roman"/>
              </a:rPr>
              <a:t>on balance of </a:t>
            </a:r>
            <a:r>
              <a:rPr sz="1069" spc="5" dirty="0">
                <a:latin typeface="Times New Roman"/>
                <a:cs typeface="Times New Roman"/>
              </a:rPr>
              <a:t>any  </a:t>
            </a:r>
            <a:r>
              <a:rPr sz="1069" spc="10" dirty="0">
                <a:latin typeface="Times New Roman"/>
                <a:cs typeface="Times New Roman"/>
              </a:rPr>
              <a:t>higher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(same as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1a).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don’t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rotation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still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AVL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(as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58397" y="7000240"/>
            <a:ext cx="227188" cy="164835"/>
          </a:xfrm>
          <a:custGeom>
            <a:avLst/>
            <a:gdLst/>
            <a:ahLst/>
            <a:cxnLst/>
            <a:rect l="l" t="t" r="r" b="b"/>
            <a:pathLst>
              <a:path w="233679" h="169545">
                <a:moveTo>
                  <a:pt x="148589" y="0"/>
                </a:moveTo>
                <a:lnTo>
                  <a:pt x="0" y="169163"/>
                </a:lnTo>
                <a:lnTo>
                  <a:pt x="233172" y="73151"/>
                </a:lnTo>
                <a:lnTo>
                  <a:pt x="14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958397" y="7000240"/>
            <a:ext cx="227188" cy="164835"/>
          </a:xfrm>
          <a:custGeom>
            <a:avLst/>
            <a:gdLst/>
            <a:ahLst/>
            <a:cxnLst/>
            <a:rect l="l" t="t" r="r" b="b"/>
            <a:pathLst>
              <a:path w="233679" h="169545">
                <a:moveTo>
                  <a:pt x="233172" y="73151"/>
                </a:moveTo>
                <a:lnTo>
                  <a:pt x="0" y="169163"/>
                </a:lnTo>
                <a:lnTo>
                  <a:pt x="148589" y="0"/>
                </a:lnTo>
                <a:lnTo>
                  <a:pt x="233172" y="73151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933700" y="7241751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20" h="358140">
                <a:moveTo>
                  <a:pt x="286512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162618" y="6923193"/>
            <a:ext cx="349426" cy="349426"/>
          </a:xfrm>
          <a:custGeom>
            <a:avLst/>
            <a:gdLst/>
            <a:ahLst/>
            <a:cxnLst/>
            <a:rect l="l" t="t" r="r" b="b"/>
            <a:pathLst>
              <a:path w="359410" h="359409">
                <a:moveTo>
                  <a:pt x="179832" y="0"/>
                </a:moveTo>
                <a:lnTo>
                  <a:pt x="132115" y="6438"/>
                </a:lnTo>
                <a:lnTo>
                  <a:pt x="89182" y="24581"/>
                </a:lnTo>
                <a:lnTo>
                  <a:pt x="52768" y="52673"/>
                </a:lnTo>
                <a:lnTo>
                  <a:pt x="24609" y="88956"/>
                </a:lnTo>
                <a:lnTo>
                  <a:pt x="6441" y="131674"/>
                </a:lnTo>
                <a:lnTo>
                  <a:pt x="0" y="179069"/>
                </a:lnTo>
                <a:lnTo>
                  <a:pt x="6441" y="226786"/>
                </a:lnTo>
                <a:lnTo>
                  <a:pt x="24609" y="269719"/>
                </a:lnTo>
                <a:lnTo>
                  <a:pt x="52768" y="306133"/>
                </a:lnTo>
                <a:lnTo>
                  <a:pt x="89182" y="334292"/>
                </a:lnTo>
                <a:lnTo>
                  <a:pt x="132115" y="352460"/>
                </a:lnTo>
                <a:lnTo>
                  <a:pt x="179832" y="358901"/>
                </a:lnTo>
                <a:lnTo>
                  <a:pt x="227492" y="352460"/>
                </a:lnTo>
                <a:lnTo>
                  <a:pt x="270284" y="334292"/>
                </a:lnTo>
                <a:lnTo>
                  <a:pt x="306514" y="306133"/>
                </a:lnTo>
                <a:lnTo>
                  <a:pt x="334489" y="269719"/>
                </a:lnTo>
                <a:lnTo>
                  <a:pt x="352516" y="226786"/>
                </a:lnTo>
                <a:lnTo>
                  <a:pt x="358901" y="179069"/>
                </a:lnTo>
                <a:lnTo>
                  <a:pt x="352516" y="131674"/>
                </a:lnTo>
                <a:lnTo>
                  <a:pt x="334489" y="88956"/>
                </a:lnTo>
                <a:lnTo>
                  <a:pt x="306514" y="52673"/>
                </a:lnTo>
                <a:lnTo>
                  <a:pt x="270284" y="24581"/>
                </a:lnTo>
                <a:lnTo>
                  <a:pt x="227492" y="6438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209291" y="7092102"/>
            <a:ext cx="251882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342640" y="6505363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429768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441912" y="7241751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20" h="358140">
                <a:moveTo>
                  <a:pt x="0" y="0"/>
                </a:moveTo>
                <a:lnTo>
                  <a:pt x="286512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655397" y="7241751"/>
            <a:ext cx="279665" cy="348192"/>
          </a:xfrm>
          <a:custGeom>
            <a:avLst/>
            <a:gdLst/>
            <a:ahLst/>
            <a:cxnLst/>
            <a:rect l="l" t="t" r="r" b="b"/>
            <a:pathLst>
              <a:path w="287654" h="358140">
                <a:moveTo>
                  <a:pt x="287274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885055" y="6923193"/>
            <a:ext cx="348192" cy="349426"/>
          </a:xfrm>
          <a:custGeom>
            <a:avLst/>
            <a:gdLst/>
            <a:ahLst/>
            <a:cxnLst/>
            <a:rect l="l" t="t" r="r" b="b"/>
            <a:pathLst>
              <a:path w="358139" h="359409">
                <a:moveTo>
                  <a:pt x="179070" y="0"/>
                </a:moveTo>
                <a:lnTo>
                  <a:pt x="131409" y="6438"/>
                </a:lnTo>
                <a:lnTo>
                  <a:pt x="88617" y="24581"/>
                </a:lnTo>
                <a:lnTo>
                  <a:pt x="52387" y="52673"/>
                </a:lnTo>
                <a:lnTo>
                  <a:pt x="24412" y="88956"/>
                </a:lnTo>
                <a:lnTo>
                  <a:pt x="6385" y="131674"/>
                </a:lnTo>
                <a:lnTo>
                  <a:pt x="0" y="179069"/>
                </a:lnTo>
                <a:lnTo>
                  <a:pt x="6385" y="226786"/>
                </a:lnTo>
                <a:lnTo>
                  <a:pt x="24412" y="269719"/>
                </a:lnTo>
                <a:lnTo>
                  <a:pt x="52387" y="306133"/>
                </a:lnTo>
                <a:lnTo>
                  <a:pt x="88617" y="334292"/>
                </a:lnTo>
                <a:lnTo>
                  <a:pt x="131409" y="352460"/>
                </a:lnTo>
                <a:lnTo>
                  <a:pt x="179070" y="358901"/>
                </a:lnTo>
                <a:lnTo>
                  <a:pt x="226730" y="352460"/>
                </a:lnTo>
                <a:lnTo>
                  <a:pt x="269522" y="334292"/>
                </a:lnTo>
                <a:lnTo>
                  <a:pt x="305752" y="306133"/>
                </a:lnTo>
                <a:lnTo>
                  <a:pt x="333727" y="269719"/>
                </a:lnTo>
                <a:lnTo>
                  <a:pt x="351754" y="226786"/>
                </a:lnTo>
                <a:lnTo>
                  <a:pt x="358139" y="179069"/>
                </a:lnTo>
                <a:lnTo>
                  <a:pt x="351754" y="131674"/>
                </a:lnTo>
                <a:lnTo>
                  <a:pt x="333727" y="88956"/>
                </a:lnTo>
                <a:lnTo>
                  <a:pt x="305752" y="52673"/>
                </a:lnTo>
                <a:lnTo>
                  <a:pt x="269522" y="24581"/>
                </a:lnTo>
                <a:lnTo>
                  <a:pt x="226730" y="6438"/>
                </a:lnTo>
                <a:lnTo>
                  <a:pt x="1790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065078" y="6505363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429768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163609" y="7241751"/>
            <a:ext cx="279665" cy="348192"/>
          </a:xfrm>
          <a:custGeom>
            <a:avLst/>
            <a:gdLst/>
            <a:ahLst/>
            <a:cxnLst/>
            <a:rect l="l" t="t" r="r" b="b"/>
            <a:pathLst>
              <a:path w="287654" h="358140">
                <a:moveTo>
                  <a:pt x="0" y="0"/>
                </a:moveTo>
                <a:lnTo>
                  <a:pt x="287274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765656" y="7027651"/>
            <a:ext cx="980369" cy="69762"/>
          </a:xfrm>
          <a:custGeom>
            <a:avLst/>
            <a:gdLst/>
            <a:ahLst/>
            <a:cxnLst/>
            <a:rect l="l" t="t" r="r" b="b"/>
            <a:pathLst>
              <a:path w="1008379" h="71754">
                <a:moveTo>
                  <a:pt x="936498" y="0"/>
                </a:moveTo>
                <a:lnTo>
                  <a:pt x="936498" y="71628"/>
                </a:lnTo>
                <a:lnTo>
                  <a:pt x="998981" y="40386"/>
                </a:lnTo>
                <a:lnTo>
                  <a:pt x="947927" y="40386"/>
                </a:lnTo>
                <a:lnTo>
                  <a:pt x="951738" y="39624"/>
                </a:lnTo>
                <a:lnTo>
                  <a:pt x="952500" y="35813"/>
                </a:lnTo>
                <a:lnTo>
                  <a:pt x="951738" y="32766"/>
                </a:lnTo>
                <a:lnTo>
                  <a:pt x="947927" y="32004"/>
                </a:lnTo>
                <a:lnTo>
                  <a:pt x="1000506" y="32004"/>
                </a:lnTo>
                <a:lnTo>
                  <a:pt x="936498" y="0"/>
                </a:lnTo>
                <a:close/>
              </a:path>
              <a:path w="1008379" h="71754">
                <a:moveTo>
                  <a:pt x="936498" y="32004"/>
                </a:moveTo>
                <a:lnTo>
                  <a:pt x="4571" y="32004"/>
                </a:lnTo>
                <a:lnTo>
                  <a:pt x="1524" y="32766"/>
                </a:lnTo>
                <a:lnTo>
                  <a:pt x="0" y="35813"/>
                </a:lnTo>
                <a:lnTo>
                  <a:pt x="1524" y="39624"/>
                </a:lnTo>
                <a:lnTo>
                  <a:pt x="4571" y="40386"/>
                </a:lnTo>
                <a:lnTo>
                  <a:pt x="936498" y="40386"/>
                </a:lnTo>
                <a:lnTo>
                  <a:pt x="936498" y="32004"/>
                </a:lnTo>
                <a:close/>
              </a:path>
              <a:path w="1008379" h="71754">
                <a:moveTo>
                  <a:pt x="1000506" y="32004"/>
                </a:moveTo>
                <a:lnTo>
                  <a:pt x="947927" y="32004"/>
                </a:lnTo>
                <a:lnTo>
                  <a:pt x="951738" y="32766"/>
                </a:lnTo>
                <a:lnTo>
                  <a:pt x="952500" y="35813"/>
                </a:lnTo>
                <a:lnTo>
                  <a:pt x="951738" y="39624"/>
                </a:lnTo>
                <a:lnTo>
                  <a:pt x="947927" y="40386"/>
                </a:lnTo>
                <a:lnTo>
                  <a:pt x="998981" y="40386"/>
                </a:lnTo>
                <a:lnTo>
                  <a:pt x="1008126" y="35813"/>
                </a:lnTo>
                <a:lnTo>
                  <a:pt x="100050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3326589" y="7649705"/>
            <a:ext cx="56241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Delete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41849" y="7975917"/>
            <a:ext cx="2499695" cy="258057"/>
          </a:xfrm>
          <a:custGeom>
            <a:avLst/>
            <a:gdLst/>
            <a:ahLst/>
            <a:cxnLst/>
            <a:rect l="l" t="t" r="r" b="b"/>
            <a:pathLst>
              <a:path w="2571115" h="265429">
                <a:moveTo>
                  <a:pt x="0" y="265175"/>
                </a:moveTo>
                <a:lnTo>
                  <a:pt x="2570988" y="265175"/>
                </a:lnTo>
                <a:lnTo>
                  <a:pt x="2570988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3013215" y="8015675"/>
            <a:ext cx="4969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24.3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11585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1841" cy="1420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Case </a:t>
            </a:r>
            <a:r>
              <a:rPr sz="1069" i="1" spc="5" dirty="0">
                <a:latin typeface="Times New Roman"/>
                <a:cs typeface="Times New Roman"/>
              </a:rPr>
              <a:t>1a</a:t>
            </a:r>
            <a:r>
              <a:rPr sz="1069" spc="5" dirty="0">
                <a:latin typeface="Times New Roman"/>
                <a:cs typeface="Times New Roman"/>
              </a:rPr>
              <a:t>).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cases above, </a:t>
            </a:r>
            <a:r>
              <a:rPr sz="1069" spc="10" dirty="0">
                <a:latin typeface="Times New Roman"/>
                <a:cs typeface="Times New Roman"/>
              </a:rPr>
              <a:t>the 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was </a:t>
            </a:r>
            <a:r>
              <a:rPr sz="1069" spc="5" dirty="0">
                <a:latin typeface="Times New Roman"/>
                <a:cs typeface="Times New Roman"/>
              </a:rPr>
              <a:t>0. </a:t>
            </a:r>
            <a:r>
              <a:rPr sz="1069" spc="10" dirty="0">
                <a:latin typeface="Times New Roman"/>
                <a:cs typeface="Times New Roman"/>
              </a:rPr>
              <a:t>Now, we 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cases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b="1" spc="10" dirty="0">
                <a:latin typeface="Times New Roman"/>
                <a:cs typeface="Times New Roman"/>
              </a:rPr>
              <a:t>Case 2a</a:t>
            </a:r>
            <a:r>
              <a:rPr sz="1069" spc="10" dirty="0">
                <a:latin typeface="Times New Roman"/>
                <a:cs typeface="Times New Roman"/>
              </a:rPr>
              <a:t>: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of the deleted </a:t>
            </a:r>
            <a:r>
              <a:rPr sz="1069" spc="10" dirty="0">
                <a:latin typeface="Times New Roman"/>
                <a:cs typeface="Times New Roman"/>
              </a:rPr>
              <a:t>node had a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1 and the node was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 the parent’s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2506" y="3776873"/>
            <a:ext cx="2520685" cy="239339"/>
          </a:xfrm>
          <a:prstGeom prst="rect">
            <a:avLst/>
          </a:prstGeom>
        </p:spPr>
        <p:txBody>
          <a:bodyPr vert="horz" wrap="square" lIns="0" tIns="74083" rIns="0" bIns="0" rtlCol="0">
            <a:spAutoFit/>
          </a:bodyPr>
          <a:lstStyle/>
          <a:p>
            <a:pPr marL="53708">
              <a:spcBef>
                <a:spcPts val="583"/>
              </a:spcBef>
            </a:pPr>
            <a:r>
              <a:rPr sz="1069" spc="5" dirty="0">
                <a:latin typeface="Times New Roman"/>
                <a:cs typeface="Times New Roman"/>
              </a:rPr>
              <a:t>above,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068" y="3851389"/>
            <a:ext cx="143413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lance </a:t>
            </a:r>
            <a:r>
              <a:rPr sz="1069" spc="5" dirty="0">
                <a:latin typeface="Times New Roman"/>
                <a:cs typeface="Times New Roman"/>
              </a:rPr>
              <a:t>factor  as 1,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80" y="4014933"/>
            <a:ext cx="4852458" cy="2826612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the 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more 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of  </a:t>
            </a:r>
            <a:r>
              <a:rPr sz="1069" spc="5" dirty="0">
                <a:latin typeface="Times New Roman"/>
                <a:cs typeface="Times New Roman"/>
              </a:rPr>
              <a:t>levels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right</a:t>
            </a:r>
            <a:r>
              <a:rPr sz="1069" i="1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When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left</a:t>
            </a:r>
            <a:r>
              <a:rPr sz="1069" i="1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is </a:t>
            </a:r>
            <a:r>
              <a:rPr sz="1069" spc="10" dirty="0">
                <a:latin typeface="Times New Roman"/>
                <a:cs typeface="Times New Roman"/>
              </a:rPr>
              <a:t>changed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becomes 0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right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tree of </a:t>
            </a:r>
            <a:r>
              <a:rPr sz="1069" i="1" spc="10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24.4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very important understand that this </a:t>
            </a:r>
            <a:r>
              <a:rPr sz="1069" spc="10" dirty="0">
                <a:latin typeface="Times New Roman"/>
                <a:cs typeface="Times New Roman"/>
              </a:rPr>
              <a:t>change of  </a:t>
            </a:r>
            <a:r>
              <a:rPr sz="1069" spc="5" dirty="0">
                <a:latin typeface="Times New Roman"/>
                <a:cs typeface="Times New Roman"/>
              </a:rPr>
              <a:t>levels may cause </a:t>
            </a:r>
            <a:r>
              <a:rPr sz="1069" spc="10" dirty="0">
                <a:latin typeface="Times New Roman"/>
                <a:cs typeface="Times New Roman"/>
              </a:rPr>
              <a:t>the change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balance of </a:t>
            </a:r>
            <a:r>
              <a:rPr sz="1069" spc="5" dirty="0">
                <a:latin typeface="Times New Roman"/>
                <a:cs typeface="Times New Roman"/>
              </a:rPr>
              <a:t>higher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the tree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5"/>
              </a:spcBef>
            </a:pPr>
            <a:r>
              <a:rPr sz="1069" i="1" spc="10" dirty="0">
                <a:latin typeface="Times New Roman"/>
                <a:cs typeface="Times New Roman"/>
              </a:rPr>
              <a:t>Change the </a:t>
            </a:r>
            <a:r>
              <a:rPr sz="1069" i="1" spc="5" dirty="0">
                <a:latin typeface="Times New Roman"/>
                <a:cs typeface="Times New Roman"/>
              </a:rPr>
              <a:t>balance </a:t>
            </a:r>
            <a:r>
              <a:rPr sz="1069" i="1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the parent </a:t>
            </a:r>
            <a:r>
              <a:rPr sz="1069" i="1" spc="10" dirty="0">
                <a:latin typeface="Times New Roman"/>
                <a:cs typeface="Times New Roman"/>
              </a:rPr>
              <a:t>node. May have </a:t>
            </a:r>
            <a:r>
              <a:rPr sz="1069" i="1" spc="5" dirty="0">
                <a:latin typeface="Times New Roman"/>
                <a:cs typeface="Times New Roman"/>
              </a:rPr>
              <a:t>caused </a:t>
            </a:r>
            <a:r>
              <a:rPr sz="1069" i="1" spc="10" dirty="0">
                <a:latin typeface="Times New Roman"/>
                <a:cs typeface="Times New Roman"/>
              </a:rPr>
              <a:t>imbalance </a:t>
            </a:r>
            <a:r>
              <a:rPr sz="1069" i="1" spc="5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higher nodes  so </a:t>
            </a:r>
            <a:r>
              <a:rPr sz="1069" i="1" spc="5" dirty="0">
                <a:latin typeface="Times New Roman"/>
                <a:cs typeface="Times New Roman"/>
              </a:rPr>
              <a:t>continue </a:t>
            </a:r>
            <a:r>
              <a:rPr sz="1069" i="1" spc="10" dirty="0">
                <a:latin typeface="Times New Roman"/>
                <a:cs typeface="Times New Roman"/>
              </a:rPr>
              <a:t>up </a:t>
            </a:r>
            <a:r>
              <a:rPr sz="1069" i="1" spc="5" dirty="0">
                <a:latin typeface="Times New Roman"/>
                <a:cs typeface="Times New Roman"/>
              </a:rPr>
              <a:t>the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54"/>
              </a:lnSpc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 order to ensure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upper nodes are balanced,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calculate their </a:t>
            </a:r>
            <a:r>
              <a:rPr sz="1069" i="1" spc="10" dirty="0">
                <a:latin typeface="Times New Roman"/>
                <a:cs typeface="Times New Roman"/>
              </a:rPr>
              <a:t>balance  </a:t>
            </a:r>
            <a:r>
              <a:rPr sz="1069" i="1" spc="5" dirty="0">
                <a:latin typeface="Times New Roman"/>
                <a:cs typeface="Times New Roman"/>
              </a:rPr>
              <a:t>factor</a:t>
            </a:r>
            <a:r>
              <a:rPr sz="1069" spc="5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nodes in </a:t>
            </a:r>
            <a:r>
              <a:rPr sz="1069" spc="5" dirty="0">
                <a:latin typeface="Times New Roman"/>
                <a:cs typeface="Times New Roman"/>
              </a:rPr>
              <a:t>higher </a:t>
            </a:r>
            <a:r>
              <a:rPr sz="1069" spc="10" dirty="0">
                <a:latin typeface="Times New Roman"/>
                <a:cs typeface="Times New Roman"/>
              </a:rPr>
              <a:t>levels and rotate them </a:t>
            </a:r>
            <a:r>
              <a:rPr sz="1069" spc="15" dirty="0">
                <a:latin typeface="Times New Roman"/>
                <a:cs typeface="Times New Roman"/>
              </a:rPr>
              <a:t>when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b="1" i="1" spc="10" dirty="0">
                <a:latin typeface="Times New Roman"/>
                <a:cs typeface="Times New Roman"/>
              </a:rPr>
              <a:t>Case </a:t>
            </a:r>
            <a:r>
              <a:rPr sz="1069" b="1" i="1" spc="5" dirty="0">
                <a:latin typeface="Times New Roman"/>
                <a:cs typeface="Times New Roman"/>
              </a:rPr>
              <a:t>2b</a:t>
            </a:r>
            <a:r>
              <a:rPr sz="1069" i="1" spc="5" dirty="0">
                <a:latin typeface="Times New Roman"/>
                <a:cs typeface="Times New Roman"/>
              </a:rPr>
              <a:t>: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parent of </a:t>
            </a:r>
            <a:r>
              <a:rPr sz="1069" i="1" spc="10" dirty="0">
                <a:latin typeface="Times New Roman"/>
                <a:cs typeface="Times New Roman"/>
              </a:rPr>
              <a:t>the deleted node had a balance </a:t>
            </a:r>
            <a:r>
              <a:rPr sz="1069" i="1" spc="5" dirty="0">
                <a:latin typeface="Times New Roman"/>
                <a:cs typeface="Times New Roman"/>
              </a:rPr>
              <a:t>of -1 </a:t>
            </a:r>
            <a:r>
              <a:rPr sz="1069" i="1" spc="10" dirty="0">
                <a:latin typeface="Times New Roman"/>
                <a:cs typeface="Times New Roman"/>
              </a:rPr>
              <a:t>and the node </a:t>
            </a:r>
            <a:r>
              <a:rPr sz="1069" i="1" spc="15" dirty="0">
                <a:latin typeface="Times New Roman"/>
                <a:cs typeface="Times New Roman"/>
              </a:rPr>
              <a:t>was </a:t>
            </a:r>
            <a:r>
              <a:rPr sz="1069" i="1" spc="5" dirty="0">
                <a:latin typeface="Times New Roman"/>
                <a:cs typeface="Times New Roman"/>
              </a:rPr>
              <a:t>deleted  </a:t>
            </a:r>
            <a:r>
              <a:rPr sz="1069" i="1" spc="10" dirty="0">
                <a:latin typeface="Times New Roman"/>
                <a:cs typeface="Times New Roman"/>
              </a:rPr>
              <a:t>in the parent’s </a:t>
            </a:r>
            <a:r>
              <a:rPr sz="1069" i="1" spc="5" dirty="0">
                <a:latin typeface="Times New Roman"/>
                <a:cs typeface="Times New Roman"/>
              </a:rPr>
              <a:t>right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Similar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Case </a:t>
            </a:r>
            <a:r>
              <a:rPr sz="1069" i="1" spc="5" dirty="0">
                <a:latin typeface="Times New Roman"/>
                <a:cs typeface="Times New Roman"/>
              </a:rPr>
              <a:t>2a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the following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action: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Change the balance </a:t>
            </a:r>
            <a:r>
              <a:rPr sz="1069" spc="5" dirty="0">
                <a:latin typeface="Times New Roman"/>
                <a:cs typeface="Times New Roman"/>
              </a:rPr>
              <a:t>of the parent </a:t>
            </a:r>
            <a:r>
              <a:rPr sz="1069" spc="10" dirty="0">
                <a:latin typeface="Times New Roman"/>
                <a:cs typeface="Times New Roman"/>
              </a:rPr>
              <a:t>node. May have </a:t>
            </a:r>
            <a:r>
              <a:rPr sz="1069" spc="5" dirty="0">
                <a:latin typeface="Times New Roman"/>
                <a:cs typeface="Times New Roman"/>
              </a:rPr>
              <a:t>caused imbalance in higher nodes 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continue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1597" y="3164946"/>
            <a:ext cx="279665" cy="348192"/>
          </a:xfrm>
          <a:custGeom>
            <a:avLst/>
            <a:gdLst/>
            <a:ahLst/>
            <a:cxnLst/>
            <a:rect l="l" t="t" r="r" b="b"/>
            <a:pathLst>
              <a:path w="287654" h="358139">
                <a:moveTo>
                  <a:pt x="287274" y="0"/>
                </a:moveTo>
                <a:lnTo>
                  <a:pt x="0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121255" y="2846388"/>
            <a:ext cx="348192" cy="349426"/>
          </a:xfrm>
          <a:custGeom>
            <a:avLst/>
            <a:gdLst/>
            <a:ahLst/>
            <a:cxnLst/>
            <a:rect l="l" t="t" r="r" b="b"/>
            <a:pathLst>
              <a:path w="358139" h="359410">
                <a:moveTo>
                  <a:pt x="179070" y="0"/>
                </a:moveTo>
                <a:lnTo>
                  <a:pt x="131409" y="6441"/>
                </a:lnTo>
                <a:lnTo>
                  <a:pt x="88617" y="24609"/>
                </a:lnTo>
                <a:lnTo>
                  <a:pt x="52387" y="52768"/>
                </a:lnTo>
                <a:lnTo>
                  <a:pt x="24412" y="89182"/>
                </a:lnTo>
                <a:lnTo>
                  <a:pt x="6385" y="132115"/>
                </a:lnTo>
                <a:lnTo>
                  <a:pt x="0" y="179831"/>
                </a:lnTo>
                <a:lnTo>
                  <a:pt x="6385" y="227227"/>
                </a:lnTo>
                <a:lnTo>
                  <a:pt x="24412" y="269945"/>
                </a:lnTo>
                <a:lnTo>
                  <a:pt x="52387" y="306228"/>
                </a:lnTo>
                <a:lnTo>
                  <a:pt x="88617" y="334320"/>
                </a:lnTo>
                <a:lnTo>
                  <a:pt x="131409" y="352463"/>
                </a:lnTo>
                <a:lnTo>
                  <a:pt x="179070" y="358901"/>
                </a:lnTo>
                <a:lnTo>
                  <a:pt x="226730" y="352463"/>
                </a:lnTo>
                <a:lnTo>
                  <a:pt x="269522" y="334320"/>
                </a:lnTo>
                <a:lnTo>
                  <a:pt x="305752" y="306228"/>
                </a:lnTo>
                <a:lnTo>
                  <a:pt x="333727" y="269945"/>
                </a:lnTo>
                <a:lnTo>
                  <a:pt x="351754" y="227227"/>
                </a:lnTo>
                <a:lnTo>
                  <a:pt x="358140" y="179831"/>
                </a:lnTo>
                <a:lnTo>
                  <a:pt x="351754" y="132115"/>
                </a:lnTo>
                <a:lnTo>
                  <a:pt x="333727" y="89182"/>
                </a:lnTo>
                <a:lnTo>
                  <a:pt x="305752" y="52768"/>
                </a:lnTo>
                <a:lnTo>
                  <a:pt x="269522" y="24609"/>
                </a:lnTo>
                <a:lnTo>
                  <a:pt x="226730" y="6441"/>
                </a:lnTo>
                <a:lnTo>
                  <a:pt x="1790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167928" y="3015297"/>
            <a:ext cx="251266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831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301277" y="2428558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429768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399808" y="3164946"/>
            <a:ext cx="279665" cy="348192"/>
          </a:xfrm>
          <a:custGeom>
            <a:avLst/>
            <a:gdLst/>
            <a:ahLst/>
            <a:cxnLst/>
            <a:rect l="l" t="t" r="r" b="b"/>
            <a:pathLst>
              <a:path w="287654" h="358139">
                <a:moveTo>
                  <a:pt x="0" y="0"/>
                </a:moveTo>
                <a:lnTo>
                  <a:pt x="287274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859617" y="2986404"/>
            <a:ext cx="980369" cy="69762"/>
          </a:xfrm>
          <a:custGeom>
            <a:avLst/>
            <a:gdLst/>
            <a:ahLst/>
            <a:cxnLst/>
            <a:rect l="l" t="t" r="r" b="b"/>
            <a:pathLst>
              <a:path w="1008379" h="71755">
                <a:moveTo>
                  <a:pt x="936497" y="0"/>
                </a:moveTo>
                <a:lnTo>
                  <a:pt x="936497" y="71627"/>
                </a:lnTo>
                <a:lnTo>
                  <a:pt x="1000505" y="39624"/>
                </a:lnTo>
                <a:lnTo>
                  <a:pt x="947928" y="39624"/>
                </a:lnTo>
                <a:lnTo>
                  <a:pt x="951738" y="38861"/>
                </a:lnTo>
                <a:lnTo>
                  <a:pt x="952500" y="35813"/>
                </a:lnTo>
                <a:lnTo>
                  <a:pt x="951738" y="32003"/>
                </a:lnTo>
                <a:lnTo>
                  <a:pt x="947928" y="31241"/>
                </a:lnTo>
                <a:lnTo>
                  <a:pt x="998982" y="31241"/>
                </a:lnTo>
                <a:lnTo>
                  <a:pt x="936497" y="0"/>
                </a:lnTo>
                <a:close/>
              </a:path>
              <a:path w="1008379" h="71755">
                <a:moveTo>
                  <a:pt x="936497" y="31241"/>
                </a:moveTo>
                <a:lnTo>
                  <a:pt x="4572" y="31241"/>
                </a:lnTo>
                <a:lnTo>
                  <a:pt x="1524" y="32003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39624"/>
                </a:lnTo>
                <a:lnTo>
                  <a:pt x="936497" y="39624"/>
                </a:lnTo>
                <a:lnTo>
                  <a:pt x="936497" y="31241"/>
                </a:lnTo>
                <a:close/>
              </a:path>
              <a:path w="1008379" h="71755">
                <a:moveTo>
                  <a:pt x="998982" y="31241"/>
                </a:moveTo>
                <a:lnTo>
                  <a:pt x="947928" y="31241"/>
                </a:lnTo>
                <a:lnTo>
                  <a:pt x="951738" y="32003"/>
                </a:lnTo>
                <a:lnTo>
                  <a:pt x="952500" y="35813"/>
                </a:lnTo>
                <a:lnTo>
                  <a:pt x="951738" y="38861"/>
                </a:lnTo>
                <a:lnTo>
                  <a:pt x="947928" y="39624"/>
                </a:lnTo>
                <a:lnTo>
                  <a:pt x="1000505" y="39624"/>
                </a:lnTo>
                <a:lnTo>
                  <a:pt x="1008126" y="35813"/>
                </a:lnTo>
                <a:lnTo>
                  <a:pt x="99898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723426" y="3478070"/>
            <a:ext cx="5624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Delete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2279" y="3589273"/>
            <a:ext cx="919868" cy="42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1026">
              <a:lnSpc>
                <a:spcPct val="130400"/>
              </a:lnSpc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side  </a:t>
            </a:r>
            <a:r>
              <a:rPr sz="1069" spc="5" dirty="0">
                <a:latin typeface="Times New Roman"/>
                <a:cs typeface="Times New Roman"/>
              </a:rPr>
              <a:t>In  the  </a:t>
            </a:r>
            <a:r>
              <a:rPr sz="1069" i="1" spc="10" dirty="0">
                <a:latin typeface="Times New Roman"/>
                <a:cs typeface="Times New Roman"/>
              </a:rPr>
              <a:t>Fig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24.4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62506" y="3776873"/>
            <a:ext cx="2499695" cy="258057"/>
          </a:xfrm>
          <a:custGeom>
            <a:avLst/>
            <a:gdLst/>
            <a:ahLst/>
            <a:cxnLst/>
            <a:rect l="l" t="t" r="r" b="b"/>
            <a:pathLst>
              <a:path w="2571115" h="265429">
                <a:moveTo>
                  <a:pt x="0" y="265175"/>
                </a:moveTo>
                <a:lnTo>
                  <a:pt x="2570988" y="265175"/>
                </a:lnTo>
                <a:lnTo>
                  <a:pt x="2570988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333872" y="3815149"/>
            <a:ext cx="4969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24.4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3627" y="2897505"/>
            <a:ext cx="225954" cy="164835"/>
          </a:xfrm>
          <a:custGeom>
            <a:avLst/>
            <a:gdLst/>
            <a:ahLst/>
            <a:cxnLst/>
            <a:rect l="l" t="t" r="r" b="b"/>
            <a:pathLst>
              <a:path w="232410" h="169544">
                <a:moveTo>
                  <a:pt x="148589" y="0"/>
                </a:moveTo>
                <a:lnTo>
                  <a:pt x="0" y="169164"/>
                </a:lnTo>
                <a:lnTo>
                  <a:pt x="232409" y="73151"/>
                </a:lnTo>
                <a:lnTo>
                  <a:pt x="14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53627" y="2897505"/>
            <a:ext cx="225954" cy="164835"/>
          </a:xfrm>
          <a:custGeom>
            <a:avLst/>
            <a:gdLst/>
            <a:ahLst/>
            <a:cxnLst/>
            <a:rect l="l" t="t" r="r" b="b"/>
            <a:pathLst>
              <a:path w="232410" h="169544">
                <a:moveTo>
                  <a:pt x="232409" y="73151"/>
                </a:moveTo>
                <a:lnTo>
                  <a:pt x="0" y="169164"/>
                </a:lnTo>
                <a:lnTo>
                  <a:pt x="148589" y="0"/>
                </a:lnTo>
                <a:lnTo>
                  <a:pt x="232409" y="73151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050627" y="3139016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19" h="358139">
                <a:moveTo>
                  <a:pt x="286511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80284" y="2820457"/>
            <a:ext cx="348192" cy="348192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69" y="0"/>
                </a:moveTo>
                <a:lnTo>
                  <a:pt x="131409" y="6385"/>
                </a:lnTo>
                <a:lnTo>
                  <a:pt x="88617" y="24412"/>
                </a:lnTo>
                <a:lnTo>
                  <a:pt x="52387" y="52387"/>
                </a:lnTo>
                <a:lnTo>
                  <a:pt x="24412" y="88617"/>
                </a:lnTo>
                <a:lnTo>
                  <a:pt x="6385" y="131409"/>
                </a:lnTo>
                <a:lnTo>
                  <a:pt x="0" y="179070"/>
                </a:lnTo>
                <a:lnTo>
                  <a:pt x="6385" y="226730"/>
                </a:lnTo>
                <a:lnTo>
                  <a:pt x="24412" y="269522"/>
                </a:lnTo>
                <a:lnTo>
                  <a:pt x="52387" y="305752"/>
                </a:lnTo>
                <a:lnTo>
                  <a:pt x="88617" y="333727"/>
                </a:lnTo>
                <a:lnTo>
                  <a:pt x="131409" y="351754"/>
                </a:lnTo>
                <a:lnTo>
                  <a:pt x="179069" y="358140"/>
                </a:lnTo>
                <a:lnTo>
                  <a:pt x="226730" y="351754"/>
                </a:lnTo>
                <a:lnTo>
                  <a:pt x="269522" y="333727"/>
                </a:lnTo>
                <a:lnTo>
                  <a:pt x="305752" y="305752"/>
                </a:lnTo>
                <a:lnTo>
                  <a:pt x="333727" y="269522"/>
                </a:lnTo>
                <a:lnTo>
                  <a:pt x="351754" y="226730"/>
                </a:lnTo>
                <a:lnTo>
                  <a:pt x="358139" y="179070"/>
                </a:lnTo>
                <a:lnTo>
                  <a:pt x="351754" y="131409"/>
                </a:lnTo>
                <a:lnTo>
                  <a:pt x="333727" y="88617"/>
                </a:lnTo>
                <a:lnTo>
                  <a:pt x="305752" y="52387"/>
                </a:lnTo>
                <a:lnTo>
                  <a:pt x="269522" y="24412"/>
                </a:lnTo>
                <a:lnTo>
                  <a:pt x="226730" y="6385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460307" y="2402628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429768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558838" y="3139016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19" h="358139">
                <a:moveTo>
                  <a:pt x="0" y="0"/>
                </a:moveTo>
                <a:lnTo>
                  <a:pt x="286512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8019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224" cy="931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another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9"/>
              </a:spcBef>
            </a:pPr>
            <a:r>
              <a:rPr sz="1069" b="1" i="1" spc="10" dirty="0">
                <a:latin typeface="Times New Roman"/>
                <a:cs typeface="Times New Roman"/>
              </a:rPr>
              <a:t>Case </a:t>
            </a:r>
            <a:r>
              <a:rPr sz="1069" b="1" i="1" spc="5" dirty="0">
                <a:latin typeface="Times New Roman"/>
                <a:cs typeface="Times New Roman"/>
              </a:rPr>
              <a:t>3a</a:t>
            </a:r>
            <a:r>
              <a:rPr sz="1069" i="1" spc="5" dirty="0">
                <a:latin typeface="Times New Roman"/>
                <a:cs typeface="Times New Roman"/>
              </a:rPr>
              <a:t>:The parent </a:t>
            </a:r>
            <a:r>
              <a:rPr sz="1069" i="1" spc="10" dirty="0">
                <a:latin typeface="Times New Roman"/>
                <a:cs typeface="Times New Roman"/>
              </a:rPr>
              <a:t>had </a:t>
            </a:r>
            <a:r>
              <a:rPr sz="1069" i="1" spc="5" dirty="0">
                <a:latin typeface="Times New Roman"/>
                <a:cs typeface="Times New Roman"/>
              </a:rPr>
              <a:t>balance </a:t>
            </a:r>
            <a:r>
              <a:rPr sz="1069" i="1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-1 </a:t>
            </a:r>
            <a:r>
              <a:rPr sz="1069" i="1" spc="10" dirty="0">
                <a:latin typeface="Times New Roman"/>
                <a:cs typeface="Times New Roman"/>
              </a:rPr>
              <a:t>and the node </a:t>
            </a:r>
            <a:r>
              <a:rPr sz="1069" i="1" spc="15" dirty="0">
                <a:latin typeface="Times New Roman"/>
                <a:cs typeface="Times New Roman"/>
              </a:rPr>
              <a:t>was </a:t>
            </a:r>
            <a:r>
              <a:rPr sz="1069" i="1" spc="5" dirty="0">
                <a:latin typeface="Times New Roman"/>
                <a:cs typeface="Times New Roman"/>
              </a:rPr>
              <a:t>deleted </a:t>
            </a:r>
            <a:r>
              <a:rPr sz="1069" i="1" spc="10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parent’s left  subtree, right subtree </a:t>
            </a:r>
            <a:r>
              <a:rPr sz="1069" i="1" spc="15" dirty="0">
                <a:latin typeface="Times New Roman"/>
                <a:cs typeface="Times New Roman"/>
              </a:rPr>
              <a:t>was</a:t>
            </a:r>
            <a:r>
              <a:rPr sz="1069" i="1" spc="-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balanced.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7380441"/>
            <a:ext cx="4852458" cy="671213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the </a:t>
            </a:r>
            <a:r>
              <a:rPr sz="1069" i="1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node 2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has  </a:t>
            </a:r>
            <a:r>
              <a:rPr sz="1069" spc="10" dirty="0">
                <a:latin typeface="Times New Roman"/>
                <a:cs typeface="Times New Roman"/>
              </a:rPr>
              <a:t>become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right</a:t>
            </a:r>
            <a:r>
              <a:rPr sz="1069" i="1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balance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tiled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towards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tilted towards right </a:t>
            </a:r>
            <a:r>
              <a:rPr sz="1069" spc="10" dirty="0">
                <a:latin typeface="Times New Roman"/>
                <a:cs typeface="Times New Roman"/>
              </a:rPr>
              <a:t>but somehow, both are </a:t>
            </a:r>
            <a:r>
              <a:rPr sz="1069" spc="5" dirty="0">
                <a:latin typeface="Times New Roman"/>
                <a:cs typeface="Times New Roman"/>
              </a:rPr>
              <a:t>within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limits.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Hence,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rotation,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restored in this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1662" y="1884044"/>
            <a:ext cx="3791585" cy="1740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336712" y="5325216"/>
            <a:ext cx="1832081" cy="172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67" y="3701804"/>
            <a:ext cx="4851841" cy="1988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6184"/>
            <a:r>
              <a:rPr sz="1069" b="1" spc="5" dirty="0">
                <a:latin typeface="Times New Roman"/>
                <a:cs typeface="Times New Roman"/>
              </a:rPr>
              <a:t>Fig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24.5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i="1" spc="10" dirty="0">
                <a:latin typeface="Times New Roman"/>
                <a:cs typeface="Times New Roman"/>
              </a:rPr>
              <a:t>Fig 24.5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tilted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spc="5" dirty="0">
                <a:latin typeface="Times New Roman"/>
                <a:cs typeface="Times New Roman"/>
              </a:rPr>
              <a:t>right but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(node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above) </a:t>
            </a:r>
            <a:r>
              <a:rPr sz="1069" spc="5" dirty="0">
                <a:latin typeface="Times New Roman"/>
                <a:cs typeface="Times New Roman"/>
              </a:rPr>
              <a:t>is balanced.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lies in 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A. </a:t>
            </a:r>
            <a:r>
              <a:rPr sz="1069" spc="5" dirty="0">
                <a:latin typeface="Times New Roman"/>
                <a:cs typeface="Times New Roman"/>
              </a:rPr>
              <a:t>After deletion, the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is </a:t>
            </a:r>
            <a:r>
              <a:rPr sz="1069" spc="10" dirty="0">
                <a:latin typeface="Times New Roman"/>
                <a:cs typeface="Times New Roman"/>
              </a:rPr>
              <a:t>changed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h-1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depicted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tree of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figure. In this situation,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do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action: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single rotation, </a:t>
            </a:r>
            <a:r>
              <a:rPr sz="1069" spc="10" dirty="0">
                <a:latin typeface="Times New Roman"/>
                <a:cs typeface="Times New Roman"/>
              </a:rPr>
              <a:t>adjust balance.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balance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higher nodes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stop  here.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550776"/>
            <a:r>
              <a:rPr sz="1069" b="1" spc="10" dirty="0">
                <a:latin typeface="Times New Roman"/>
                <a:cs typeface="Times New Roman"/>
              </a:rPr>
              <a:t>Single</a:t>
            </a:r>
            <a:r>
              <a:rPr sz="1069" b="1" spc="-6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rotate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6276" y="5392632"/>
            <a:ext cx="914312" cy="69762"/>
          </a:xfrm>
          <a:custGeom>
            <a:avLst/>
            <a:gdLst/>
            <a:ahLst/>
            <a:cxnLst/>
            <a:rect l="l" t="t" r="r" b="b"/>
            <a:pathLst>
              <a:path w="940435" h="71754">
                <a:moveTo>
                  <a:pt x="868680" y="0"/>
                </a:moveTo>
                <a:lnTo>
                  <a:pt x="892302" y="35813"/>
                </a:lnTo>
                <a:lnTo>
                  <a:pt x="868680" y="71627"/>
                </a:lnTo>
                <a:lnTo>
                  <a:pt x="931164" y="40385"/>
                </a:lnTo>
                <a:lnTo>
                  <a:pt x="892302" y="40385"/>
                </a:lnTo>
                <a:lnTo>
                  <a:pt x="896111" y="38861"/>
                </a:lnTo>
                <a:lnTo>
                  <a:pt x="896873" y="35813"/>
                </a:lnTo>
                <a:lnTo>
                  <a:pt x="896111" y="32765"/>
                </a:lnTo>
                <a:lnTo>
                  <a:pt x="892302" y="31241"/>
                </a:lnTo>
                <a:lnTo>
                  <a:pt x="931163" y="31241"/>
                </a:lnTo>
                <a:lnTo>
                  <a:pt x="868680" y="0"/>
                </a:lnTo>
                <a:close/>
              </a:path>
              <a:path w="940435" h="71754">
                <a:moveTo>
                  <a:pt x="889286" y="31241"/>
                </a:moveTo>
                <a:lnTo>
                  <a:pt x="4571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1" y="40385"/>
                </a:lnTo>
                <a:lnTo>
                  <a:pt x="889286" y="40385"/>
                </a:lnTo>
                <a:lnTo>
                  <a:pt x="892302" y="35813"/>
                </a:lnTo>
                <a:lnTo>
                  <a:pt x="889286" y="31241"/>
                </a:lnTo>
                <a:close/>
              </a:path>
              <a:path w="940435" h="71754">
                <a:moveTo>
                  <a:pt x="931163" y="31241"/>
                </a:moveTo>
                <a:lnTo>
                  <a:pt x="892302" y="31241"/>
                </a:lnTo>
                <a:lnTo>
                  <a:pt x="896111" y="32765"/>
                </a:lnTo>
                <a:lnTo>
                  <a:pt x="896873" y="35813"/>
                </a:lnTo>
                <a:lnTo>
                  <a:pt x="896111" y="38861"/>
                </a:lnTo>
                <a:lnTo>
                  <a:pt x="892302" y="40385"/>
                </a:lnTo>
                <a:lnTo>
                  <a:pt x="931164" y="40385"/>
                </a:lnTo>
                <a:lnTo>
                  <a:pt x="940307" y="35813"/>
                </a:lnTo>
                <a:lnTo>
                  <a:pt x="931163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851224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54843"/>
            <a:ext cx="485184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b="1" i="1" spc="10" dirty="0">
                <a:latin typeface="Times New Roman"/>
                <a:cs typeface="Times New Roman"/>
              </a:rPr>
              <a:t>Case 4a</a:t>
            </a:r>
            <a:r>
              <a:rPr sz="1069" i="1" spc="10" dirty="0">
                <a:latin typeface="Times New Roman"/>
                <a:cs typeface="Times New Roman"/>
              </a:rPr>
              <a:t>: </a:t>
            </a:r>
            <a:r>
              <a:rPr sz="1069" i="1" spc="5" dirty="0">
                <a:latin typeface="Times New Roman"/>
                <a:cs typeface="Times New Roman"/>
              </a:rPr>
              <a:t>Parent </a:t>
            </a:r>
            <a:r>
              <a:rPr sz="1069" i="1" spc="10" dirty="0">
                <a:latin typeface="Times New Roman"/>
                <a:cs typeface="Times New Roman"/>
              </a:rPr>
              <a:t>had </a:t>
            </a:r>
            <a:r>
              <a:rPr sz="1069" i="1" spc="5" dirty="0">
                <a:latin typeface="Times New Roman"/>
                <a:cs typeface="Times New Roman"/>
              </a:rPr>
              <a:t>balance of -1 </a:t>
            </a:r>
            <a:r>
              <a:rPr sz="1069" i="1" spc="10" dirty="0">
                <a:latin typeface="Times New Roman"/>
                <a:cs typeface="Times New Roman"/>
              </a:rPr>
              <a:t>and the node was </a:t>
            </a:r>
            <a:r>
              <a:rPr sz="1069" i="1" spc="5" dirty="0">
                <a:latin typeface="Times New Roman"/>
                <a:cs typeface="Times New Roman"/>
              </a:rPr>
              <a:t>deleted </a:t>
            </a:r>
            <a:r>
              <a:rPr sz="1069" i="1" spc="10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parent’s left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subtree, right subtree </a:t>
            </a:r>
            <a:r>
              <a:rPr sz="1069" i="1" spc="15" dirty="0">
                <a:latin typeface="Times New Roman"/>
                <a:cs typeface="Times New Roman"/>
              </a:rPr>
              <a:t>was </a:t>
            </a:r>
            <a:r>
              <a:rPr sz="1069" i="1" spc="5" dirty="0">
                <a:latin typeface="Times New Roman"/>
                <a:cs typeface="Times New Roman"/>
              </a:rPr>
              <a:t>unbalanced.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5745" y="1891454"/>
            <a:ext cx="4327208" cy="178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941848" y="3584998"/>
            <a:ext cx="1290285" cy="287690"/>
          </a:xfrm>
          <a:custGeom>
            <a:avLst/>
            <a:gdLst/>
            <a:ahLst/>
            <a:cxnLst/>
            <a:rect l="l" t="t" r="r" b="b"/>
            <a:pathLst>
              <a:path w="1327150" h="295910">
                <a:moveTo>
                  <a:pt x="0" y="295655"/>
                </a:moveTo>
                <a:lnTo>
                  <a:pt x="1326641" y="295655"/>
                </a:lnTo>
                <a:lnTo>
                  <a:pt x="1326641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350789" y="5314103"/>
            <a:ext cx="2369926" cy="1713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144712" y="5728969"/>
            <a:ext cx="797630" cy="69762"/>
          </a:xfrm>
          <a:custGeom>
            <a:avLst/>
            <a:gdLst/>
            <a:ahLst/>
            <a:cxnLst/>
            <a:rect l="l" t="t" r="r" b="b"/>
            <a:pathLst>
              <a:path w="820419" h="71754">
                <a:moveTo>
                  <a:pt x="748284" y="0"/>
                </a:moveTo>
                <a:lnTo>
                  <a:pt x="771906" y="35813"/>
                </a:lnTo>
                <a:lnTo>
                  <a:pt x="748284" y="71628"/>
                </a:lnTo>
                <a:lnTo>
                  <a:pt x="810768" y="40386"/>
                </a:lnTo>
                <a:lnTo>
                  <a:pt x="771906" y="40386"/>
                </a:lnTo>
                <a:lnTo>
                  <a:pt x="774954" y="39624"/>
                </a:lnTo>
                <a:lnTo>
                  <a:pt x="776478" y="35813"/>
                </a:lnTo>
                <a:lnTo>
                  <a:pt x="774954" y="32766"/>
                </a:lnTo>
                <a:lnTo>
                  <a:pt x="771906" y="32004"/>
                </a:lnTo>
                <a:lnTo>
                  <a:pt x="812292" y="32004"/>
                </a:lnTo>
                <a:lnTo>
                  <a:pt x="748284" y="0"/>
                </a:lnTo>
                <a:close/>
              </a:path>
              <a:path w="820419" h="71754">
                <a:moveTo>
                  <a:pt x="769393" y="32004"/>
                </a:moveTo>
                <a:lnTo>
                  <a:pt x="4572" y="32004"/>
                </a:lnTo>
                <a:lnTo>
                  <a:pt x="762" y="32766"/>
                </a:lnTo>
                <a:lnTo>
                  <a:pt x="0" y="35813"/>
                </a:lnTo>
                <a:lnTo>
                  <a:pt x="762" y="39624"/>
                </a:lnTo>
                <a:lnTo>
                  <a:pt x="4572" y="40386"/>
                </a:lnTo>
                <a:lnTo>
                  <a:pt x="768890" y="40386"/>
                </a:lnTo>
                <a:lnTo>
                  <a:pt x="771906" y="35813"/>
                </a:lnTo>
                <a:lnTo>
                  <a:pt x="769393" y="32004"/>
                </a:lnTo>
                <a:close/>
              </a:path>
              <a:path w="820419" h="71754">
                <a:moveTo>
                  <a:pt x="812292" y="32004"/>
                </a:moveTo>
                <a:lnTo>
                  <a:pt x="771906" y="32004"/>
                </a:lnTo>
                <a:lnTo>
                  <a:pt x="774954" y="32766"/>
                </a:lnTo>
                <a:lnTo>
                  <a:pt x="776478" y="35813"/>
                </a:lnTo>
                <a:lnTo>
                  <a:pt x="774954" y="39624"/>
                </a:lnTo>
                <a:lnTo>
                  <a:pt x="771906" y="40386"/>
                </a:lnTo>
                <a:lnTo>
                  <a:pt x="810768" y="40386"/>
                </a:lnTo>
                <a:lnTo>
                  <a:pt x="819912" y="35813"/>
                </a:lnTo>
                <a:lnTo>
                  <a:pt x="81229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52267" y="3624756"/>
            <a:ext cx="4851841" cy="24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26648" algn="ctr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24.7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last </a:t>
            </a:r>
            <a:r>
              <a:rPr sz="1069" i="1" spc="10" dirty="0">
                <a:latin typeface="Times New Roman"/>
                <a:cs typeface="Times New Roman"/>
              </a:rPr>
              <a:t>case 3a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balanced.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in this case, as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figure </a:t>
            </a:r>
            <a:r>
              <a:rPr sz="1069" spc="10" dirty="0">
                <a:latin typeface="Times New Roman"/>
                <a:cs typeface="Times New Roman"/>
              </a:rPr>
              <a:t>above, the node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tilted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dirty="0">
                <a:latin typeface="Times New Roman"/>
                <a:cs typeface="Times New Roman"/>
              </a:rPr>
              <a:t>left.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 lies in 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A.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deleting the </a:t>
            </a:r>
            <a:r>
              <a:rPr sz="1069" spc="10" dirty="0">
                <a:latin typeface="Times New Roman"/>
                <a:cs typeface="Times New Roman"/>
              </a:rPr>
              <a:t>node 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i="1" spc="10" dirty="0">
                <a:latin typeface="Times New Roman"/>
                <a:cs typeface="Times New Roman"/>
              </a:rPr>
              <a:t>h-1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tilted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spc="5" dirty="0">
                <a:latin typeface="Times New Roman"/>
                <a:cs typeface="Times New Roman"/>
              </a:rPr>
              <a:t>right by  showing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triangular knobs inside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A. </a:t>
            </a:r>
            <a:r>
              <a:rPr sz="1069" spc="10" dirty="0">
                <a:latin typeface="Times New Roman"/>
                <a:cs typeface="Times New Roman"/>
              </a:rPr>
              <a:t>So 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action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Double </a:t>
            </a:r>
            <a:r>
              <a:rPr sz="1069" spc="5" dirty="0">
                <a:latin typeface="Times New Roman"/>
                <a:cs typeface="Times New Roman"/>
              </a:rPr>
              <a:t>rotation at </a:t>
            </a:r>
            <a:r>
              <a:rPr sz="1069" spc="10" dirty="0">
                <a:latin typeface="Times New Roman"/>
                <a:cs typeface="Times New Roman"/>
              </a:rPr>
              <a:t>B. </a:t>
            </a:r>
            <a:r>
              <a:rPr sz="1069" spc="1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affected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higher </a:t>
            </a:r>
            <a:r>
              <a:rPr sz="1069" spc="5" dirty="0">
                <a:latin typeface="Times New Roman"/>
                <a:cs typeface="Times New Roman"/>
              </a:rPr>
              <a:t>nodes,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continue up  the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784031" marR="3647903" indent="8643">
              <a:lnSpc>
                <a:spcPct val="184100"/>
              </a:lnSpc>
              <a:spcBef>
                <a:spcPts val="753"/>
              </a:spcBef>
            </a:pPr>
            <a:r>
              <a:rPr sz="1069" b="1" spc="5" dirty="0">
                <a:latin typeface="Times New Roman"/>
                <a:cs typeface="Times New Roman"/>
              </a:rPr>
              <a:t>double  </a:t>
            </a:r>
            <a:r>
              <a:rPr sz="1069" b="1" spc="10" dirty="0">
                <a:latin typeface="Times New Roman"/>
                <a:cs typeface="Times New Roman"/>
              </a:rPr>
              <a:t>rotate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92" y="6798486"/>
            <a:ext cx="4851224" cy="931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7883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24.8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846"/>
              </a:spcBef>
            </a:pP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A, </a:t>
            </a:r>
            <a:r>
              <a:rPr sz="1069" spc="10" dirty="0">
                <a:latin typeface="Times New Roman"/>
                <a:cs typeface="Times New Roman"/>
              </a:rPr>
              <a:t>which was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previously, has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child of the </a:t>
            </a:r>
            <a:r>
              <a:rPr sz="1069" spc="10" dirty="0">
                <a:latin typeface="Times New Roman"/>
                <a:cs typeface="Times New Roman"/>
              </a:rPr>
              <a:t>new 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B. Node C, which was the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child of the </a:t>
            </a:r>
            <a:r>
              <a:rPr sz="1069" i="1" spc="5" dirty="0">
                <a:latin typeface="Times New Roman"/>
                <a:cs typeface="Times New Roman"/>
              </a:rPr>
              <a:t>roo</a:t>
            </a: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has now become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child of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82575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0606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41"/>
              </a:spcBef>
            </a:pPr>
            <a:r>
              <a:rPr sz="1069" b="1" i="1" spc="10" dirty="0">
                <a:latin typeface="Times New Roman"/>
                <a:cs typeface="Times New Roman"/>
              </a:rPr>
              <a:t>Case </a:t>
            </a:r>
            <a:r>
              <a:rPr sz="1069" b="1" i="1" spc="5" dirty="0">
                <a:latin typeface="Times New Roman"/>
                <a:cs typeface="Times New Roman"/>
              </a:rPr>
              <a:t>5a</a:t>
            </a:r>
            <a:r>
              <a:rPr sz="1069" i="1" spc="5" dirty="0">
                <a:latin typeface="Times New Roman"/>
                <a:cs typeface="Times New Roman"/>
              </a:rPr>
              <a:t>: </a:t>
            </a:r>
            <a:r>
              <a:rPr sz="1069" i="1" spc="10" dirty="0">
                <a:latin typeface="Times New Roman"/>
                <a:cs typeface="Times New Roman"/>
              </a:rPr>
              <a:t>The parent had </a:t>
            </a:r>
            <a:r>
              <a:rPr sz="1069" i="1" spc="5" dirty="0">
                <a:latin typeface="Times New Roman"/>
                <a:cs typeface="Times New Roman"/>
              </a:rPr>
              <a:t>balance of -1 </a:t>
            </a:r>
            <a:r>
              <a:rPr sz="1069" i="1" spc="10" dirty="0">
                <a:latin typeface="Times New Roman"/>
                <a:cs typeface="Times New Roman"/>
              </a:rPr>
              <a:t>and the node was </a:t>
            </a:r>
            <a:r>
              <a:rPr sz="1069" i="1" spc="5" dirty="0">
                <a:latin typeface="Times New Roman"/>
                <a:cs typeface="Times New Roman"/>
              </a:rPr>
              <a:t>deleted </a:t>
            </a:r>
            <a:r>
              <a:rPr sz="1069" i="1" spc="10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parent’s left  subtree, right subtree </a:t>
            </a:r>
            <a:r>
              <a:rPr sz="1069" i="1" spc="15" dirty="0">
                <a:latin typeface="Times New Roman"/>
                <a:cs typeface="Times New Roman"/>
              </a:rPr>
              <a:t>was </a:t>
            </a:r>
            <a:r>
              <a:rPr sz="1069" i="1" spc="5" dirty="0">
                <a:latin typeface="Times New Roman"/>
                <a:cs typeface="Times New Roman"/>
              </a:rPr>
              <a:t>unbalanced.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541" y="4465108"/>
            <a:ext cx="1095816" cy="192585"/>
          </a:xfrm>
          <a:prstGeom prst="rect">
            <a:avLst/>
          </a:prstGeom>
        </p:spPr>
        <p:txBody>
          <a:bodyPr vert="horz" wrap="square" lIns="0" tIns="27781" rIns="0" bIns="0" rtlCol="0">
            <a:spAutoFit/>
          </a:bodyPr>
          <a:lstStyle/>
          <a:p>
            <a:pPr>
              <a:spcBef>
                <a:spcPts val="219"/>
              </a:spcBef>
            </a:pPr>
            <a:r>
              <a:rPr sz="1069" spc="5" dirty="0">
                <a:latin typeface="Times New Roman"/>
                <a:cs typeface="Times New Roman"/>
              </a:rPr>
              <a:t>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1704" y="1610677"/>
            <a:ext cx="3451543" cy="156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872210" y="4454736"/>
            <a:ext cx="1675765" cy="1429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55" y="5939861"/>
            <a:ext cx="4854928" cy="2278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40837" algn="ctr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7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24.10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five </a:t>
            </a:r>
            <a:r>
              <a:rPr sz="1069" spc="5" dirty="0">
                <a:latin typeface="Times New Roman"/>
                <a:cs typeface="Times New Roman"/>
              </a:rPr>
              <a:t>cases of deletion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Until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 trying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the concept using the </a:t>
            </a:r>
            <a:r>
              <a:rPr sz="1069" spc="5" dirty="0">
                <a:latin typeface="Times New Roman"/>
                <a:cs typeface="Times New Roman"/>
              </a:rPr>
              <a:t>figures.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might have noticed the phrase  </a:t>
            </a:r>
            <a:r>
              <a:rPr sz="1069" i="1" spc="5" dirty="0">
                <a:latin typeface="Times New Roman"/>
                <a:cs typeface="Times New Roman"/>
              </a:rPr>
              <a:t>‘continue </a:t>
            </a:r>
            <a:r>
              <a:rPr sz="1069" i="1" spc="10" dirty="0">
                <a:latin typeface="Times New Roman"/>
                <a:cs typeface="Times New Roman"/>
              </a:rPr>
              <a:t>up the </a:t>
            </a:r>
            <a:r>
              <a:rPr sz="1069" i="1" spc="5" dirty="0">
                <a:latin typeface="Times New Roman"/>
                <a:cs typeface="Times New Roman"/>
              </a:rPr>
              <a:t>tree’ </a:t>
            </a:r>
            <a:r>
              <a:rPr sz="1069" spc="10" dirty="0">
                <a:latin typeface="Times New Roman"/>
                <a:cs typeface="Times New Roman"/>
              </a:rPr>
              <a:t>in the actions above.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it?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maintain  </a:t>
            </a:r>
            <a:r>
              <a:rPr sz="1069" spc="5" dirty="0">
                <a:latin typeface="Times New Roman"/>
                <a:cs typeface="Times New Roman"/>
              </a:rPr>
              <a:t>the pointer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parent node </a:t>
            </a:r>
            <a:r>
              <a:rPr sz="1069" spc="5" dirty="0">
                <a:latin typeface="Times New Roman"/>
                <a:cs typeface="Times New Roman"/>
              </a:rPr>
              <a:t>inside each </a:t>
            </a:r>
            <a:r>
              <a:rPr sz="1069" spc="10" dirty="0">
                <a:latin typeface="Times New Roman"/>
                <a:cs typeface="Times New Roman"/>
              </a:rPr>
              <a:t>node. But often the </a:t>
            </a:r>
            <a:r>
              <a:rPr sz="1069" spc="5" dirty="0">
                <a:latin typeface="Times New Roman"/>
                <a:cs typeface="Times New Roman"/>
              </a:rPr>
              <a:t>easiest method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go in downward </a:t>
            </a:r>
            <a:r>
              <a:rPr sz="1069" spc="5" dirty="0">
                <a:latin typeface="Times New Roman"/>
                <a:cs typeface="Times New Roman"/>
              </a:rPr>
              <a:t>direction and then </a:t>
            </a:r>
            <a:r>
              <a:rPr sz="1069" spc="10" dirty="0">
                <a:latin typeface="Times New Roman"/>
                <a:cs typeface="Times New Roman"/>
              </a:rPr>
              <a:t>upward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recursion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recursion, </a:t>
            </a:r>
            <a:r>
              <a:rPr sz="1069" spc="10" dirty="0">
                <a:latin typeface="Times New Roman"/>
                <a:cs typeface="Times New Roman"/>
              </a:rPr>
              <a:t>the work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 done </a:t>
            </a:r>
            <a:r>
              <a:rPr sz="1069" spc="5" dirty="0">
                <a:latin typeface="Times New Roman"/>
                <a:cs typeface="Times New Roman"/>
              </a:rPr>
              <a:t>later is pushed </a:t>
            </a:r>
            <a:r>
              <a:rPr sz="1069" spc="10" dirty="0">
                <a:latin typeface="Times New Roman"/>
                <a:cs typeface="Times New Roman"/>
              </a:rPr>
              <a:t>on to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on moving forward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0" dirty="0">
                <a:latin typeface="Times New Roman"/>
                <a:cs typeface="Times New Roman"/>
              </a:rPr>
              <a:t>at a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 </a:t>
            </a:r>
            <a:r>
              <a:rPr sz="1069" spc="10" dirty="0">
                <a:latin typeface="Times New Roman"/>
                <a:cs typeface="Times New Roman"/>
              </a:rPr>
              <a:t>we back </a:t>
            </a:r>
            <a:r>
              <a:rPr sz="1069" spc="5" dirty="0">
                <a:latin typeface="Times New Roman"/>
                <a:cs typeface="Times New Roman"/>
              </a:rPr>
              <a:t>track </a:t>
            </a:r>
            <a:r>
              <a:rPr sz="1069" spc="10" dirty="0">
                <a:latin typeface="Times New Roman"/>
                <a:cs typeface="Times New Roman"/>
              </a:rPr>
              <a:t>and do </a:t>
            </a:r>
            <a:r>
              <a:rPr sz="1069" spc="5" dirty="0">
                <a:latin typeface="Times New Roman"/>
                <a:cs typeface="Times New Roman"/>
              </a:rPr>
              <a:t>remaining </a:t>
            </a:r>
            <a:r>
              <a:rPr sz="1069" spc="10" dirty="0">
                <a:latin typeface="Times New Roman"/>
                <a:cs typeface="Times New Roman"/>
              </a:rPr>
              <a:t>work present </a:t>
            </a:r>
            <a:r>
              <a:rPr sz="1069" spc="5" dirty="0">
                <a:latin typeface="Times New Roman"/>
                <a:cs typeface="Times New Roman"/>
              </a:rPr>
              <a:t>in the stack.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a node  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reach at </a:t>
            </a:r>
            <a:r>
              <a:rPr sz="1069" spc="10" dirty="0">
                <a:latin typeface="Times New Roman"/>
                <a:cs typeface="Times New Roman"/>
              </a:rPr>
              <a:t>the desired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and then while </a:t>
            </a:r>
            <a:r>
              <a:rPr sz="1069" spc="5" dirty="0">
                <a:latin typeface="Times New Roman"/>
                <a:cs typeface="Times New Roman"/>
              </a:rPr>
              <a:t>traversing back,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the rotation 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Symmetrical to case 2b, we may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cases 3b, </a:t>
            </a:r>
            <a:r>
              <a:rPr sz="1069" spc="10" dirty="0">
                <a:latin typeface="Times New Roman"/>
                <a:cs typeface="Times New Roman"/>
              </a:rPr>
              <a:t>4b and 5b. This should 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 problem in doing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yourself.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8367" y="4465108"/>
            <a:ext cx="1001977" cy="279047"/>
          </a:xfrm>
          <a:custGeom>
            <a:avLst/>
            <a:gdLst/>
            <a:ahLst/>
            <a:cxnLst/>
            <a:rect l="l" t="t" r="r" b="b"/>
            <a:pathLst>
              <a:path w="1030605" h="287020">
                <a:moveTo>
                  <a:pt x="0" y="286512"/>
                </a:moveTo>
                <a:lnTo>
                  <a:pt x="1030224" y="286512"/>
                </a:lnTo>
                <a:lnTo>
                  <a:pt x="1030224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830598" y="4699211"/>
            <a:ext cx="797630" cy="69762"/>
          </a:xfrm>
          <a:custGeom>
            <a:avLst/>
            <a:gdLst/>
            <a:ahLst/>
            <a:cxnLst/>
            <a:rect l="l" t="t" r="r" b="b"/>
            <a:pathLst>
              <a:path w="820419" h="71754">
                <a:moveTo>
                  <a:pt x="748284" y="0"/>
                </a:moveTo>
                <a:lnTo>
                  <a:pt x="772668" y="35813"/>
                </a:lnTo>
                <a:lnTo>
                  <a:pt x="748284" y="71627"/>
                </a:lnTo>
                <a:lnTo>
                  <a:pt x="812291" y="39624"/>
                </a:lnTo>
                <a:lnTo>
                  <a:pt x="772668" y="39624"/>
                </a:lnTo>
                <a:lnTo>
                  <a:pt x="775716" y="38862"/>
                </a:lnTo>
                <a:lnTo>
                  <a:pt x="777240" y="35813"/>
                </a:lnTo>
                <a:lnTo>
                  <a:pt x="775716" y="32003"/>
                </a:lnTo>
                <a:lnTo>
                  <a:pt x="772668" y="31241"/>
                </a:lnTo>
                <a:lnTo>
                  <a:pt x="810767" y="31241"/>
                </a:lnTo>
                <a:lnTo>
                  <a:pt x="748284" y="0"/>
                </a:lnTo>
                <a:close/>
              </a:path>
              <a:path w="820419" h="71754">
                <a:moveTo>
                  <a:pt x="769555" y="31241"/>
                </a:moveTo>
                <a:lnTo>
                  <a:pt x="4572" y="31241"/>
                </a:lnTo>
                <a:lnTo>
                  <a:pt x="1524" y="32003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39624"/>
                </a:lnTo>
                <a:lnTo>
                  <a:pt x="770073" y="39624"/>
                </a:lnTo>
                <a:lnTo>
                  <a:pt x="772668" y="35813"/>
                </a:lnTo>
                <a:lnTo>
                  <a:pt x="769555" y="31241"/>
                </a:lnTo>
                <a:close/>
              </a:path>
              <a:path w="820419" h="71754">
                <a:moveTo>
                  <a:pt x="810767" y="31241"/>
                </a:moveTo>
                <a:lnTo>
                  <a:pt x="772668" y="31241"/>
                </a:lnTo>
                <a:lnTo>
                  <a:pt x="775716" y="32003"/>
                </a:lnTo>
                <a:lnTo>
                  <a:pt x="777240" y="35813"/>
                </a:lnTo>
                <a:lnTo>
                  <a:pt x="775716" y="38862"/>
                </a:lnTo>
                <a:lnTo>
                  <a:pt x="772668" y="39624"/>
                </a:lnTo>
                <a:lnTo>
                  <a:pt x="812291" y="39624"/>
                </a:lnTo>
                <a:lnTo>
                  <a:pt x="819912" y="35813"/>
                </a:lnTo>
                <a:lnTo>
                  <a:pt x="81076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52256" y="3272860"/>
            <a:ext cx="4851841" cy="170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8521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24.9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73"/>
              </a:spcBef>
            </a:pPr>
            <a:r>
              <a:rPr sz="1069" spc="5" dirty="0">
                <a:latin typeface="Times New Roman"/>
                <a:cs typeface="Times New Roman"/>
              </a:rPr>
              <a:t>In the figure </a:t>
            </a:r>
            <a:r>
              <a:rPr sz="1069" spc="10" dirty="0">
                <a:latin typeface="Times New Roman"/>
                <a:cs typeface="Times New Roman"/>
              </a:rPr>
              <a:t>above,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i="1" spc="10" dirty="0">
                <a:latin typeface="Times New Roman"/>
                <a:cs typeface="Times New Roman"/>
              </a:rPr>
              <a:t>h-1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right  </a:t>
            </a:r>
            <a:r>
              <a:rPr sz="1069" spc="5" dirty="0">
                <a:latin typeface="Times New Roman"/>
                <a:cs typeface="Times New Roman"/>
              </a:rPr>
              <a:t>subtree is of height </a:t>
            </a:r>
            <a:r>
              <a:rPr sz="1069" i="1" spc="5" dirty="0">
                <a:latin typeface="Times New Roman"/>
                <a:cs typeface="Times New Roman"/>
              </a:rPr>
              <a:t>h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When we remove a node from 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of node </a:t>
            </a:r>
            <a:r>
              <a:rPr sz="1069" spc="15" dirty="0">
                <a:latin typeface="Times New Roman"/>
                <a:cs typeface="Times New Roman"/>
              </a:rPr>
              <a:t>A,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shown on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24.9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subtree 1 has height </a:t>
            </a:r>
            <a:r>
              <a:rPr sz="1069" i="1" spc="10" dirty="0">
                <a:latin typeface="Times New Roman"/>
                <a:cs typeface="Times New Roman"/>
              </a:rPr>
              <a:t>h-1 </a:t>
            </a:r>
            <a:r>
              <a:rPr sz="1069" spc="10" dirty="0">
                <a:latin typeface="Times New Roman"/>
                <a:cs typeface="Times New Roman"/>
              </a:rPr>
              <a:t>now,  </a:t>
            </a:r>
            <a:r>
              <a:rPr sz="1069" spc="5" dirty="0">
                <a:latin typeface="Times New Roman"/>
                <a:cs typeface="Times New Roman"/>
              </a:rPr>
              <a:t>while subtrees </a:t>
            </a:r>
            <a:r>
              <a:rPr sz="1069" spc="10" dirty="0">
                <a:latin typeface="Times New Roman"/>
                <a:cs typeface="Times New Roman"/>
              </a:rPr>
              <a:t>2 and 3 have the same </a:t>
            </a:r>
            <a:r>
              <a:rPr sz="1069" spc="5" dirty="0">
                <a:latin typeface="Times New Roman"/>
                <a:cs typeface="Times New Roman"/>
              </a:rPr>
              <a:t>heights.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action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in this case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50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Single rotation at </a:t>
            </a:r>
            <a:r>
              <a:rPr sz="1069" spc="10" dirty="0">
                <a:latin typeface="Times New Roman"/>
                <a:cs typeface="Times New Roman"/>
              </a:rPr>
              <a:t>B. May have </a:t>
            </a:r>
            <a:r>
              <a:rPr sz="1069" spc="5" dirty="0">
                <a:latin typeface="Times New Roman"/>
                <a:cs typeface="Times New Roman"/>
              </a:rPr>
              <a:t>effected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of higher nodes,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continue </a:t>
            </a:r>
            <a:r>
              <a:rPr sz="1069" spc="15" dirty="0">
                <a:latin typeface="Times New Roman"/>
                <a:cs typeface="Times New Roman"/>
              </a:rPr>
              <a:t>up  </a:t>
            </a:r>
            <a:r>
              <a:rPr sz="1604" spc="7" baseline="5050" dirty="0">
                <a:latin typeface="Times New Roman"/>
                <a:cs typeface="Times New Roman"/>
              </a:rPr>
              <a:t>the tr   </a:t>
            </a:r>
            <a:r>
              <a:rPr sz="1604" spc="357" baseline="5050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single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24">
              <a:latin typeface="Times New Roman"/>
              <a:cs typeface="Times New Roman"/>
            </a:endParaRPr>
          </a:p>
          <a:p>
            <a:pPr marL="469800"/>
            <a:r>
              <a:rPr sz="1069" b="1" spc="10" dirty="0">
                <a:latin typeface="Times New Roman"/>
                <a:cs typeface="Times New Roman"/>
              </a:rPr>
              <a:t>rotate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969916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5342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  <a:spcBef>
                <a:spcPts val="763"/>
              </a:spcBef>
            </a:pPr>
            <a:r>
              <a:rPr sz="1264" b="1" spc="5" dirty="0">
                <a:latin typeface="Arial"/>
                <a:cs typeface="Arial"/>
              </a:rPr>
              <a:t>Other Uses of Binary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characteristic of binary trees is that the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nodes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are  smaller </a:t>
            </a:r>
            <a:r>
              <a:rPr sz="1069" spc="10" dirty="0">
                <a:latin typeface="Times New Roman"/>
                <a:cs typeface="Times New Roman"/>
              </a:rPr>
              <a:t>than the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node.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inside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on the </a:t>
            </a:r>
            <a:r>
              <a:rPr sz="1069" spc="5" dirty="0">
                <a:latin typeface="Times New Roman"/>
                <a:cs typeface="Times New Roman"/>
              </a:rPr>
              <a:t>right of </a:t>
            </a:r>
            <a:r>
              <a:rPr sz="1069" spc="10" dirty="0">
                <a:latin typeface="Times New Roman"/>
                <a:cs typeface="Times New Roman"/>
              </a:rPr>
              <a:t>a  node are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the value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5" dirty="0">
                <a:latin typeface="Times New Roman"/>
                <a:cs typeface="Times New Roman"/>
              </a:rPr>
              <a:t>This is the </a:t>
            </a:r>
            <a:r>
              <a:rPr sz="1069" spc="10" dirty="0">
                <a:latin typeface="Times New Roman"/>
                <a:cs typeface="Times New Roman"/>
              </a:rPr>
              <a:t>way a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constructed.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Whatever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size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tree,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performed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traversing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upto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levels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maximum.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observed </a:t>
            </a:r>
            <a:r>
              <a:rPr sz="1069" spc="5" dirty="0">
                <a:latin typeface="Times New Roman"/>
                <a:cs typeface="Times New Roman"/>
              </a:rPr>
              <a:t>that the binary tree </a:t>
            </a:r>
            <a:r>
              <a:rPr sz="1069" spc="10" dirty="0">
                <a:latin typeface="Times New Roman"/>
                <a:cs typeface="Times New Roman"/>
              </a:rPr>
              <a:t>becomes a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become  </a:t>
            </a:r>
            <a:r>
              <a:rPr sz="1069" spc="5" dirty="0">
                <a:latin typeface="Times New Roman"/>
                <a:cs typeface="Times New Roman"/>
              </a:rPr>
              <a:t>shallow.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conditions </a:t>
            </a:r>
            <a:r>
              <a:rPr sz="1069" spc="10" dirty="0">
                <a:latin typeface="Times New Roman"/>
                <a:cs typeface="Times New Roman"/>
              </a:rPr>
              <a:t>came into </a:t>
            </a:r>
            <a:r>
              <a:rPr sz="1069" spc="5" dirty="0">
                <a:latin typeface="Times New Roman"/>
                <a:cs typeface="Times New Roman"/>
              </a:rPr>
              <a:t>picture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control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balance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binary tree.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searching in 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in the </a:t>
            </a:r>
            <a:r>
              <a:rPr sz="1069" spc="10" dirty="0">
                <a:latin typeface="Times New Roman"/>
                <a:cs typeface="Times New Roman"/>
              </a:rPr>
              <a:t>worst case scenario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 search </a:t>
            </a:r>
            <a:r>
              <a:rPr sz="1069" i="1" spc="10" dirty="0">
                <a:latin typeface="Times New Roman"/>
                <a:cs typeface="Times New Roman"/>
              </a:rPr>
              <a:t>1.44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levels.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searches, binary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are the most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but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some other kinds of trees that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studied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Lets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could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our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discussion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Expression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Trees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  <a:spcBef>
                <a:spcPts val="5"/>
              </a:spcBef>
            </a:pPr>
            <a:r>
              <a:rPr sz="1069" b="1" i="1" spc="5" dirty="0">
                <a:latin typeface="Times New Roman"/>
                <a:cs typeface="Times New Roman"/>
              </a:rPr>
              <a:t>Expression</a:t>
            </a:r>
            <a:r>
              <a:rPr sz="1069" b="1" i="1" spc="-19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Trees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Expression trees, </a:t>
            </a:r>
            <a:r>
              <a:rPr sz="1069" spc="10" dirty="0">
                <a:latin typeface="Times New Roman"/>
                <a:cs typeface="Times New Roman"/>
              </a:rPr>
              <a:t>the more general parse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abstract </a:t>
            </a:r>
            <a:r>
              <a:rPr sz="1069" spc="10" dirty="0">
                <a:latin typeface="Times New Roman"/>
                <a:cs typeface="Times New Roman"/>
              </a:rPr>
              <a:t>syntax </a:t>
            </a:r>
            <a:r>
              <a:rPr sz="1069" spc="5" dirty="0">
                <a:latin typeface="Times New Roman"/>
                <a:cs typeface="Times New Roman"/>
              </a:rPr>
              <a:t>trees are significant  </a:t>
            </a:r>
            <a:r>
              <a:rPr sz="1069" spc="10" dirty="0">
                <a:latin typeface="Times New Roman"/>
                <a:cs typeface="Times New Roman"/>
              </a:rPr>
              <a:t>components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compilers.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already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know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about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compilers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whenever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our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some computer language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or Java.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programs </a:t>
            </a:r>
            <a:r>
              <a:rPr sz="1069" spc="10" dirty="0">
                <a:latin typeface="Times New Roman"/>
                <a:cs typeface="Times New Roman"/>
              </a:rPr>
              <a:t>are compiled into  assembly language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byte code </a:t>
            </a:r>
            <a:r>
              <a:rPr sz="1069" spc="5" dirty="0">
                <a:latin typeface="Times New Roman"/>
                <a:cs typeface="Times New Roman"/>
              </a:rPr>
              <a:t>(in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Java). </a:t>
            </a:r>
            <a:r>
              <a:rPr sz="1069" spc="10" dirty="0">
                <a:latin typeface="Times New Roman"/>
                <a:cs typeface="Times New Roman"/>
              </a:rPr>
              <a:t>This assembly language </a:t>
            </a:r>
            <a:r>
              <a:rPr sz="1069" spc="5" dirty="0">
                <a:latin typeface="Times New Roman"/>
                <a:cs typeface="Times New Roman"/>
              </a:rPr>
              <a:t>code is  translated converted into </a:t>
            </a:r>
            <a:r>
              <a:rPr sz="1069" spc="10" dirty="0">
                <a:latin typeface="Times New Roman"/>
                <a:cs typeface="Times New Roman"/>
              </a:rPr>
              <a:t>machine language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executable </a:t>
            </a:r>
            <a:r>
              <a:rPr sz="1069" dirty="0">
                <a:latin typeface="Times New Roman"/>
                <a:cs typeface="Times New Roman"/>
              </a:rPr>
              <a:t>file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 by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assembler.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way,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your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syllabus,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might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seen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dedicated subject </a:t>
            </a:r>
            <a:r>
              <a:rPr sz="1069" spc="10" dirty="0">
                <a:latin typeface="Times New Roman"/>
                <a:cs typeface="Times New Roman"/>
              </a:rPr>
              <a:t>on compilers.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study in detail about compilers in that course.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this course,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parse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some examples </a:t>
            </a:r>
            <a:r>
              <a:rPr sz="1069" spc="5" dirty="0">
                <a:latin typeface="Times New Roman"/>
                <a:cs typeface="Times New Roman"/>
              </a:rPr>
              <a:t>of expression trees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delve </a:t>
            </a:r>
            <a:r>
              <a:rPr sz="1069" spc="10" dirty="0">
                <a:latin typeface="Times New Roman"/>
                <a:cs typeface="Times New Roman"/>
              </a:rPr>
              <a:t>into much  </a:t>
            </a:r>
            <a:r>
              <a:rPr sz="1069" spc="5" dirty="0">
                <a:latin typeface="Times New Roman"/>
                <a:cs typeface="Times New Roman"/>
              </a:rPr>
              <a:t>depth of it </a:t>
            </a:r>
            <a:r>
              <a:rPr sz="1069" spc="10" dirty="0">
                <a:latin typeface="Times New Roman"/>
                <a:cs typeface="Times New Roman"/>
              </a:rPr>
              <a:t>rather that would be an introduction to expression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4381" y="6178059"/>
            <a:ext cx="4626209" cy="255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3432528" y="6258173"/>
            <a:ext cx="10742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+</a:t>
            </a:r>
            <a:endParaRPr sz="111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7532" y="6790091"/>
            <a:ext cx="10742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+</a:t>
            </a:r>
            <a:endParaRPr sz="1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9049" y="6824909"/>
            <a:ext cx="8025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*</a:t>
            </a:r>
            <a:endParaRPr sz="111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361" y="7391647"/>
            <a:ext cx="10371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a</a:t>
            </a:r>
            <a:endParaRPr sz="11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7957" y="7391647"/>
            <a:ext cx="8025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*</a:t>
            </a:r>
            <a:endParaRPr sz="11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752" y="7888006"/>
            <a:ext cx="10371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b</a:t>
            </a:r>
            <a:endParaRPr sz="111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3558" y="7888006"/>
            <a:ext cx="9569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c</a:t>
            </a:r>
            <a:endParaRPr sz="111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2448" y="7391647"/>
            <a:ext cx="10371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g</a:t>
            </a:r>
            <a:endParaRPr sz="111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8979" y="7391647"/>
            <a:ext cx="10742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+</a:t>
            </a:r>
            <a:endParaRPr sz="111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8294" y="7888006"/>
            <a:ext cx="64206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f</a:t>
            </a:r>
            <a:endParaRPr sz="111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6704" y="7888006"/>
            <a:ext cx="8025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*</a:t>
            </a:r>
            <a:endParaRPr sz="1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858" y="8454742"/>
            <a:ext cx="10371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e</a:t>
            </a:r>
            <a:endParaRPr sz="111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98499" y="8454742"/>
            <a:ext cx="10371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Arial"/>
                <a:cs typeface="Arial"/>
              </a:rPr>
              <a:t>d</a:t>
            </a:r>
            <a:endParaRPr sz="111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7459" y="6144825"/>
            <a:ext cx="168169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10" dirty="0">
                <a:latin typeface="Courier New"/>
                <a:cs typeface="Courier New"/>
              </a:rPr>
              <a:t>(a+b*c)+((d*e+f)*g)</a:t>
            </a:r>
            <a:endParaRPr sz="1118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5007" y="8490056"/>
            <a:ext cx="402519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0" dirty="0">
                <a:latin typeface="Times New Roman"/>
                <a:cs typeface="Times New Roman"/>
              </a:rPr>
              <a:t>Fig</a:t>
            </a:r>
            <a:r>
              <a:rPr sz="729" b="1" spc="-58" dirty="0">
                <a:latin typeface="Times New Roman"/>
                <a:cs typeface="Times New Roman"/>
              </a:rPr>
              <a:t> </a:t>
            </a:r>
            <a:r>
              <a:rPr sz="729" b="1" spc="10" dirty="0">
                <a:latin typeface="Times New Roman"/>
                <a:cs typeface="Times New Roman"/>
              </a:rPr>
              <a:t>24.11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6240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3254" y="3071193"/>
            <a:ext cx="2599658" cy="1846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3296214" y="3576602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183" y="4077405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4044" y="4077405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1755" y="4768602"/>
            <a:ext cx="11797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Fig </a:t>
            </a:r>
            <a:r>
              <a:rPr sz="1069" b="1" spc="5" dirty="0">
                <a:latin typeface="Arial"/>
                <a:cs typeface="Arial"/>
              </a:rPr>
              <a:t>21.8:</a:t>
            </a:r>
            <a:r>
              <a:rPr sz="1069" b="1" spc="-29" dirty="0">
                <a:latin typeface="Arial"/>
                <a:cs typeface="Arial"/>
              </a:rPr>
              <a:t> </a:t>
            </a:r>
            <a:r>
              <a:rPr sz="1069" b="1" spc="5" dirty="0">
                <a:latin typeface="Arial"/>
                <a:cs typeface="Arial"/>
              </a:rPr>
              <a:t>insert(7)</a:t>
            </a:r>
            <a:endParaRPr sz="106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868856"/>
            <a:ext cx="4851841" cy="248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5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5" dirty="0">
                <a:latin typeface="Times New Roman"/>
                <a:cs typeface="Times New Roman"/>
              </a:rPr>
              <a:t>6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prove </a:t>
            </a:r>
            <a:r>
              <a:rPr sz="1069" spc="5" dirty="0">
                <a:latin typeface="Times New Roman"/>
                <a:cs typeface="Times New Roman"/>
              </a:rPr>
              <a:t>it mathematically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 built </a:t>
            </a:r>
            <a:r>
              <a:rPr sz="1069" spc="10" dirty="0">
                <a:latin typeface="Times New Roman"/>
                <a:cs typeface="Times New Roman"/>
              </a:rPr>
              <a:t>of n </a:t>
            </a:r>
            <a:r>
              <a:rPr sz="1069" spc="5" dirty="0">
                <a:latin typeface="Times New Roman"/>
                <a:cs typeface="Times New Roman"/>
              </a:rPr>
              <a:t>items;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up to </a:t>
            </a:r>
            <a:r>
              <a:rPr sz="1069" i="1" spc="5" dirty="0">
                <a:latin typeface="Times New Roman"/>
                <a:cs typeface="Times New Roman"/>
              </a:rPr>
              <a:t>1.44log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levels </a:t>
            </a:r>
            <a:r>
              <a:rPr sz="1069" spc="10" dirty="0">
                <a:latin typeface="Times New Roman"/>
                <a:cs typeface="Times New Roman"/>
              </a:rPr>
              <a:t>to find a node </a:t>
            </a:r>
            <a:r>
              <a:rPr sz="1069" spc="5" dirty="0">
                <a:latin typeface="Times New Roman"/>
                <a:cs typeface="Times New Roman"/>
              </a:rPr>
              <a:t>inside. After this 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links traversal,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will </a:t>
            </a:r>
            <a:r>
              <a:rPr sz="1069" spc="10" dirty="0">
                <a:latin typeface="Times New Roman"/>
                <a:cs typeface="Times New Roman"/>
              </a:rPr>
              <a:t>have success </a:t>
            </a:r>
            <a:r>
              <a:rPr sz="1069" spc="5" dirty="0">
                <a:latin typeface="Times New Roman"/>
                <a:cs typeface="Times New Roman"/>
              </a:rPr>
              <a:t>or failure, as  </a:t>
            </a:r>
            <a:r>
              <a:rPr sz="1069" i="1" spc="5" dirty="0">
                <a:latin typeface="Times New Roman"/>
                <a:cs typeface="Times New Roman"/>
              </a:rPr>
              <a:t>1.44log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had constructed a linked </a:t>
            </a:r>
            <a:r>
              <a:rPr sz="1069" spc="5" dirty="0">
                <a:latin typeface="Times New Roman"/>
                <a:cs typeface="Times New Roman"/>
              </a:rPr>
              <a:t>list.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 BST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six </a:t>
            </a:r>
            <a:r>
              <a:rPr sz="1069" spc="10" dirty="0">
                <a:latin typeface="Times New Roman"/>
                <a:cs typeface="Times New Roman"/>
              </a:rPr>
              <a:t>numbers, a linked  </a:t>
            </a:r>
            <a:r>
              <a:rPr sz="1069" spc="5" dirty="0">
                <a:latin typeface="Times New Roman"/>
                <a:cs typeface="Times New Roman"/>
              </a:rPr>
              <a:t>list structure is formed. In order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5" dirty="0">
                <a:latin typeface="Times New Roman"/>
                <a:cs typeface="Times New Roman"/>
              </a:rPr>
              <a:t>6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five  links. </a:t>
            </a:r>
            <a:r>
              <a:rPr sz="1069" spc="5" dirty="0">
                <a:latin typeface="Times New Roman"/>
                <a:cs typeface="Times New Roman"/>
              </a:rPr>
              <a:t>In case of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to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two links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add few </a:t>
            </a:r>
            <a:r>
              <a:rPr sz="1069" spc="5" dirty="0">
                <a:latin typeface="Times New Roman"/>
                <a:cs typeface="Times New Roman"/>
              </a:rPr>
              <a:t>more items in 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see the </a:t>
            </a:r>
            <a:r>
              <a:rPr sz="1069" spc="5" dirty="0">
                <a:latin typeface="Times New Roman"/>
                <a:cs typeface="Times New Roman"/>
              </a:rPr>
              <a:t>rotations performed to maintain 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characteristics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69153" algn="ctr">
              <a:spcBef>
                <a:spcPts val="739"/>
              </a:spcBef>
            </a:pP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220" y="3681799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3050" y="4103334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9761" y="4652292"/>
            <a:ext cx="1018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479" y="3598086"/>
            <a:ext cx="1494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-2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33254" y="5935254"/>
            <a:ext cx="2515203" cy="1294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296213" y="644066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3183" y="694146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4043" y="694146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292" y="5115849"/>
            <a:ext cx="4852458" cy="1085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7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inserted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6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balance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factors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the nodes.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factors for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–1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 factor for node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–2</a:t>
            </a:r>
            <a:r>
              <a:rPr sz="1069" spc="10" dirty="0">
                <a:latin typeface="Times New Roman"/>
                <a:cs typeface="Times New Roman"/>
              </a:rPr>
              <a:t>, the rotation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performed on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5" dirty="0">
                <a:latin typeface="Times New Roman"/>
                <a:cs typeface="Times New Roman"/>
              </a:rPr>
              <a:t>After rotation,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following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68536" algn="ctr">
              <a:spcBef>
                <a:spcPts val="739"/>
              </a:spcBef>
            </a:pP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0387" y="696443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8193" y="646214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6047" y="687997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2280" y="7298549"/>
            <a:ext cx="4852458" cy="164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408" algn="ctr"/>
            <a:r>
              <a:rPr sz="1069" b="1" spc="10" dirty="0">
                <a:latin typeface="Arial"/>
                <a:cs typeface="Arial"/>
              </a:rPr>
              <a:t>Fig </a:t>
            </a:r>
            <a:r>
              <a:rPr sz="1069" b="1" spc="5" dirty="0">
                <a:latin typeface="Arial"/>
                <a:cs typeface="Arial"/>
              </a:rPr>
              <a:t>21.9:</a:t>
            </a:r>
            <a:r>
              <a:rPr sz="1069" b="1" spc="-34" dirty="0">
                <a:latin typeface="Arial"/>
                <a:cs typeface="Arial"/>
              </a:rPr>
              <a:t> </a:t>
            </a:r>
            <a:r>
              <a:rPr sz="1069" b="1" spc="5" dirty="0">
                <a:latin typeface="Arial"/>
                <a:cs typeface="Arial"/>
              </a:rPr>
              <a:t>insert(7)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After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rotation,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5</a:t>
            </a:r>
            <a:r>
              <a:rPr sz="1069" i="1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6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Fig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i="1" spc="5" dirty="0">
                <a:latin typeface="Times New Roman"/>
                <a:cs typeface="Times New Roman"/>
              </a:rPr>
              <a:t>21.9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tree has become the perfect binary tree. While writing our program,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compute the </a:t>
            </a:r>
            <a:r>
              <a:rPr sz="1069" spc="5" dirty="0">
                <a:latin typeface="Times New Roman"/>
                <a:cs typeface="Times New Roman"/>
              </a:rPr>
              <a:t>balance factors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the tree is </a:t>
            </a:r>
            <a:r>
              <a:rPr sz="1069" spc="10" dirty="0">
                <a:latin typeface="Times New Roman"/>
                <a:cs typeface="Times New Roman"/>
              </a:rPr>
              <a:t>a  perfectly balanced binary 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that balance factor for all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i="1" spc="10" dirty="0">
                <a:latin typeface="Times New Roman"/>
                <a:cs typeface="Times New Roman"/>
              </a:rPr>
              <a:t>7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5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6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2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0. Therefore, </a:t>
            </a:r>
            <a:r>
              <a:rPr sz="1069" spc="10" dirty="0">
                <a:latin typeface="Times New Roman"/>
                <a:cs typeface="Times New Roman"/>
              </a:rPr>
              <a:t>we know </a:t>
            </a:r>
            <a:r>
              <a:rPr sz="1069" spc="5" dirty="0">
                <a:latin typeface="Times New Roman"/>
                <a:cs typeface="Times New Roman"/>
              </a:rPr>
              <a:t>that the tree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perfect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Let’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 inorder traversal output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here: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1   2   3   4   5   6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It is still in </a:t>
            </a:r>
            <a:r>
              <a:rPr sz="1069" spc="10" dirty="0">
                <a:latin typeface="Times New Roman"/>
                <a:cs typeface="Times New Roman"/>
              </a:rPr>
              <a:t>the same sequence and the number 7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added </a:t>
            </a:r>
            <a:r>
              <a:rPr sz="1069" spc="5" dirty="0">
                <a:latin typeface="Times New Roman"/>
                <a:cs typeface="Times New Roman"/>
              </a:rPr>
              <a:t>at the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54303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1841" cy="3076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836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infix </a:t>
            </a:r>
            <a:r>
              <a:rPr sz="1069" spc="10" dirty="0">
                <a:latin typeface="Times New Roman"/>
                <a:cs typeface="Times New Roman"/>
              </a:rPr>
              <a:t>expression above (a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b * c)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0" dirty="0">
                <a:latin typeface="Times New Roman"/>
                <a:cs typeface="Times New Roman"/>
              </a:rPr>
              <a:t>(d * 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f) </a:t>
            </a:r>
            <a:r>
              <a:rPr sz="1069" spc="10" dirty="0">
                <a:latin typeface="Times New Roman"/>
                <a:cs typeface="Times New Roman"/>
              </a:rPr>
              <a:t>* g),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represented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form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see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bottom of the </a:t>
            </a:r>
            <a:r>
              <a:rPr sz="1069" spc="5" dirty="0">
                <a:latin typeface="Times New Roman"/>
                <a:cs typeface="Times New Roman"/>
              </a:rPr>
              <a:t>tree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b and c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are present 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same level and </a:t>
            </a:r>
            <a:r>
              <a:rPr sz="1069" spc="5" dirty="0">
                <a:latin typeface="Times New Roman"/>
                <a:cs typeface="Times New Roman"/>
              </a:rPr>
              <a:t>their 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multiplication (*) </a:t>
            </a:r>
            <a:r>
              <a:rPr sz="1069" spc="10" dirty="0">
                <a:latin typeface="Times New Roman"/>
                <a:cs typeface="Times New Roman"/>
              </a:rPr>
              <a:t>symbol.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also, </a:t>
            </a:r>
            <a:r>
              <a:rPr sz="1069" spc="10" dirty="0">
                <a:latin typeface="Times New Roman"/>
                <a:cs typeface="Times New Roman"/>
              </a:rPr>
              <a:t>we 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b and c </a:t>
            </a:r>
            <a:r>
              <a:rPr sz="1069" spc="5" dirty="0">
                <a:latin typeface="Times New Roman"/>
                <a:cs typeface="Times New Roman"/>
              </a:rPr>
              <a:t>are being multiplied. </a:t>
            </a:r>
            <a:r>
              <a:rPr sz="1069" spc="10" dirty="0">
                <a:latin typeface="Times New Roman"/>
                <a:cs typeface="Times New Roman"/>
              </a:rPr>
              <a:t>The parent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right 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b*c</a:t>
            </a:r>
            <a:r>
              <a:rPr sz="1069" b="1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might have </a:t>
            </a:r>
            <a:r>
              <a:rPr sz="1069" spc="5" dirty="0">
                <a:latin typeface="Times New Roman"/>
                <a:cs typeface="Times New Roman"/>
              </a:rPr>
              <a:t>understood already that this subtree is depicting  </a:t>
            </a:r>
            <a:r>
              <a:rPr sz="1069" i="1" spc="10" dirty="0">
                <a:latin typeface="Times New Roman"/>
                <a:cs typeface="Times New Roman"/>
              </a:rPr>
              <a:t>a+b*c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right side, </a:t>
            </a:r>
            <a:r>
              <a:rPr sz="1069" spc="10" dirty="0">
                <a:latin typeface="Times New Roman"/>
                <a:cs typeface="Times New Roman"/>
              </a:rPr>
              <a:t>node d and 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connected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parent </a:t>
            </a:r>
            <a:r>
              <a:rPr sz="1069" spc="5" dirty="0">
                <a:latin typeface="Times New Roman"/>
                <a:cs typeface="Times New Roman"/>
              </a:rPr>
              <a:t>*. </a:t>
            </a:r>
            <a:r>
              <a:rPr sz="1069" spc="10" dirty="0">
                <a:latin typeface="Times New Roman"/>
                <a:cs typeface="Times New Roman"/>
              </a:rPr>
              <a:t>Symbol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* and node </a:t>
            </a:r>
            <a:r>
              <a:rPr sz="1069" spc="5" dirty="0">
                <a:latin typeface="Times New Roman"/>
                <a:cs typeface="Times New Roman"/>
              </a:rPr>
              <a:t>f.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of the subtree at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d*e+f</a:t>
            </a:r>
            <a:r>
              <a:rPr sz="1069" spc="10" dirty="0">
                <a:latin typeface="Times New Roman"/>
                <a:cs typeface="Times New Roman"/>
              </a:rPr>
              <a:t>. The parent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right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d*e+f)*g)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+.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expression trees are useful </a:t>
            </a:r>
            <a:r>
              <a:rPr sz="1069" spc="10" dirty="0">
                <a:latin typeface="Times New Roman"/>
                <a:cs typeface="Times New Roman"/>
              </a:rPr>
              <a:t>in compilers and </a:t>
            </a:r>
            <a:r>
              <a:rPr sz="1069" spc="5" dirty="0">
                <a:latin typeface="Times New Roman"/>
                <a:cs typeface="Times New Roman"/>
              </a:rPr>
              <a:t>in spreadsheets also,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sometimes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parse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b="1" i="1" spc="10" dirty="0">
                <a:latin typeface="Times New Roman"/>
                <a:cs typeface="Times New Roman"/>
              </a:rPr>
              <a:t>Parse Tree in</a:t>
            </a:r>
            <a:r>
              <a:rPr sz="1069" b="1" i="1" spc="-58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Compilers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expression 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:=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+ B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below.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adding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C,  </a:t>
            </a:r>
            <a:r>
              <a:rPr sz="1069" spc="5" dirty="0">
                <a:latin typeface="Times New Roman"/>
                <a:cs typeface="Times New Roman"/>
              </a:rPr>
              <a:t>adding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resultant in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then </a:t>
            </a:r>
            <a:r>
              <a:rPr sz="1069" spc="5" dirty="0">
                <a:latin typeface="Times New Roman"/>
                <a:cs typeface="Times New Roman"/>
              </a:rPr>
              <a:t>finally assigning the resultant to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193" y="7537665"/>
            <a:ext cx="4853076" cy="1778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parse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shown above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&lt;assign&gt;.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The assignment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(&lt;assign&gt;) </a:t>
            </a:r>
            <a:r>
              <a:rPr sz="1069" spc="5" dirty="0">
                <a:latin typeface="Times New Roman"/>
                <a:cs typeface="Times New Roman"/>
              </a:rPr>
              <a:t>has three parts.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of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always  an </a:t>
            </a:r>
            <a:r>
              <a:rPr sz="1069" spc="5" dirty="0">
                <a:latin typeface="Times New Roman"/>
                <a:cs typeface="Times New Roman"/>
              </a:rPr>
              <a:t>identifier (single or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reference) called </a:t>
            </a:r>
            <a:r>
              <a:rPr sz="1069" i="1" spc="5" dirty="0">
                <a:latin typeface="Times New Roman"/>
                <a:cs typeface="Times New Roman"/>
              </a:rPr>
              <a:t>l-value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l-value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in the tree  above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&lt;id&gt; and the </a:t>
            </a:r>
            <a:r>
              <a:rPr sz="1069" spc="5" dirty="0">
                <a:latin typeface="Times New Roman"/>
                <a:cs typeface="Times New Roman"/>
              </a:rPr>
              <a:t>identifier is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above.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assignment </a:t>
            </a:r>
            <a:r>
              <a:rPr sz="1069" spc="5" dirty="0">
                <a:latin typeface="Times New Roman"/>
                <a:cs typeface="Times New Roman"/>
              </a:rPr>
              <a:t>statement is </a:t>
            </a:r>
            <a:r>
              <a:rPr sz="1069" spc="10" dirty="0">
                <a:latin typeface="Times New Roman"/>
                <a:cs typeface="Times New Roman"/>
              </a:rPr>
              <a:t>assignment </a:t>
            </a:r>
            <a:r>
              <a:rPr sz="1069" spc="5" dirty="0">
                <a:latin typeface="Times New Roman"/>
                <a:cs typeface="Times New Roman"/>
              </a:rPr>
              <a:t>operator </a:t>
            </a:r>
            <a:r>
              <a:rPr sz="1069" spc="10" dirty="0">
                <a:latin typeface="Times New Roman"/>
                <a:cs typeface="Times New Roman"/>
              </a:rPr>
              <a:t>(= </a:t>
            </a:r>
            <a:r>
              <a:rPr sz="1069" spc="5" dirty="0">
                <a:latin typeface="Times New Roman"/>
                <a:cs typeface="Times New Roman"/>
              </a:rPr>
              <a:t>or :=).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of assignment  </a:t>
            </a:r>
            <a:r>
              <a:rPr sz="1069" spc="10" dirty="0">
                <a:latin typeface="Times New Roman"/>
                <a:cs typeface="Times New Roman"/>
              </a:rPr>
              <a:t>operator lies the third part of assignment statement,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expression. In the 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:=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+ B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after </a:t>
            </a:r>
            <a:r>
              <a:rPr sz="1069" spc="10" dirty="0">
                <a:latin typeface="Times New Roman"/>
                <a:cs typeface="Times New Roman"/>
              </a:rPr>
              <a:t>assignment operator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5" dirty="0">
                <a:latin typeface="Times New Roman"/>
                <a:cs typeface="Times New Roman"/>
              </a:rPr>
              <a:t>A + B</a:t>
            </a:r>
            <a:r>
              <a:rPr sz="1069" i="1" spc="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i="1" spc="10" dirty="0">
                <a:latin typeface="Times New Roman"/>
                <a:cs typeface="Times New Roman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 the tree,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represented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&lt;expr&gt;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5" dirty="0">
                <a:latin typeface="Times New Roman"/>
                <a:cs typeface="Times New Roman"/>
              </a:rPr>
              <a:t>&lt;expr&gt; </a:t>
            </a:r>
            <a:r>
              <a:rPr sz="1069" spc="10" dirty="0">
                <a:latin typeface="Times New Roman"/>
                <a:cs typeface="Times New Roman"/>
              </a:rPr>
              <a:t>has three  </a:t>
            </a:r>
            <a:r>
              <a:rPr sz="1069" spc="5" dirty="0">
                <a:latin typeface="Times New Roman"/>
                <a:cs typeface="Times New Roman"/>
              </a:rPr>
              <a:t>subnodes: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&lt;expr&gt;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&lt;term&gt;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&lt;expr&gt;’s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further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left</a:t>
            </a:r>
            <a:r>
              <a:rPr sz="1069" i="1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&lt;expr&gt;,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&lt;term&gt;,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&lt;factor&gt;,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&lt;id&gt;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finally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right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subchild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&lt;term&gt;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further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subnodes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as &lt;term&gt;, </a:t>
            </a:r>
            <a:r>
              <a:rPr sz="1069" spc="10" dirty="0">
                <a:latin typeface="Times New Roman"/>
                <a:cs typeface="Times New Roman"/>
              </a:rPr>
              <a:t>* and </a:t>
            </a:r>
            <a:r>
              <a:rPr sz="1069" spc="5" dirty="0">
                <a:latin typeface="Times New Roman"/>
                <a:cs typeface="Times New Roman"/>
              </a:rPr>
              <a:t>&lt;factor&gt;. &lt;factor&gt; has </a:t>
            </a:r>
            <a:r>
              <a:rPr sz="1069" spc="10" dirty="0">
                <a:latin typeface="Times New Roman"/>
                <a:cs typeface="Times New Roman"/>
              </a:rPr>
              <a:t>&lt;id&gt; </a:t>
            </a:r>
            <a:r>
              <a:rPr sz="1069" spc="5" dirty="0">
                <a:latin typeface="Times New Roman"/>
                <a:cs typeface="Times New Roman"/>
              </a:rPr>
              <a:t>as subchild </a:t>
            </a:r>
            <a:r>
              <a:rPr sz="1069" spc="10" dirty="0">
                <a:latin typeface="Times New Roman"/>
                <a:cs typeface="Times New Roman"/>
              </a:rPr>
              <a:t>and &lt;id&gt;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4546" y="4696248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4276090" y="4068763"/>
            <a:ext cx="680332" cy="19508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894" rIns="0" bIns="0" rtlCol="0">
            <a:spAutoFit/>
          </a:bodyPr>
          <a:lstStyle/>
          <a:p>
            <a:pPr marL="54944">
              <a:lnSpc>
                <a:spcPts val="1215"/>
              </a:lnSpc>
              <a:spcBef>
                <a:spcPts val="306"/>
              </a:spcBef>
            </a:pPr>
            <a:r>
              <a:rPr sz="1069" spc="10" dirty="0">
                <a:latin typeface="Arial"/>
                <a:cs typeface="Arial"/>
              </a:rPr>
              <a:t>&lt;assign&gt;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3037" y="4510299"/>
            <a:ext cx="603162" cy="218546"/>
          </a:xfrm>
          <a:custGeom>
            <a:avLst/>
            <a:gdLst/>
            <a:ahLst/>
            <a:cxnLst/>
            <a:rect l="l" t="t" r="r" b="b"/>
            <a:pathLst>
              <a:path w="620395" h="224789">
                <a:moveTo>
                  <a:pt x="620268" y="0"/>
                </a:moveTo>
                <a:lnTo>
                  <a:pt x="0" y="0"/>
                </a:lnTo>
                <a:lnTo>
                  <a:pt x="0" y="224789"/>
                </a:lnTo>
                <a:lnTo>
                  <a:pt x="620268" y="224789"/>
                </a:lnTo>
                <a:lnTo>
                  <a:pt x="62026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725157" y="4547093"/>
            <a:ext cx="2969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&lt;i</a:t>
            </a:r>
            <a:r>
              <a:rPr sz="1069" spc="19" dirty="0">
                <a:latin typeface="Arial"/>
                <a:cs typeface="Arial"/>
              </a:rPr>
              <a:t>d</a:t>
            </a:r>
            <a:r>
              <a:rPr sz="1069" spc="15" dirty="0">
                <a:latin typeface="Arial"/>
                <a:cs typeface="Arial"/>
              </a:rPr>
              <a:t>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9144" y="4510299"/>
            <a:ext cx="603162" cy="218546"/>
          </a:xfrm>
          <a:custGeom>
            <a:avLst/>
            <a:gdLst/>
            <a:ahLst/>
            <a:cxnLst/>
            <a:rect l="l" t="t" r="r" b="b"/>
            <a:pathLst>
              <a:path w="620395" h="224789">
                <a:moveTo>
                  <a:pt x="620268" y="0"/>
                </a:moveTo>
                <a:lnTo>
                  <a:pt x="0" y="0"/>
                </a:lnTo>
                <a:lnTo>
                  <a:pt x="0" y="224789"/>
                </a:lnTo>
                <a:lnTo>
                  <a:pt x="620268" y="224789"/>
                </a:lnTo>
                <a:lnTo>
                  <a:pt x="62026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5100884" y="4547093"/>
            <a:ext cx="45993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&lt;expr&gt;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6090" y="5059997"/>
            <a:ext cx="603162" cy="20318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275" rIns="0" bIns="0" rtlCol="0">
            <a:spAutoFit/>
          </a:bodyPr>
          <a:lstStyle/>
          <a:p>
            <a:pPr marL="112357">
              <a:spcBef>
                <a:spcPts val="300"/>
              </a:spcBef>
            </a:pPr>
            <a:r>
              <a:rPr sz="1069" spc="10" dirty="0">
                <a:latin typeface="Arial"/>
                <a:cs typeface="Arial"/>
              </a:rPr>
              <a:t>&lt;expr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22938" y="5059997"/>
            <a:ext cx="602544" cy="221014"/>
          </a:xfrm>
          <a:custGeom>
            <a:avLst/>
            <a:gdLst/>
            <a:ahLst/>
            <a:cxnLst/>
            <a:rect l="l" t="t" r="r" b="b"/>
            <a:pathLst>
              <a:path w="619759" h="227329">
                <a:moveTo>
                  <a:pt x="619505" y="0"/>
                </a:moveTo>
                <a:lnTo>
                  <a:pt x="0" y="0"/>
                </a:lnTo>
                <a:lnTo>
                  <a:pt x="0" y="227075"/>
                </a:lnTo>
                <a:lnTo>
                  <a:pt x="619505" y="227075"/>
                </a:lnTo>
                <a:lnTo>
                  <a:pt x="61950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5821716" y="5099015"/>
            <a:ext cx="3858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&lt;term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93167" y="4728844"/>
            <a:ext cx="707496" cy="324732"/>
          </a:xfrm>
          <a:custGeom>
            <a:avLst/>
            <a:gdLst/>
            <a:ahLst/>
            <a:cxnLst/>
            <a:rect l="l" t="t" r="r" b="b"/>
            <a:pathLst>
              <a:path w="727710" h="334010">
                <a:moveTo>
                  <a:pt x="727710" y="0"/>
                </a:moveTo>
                <a:lnTo>
                  <a:pt x="0" y="333756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577609" y="5034068"/>
            <a:ext cx="29016" cy="35190"/>
          </a:xfrm>
          <a:custGeom>
            <a:avLst/>
            <a:gdLst/>
            <a:ahLst/>
            <a:cxnLst/>
            <a:rect l="l" t="t" r="r" b="b"/>
            <a:pathLst>
              <a:path w="29845" h="36195">
                <a:moveTo>
                  <a:pt x="10667" y="0"/>
                </a:moveTo>
                <a:lnTo>
                  <a:pt x="0" y="26669"/>
                </a:lnTo>
                <a:lnTo>
                  <a:pt x="29717" y="35813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577609" y="5034068"/>
            <a:ext cx="29016" cy="35190"/>
          </a:xfrm>
          <a:custGeom>
            <a:avLst/>
            <a:gdLst/>
            <a:ahLst/>
            <a:cxnLst/>
            <a:rect l="l" t="t" r="r" b="b"/>
            <a:pathLst>
              <a:path w="29845" h="36195">
                <a:moveTo>
                  <a:pt x="10667" y="0"/>
                </a:moveTo>
                <a:lnTo>
                  <a:pt x="0" y="26669"/>
                </a:lnTo>
                <a:lnTo>
                  <a:pt x="29717" y="35813"/>
                </a:lnTo>
                <a:lnTo>
                  <a:pt x="106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300661" y="4728844"/>
            <a:ext cx="708731" cy="324732"/>
          </a:xfrm>
          <a:custGeom>
            <a:avLst/>
            <a:gdLst/>
            <a:ahLst/>
            <a:cxnLst/>
            <a:rect l="l" t="t" r="r" b="b"/>
            <a:pathLst>
              <a:path w="728979" h="334010">
                <a:moveTo>
                  <a:pt x="0" y="0"/>
                </a:moveTo>
                <a:lnTo>
                  <a:pt x="728472" y="333756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994082" y="5034068"/>
            <a:ext cx="29633" cy="35190"/>
          </a:xfrm>
          <a:custGeom>
            <a:avLst/>
            <a:gdLst/>
            <a:ahLst/>
            <a:cxnLst/>
            <a:rect l="l" t="t" r="r" b="b"/>
            <a:pathLst>
              <a:path w="30479" h="36195">
                <a:moveTo>
                  <a:pt x="20574" y="0"/>
                </a:moveTo>
                <a:lnTo>
                  <a:pt x="0" y="35813"/>
                </a:lnTo>
                <a:lnTo>
                  <a:pt x="30480" y="26669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994082" y="5034068"/>
            <a:ext cx="29633" cy="35190"/>
          </a:xfrm>
          <a:custGeom>
            <a:avLst/>
            <a:gdLst/>
            <a:ahLst/>
            <a:cxnLst/>
            <a:rect l="l" t="t" r="r" b="b"/>
            <a:pathLst>
              <a:path w="30479" h="36195">
                <a:moveTo>
                  <a:pt x="20574" y="0"/>
                </a:moveTo>
                <a:lnTo>
                  <a:pt x="30480" y="26669"/>
                </a:lnTo>
                <a:lnTo>
                  <a:pt x="0" y="35813"/>
                </a:lnTo>
                <a:lnTo>
                  <a:pt x="205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4276090" y="5389669"/>
            <a:ext cx="603162" cy="20318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275" rIns="0" bIns="0" rtlCol="0">
            <a:spAutoFit/>
          </a:bodyPr>
          <a:lstStyle/>
          <a:p>
            <a:pPr marL="109888">
              <a:spcBef>
                <a:spcPts val="300"/>
              </a:spcBef>
            </a:pPr>
            <a:r>
              <a:rPr sz="1069" spc="15" dirty="0">
                <a:latin typeface="Arial"/>
                <a:cs typeface="Arial"/>
              </a:rPr>
              <a:t>&lt;term&gt;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20640" y="5620808"/>
            <a:ext cx="602544" cy="20193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108653">
              <a:spcBef>
                <a:spcPts val="292"/>
              </a:spcBef>
            </a:pPr>
            <a:r>
              <a:rPr sz="1069" spc="15" dirty="0">
                <a:latin typeface="Arial"/>
                <a:cs typeface="Arial"/>
              </a:rPr>
              <a:t>&lt;term&gt;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5235" y="5620808"/>
            <a:ext cx="603779" cy="20193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33954">
              <a:spcBef>
                <a:spcPts val="292"/>
              </a:spcBef>
            </a:pPr>
            <a:r>
              <a:rPr sz="1069" spc="10" dirty="0">
                <a:latin typeface="Arial"/>
                <a:cs typeface="Arial"/>
              </a:rPr>
              <a:t>&lt;factor&gt;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7608" y="5280766"/>
            <a:ext cx="2469" cy="93839"/>
          </a:xfrm>
          <a:custGeom>
            <a:avLst/>
            <a:gdLst/>
            <a:ahLst/>
            <a:cxnLst/>
            <a:rect l="l" t="t" r="r" b="b"/>
            <a:pathLst>
              <a:path w="2539" h="96520">
                <a:moveTo>
                  <a:pt x="0" y="0"/>
                </a:moveTo>
                <a:lnTo>
                  <a:pt x="2286" y="96012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555384" y="5371147"/>
            <a:ext cx="43833" cy="18521"/>
          </a:xfrm>
          <a:custGeom>
            <a:avLst/>
            <a:gdLst/>
            <a:ahLst/>
            <a:cxnLst/>
            <a:rect l="l" t="t" r="r" b="b"/>
            <a:pathLst>
              <a:path w="45085" h="19050">
                <a:moveTo>
                  <a:pt x="44958" y="0"/>
                </a:moveTo>
                <a:lnTo>
                  <a:pt x="0" y="0"/>
                </a:lnTo>
                <a:lnTo>
                  <a:pt x="22860" y="19050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555384" y="5371147"/>
            <a:ext cx="43833" cy="18521"/>
          </a:xfrm>
          <a:custGeom>
            <a:avLst/>
            <a:gdLst/>
            <a:ahLst/>
            <a:cxnLst/>
            <a:rect l="l" t="t" r="r" b="b"/>
            <a:pathLst>
              <a:path w="45085" h="19050">
                <a:moveTo>
                  <a:pt x="0" y="0"/>
                </a:moveTo>
                <a:lnTo>
                  <a:pt x="22860" y="19050"/>
                </a:lnTo>
                <a:lnTo>
                  <a:pt x="44958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436234" y="5280766"/>
            <a:ext cx="587728" cy="332140"/>
          </a:xfrm>
          <a:custGeom>
            <a:avLst/>
            <a:gdLst/>
            <a:ahLst/>
            <a:cxnLst/>
            <a:rect l="l" t="t" r="r" b="b"/>
            <a:pathLst>
              <a:path w="604520" h="341629">
                <a:moveTo>
                  <a:pt x="604266" y="0"/>
                </a:moveTo>
                <a:lnTo>
                  <a:pt x="0" y="341375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420677" y="5593397"/>
            <a:ext cx="30868" cy="33338"/>
          </a:xfrm>
          <a:custGeom>
            <a:avLst/>
            <a:gdLst/>
            <a:ahLst/>
            <a:cxnLst/>
            <a:rect l="l" t="t" r="r" b="b"/>
            <a:pathLst>
              <a:path w="31750" h="34289">
                <a:moveTo>
                  <a:pt x="6858" y="0"/>
                </a:moveTo>
                <a:lnTo>
                  <a:pt x="0" y="28193"/>
                </a:lnTo>
                <a:lnTo>
                  <a:pt x="31242" y="34289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420677" y="5593397"/>
            <a:ext cx="30868" cy="33338"/>
          </a:xfrm>
          <a:custGeom>
            <a:avLst/>
            <a:gdLst/>
            <a:ahLst/>
            <a:cxnLst/>
            <a:rect l="l" t="t" r="r" b="b"/>
            <a:pathLst>
              <a:path w="31750" h="34289">
                <a:moveTo>
                  <a:pt x="6858" y="0"/>
                </a:moveTo>
                <a:lnTo>
                  <a:pt x="0" y="28193"/>
                </a:lnTo>
                <a:lnTo>
                  <a:pt x="31242" y="34289"/>
                </a:lnTo>
                <a:lnTo>
                  <a:pt x="685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6023715" y="5280766"/>
            <a:ext cx="590197" cy="332140"/>
          </a:xfrm>
          <a:custGeom>
            <a:avLst/>
            <a:gdLst/>
            <a:ahLst/>
            <a:cxnLst/>
            <a:rect l="l" t="t" r="r" b="b"/>
            <a:pathLst>
              <a:path w="607059" h="341629">
                <a:moveTo>
                  <a:pt x="0" y="0"/>
                </a:moveTo>
                <a:lnTo>
                  <a:pt x="606551" y="341375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6598602" y="5593397"/>
            <a:ext cx="29016" cy="33338"/>
          </a:xfrm>
          <a:custGeom>
            <a:avLst/>
            <a:gdLst/>
            <a:ahLst/>
            <a:cxnLst/>
            <a:rect l="l" t="t" r="r" b="b"/>
            <a:pathLst>
              <a:path w="29845" h="34289">
                <a:moveTo>
                  <a:pt x="22860" y="0"/>
                </a:moveTo>
                <a:lnTo>
                  <a:pt x="0" y="34289"/>
                </a:lnTo>
                <a:lnTo>
                  <a:pt x="29718" y="28193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6598602" y="5593397"/>
            <a:ext cx="29016" cy="33338"/>
          </a:xfrm>
          <a:custGeom>
            <a:avLst/>
            <a:gdLst/>
            <a:ahLst/>
            <a:cxnLst/>
            <a:rect l="l" t="t" r="r" b="b"/>
            <a:pathLst>
              <a:path w="29845" h="34289">
                <a:moveTo>
                  <a:pt x="22860" y="0"/>
                </a:moveTo>
                <a:lnTo>
                  <a:pt x="29718" y="28193"/>
                </a:lnTo>
                <a:lnTo>
                  <a:pt x="0" y="34289"/>
                </a:lnTo>
                <a:lnTo>
                  <a:pt x="2286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6445990" y="6281632"/>
            <a:ext cx="363008" cy="203181"/>
          </a:xfrm>
          <a:prstGeom prst="rect">
            <a:avLst/>
          </a:prstGeom>
          <a:solidFill>
            <a:srgbClr val="C0C0C0"/>
          </a:solidFill>
          <a:ln w="3175">
            <a:solidFill>
              <a:srgbClr val="000000"/>
            </a:solidFill>
          </a:ln>
        </p:spPr>
        <p:txBody>
          <a:bodyPr vert="horz" wrap="square" lIns="0" tIns="38275" rIns="0" bIns="0" rtlCol="0">
            <a:spAutoFit/>
          </a:bodyPr>
          <a:lstStyle/>
          <a:p>
            <a:pPr marL="14198" algn="ctr">
              <a:spcBef>
                <a:spcPts val="300"/>
              </a:spcBef>
            </a:pPr>
            <a:r>
              <a:rPr sz="1069" spc="19" dirty="0">
                <a:latin typeface="Arial"/>
                <a:cs typeface="Arial"/>
              </a:rPr>
              <a:t>C</a:t>
            </a:r>
            <a:endParaRPr sz="106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27496" y="5840095"/>
            <a:ext cx="1852" cy="95691"/>
          </a:xfrm>
          <a:custGeom>
            <a:avLst/>
            <a:gdLst/>
            <a:ahLst/>
            <a:cxnLst/>
            <a:rect l="l" t="t" r="r" b="b"/>
            <a:pathLst>
              <a:path w="1904" h="98425">
                <a:moveTo>
                  <a:pt x="0" y="0"/>
                </a:moveTo>
                <a:lnTo>
                  <a:pt x="1524" y="98298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6606011" y="5931216"/>
            <a:ext cx="43215" cy="19756"/>
          </a:xfrm>
          <a:custGeom>
            <a:avLst/>
            <a:gdLst/>
            <a:ahLst/>
            <a:cxnLst/>
            <a:rect l="l" t="t" r="r" b="b"/>
            <a:pathLst>
              <a:path w="44450" h="20320">
                <a:moveTo>
                  <a:pt x="44196" y="0"/>
                </a:moveTo>
                <a:lnTo>
                  <a:pt x="0" y="0"/>
                </a:lnTo>
                <a:lnTo>
                  <a:pt x="22098" y="19812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6606011" y="5931216"/>
            <a:ext cx="43215" cy="19756"/>
          </a:xfrm>
          <a:custGeom>
            <a:avLst/>
            <a:gdLst/>
            <a:ahLst/>
            <a:cxnLst/>
            <a:rect l="l" t="t" r="r" b="b"/>
            <a:pathLst>
              <a:path w="44450" h="20320">
                <a:moveTo>
                  <a:pt x="0" y="0"/>
                </a:moveTo>
                <a:lnTo>
                  <a:pt x="22098" y="19812"/>
                </a:lnTo>
                <a:lnTo>
                  <a:pt x="44196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5241396" y="6612785"/>
            <a:ext cx="361156" cy="201312"/>
          </a:xfrm>
          <a:prstGeom prst="rect">
            <a:avLst/>
          </a:prstGeom>
          <a:solidFill>
            <a:srgbClr val="C0C0C0"/>
          </a:solidFill>
          <a:ln w="3175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11730" algn="ctr">
              <a:spcBef>
                <a:spcPts val="287"/>
              </a:spcBef>
            </a:pPr>
            <a:r>
              <a:rPr sz="1069" spc="15" dirty="0">
                <a:latin typeface="Arial"/>
                <a:cs typeface="Arial"/>
              </a:rPr>
              <a:t>B</a:t>
            </a:r>
            <a:endParaRPr sz="1069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44433" y="5610436"/>
            <a:ext cx="361774" cy="221014"/>
          </a:xfrm>
          <a:custGeom>
            <a:avLst/>
            <a:gdLst/>
            <a:ahLst/>
            <a:cxnLst/>
            <a:rect l="l" t="t" r="r" b="b"/>
            <a:pathLst>
              <a:path w="372110" h="227329">
                <a:moveTo>
                  <a:pt x="0" y="227075"/>
                </a:moveTo>
                <a:lnTo>
                  <a:pt x="371856" y="227075"/>
                </a:lnTo>
                <a:lnTo>
                  <a:pt x="371856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843693" y="5610436"/>
            <a:ext cx="362391" cy="221014"/>
          </a:xfrm>
          <a:custGeom>
            <a:avLst/>
            <a:gdLst/>
            <a:ahLst/>
            <a:cxnLst/>
            <a:rect l="l" t="t" r="r" b="b"/>
            <a:pathLst>
              <a:path w="372745" h="227329">
                <a:moveTo>
                  <a:pt x="372617" y="0"/>
                </a:moveTo>
                <a:lnTo>
                  <a:pt x="0" y="0"/>
                </a:lnTo>
                <a:lnTo>
                  <a:pt x="0" y="227075"/>
                </a:lnTo>
                <a:lnTo>
                  <a:pt x="372617" y="227075"/>
                </a:lnTo>
                <a:lnTo>
                  <a:pt x="37261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5989143" y="5650194"/>
            <a:ext cx="790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*</a:t>
            </a:r>
            <a:endParaRPr sz="1069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20677" y="5840095"/>
            <a:ext cx="2469" cy="95691"/>
          </a:xfrm>
          <a:custGeom>
            <a:avLst/>
            <a:gdLst/>
            <a:ahLst/>
            <a:cxnLst/>
            <a:rect l="l" t="t" r="r" b="b"/>
            <a:pathLst>
              <a:path w="2539" h="98425">
                <a:moveTo>
                  <a:pt x="0" y="0"/>
                </a:moveTo>
                <a:lnTo>
                  <a:pt x="2286" y="98298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399192" y="5931216"/>
            <a:ext cx="44450" cy="19756"/>
          </a:xfrm>
          <a:custGeom>
            <a:avLst/>
            <a:gdLst/>
            <a:ahLst/>
            <a:cxnLst/>
            <a:rect l="l" t="t" r="r" b="b"/>
            <a:pathLst>
              <a:path w="45720" h="20320">
                <a:moveTo>
                  <a:pt x="45720" y="0"/>
                </a:moveTo>
                <a:lnTo>
                  <a:pt x="0" y="0"/>
                </a:lnTo>
                <a:lnTo>
                  <a:pt x="22860" y="19812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399192" y="5931216"/>
            <a:ext cx="44450" cy="19756"/>
          </a:xfrm>
          <a:custGeom>
            <a:avLst/>
            <a:gdLst/>
            <a:ahLst/>
            <a:cxnLst/>
            <a:rect l="l" t="t" r="r" b="b"/>
            <a:pathLst>
              <a:path w="45720" h="20320">
                <a:moveTo>
                  <a:pt x="0" y="0"/>
                </a:moveTo>
                <a:lnTo>
                  <a:pt x="22860" y="19812"/>
                </a:lnTo>
                <a:lnTo>
                  <a:pt x="45720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6023715" y="5280766"/>
            <a:ext cx="1852" cy="313619"/>
          </a:xfrm>
          <a:custGeom>
            <a:avLst/>
            <a:gdLst/>
            <a:ahLst/>
            <a:cxnLst/>
            <a:rect l="l" t="t" r="r" b="b"/>
            <a:pathLst>
              <a:path w="1904" h="322579">
                <a:moveTo>
                  <a:pt x="0" y="0"/>
                </a:moveTo>
                <a:lnTo>
                  <a:pt x="1524" y="322325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6002231" y="5591915"/>
            <a:ext cx="43215" cy="18521"/>
          </a:xfrm>
          <a:custGeom>
            <a:avLst/>
            <a:gdLst/>
            <a:ahLst/>
            <a:cxnLst/>
            <a:rect l="l" t="t" r="r" b="b"/>
            <a:pathLst>
              <a:path w="44450" h="19050">
                <a:moveTo>
                  <a:pt x="44196" y="0"/>
                </a:moveTo>
                <a:lnTo>
                  <a:pt x="0" y="0"/>
                </a:lnTo>
                <a:lnTo>
                  <a:pt x="22098" y="19050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6002231" y="5591915"/>
            <a:ext cx="43215" cy="18521"/>
          </a:xfrm>
          <a:custGeom>
            <a:avLst/>
            <a:gdLst/>
            <a:ahLst/>
            <a:cxnLst/>
            <a:rect l="l" t="t" r="r" b="b"/>
            <a:pathLst>
              <a:path w="44450" h="19050">
                <a:moveTo>
                  <a:pt x="0" y="0"/>
                </a:moveTo>
                <a:lnTo>
                  <a:pt x="22098" y="19050"/>
                </a:lnTo>
                <a:lnTo>
                  <a:pt x="44196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119900" y="5059997"/>
            <a:ext cx="362391" cy="221014"/>
          </a:xfrm>
          <a:custGeom>
            <a:avLst/>
            <a:gdLst/>
            <a:ahLst/>
            <a:cxnLst/>
            <a:rect l="l" t="t" r="r" b="b"/>
            <a:pathLst>
              <a:path w="372745" h="227329">
                <a:moveTo>
                  <a:pt x="0" y="227075"/>
                </a:moveTo>
                <a:lnTo>
                  <a:pt x="372617" y="227075"/>
                </a:lnTo>
                <a:lnTo>
                  <a:pt x="372617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120640" y="5059997"/>
            <a:ext cx="361774" cy="221014"/>
          </a:xfrm>
          <a:custGeom>
            <a:avLst/>
            <a:gdLst/>
            <a:ahLst/>
            <a:cxnLst/>
            <a:rect l="l" t="t" r="r" b="b"/>
            <a:pathLst>
              <a:path w="372110" h="227329">
                <a:moveTo>
                  <a:pt x="371855" y="0"/>
                </a:moveTo>
                <a:lnTo>
                  <a:pt x="0" y="0"/>
                </a:lnTo>
                <a:lnTo>
                  <a:pt x="0" y="227075"/>
                </a:lnTo>
                <a:lnTo>
                  <a:pt x="371855" y="227075"/>
                </a:lnTo>
                <a:lnTo>
                  <a:pt x="37185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5253496" y="5099015"/>
            <a:ext cx="106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+</a:t>
            </a:r>
            <a:endParaRPr sz="1069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00662" y="4728844"/>
            <a:ext cx="1852" cy="316089"/>
          </a:xfrm>
          <a:custGeom>
            <a:avLst/>
            <a:gdLst/>
            <a:ahLst/>
            <a:cxnLst/>
            <a:rect l="l" t="t" r="r" b="b"/>
            <a:pathLst>
              <a:path w="1904" h="325120">
                <a:moveTo>
                  <a:pt x="0" y="0"/>
                </a:moveTo>
                <a:lnTo>
                  <a:pt x="1524" y="324612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279178" y="5040736"/>
            <a:ext cx="43215" cy="19756"/>
          </a:xfrm>
          <a:custGeom>
            <a:avLst/>
            <a:gdLst/>
            <a:ahLst/>
            <a:cxnLst/>
            <a:rect l="l" t="t" r="r" b="b"/>
            <a:pathLst>
              <a:path w="44450" h="20320">
                <a:moveTo>
                  <a:pt x="44196" y="0"/>
                </a:moveTo>
                <a:lnTo>
                  <a:pt x="0" y="0"/>
                </a:lnTo>
                <a:lnTo>
                  <a:pt x="22098" y="19811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5279178" y="5040736"/>
            <a:ext cx="43215" cy="19756"/>
          </a:xfrm>
          <a:custGeom>
            <a:avLst/>
            <a:gdLst/>
            <a:ahLst/>
            <a:cxnLst/>
            <a:rect l="l" t="t" r="r" b="b"/>
            <a:pathLst>
              <a:path w="44450" h="20320">
                <a:moveTo>
                  <a:pt x="0" y="0"/>
                </a:moveTo>
                <a:lnTo>
                  <a:pt x="22098" y="19811"/>
                </a:lnTo>
                <a:lnTo>
                  <a:pt x="44196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5120640" y="6281632"/>
            <a:ext cx="602544" cy="20318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275" rIns="0" bIns="0" rtlCol="0">
            <a:spAutoFit/>
          </a:bodyPr>
          <a:lstStyle/>
          <a:p>
            <a:pPr marL="182735">
              <a:spcBef>
                <a:spcPts val="300"/>
              </a:spcBef>
            </a:pPr>
            <a:r>
              <a:rPr sz="1069" spc="10" dirty="0">
                <a:latin typeface="Arial"/>
                <a:cs typeface="Arial"/>
              </a:rPr>
              <a:t>&lt;id&gt;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20677" y="6502400"/>
            <a:ext cx="2469" cy="95074"/>
          </a:xfrm>
          <a:custGeom>
            <a:avLst/>
            <a:gdLst/>
            <a:ahLst/>
            <a:cxnLst/>
            <a:rect l="l" t="t" r="r" b="b"/>
            <a:pathLst>
              <a:path w="2539" h="97789">
                <a:moveTo>
                  <a:pt x="0" y="0"/>
                </a:moveTo>
                <a:lnTo>
                  <a:pt x="2286" y="97535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399192" y="6592040"/>
            <a:ext cx="44450" cy="20990"/>
          </a:xfrm>
          <a:custGeom>
            <a:avLst/>
            <a:gdLst/>
            <a:ahLst/>
            <a:cxnLst/>
            <a:rect l="l" t="t" r="r" b="b"/>
            <a:pathLst>
              <a:path w="45720" h="21589">
                <a:moveTo>
                  <a:pt x="45720" y="0"/>
                </a:moveTo>
                <a:lnTo>
                  <a:pt x="0" y="0"/>
                </a:lnTo>
                <a:lnTo>
                  <a:pt x="22860" y="21336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399192" y="6592040"/>
            <a:ext cx="44450" cy="20990"/>
          </a:xfrm>
          <a:custGeom>
            <a:avLst/>
            <a:gdLst/>
            <a:ahLst/>
            <a:cxnLst/>
            <a:rect l="l" t="t" r="r" b="b"/>
            <a:pathLst>
              <a:path w="45720" h="21589">
                <a:moveTo>
                  <a:pt x="0" y="0"/>
                </a:moveTo>
                <a:lnTo>
                  <a:pt x="22860" y="21336"/>
                </a:lnTo>
                <a:lnTo>
                  <a:pt x="45720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6325235" y="5950478"/>
            <a:ext cx="603779" cy="20380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894" rIns="0" bIns="0" rtlCol="0">
            <a:spAutoFit/>
          </a:bodyPr>
          <a:lstStyle/>
          <a:p>
            <a:pPr marL="183969">
              <a:spcBef>
                <a:spcPts val="306"/>
              </a:spcBef>
            </a:pPr>
            <a:r>
              <a:rPr sz="1069" spc="10" dirty="0">
                <a:latin typeface="Arial"/>
                <a:cs typeface="Arial"/>
              </a:rPr>
              <a:t>&lt;id&gt;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27496" y="6171246"/>
            <a:ext cx="1852" cy="95074"/>
          </a:xfrm>
          <a:custGeom>
            <a:avLst/>
            <a:gdLst/>
            <a:ahLst/>
            <a:cxnLst/>
            <a:rect l="l" t="t" r="r" b="b"/>
            <a:pathLst>
              <a:path w="1904" h="97789">
                <a:moveTo>
                  <a:pt x="0" y="0"/>
                </a:moveTo>
                <a:lnTo>
                  <a:pt x="1524" y="97536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6606011" y="6260888"/>
            <a:ext cx="43215" cy="20990"/>
          </a:xfrm>
          <a:custGeom>
            <a:avLst/>
            <a:gdLst/>
            <a:ahLst/>
            <a:cxnLst/>
            <a:rect l="l" t="t" r="r" b="b"/>
            <a:pathLst>
              <a:path w="44450" h="21589">
                <a:moveTo>
                  <a:pt x="44196" y="0"/>
                </a:moveTo>
                <a:lnTo>
                  <a:pt x="0" y="0"/>
                </a:lnTo>
                <a:lnTo>
                  <a:pt x="22098" y="21336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6606011" y="6260888"/>
            <a:ext cx="43215" cy="20990"/>
          </a:xfrm>
          <a:custGeom>
            <a:avLst/>
            <a:gdLst/>
            <a:ahLst/>
            <a:cxnLst/>
            <a:rect l="l" t="t" r="r" b="b"/>
            <a:pathLst>
              <a:path w="44450" h="21589">
                <a:moveTo>
                  <a:pt x="0" y="0"/>
                </a:moveTo>
                <a:lnTo>
                  <a:pt x="22098" y="21336"/>
                </a:lnTo>
                <a:lnTo>
                  <a:pt x="44196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4396105" y="6392016"/>
            <a:ext cx="363008" cy="201312"/>
          </a:xfrm>
          <a:prstGeom prst="rect">
            <a:avLst/>
          </a:prstGeom>
          <a:solidFill>
            <a:srgbClr val="C0C0C0"/>
          </a:solidFill>
          <a:ln w="3175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12964" algn="ctr">
              <a:spcBef>
                <a:spcPts val="287"/>
              </a:spcBef>
            </a:pPr>
            <a:r>
              <a:rPr sz="1069" spc="15" dirty="0">
                <a:latin typeface="Arial"/>
                <a:cs typeface="Arial"/>
              </a:rPr>
              <a:t>A</a:t>
            </a:r>
            <a:endParaRPr sz="1069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577608" y="6281632"/>
            <a:ext cx="2469" cy="94456"/>
          </a:xfrm>
          <a:custGeom>
            <a:avLst/>
            <a:gdLst/>
            <a:ahLst/>
            <a:cxnLst/>
            <a:rect l="l" t="t" r="r" b="b"/>
            <a:pathLst>
              <a:path w="2539" h="97154">
                <a:moveTo>
                  <a:pt x="0" y="0"/>
                </a:moveTo>
                <a:lnTo>
                  <a:pt x="2286" y="96773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555384" y="6371273"/>
            <a:ext cx="43833" cy="20990"/>
          </a:xfrm>
          <a:custGeom>
            <a:avLst/>
            <a:gdLst/>
            <a:ahLst/>
            <a:cxnLst/>
            <a:rect l="l" t="t" r="r" b="b"/>
            <a:pathLst>
              <a:path w="45085" h="21589">
                <a:moveTo>
                  <a:pt x="44958" y="0"/>
                </a:moveTo>
                <a:lnTo>
                  <a:pt x="0" y="0"/>
                </a:lnTo>
                <a:lnTo>
                  <a:pt x="22860" y="21336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555384" y="6371273"/>
            <a:ext cx="43833" cy="20990"/>
          </a:xfrm>
          <a:custGeom>
            <a:avLst/>
            <a:gdLst/>
            <a:ahLst/>
            <a:cxnLst/>
            <a:rect l="l" t="t" r="r" b="b"/>
            <a:pathLst>
              <a:path w="45085" h="21589">
                <a:moveTo>
                  <a:pt x="0" y="0"/>
                </a:moveTo>
                <a:lnTo>
                  <a:pt x="22860" y="21336"/>
                </a:lnTo>
                <a:lnTo>
                  <a:pt x="44958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4396105" y="4510299"/>
            <a:ext cx="363008" cy="200689"/>
          </a:xfrm>
          <a:prstGeom prst="rect">
            <a:avLst/>
          </a:prstGeom>
          <a:solidFill>
            <a:srgbClr val="C0C0C0"/>
          </a:solidFill>
          <a:ln w="3175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127791">
              <a:spcBef>
                <a:spcPts val="282"/>
              </a:spcBef>
            </a:pPr>
            <a:r>
              <a:rPr sz="1069" spc="5" dirty="0">
                <a:latin typeface="Arial"/>
                <a:cs typeface="Arial"/>
              </a:rPr>
              <a:t>:=</a:t>
            </a:r>
            <a:endParaRPr sz="1069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70113" y="4289531"/>
            <a:ext cx="707496" cy="214841"/>
          </a:xfrm>
          <a:custGeom>
            <a:avLst/>
            <a:gdLst/>
            <a:ahLst/>
            <a:cxnLst/>
            <a:rect l="l" t="t" r="r" b="b"/>
            <a:pathLst>
              <a:path w="727710" h="220979">
                <a:moveTo>
                  <a:pt x="727710" y="0"/>
                </a:moveTo>
                <a:lnTo>
                  <a:pt x="0" y="220979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853814" y="4483629"/>
            <a:ext cx="28398" cy="38276"/>
          </a:xfrm>
          <a:custGeom>
            <a:avLst/>
            <a:gdLst/>
            <a:ahLst/>
            <a:cxnLst/>
            <a:rect l="l" t="t" r="r" b="b"/>
            <a:pathLst>
              <a:path w="29210" h="39370">
                <a:moveTo>
                  <a:pt x="15239" y="0"/>
                </a:moveTo>
                <a:lnTo>
                  <a:pt x="0" y="25907"/>
                </a:lnTo>
                <a:lnTo>
                  <a:pt x="28955" y="38862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853814" y="4483629"/>
            <a:ext cx="28398" cy="38276"/>
          </a:xfrm>
          <a:custGeom>
            <a:avLst/>
            <a:gdLst/>
            <a:ahLst/>
            <a:cxnLst/>
            <a:rect l="l" t="t" r="r" b="b"/>
            <a:pathLst>
              <a:path w="29210" h="39370">
                <a:moveTo>
                  <a:pt x="15239" y="0"/>
                </a:moveTo>
                <a:lnTo>
                  <a:pt x="0" y="25907"/>
                </a:lnTo>
                <a:lnTo>
                  <a:pt x="28955" y="38862"/>
                </a:lnTo>
                <a:lnTo>
                  <a:pt x="152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577608" y="4289531"/>
            <a:ext cx="2469" cy="203112"/>
          </a:xfrm>
          <a:custGeom>
            <a:avLst/>
            <a:gdLst/>
            <a:ahLst/>
            <a:cxnLst/>
            <a:rect l="l" t="t" r="r" b="b"/>
            <a:pathLst>
              <a:path w="2539" h="208914">
                <a:moveTo>
                  <a:pt x="0" y="0"/>
                </a:moveTo>
                <a:lnTo>
                  <a:pt x="2286" y="208787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555384" y="4489555"/>
            <a:ext cx="43833" cy="20990"/>
          </a:xfrm>
          <a:custGeom>
            <a:avLst/>
            <a:gdLst/>
            <a:ahLst/>
            <a:cxnLst/>
            <a:rect l="l" t="t" r="r" b="b"/>
            <a:pathLst>
              <a:path w="45085" h="21589">
                <a:moveTo>
                  <a:pt x="44958" y="0"/>
                </a:moveTo>
                <a:lnTo>
                  <a:pt x="0" y="0"/>
                </a:lnTo>
                <a:lnTo>
                  <a:pt x="22860" y="21336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555384" y="4489555"/>
            <a:ext cx="43833" cy="20990"/>
          </a:xfrm>
          <a:custGeom>
            <a:avLst/>
            <a:gdLst/>
            <a:ahLst/>
            <a:cxnLst/>
            <a:rect l="l" t="t" r="r" b="b"/>
            <a:pathLst>
              <a:path w="45085" h="21589">
                <a:moveTo>
                  <a:pt x="0" y="0"/>
                </a:moveTo>
                <a:lnTo>
                  <a:pt x="22860" y="21336"/>
                </a:lnTo>
                <a:lnTo>
                  <a:pt x="44958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577608" y="4289531"/>
            <a:ext cx="707496" cy="214841"/>
          </a:xfrm>
          <a:custGeom>
            <a:avLst/>
            <a:gdLst/>
            <a:ahLst/>
            <a:cxnLst/>
            <a:rect l="l" t="t" r="r" b="b"/>
            <a:pathLst>
              <a:path w="727710" h="220979">
                <a:moveTo>
                  <a:pt x="0" y="0"/>
                </a:moveTo>
                <a:lnTo>
                  <a:pt x="727710" y="220979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5273251" y="4483629"/>
            <a:ext cx="27781" cy="38276"/>
          </a:xfrm>
          <a:custGeom>
            <a:avLst/>
            <a:gdLst/>
            <a:ahLst/>
            <a:cxnLst/>
            <a:rect l="l" t="t" r="r" b="b"/>
            <a:pathLst>
              <a:path w="28575" h="39370">
                <a:moveTo>
                  <a:pt x="13716" y="0"/>
                </a:moveTo>
                <a:lnTo>
                  <a:pt x="0" y="38862"/>
                </a:lnTo>
                <a:lnTo>
                  <a:pt x="28194" y="25907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273251" y="4483629"/>
            <a:ext cx="27781" cy="38276"/>
          </a:xfrm>
          <a:custGeom>
            <a:avLst/>
            <a:gdLst/>
            <a:ahLst/>
            <a:cxnLst/>
            <a:rect l="l" t="t" r="r" b="b"/>
            <a:pathLst>
              <a:path w="28575" h="39370">
                <a:moveTo>
                  <a:pt x="13716" y="0"/>
                </a:moveTo>
                <a:lnTo>
                  <a:pt x="28194" y="25907"/>
                </a:lnTo>
                <a:lnTo>
                  <a:pt x="0" y="38862"/>
                </a:lnTo>
                <a:lnTo>
                  <a:pt x="1371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626380" y="4962949"/>
            <a:ext cx="361156" cy="221014"/>
          </a:xfrm>
          <a:custGeom>
            <a:avLst/>
            <a:gdLst/>
            <a:ahLst/>
            <a:cxnLst/>
            <a:rect l="l" t="t" r="r" b="b"/>
            <a:pathLst>
              <a:path w="371475" h="227329">
                <a:moveTo>
                  <a:pt x="0" y="227075"/>
                </a:moveTo>
                <a:lnTo>
                  <a:pt x="371093" y="227075"/>
                </a:lnTo>
                <a:lnTo>
                  <a:pt x="371093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626379" y="4962949"/>
            <a:ext cx="361774" cy="221014"/>
          </a:xfrm>
          <a:custGeom>
            <a:avLst/>
            <a:gdLst/>
            <a:ahLst/>
            <a:cxnLst/>
            <a:rect l="l" t="t" r="r" b="b"/>
            <a:pathLst>
              <a:path w="372110" h="227329">
                <a:moveTo>
                  <a:pt x="371855" y="0"/>
                </a:moveTo>
                <a:lnTo>
                  <a:pt x="0" y="0"/>
                </a:lnTo>
                <a:lnTo>
                  <a:pt x="0" y="227075"/>
                </a:lnTo>
                <a:lnTo>
                  <a:pt x="371855" y="227075"/>
                </a:lnTo>
                <a:lnTo>
                  <a:pt x="37185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3764422" y="4989370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A</a:t>
            </a:r>
            <a:endParaRPr sz="1069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276090" y="6060863"/>
            <a:ext cx="603162" cy="20318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275" rIns="0" bIns="0" rtlCol="0">
            <a:spAutoFit/>
          </a:bodyPr>
          <a:lstStyle/>
          <a:p>
            <a:pPr marL="183352">
              <a:spcBef>
                <a:spcPts val="300"/>
              </a:spcBef>
            </a:pPr>
            <a:r>
              <a:rPr sz="1069" spc="10" dirty="0">
                <a:latin typeface="Arial"/>
                <a:cs typeface="Arial"/>
              </a:rPr>
              <a:t>&lt;id&gt;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76090" y="5731193"/>
            <a:ext cx="603162" cy="20131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79020">
              <a:spcBef>
                <a:spcPts val="287"/>
              </a:spcBef>
            </a:pPr>
            <a:r>
              <a:rPr sz="1069" spc="10" dirty="0">
                <a:latin typeface="Arial"/>
                <a:cs typeface="Arial"/>
              </a:rPr>
              <a:t>&lt;f</a:t>
            </a:r>
            <a:r>
              <a:rPr sz="1069" spc="19" dirty="0">
                <a:latin typeface="Arial"/>
                <a:cs typeface="Arial"/>
              </a:rPr>
              <a:t>a</a:t>
            </a:r>
            <a:r>
              <a:rPr sz="1069" spc="5" dirty="0">
                <a:latin typeface="Arial"/>
                <a:cs typeface="Arial"/>
              </a:rPr>
              <a:t>c</a:t>
            </a:r>
            <a:r>
              <a:rPr sz="1069" spc="-5" dirty="0">
                <a:latin typeface="Arial"/>
                <a:cs typeface="Arial"/>
              </a:rPr>
              <a:t>t</a:t>
            </a:r>
            <a:r>
              <a:rPr sz="1069" spc="19" dirty="0">
                <a:latin typeface="Arial"/>
                <a:cs typeface="Arial"/>
              </a:rPr>
              <a:t>o</a:t>
            </a:r>
            <a:r>
              <a:rPr sz="1069" spc="10" dirty="0">
                <a:latin typeface="Arial"/>
                <a:cs typeface="Arial"/>
              </a:rPr>
              <a:t>r&gt;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77608" y="5610436"/>
            <a:ext cx="2469" cy="105569"/>
          </a:xfrm>
          <a:custGeom>
            <a:avLst/>
            <a:gdLst/>
            <a:ahLst/>
            <a:cxnLst/>
            <a:rect l="l" t="t" r="r" b="b"/>
            <a:pathLst>
              <a:path w="2539" h="108585">
                <a:moveTo>
                  <a:pt x="0" y="0"/>
                </a:moveTo>
                <a:lnTo>
                  <a:pt x="2286" y="108203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555384" y="5710448"/>
            <a:ext cx="43833" cy="20990"/>
          </a:xfrm>
          <a:custGeom>
            <a:avLst/>
            <a:gdLst/>
            <a:ahLst/>
            <a:cxnLst/>
            <a:rect l="l" t="t" r="r" b="b"/>
            <a:pathLst>
              <a:path w="45085" h="21589">
                <a:moveTo>
                  <a:pt x="44958" y="0"/>
                </a:moveTo>
                <a:lnTo>
                  <a:pt x="0" y="0"/>
                </a:lnTo>
                <a:lnTo>
                  <a:pt x="22860" y="21336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555384" y="5710448"/>
            <a:ext cx="43833" cy="20990"/>
          </a:xfrm>
          <a:custGeom>
            <a:avLst/>
            <a:gdLst/>
            <a:ahLst/>
            <a:cxnLst/>
            <a:rect l="l" t="t" r="r" b="b"/>
            <a:pathLst>
              <a:path w="45085" h="21589">
                <a:moveTo>
                  <a:pt x="0" y="0"/>
                </a:moveTo>
                <a:lnTo>
                  <a:pt x="22860" y="21336"/>
                </a:lnTo>
                <a:lnTo>
                  <a:pt x="44958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577608" y="5950479"/>
            <a:ext cx="2469" cy="95691"/>
          </a:xfrm>
          <a:custGeom>
            <a:avLst/>
            <a:gdLst/>
            <a:ahLst/>
            <a:cxnLst/>
            <a:rect l="l" t="t" r="r" b="b"/>
            <a:pathLst>
              <a:path w="2539" h="98425">
                <a:moveTo>
                  <a:pt x="0" y="0"/>
                </a:moveTo>
                <a:lnTo>
                  <a:pt x="2286" y="98298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555384" y="6042341"/>
            <a:ext cx="43833" cy="18521"/>
          </a:xfrm>
          <a:custGeom>
            <a:avLst/>
            <a:gdLst/>
            <a:ahLst/>
            <a:cxnLst/>
            <a:rect l="l" t="t" r="r" b="b"/>
            <a:pathLst>
              <a:path w="45085" h="19050">
                <a:moveTo>
                  <a:pt x="44958" y="0"/>
                </a:moveTo>
                <a:lnTo>
                  <a:pt x="0" y="0"/>
                </a:lnTo>
                <a:lnTo>
                  <a:pt x="22860" y="19050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4555384" y="6042341"/>
            <a:ext cx="43833" cy="18521"/>
          </a:xfrm>
          <a:custGeom>
            <a:avLst/>
            <a:gdLst/>
            <a:ahLst/>
            <a:cxnLst/>
            <a:rect l="l" t="t" r="r" b="b"/>
            <a:pathLst>
              <a:path w="45085" h="19050">
                <a:moveTo>
                  <a:pt x="0" y="0"/>
                </a:moveTo>
                <a:lnTo>
                  <a:pt x="22860" y="19050"/>
                </a:lnTo>
                <a:lnTo>
                  <a:pt x="44958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5120640" y="5950478"/>
            <a:ext cx="602544" cy="21315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8154" rIns="0" bIns="0" rtlCol="0">
            <a:spAutoFit/>
          </a:bodyPr>
          <a:lstStyle/>
          <a:p>
            <a:pPr marL="56795">
              <a:spcBef>
                <a:spcPts val="379"/>
              </a:spcBef>
            </a:pPr>
            <a:r>
              <a:rPr sz="1069" spc="10" dirty="0">
                <a:latin typeface="Arial"/>
                <a:cs typeface="Arial"/>
              </a:rPr>
              <a:t>&lt;factor&gt;</a:t>
            </a:r>
            <a:endParaRPr sz="1069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20677" y="6171246"/>
            <a:ext cx="2469" cy="95074"/>
          </a:xfrm>
          <a:custGeom>
            <a:avLst/>
            <a:gdLst/>
            <a:ahLst/>
            <a:cxnLst/>
            <a:rect l="l" t="t" r="r" b="b"/>
            <a:pathLst>
              <a:path w="2539" h="97789">
                <a:moveTo>
                  <a:pt x="0" y="0"/>
                </a:moveTo>
                <a:lnTo>
                  <a:pt x="2286" y="97536"/>
                </a:lnTo>
              </a:path>
            </a:pathLst>
          </a:custGeom>
          <a:ln w="4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5399192" y="6260888"/>
            <a:ext cx="44450" cy="20990"/>
          </a:xfrm>
          <a:custGeom>
            <a:avLst/>
            <a:gdLst/>
            <a:ahLst/>
            <a:cxnLst/>
            <a:rect l="l" t="t" r="r" b="b"/>
            <a:pathLst>
              <a:path w="45720" h="21589">
                <a:moveTo>
                  <a:pt x="45720" y="0"/>
                </a:moveTo>
                <a:lnTo>
                  <a:pt x="0" y="0"/>
                </a:lnTo>
                <a:lnTo>
                  <a:pt x="22860" y="21336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5399192" y="6260888"/>
            <a:ext cx="44450" cy="20990"/>
          </a:xfrm>
          <a:custGeom>
            <a:avLst/>
            <a:gdLst/>
            <a:ahLst/>
            <a:cxnLst/>
            <a:rect l="l" t="t" r="r" b="b"/>
            <a:pathLst>
              <a:path w="45720" h="21589">
                <a:moveTo>
                  <a:pt x="0" y="0"/>
                </a:moveTo>
                <a:lnTo>
                  <a:pt x="22860" y="21336"/>
                </a:lnTo>
                <a:lnTo>
                  <a:pt x="45720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 txBox="1"/>
          <p:nvPr/>
        </p:nvSpPr>
        <p:spPr>
          <a:xfrm>
            <a:off x="2725772" y="4048512"/>
            <a:ext cx="90443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10" dirty="0">
                <a:latin typeface="Times New Roman"/>
                <a:cs typeface="Times New Roman"/>
              </a:rPr>
              <a:t>:= </a:t>
            </a:r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15" dirty="0">
                <a:latin typeface="Times New Roman"/>
                <a:cs typeface="Times New Roman"/>
              </a:rPr>
              <a:t>+ B </a:t>
            </a:r>
            <a:r>
              <a:rPr sz="1069" b="1" spc="10" dirty="0">
                <a:latin typeface="Times New Roman"/>
                <a:cs typeface="Times New Roman"/>
              </a:rPr>
              <a:t>*</a:t>
            </a:r>
            <a:r>
              <a:rPr sz="1069" b="1" spc="-131" dirty="0">
                <a:latin typeface="Times New Roman"/>
                <a:cs typeface="Times New Roman"/>
              </a:rPr>
              <a:t> </a:t>
            </a:r>
            <a:r>
              <a:rPr sz="1069" b="1" spc="19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84149" y="6485101"/>
            <a:ext cx="12828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Expression</a:t>
            </a:r>
            <a:r>
              <a:rPr sz="1069" b="1" spc="-6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grammar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84149" y="6679200"/>
            <a:ext cx="529696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&lt;assign&gt;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&lt;id&gt;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&lt;expr&gt;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&lt;term&gt;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420549" y="6679200"/>
            <a:ext cx="18107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17" dirty="0">
                <a:latin typeface="Wingdings"/>
                <a:cs typeface="Wingdings"/>
              </a:rPr>
              <a:t>€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&lt;id&gt; </a:t>
            </a:r>
            <a:r>
              <a:rPr sz="1069" spc="5" dirty="0">
                <a:latin typeface="Times New Roman"/>
                <a:cs typeface="Times New Roman"/>
              </a:rPr>
              <a:t>:=</a:t>
            </a:r>
            <a:r>
              <a:rPr sz="1069" spc="-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&lt;expr&gt;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17" dirty="0">
                <a:latin typeface="Wingdings"/>
                <a:cs typeface="Wingdings"/>
              </a:rPr>
              <a:t>€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17" dirty="0">
                <a:latin typeface="Wingdings"/>
                <a:cs typeface="Wingdings"/>
              </a:rPr>
              <a:t>€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&lt;expr&gt;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&lt;term&gt; </a:t>
            </a:r>
            <a:r>
              <a:rPr sz="1069" spc="5" dirty="0">
                <a:latin typeface="Times New Roman"/>
                <a:cs typeface="Times New Roman"/>
              </a:rPr>
              <a:t>|</a:t>
            </a:r>
            <a:r>
              <a:rPr sz="1069" spc="-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&lt;term&gt;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17" dirty="0">
                <a:latin typeface="Wingdings"/>
                <a:cs typeface="Wingdings"/>
              </a:rPr>
              <a:t>€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&lt;term&gt; * &lt;factor&gt; </a:t>
            </a:r>
            <a:r>
              <a:rPr sz="1069" spc="5" dirty="0">
                <a:latin typeface="Times New Roman"/>
                <a:cs typeface="Times New Roman"/>
              </a:rPr>
              <a:t>|</a:t>
            </a:r>
            <a:r>
              <a:rPr sz="1069" spc="-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&lt;factor&gt;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15638" y="6959988"/>
            <a:ext cx="5667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24.12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66116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286686"/>
            <a:ext cx="4853076" cy="4545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Note the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gray shade </a:t>
            </a:r>
            <a:r>
              <a:rPr sz="1069" spc="5" dirty="0">
                <a:latin typeface="Times New Roman"/>
                <a:cs typeface="Times New Roman"/>
              </a:rPr>
              <a:t>in the tree </a:t>
            </a:r>
            <a:r>
              <a:rPr sz="1069" spc="10" dirty="0">
                <a:latin typeface="Times New Roman"/>
                <a:cs typeface="Times New Roman"/>
              </a:rPr>
              <a:t>above form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+ B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creates </a:t>
            </a:r>
            <a:r>
              <a:rPr sz="1069" spc="10" dirty="0">
                <a:latin typeface="Times New Roman"/>
                <a:cs typeface="Times New Roman"/>
              </a:rPr>
              <a:t>these parse </a:t>
            </a:r>
            <a:r>
              <a:rPr sz="1069" spc="5" dirty="0">
                <a:latin typeface="Times New Roman"/>
                <a:cs typeface="Times New Roman"/>
              </a:rPr>
              <a:t>trees.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these </a:t>
            </a:r>
            <a:r>
              <a:rPr sz="1069" spc="5" dirty="0">
                <a:latin typeface="Times New Roman"/>
                <a:cs typeface="Times New Roman"/>
              </a:rPr>
              <a:t>trees,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will  parse </a:t>
            </a:r>
            <a:r>
              <a:rPr sz="1069" spc="10" dirty="0">
                <a:latin typeface="Times New Roman"/>
                <a:cs typeface="Times New Roman"/>
              </a:rPr>
              <a:t>any language </a:t>
            </a:r>
            <a:r>
              <a:rPr sz="1069" spc="5" dirty="0">
                <a:latin typeface="Times New Roman"/>
                <a:cs typeface="Times New Roman"/>
              </a:rPr>
              <a:t>tree like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5" dirty="0">
                <a:latin typeface="Times New Roman"/>
                <a:cs typeface="Times New Roman"/>
              </a:rPr>
              <a:t>Parsing mean to read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extract the required  structure.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parses </a:t>
            </a:r>
            <a:r>
              <a:rPr sz="1069" spc="10" dirty="0">
                <a:latin typeface="Times New Roman"/>
                <a:cs typeface="Times New Roman"/>
              </a:rPr>
              <a:t>a computer language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parse trees.  </a:t>
            </a:r>
            <a:r>
              <a:rPr sz="1069" spc="10" dirty="0">
                <a:latin typeface="Times New Roman"/>
                <a:cs typeface="Times New Roman"/>
              </a:rPr>
              <a:t>Similarly,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10" dirty="0">
                <a:latin typeface="Times New Roman"/>
                <a:cs typeface="Times New Roman"/>
              </a:rPr>
              <a:t>do speech recognition. </a:t>
            </a:r>
            <a:r>
              <a:rPr sz="1069" spc="1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sentence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broken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certain structure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tree. Hand writing </a:t>
            </a:r>
            <a:r>
              <a:rPr sz="1069" spc="5" dirty="0">
                <a:latin typeface="Times New Roman"/>
                <a:cs typeface="Times New Roman"/>
              </a:rPr>
              <a:t>recognition also involves this.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tablet </a:t>
            </a:r>
            <a:r>
              <a:rPr sz="1069" spc="10" dirty="0">
                <a:latin typeface="Times New Roman"/>
                <a:cs typeface="Times New Roman"/>
              </a:rPr>
              <a:t>PCs these </a:t>
            </a:r>
            <a:r>
              <a:rPr sz="1069" spc="15" dirty="0">
                <a:latin typeface="Times New Roman"/>
                <a:cs typeface="Times New Roman"/>
              </a:rPr>
              <a:t>days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lot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parse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  <a:spcBef>
                <a:spcPts val="5"/>
              </a:spcBef>
            </a:pPr>
            <a:r>
              <a:rPr sz="1069" b="1" i="1" spc="10" dirty="0">
                <a:latin typeface="Times New Roman"/>
                <a:cs typeface="Times New Roman"/>
              </a:rPr>
              <a:t>Parse Tree </a:t>
            </a:r>
            <a:r>
              <a:rPr sz="1069" b="1" i="1" spc="15" dirty="0">
                <a:latin typeface="Times New Roman"/>
                <a:cs typeface="Times New Roman"/>
              </a:rPr>
              <a:t>for an SQL</a:t>
            </a:r>
            <a:r>
              <a:rPr sz="1069" b="1" i="1" spc="-92" dirty="0">
                <a:latin typeface="Times New Roman"/>
                <a:cs typeface="Times New Roman"/>
              </a:rPr>
              <a:t> </a:t>
            </a:r>
            <a:r>
              <a:rPr sz="1069" b="1" i="1" spc="15" dirty="0">
                <a:latin typeface="Times New Roman"/>
                <a:cs typeface="Times New Roman"/>
              </a:rPr>
              <a:t>Query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Let’s see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parse trees inside databases. </a:t>
            </a:r>
            <a:r>
              <a:rPr sz="1069" spc="10" dirty="0">
                <a:latin typeface="Times New Roman"/>
                <a:cs typeface="Times New Roman"/>
              </a:rPr>
              <a:t>The parse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used in  query processing.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queries are </a:t>
            </a:r>
            <a:r>
              <a:rPr sz="1069" spc="5" dirty="0">
                <a:latin typeface="Times New Roman"/>
                <a:cs typeface="Times New Roman"/>
              </a:rPr>
              <a:t>questions </a:t>
            </a:r>
            <a:r>
              <a:rPr sz="1069" spc="10" dirty="0">
                <a:latin typeface="Times New Roman"/>
                <a:cs typeface="Times New Roman"/>
              </a:rPr>
              <a:t>to the databases </a:t>
            </a:r>
            <a:r>
              <a:rPr sz="1069" spc="5" dirty="0">
                <a:latin typeface="Times New Roman"/>
                <a:cs typeface="Times New Roman"/>
              </a:rPr>
              <a:t>to see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kind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data. Consider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a database for a video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that contains </a:t>
            </a:r>
            <a:r>
              <a:rPr sz="1069" spc="5" dirty="0">
                <a:latin typeface="Times New Roman"/>
                <a:cs typeface="Times New Roman"/>
              </a:rPr>
              <a:t>data of </a:t>
            </a:r>
            <a:r>
              <a:rPr sz="1069" spc="10" dirty="0">
                <a:latin typeface="Times New Roman"/>
                <a:cs typeface="Times New Roman"/>
              </a:rPr>
              <a:t>movies and  </a:t>
            </a:r>
            <a:r>
              <a:rPr sz="1069" spc="5" dirty="0">
                <a:latin typeface="Times New Roman"/>
                <a:cs typeface="Times New Roman"/>
              </a:rPr>
              <a:t>artists etc.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querying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to find the titles of </a:t>
            </a:r>
            <a:r>
              <a:rPr sz="1069" spc="10" dirty="0">
                <a:latin typeface="Times New Roman"/>
                <a:cs typeface="Times New Roman"/>
              </a:rPr>
              <a:t>movies with </a:t>
            </a:r>
            <a:r>
              <a:rPr sz="1069" spc="5" dirty="0">
                <a:latin typeface="Times New Roman"/>
                <a:cs typeface="Times New Roman"/>
              </a:rPr>
              <a:t>stars </a:t>
            </a:r>
            <a:r>
              <a:rPr sz="1069" spc="10" dirty="0">
                <a:latin typeface="Times New Roman"/>
                <a:cs typeface="Times New Roman"/>
              </a:rPr>
              <a:t>born  in </a:t>
            </a:r>
            <a:r>
              <a:rPr sz="1069" spc="5" dirty="0">
                <a:latin typeface="Times New Roman"/>
                <a:cs typeface="Times New Roman"/>
              </a:rPr>
              <a:t>1960.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language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query from the </a:t>
            </a:r>
            <a:r>
              <a:rPr sz="1069" spc="5" dirty="0">
                <a:latin typeface="Times New Roman"/>
                <a:cs typeface="Times New Roman"/>
              </a:rPr>
              <a:t>database is </a:t>
            </a:r>
            <a:r>
              <a:rPr sz="1069" spc="10" dirty="0">
                <a:latin typeface="Times New Roman"/>
                <a:cs typeface="Times New Roman"/>
              </a:rPr>
              <a:t>called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5" dirty="0">
                <a:latin typeface="Times New Roman"/>
                <a:cs typeface="Times New Roman"/>
              </a:rPr>
              <a:t>(Structured  </a:t>
            </a:r>
            <a:r>
              <a:rPr sz="1069" spc="10" dirty="0">
                <a:latin typeface="Times New Roman"/>
                <a:cs typeface="Times New Roman"/>
              </a:rPr>
              <a:t>Query Language), this language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dealt </a:t>
            </a:r>
            <a:r>
              <a:rPr sz="1069" spc="10" dirty="0">
                <a:latin typeface="Times New Roman"/>
                <a:cs typeface="Times New Roman"/>
              </a:rPr>
              <a:t>in depth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databases course.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lying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movies database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  <a:p>
            <a:pPr marL="430908" marR="1929209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StarsIn(title, </a:t>
            </a:r>
            <a:r>
              <a:rPr sz="1069" spc="10" dirty="0">
                <a:latin typeface="Times New Roman"/>
                <a:cs typeface="Times New Roman"/>
              </a:rPr>
              <a:t>year, </a:t>
            </a:r>
            <a:r>
              <a:rPr sz="1069" spc="5" dirty="0">
                <a:latin typeface="Times New Roman"/>
                <a:cs typeface="Times New Roman"/>
              </a:rPr>
              <a:t>starName)  MovieStar(name, </a:t>
            </a:r>
            <a:r>
              <a:rPr sz="1069" spc="10" dirty="0">
                <a:latin typeface="Times New Roman"/>
                <a:cs typeface="Times New Roman"/>
              </a:rPr>
              <a:t>address, </a:t>
            </a:r>
            <a:r>
              <a:rPr sz="1069" spc="5" dirty="0">
                <a:latin typeface="Times New Roman"/>
                <a:cs typeface="Times New Roman"/>
              </a:rPr>
              <a:t>gender,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birthdate)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15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query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to retrieve information from this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database: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title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FROM    </a:t>
            </a:r>
            <a:r>
              <a:rPr sz="1069" spc="5" dirty="0">
                <a:latin typeface="Times New Roman"/>
                <a:cs typeface="Times New Roman"/>
              </a:rPr>
              <a:t>StarsIn,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MovieStar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starName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19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birthdate </a:t>
            </a:r>
            <a:r>
              <a:rPr sz="1069" spc="15" dirty="0">
                <a:latin typeface="Times New Roman"/>
                <a:cs typeface="Times New Roman"/>
              </a:rPr>
              <a:t>LIKE ‘%1960’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2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query </a:t>
            </a:r>
            <a:r>
              <a:rPr sz="1069" spc="5" dirty="0">
                <a:latin typeface="Times New Roman"/>
                <a:cs typeface="Times New Roman"/>
              </a:rPr>
              <a:t>is asking to retrieve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titles of those movies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StarsIn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MovieStar 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spc="5" dirty="0">
                <a:latin typeface="Times New Roman"/>
                <a:cs typeface="Times New Roman"/>
              </a:rPr>
              <a:t>birthdate 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actor is 1960.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in </a:t>
            </a:r>
            <a:r>
              <a:rPr sz="1069" spc="10" dirty="0">
                <a:latin typeface="Times New Roman"/>
                <a:cs typeface="Times New Roman"/>
              </a:rPr>
              <a:t>query </a:t>
            </a:r>
            <a:r>
              <a:rPr sz="1069" spc="5" dirty="0">
                <a:latin typeface="Times New Roman"/>
                <a:cs typeface="Times New Roman"/>
              </a:rPr>
              <a:t>processing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formed as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in the figure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R="871693" algn="ctr">
              <a:spcBef>
                <a:spcPts val="160"/>
              </a:spcBef>
            </a:pPr>
            <a:r>
              <a:rPr sz="826" dirty="0">
                <a:latin typeface="Arial"/>
                <a:cs typeface="Arial"/>
              </a:rPr>
              <a:t>&lt; </a:t>
            </a:r>
            <a:r>
              <a:rPr sz="826" spc="-5" dirty="0">
                <a:latin typeface="Arial"/>
                <a:cs typeface="Arial"/>
              </a:rPr>
              <a:t>Query</a:t>
            </a:r>
            <a:r>
              <a:rPr sz="826" spc="-73" dirty="0">
                <a:latin typeface="Arial"/>
                <a:cs typeface="Arial"/>
              </a:rPr>
              <a:t> </a:t>
            </a:r>
            <a:r>
              <a:rPr sz="826" dirty="0">
                <a:latin typeface="Arial"/>
                <a:cs typeface="Arial"/>
              </a:rPr>
              <a:t>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379" y="6230020"/>
            <a:ext cx="105321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01913" algn="l"/>
              </a:tabLst>
            </a:pPr>
            <a:r>
              <a:rPr sz="826" b="1" spc="-5" dirty="0">
                <a:latin typeface="Arial"/>
                <a:cs typeface="Arial"/>
              </a:rPr>
              <a:t>SELECT	</a:t>
            </a:r>
            <a:r>
              <a:rPr sz="826" spc="-5" dirty="0">
                <a:latin typeface="Arial"/>
                <a:cs typeface="Arial"/>
              </a:rPr>
              <a:t>&lt;SelList&gt;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9094" y="6221130"/>
            <a:ext cx="33461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dirty="0">
                <a:latin typeface="Arial"/>
                <a:cs typeface="Arial"/>
              </a:rPr>
              <a:t>FROM</a:t>
            </a:r>
            <a:endParaRPr sz="82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0280" y="6198904"/>
            <a:ext cx="55809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&lt;FromList&gt;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1503" y="6198904"/>
            <a:ext cx="41733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dirty="0">
                <a:latin typeface="Arial"/>
                <a:cs typeface="Arial"/>
              </a:rPr>
              <a:t>WHERE</a:t>
            </a:r>
            <a:endParaRPr sz="82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3071" y="6198904"/>
            <a:ext cx="59143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&lt;Condition&gt;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3444" y="6515241"/>
            <a:ext cx="53957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&lt;Attribute&gt;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7922" y="6835294"/>
            <a:ext cx="21237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5" dirty="0">
                <a:latin typeface="Arial"/>
                <a:cs typeface="Arial"/>
              </a:rPr>
              <a:t>t</a:t>
            </a:r>
            <a:r>
              <a:rPr sz="826" b="1" dirty="0">
                <a:latin typeface="Arial"/>
                <a:cs typeface="Arial"/>
              </a:rPr>
              <a:t>i</a:t>
            </a:r>
            <a:r>
              <a:rPr sz="826" b="1" spc="-5" dirty="0">
                <a:latin typeface="Arial"/>
                <a:cs typeface="Arial"/>
              </a:rPr>
              <a:t>t</a:t>
            </a:r>
            <a:r>
              <a:rPr sz="826" b="1" dirty="0">
                <a:latin typeface="Arial"/>
                <a:cs typeface="Arial"/>
              </a:rPr>
              <a:t>l</a:t>
            </a:r>
            <a:r>
              <a:rPr sz="826" b="1" spc="-5" dirty="0">
                <a:latin typeface="Arial"/>
                <a:cs typeface="Arial"/>
              </a:rPr>
              <a:t>e</a:t>
            </a:r>
            <a:endParaRPr sz="82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2789" y="6515241"/>
            <a:ext cx="58649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&lt;RelName&gt;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2899" y="6497461"/>
            <a:ext cx="5432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,</a:t>
            </a:r>
            <a:endParaRPr sz="82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4775" y="6515241"/>
            <a:ext cx="55809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&lt;FromList&gt;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0212" y="6830836"/>
            <a:ext cx="381529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5" dirty="0">
                <a:latin typeface="Arial"/>
                <a:cs typeface="Arial"/>
              </a:rPr>
              <a:t>StarsIn</a:t>
            </a:r>
            <a:endParaRPr sz="82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1809" y="6813797"/>
            <a:ext cx="58649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&lt;RelName&gt;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4778" y="7169409"/>
            <a:ext cx="49944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MovieStar</a:t>
            </a:r>
            <a:endParaRPr sz="82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7402" y="7463519"/>
            <a:ext cx="468577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Condition</a:t>
            </a:r>
            <a:endParaRPr sz="82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10993" y="7779114"/>
            <a:ext cx="53957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&lt;Attribute&gt;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8117" y="7762075"/>
            <a:ext cx="8643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=</a:t>
            </a:r>
            <a:endParaRPr sz="82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9639" y="7779114"/>
            <a:ext cx="54080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Arial"/>
                <a:cs typeface="Arial"/>
              </a:rPr>
              <a:t>&lt;Attribute&gt;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29073" y="7375348"/>
            <a:ext cx="46981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Condition</a:t>
            </a:r>
            <a:endParaRPr sz="82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8283" y="6536725"/>
            <a:ext cx="25373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5" dirty="0">
                <a:latin typeface="Arial"/>
                <a:cs typeface="Arial"/>
              </a:rPr>
              <a:t>AND</a:t>
            </a:r>
            <a:endParaRPr sz="82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49742" y="7770224"/>
            <a:ext cx="54019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&lt;Attribute&gt;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9475" y="7779114"/>
            <a:ext cx="26546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5" dirty="0">
                <a:latin typeface="Arial"/>
                <a:cs typeface="Arial"/>
              </a:rPr>
              <a:t>L</a:t>
            </a:r>
            <a:r>
              <a:rPr sz="826" b="1" dirty="0">
                <a:latin typeface="Arial"/>
                <a:cs typeface="Arial"/>
              </a:rPr>
              <a:t>I</a:t>
            </a:r>
            <a:r>
              <a:rPr sz="826" b="1" spc="-10" dirty="0">
                <a:latin typeface="Arial"/>
                <a:cs typeface="Arial"/>
              </a:rPr>
              <a:t>K</a:t>
            </a:r>
            <a:r>
              <a:rPr sz="826" b="1" dirty="0">
                <a:latin typeface="Arial"/>
                <a:cs typeface="Arial"/>
              </a:rPr>
              <a:t>E</a:t>
            </a:r>
            <a:endParaRPr sz="82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96575" y="7770224"/>
            <a:ext cx="48648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Arial"/>
                <a:cs typeface="Arial"/>
              </a:rPr>
              <a:t>&lt;Pattern&gt;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12712" y="8116934"/>
            <a:ext cx="47598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dirty="0">
                <a:latin typeface="Arial"/>
                <a:cs typeface="Arial"/>
              </a:rPr>
              <a:t>birthdate</a:t>
            </a:r>
            <a:endParaRPr sz="826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0638" y="8095450"/>
            <a:ext cx="410545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5" dirty="0">
                <a:latin typeface="Arial"/>
                <a:cs typeface="Arial"/>
              </a:rPr>
              <a:t>‘%1960’</a:t>
            </a:r>
            <a:endParaRPr sz="82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14848" y="8095450"/>
            <a:ext cx="29942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dirty="0">
                <a:latin typeface="Arial"/>
                <a:cs typeface="Arial"/>
              </a:rPr>
              <a:t>name</a:t>
            </a:r>
            <a:endParaRPr sz="82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19168" y="8086560"/>
            <a:ext cx="46240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spc="-5" dirty="0">
                <a:latin typeface="Arial"/>
                <a:cs typeface="Arial"/>
              </a:rPr>
              <a:t>s</a:t>
            </a:r>
            <a:r>
              <a:rPr sz="826" b="1" spc="-10" dirty="0">
                <a:latin typeface="Arial"/>
                <a:cs typeface="Arial"/>
              </a:rPr>
              <a:t>e</a:t>
            </a:r>
            <a:r>
              <a:rPr sz="826" b="1" spc="-5" dirty="0">
                <a:latin typeface="Arial"/>
                <a:cs typeface="Arial"/>
              </a:rPr>
              <a:t>tN</a:t>
            </a:r>
            <a:r>
              <a:rPr sz="826" b="1" spc="-10" dirty="0">
                <a:latin typeface="Arial"/>
                <a:cs typeface="Arial"/>
              </a:rPr>
              <a:t>a</a:t>
            </a:r>
            <a:r>
              <a:rPr sz="826" b="1" spc="-5" dirty="0">
                <a:latin typeface="Arial"/>
                <a:cs typeface="Arial"/>
              </a:rPr>
              <a:t>me</a:t>
            </a:r>
            <a:endParaRPr sz="826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35759" y="5797868"/>
            <a:ext cx="1581062" cy="417953"/>
          </a:xfrm>
          <a:custGeom>
            <a:avLst/>
            <a:gdLst/>
            <a:ahLst/>
            <a:cxnLst/>
            <a:rect l="l" t="t" r="r" b="b"/>
            <a:pathLst>
              <a:path w="1626235" h="429895">
                <a:moveTo>
                  <a:pt x="650748" y="419862"/>
                </a:moveTo>
                <a:lnTo>
                  <a:pt x="1626108" y="0"/>
                </a:lnTo>
                <a:lnTo>
                  <a:pt x="0" y="429767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741824" y="5807499"/>
            <a:ext cx="632795" cy="398814"/>
          </a:xfrm>
          <a:custGeom>
            <a:avLst/>
            <a:gdLst/>
            <a:ahLst/>
            <a:cxnLst/>
            <a:rect l="l" t="t" r="r" b="b"/>
            <a:pathLst>
              <a:path w="650875" h="410210">
                <a:moveTo>
                  <a:pt x="650748" y="387858"/>
                </a:moveTo>
                <a:lnTo>
                  <a:pt x="488441" y="0"/>
                </a:lnTo>
                <a:lnTo>
                  <a:pt x="0" y="409956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216698" y="5797868"/>
            <a:ext cx="790840" cy="387085"/>
          </a:xfrm>
          <a:custGeom>
            <a:avLst/>
            <a:gdLst/>
            <a:ahLst/>
            <a:cxnLst/>
            <a:rect l="l" t="t" r="r" b="b"/>
            <a:pathLst>
              <a:path w="813435" h="398145">
                <a:moveTo>
                  <a:pt x="0" y="0"/>
                </a:moveTo>
                <a:lnTo>
                  <a:pt x="813054" y="397763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216698" y="5797868"/>
            <a:ext cx="1580444" cy="387085"/>
          </a:xfrm>
          <a:custGeom>
            <a:avLst/>
            <a:gdLst/>
            <a:ahLst/>
            <a:cxnLst/>
            <a:rect l="l" t="t" r="r" b="b"/>
            <a:pathLst>
              <a:path w="1625600" h="398145">
                <a:moveTo>
                  <a:pt x="0" y="0"/>
                </a:moveTo>
                <a:lnTo>
                  <a:pt x="1625346" y="397763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189163" y="6382385"/>
            <a:ext cx="0" cy="117916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189163" y="6675755"/>
            <a:ext cx="0" cy="140758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374495" y="6360160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374495" y="6360160"/>
            <a:ext cx="316089" cy="140141"/>
          </a:xfrm>
          <a:custGeom>
            <a:avLst/>
            <a:gdLst/>
            <a:ahLst/>
            <a:cxnLst/>
            <a:rect l="l" t="t" r="r" b="b"/>
            <a:pathLst>
              <a:path w="325120" h="144145">
                <a:moveTo>
                  <a:pt x="0" y="0"/>
                </a:moveTo>
                <a:lnTo>
                  <a:pt x="324612" y="144018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769359" y="6675755"/>
            <a:ext cx="0" cy="123472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6492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769359" y="6975052"/>
            <a:ext cx="0" cy="179652"/>
          </a:xfrm>
          <a:custGeom>
            <a:avLst/>
            <a:gdLst/>
            <a:ahLst/>
            <a:cxnLst/>
            <a:rect l="l" t="t" r="r" b="b"/>
            <a:pathLst>
              <a:path h="184784">
                <a:moveTo>
                  <a:pt x="0" y="0"/>
                </a:moveTo>
                <a:lnTo>
                  <a:pt x="0" y="184404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954692" y="6360159"/>
            <a:ext cx="0" cy="162983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085695" y="6360159"/>
            <a:ext cx="1343995" cy="1089025"/>
          </a:xfrm>
          <a:custGeom>
            <a:avLst/>
            <a:gdLst/>
            <a:ahLst/>
            <a:cxnLst/>
            <a:rect l="l" t="t" r="r" b="b"/>
            <a:pathLst>
              <a:path w="1382395" h="1120140">
                <a:moveTo>
                  <a:pt x="1382268" y="1029462"/>
                </a:moveTo>
                <a:lnTo>
                  <a:pt x="893826" y="0"/>
                </a:lnTo>
                <a:lnTo>
                  <a:pt x="0" y="1120140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875424" y="7537344"/>
            <a:ext cx="598223" cy="227806"/>
          </a:xfrm>
          <a:custGeom>
            <a:avLst/>
            <a:gdLst/>
            <a:ahLst/>
            <a:cxnLst/>
            <a:rect l="l" t="t" r="r" b="b"/>
            <a:pathLst>
              <a:path w="615314" h="234315">
                <a:moveTo>
                  <a:pt x="614933" y="225552"/>
                </a:moveTo>
                <a:lnTo>
                  <a:pt x="569976" y="0"/>
                </a:lnTo>
                <a:lnTo>
                  <a:pt x="0" y="233934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5429567" y="7537343"/>
            <a:ext cx="631560" cy="219781"/>
          </a:xfrm>
          <a:custGeom>
            <a:avLst/>
            <a:gdLst/>
            <a:ahLst/>
            <a:cxnLst/>
            <a:rect l="l" t="t" r="r" b="b"/>
            <a:pathLst>
              <a:path w="649604" h="226059">
                <a:moveTo>
                  <a:pt x="0" y="0"/>
                </a:moveTo>
                <a:lnTo>
                  <a:pt x="649224" y="225552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979632" y="6360160"/>
            <a:ext cx="395111" cy="140141"/>
          </a:xfrm>
          <a:custGeom>
            <a:avLst/>
            <a:gdLst/>
            <a:ahLst/>
            <a:cxnLst/>
            <a:rect l="l" t="t" r="r" b="b"/>
            <a:pathLst>
              <a:path w="406400" h="144145">
                <a:moveTo>
                  <a:pt x="406146" y="0"/>
                </a:moveTo>
                <a:lnTo>
                  <a:pt x="0" y="144018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6140767" y="7932209"/>
            <a:ext cx="0" cy="149401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162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875423" y="7940357"/>
            <a:ext cx="0" cy="162983"/>
          </a:xfrm>
          <a:custGeom>
            <a:avLst/>
            <a:gdLst/>
            <a:ahLst/>
            <a:cxnLst/>
            <a:rect l="l" t="t" r="r" b="b"/>
            <a:pathLst>
              <a:path h="167640">
                <a:moveTo>
                  <a:pt x="0" y="0"/>
                </a:moveTo>
                <a:lnTo>
                  <a:pt x="0" y="167640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164965" y="7940357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216697" y="7922577"/>
            <a:ext cx="0" cy="150019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295227" y="7624022"/>
            <a:ext cx="712435" cy="140758"/>
          </a:xfrm>
          <a:custGeom>
            <a:avLst/>
            <a:gdLst/>
            <a:ahLst/>
            <a:cxnLst/>
            <a:rect l="l" t="t" r="r" b="b"/>
            <a:pathLst>
              <a:path w="732789" h="144779">
                <a:moveTo>
                  <a:pt x="406146" y="144779"/>
                </a:moveTo>
                <a:lnTo>
                  <a:pt x="732282" y="0"/>
                </a:lnTo>
                <a:lnTo>
                  <a:pt x="0" y="126491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007168" y="7624022"/>
            <a:ext cx="140141" cy="140758"/>
          </a:xfrm>
          <a:custGeom>
            <a:avLst/>
            <a:gdLst/>
            <a:ahLst/>
            <a:cxnLst/>
            <a:rect l="l" t="t" r="r" b="b"/>
            <a:pathLst>
              <a:path w="144145" h="144779">
                <a:moveTo>
                  <a:pt x="0" y="0"/>
                </a:moveTo>
                <a:lnTo>
                  <a:pt x="144017" y="144779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821092" y="6658716"/>
            <a:ext cx="0" cy="158044"/>
          </a:xfrm>
          <a:custGeom>
            <a:avLst/>
            <a:gdLst/>
            <a:ahLst/>
            <a:cxnLst/>
            <a:rect l="l" t="t" r="r" b="b"/>
            <a:pathLst>
              <a:path h="162559">
                <a:moveTo>
                  <a:pt x="0" y="0"/>
                </a:moveTo>
                <a:lnTo>
                  <a:pt x="0" y="162306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1945676" y="7908749"/>
            <a:ext cx="43647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b="1" dirty="0">
                <a:latin typeface="Times New Roman"/>
                <a:cs typeface="Times New Roman"/>
              </a:rPr>
              <a:t>Fig</a:t>
            </a:r>
            <a:r>
              <a:rPr sz="826" b="1" spc="-78" dirty="0">
                <a:latin typeface="Times New Roman"/>
                <a:cs typeface="Times New Roman"/>
              </a:rPr>
              <a:t> </a:t>
            </a:r>
            <a:r>
              <a:rPr sz="826" b="1" dirty="0">
                <a:latin typeface="Times New Roman"/>
                <a:cs typeface="Times New Roman"/>
              </a:rPr>
              <a:t>24.13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52267" y="8580563"/>
            <a:ext cx="4853076" cy="814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Query. </a:t>
            </a:r>
            <a:r>
              <a:rPr sz="1069" spc="10" dirty="0">
                <a:latin typeface="Times New Roman"/>
                <a:cs typeface="Times New Roman"/>
              </a:rPr>
              <a:t>This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divided into </a:t>
            </a:r>
            <a:r>
              <a:rPr sz="1069" spc="15" dirty="0">
                <a:latin typeface="Times New Roman"/>
                <a:cs typeface="Times New Roman"/>
              </a:rPr>
              <a:t>SELECT, </a:t>
            </a:r>
            <a:r>
              <a:rPr sz="1069" spc="10" dirty="0">
                <a:latin typeface="Times New Roman"/>
                <a:cs typeface="Times New Roman"/>
              </a:rPr>
              <a:t>&lt;SelList&gt;,  </a:t>
            </a:r>
            <a:r>
              <a:rPr sz="1069" spc="15" dirty="0">
                <a:latin typeface="Times New Roman"/>
                <a:cs typeface="Times New Roman"/>
              </a:rPr>
              <a:t>FROM, </a:t>
            </a:r>
            <a:r>
              <a:rPr sz="1069" spc="5" dirty="0">
                <a:latin typeface="Times New Roman"/>
                <a:cs typeface="Times New Roman"/>
              </a:rPr>
              <a:t>&lt;FromList&gt;, </a:t>
            </a:r>
            <a:r>
              <a:rPr sz="1069" spc="15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and &lt;Condition&gt; </a:t>
            </a:r>
            <a:r>
              <a:rPr sz="1069" spc="5" dirty="0">
                <a:latin typeface="Times New Roman"/>
                <a:cs typeface="Times New Roman"/>
              </a:rPr>
              <a:t>subnodes. </a:t>
            </a:r>
            <a:r>
              <a:rPr sz="1069" spc="10" dirty="0">
                <a:latin typeface="Times New Roman"/>
                <a:cs typeface="Times New Roman"/>
              </a:rPr>
              <a:t>&lt;SelList&gt;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an  </a:t>
            </a:r>
            <a:r>
              <a:rPr sz="1069" i="1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finally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title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reached. Observe </a:t>
            </a:r>
            <a:r>
              <a:rPr sz="1069" spc="5" dirty="0">
                <a:latin typeface="Times New Roman"/>
                <a:cs typeface="Times New Roman"/>
              </a:rPr>
              <a:t>the tree figure above,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expanded when we go in the </a:t>
            </a:r>
            <a:r>
              <a:rPr sz="1069" spc="15" dirty="0">
                <a:latin typeface="Times New Roman"/>
                <a:cs typeface="Times New Roman"/>
              </a:rPr>
              <a:t>downward </a:t>
            </a:r>
            <a:r>
              <a:rPr sz="1069" spc="10" dirty="0">
                <a:latin typeface="Times New Roman"/>
                <a:cs typeface="Times New Roman"/>
              </a:rPr>
              <a:t>direction.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database engine does the  query  process,  </a:t>
            </a:r>
            <a:r>
              <a:rPr sz="1069" dirty="0">
                <a:latin typeface="Times New Roman"/>
                <a:cs typeface="Times New Roman"/>
              </a:rPr>
              <a:t>it   </a:t>
            </a:r>
            <a:r>
              <a:rPr sz="1069" spc="10" dirty="0">
                <a:latin typeface="Times New Roman"/>
                <a:cs typeface="Times New Roman"/>
              </a:rPr>
              <a:t>makes  </a:t>
            </a:r>
            <a:r>
              <a:rPr sz="1069" spc="5" dirty="0">
                <a:latin typeface="Times New Roman"/>
                <a:cs typeface="Times New Roman"/>
              </a:rPr>
              <a:t>these  trees.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database  engine  also  performs   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03189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5579" y="2242460"/>
            <a:ext cx="4991290" cy="2829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308682" y="2929855"/>
            <a:ext cx="117299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5" dirty="0">
                <a:latin typeface="Arial"/>
                <a:cs typeface="Arial"/>
              </a:rPr>
              <a:t>+</a:t>
            </a:r>
            <a:endParaRPr sz="121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5451" y="3563266"/>
            <a:ext cx="86431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0" dirty="0">
                <a:latin typeface="Arial"/>
                <a:cs typeface="Arial"/>
              </a:rPr>
              <a:t>*</a:t>
            </a:r>
            <a:endParaRPr sz="121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7982" y="4037400"/>
            <a:ext cx="112977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5" dirty="0">
                <a:latin typeface="Arial"/>
                <a:cs typeface="Arial"/>
              </a:rPr>
              <a:t>d</a:t>
            </a:r>
            <a:endParaRPr sz="121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9193" y="4037400"/>
            <a:ext cx="112977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5" dirty="0">
                <a:latin typeface="Arial"/>
                <a:cs typeface="Arial"/>
              </a:rPr>
              <a:t>e</a:t>
            </a:r>
            <a:endParaRPr sz="121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0460" y="3563266"/>
            <a:ext cx="69144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5" dirty="0">
                <a:latin typeface="Arial"/>
                <a:cs typeface="Arial"/>
              </a:rPr>
              <a:t>f</a:t>
            </a:r>
            <a:endParaRPr sz="121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9085" y="2929855"/>
            <a:ext cx="86431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0" dirty="0">
                <a:latin typeface="Arial"/>
                <a:cs typeface="Arial"/>
              </a:rPr>
              <a:t>*</a:t>
            </a:r>
            <a:endParaRPr sz="121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9163" y="3563266"/>
            <a:ext cx="112977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5" dirty="0">
                <a:latin typeface="Arial"/>
                <a:cs typeface="Arial"/>
              </a:rPr>
              <a:t>g</a:t>
            </a:r>
            <a:endParaRPr sz="121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0115" y="3563266"/>
            <a:ext cx="117299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5" dirty="0">
                <a:latin typeface="Arial"/>
                <a:cs typeface="Arial"/>
              </a:rPr>
              <a:t>+</a:t>
            </a:r>
            <a:endParaRPr sz="121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1540" y="4037400"/>
            <a:ext cx="86431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0" dirty="0">
                <a:latin typeface="Arial"/>
                <a:cs typeface="Arial"/>
              </a:rPr>
              <a:t>*</a:t>
            </a:r>
            <a:endParaRPr sz="121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0910" y="4037400"/>
            <a:ext cx="69144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5" dirty="0">
                <a:latin typeface="Arial"/>
                <a:cs typeface="Arial"/>
              </a:rPr>
              <a:t>f</a:t>
            </a:r>
            <a:endParaRPr sz="121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3331" y="4512275"/>
            <a:ext cx="112977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5" dirty="0">
                <a:latin typeface="Arial"/>
                <a:cs typeface="Arial"/>
              </a:rPr>
              <a:t>d</a:t>
            </a:r>
            <a:endParaRPr sz="121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4542" y="4512275"/>
            <a:ext cx="112977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15" dirty="0">
                <a:latin typeface="Arial"/>
                <a:cs typeface="Arial"/>
              </a:rPr>
              <a:t>e</a:t>
            </a:r>
            <a:endParaRPr sz="121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2267" y="1286686"/>
            <a:ext cx="2181754" cy="1226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optimization using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9"/>
              </a:lnSpc>
              <a:spcBef>
                <a:spcPts val="5"/>
              </a:spcBef>
            </a:pPr>
            <a:r>
              <a:rPr sz="1069" b="1" i="1" spc="10" dirty="0">
                <a:latin typeface="Times New Roman"/>
                <a:cs typeface="Times New Roman"/>
              </a:rPr>
              <a:t>Compiler</a:t>
            </a:r>
            <a:r>
              <a:rPr sz="1069" b="1" i="1" spc="-34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Optmization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9"/>
              </a:lnSpc>
            </a:pPr>
            <a:r>
              <a:rPr sz="1069" spc="5" dirty="0">
                <a:latin typeface="Times New Roman"/>
                <a:cs typeface="Times New Roman"/>
              </a:rPr>
              <a:t>Let’s see another expression tree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here:</a:t>
            </a:r>
            <a:endParaRPr sz="1069">
              <a:latin typeface="Times New Roman"/>
              <a:cs typeface="Times New Roman"/>
            </a:endParaRPr>
          </a:p>
          <a:p>
            <a:pPr marL="320403" marR="867373" indent="-61735">
              <a:spcBef>
                <a:spcPts val="160"/>
              </a:spcBef>
            </a:pPr>
            <a:r>
              <a:rPr sz="826" dirty="0">
                <a:latin typeface="Times New Roman"/>
                <a:cs typeface="Times New Roman"/>
              </a:rPr>
              <a:t>Common</a:t>
            </a:r>
            <a:r>
              <a:rPr sz="826" spc="-73" dirty="0">
                <a:latin typeface="Times New Roman"/>
                <a:cs typeface="Times New Roman"/>
              </a:rPr>
              <a:t> </a:t>
            </a:r>
            <a:r>
              <a:rPr sz="826" dirty="0">
                <a:latin typeface="Times New Roman"/>
                <a:cs typeface="Times New Roman"/>
              </a:rPr>
              <a:t>subexpression:  </a:t>
            </a:r>
            <a:r>
              <a:rPr sz="826" spc="-5" dirty="0">
                <a:latin typeface="Times New Roman"/>
                <a:cs typeface="Times New Roman"/>
              </a:rPr>
              <a:t>(f+d*e) </a:t>
            </a:r>
            <a:r>
              <a:rPr sz="826" dirty="0">
                <a:latin typeface="Times New Roman"/>
                <a:cs typeface="Times New Roman"/>
              </a:rPr>
              <a:t>+</a:t>
            </a:r>
            <a:r>
              <a:rPr sz="826" spc="-24" dirty="0">
                <a:latin typeface="Times New Roman"/>
                <a:cs typeface="Times New Roman"/>
              </a:rPr>
              <a:t> </a:t>
            </a:r>
            <a:r>
              <a:rPr sz="826" spc="-5" dirty="0">
                <a:latin typeface="Times New Roman"/>
                <a:cs typeface="Times New Roman"/>
              </a:rPr>
              <a:t>((d*e+f)*g)</a:t>
            </a:r>
            <a:endParaRPr sz="826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632">
              <a:latin typeface="Times New Roman"/>
              <a:cs typeface="Times New Roman"/>
            </a:endParaRPr>
          </a:p>
          <a:p>
            <a:pPr marR="4939" algn="r"/>
            <a:r>
              <a:rPr sz="1215" spc="15" dirty="0">
                <a:latin typeface="Arial"/>
                <a:cs typeface="Arial"/>
              </a:rPr>
              <a:t>+</a:t>
            </a:r>
            <a:endParaRPr sz="121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267" y="5046909"/>
            <a:ext cx="4852458" cy="247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7628"/>
            <a:r>
              <a:rPr sz="972" b="1" spc="-5" dirty="0">
                <a:latin typeface="Times New Roman"/>
                <a:cs typeface="Times New Roman"/>
              </a:rPr>
              <a:t>Fig</a:t>
            </a:r>
            <a:r>
              <a:rPr sz="972" b="1" spc="-73" dirty="0">
                <a:latin typeface="Times New Roman"/>
                <a:cs typeface="Times New Roman"/>
              </a:rPr>
              <a:t> </a:t>
            </a:r>
            <a:r>
              <a:rPr sz="972" b="1" spc="-5" dirty="0">
                <a:latin typeface="Times New Roman"/>
                <a:cs typeface="Times New Roman"/>
              </a:rPr>
              <a:t>24.14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+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is capturing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f+d*e </a:t>
            </a:r>
            <a:r>
              <a:rPr sz="1069" spc="5" dirty="0">
                <a:latin typeface="Times New Roman"/>
                <a:cs typeface="Times New Roman"/>
              </a:rPr>
              <a:t>expression while the right  subtree is capturing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(d*e+f)*g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Normally compilers has intelligence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look at the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parts inside </a:t>
            </a:r>
            <a:r>
              <a:rPr sz="1069" spc="10" dirty="0">
                <a:latin typeface="Times New Roman"/>
                <a:cs typeface="Times New Roman"/>
              </a:rPr>
              <a:t>parse trees.  For example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above, the </a:t>
            </a:r>
            <a:r>
              <a:rPr sz="1069" spc="5" dirty="0">
                <a:latin typeface="Times New Roman"/>
                <a:cs typeface="Times New Roman"/>
              </a:rPr>
              <a:t>expressions </a:t>
            </a:r>
            <a:r>
              <a:rPr sz="1069" i="1" spc="10" dirty="0">
                <a:latin typeface="Times New Roman"/>
                <a:cs typeface="Times New Roman"/>
              </a:rPr>
              <a:t>f+d*e and d*e+f </a:t>
            </a:r>
            <a:r>
              <a:rPr sz="1069" spc="10" dirty="0">
                <a:latin typeface="Times New Roman"/>
                <a:cs typeface="Times New Roman"/>
              </a:rPr>
              <a:t>are same </a:t>
            </a:r>
            <a:r>
              <a:rPr sz="1069" spc="5" dirty="0">
                <a:latin typeface="Times New Roman"/>
                <a:cs typeface="Times New Roman"/>
              </a:rPr>
              <a:t>basically. 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15" dirty="0">
                <a:latin typeface="Times New Roman"/>
                <a:cs typeface="Times New Roman"/>
              </a:rPr>
              <a:t>common  </a:t>
            </a:r>
            <a:r>
              <a:rPr sz="1069" spc="5" dirty="0">
                <a:latin typeface="Times New Roman"/>
                <a:cs typeface="Times New Roman"/>
              </a:rPr>
              <a:t>subtrees 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called  </a:t>
            </a:r>
            <a:r>
              <a:rPr sz="1069" i="1" spc="15" dirty="0">
                <a:latin typeface="Times New Roman"/>
                <a:cs typeface="Times New Roman"/>
              </a:rPr>
              <a:t>common  </a:t>
            </a:r>
            <a:r>
              <a:rPr sz="1069" i="1" spc="5" dirty="0">
                <a:latin typeface="Times New Roman"/>
                <a:cs typeface="Times New Roman"/>
              </a:rPr>
              <a:t>subexpressions</a:t>
            </a:r>
            <a:r>
              <a:rPr sz="1069" spc="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gain   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efficiency,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instead of </a:t>
            </a:r>
            <a:r>
              <a:rPr sz="1069" spc="5" dirty="0">
                <a:latin typeface="Times New Roman"/>
                <a:cs typeface="Times New Roman"/>
              </a:rPr>
              <a:t>calculating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common </a:t>
            </a:r>
            <a:r>
              <a:rPr sz="1069" i="1" spc="5" dirty="0">
                <a:latin typeface="Times New Roman"/>
                <a:cs typeface="Times New Roman"/>
              </a:rPr>
              <a:t>subexpressions </a:t>
            </a:r>
            <a:r>
              <a:rPr sz="1069" spc="5" dirty="0">
                <a:latin typeface="Times New Roman"/>
                <a:cs typeface="Times New Roman"/>
              </a:rPr>
              <a:t>again, the </a:t>
            </a:r>
            <a:r>
              <a:rPr sz="1069" spc="10" dirty="0">
                <a:latin typeface="Times New Roman"/>
                <a:cs typeface="Times New Roman"/>
              </a:rPr>
              <a:t>compilers </a:t>
            </a:r>
            <a:r>
              <a:rPr sz="1069" spc="5" dirty="0">
                <a:latin typeface="Times New Roman"/>
                <a:cs typeface="Times New Roman"/>
              </a:rPr>
              <a:t>calculates  </a:t>
            </a:r>
            <a:r>
              <a:rPr sz="1069" spc="10" dirty="0">
                <a:latin typeface="Times New Roman"/>
                <a:cs typeface="Times New Roman"/>
              </a:rPr>
              <a:t>them once and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at other places. </a:t>
            </a:r>
            <a:r>
              <a:rPr sz="1069" spc="10" dirty="0">
                <a:latin typeface="Times New Roman"/>
                <a:cs typeface="Times New Roman"/>
              </a:rPr>
              <a:t>The part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that is responsible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do this kind of </a:t>
            </a:r>
            <a:r>
              <a:rPr sz="1069" spc="5" dirty="0">
                <a:latin typeface="Times New Roman"/>
                <a:cs typeface="Times New Roman"/>
              </a:rPr>
              <a:t>optimization is </a:t>
            </a:r>
            <a:r>
              <a:rPr sz="1069" spc="10" dirty="0">
                <a:latin typeface="Times New Roman"/>
                <a:cs typeface="Times New Roman"/>
              </a:rPr>
              <a:t>called </a:t>
            </a:r>
            <a:r>
              <a:rPr sz="1069" i="1" spc="5" dirty="0">
                <a:latin typeface="Times New Roman"/>
                <a:cs typeface="Times New Roman"/>
              </a:rPr>
              <a:t>optimizer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See the figure below, the </a:t>
            </a:r>
            <a:r>
              <a:rPr sz="1069" spc="5" dirty="0">
                <a:latin typeface="Times New Roman"/>
                <a:cs typeface="Times New Roman"/>
              </a:rPr>
              <a:t>optimizer (part of compiler) will create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graph  while performing the </a:t>
            </a:r>
            <a:r>
              <a:rPr sz="1069" spc="5" dirty="0">
                <a:latin typeface="Times New Roman"/>
                <a:cs typeface="Times New Roman"/>
              </a:rPr>
              <a:t>optimization. </a:t>
            </a:r>
            <a:r>
              <a:rPr sz="1069" spc="10" dirty="0">
                <a:latin typeface="Times New Roman"/>
                <a:cs typeface="Times New Roman"/>
              </a:rPr>
              <a:t>Because both </a:t>
            </a:r>
            <a:r>
              <a:rPr sz="1069" spc="5" dirty="0">
                <a:latin typeface="Times New Roman"/>
                <a:cs typeface="Times New Roman"/>
              </a:rPr>
              <a:t>subtrees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equivalent, it has  </a:t>
            </a:r>
            <a:r>
              <a:rPr sz="1069" spc="10" dirty="0">
                <a:latin typeface="Times New Roman"/>
                <a:cs typeface="Times New Roman"/>
              </a:rPr>
              <a:t>taken out one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connected the link </a:t>
            </a:r>
            <a:r>
              <a:rPr sz="1069" spc="10" dirty="0">
                <a:latin typeface="Times New Roman"/>
                <a:cs typeface="Times New Roman"/>
              </a:rPr>
              <a:t>from node *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+.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98426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4581" y="1369498"/>
            <a:ext cx="4972547" cy="2061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562174" y="1428432"/>
            <a:ext cx="12470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9" dirty="0">
                <a:latin typeface="Arial"/>
                <a:cs typeface="Arial"/>
              </a:rPr>
              <a:t>+</a:t>
            </a:r>
            <a:endParaRPr sz="131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6436" y="1942570"/>
            <a:ext cx="12470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9" dirty="0">
                <a:latin typeface="Arial"/>
                <a:cs typeface="Arial"/>
              </a:rPr>
              <a:t>+</a:t>
            </a:r>
            <a:endParaRPr sz="131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410" y="1942570"/>
            <a:ext cx="91369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0" dirty="0">
                <a:latin typeface="Arial"/>
                <a:cs typeface="Arial"/>
              </a:rPr>
              <a:t>*</a:t>
            </a:r>
            <a:endParaRPr sz="131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2125" y="2455228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5" dirty="0">
                <a:latin typeface="Arial"/>
                <a:cs typeface="Arial"/>
              </a:rPr>
              <a:t>g</a:t>
            </a:r>
            <a:endParaRPr sz="131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2069" y="2455228"/>
            <a:ext cx="91369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0" dirty="0">
                <a:latin typeface="Arial"/>
                <a:cs typeface="Arial"/>
              </a:rPr>
              <a:t>*</a:t>
            </a:r>
            <a:endParaRPr sz="131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3032" y="2455228"/>
            <a:ext cx="72231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f</a:t>
            </a:r>
            <a:endParaRPr sz="131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2131" y="3139758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5" dirty="0">
                <a:latin typeface="Arial"/>
                <a:cs typeface="Arial"/>
              </a:rPr>
              <a:t>e</a:t>
            </a:r>
            <a:endParaRPr sz="131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5728" y="3139758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5" dirty="0">
                <a:latin typeface="Arial"/>
                <a:cs typeface="Arial"/>
              </a:rPr>
              <a:t>d</a:t>
            </a:r>
            <a:endParaRPr sz="131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4121" y="1308461"/>
            <a:ext cx="1342143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536" marR="4939" indent="-156806">
              <a:lnSpc>
                <a:spcPct val="103299"/>
              </a:lnSpc>
            </a:pPr>
            <a:r>
              <a:rPr sz="875" spc="10" dirty="0">
                <a:latin typeface="Arial"/>
                <a:cs typeface="Arial"/>
              </a:rPr>
              <a:t>(Common </a:t>
            </a:r>
            <a:r>
              <a:rPr sz="875" spc="5" dirty="0">
                <a:latin typeface="Arial"/>
                <a:cs typeface="Arial"/>
              </a:rPr>
              <a:t>Subexpression:  (f+d*e) </a:t>
            </a:r>
            <a:r>
              <a:rPr sz="875" spc="10" dirty="0">
                <a:latin typeface="Arial"/>
                <a:cs typeface="Arial"/>
              </a:rPr>
              <a:t>+</a:t>
            </a:r>
            <a:r>
              <a:rPr sz="875" spc="-19" dirty="0">
                <a:latin typeface="Arial"/>
                <a:cs typeface="Arial"/>
              </a:rPr>
              <a:t> </a:t>
            </a:r>
            <a:r>
              <a:rPr sz="875" spc="5" dirty="0">
                <a:latin typeface="Arial"/>
                <a:cs typeface="Arial"/>
              </a:rPr>
              <a:t>((d*e+f)*g)</a:t>
            </a:r>
            <a:endParaRPr sz="87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4119" y="2638213"/>
            <a:ext cx="446352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0" dirty="0">
                <a:latin typeface="Times New Roman"/>
                <a:cs typeface="Times New Roman"/>
              </a:rPr>
              <a:t>Graph!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2267" y="3327929"/>
            <a:ext cx="4851841" cy="1487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902" algn="ctr"/>
            <a:r>
              <a:rPr sz="1021" b="1" spc="10" dirty="0">
                <a:latin typeface="Times New Roman"/>
                <a:cs typeface="Times New Roman"/>
              </a:rPr>
              <a:t>Fig</a:t>
            </a:r>
            <a:r>
              <a:rPr sz="1021" b="1" spc="-68" dirty="0">
                <a:latin typeface="Times New Roman"/>
                <a:cs typeface="Times New Roman"/>
              </a:rPr>
              <a:t> </a:t>
            </a:r>
            <a:r>
              <a:rPr sz="1021" b="1" spc="10" dirty="0">
                <a:latin typeface="Times New Roman"/>
                <a:cs typeface="Times New Roman"/>
              </a:rPr>
              <a:t>24.15</a:t>
            </a:r>
            <a:endParaRPr sz="102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figure is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now because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two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paths </a:t>
            </a:r>
            <a:r>
              <a:rPr sz="1069" spc="5" dirty="0">
                <a:latin typeface="Times New Roman"/>
                <a:cs typeface="Times New Roman"/>
              </a:rPr>
              <a:t>to reach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node. Therefore, this </a:t>
            </a:r>
            <a:r>
              <a:rPr sz="1069" spc="10" dirty="0">
                <a:latin typeface="Times New Roman"/>
                <a:cs typeface="Times New Roman"/>
              </a:rPr>
              <a:t>has become a </a:t>
            </a:r>
            <a:r>
              <a:rPr sz="1069" spc="5" dirty="0">
                <a:latin typeface="Times New Roman"/>
                <a:cs typeface="Times New Roman"/>
              </a:rPr>
              <a:t>graph.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connection is containing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directed </a:t>
            </a:r>
            <a:r>
              <a:rPr sz="1069" spc="10" dirty="0">
                <a:latin typeface="Times New Roman"/>
                <a:cs typeface="Times New Roman"/>
              </a:rPr>
              <a:t>edge, which </a:t>
            </a:r>
            <a:r>
              <a:rPr sz="1069" spc="5" dirty="0">
                <a:latin typeface="Times New Roman"/>
                <a:cs typeface="Times New Roman"/>
              </a:rPr>
              <a:t>is there in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graphs.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Optimizer </a:t>
            </a:r>
            <a:r>
              <a:rPr sz="1069" spc="10" dirty="0">
                <a:latin typeface="Times New Roman"/>
                <a:cs typeface="Times New Roman"/>
              </a:rPr>
              <a:t>uses the </a:t>
            </a:r>
            <a:r>
              <a:rPr sz="1069" spc="5" dirty="0">
                <a:latin typeface="Times New Roman"/>
                <a:cs typeface="Times New Roman"/>
              </a:rPr>
              <a:t>expressions trees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converts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graphs for </a:t>
            </a:r>
            <a:r>
              <a:rPr sz="1069" spc="5" dirty="0">
                <a:latin typeface="Times New Roman"/>
                <a:cs typeface="Times New Roman"/>
              </a:rPr>
              <a:t>efficiency  purposes.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read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out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your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book,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how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expression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formed,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what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are the different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creating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44147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25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521656"/>
            <a:ext cx="814917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0" dirty="0">
                <a:latin typeface="Times New Roman"/>
                <a:cs typeface="Times New Roman"/>
              </a:rPr>
              <a:t>4,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4.2.2,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10.1.2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79985"/>
            <a:ext cx="766763" cy="578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326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44" y="3207001"/>
            <a:ext cx="1096433" cy="345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Expression tree  Huffman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Encoding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7791677"/>
            <a:ext cx="4852458" cy="1454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expression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side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c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while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side,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0" dirty="0">
                <a:latin typeface="Times New Roman"/>
                <a:cs typeface="Times New Roman"/>
              </a:rPr>
              <a:t>d * e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f </a:t>
            </a:r>
            <a:r>
              <a:rPr sz="1069" i="1" spc="10" dirty="0">
                <a:latin typeface="Times New Roman"/>
                <a:cs typeface="Times New Roman"/>
              </a:rPr>
              <a:t>* </a:t>
            </a:r>
            <a:r>
              <a:rPr sz="1069" i="1" spc="5" dirty="0">
                <a:latin typeface="Times New Roman"/>
                <a:cs typeface="Times New Roman"/>
              </a:rPr>
              <a:t>g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look at the </a:t>
            </a:r>
            <a:r>
              <a:rPr sz="1069" spc="5" dirty="0">
                <a:latin typeface="Times New Roman"/>
                <a:cs typeface="Times New Roman"/>
              </a:rPr>
              <a:t>figure, it </a:t>
            </a:r>
            <a:r>
              <a:rPr sz="1069" spc="10" dirty="0">
                <a:latin typeface="Times New Roman"/>
                <a:cs typeface="Times New Roman"/>
              </a:rPr>
              <a:t>becomes evident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inner </a:t>
            </a:r>
            <a:r>
              <a:rPr sz="1069" spc="10" dirty="0">
                <a:latin typeface="Times New Roman"/>
                <a:cs typeface="Times New Roman"/>
              </a:rPr>
              <a:t>nodes  contain </a:t>
            </a:r>
            <a:r>
              <a:rPr sz="1069" spc="5" dirty="0">
                <a:latin typeface="Times New Roman"/>
                <a:cs typeface="Times New Roman"/>
              </a:rPr>
              <a:t>operators while </a:t>
            </a:r>
            <a:r>
              <a:rPr sz="1069" spc="10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have operands.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there are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types  of nodes in the tree i.e. inner </a:t>
            </a:r>
            <a:r>
              <a:rPr sz="1069" spc="10" dirty="0">
                <a:latin typeface="Times New Roman"/>
                <a:cs typeface="Times New Roman"/>
              </a:rPr>
              <a:t>nodes and </a:t>
            </a:r>
            <a:r>
              <a:rPr sz="1069" spc="5" dirty="0">
                <a:latin typeface="Times New Roman"/>
                <a:cs typeface="Times New Roman"/>
              </a:rPr>
              <a:t>leaf nodes.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are such nodes  </a:t>
            </a:r>
            <a:r>
              <a:rPr sz="1069" spc="10" dirty="0">
                <a:latin typeface="Times New Roman"/>
                <a:cs typeface="Times New Roman"/>
              </a:rPr>
              <a:t>which have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null.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find these at </a:t>
            </a:r>
            <a:r>
              <a:rPr sz="1069" spc="10" dirty="0">
                <a:latin typeface="Times New Roman"/>
                <a:cs typeface="Times New Roman"/>
              </a:rPr>
              <a:t>the bottom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nodes are connected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inner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 trees, </a:t>
            </a:r>
            <a:r>
              <a:rPr sz="1069" spc="10" dirty="0">
                <a:latin typeface="Times New Roman"/>
                <a:cs typeface="Times New Roman"/>
              </a:rPr>
              <a:t>we have some  inner nodes and some leaf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diagram,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inner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either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4977" y="6992091"/>
            <a:ext cx="191382" cy="239535"/>
          </a:xfrm>
          <a:custGeom>
            <a:avLst/>
            <a:gdLst/>
            <a:ahLst/>
            <a:cxnLst/>
            <a:rect l="l" t="t" r="r" b="b"/>
            <a:pathLst>
              <a:path w="196850" h="246379">
                <a:moveTo>
                  <a:pt x="196595" y="0"/>
                </a:moveTo>
                <a:lnTo>
                  <a:pt x="0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162492" y="5414855"/>
            <a:ext cx="1529203" cy="477838"/>
          </a:xfrm>
          <a:custGeom>
            <a:avLst/>
            <a:gdLst/>
            <a:ahLst/>
            <a:cxnLst/>
            <a:rect l="l" t="t" r="r" b="b"/>
            <a:pathLst>
              <a:path w="1572895" h="491489">
                <a:moveTo>
                  <a:pt x="0" y="491490"/>
                </a:moveTo>
                <a:lnTo>
                  <a:pt x="157276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835294" y="5414855"/>
            <a:ext cx="1577358" cy="477838"/>
          </a:xfrm>
          <a:custGeom>
            <a:avLst/>
            <a:gdLst/>
            <a:ahLst/>
            <a:cxnLst/>
            <a:rect l="l" t="t" r="r" b="b"/>
            <a:pathLst>
              <a:path w="1622425" h="491489">
                <a:moveTo>
                  <a:pt x="1622298" y="49149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597736" y="6020118"/>
            <a:ext cx="477220" cy="287073"/>
          </a:xfrm>
          <a:custGeom>
            <a:avLst/>
            <a:gdLst/>
            <a:ahLst/>
            <a:cxnLst/>
            <a:rect l="l" t="t" r="r" b="b"/>
            <a:pathLst>
              <a:path w="490854" h="295275">
                <a:moveTo>
                  <a:pt x="0" y="0"/>
                </a:moveTo>
                <a:lnTo>
                  <a:pt x="490727" y="2948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976176" y="6020118"/>
            <a:ext cx="477838" cy="287073"/>
          </a:xfrm>
          <a:custGeom>
            <a:avLst/>
            <a:gdLst/>
            <a:ahLst/>
            <a:cxnLst/>
            <a:rect l="l" t="t" r="r" b="b"/>
            <a:pathLst>
              <a:path w="491489" h="295275">
                <a:moveTo>
                  <a:pt x="491490" y="0"/>
                </a:moveTo>
                <a:lnTo>
                  <a:pt x="0" y="2948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594648" y="6497954"/>
            <a:ext cx="239535" cy="287690"/>
          </a:xfrm>
          <a:custGeom>
            <a:avLst/>
            <a:gdLst/>
            <a:ahLst/>
            <a:cxnLst/>
            <a:rect l="l" t="t" r="r" b="b"/>
            <a:pathLst>
              <a:path w="246379" h="295909">
                <a:moveTo>
                  <a:pt x="246125" y="0"/>
                </a:moveTo>
                <a:lnTo>
                  <a:pt x="0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168418" y="6035674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10">
                <a:moveTo>
                  <a:pt x="0" y="0"/>
                </a:moveTo>
                <a:lnTo>
                  <a:pt x="491489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546859" y="6035674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10">
                <a:moveTo>
                  <a:pt x="491489" y="0"/>
                </a:moveTo>
                <a:lnTo>
                  <a:pt x="0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339427" y="6281632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7" y="0"/>
                </a:moveTo>
                <a:lnTo>
                  <a:pt x="93537" y="6943"/>
                </a:lnTo>
                <a:lnTo>
                  <a:pt x="56125" y="26285"/>
                </a:lnTo>
                <a:lnTo>
                  <a:pt x="26505" y="55796"/>
                </a:lnTo>
                <a:lnTo>
                  <a:pt x="7016" y="93244"/>
                </a:lnTo>
                <a:lnTo>
                  <a:pt x="0" y="136397"/>
                </a:lnTo>
                <a:lnTo>
                  <a:pt x="7016" y="179179"/>
                </a:lnTo>
                <a:lnTo>
                  <a:pt x="26505" y="216401"/>
                </a:lnTo>
                <a:lnTo>
                  <a:pt x="56125" y="245796"/>
                </a:lnTo>
                <a:lnTo>
                  <a:pt x="93537" y="265096"/>
                </a:lnTo>
                <a:lnTo>
                  <a:pt x="136397" y="272033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6" y="136397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432278" y="6299658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a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8888" y="6775026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36398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6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8" y="272034"/>
                </a:lnTo>
                <a:lnTo>
                  <a:pt x="179551" y="265090"/>
                </a:lnTo>
                <a:lnTo>
                  <a:pt x="216999" y="245748"/>
                </a:lnTo>
                <a:lnTo>
                  <a:pt x="246510" y="216237"/>
                </a:lnTo>
                <a:lnTo>
                  <a:pt x="265852" y="178789"/>
                </a:lnTo>
                <a:lnTo>
                  <a:pt x="272796" y="135636"/>
                </a:lnTo>
                <a:lnTo>
                  <a:pt x="265852" y="92854"/>
                </a:lnTo>
                <a:lnTo>
                  <a:pt x="246510" y="55632"/>
                </a:lnTo>
                <a:lnTo>
                  <a:pt x="216999" y="26237"/>
                </a:lnTo>
                <a:lnTo>
                  <a:pt x="179551" y="6937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050998" y="6793795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c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60986" y="5803794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8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6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8" y="272034"/>
                </a:lnTo>
                <a:lnTo>
                  <a:pt x="179551" y="265090"/>
                </a:lnTo>
                <a:lnTo>
                  <a:pt x="216999" y="245748"/>
                </a:lnTo>
                <a:lnTo>
                  <a:pt x="246510" y="216237"/>
                </a:lnTo>
                <a:lnTo>
                  <a:pt x="265852" y="178789"/>
                </a:lnTo>
                <a:lnTo>
                  <a:pt x="272796" y="135636"/>
                </a:lnTo>
                <a:lnTo>
                  <a:pt x="265852" y="92854"/>
                </a:lnTo>
                <a:lnTo>
                  <a:pt x="246510" y="55632"/>
                </a:lnTo>
                <a:lnTo>
                  <a:pt x="216999" y="26237"/>
                </a:lnTo>
                <a:lnTo>
                  <a:pt x="179551" y="6937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044946" y="5821081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9979" y="6514253"/>
            <a:ext cx="238919" cy="287073"/>
          </a:xfrm>
          <a:custGeom>
            <a:avLst/>
            <a:gdLst/>
            <a:ahLst/>
            <a:cxnLst/>
            <a:rect l="l" t="t" r="r" b="b"/>
            <a:pathLst>
              <a:path w="245744" h="295275">
                <a:moveTo>
                  <a:pt x="0" y="0"/>
                </a:moveTo>
                <a:lnTo>
                  <a:pt x="245363" y="2948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206201" y="6790584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44" y="7016"/>
                </a:lnTo>
                <a:lnTo>
                  <a:pt x="55796" y="26505"/>
                </a:lnTo>
                <a:lnTo>
                  <a:pt x="26285" y="56125"/>
                </a:lnTo>
                <a:lnTo>
                  <a:pt x="6943" y="93537"/>
                </a:lnTo>
                <a:lnTo>
                  <a:pt x="0" y="136397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5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7"/>
                </a:lnTo>
                <a:lnTo>
                  <a:pt x="265852" y="93537"/>
                </a:lnTo>
                <a:lnTo>
                  <a:pt x="246510" y="56125"/>
                </a:lnTo>
                <a:lnTo>
                  <a:pt x="216999" y="26505"/>
                </a:lnTo>
                <a:lnTo>
                  <a:pt x="179551" y="7016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293866" y="6810093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b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7790" y="6265333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8" y="272034"/>
                </a:lnTo>
                <a:lnTo>
                  <a:pt x="179179" y="265096"/>
                </a:lnTo>
                <a:lnTo>
                  <a:pt x="216401" y="245796"/>
                </a:lnTo>
                <a:lnTo>
                  <a:pt x="245796" y="216401"/>
                </a:lnTo>
                <a:lnTo>
                  <a:pt x="265096" y="179179"/>
                </a:lnTo>
                <a:lnTo>
                  <a:pt x="272034" y="136398"/>
                </a:lnTo>
                <a:lnTo>
                  <a:pt x="265096" y="93244"/>
                </a:lnTo>
                <a:lnTo>
                  <a:pt x="245796" y="55796"/>
                </a:lnTo>
                <a:lnTo>
                  <a:pt x="216401" y="26285"/>
                </a:lnTo>
                <a:lnTo>
                  <a:pt x="179179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6105454" y="6284101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g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83635" y="5803794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5636" y="0"/>
                </a:moveTo>
                <a:lnTo>
                  <a:pt x="92854" y="6937"/>
                </a:lnTo>
                <a:lnTo>
                  <a:pt x="55632" y="26237"/>
                </a:lnTo>
                <a:lnTo>
                  <a:pt x="26237" y="55632"/>
                </a:lnTo>
                <a:lnTo>
                  <a:pt x="6937" y="92854"/>
                </a:lnTo>
                <a:lnTo>
                  <a:pt x="0" y="135636"/>
                </a:lnTo>
                <a:lnTo>
                  <a:pt x="6937" y="178789"/>
                </a:lnTo>
                <a:lnTo>
                  <a:pt x="26237" y="216237"/>
                </a:lnTo>
                <a:lnTo>
                  <a:pt x="55632" y="245748"/>
                </a:lnTo>
                <a:lnTo>
                  <a:pt x="92854" y="265090"/>
                </a:lnTo>
                <a:lnTo>
                  <a:pt x="135636" y="272034"/>
                </a:lnTo>
                <a:lnTo>
                  <a:pt x="178789" y="265090"/>
                </a:lnTo>
                <a:lnTo>
                  <a:pt x="216237" y="245748"/>
                </a:lnTo>
                <a:lnTo>
                  <a:pt x="245748" y="216237"/>
                </a:lnTo>
                <a:lnTo>
                  <a:pt x="265090" y="178789"/>
                </a:lnTo>
                <a:lnTo>
                  <a:pt x="272034" y="135636"/>
                </a:lnTo>
                <a:lnTo>
                  <a:pt x="265090" y="92854"/>
                </a:lnTo>
                <a:lnTo>
                  <a:pt x="245748" y="55632"/>
                </a:lnTo>
                <a:lnTo>
                  <a:pt x="216237" y="26237"/>
                </a:lnTo>
                <a:lnTo>
                  <a:pt x="178789" y="6937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5471300" y="5859604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33787" y="5229648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6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1352267" y="3676367"/>
            <a:ext cx="4852458" cy="173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spc="5" dirty="0">
                <a:latin typeface="Arial"/>
                <a:cs typeface="Arial"/>
              </a:rPr>
              <a:t>Expression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3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concept of expression trees in detail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lecture. Trees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computer science. Compilers and database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two  major examples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regard.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compilers, when the </a:t>
            </a:r>
            <a:r>
              <a:rPr sz="1069" spc="5" dirty="0">
                <a:latin typeface="Times New Roman"/>
                <a:cs typeface="Times New Roman"/>
              </a:rPr>
              <a:t>languages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translated  into </a:t>
            </a:r>
            <a:r>
              <a:rPr sz="1069" spc="10" dirty="0">
                <a:latin typeface="Times New Roman"/>
                <a:cs typeface="Times New Roman"/>
              </a:rPr>
              <a:t>machine language, </a:t>
            </a:r>
            <a:r>
              <a:rPr sz="1069" spc="5" dirty="0">
                <a:latin typeface="Times New Roman"/>
                <a:cs typeface="Times New Roman"/>
              </a:rPr>
              <a:t>tree-like structures are </a:t>
            </a:r>
            <a:r>
              <a:rPr sz="1069" spc="10" dirty="0">
                <a:latin typeface="Times New Roman"/>
                <a:cs typeface="Times New Roman"/>
              </a:rPr>
              <a:t>used.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seen an example of  </a:t>
            </a:r>
            <a:r>
              <a:rPr sz="1069" spc="5" dirty="0">
                <a:latin typeface="Times New Roman"/>
                <a:cs typeface="Times New Roman"/>
              </a:rPr>
              <a:t>expression tree </a:t>
            </a:r>
            <a:r>
              <a:rPr sz="1069" spc="10" dirty="0">
                <a:latin typeface="Times New Roman"/>
                <a:cs typeface="Times New Roman"/>
              </a:rPr>
              <a:t>comprising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mathematical </a:t>
            </a:r>
            <a:r>
              <a:rPr sz="1069" spc="5" dirty="0">
                <a:latin typeface="Times New Roman"/>
                <a:cs typeface="Times New Roman"/>
              </a:rPr>
              <a:t>expression.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discussion 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expression trees.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what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benefits of </a:t>
            </a:r>
            <a:r>
              <a:rPr sz="1069" spc="5" dirty="0">
                <a:latin typeface="Times New Roman"/>
                <a:cs typeface="Times New Roman"/>
              </a:rPr>
              <a:t>expression trees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how 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an expression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expression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R="16668" algn="ctr">
              <a:spcBef>
                <a:spcPts val="5"/>
              </a:spcBef>
            </a:pPr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68744" y="6265333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7" y="272034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853445" y="6284101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63471" y="7204709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5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7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151877" y="7224218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d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06968" y="6514253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80" h="295275">
                <a:moveTo>
                  <a:pt x="246125" y="0"/>
                </a:moveTo>
                <a:lnTo>
                  <a:pt x="0" y="2948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576618" y="6281632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7" y="272033"/>
                </a:lnTo>
                <a:lnTo>
                  <a:pt x="179179" y="265096"/>
                </a:lnTo>
                <a:lnTo>
                  <a:pt x="216401" y="245796"/>
                </a:lnTo>
                <a:lnTo>
                  <a:pt x="245796" y="216401"/>
                </a:lnTo>
                <a:lnTo>
                  <a:pt x="265096" y="179179"/>
                </a:lnTo>
                <a:lnTo>
                  <a:pt x="272033" y="136397"/>
                </a:lnTo>
                <a:lnTo>
                  <a:pt x="265096" y="93244"/>
                </a:lnTo>
                <a:lnTo>
                  <a:pt x="245796" y="55796"/>
                </a:lnTo>
                <a:lnTo>
                  <a:pt x="216401" y="26285"/>
                </a:lnTo>
                <a:lnTo>
                  <a:pt x="179179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2665023" y="6336700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98328" y="6758728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5"/>
                </a:lnTo>
                <a:lnTo>
                  <a:pt x="179258" y="265852"/>
                </a:lnTo>
                <a:lnTo>
                  <a:pt x="216670" y="246510"/>
                </a:lnTo>
                <a:lnTo>
                  <a:pt x="246290" y="216999"/>
                </a:lnTo>
                <a:lnTo>
                  <a:pt x="265779" y="179551"/>
                </a:lnTo>
                <a:lnTo>
                  <a:pt x="272795" y="136398"/>
                </a:lnTo>
                <a:lnTo>
                  <a:pt x="265779" y="93244"/>
                </a:lnTo>
                <a:lnTo>
                  <a:pt x="246290" y="55796"/>
                </a:lnTo>
                <a:lnTo>
                  <a:pt x="216670" y="26285"/>
                </a:lnTo>
                <a:lnTo>
                  <a:pt x="179258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4485993" y="6815279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27257" y="7204709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5636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7"/>
                </a:lnTo>
                <a:lnTo>
                  <a:pt x="6937" y="179551"/>
                </a:lnTo>
                <a:lnTo>
                  <a:pt x="26237" y="216999"/>
                </a:lnTo>
                <a:lnTo>
                  <a:pt x="55632" y="246510"/>
                </a:lnTo>
                <a:lnTo>
                  <a:pt x="92854" y="265852"/>
                </a:lnTo>
                <a:lnTo>
                  <a:pt x="135636" y="272795"/>
                </a:lnTo>
                <a:lnTo>
                  <a:pt x="178789" y="265852"/>
                </a:lnTo>
                <a:lnTo>
                  <a:pt x="216237" y="246510"/>
                </a:lnTo>
                <a:lnTo>
                  <a:pt x="245748" y="216999"/>
                </a:lnTo>
                <a:lnTo>
                  <a:pt x="265090" y="179551"/>
                </a:lnTo>
                <a:lnTo>
                  <a:pt x="272033" y="136397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4818627" y="7224218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99834" y="6992091"/>
            <a:ext cx="191382" cy="239535"/>
          </a:xfrm>
          <a:custGeom>
            <a:avLst/>
            <a:gdLst/>
            <a:ahLst/>
            <a:cxnLst/>
            <a:rect l="l" t="t" r="r" b="b"/>
            <a:pathLst>
              <a:path w="196850" h="246379">
                <a:moveTo>
                  <a:pt x="0" y="0"/>
                </a:moveTo>
                <a:lnTo>
                  <a:pt x="196595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157682" y="6775026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5">
                <a:moveTo>
                  <a:pt x="135635" y="0"/>
                </a:moveTo>
                <a:lnTo>
                  <a:pt x="92854" y="6937"/>
                </a:lnTo>
                <a:lnTo>
                  <a:pt x="55632" y="26237"/>
                </a:lnTo>
                <a:lnTo>
                  <a:pt x="26237" y="55632"/>
                </a:lnTo>
                <a:lnTo>
                  <a:pt x="6937" y="92854"/>
                </a:lnTo>
                <a:lnTo>
                  <a:pt x="0" y="135636"/>
                </a:lnTo>
                <a:lnTo>
                  <a:pt x="6937" y="178789"/>
                </a:lnTo>
                <a:lnTo>
                  <a:pt x="26237" y="216237"/>
                </a:lnTo>
                <a:lnTo>
                  <a:pt x="55632" y="245748"/>
                </a:lnTo>
                <a:lnTo>
                  <a:pt x="92854" y="265090"/>
                </a:lnTo>
                <a:lnTo>
                  <a:pt x="135635" y="272034"/>
                </a:lnTo>
                <a:lnTo>
                  <a:pt x="178789" y="265090"/>
                </a:lnTo>
                <a:lnTo>
                  <a:pt x="216237" y="245748"/>
                </a:lnTo>
                <a:lnTo>
                  <a:pt x="245748" y="216237"/>
                </a:lnTo>
                <a:lnTo>
                  <a:pt x="265090" y="178789"/>
                </a:lnTo>
                <a:lnTo>
                  <a:pt x="272033" y="135636"/>
                </a:lnTo>
                <a:lnTo>
                  <a:pt x="265090" y="92854"/>
                </a:lnTo>
                <a:lnTo>
                  <a:pt x="245748" y="55632"/>
                </a:lnTo>
                <a:lnTo>
                  <a:pt x="216237" y="26237"/>
                </a:lnTo>
                <a:lnTo>
                  <a:pt x="178789" y="6937"/>
                </a:lnTo>
                <a:lnTo>
                  <a:pt x="1356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5256460" y="6793795"/>
            <a:ext cx="672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f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88772" y="6514253"/>
            <a:ext cx="238301" cy="287073"/>
          </a:xfrm>
          <a:custGeom>
            <a:avLst/>
            <a:gdLst/>
            <a:ahLst/>
            <a:cxnLst/>
            <a:rect l="l" t="t" r="r" b="b"/>
            <a:pathLst>
              <a:path w="245110" h="295275">
                <a:moveTo>
                  <a:pt x="0" y="0"/>
                </a:moveTo>
                <a:lnTo>
                  <a:pt x="244601" y="2948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14475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4977" y="6267555"/>
            <a:ext cx="191382" cy="239535"/>
          </a:xfrm>
          <a:custGeom>
            <a:avLst/>
            <a:gdLst/>
            <a:ahLst/>
            <a:cxnLst/>
            <a:rect l="l" t="t" r="r" b="b"/>
            <a:pathLst>
              <a:path w="196850" h="246379">
                <a:moveTo>
                  <a:pt x="196595" y="0"/>
                </a:moveTo>
                <a:lnTo>
                  <a:pt x="0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2162492" y="4691061"/>
            <a:ext cx="1529203" cy="477838"/>
          </a:xfrm>
          <a:custGeom>
            <a:avLst/>
            <a:gdLst/>
            <a:ahLst/>
            <a:cxnLst/>
            <a:rect l="l" t="t" r="r" b="b"/>
            <a:pathLst>
              <a:path w="1572895" h="491489">
                <a:moveTo>
                  <a:pt x="0" y="491490"/>
                </a:moveTo>
                <a:lnTo>
                  <a:pt x="157276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835294" y="4691061"/>
            <a:ext cx="1577358" cy="477838"/>
          </a:xfrm>
          <a:custGeom>
            <a:avLst/>
            <a:gdLst/>
            <a:ahLst/>
            <a:cxnLst/>
            <a:rect l="l" t="t" r="r" b="b"/>
            <a:pathLst>
              <a:path w="1622425" h="491489">
                <a:moveTo>
                  <a:pt x="1622298" y="49149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5597736" y="5295582"/>
            <a:ext cx="477220" cy="287690"/>
          </a:xfrm>
          <a:custGeom>
            <a:avLst/>
            <a:gdLst/>
            <a:ahLst/>
            <a:cxnLst/>
            <a:rect l="l" t="t" r="r" b="b"/>
            <a:pathLst>
              <a:path w="490854" h="295910">
                <a:moveTo>
                  <a:pt x="0" y="0"/>
                </a:moveTo>
                <a:lnTo>
                  <a:pt x="490727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976176" y="5295582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10">
                <a:moveTo>
                  <a:pt x="491490" y="0"/>
                </a:moveTo>
                <a:lnTo>
                  <a:pt x="0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594648" y="5774160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79" h="295275">
                <a:moveTo>
                  <a:pt x="246125" y="0"/>
                </a:moveTo>
                <a:lnTo>
                  <a:pt x="0" y="2948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168418" y="5311880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10">
                <a:moveTo>
                  <a:pt x="0" y="0"/>
                </a:moveTo>
                <a:lnTo>
                  <a:pt x="491489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46859" y="5311880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10">
                <a:moveTo>
                  <a:pt x="491489" y="0"/>
                </a:moveTo>
                <a:lnTo>
                  <a:pt x="0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39427" y="5557097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537" y="6943"/>
                </a:lnTo>
                <a:lnTo>
                  <a:pt x="56125" y="26285"/>
                </a:lnTo>
                <a:lnTo>
                  <a:pt x="26505" y="55796"/>
                </a:lnTo>
                <a:lnTo>
                  <a:pt x="7016" y="93244"/>
                </a:lnTo>
                <a:lnTo>
                  <a:pt x="0" y="136397"/>
                </a:lnTo>
                <a:lnTo>
                  <a:pt x="7016" y="179551"/>
                </a:lnTo>
                <a:lnTo>
                  <a:pt x="26505" y="216999"/>
                </a:lnTo>
                <a:lnTo>
                  <a:pt x="56125" y="246510"/>
                </a:lnTo>
                <a:lnTo>
                  <a:pt x="93537" y="265852"/>
                </a:lnTo>
                <a:lnTo>
                  <a:pt x="136397" y="272795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6" y="136397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432278" y="5575864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a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8888" y="6050492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8" y="272034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6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050998" y="6069259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c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60986" y="5079258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6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6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044946" y="5097285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9979" y="5789719"/>
            <a:ext cx="238919" cy="287073"/>
          </a:xfrm>
          <a:custGeom>
            <a:avLst/>
            <a:gdLst/>
            <a:ahLst/>
            <a:cxnLst/>
            <a:rect l="l" t="t" r="r" b="b"/>
            <a:pathLst>
              <a:path w="245744" h="295275">
                <a:moveTo>
                  <a:pt x="0" y="0"/>
                </a:moveTo>
                <a:lnTo>
                  <a:pt x="245363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206201" y="6066790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7" y="272034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293866" y="6086298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b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17790" y="5540798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5"/>
                </a:lnTo>
                <a:lnTo>
                  <a:pt x="179179" y="265852"/>
                </a:lnTo>
                <a:lnTo>
                  <a:pt x="216401" y="246510"/>
                </a:lnTo>
                <a:lnTo>
                  <a:pt x="245796" y="216999"/>
                </a:lnTo>
                <a:lnTo>
                  <a:pt x="265096" y="179551"/>
                </a:lnTo>
                <a:lnTo>
                  <a:pt x="272034" y="136397"/>
                </a:lnTo>
                <a:lnTo>
                  <a:pt x="265096" y="93244"/>
                </a:lnTo>
                <a:lnTo>
                  <a:pt x="245796" y="55796"/>
                </a:lnTo>
                <a:lnTo>
                  <a:pt x="216401" y="26285"/>
                </a:lnTo>
                <a:lnTo>
                  <a:pt x="179179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6105454" y="5559565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g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83635" y="5079258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5636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8"/>
                </a:lnTo>
                <a:lnTo>
                  <a:pt x="6937" y="179551"/>
                </a:lnTo>
                <a:lnTo>
                  <a:pt x="26237" y="216999"/>
                </a:lnTo>
                <a:lnTo>
                  <a:pt x="55632" y="246510"/>
                </a:lnTo>
                <a:lnTo>
                  <a:pt x="92854" y="265852"/>
                </a:lnTo>
                <a:lnTo>
                  <a:pt x="135636" y="272796"/>
                </a:lnTo>
                <a:lnTo>
                  <a:pt x="178789" y="265852"/>
                </a:lnTo>
                <a:lnTo>
                  <a:pt x="216237" y="246510"/>
                </a:lnTo>
                <a:lnTo>
                  <a:pt x="245748" y="216999"/>
                </a:lnTo>
                <a:lnTo>
                  <a:pt x="265090" y="179551"/>
                </a:lnTo>
                <a:lnTo>
                  <a:pt x="272034" y="136398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471300" y="5135068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33787" y="4505113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6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352267" y="868857"/>
            <a:ext cx="4853076" cy="3869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or both) </a:t>
            </a:r>
            <a:r>
              <a:rPr sz="1069" spc="10" dirty="0">
                <a:latin typeface="Times New Roman"/>
                <a:cs typeface="Times New Roman"/>
              </a:rPr>
              <a:t>have operators.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case,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* </a:t>
            </a:r>
            <a:r>
              <a:rPr sz="1069" spc="10" dirty="0">
                <a:latin typeface="Times New Roman"/>
                <a:cs typeface="Times New Roman"/>
              </a:rPr>
              <a:t>as operators. Whereas leaf  nodes </a:t>
            </a:r>
            <a:r>
              <a:rPr sz="1069" spc="5" dirty="0">
                <a:latin typeface="Times New Roman"/>
                <a:cs typeface="Times New Roman"/>
              </a:rPr>
              <a:t>contain operands only i.e. </a:t>
            </a:r>
            <a:r>
              <a:rPr sz="1069" i="1" spc="5" dirty="0">
                <a:latin typeface="Times New Roman"/>
                <a:cs typeface="Times New Roman"/>
              </a:rPr>
              <a:t>a, b, c, </a:t>
            </a:r>
            <a:r>
              <a:rPr sz="1069" i="1" spc="10" dirty="0">
                <a:latin typeface="Times New Roman"/>
                <a:cs typeface="Times New Roman"/>
              </a:rPr>
              <a:t>d, </a:t>
            </a:r>
            <a:r>
              <a:rPr sz="1069" i="1" spc="5" dirty="0">
                <a:latin typeface="Times New Roman"/>
                <a:cs typeface="Times New Roman"/>
              </a:rPr>
              <a:t>e, f, g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tree is binary as the operators  </a:t>
            </a:r>
            <a:r>
              <a:rPr sz="1069" spc="10" dirty="0">
                <a:latin typeface="Times New Roman"/>
                <a:cs typeface="Times New Roman"/>
              </a:rPr>
              <a:t>are binary.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discussed the </a:t>
            </a:r>
            <a:r>
              <a:rPr sz="1069" spc="10" dirty="0">
                <a:latin typeface="Times New Roman"/>
                <a:cs typeface="Times New Roman"/>
              </a:rPr>
              <a:t>evaluation </a:t>
            </a:r>
            <a:r>
              <a:rPr sz="1069" spc="5" dirty="0">
                <a:latin typeface="Times New Roman"/>
                <a:cs typeface="Times New Roman"/>
              </a:rPr>
              <a:t>of postfix </a:t>
            </a:r>
            <a:r>
              <a:rPr sz="1069" spc="10" dirty="0">
                <a:latin typeface="Times New Roman"/>
                <a:cs typeface="Times New Roman"/>
              </a:rPr>
              <a:t>and infix </a:t>
            </a:r>
            <a:r>
              <a:rPr sz="1069" spc="5" dirty="0">
                <a:latin typeface="Times New Roman"/>
                <a:cs typeface="Times New Roman"/>
              </a:rPr>
              <a:t>expressions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 seen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operators </a:t>
            </a:r>
            <a:r>
              <a:rPr sz="1069" spc="10" dirty="0">
                <a:latin typeface="Times New Roman"/>
                <a:cs typeface="Times New Roman"/>
              </a:rPr>
              <a:t>need two </a:t>
            </a:r>
            <a:r>
              <a:rPr sz="1069" spc="5" dirty="0">
                <a:latin typeface="Times New Roman"/>
                <a:cs typeface="Times New Roman"/>
              </a:rPr>
              <a:t>operands. In </a:t>
            </a:r>
            <a:r>
              <a:rPr sz="1069" spc="10" dirty="0">
                <a:latin typeface="Times New Roman"/>
                <a:cs typeface="Times New Roman"/>
              </a:rPr>
              <a:t>the infix </a:t>
            </a:r>
            <a:r>
              <a:rPr sz="1069" spc="5" dirty="0">
                <a:latin typeface="Times New Roman"/>
                <a:cs typeface="Times New Roman"/>
              </a:rPr>
              <a:t>expressions, one  operand is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of the operator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right side. </a:t>
            </a:r>
            <a:r>
              <a:rPr sz="1069" spc="10" dirty="0">
                <a:latin typeface="Times New Roman"/>
                <a:cs typeface="Times New Roman"/>
              </a:rPr>
              <a:t>Suppose, </a:t>
            </a: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15" dirty="0">
                <a:latin typeface="Times New Roman"/>
                <a:cs typeface="Times New Roman"/>
              </a:rPr>
              <a:t>we have + </a:t>
            </a:r>
            <a:r>
              <a:rPr sz="1069" spc="10" dirty="0">
                <a:latin typeface="Times New Roman"/>
                <a:cs typeface="Times New Roman"/>
              </a:rPr>
              <a:t>operator,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be written as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in case of multiplication,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5*6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have unary operators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negation </a:t>
            </a:r>
            <a:r>
              <a:rPr sz="1069" spc="5" dirty="0">
                <a:latin typeface="Times New Roman"/>
                <a:cs typeface="Times New Roman"/>
              </a:rPr>
              <a:t>(-) or in </a:t>
            </a:r>
            <a:r>
              <a:rPr sz="1069" spc="10" dirty="0">
                <a:latin typeface="Times New Roman"/>
                <a:cs typeface="Times New Roman"/>
              </a:rPr>
              <a:t>Boolean 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we have NOT.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all the binary operators.  Therefore, this tree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tree. This is </a:t>
            </a:r>
            <a:r>
              <a:rPr sz="1069" spc="10" dirty="0">
                <a:latin typeface="Times New Roman"/>
                <a:cs typeface="Times New Roman"/>
              </a:rPr>
              <a:t>not the 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Tree. In BST,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side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are smaller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right side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greater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node. Therefore,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BST. </a:t>
            </a:r>
            <a:r>
              <a:rPr sz="1069" spc="10" dirty="0">
                <a:latin typeface="Times New Roman"/>
                <a:cs typeface="Times New Roman"/>
              </a:rPr>
              <a:t>Here we have an </a:t>
            </a:r>
            <a:r>
              <a:rPr sz="1069" spc="5" dirty="0">
                <a:latin typeface="Times New Roman"/>
                <a:cs typeface="Times New Roman"/>
              </a:rPr>
              <a:t>expression tree  </a:t>
            </a:r>
            <a:r>
              <a:rPr sz="1069" spc="10" dirty="0">
                <a:latin typeface="Times New Roman"/>
                <a:cs typeface="Times New Roman"/>
              </a:rPr>
              <a:t>with no </a:t>
            </a:r>
            <a:r>
              <a:rPr sz="1069" spc="5" dirty="0">
                <a:latin typeface="Times New Roman"/>
                <a:cs typeface="Times New Roman"/>
              </a:rPr>
              <a:t>sorting process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involved.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This is not necessary that expression tree is </a:t>
            </a:r>
            <a:r>
              <a:rPr sz="1069" spc="10" dirty="0">
                <a:latin typeface="Times New Roman"/>
                <a:cs typeface="Times New Roman"/>
              </a:rPr>
              <a:t>always </a:t>
            </a:r>
            <a:r>
              <a:rPr sz="1069" spc="5" dirty="0">
                <a:latin typeface="Times New Roman"/>
                <a:cs typeface="Times New Roman"/>
              </a:rPr>
              <a:t>binary tree. </a:t>
            </a:r>
            <a:r>
              <a:rPr sz="1069" spc="10" dirty="0">
                <a:latin typeface="Times New Roman"/>
                <a:cs typeface="Times New Roman"/>
              </a:rPr>
              <a:t>Suppose we have a  unary operator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negation. 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case, we have a node which has </a:t>
            </a:r>
            <a:r>
              <a:rPr sz="1069" spc="5" dirty="0">
                <a:latin typeface="Times New Roman"/>
                <a:cs typeface="Times New Roman"/>
              </a:rPr>
              <a:t>(-) in it and </a:t>
            </a:r>
            <a:r>
              <a:rPr sz="1069" spc="10" dirty="0">
                <a:latin typeface="Times New Roman"/>
                <a:cs typeface="Times New Roman"/>
              </a:rPr>
              <a:t>there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only one leaf node under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It means just negate that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operand.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talk about the traversal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traversal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executed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215">
              <a:latin typeface="Times New Roman"/>
              <a:cs typeface="Times New Roman"/>
            </a:endParaRPr>
          </a:p>
          <a:p>
            <a:pPr marR="17286" algn="ctr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68744" y="5540798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5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7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4853445" y="5559565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63471" y="6480915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7" y="272033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4151877" y="6500425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d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06968" y="5789719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80" h="295275">
                <a:moveTo>
                  <a:pt x="246125" y="0"/>
                </a:moveTo>
                <a:lnTo>
                  <a:pt x="0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576618" y="5557097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5"/>
                </a:lnTo>
                <a:lnTo>
                  <a:pt x="179179" y="265852"/>
                </a:lnTo>
                <a:lnTo>
                  <a:pt x="216401" y="246510"/>
                </a:lnTo>
                <a:lnTo>
                  <a:pt x="245796" y="216999"/>
                </a:lnTo>
                <a:lnTo>
                  <a:pt x="265096" y="179551"/>
                </a:lnTo>
                <a:lnTo>
                  <a:pt x="272033" y="136397"/>
                </a:lnTo>
                <a:lnTo>
                  <a:pt x="265096" y="93244"/>
                </a:lnTo>
                <a:lnTo>
                  <a:pt x="245796" y="55796"/>
                </a:lnTo>
                <a:lnTo>
                  <a:pt x="216401" y="26285"/>
                </a:lnTo>
                <a:lnTo>
                  <a:pt x="179179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665023" y="5612905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98328" y="6034934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7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6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7" y="272034"/>
                </a:lnTo>
                <a:lnTo>
                  <a:pt x="179258" y="265090"/>
                </a:lnTo>
                <a:lnTo>
                  <a:pt x="216670" y="245748"/>
                </a:lnTo>
                <a:lnTo>
                  <a:pt x="246290" y="216237"/>
                </a:lnTo>
                <a:lnTo>
                  <a:pt x="265779" y="178789"/>
                </a:lnTo>
                <a:lnTo>
                  <a:pt x="272795" y="135636"/>
                </a:lnTo>
                <a:lnTo>
                  <a:pt x="265779" y="92854"/>
                </a:lnTo>
                <a:lnTo>
                  <a:pt x="246290" y="55632"/>
                </a:lnTo>
                <a:lnTo>
                  <a:pt x="216670" y="26237"/>
                </a:lnTo>
                <a:lnTo>
                  <a:pt x="179258" y="6937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485993" y="6091485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27257" y="6480915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5636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8"/>
                </a:lnTo>
                <a:lnTo>
                  <a:pt x="6937" y="179179"/>
                </a:lnTo>
                <a:lnTo>
                  <a:pt x="26237" y="216401"/>
                </a:lnTo>
                <a:lnTo>
                  <a:pt x="55632" y="245796"/>
                </a:lnTo>
                <a:lnTo>
                  <a:pt x="92854" y="265096"/>
                </a:lnTo>
                <a:lnTo>
                  <a:pt x="135636" y="272033"/>
                </a:lnTo>
                <a:lnTo>
                  <a:pt x="178789" y="265096"/>
                </a:lnTo>
                <a:lnTo>
                  <a:pt x="216237" y="245796"/>
                </a:lnTo>
                <a:lnTo>
                  <a:pt x="245748" y="216401"/>
                </a:lnTo>
                <a:lnTo>
                  <a:pt x="265090" y="179179"/>
                </a:lnTo>
                <a:lnTo>
                  <a:pt x="272033" y="136398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818627" y="6500425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99834" y="6267555"/>
            <a:ext cx="191382" cy="239535"/>
          </a:xfrm>
          <a:custGeom>
            <a:avLst/>
            <a:gdLst/>
            <a:ahLst/>
            <a:cxnLst/>
            <a:rect l="l" t="t" r="r" b="b"/>
            <a:pathLst>
              <a:path w="196850" h="246379">
                <a:moveTo>
                  <a:pt x="0" y="0"/>
                </a:moveTo>
                <a:lnTo>
                  <a:pt x="196595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157682" y="6050492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5635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8"/>
                </a:lnTo>
                <a:lnTo>
                  <a:pt x="6937" y="179179"/>
                </a:lnTo>
                <a:lnTo>
                  <a:pt x="26237" y="216401"/>
                </a:lnTo>
                <a:lnTo>
                  <a:pt x="55632" y="245796"/>
                </a:lnTo>
                <a:lnTo>
                  <a:pt x="92854" y="265096"/>
                </a:lnTo>
                <a:lnTo>
                  <a:pt x="135635" y="272034"/>
                </a:lnTo>
                <a:lnTo>
                  <a:pt x="178789" y="265096"/>
                </a:lnTo>
                <a:lnTo>
                  <a:pt x="216237" y="245796"/>
                </a:lnTo>
                <a:lnTo>
                  <a:pt x="245748" y="216401"/>
                </a:lnTo>
                <a:lnTo>
                  <a:pt x="265090" y="179179"/>
                </a:lnTo>
                <a:lnTo>
                  <a:pt x="272033" y="136398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5256460" y="6069259"/>
            <a:ext cx="672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f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88772" y="5789719"/>
            <a:ext cx="238301" cy="287073"/>
          </a:xfrm>
          <a:custGeom>
            <a:avLst/>
            <a:gdLst/>
            <a:ahLst/>
            <a:cxnLst/>
            <a:rect l="l" t="t" r="r" b="b"/>
            <a:pathLst>
              <a:path w="245110" h="295275">
                <a:moveTo>
                  <a:pt x="0" y="0"/>
                </a:moveTo>
                <a:lnTo>
                  <a:pt x="244601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1352267" y="6836269"/>
            <a:ext cx="4853076" cy="2558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12"/>
            <a:r>
              <a:rPr sz="1069" spc="5" dirty="0">
                <a:latin typeface="Times New Roman"/>
                <a:cs typeface="Times New Roman"/>
              </a:rPr>
              <a:t>Inorder traversal yields: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a+b*c+d*e+f*g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904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routine </a:t>
            </a:r>
            <a:r>
              <a:rPr sz="1069" spc="10" dirty="0">
                <a:latin typeface="Times New Roman"/>
                <a:cs typeface="Times New Roman"/>
              </a:rPr>
              <a:t>and give </a:t>
            </a: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inorder traversal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i="1" spc="10" dirty="0">
                <a:latin typeface="Times New Roman"/>
                <a:cs typeface="Times New Roman"/>
              </a:rPr>
              <a:t>a+b*c+d*e+f*g</a:t>
            </a:r>
            <a:r>
              <a:rPr sz="1069" spc="10" dirty="0">
                <a:latin typeface="Times New Roman"/>
                <a:cs typeface="Times New Roman"/>
              </a:rPr>
              <a:t>. You might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noted that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parenthesis. In </a:t>
            </a:r>
            <a:r>
              <a:rPr sz="1069" spc="10" dirty="0">
                <a:latin typeface="Times New Roman"/>
                <a:cs typeface="Times New Roman"/>
              </a:rPr>
              <a:t>such  </a:t>
            </a:r>
            <a:r>
              <a:rPr sz="1069" spc="5" dirty="0">
                <a:latin typeface="Times New Roman"/>
                <a:cs typeface="Times New Roman"/>
              </a:rPr>
              <a:t>expressions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there is addition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multiplication together,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decide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operation should </a:t>
            </a:r>
            <a:r>
              <a:rPr sz="1069" spc="10" dirty="0">
                <a:latin typeface="Times New Roman"/>
                <a:cs typeface="Times New Roman"/>
              </a:rPr>
              <a:t>be performed </a:t>
            </a:r>
            <a:r>
              <a:rPr sz="1069" spc="5" dirty="0">
                <a:latin typeface="Times New Roman"/>
                <a:cs typeface="Times New Roman"/>
              </a:rPr>
              <a:t>first.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that time,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talked </a:t>
            </a:r>
            <a:r>
              <a:rPr sz="1069" spc="10" dirty="0">
                <a:latin typeface="Times New Roman"/>
                <a:cs typeface="Times New Roman"/>
              </a:rPr>
              <a:t>about the  </a:t>
            </a:r>
            <a:r>
              <a:rPr sz="1069" spc="5" dirty="0">
                <a:latin typeface="Times New Roman"/>
                <a:cs typeface="Times New Roman"/>
              </a:rPr>
              <a:t>operator precedence. </a:t>
            </a:r>
            <a:r>
              <a:rPr sz="1069" spc="10" dirty="0">
                <a:latin typeface="Times New Roman"/>
                <a:cs typeface="Times New Roman"/>
              </a:rPr>
              <a:t>While converting infix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postfix expression,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routine,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tells about </a:t>
            </a:r>
            <a:r>
              <a:rPr sz="1069" spc="10" dirty="0">
                <a:latin typeface="Times New Roman"/>
                <a:cs typeface="Times New Roman"/>
              </a:rPr>
              <a:t>the precedence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operators </a:t>
            </a:r>
            <a:r>
              <a:rPr sz="1069" spc="10" dirty="0">
                <a:latin typeface="Times New Roman"/>
                <a:cs typeface="Times New Roman"/>
              </a:rPr>
              <a:t>like  multiplication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higher precedence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addition.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14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4"/>
              </a:lnSpc>
            </a:pPr>
            <a:r>
              <a:rPr sz="1069" i="1" spc="10" dirty="0">
                <a:latin typeface="Times New Roman"/>
                <a:cs typeface="Times New Roman"/>
              </a:rPr>
              <a:t>*</a:t>
            </a:r>
            <a:r>
              <a:rPr sz="1069" i="1" spc="10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evaluate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3</a:t>
            </a:r>
            <a:r>
              <a:rPr sz="1069" i="1" spc="11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</a:t>
            </a:r>
            <a:r>
              <a:rPr sz="1069" i="1" spc="10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4</a:t>
            </a:r>
            <a:r>
              <a:rPr sz="1069" i="1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before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2</a:t>
            </a:r>
            <a:r>
              <a:rPr sz="1069" i="1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result.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solve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such</a:t>
            </a:r>
            <a:endParaRPr sz="1069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expressions </a:t>
            </a:r>
            <a:r>
              <a:rPr sz="1069" spc="10" dirty="0">
                <a:latin typeface="Times New Roman"/>
                <a:cs typeface="Times New Roman"/>
              </a:rPr>
              <a:t>and know how </a:t>
            </a:r>
            <a:r>
              <a:rPr sz="1069" spc="5" dirty="0">
                <a:latin typeface="Times New Roman"/>
                <a:cs typeface="Times New Roman"/>
              </a:rPr>
              <a:t>to evaluate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expressions.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computers,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precedence in our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an </a:t>
            </a:r>
            <a:r>
              <a:rPr sz="1069" spc="5" dirty="0">
                <a:latin typeface="Times New Roman"/>
                <a:cs typeface="Times New Roman"/>
              </a:rPr>
              <a:t>expression tree </a:t>
            </a:r>
            <a:r>
              <a:rPr sz="1069" spc="10" dirty="0">
                <a:latin typeface="Times New Roman"/>
                <a:cs typeface="Times New Roman"/>
              </a:rPr>
              <a:t>and perform </a:t>
            </a:r>
            <a:r>
              <a:rPr sz="1069" spc="5" dirty="0">
                <a:latin typeface="Times New Roman"/>
                <a:cs typeface="Times New Roman"/>
              </a:rPr>
              <a:t>inorder traversal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infix </a:t>
            </a:r>
            <a:r>
              <a:rPr sz="1069" spc="15" dirty="0">
                <a:latin typeface="Times New Roman"/>
                <a:cs typeface="Times New Roman"/>
              </a:rPr>
              <a:t>form  </a:t>
            </a:r>
            <a:r>
              <a:rPr sz="1069" spc="5" dirty="0">
                <a:latin typeface="Times New Roman"/>
                <a:cs typeface="Times New Roman"/>
              </a:rPr>
              <a:t>of  the  expression  with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inorder  traversal  </a:t>
            </a:r>
            <a:r>
              <a:rPr sz="1069" spc="10" dirty="0">
                <a:latin typeface="Times New Roman"/>
                <a:cs typeface="Times New Roman"/>
              </a:rPr>
              <a:t>but  without  </a:t>
            </a:r>
            <a:r>
              <a:rPr sz="1069" spc="5" dirty="0">
                <a:latin typeface="Times New Roman"/>
                <a:cs typeface="Times New Roman"/>
              </a:rPr>
              <a:t>parenthesis.  </a:t>
            </a:r>
            <a:r>
              <a:rPr sz="1069" spc="10" dirty="0">
                <a:latin typeface="Times New Roman"/>
                <a:cs typeface="Times New Roman"/>
              </a:rPr>
              <a:t>To  have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55865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758002" cy="925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78"/>
              </a:spcBef>
            </a:pPr>
            <a:r>
              <a:rPr sz="1069" spc="5" dirty="0">
                <a:latin typeface="Times New Roman"/>
                <a:cs typeface="Times New Roman"/>
              </a:rPr>
              <a:t>parenthesis also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some </a:t>
            </a:r>
            <a:r>
              <a:rPr sz="1069" spc="5" dirty="0">
                <a:latin typeface="Times New Roman"/>
                <a:cs typeface="Times New Roman"/>
              </a:rPr>
              <a:t>extra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routine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puts parenthesis 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expression.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8050" y="1937755"/>
            <a:ext cx="3199782" cy="229332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30"/>
              </a:lnSpc>
            </a:pPr>
            <a:r>
              <a:rPr sz="1069" spc="10" dirty="0">
                <a:latin typeface="Times New Roman"/>
                <a:cs typeface="Times New Roman"/>
              </a:rPr>
              <a:t>/* inorder traversal </a:t>
            </a:r>
            <a:r>
              <a:rPr sz="1069" spc="5" dirty="0">
                <a:latin typeface="Times New Roman"/>
                <a:cs typeface="Times New Roman"/>
              </a:rPr>
              <a:t>routine using the parenthesis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inorder(TreeNode&lt;int&gt;*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treeNode)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940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treeNode !=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){</a:t>
            </a:r>
            <a:endParaRPr sz="1069">
              <a:latin typeface="Times New Roman"/>
              <a:cs typeface="Times New Roman"/>
            </a:endParaRPr>
          </a:p>
          <a:p>
            <a:pPr marL="89638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&lt;&lt;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"(";</a:t>
            </a:r>
            <a:endParaRPr sz="1069">
              <a:latin typeface="Times New Roman"/>
              <a:cs typeface="Times New Roman"/>
            </a:endParaRPr>
          </a:p>
          <a:p>
            <a:pPr marL="896387" marR="624138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inorder(treeNod</a:t>
            </a:r>
            <a:r>
              <a:rPr sz="1069" spc="-5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-&gt;ge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10" dirty="0">
                <a:latin typeface="Times New Roman"/>
                <a:cs typeface="Times New Roman"/>
              </a:rPr>
              <a:t>Left());  cout &lt;&lt;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")";</a:t>
            </a:r>
            <a:endParaRPr sz="1069">
              <a:latin typeface="Times New Roman"/>
              <a:cs typeface="Times New Roman"/>
            </a:endParaRPr>
          </a:p>
          <a:p>
            <a:pPr marL="89638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*(treeNode-&gt;getInfo());</a:t>
            </a:r>
            <a:endParaRPr sz="1069">
              <a:latin typeface="Times New Roman"/>
              <a:cs typeface="Times New Roman"/>
            </a:endParaRPr>
          </a:p>
          <a:p>
            <a:pPr marL="89638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&lt;&lt;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"(";</a:t>
            </a:r>
            <a:endParaRPr sz="1069">
              <a:latin typeface="Times New Roman"/>
              <a:cs typeface="Times New Roman"/>
            </a:endParaRPr>
          </a:p>
          <a:p>
            <a:pPr marL="896387" marR="547587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inorder(treeNod</a:t>
            </a:r>
            <a:r>
              <a:rPr sz="1069" spc="-5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-&gt;ge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10" dirty="0">
                <a:latin typeface="Times New Roman"/>
                <a:cs typeface="Times New Roman"/>
              </a:rPr>
              <a:t>Right());  cout &lt;&lt;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")";</a:t>
            </a:r>
            <a:endParaRPr sz="1069">
              <a:latin typeface="Times New Roman"/>
              <a:cs typeface="Times New Roman"/>
            </a:endParaRPr>
          </a:p>
          <a:p>
            <a:pPr marL="199402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346864"/>
            <a:ext cx="4852458" cy="225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inorder routine </a:t>
            </a:r>
            <a:r>
              <a:rPr sz="1069" spc="10" dirty="0">
                <a:latin typeface="Times New Roman"/>
                <a:cs typeface="Times New Roman"/>
              </a:rPr>
              <a:t>used by us </a:t>
            </a:r>
            <a:r>
              <a:rPr sz="1069" spc="5" dirty="0">
                <a:latin typeface="Times New Roman"/>
                <a:cs typeface="Times New Roman"/>
              </a:rPr>
              <a:t>earlier. It </a:t>
            </a:r>
            <a:r>
              <a:rPr sz="1069" spc="10" dirty="0">
                <a:latin typeface="Times New Roman"/>
                <a:cs typeface="Times New Roman"/>
              </a:rPr>
              <a:t>takes the root </a:t>
            </a:r>
            <a:r>
              <a:rPr sz="1069" spc="5" dirty="0">
                <a:latin typeface="Times New Roman"/>
                <a:cs typeface="Times New Roman"/>
              </a:rPr>
              <a:t>of the tree to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traversed. First of all, </a:t>
            </a:r>
            <a:r>
              <a:rPr sz="1069" spc="10" dirty="0">
                <a:latin typeface="Times New Roman"/>
                <a:cs typeface="Times New Roman"/>
              </a:rPr>
              <a:t>we check </a:t>
            </a:r>
            <a:r>
              <a:rPr sz="1069" spc="5" dirty="0">
                <a:latin typeface="Times New Roman"/>
                <a:cs typeface="Times New Roman"/>
              </a:rPr>
              <a:t>that the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null. In the previous routine  </a:t>
            </a:r>
            <a:r>
              <a:rPr sz="1069" spc="10" dirty="0">
                <a:latin typeface="Times New Roman"/>
                <a:cs typeface="Times New Roman"/>
              </a:rPr>
              <a:t>after the check,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call to inorder passing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node.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included parenthesis  using the </a:t>
            </a:r>
            <a:r>
              <a:rPr sz="1069" i="1" spc="10" dirty="0">
                <a:latin typeface="Times New Roman"/>
                <a:cs typeface="Times New Roman"/>
              </a:rPr>
              <a:t>cout </a:t>
            </a:r>
            <a:r>
              <a:rPr sz="1069" spc="5" dirty="0">
                <a:latin typeface="Times New Roman"/>
                <a:cs typeface="Times New Roman"/>
              </a:rPr>
              <a:t>statements.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opening </a:t>
            </a:r>
            <a:r>
              <a:rPr sz="1069" spc="10" dirty="0">
                <a:latin typeface="Times New Roman"/>
                <a:cs typeface="Times New Roman"/>
              </a:rPr>
              <a:t>parenthesis ‘(‘before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recursive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call to inorder.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close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parenthesis.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of the node  </a:t>
            </a:r>
            <a:r>
              <a:rPr sz="1069" spc="10" dirty="0">
                <a:latin typeface="Times New Roman"/>
                <a:cs typeface="Times New Roman"/>
              </a:rPr>
              <a:t>and again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opening </a:t>
            </a:r>
            <a:r>
              <a:rPr sz="1069" spc="5" dirty="0">
                <a:latin typeface="Times New Roman"/>
                <a:cs typeface="Times New Roman"/>
              </a:rPr>
              <a:t>parenthesis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recursive call to </a:t>
            </a:r>
            <a:r>
              <a:rPr sz="1069" spc="10" dirty="0">
                <a:latin typeface="Times New Roman"/>
                <a:cs typeface="Times New Roman"/>
              </a:rPr>
              <a:t>inorder with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node  before having closing parenthesis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have understood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parenthesis </a:t>
            </a:r>
            <a:r>
              <a:rPr sz="1069" spc="10" dirty="0">
                <a:latin typeface="Times New Roman"/>
                <a:cs typeface="Times New Roman"/>
              </a:rPr>
              <a:t>in a </a:t>
            </a:r>
            <a:r>
              <a:rPr sz="1069" spc="5" dirty="0">
                <a:latin typeface="Times New Roman"/>
                <a:cs typeface="Times New Roman"/>
              </a:rPr>
              <a:t>special order.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put the opening </a:t>
            </a:r>
            <a:r>
              <a:rPr sz="1069" spc="5" dirty="0">
                <a:latin typeface="Times New Roman"/>
                <a:cs typeface="Times New Roman"/>
              </a:rPr>
              <a:t>parenthesis  before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the expression or sub expression of 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close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parenthesis.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parenthesis, there is </a:t>
            </a:r>
            <a:r>
              <a:rPr sz="1069" spc="10" dirty="0">
                <a:latin typeface="Times New Roman"/>
                <a:cs typeface="Times New Roman"/>
              </a:rPr>
              <a:t>a sub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expression.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executing </a:t>
            </a:r>
            <a:r>
              <a:rPr sz="1069" spc="5" dirty="0">
                <a:latin typeface="Times New Roman"/>
                <a:cs typeface="Times New Roman"/>
              </a:rPr>
              <a:t>this inorder routine, </a:t>
            </a:r>
            <a:r>
              <a:rPr sz="1069" spc="10" dirty="0">
                <a:latin typeface="Times New Roman"/>
                <a:cs typeface="Times New Roman"/>
              </a:rPr>
              <a:t>we have the </a:t>
            </a:r>
            <a:r>
              <a:rPr sz="1069" spc="5" dirty="0">
                <a:latin typeface="Times New Roman"/>
                <a:cs typeface="Times New Roman"/>
              </a:rPr>
              <a:t>expression as </a:t>
            </a:r>
            <a:r>
              <a:rPr sz="1069" i="1" spc="5" dirty="0">
                <a:latin typeface="Times New Roman"/>
                <a:cs typeface="Times New Roman"/>
              </a:rPr>
              <a:t>(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( </a:t>
            </a:r>
            <a:r>
              <a:rPr sz="1069" i="1" spc="10" dirty="0">
                <a:latin typeface="Times New Roman"/>
                <a:cs typeface="Times New Roman"/>
              </a:rPr>
              <a:t>b * c </a:t>
            </a:r>
            <a:r>
              <a:rPr sz="1069" i="1" spc="5" dirty="0">
                <a:latin typeface="Times New Roman"/>
                <a:cs typeface="Times New Roman"/>
              </a:rPr>
              <a:t>))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((( </a:t>
            </a:r>
            <a:r>
              <a:rPr sz="1069" i="1" spc="10" dirty="0">
                <a:latin typeface="Times New Roman"/>
                <a:cs typeface="Times New Roman"/>
              </a:rPr>
              <a:t>d *</a:t>
            </a:r>
            <a:r>
              <a:rPr sz="1069" i="1" spc="190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f ) </a:t>
            </a:r>
            <a:r>
              <a:rPr sz="1069" i="1" spc="10" dirty="0">
                <a:latin typeface="Times New Roman"/>
                <a:cs typeface="Times New Roman"/>
              </a:rPr>
              <a:t>* g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51625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4977" y="7920356"/>
            <a:ext cx="191382" cy="239535"/>
          </a:xfrm>
          <a:custGeom>
            <a:avLst/>
            <a:gdLst/>
            <a:ahLst/>
            <a:cxnLst/>
            <a:rect l="l" t="t" r="r" b="b"/>
            <a:pathLst>
              <a:path w="196850" h="246379">
                <a:moveTo>
                  <a:pt x="196595" y="0"/>
                </a:moveTo>
                <a:lnTo>
                  <a:pt x="0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162492" y="6343861"/>
            <a:ext cx="1529203" cy="477838"/>
          </a:xfrm>
          <a:custGeom>
            <a:avLst/>
            <a:gdLst/>
            <a:ahLst/>
            <a:cxnLst/>
            <a:rect l="l" t="t" r="r" b="b"/>
            <a:pathLst>
              <a:path w="1572895" h="491490">
                <a:moveTo>
                  <a:pt x="0" y="491489"/>
                </a:moveTo>
                <a:lnTo>
                  <a:pt x="157276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835294" y="6343861"/>
            <a:ext cx="1577358" cy="477838"/>
          </a:xfrm>
          <a:custGeom>
            <a:avLst/>
            <a:gdLst/>
            <a:ahLst/>
            <a:cxnLst/>
            <a:rect l="l" t="t" r="r" b="b"/>
            <a:pathLst>
              <a:path w="1622425" h="491490">
                <a:moveTo>
                  <a:pt x="1622298" y="49148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5597736" y="6949123"/>
            <a:ext cx="477220" cy="287073"/>
          </a:xfrm>
          <a:custGeom>
            <a:avLst/>
            <a:gdLst/>
            <a:ahLst/>
            <a:cxnLst/>
            <a:rect l="l" t="t" r="r" b="b"/>
            <a:pathLst>
              <a:path w="490854" h="295275">
                <a:moveTo>
                  <a:pt x="0" y="0"/>
                </a:moveTo>
                <a:lnTo>
                  <a:pt x="490727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976176" y="6949123"/>
            <a:ext cx="477838" cy="287073"/>
          </a:xfrm>
          <a:custGeom>
            <a:avLst/>
            <a:gdLst/>
            <a:ahLst/>
            <a:cxnLst/>
            <a:rect l="l" t="t" r="r" b="b"/>
            <a:pathLst>
              <a:path w="491489" h="295275">
                <a:moveTo>
                  <a:pt x="491490" y="0"/>
                </a:moveTo>
                <a:lnTo>
                  <a:pt x="0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594648" y="7426959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79" h="295275">
                <a:moveTo>
                  <a:pt x="246125" y="0"/>
                </a:moveTo>
                <a:lnTo>
                  <a:pt x="0" y="2948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168418" y="6964679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09">
                <a:moveTo>
                  <a:pt x="0" y="0"/>
                </a:moveTo>
                <a:lnTo>
                  <a:pt x="491489" y="2956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46859" y="6964679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09">
                <a:moveTo>
                  <a:pt x="491489" y="0"/>
                </a:moveTo>
                <a:lnTo>
                  <a:pt x="0" y="2956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39427" y="7210637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36397" y="0"/>
                </a:moveTo>
                <a:lnTo>
                  <a:pt x="93537" y="6937"/>
                </a:lnTo>
                <a:lnTo>
                  <a:pt x="56125" y="26237"/>
                </a:lnTo>
                <a:lnTo>
                  <a:pt x="26505" y="55632"/>
                </a:lnTo>
                <a:lnTo>
                  <a:pt x="7016" y="92854"/>
                </a:lnTo>
                <a:lnTo>
                  <a:pt x="0" y="135635"/>
                </a:lnTo>
                <a:lnTo>
                  <a:pt x="7016" y="178789"/>
                </a:lnTo>
                <a:lnTo>
                  <a:pt x="26505" y="216237"/>
                </a:lnTo>
                <a:lnTo>
                  <a:pt x="56125" y="245748"/>
                </a:lnTo>
                <a:lnTo>
                  <a:pt x="93537" y="265090"/>
                </a:lnTo>
                <a:lnTo>
                  <a:pt x="136397" y="272033"/>
                </a:lnTo>
                <a:lnTo>
                  <a:pt x="179551" y="265090"/>
                </a:lnTo>
                <a:lnTo>
                  <a:pt x="216999" y="245748"/>
                </a:lnTo>
                <a:lnTo>
                  <a:pt x="246510" y="216237"/>
                </a:lnTo>
                <a:lnTo>
                  <a:pt x="265852" y="178789"/>
                </a:lnTo>
                <a:lnTo>
                  <a:pt x="272796" y="135635"/>
                </a:lnTo>
                <a:lnTo>
                  <a:pt x="265852" y="92854"/>
                </a:lnTo>
                <a:lnTo>
                  <a:pt x="246510" y="55632"/>
                </a:lnTo>
                <a:lnTo>
                  <a:pt x="216999" y="26237"/>
                </a:lnTo>
                <a:lnTo>
                  <a:pt x="179551" y="6937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432278" y="7229404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a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58888" y="7703290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5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6" y="136397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050998" y="7723541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c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60986" y="6732058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6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6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044946" y="6750826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89979" y="7442517"/>
            <a:ext cx="238919" cy="287073"/>
          </a:xfrm>
          <a:custGeom>
            <a:avLst/>
            <a:gdLst/>
            <a:ahLst/>
            <a:cxnLst/>
            <a:rect l="l" t="t" r="r" b="b"/>
            <a:pathLst>
              <a:path w="245744" h="295275">
                <a:moveTo>
                  <a:pt x="0" y="0"/>
                </a:moveTo>
                <a:lnTo>
                  <a:pt x="245363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06201" y="7719588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5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7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293866" y="7738357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b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17790" y="7194339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5">
                <a:moveTo>
                  <a:pt x="136398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6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8" y="272034"/>
                </a:lnTo>
                <a:lnTo>
                  <a:pt x="179179" y="265090"/>
                </a:lnTo>
                <a:lnTo>
                  <a:pt x="216401" y="245748"/>
                </a:lnTo>
                <a:lnTo>
                  <a:pt x="245796" y="216237"/>
                </a:lnTo>
                <a:lnTo>
                  <a:pt x="265096" y="178789"/>
                </a:lnTo>
                <a:lnTo>
                  <a:pt x="272034" y="135636"/>
                </a:lnTo>
                <a:lnTo>
                  <a:pt x="265096" y="92854"/>
                </a:lnTo>
                <a:lnTo>
                  <a:pt x="245796" y="55632"/>
                </a:lnTo>
                <a:lnTo>
                  <a:pt x="216401" y="26237"/>
                </a:lnTo>
                <a:lnTo>
                  <a:pt x="179179" y="6937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6105454" y="7211624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g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3635" y="6732058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5636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8"/>
                </a:lnTo>
                <a:lnTo>
                  <a:pt x="6937" y="179551"/>
                </a:lnTo>
                <a:lnTo>
                  <a:pt x="26237" y="216999"/>
                </a:lnTo>
                <a:lnTo>
                  <a:pt x="55632" y="246510"/>
                </a:lnTo>
                <a:lnTo>
                  <a:pt x="92854" y="265852"/>
                </a:lnTo>
                <a:lnTo>
                  <a:pt x="135636" y="272796"/>
                </a:lnTo>
                <a:lnTo>
                  <a:pt x="178789" y="265852"/>
                </a:lnTo>
                <a:lnTo>
                  <a:pt x="216237" y="246510"/>
                </a:lnTo>
                <a:lnTo>
                  <a:pt x="245748" y="216999"/>
                </a:lnTo>
                <a:lnTo>
                  <a:pt x="265090" y="179551"/>
                </a:lnTo>
                <a:lnTo>
                  <a:pt x="272034" y="136398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5471300" y="6789349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33787" y="6158654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8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6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8" y="272034"/>
                </a:lnTo>
                <a:lnTo>
                  <a:pt x="179551" y="265090"/>
                </a:lnTo>
                <a:lnTo>
                  <a:pt x="216999" y="245748"/>
                </a:lnTo>
                <a:lnTo>
                  <a:pt x="246510" y="216237"/>
                </a:lnTo>
                <a:lnTo>
                  <a:pt x="265852" y="178789"/>
                </a:lnTo>
                <a:lnTo>
                  <a:pt x="272795" y="135636"/>
                </a:lnTo>
                <a:lnTo>
                  <a:pt x="265852" y="92854"/>
                </a:lnTo>
                <a:lnTo>
                  <a:pt x="246510" y="55632"/>
                </a:lnTo>
                <a:lnTo>
                  <a:pt x="216999" y="26237"/>
                </a:lnTo>
                <a:lnTo>
                  <a:pt x="179551" y="6937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768744" y="7194339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36397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6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7" y="272034"/>
                </a:lnTo>
                <a:lnTo>
                  <a:pt x="179551" y="265090"/>
                </a:lnTo>
                <a:lnTo>
                  <a:pt x="216999" y="245748"/>
                </a:lnTo>
                <a:lnTo>
                  <a:pt x="246510" y="216237"/>
                </a:lnTo>
                <a:lnTo>
                  <a:pt x="265852" y="178789"/>
                </a:lnTo>
                <a:lnTo>
                  <a:pt x="272795" y="135636"/>
                </a:lnTo>
                <a:lnTo>
                  <a:pt x="265852" y="92854"/>
                </a:lnTo>
                <a:lnTo>
                  <a:pt x="246510" y="55632"/>
                </a:lnTo>
                <a:lnTo>
                  <a:pt x="216999" y="26237"/>
                </a:lnTo>
                <a:lnTo>
                  <a:pt x="179551" y="6937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853445" y="7211624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63471" y="8133714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5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7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151877" y="8153223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d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06968" y="7442517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80" h="295275">
                <a:moveTo>
                  <a:pt x="246125" y="0"/>
                </a:moveTo>
                <a:lnTo>
                  <a:pt x="0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576618" y="7210637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5">
                <a:moveTo>
                  <a:pt x="136397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5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7" y="272033"/>
                </a:lnTo>
                <a:lnTo>
                  <a:pt x="179179" y="265090"/>
                </a:lnTo>
                <a:lnTo>
                  <a:pt x="216401" y="245748"/>
                </a:lnTo>
                <a:lnTo>
                  <a:pt x="245796" y="216237"/>
                </a:lnTo>
                <a:lnTo>
                  <a:pt x="265096" y="178789"/>
                </a:lnTo>
                <a:lnTo>
                  <a:pt x="272033" y="135635"/>
                </a:lnTo>
                <a:lnTo>
                  <a:pt x="265096" y="92854"/>
                </a:lnTo>
                <a:lnTo>
                  <a:pt x="245796" y="55632"/>
                </a:lnTo>
                <a:lnTo>
                  <a:pt x="216401" y="26237"/>
                </a:lnTo>
                <a:lnTo>
                  <a:pt x="179179" y="6937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665023" y="7267186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98328" y="7687733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7" y="272033"/>
                </a:lnTo>
                <a:lnTo>
                  <a:pt x="179258" y="265096"/>
                </a:lnTo>
                <a:lnTo>
                  <a:pt x="216670" y="245796"/>
                </a:lnTo>
                <a:lnTo>
                  <a:pt x="246290" y="216401"/>
                </a:lnTo>
                <a:lnTo>
                  <a:pt x="265779" y="179179"/>
                </a:lnTo>
                <a:lnTo>
                  <a:pt x="272795" y="136397"/>
                </a:lnTo>
                <a:lnTo>
                  <a:pt x="265779" y="93244"/>
                </a:lnTo>
                <a:lnTo>
                  <a:pt x="246290" y="55796"/>
                </a:lnTo>
                <a:lnTo>
                  <a:pt x="216670" y="26285"/>
                </a:lnTo>
                <a:lnTo>
                  <a:pt x="179258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485993" y="7745024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27257" y="8133714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5636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7"/>
                </a:lnTo>
                <a:lnTo>
                  <a:pt x="6937" y="179551"/>
                </a:lnTo>
                <a:lnTo>
                  <a:pt x="26237" y="216999"/>
                </a:lnTo>
                <a:lnTo>
                  <a:pt x="55632" y="246510"/>
                </a:lnTo>
                <a:lnTo>
                  <a:pt x="92854" y="265852"/>
                </a:lnTo>
                <a:lnTo>
                  <a:pt x="135636" y="272795"/>
                </a:lnTo>
                <a:lnTo>
                  <a:pt x="178789" y="265852"/>
                </a:lnTo>
                <a:lnTo>
                  <a:pt x="216237" y="246510"/>
                </a:lnTo>
                <a:lnTo>
                  <a:pt x="245748" y="216999"/>
                </a:lnTo>
                <a:lnTo>
                  <a:pt x="265090" y="179551"/>
                </a:lnTo>
                <a:lnTo>
                  <a:pt x="272033" y="136397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818627" y="8153223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99834" y="7920356"/>
            <a:ext cx="191382" cy="239535"/>
          </a:xfrm>
          <a:custGeom>
            <a:avLst/>
            <a:gdLst/>
            <a:ahLst/>
            <a:cxnLst/>
            <a:rect l="l" t="t" r="r" b="b"/>
            <a:pathLst>
              <a:path w="196850" h="246379">
                <a:moveTo>
                  <a:pt x="0" y="0"/>
                </a:moveTo>
                <a:lnTo>
                  <a:pt x="196595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157682" y="7703290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5635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7"/>
                </a:lnTo>
                <a:lnTo>
                  <a:pt x="6937" y="179551"/>
                </a:lnTo>
                <a:lnTo>
                  <a:pt x="26237" y="216999"/>
                </a:lnTo>
                <a:lnTo>
                  <a:pt x="55632" y="246510"/>
                </a:lnTo>
                <a:lnTo>
                  <a:pt x="92854" y="265852"/>
                </a:lnTo>
                <a:lnTo>
                  <a:pt x="135635" y="272795"/>
                </a:lnTo>
                <a:lnTo>
                  <a:pt x="178789" y="265852"/>
                </a:lnTo>
                <a:lnTo>
                  <a:pt x="216237" y="246510"/>
                </a:lnTo>
                <a:lnTo>
                  <a:pt x="245748" y="216999"/>
                </a:lnTo>
                <a:lnTo>
                  <a:pt x="265090" y="179551"/>
                </a:lnTo>
                <a:lnTo>
                  <a:pt x="272033" y="136397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5256460" y="7723541"/>
            <a:ext cx="672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f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88772" y="7442517"/>
            <a:ext cx="238301" cy="287073"/>
          </a:xfrm>
          <a:custGeom>
            <a:avLst/>
            <a:gdLst/>
            <a:ahLst/>
            <a:cxnLst/>
            <a:rect l="l" t="t" r="r" b="b"/>
            <a:pathLst>
              <a:path w="245110" h="295275">
                <a:moveTo>
                  <a:pt x="0" y="0"/>
                </a:moveTo>
                <a:lnTo>
                  <a:pt x="244601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1352267" y="8488327"/>
            <a:ext cx="4851841" cy="79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12"/>
            <a:r>
              <a:rPr sz="1069" spc="5" dirty="0">
                <a:latin typeface="Times New Roman"/>
                <a:cs typeface="Times New Roman"/>
              </a:rPr>
              <a:t>Postorder traversal: </a:t>
            </a:r>
            <a:r>
              <a:rPr sz="1069" spc="10" dirty="0">
                <a:latin typeface="Times New Roman"/>
                <a:cs typeface="Times New Roman"/>
              </a:rPr>
              <a:t>a b c *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d e * </a:t>
            </a:r>
            <a:r>
              <a:rPr sz="1069" spc="5" dirty="0">
                <a:latin typeface="Times New Roman"/>
                <a:cs typeface="Times New Roman"/>
              </a:rPr>
              <a:t>f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g *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958"/>
              </a:spcBef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tree as seen </a:t>
            </a:r>
            <a:r>
              <a:rPr sz="1069" spc="10" dirty="0">
                <a:latin typeface="Times New Roman"/>
                <a:cs typeface="Times New Roman"/>
              </a:rPr>
              <a:t>by us </a:t>
            </a:r>
            <a:r>
              <a:rPr sz="1069" spc="5" dirty="0">
                <a:latin typeface="Times New Roman"/>
                <a:cs typeface="Times New Roman"/>
              </a:rPr>
              <a:t>earlier.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performing </a:t>
            </a:r>
            <a:r>
              <a:rPr sz="1069" spc="5" dirty="0">
                <a:latin typeface="Times New Roman"/>
                <a:cs typeface="Times New Roman"/>
              </a:rPr>
              <a:t>postorder traversal.  In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postorder,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print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parent.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print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64977" y="3061229"/>
            <a:ext cx="191382" cy="239535"/>
          </a:xfrm>
          <a:custGeom>
            <a:avLst/>
            <a:gdLst/>
            <a:ahLst/>
            <a:cxnLst/>
            <a:rect l="l" t="t" r="r" b="b"/>
            <a:pathLst>
              <a:path w="196850" h="246380">
                <a:moveTo>
                  <a:pt x="196595" y="0"/>
                </a:moveTo>
                <a:lnTo>
                  <a:pt x="0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162492" y="1484736"/>
            <a:ext cx="1529203" cy="477838"/>
          </a:xfrm>
          <a:custGeom>
            <a:avLst/>
            <a:gdLst/>
            <a:ahLst/>
            <a:cxnLst/>
            <a:rect l="l" t="t" r="r" b="b"/>
            <a:pathLst>
              <a:path w="1572895" h="491490">
                <a:moveTo>
                  <a:pt x="0" y="491489"/>
                </a:moveTo>
                <a:lnTo>
                  <a:pt x="157276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835294" y="1484736"/>
            <a:ext cx="1577358" cy="477838"/>
          </a:xfrm>
          <a:custGeom>
            <a:avLst/>
            <a:gdLst/>
            <a:ahLst/>
            <a:cxnLst/>
            <a:rect l="l" t="t" r="r" b="b"/>
            <a:pathLst>
              <a:path w="1622425" h="491490">
                <a:moveTo>
                  <a:pt x="1622298" y="49148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597736" y="2089997"/>
            <a:ext cx="477220" cy="287073"/>
          </a:xfrm>
          <a:custGeom>
            <a:avLst/>
            <a:gdLst/>
            <a:ahLst/>
            <a:cxnLst/>
            <a:rect l="l" t="t" r="r" b="b"/>
            <a:pathLst>
              <a:path w="490854" h="295275">
                <a:moveTo>
                  <a:pt x="0" y="0"/>
                </a:moveTo>
                <a:lnTo>
                  <a:pt x="490727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976176" y="2089997"/>
            <a:ext cx="477838" cy="287073"/>
          </a:xfrm>
          <a:custGeom>
            <a:avLst/>
            <a:gdLst/>
            <a:ahLst/>
            <a:cxnLst/>
            <a:rect l="l" t="t" r="r" b="b"/>
            <a:pathLst>
              <a:path w="491489" h="295275">
                <a:moveTo>
                  <a:pt x="491490" y="0"/>
                </a:moveTo>
                <a:lnTo>
                  <a:pt x="0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594648" y="2567835"/>
            <a:ext cx="239535" cy="287073"/>
          </a:xfrm>
          <a:custGeom>
            <a:avLst/>
            <a:gdLst/>
            <a:ahLst/>
            <a:cxnLst/>
            <a:rect l="l" t="t" r="r" b="b"/>
            <a:pathLst>
              <a:path w="246379" h="295275">
                <a:moveTo>
                  <a:pt x="246125" y="0"/>
                </a:moveTo>
                <a:lnTo>
                  <a:pt x="0" y="2948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168418" y="2105554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10">
                <a:moveTo>
                  <a:pt x="0" y="0"/>
                </a:moveTo>
                <a:lnTo>
                  <a:pt x="491489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546859" y="2105554"/>
            <a:ext cx="477838" cy="287690"/>
          </a:xfrm>
          <a:custGeom>
            <a:avLst/>
            <a:gdLst/>
            <a:ahLst/>
            <a:cxnLst/>
            <a:rect l="l" t="t" r="r" b="b"/>
            <a:pathLst>
              <a:path w="491489" h="295910">
                <a:moveTo>
                  <a:pt x="491489" y="0"/>
                </a:moveTo>
                <a:lnTo>
                  <a:pt x="0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339427" y="2351510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7" y="0"/>
                </a:moveTo>
                <a:lnTo>
                  <a:pt x="93537" y="6937"/>
                </a:lnTo>
                <a:lnTo>
                  <a:pt x="56125" y="26237"/>
                </a:lnTo>
                <a:lnTo>
                  <a:pt x="26505" y="55632"/>
                </a:lnTo>
                <a:lnTo>
                  <a:pt x="7016" y="92854"/>
                </a:lnTo>
                <a:lnTo>
                  <a:pt x="0" y="135636"/>
                </a:lnTo>
                <a:lnTo>
                  <a:pt x="7016" y="178789"/>
                </a:lnTo>
                <a:lnTo>
                  <a:pt x="26505" y="216237"/>
                </a:lnTo>
                <a:lnTo>
                  <a:pt x="56125" y="245748"/>
                </a:lnTo>
                <a:lnTo>
                  <a:pt x="93537" y="265090"/>
                </a:lnTo>
                <a:lnTo>
                  <a:pt x="136397" y="272034"/>
                </a:lnTo>
                <a:lnTo>
                  <a:pt x="179551" y="265090"/>
                </a:lnTo>
                <a:lnTo>
                  <a:pt x="216999" y="245748"/>
                </a:lnTo>
                <a:lnTo>
                  <a:pt x="246510" y="216237"/>
                </a:lnTo>
                <a:lnTo>
                  <a:pt x="265852" y="178789"/>
                </a:lnTo>
                <a:lnTo>
                  <a:pt x="272796" y="135636"/>
                </a:lnTo>
                <a:lnTo>
                  <a:pt x="265852" y="92854"/>
                </a:lnTo>
                <a:lnTo>
                  <a:pt x="246510" y="55632"/>
                </a:lnTo>
                <a:lnTo>
                  <a:pt x="216999" y="26237"/>
                </a:lnTo>
                <a:lnTo>
                  <a:pt x="179551" y="6937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1432278" y="2369538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a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58888" y="2844165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7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5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6" y="136397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3050998" y="2862933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c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60986" y="1872933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8" y="272796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6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2044946" y="1890959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89979" y="2583391"/>
            <a:ext cx="238919" cy="287690"/>
          </a:xfrm>
          <a:custGeom>
            <a:avLst/>
            <a:gdLst/>
            <a:ahLst/>
            <a:cxnLst/>
            <a:rect l="l" t="t" r="r" b="b"/>
            <a:pathLst>
              <a:path w="245744" h="295910">
                <a:moveTo>
                  <a:pt x="0" y="0"/>
                </a:moveTo>
                <a:lnTo>
                  <a:pt x="245363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206201" y="2860463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6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2293866" y="2879971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b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017790" y="2335213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6398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5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8" y="272033"/>
                </a:lnTo>
                <a:lnTo>
                  <a:pt x="179179" y="265090"/>
                </a:lnTo>
                <a:lnTo>
                  <a:pt x="216401" y="245748"/>
                </a:lnTo>
                <a:lnTo>
                  <a:pt x="245796" y="216237"/>
                </a:lnTo>
                <a:lnTo>
                  <a:pt x="265096" y="178789"/>
                </a:lnTo>
                <a:lnTo>
                  <a:pt x="272034" y="135635"/>
                </a:lnTo>
                <a:lnTo>
                  <a:pt x="265096" y="92854"/>
                </a:lnTo>
                <a:lnTo>
                  <a:pt x="245796" y="55632"/>
                </a:lnTo>
                <a:lnTo>
                  <a:pt x="216401" y="26237"/>
                </a:lnTo>
                <a:lnTo>
                  <a:pt x="179179" y="6937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6105454" y="2353980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g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83635" y="1872933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5636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8"/>
                </a:lnTo>
                <a:lnTo>
                  <a:pt x="6937" y="179551"/>
                </a:lnTo>
                <a:lnTo>
                  <a:pt x="26237" y="216999"/>
                </a:lnTo>
                <a:lnTo>
                  <a:pt x="55632" y="246510"/>
                </a:lnTo>
                <a:lnTo>
                  <a:pt x="92854" y="265852"/>
                </a:lnTo>
                <a:lnTo>
                  <a:pt x="135636" y="272796"/>
                </a:lnTo>
                <a:lnTo>
                  <a:pt x="178789" y="265852"/>
                </a:lnTo>
                <a:lnTo>
                  <a:pt x="216237" y="246510"/>
                </a:lnTo>
                <a:lnTo>
                  <a:pt x="245748" y="216999"/>
                </a:lnTo>
                <a:lnTo>
                  <a:pt x="265090" y="179551"/>
                </a:lnTo>
                <a:lnTo>
                  <a:pt x="272034" y="136398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5471300" y="1929482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33787" y="1299528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36398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179"/>
                </a:lnTo>
                <a:lnTo>
                  <a:pt x="26285" y="216401"/>
                </a:lnTo>
                <a:lnTo>
                  <a:pt x="55796" y="245796"/>
                </a:lnTo>
                <a:lnTo>
                  <a:pt x="93244" y="265096"/>
                </a:lnTo>
                <a:lnTo>
                  <a:pt x="136398" y="272033"/>
                </a:lnTo>
                <a:lnTo>
                  <a:pt x="179551" y="265096"/>
                </a:lnTo>
                <a:lnTo>
                  <a:pt x="216999" y="245796"/>
                </a:lnTo>
                <a:lnTo>
                  <a:pt x="246510" y="216401"/>
                </a:lnTo>
                <a:lnTo>
                  <a:pt x="265852" y="179179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3717749" y="1318295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768744" y="2335213"/>
            <a:ext cx="265465" cy="264848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136397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5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7" y="272033"/>
                </a:lnTo>
                <a:lnTo>
                  <a:pt x="179551" y="265090"/>
                </a:lnTo>
                <a:lnTo>
                  <a:pt x="216999" y="245748"/>
                </a:lnTo>
                <a:lnTo>
                  <a:pt x="246510" y="216237"/>
                </a:lnTo>
                <a:lnTo>
                  <a:pt x="265852" y="178789"/>
                </a:lnTo>
                <a:lnTo>
                  <a:pt x="272795" y="135635"/>
                </a:lnTo>
                <a:lnTo>
                  <a:pt x="265852" y="92854"/>
                </a:lnTo>
                <a:lnTo>
                  <a:pt x="246510" y="55632"/>
                </a:lnTo>
                <a:lnTo>
                  <a:pt x="216999" y="26237"/>
                </a:lnTo>
                <a:lnTo>
                  <a:pt x="179551" y="6937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4853445" y="2353980"/>
            <a:ext cx="969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063471" y="3274588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6"/>
                </a:lnTo>
                <a:lnTo>
                  <a:pt x="179551" y="265852"/>
                </a:lnTo>
                <a:lnTo>
                  <a:pt x="216999" y="246510"/>
                </a:lnTo>
                <a:lnTo>
                  <a:pt x="246510" y="216999"/>
                </a:lnTo>
                <a:lnTo>
                  <a:pt x="265852" y="179551"/>
                </a:lnTo>
                <a:lnTo>
                  <a:pt x="272795" y="136398"/>
                </a:lnTo>
                <a:lnTo>
                  <a:pt x="265852" y="93244"/>
                </a:lnTo>
                <a:lnTo>
                  <a:pt x="246510" y="55796"/>
                </a:lnTo>
                <a:lnTo>
                  <a:pt x="216999" y="26285"/>
                </a:lnTo>
                <a:lnTo>
                  <a:pt x="179551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4151877" y="3294098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d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406968" y="2583391"/>
            <a:ext cx="239535" cy="287690"/>
          </a:xfrm>
          <a:custGeom>
            <a:avLst/>
            <a:gdLst/>
            <a:ahLst/>
            <a:cxnLst/>
            <a:rect l="l" t="t" r="r" b="b"/>
            <a:pathLst>
              <a:path w="246380" h="295910">
                <a:moveTo>
                  <a:pt x="246125" y="0"/>
                </a:moveTo>
                <a:lnTo>
                  <a:pt x="0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576618" y="2351510"/>
            <a:ext cx="264848" cy="264848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36397" y="0"/>
                </a:moveTo>
                <a:lnTo>
                  <a:pt x="93244" y="6937"/>
                </a:lnTo>
                <a:lnTo>
                  <a:pt x="55796" y="26237"/>
                </a:lnTo>
                <a:lnTo>
                  <a:pt x="26285" y="55632"/>
                </a:lnTo>
                <a:lnTo>
                  <a:pt x="6943" y="92854"/>
                </a:lnTo>
                <a:lnTo>
                  <a:pt x="0" y="135636"/>
                </a:lnTo>
                <a:lnTo>
                  <a:pt x="6943" y="178789"/>
                </a:lnTo>
                <a:lnTo>
                  <a:pt x="26285" y="216237"/>
                </a:lnTo>
                <a:lnTo>
                  <a:pt x="55796" y="245748"/>
                </a:lnTo>
                <a:lnTo>
                  <a:pt x="93244" y="265090"/>
                </a:lnTo>
                <a:lnTo>
                  <a:pt x="136397" y="272034"/>
                </a:lnTo>
                <a:lnTo>
                  <a:pt x="179179" y="265090"/>
                </a:lnTo>
                <a:lnTo>
                  <a:pt x="216401" y="245748"/>
                </a:lnTo>
                <a:lnTo>
                  <a:pt x="245796" y="216237"/>
                </a:lnTo>
                <a:lnTo>
                  <a:pt x="265096" y="178789"/>
                </a:lnTo>
                <a:lnTo>
                  <a:pt x="272033" y="135636"/>
                </a:lnTo>
                <a:lnTo>
                  <a:pt x="265096" y="92854"/>
                </a:lnTo>
                <a:lnTo>
                  <a:pt x="245796" y="55632"/>
                </a:lnTo>
                <a:lnTo>
                  <a:pt x="216401" y="26237"/>
                </a:lnTo>
                <a:lnTo>
                  <a:pt x="179179" y="6937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2665023" y="2406580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398328" y="2828607"/>
            <a:ext cx="265465" cy="265465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44" y="6943"/>
                </a:lnTo>
                <a:lnTo>
                  <a:pt x="55796" y="26285"/>
                </a:lnTo>
                <a:lnTo>
                  <a:pt x="26285" y="55796"/>
                </a:lnTo>
                <a:lnTo>
                  <a:pt x="6943" y="93244"/>
                </a:lnTo>
                <a:lnTo>
                  <a:pt x="0" y="136398"/>
                </a:lnTo>
                <a:lnTo>
                  <a:pt x="6943" y="179551"/>
                </a:lnTo>
                <a:lnTo>
                  <a:pt x="26285" y="216999"/>
                </a:lnTo>
                <a:lnTo>
                  <a:pt x="55796" y="246510"/>
                </a:lnTo>
                <a:lnTo>
                  <a:pt x="93244" y="265852"/>
                </a:lnTo>
                <a:lnTo>
                  <a:pt x="136397" y="272796"/>
                </a:lnTo>
                <a:lnTo>
                  <a:pt x="179258" y="265852"/>
                </a:lnTo>
                <a:lnTo>
                  <a:pt x="216670" y="246510"/>
                </a:lnTo>
                <a:lnTo>
                  <a:pt x="246290" y="216999"/>
                </a:lnTo>
                <a:lnTo>
                  <a:pt x="265779" y="179551"/>
                </a:lnTo>
                <a:lnTo>
                  <a:pt x="272795" y="136398"/>
                </a:lnTo>
                <a:lnTo>
                  <a:pt x="265779" y="93244"/>
                </a:lnTo>
                <a:lnTo>
                  <a:pt x="246290" y="55796"/>
                </a:lnTo>
                <a:lnTo>
                  <a:pt x="216670" y="26285"/>
                </a:lnTo>
                <a:lnTo>
                  <a:pt x="179258" y="6943"/>
                </a:lnTo>
                <a:lnTo>
                  <a:pt x="13639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/>
          <p:nvPr/>
        </p:nvSpPr>
        <p:spPr>
          <a:xfrm>
            <a:off x="4485993" y="2885158"/>
            <a:ext cx="8890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Times New Roman"/>
                <a:cs typeface="Times New Roman"/>
              </a:rPr>
              <a:t>*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727257" y="3274588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5636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8"/>
                </a:lnTo>
                <a:lnTo>
                  <a:pt x="6937" y="179551"/>
                </a:lnTo>
                <a:lnTo>
                  <a:pt x="26237" y="216999"/>
                </a:lnTo>
                <a:lnTo>
                  <a:pt x="55632" y="246510"/>
                </a:lnTo>
                <a:lnTo>
                  <a:pt x="92854" y="265852"/>
                </a:lnTo>
                <a:lnTo>
                  <a:pt x="135636" y="272796"/>
                </a:lnTo>
                <a:lnTo>
                  <a:pt x="178789" y="265852"/>
                </a:lnTo>
                <a:lnTo>
                  <a:pt x="216237" y="246510"/>
                </a:lnTo>
                <a:lnTo>
                  <a:pt x="245748" y="216999"/>
                </a:lnTo>
                <a:lnTo>
                  <a:pt x="265090" y="179551"/>
                </a:lnTo>
                <a:lnTo>
                  <a:pt x="272033" y="136398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4818627" y="3294098"/>
            <a:ext cx="814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599834" y="3061229"/>
            <a:ext cx="191382" cy="239535"/>
          </a:xfrm>
          <a:custGeom>
            <a:avLst/>
            <a:gdLst/>
            <a:ahLst/>
            <a:cxnLst/>
            <a:rect l="l" t="t" r="r" b="b"/>
            <a:pathLst>
              <a:path w="196850" h="246380">
                <a:moveTo>
                  <a:pt x="0" y="0"/>
                </a:moveTo>
                <a:lnTo>
                  <a:pt x="196595" y="2461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5157682" y="2844165"/>
            <a:ext cx="264848" cy="265465"/>
          </a:xfrm>
          <a:custGeom>
            <a:avLst/>
            <a:gdLst/>
            <a:ahLst/>
            <a:cxnLst/>
            <a:rect l="l" t="t" r="r" b="b"/>
            <a:pathLst>
              <a:path w="272414" h="273050">
                <a:moveTo>
                  <a:pt x="135635" y="0"/>
                </a:moveTo>
                <a:lnTo>
                  <a:pt x="92854" y="6943"/>
                </a:lnTo>
                <a:lnTo>
                  <a:pt x="55632" y="26285"/>
                </a:lnTo>
                <a:lnTo>
                  <a:pt x="26237" y="55796"/>
                </a:lnTo>
                <a:lnTo>
                  <a:pt x="6937" y="93244"/>
                </a:lnTo>
                <a:lnTo>
                  <a:pt x="0" y="136397"/>
                </a:lnTo>
                <a:lnTo>
                  <a:pt x="6937" y="179551"/>
                </a:lnTo>
                <a:lnTo>
                  <a:pt x="26237" y="216999"/>
                </a:lnTo>
                <a:lnTo>
                  <a:pt x="55632" y="246510"/>
                </a:lnTo>
                <a:lnTo>
                  <a:pt x="92854" y="265852"/>
                </a:lnTo>
                <a:lnTo>
                  <a:pt x="135635" y="272795"/>
                </a:lnTo>
                <a:lnTo>
                  <a:pt x="178789" y="265852"/>
                </a:lnTo>
                <a:lnTo>
                  <a:pt x="216237" y="246510"/>
                </a:lnTo>
                <a:lnTo>
                  <a:pt x="245748" y="216999"/>
                </a:lnTo>
                <a:lnTo>
                  <a:pt x="265090" y="179551"/>
                </a:lnTo>
                <a:lnTo>
                  <a:pt x="272033" y="136397"/>
                </a:lnTo>
                <a:lnTo>
                  <a:pt x="265090" y="93244"/>
                </a:lnTo>
                <a:lnTo>
                  <a:pt x="245748" y="55796"/>
                </a:lnTo>
                <a:lnTo>
                  <a:pt x="216237" y="26285"/>
                </a:lnTo>
                <a:lnTo>
                  <a:pt x="178789" y="6943"/>
                </a:lnTo>
                <a:lnTo>
                  <a:pt x="13563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 txBox="1"/>
          <p:nvPr/>
        </p:nvSpPr>
        <p:spPr>
          <a:xfrm>
            <a:off x="5256460" y="2862933"/>
            <a:ext cx="672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f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988772" y="2583391"/>
            <a:ext cx="238301" cy="287690"/>
          </a:xfrm>
          <a:custGeom>
            <a:avLst/>
            <a:gdLst/>
            <a:ahLst/>
            <a:cxnLst/>
            <a:rect l="l" t="t" r="r" b="b"/>
            <a:pathLst>
              <a:path w="245110" h="295910">
                <a:moveTo>
                  <a:pt x="0" y="0"/>
                </a:moveTo>
                <a:lnTo>
                  <a:pt x="244601" y="2956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 txBox="1"/>
          <p:nvPr/>
        </p:nvSpPr>
        <p:spPr>
          <a:xfrm>
            <a:off x="1352267" y="3629943"/>
            <a:ext cx="4852458" cy="2727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12"/>
            <a:r>
              <a:rPr sz="1069" spc="10" dirty="0">
                <a:latin typeface="Times New Roman"/>
                <a:cs typeface="Times New Roman"/>
              </a:rPr>
              <a:t>Inorder: </a:t>
            </a:r>
            <a:r>
              <a:rPr sz="1069" i="1" spc="5" dirty="0">
                <a:latin typeface="Times New Roman"/>
                <a:cs typeface="Times New Roman"/>
              </a:rPr>
              <a:t>(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( </a:t>
            </a:r>
            <a:r>
              <a:rPr sz="1069" i="1" spc="10" dirty="0">
                <a:latin typeface="Times New Roman"/>
                <a:cs typeface="Times New Roman"/>
              </a:rPr>
              <a:t>b * c ))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((( </a:t>
            </a:r>
            <a:r>
              <a:rPr sz="1069" i="1" spc="10" dirty="0">
                <a:latin typeface="Times New Roman"/>
                <a:cs typeface="Times New Roman"/>
              </a:rPr>
              <a:t>d * e </a:t>
            </a:r>
            <a:r>
              <a:rPr sz="1069" i="1" spc="5" dirty="0">
                <a:latin typeface="Times New Roman"/>
                <a:cs typeface="Times New Roman"/>
              </a:rPr>
              <a:t>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f ) </a:t>
            </a:r>
            <a:r>
              <a:rPr sz="1069" i="1" spc="10" dirty="0">
                <a:latin typeface="Times New Roman"/>
                <a:cs typeface="Times New Roman"/>
              </a:rPr>
              <a:t>* g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909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an opening </a:t>
            </a:r>
            <a:r>
              <a:rPr sz="1069" spc="5" dirty="0">
                <a:latin typeface="Times New Roman"/>
                <a:cs typeface="Times New Roman"/>
              </a:rPr>
              <a:t>parenthesis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‘</a:t>
            </a: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’. After  </a:t>
            </a:r>
            <a:r>
              <a:rPr sz="1069" spc="5" dirty="0">
                <a:latin typeface="Times New Roman"/>
                <a:cs typeface="Times New Roman"/>
              </a:rPr>
              <a:t>reaching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plus (+),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recursive call for the subtree *. Before this recursive  call, there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opening parenthesis.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the call,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closing parenthesis.  Therefore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(a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( </a:t>
            </a:r>
            <a:r>
              <a:rPr sz="1069" i="1" spc="10" dirty="0">
                <a:latin typeface="Times New Roman"/>
                <a:cs typeface="Times New Roman"/>
              </a:rPr>
              <a:t>b * c </a:t>
            </a:r>
            <a:r>
              <a:rPr sz="1069" i="1" spc="5" dirty="0">
                <a:latin typeface="Times New Roman"/>
                <a:cs typeface="Times New Roman"/>
              </a:rPr>
              <a:t>))</a:t>
            </a:r>
            <a:r>
              <a:rPr sz="1069" spc="5" dirty="0">
                <a:latin typeface="Times New Roman"/>
                <a:cs typeface="Times New Roman"/>
              </a:rPr>
              <a:t>. Similarly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recursively call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tree. </a:t>
            </a:r>
            <a:r>
              <a:rPr sz="1069" spc="10" dirty="0">
                <a:latin typeface="Times New Roman"/>
                <a:cs typeface="Times New Roman"/>
              </a:rPr>
              <a:t>Whenever,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recursive call, there is </a:t>
            </a:r>
            <a:r>
              <a:rPr sz="1069" spc="10" dirty="0">
                <a:latin typeface="Times New Roman"/>
                <a:cs typeface="Times New Roman"/>
              </a:rPr>
              <a:t>an opening  </a:t>
            </a:r>
            <a:r>
              <a:rPr sz="1069" spc="5" dirty="0">
                <a:latin typeface="Times New Roman"/>
                <a:cs typeface="Times New Roman"/>
              </a:rPr>
              <a:t>parenthesis.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call ends,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spc="5" dirty="0">
                <a:latin typeface="Times New Roman"/>
                <a:cs typeface="Times New Roman"/>
              </a:rPr>
              <a:t>closing parenthesis.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an </a:t>
            </a:r>
            <a:r>
              <a:rPr sz="1069" spc="5" dirty="0">
                <a:latin typeface="Times New Roman"/>
                <a:cs typeface="Times New Roman"/>
              </a:rPr>
              <a:t>expression with parenthesis,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saves </a:t>
            </a:r>
            <a:r>
              <a:rPr sz="1069" spc="10" dirty="0">
                <a:latin typeface="Times New Roman"/>
                <a:cs typeface="Times New Roman"/>
              </a:rPr>
              <a:t>a programmer from any </a:t>
            </a:r>
            <a:r>
              <a:rPr sz="1069" spc="5" dirty="0">
                <a:latin typeface="Times New Roman"/>
                <a:cs typeface="Times New Roman"/>
              </a:rPr>
              <a:t>problem </a:t>
            </a:r>
            <a:r>
              <a:rPr sz="1069" spc="10" dirty="0">
                <a:latin typeface="Times New Roman"/>
                <a:cs typeface="Times New Roman"/>
              </a:rPr>
              <a:t>of  precedence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this tree using the postorder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mode, then what expression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have?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postorder traversal, there </a:t>
            </a:r>
            <a:r>
              <a:rPr sz="1069" spc="10" dirty="0">
                <a:latin typeface="Times New Roman"/>
                <a:cs typeface="Times New Roman"/>
              </a:rPr>
              <a:t>will  be </a:t>
            </a:r>
            <a:r>
              <a:rPr sz="1069" spc="5" dirty="0">
                <a:latin typeface="Times New Roman"/>
                <a:cs typeface="Times New Roman"/>
              </a:rPr>
              <a:t>postorder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expression.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R="17286" algn="ctr"/>
            <a:r>
              <a:rPr sz="972" spc="15" dirty="0">
                <a:latin typeface="Times New Roman"/>
                <a:cs typeface="Times New Roman"/>
              </a:rPr>
              <a:t>+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18568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3076" cy="83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Instead of printing +,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go for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way,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postorder  traversal of this tree and the postfix expression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a b c *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the right side,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expression is </a:t>
            </a:r>
            <a:r>
              <a:rPr sz="1069" i="1" spc="10" dirty="0">
                <a:latin typeface="Times New Roman"/>
                <a:cs typeface="Times New Roman"/>
              </a:rPr>
              <a:t>d e * </a:t>
            </a:r>
            <a:r>
              <a:rPr sz="1069" i="1" spc="5" dirty="0">
                <a:latin typeface="Times New Roman"/>
                <a:cs typeface="Times New Roman"/>
              </a:rPr>
              <a:t>f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g * </a:t>
            </a:r>
            <a:r>
              <a:rPr sz="1069" i="1" spc="5" dirty="0">
                <a:latin typeface="Times New Roman"/>
                <a:cs typeface="Times New Roman"/>
              </a:rPr>
              <a:t>+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complete </a:t>
            </a:r>
            <a:r>
              <a:rPr sz="1069" spc="5" dirty="0">
                <a:latin typeface="Times New Roman"/>
                <a:cs typeface="Times New Roman"/>
              </a:rPr>
              <a:t>postfix  </a:t>
            </a:r>
            <a:r>
              <a:rPr sz="1069" spc="10" dirty="0">
                <a:latin typeface="Times New Roman"/>
                <a:cs typeface="Times New Roman"/>
              </a:rPr>
              <a:t>expression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a b c *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d e * </a:t>
            </a:r>
            <a:r>
              <a:rPr sz="1069" i="1" spc="5" dirty="0">
                <a:latin typeface="Times New Roman"/>
                <a:cs typeface="Times New Roman"/>
              </a:rPr>
              <a:t>f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g * +</a:t>
            </a:r>
            <a:r>
              <a:rPr sz="1069" spc="10" dirty="0">
                <a:latin typeface="Times New Roman"/>
                <a:cs typeface="Times New Roman"/>
              </a:rPr>
              <a:t>. The </a:t>
            </a:r>
            <a:r>
              <a:rPr sz="1069" spc="5" dirty="0">
                <a:latin typeface="Times New Roman"/>
                <a:cs typeface="Times New Roman"/>
              </a:rPr>
              <a:t>expression undergoes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alteration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change in </a:t>
            </a:r>
            <a:r>
              <a:rPr sz="1069" spc="5" dirty="0">
                <a:latin typeface="Times New Roman"/>
                <a:cs typeface="Times New Roman"/>
              </a:rPr>
              <a:t>the traversal order.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expression tree, </a:t>
            </a:r>
            <a:r>
              <a:rPr sz="1069" spc="10" dirty="0">
                <a:latin typeface="Times New Roman"/>
                <a:cs typeface="Times New Roman"/>
              </a:rPr>
              <a:t>there may be the  </a:t>
            </a:r>
            <a:r>
              <a:rPr sz="1069" spc="5" dirty="0">
                <a:latin typeface="Times New Roman"/>
                <a:cs typeface="Times New Roman"/>
              </a:rPr>
              <a:t>infix, prefix and postfix expression just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traversing the same tree.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note that in  the postfix form, </a:t>
            </a:r>
            <a:r>
              <a:rPr sz="1069" spc="15" dirty="0">
                <a:latin typeface="Times New Roman"/>
                <a:cs typeface="Times New Roman"/>
              </a:rPr>
              <a:t>we 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need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parenthesis.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Let’s see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build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some mathematical </a:t>
            </a:r>
            <a:r>
              <a:rPr sz="1069" spc="5" dirty="0">
                <a:latin typeface="Times New Roman"/>
                <a:cs typeface="Times New Roman"/>
              </a:rPr>
              <a:t>expressions </a:t>
            </a:r>
            <a:r>
              <a:rPr sz="1069" spc="10" dirty="0">
                <a:latin typeface="Times New Roman"/>
                <a:cs typeface="Times New Roman"/>
              </a:rPr>
              <a:t>while 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operators.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develop an algorithm </a:t>
            </a:r>
            <a:r>
              <a:rPr sz="1069" spc="5" dirty="0">
                <a:latin typeface="Times New Roman"/>
                <a:cs typeface="Times New Roman"/>
              </a:rPr>
              <a:t>to convert postfix  expression into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expression tree. This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the expression 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the  postfix form.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start of this course,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covert an infix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expression </a:t>
            </a:r>
            <a:r>
              <a:rPr sz="1069" spc="5" dirty="0">
                <a:latin typeface="Times New Roman"/>
                <a:cs typeface="Times New Roman"/>
              </a:rPr>
              <a:t>into postfix </a:t>
            </a:r>
            <a:r>
              <a:rPr sz="1069" spc="10" dirty="0">
                <a:latin typeface="Times New Roman"/>
                <a:cs typeface="Times New Roman"/>
              </a:rPr>
              <a:t>expression. Suppose someone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using a </a:t>
            </a:r>
            <a:r>
              <a:rPr sz="1069" spc="5" dirty="0">
                <a:latin typeface="Times New Roman"/>
                <a:cs typeface="Times New Roman"/>
              </a:rPr>
              <a:t>spreadsheet program  </a:t>
            </a:r>
            <a:r>
              <a:rPr sz="1069" spc="10" dirty="0">
                <a:latin typeface="Times New Roman"/>
                <a:cs typeface="Times New Roman"/>
              </a:rPr>
              <a:t>and typed a mathematical expression in the infix form.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convert the infix  </a:t>
            </a:r>
            <a:r>
              <a:rPr sz="1069" spc="5" dirty="0">
                <a:latin typeface="Times New Roman"/>
                <a:cs typeface="Times New Roman"/>
              </a:rPr>
              <a:t>expression 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postfix expression before </a:t>
            </a:r>
            <a:r>
              <a:rPr sz="1069" spc="10" dirty="0">
                <a:latin typeface="Times New Roman"/>
                <a:cs typeface="Times New Roman"/>
              </a:rPr>
              <a:t>building expression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postfix  </a:t>
            </a:r>
            <a:r>
              <a:rPr sz="1069" spc="5" dirty="0">
                <a:latin typeface="Times New Roman"/>
                <a:cs typeface="Times New Roman"/>
              </a:rPr>
              <a:t>expression.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already have an expression to convert an infix expression into postfix. So we get  </a:t>
            </a:r>
            <a:r>
              <a:rPr sz="1069" spc="5" dirty="0">
                <a:latin typeface="Times New Roman"/>
                <a:cs typeface="Times New Roman"/>
              </a:rPr>
              <a:t>the postfix expression. 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read </a:t>
            </a:r>
            <a:r>
              <a:rPr sz="1069" spc="10" dirty="0">
                <a:latin typeface="Times New Roman"/>
                <a:cs typeface="Times New Roman"/>
              </a:rPr>
              <a:t>a symbol from </a:t>
            </a:r>
            <a:r>
              <a:rPr sz="1069" spc="5" dirty="0">
                <a:latin typeface="Times New Roman"/>
                <a:cs typeface="Times New Roman"/>
              </a:rPr>
              <a:t>the postfix  expression. If the </a:t>
            </a:r>
            <a:r>
              <a:rPr sz="1069" spc="10" dirty="0">
                <a:latin typeface="Times New Roman"/>
                <a:cs typeface="Times New Roman"/>
              </a:rPr>
              <a:t>symbol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operand,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and push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 </a:t>
            </a:r>
            <a:r>
              <a:rPr sz="1069" spc="10" dirty="0">
                <a:latin typeface="Times New Roman"/>
                <a:cs typeface="Times New Roman"/>
              </a:rPr>
              <a:t>In the postfix expression,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operators </a:t>
            </a:r>
            <a:r>
              <a:rPr sz="1069" spc="5" dirty="0">
                <a:latin typeface="Times New Roman"/>
                <a:cs typeface="Times New Roman"/>
              </a:rPr>
              <a:t>or operands.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start reading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expression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right. If </a:t>
            </a:r>
            <a:r>
              <a:rPr sz="1069" spc="10" dirty="0">
                <a:latin typeface="Times New Roman"/>
                <a:cs typeface="Times New Roman"/>
              </a:rPr>
              <a:t>the symbol </a:t>
            </a:r>
            <a:r>
              <a:rPr sz="1069" spc="5" dirty="0">
                <a:latin typeface="Times New Roman"/>
                <a:cs typeface="Times New Roman"/>
              </a:rPr>
              <a:t>is operand, </a:t>
            </a:r>
            <a:r>
              <a:rPr sz="1069" spc="10" dirty="0">
                <a:latin typeface="Times New Roman"/>
                <a:cs typeface="Times New Roman"/>
              </a:rPr>
              <a:t>make a tree node and push 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node? </a:t>
            </a:r>
            <a:r>
              <a:rPr sz="1069" spc="10" dirty="0">
                <a:latin typeface="Times New Roman"/>
                <a:cs typeface="Times New Roman"/>
              </a:rPr>
              <a:t>Try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memorize the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pass it </a:t>
            </a:r>
            <a:r>
              <a:rPr sz="1069" spc="10" dirty="0">
                <a:latin typeface="Times New Roman"/>
                <a:cs typeface="Times New Roman"/>
              </a:rPr>
              <a:t>some data and </a:t>
            </a:r>
            <a:r>
              <a:rPr sz="1069" spc="5" dirty="0">
                <a:latin typeface="Times New Roman"/>
                <a:cs typeface="Times New Roman"/>
              </a:rPr>
              <a:t>it returns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object.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it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the tree.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programmer can also use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routine 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in 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operand and push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been  using </a:t>
            </a:r>
            <a:r>
              <a:rPr sz="1069" spc="10" dirty="0">
                <a:latin typeface="Times New Roman"/>
                <a:cs typeface="Times New Roman"/>
              </a:rPr>
              <a:t>templates in </a:t>
            </a:r>
            <a:r>
              <a:rPr sz="1069" spc="5" dirty="0">
                <a:latin typeface="Times New Roman"/>
                <a:cs typeface="Times New Roman"/>
              </a:rPr>
              <a:t>the stack </a:t>
            </a:r>
            <a:r>
              <a:rPr sz="1069" spc="10" dirty="0">
                <a:latin typeface="Times New Roman"/>
                <a:cs typeface="Times New Roman"/>
              </a:rPr>
              <a:t>examples.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different data types for stacks 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numbers, </a:t>
            </a:r>
            <a:r>
              <a:rPr sz="1069" spc="5" dirty="0">
                <a:latin typeface="Times New Roman"/>
                <a:cs typeface="Times New Roman"/>
              </a:rPr>
              <a:t>characters etc.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pushing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help of templates,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kind of data can </a:t>
            </a:r>
            <a:r>
              <a:rPr sz="1069" spc="10" dirty="0">
                <a:latin typeface="Times New Roman"/>
                <a:cs typeface="Times New Roman"/>
              </a:rPr>
              <a:t>be pushed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type </a:t>
            </a:r>
            <a:r>
              <a:rPr sz="1069" spc="5" dirty="0">
                <a:latin typeface="Times New Roman"/>
                <a:cs typeface="Times New Roman"/>
              </a:rPr>
              <a:t>of  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push and pop elements of type </a:t>
            </a:r>
            <a:r>
              <a:rPr sz="1069" i="1" spc="5" dirty="0">
                <a:latin typeface="Times New Roman"/>
                <a:cs typeface="Times New Roman"/>
              </a:rPr>
              <a:t>treeNode </a:t>
            </a:r>
            <a:r>
              <a:rPr sz="1069" spc="10" dirty="0">
                <a:latin typeface="Times New Roman"/>
                <a:cs typeface="Times New Roman"/>
              </a:rPr>
              <a:t>on the 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use the same stack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routines.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symbol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operator, </a:t>
            </a:r>
            <a:r>
              <a:rPr sz="1069" spc="10" dirty="0">
                <a:latin typeface="Times New Roman"/>
                <a:cs typeface="Times New Roman"/>
              </a:rPr>
              <a:t>pop two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stack, </a:t>
            </a:r>
            <a:r>
              <a:rPr sz="1069" spc="10" dirty="0">
                <a:latin typeface="Times New Roman"/>
                <a:cs typeface="Times New Roman"/>
              </a:rPr>
              <a:t>form a new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spc="10" dirty="0">
                <a:latin typeface="Times New Roman"/>
                <a:cs typeface="Times New Roman"/>
              </a:rPr>
              <a:t>operator  </a:t>
            </a:r>
            <a:r>
              <a:rPr sz="1069" spc="5" dirty="0">
                <a:latin typeface="Times New Roman"/>
                <a:cs typeface="Times New Roman"/>
              </a:rPr>
              <a:t>as the root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T1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T2 </a:t>
            </a:r>
            <a:r>
              <a:rPr sz="1069" spc="5" dirty="0">
                <a:latin typeface="Times New Roman"/>
                <a:cs typeface="Times New Roman"/>
              </a:rPr>
              <a:t>as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and push </a:t>
            </a:r>
            <a:r>
              <a:rPr sz="1069" spc="5" dirty="0">
                <a:latin typeface="Times New Roman"/>
                <a:cs typeface="Times New Roman"/>
              </a:rPr>
              <a:t>this tree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pushing operands on </a:t>
            </a:r>
            <a:r>
              <a:rPr sz="1069" spc="5" dirty="0">
                <a:latin typeface="Times New Roman"/>
                <a:cs typeface="Times New Roman"/>
              </a:rPr>
              <a:t>the stacks. After getting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operator,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two  operands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As our operators are binary, 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advisable to </a:t>
            </a:r>
            <a:r>
              <a:rPr sz="1069" spc="15" dirty="0">
                <a:latin typeface="Times New Roman"/>
                <a:cs typeface="Times New Roman"/>
              </a:rPr>
              <a:t>pop 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operands.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link these two </a:t>
            </a:r>
            <a:r>
              <a:rPr sz="1069" spc="5" dirty="0">
                <a:latin typeface="Times New Roman"/>
                <a:cs typeface="Times New Roman"/>
              </a:rPr>
              <a:t>nodes 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node. Thus, we </a:t>
            </a:r>
            <a:r>
              <a:rPr sz="1069" spc="5" dirty="0">
                <a:latin typeface="Times New Roman"/>
                <a:cs typeface="Times New Roman"/>
              </a:rPr>
              <a:t>have  the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operator in </a:t>
            </a:r>
            <a:r>
              <a:rPr sz="1069" spc="10" dirty="0">
                <a:latin typeface="Times New Roman"/>
                <a:cs typeface="Times New Roman"/>
              </a:rPr>
              <a:t>the parent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to understand it.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postfix expression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a b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c d e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17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i="1" spc="5" dirty="0">
                <a:latin typeface="Times New Roman"/>
                <a:cs typeface="Times New Roman"/>
              </a:rPr>
              <a:t>*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asked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evaluate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done with the help </a:t>
            </a:r>
            <a:r>
              <a:rPr sz="1069" spc="5" dirty="0">
                <a:latin typeface="Times New Roman"/>
                <a:cs typeface="Times New Roman"/>
              </a:rPr>
              <a:t>of old routine.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want to build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expression tree with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expression. Suppose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an empty 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not concerned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internal implementation of stack.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an  array or link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all, </a:t>
            </a:r>
            <a:r>
              <a:rPr sz="1069" spc="10" dirty="0">
                <a:latin typeface="Times New Roman"/>
                <a:cs typeface="Times New Roman"/>
              </a:rPr>
              <a:t>we have the symbol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operand.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and push 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 next symbol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b.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a tree node and </a:t>
            </a:r>
            <a:r>
              <a:rPr sz="1069" spc="5" dirty="0">
                <a:latin typeface="Times New Roman"/>
                <a:cs typeface="Times New Roman"/>
              </a:rPr>
              <a:t>pushed it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 In the </a:t>
            </a:r>
            <a:r>
              <a:rPr sz="1069" spc="10" dirty="0">
                <a:latin typeface="Times New Roman"/>
                <a:cs typeface="Times New Roman"/>
              </a:rPr>
              <a:t>below </a:t>
            </a:r>
            <a:r>
              <a:rPr sz="1069" spc="5" dirty="0">
                <a:latin typeface="Times New Roman"/>
                <a:cs typeface="Times New Roman"/>
              </a:rPr>
              <a:t>diagram,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shown.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538336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3526" y="7358063"/>
            <a:ext cx="160514" cy="266700"/>
          </a:xfrm>
          <a:custGeom>
            <a:avLst/>
            <a:gdLst/>
            <a:ahLst/>
            <a:cxnLst/>
            <a:rect l="l" t="t" r="r" b="b"/>
            <a:pathLst>
              <a:path w="165100" h="274320">
                <a:moveTo>
                  <a:pt x="164592" y="0"/>
                </a:moveTo>
                <a:lnTo>
                  <a:pt x="0" y="2743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820226" y="7358063"/>
            <a:ext cx="160514" cy="266700"/>
          </a:xfrm>
          <a:custGeom>
            <a:avLst/>
            <a:gdLst/>
            <a:ahLst/>
            <a:cxnLst/>
            <a:rect l="l" t="t" r="r" b="b"/>
            <a:pathLst>
              <a:path w="165100" h="274320">
                <a:moveTo>
                  <a:pt x="0" y="0"/>
                </a:moveTo>
                <a:lnTo>
                  <a:pt x="164592" y="2743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02508" y="6445442"/>
          <a:ext cx="2628724" cy="650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7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873567" y="7570681"/>
            <a:ext cx="321028" cy="320410"/>
          </a:xfrm>
          <a:custGeom>
            <a:avLst/>
            <a:gdLst/>
            <a:ahLst/>
            <a:cxnLst/>
            <a:rect l="l" t="t" r="r" b="b"/>
            <a:pathLst>
              <a:path w="330200" h="329565">
                <a:moveTo>
                  <a:pt x="164591" y="0"/>
                </a:moveTo>
                <a:lnTo>
                  <a:pt x="120914" y="5894"/>
                </a:lnTo>
                <a:lnTo>
                  <a:pt x="81618" y="22521"/>
                </a:lnTo>
                <a:lnTo>
                  <a:pt x="48291" y="48291"/>
                </a:lnTo>
                <a:lnTo>
                  <a:pt x="22521" y="81618"/>
                </a:lnTo>
                <a:lnTo>
                  <a:pt x="5894" y="120914"/>
                </a:lnTo>
                <a:lnTo>
                  <a:pt x="0" y="164592"/>
                </a:lnTo>
                <a:lnTo>
                  <a:pt x="5894" y="208534"/>
                </a:lnTo>
                <a:lnTo>
                  <a:pt x="22521" y="247904"/>
                </a:lnTo>
                <a:lnTo>
                  <a:pt x="48291" y="281178"/>
                </a:lnTo>
                <a:lnTo>
                  <a:pt x="81618" y="306832"/>
                </a:lnTo>
                <a:lnTo>
                  <a:pt x="120914" y="323342"/>
                </a:lnTo>
                <a:lnTo>
                  <a:pt x="164591" y="329183"/>
                </a:lnTo>
                <a:lnTo>
                  <a:pt x="208590" y="323341"/>
                </a:lnTo>
                <a:lnTo>
                  <a:pt x="248101" y="306831"/>
                </a:lnTo>
                <a:lnTo>
                  <a:pt x="281558" y="281177"/>
                </a:lnTo>
                <a:lnTo>
                  <a:pt x="307396" y="247903"/>
                </a:lnTo>
                <a:lnTo>
                  <a:pt x="324047" y="208533"/>
                </a:lnTo>
                <a:lnTo>
                  <a:pt x="329945" y="164592"/>
                </a:lnTo>
                <a:lnTo>
                  <a:pt x="324047" y="120914"/>
                </a:lnTo>
                <a:lnTo>
                  <a:pt x="307396" y="81618"/>
                </a:lnTo>
                <a:lnTo>
                  <a:pt x="281559" y="48291"/>
                </a:lnTo>
                <a:lnTo>
                  <a:pt x="248101" y="22521"/>
                </a:lnTo>
                <a:lnTo>
                  <a:pt x="208590" y="5894"/>
                </a:lnTo>
                <a:lnTo>
                  <a:pt x="16459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39427" y="7570681"/>
            <a:ext cx="320410" cy="320410"/>
          </a:xfrm>
          <a:custGeom>
            <a:avLst/>
            <a:gdLst/>
            <a:ahLst/>
            <a:cxnLst/>
            <a:rect l="l" t="t" r="r" b="b"/>
            <a:pathLst>
              <a:path w="329564" h="329565">
                <a:moveTo>
                  <a:pt x="164591" y="0"/>
                </a:moveTo>
                <a:lnTo>
                  <a:pt x="120914" y="5894"/>
                </a:lnTo>
                <a:lnTo>
                  <a:pt x="81618" y="22521"/>
                </a:lnTo>
                <a:lnTo>
                  <a:pt x="48291" y="48291"/>
                </a:lnTo>
                <a:lnTo>
                  <a:pt x="22521" y="81618"/>
                </a:lnTo>
                <a:lnTo>
                  <a:pt x="5894" y="120914"/>
                </a:lnTo>
                <a:lnTo>
                  <a:pt x="0" y="164592"/>
                </a:lnTo>
                <a:lnTo>
                  <a:pt x="5894" y="208534"/>
                </a:lnTo>
                <a:lnTo>
                  <a:pt x="22521" y="247904"/>
                </a:lnTo>
                <a:lnTo>
                  <a:pt x="48291" y="281178"/>
                </a:lnTo>
                <a:lnTo>
                  <a:pt x="81618" y="306832"/>
                </a:lnTo>
                <a:lnTo>
                  <a:pt x="120914" y="323342"/>
                </a:lnTo>
                <a:lnTo>
                  <a:pt x="164591" y="329183"/>
                </a:lnTo>
                <a:lnTo>
                  <a:pt x="208533" y="323341"/>
                </a:lnTo>
                <a:lnTo>
                  <a:pt x="247903" y="306831"/>
                </a:lnTo>
                <a:lnTo>
                  <a:pt x="281177" y="281177"/>
                </a:lnTo>
                <a:lnTo>
                  <a:pt x="306831" y="247903"/>
                </a:lnTo>
                <a:lnTo>
                  <a:pt x="323341" y="208533"/>
                </a:lnTo>
                <a:lnTo>
                  <a:pt x="329184" y="164592"/>
                </a:lnTo>
                <a:lnTo>
                  <a:pt x="323341" y="120914"/>
                </a:lnTo>
                <a:lnTo>
                  <a:pt x="306831" y="81618"/>
                </a:lnTo>
                <a:lnTo>
                  <a:pt x="281177" y="48291"/>
                </a:lnTo>
                <a:lnTo>
                  <a:pt x="247903" y="22521"/>
                </a:lnTo>
                <a:lnTo>
                  <a:pt x="208533" y="5894"/>
                </a:lnTo>
                <a:lnTo>
                  <a:pt x="16459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606867" y="7090621"/>
            <a:ext cx="320410" cy="321028"/>
          </a:xfrm>
          <a:custGeom>
            <a:avLst/>
            <a:gdLst/>
            <a:ahLst/>
            <a:cxnLst/>
            <a:rect l="l" t="t" r="r" b="b"/>
            <a:pathLst>
              <a:path w="329564" h="330200">
                <a:moveTo>
                  <a:pt x="164592" y="0"/>
                </a:moveTo>
                <a:lnTo>
                  <a:pt x="120914" y="5894"/>
                </a:lnTo>
                <a:lnTo>
                  <a:pt x="81618" y="22521"/>
                </a:lnTo>
                <a:lnTo>
                  <a:pt x="48291" y="48291"/>
                </a:lnTo>
                <a:lnTo>
                  <a:pt x="22521" y="81618"/>
                </a:lnTo>
                <a:lnTo>
                  <a:pt x="5894" y="120914"/>
                </a:lnTo>
                <a:lnTo>
                  <a:pt x="0" y="164591"/>
                </a:lnTo>
                <a:lnTo>
                  <a:pt x="5894" y="208590"/>
                </a:lnTo>
                <a:lnTo>
                  <a:pt x="22521" y="248101"/>
                </a:lnTo>
                <a:lnTo>
                  <a:pt x="48291" y="281558"/>
                </a:lnTo>
                <a:lnTo>
                  <a:pt x="81618" y="307396"/>
                </a:lnTo>
                <a:lnTo>
                  <a:pt x="120914" y="324047"/>
                </a:lnTo>
                <a:lnTo>
                  <a:pt x="164592" y="329945"/>
                </a:lnTo>
                <a:lnTo>
                  <a:pt x="208269" y="324047"/>
                </a:lnTo>
                <a:lnTo>
                  <a:pt x="247565" y="307396"/>
                </a:lnTo>
                <a:lnTo>
                  <a:pt x="280892" y="281559"/>
                </a:lnTo>
                <a:lnTo>
                  <a:pt x="306662" y="248101"/>
                </a:lnTo>
                <a:lnTo>
                  <a:pt x="323289" y="208590"/>
                </a:lnTo>
                <a:lnTo>
                  <a:pt x="329184" y="164591"/>
                </a:lnTo>
                <a:lnTo>
                  <a:pt x="323289" y="120914"/>
                </a:lnTo>
                <a:lnTo>
                  <a:pt x="306662" y="81618"/>
                </a:lnTo>
                <a:lnTo>
                  <a:pt x="280892" y="48291"/>
                </a:lnTo>
                <a:lnTo>
                  <a:pt x="247565" y="22521"/>
                </a:lnTo>
                <a:lnTo>
                  <a:pt x="208269" y="5894"/>
                </a:lnTo>
                <a:lnTo>
                  <a:pt x="16459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267" y="7187424"/>
            <a:ext cx="4851224" cy="184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981271" algn="ctr"/>
            <a:r>
              <a:rPr sz="1069" spc="15" dirty="0">
                <a:latin typeface="Times New Roman"/>
                <a:cs typeface="Times New Roman"/>
              </a:rPr>
              <a:t>+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R="3980652" algn="ctr">
              <a:tabLst>
                <a:tab pos="530918" algn="l"/>
              </a:tabLst>
            </a:pPr>
            <a:r>
              <a:rPr sz="1069" spc="10" dirty="0">
                <a:latin typeface="Times New Roman"/>
                <a:cs typeface="Times New Roman"/>
              </a:rPr>
              <a:t>a	b</a:t>
            </a:r>
            <a:endParaRPr sz="1069">
              <a:latin typeface="Times New Roman"/>
              <a:cs typeface="Times New Roman"/>
            </a:endParaRPr>
          </a:p>
          <a:p>
            <a:pPr marL="51857" marR="75934">
              <a:lnSpc>
                <a:spcPts val="1274"/>
              </a:lnSpc>
              <a:spcBef>
                <a:spcPts val="899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symbol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operator, pop two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stack,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a new tree with operator 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T</a:t>
            </a:r>
            <a:r>
              <a:rPr sz="1094" baseline="-11111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and push this tree on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Actually, we push </a:t>
            </a:r>
            <a:r>
              <a:rPr sz="1069" spc="5" dirty="0">
                <a:latin typeface="Times New Roman"/>
                <a:cs typeface="Times New Roman"/>
              </a:rPr>
              <a:t>this subtree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symbols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5" dirty="0">
                <a:latin typeface="Times New Roman"/>
                <a:cs typeface="Times New Roman"/>
              </a:rPr>
              <a:t>c, d,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three nodes of these </a:t>
            </a:r>
            <a:r>
              <a:rPr sz="1069" spc="10" dirty="0">
                <a:latin typeface="Times New Roman"/>
                <a:cs typeface="Times New Roman"/>
              </a:rPr>
              <a:t>and push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on 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267" y="4424475"/>
            <a:ext cx="4853076" cy="1667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stack is growing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right.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top </a:t>
            </a:r>
            <a:r>
              <a:rPr sz="1069" spc="5" dirty="0">
                <a:latin typeface="Times New Roman"/>
                <a:cs typeface="Times New Roman"/>
              </a:rPr>
              <a:t>is moving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spc="5" dirty="0">
                <a:latin typeface="Times New Roman"/>
                <a:cs typeface="Times New Roman"/>
              </a:rPr>
              <a:t>right. </a:t>
            </a:r>
            <a:r>
              <a:rPr sz="1069" spc="15" dirty="0">
                <a:latin typeface="Times New Roman"/>
                <a:cs typeface="Times New Roman"/>
              </a:rPr>
              <a:t>Now we  </a:t>
            </a:r>
            <a:r>
              <a:rPr sz="1069" spc="10" dirty="0">
                <a:latin typeface="Times New Roman"/>
                <a:cs typeface="Times New Roman"/>
              </a:rPr>
              <a:t>have two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10" dirty="0">
                <a:latin typeface="Times New Roman"/>
                <a:cs typeface="Times New Roman"/>
              </a:rPr>
              <a:t>back </a:t>
            </a:r>
            <a:r>
              <a:rPr sz="1069" spc="5" dirty="0">
                <a:latin typeface="Times New Roman"/>
                <a:cs typeface="Times New Roman"/>
              </a:rPr>
              <a:t>and read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expression, </a:t>
            </a:r>
            <a:r>
              <a:rPr sz="1069" spc="10" dirty="0">
                <a:latin typeface="Times New Roman"/>
                <a:cs typeface="Times New Roman"/>
              </a:rPr>
              <a:t>the next symbol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+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operator.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an operator, then according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algorithm, </a:t>
            </a:r>
            <a:r>
              <a:rPr sz="1069" spc="10" dirty="0">
                <a:latin typeface="Times New Roman"/>
                <a:cs typeface="Times New Roman"/>
              </a:rPr>
              <a:t>two  </a:t>
            </a:r>
            <a:r>
              <a:rPr sz="1069" spc="5" dirty="0">
                <a:latin typeface="Times New Roman"/>
                <a:cs typeface="Times New Roman"/>
              </a:rPr>
              <a:t>operands are </a:t>
            </a:r>
            <a:r>
              <a:rPr sz="1069" spc="10" dirty="0">
                <a:latin typeface="Times New Roman"/>
                <a:cs typeface="Times New Roman"/>
              </a:rPr>
              <a:t>popped. </a:t>
            </a:r>
            <a:r>
              <a:rPr sz="1069" spc="5" dirty="0">
                <a:latin typeface="Times New Roman"/>
                <a:cs typeface="Times New Roman"/>
              </a:rPr>
              <a:t>Therefore </a:t>
            </a:r>
            <a:r>
              <a:rPr sz="1069" spc="10" dirty="0">
                <a:latin typeface="Times New Roman"/>
                <a:cs typeface="Times New Roman"/>
              </a:rPr>
              <a:t>we pop two operands from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made 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+. </a:t>
            </a:r>
            <a:r>
              <a:rPr sz="1069" spc="10" dirty="0">
                <a:latin typeface="Times New Roman"/>
                <a:cs typeface="Times New Roman"/>
              </a:rPr>
              <a:t>Please </a:t>
            </a:r>
            <a:r>
              <a:rPr sz="1069" spc="5" dirty="0">
                <a:latin typeface="Times New Roman"/>
                <a:cs typeface="Times New Roman"/>
              </a:rPr>
              <a:t>note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making tree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operands </a:t>
            </a:r>
            <a:r>
              <a:rPr sz="1069" spc="5" dirty="0">
                <a:latin typeface="Times New Roman"/>
                <a:cs typeface="Times New Roman"/>
              </a:rPr>
              <a:t>as well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 operators.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parent of the nodes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link of </a:t>
            </a:r>
            <a:r>
              <a:rPr sz="1069" spc="10" dirty="0">
                <a:latin typeface="Times New Roman"/>
                <a:cs typeface="Times New Roman"/>
              </a:rPr>
              <a:t>the  node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pointing to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while right link is pointing to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the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361">
              <a:latin typeface="Times New Roman"/>
              <a:cs typeface="Times New Roman"/>
            </a:endParaRPr>
          </a:p>
          <a:p>
            <a:pPr marL="802551"/>
            <a:r>
              <a:rPr sz="1069" b="1" spc="10" dirty="0">
                <a:latin typeface="Times New Roman"/>
                <a:cs typeface="Times New Roman"/>
              </a:rPr>
              <a:t>a </a:t>
            </a:r>
            <a:r>
              <a:rPr sz="1069" b="1" spc="15" dirty="0">
                <a:latin typeface="Times New Roman"/>
                <a:cs typeface="Times New Roman"/>
              </a:rPr>
              <a:t>b + </a:t>
            </a:r>
            <a:r>
              <a:rPr sz="1069" spc="10" dirty="0">
                <a:latin typeface="Times New Roman"/>
                <a:cs typeface="Times New Roman"/>
              </a:rPr>
              <a:t>c d 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9059" y="2311506"/>
            <a:ext cx="3415242" cy="417953"/>
          </a:xfrm>
          <a:custGeom>
            <a:avLst/>
            <a:gdLst/>
            <a:ahLst/>
            <a:cxnLst/>
            <a:rect l="l" t="t" r="r" b="b"/>
            <a:pathLst>
              <a:path w="3512820" h="429894">
                <a:moveTo>
                  <a:pt x="3512820" y="0"/>
                </a:moveTo>
                <a:lnTo>
                  <a:pt x="0" y="0"/>
                </a:lnTo>
                <a:lnTo>
                  <a:pt x="0" y="429768"/>
                </a:lnTo>
                <a:lnTo>
                  <a:pt x="3512820" y="429768"/>
                </a:lnTo>
                <a:lnTo>
                  <a:pt x="35128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857268" y="2311506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32947" y="2311506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345478" y="2311506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807882" y="2311506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296833" y="2311506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320415" y="2311506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578716" y="2590060"/>
            <a:ext cx="0" cy="557477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135822" y="2590060"/>
            <a:ext cx="0" cy="557477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926906" y="3077527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30">
                <a:moveTo>
                  <a:pt x="214883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3" y="430529"/>
                </a:lnTo>
                <a:lnTo>
                  <a:pt x="264258" y="424864"/>
                </a:lnTo>
                <a:lnTo>
                  <a:pt x="309620" y="408723"/>
                </a:lnTo>
                <a:lnTo>
                  <a:pt x="349664" y="383383"/>
                </a:lnTo>
                <a:lnTo>
                  <a:pt x="383083" y="350126"/>
                </a:lnTo>
                <a:lnTo>
                  <a:pt x="408571" y="310231"/>
                </a:lnTo>
                <a:lnTo>
                  <a:pt x="424822" y="264978"/>
                </a:lnTo>
                <a:lnTo>
                  <a:pt x="430530" y="215646"/>
                </a:lnTo>
                <a:lnTo>
                  <a:pt x="424822" y="166271"/>
                </a:lnTo>
                <a:lnTo>
                  <a:pt x="408571" y="120909"/>
                </a:lnTo>
                <a:lnTo>
                  <a:pt x="383083" y="80865"/>
                </a:lnTo>
                <a:lnTo>
                  <a:pt x="349664" y="47446"/>
                </a:lnTo>
                <a:lnTo>
                  <a:pt x="309620" y="21958"/>
                </a:lnTo>
                <a:lnTo>
                  <a:pt x="264258" y="5707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097547" y="320692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9059" y="3077527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30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5707" y="264978"/>
                </a:lnTo>
                <a:lnTo>
                  <a:pt x="21958" y="310231"/>
                </a:lnTo>
                <a:lnTo>
                  <a:pt x="47446" y="350126"/>
                </a:lnTo>
                <a:lnTo>
                  <a:pt x="80865" y="383383"/>
                </a:lnTo>
                <a:lnTo>
                  <a:pt x="120909" y="408723"/>
                </a:lnTo>
                <a:lnTo>
                  <a:pt x="166271" y="424864"/>
                </a:lnTo>
                <a:lnTo>
                  <a:pt x="215646" y="430529"/>
                </a:lnTo>
                <a:lnTo>
                  <a:pt x="264978" y="424864"/>
                </a:lnTo>
                <a:lnTo>
                  <a:pt x="310231" y="408723"/>
                </a:lnTo>
                <a:lnTo>
                  <a:pt x="350126" y="383383"/>
                </a:lnTo>
                <a:lnTo>
                  <a:pt x="383383" y="350126"/>
                </a:lnTo>
                <a:lnTo>
                  <a:pt x="408723" y="310231"/>
                </a:lnTo>
                <a:lnTo>
                  <a:pt x="424864" y="264978"/>
                </a:lnTo>
                <a:lnTo>
                  <a:pt x="430530" y="215646"/>
                </a:lnTo>
                <a:lnTo>
                  <a:pt x="424864" y="166271"/>
                </a:lnTo>
                <a:lnTo>
                  <a:pt x="408723" y="120909"/>
                </a:lnTo>
                <a:lnTo>
                  <a:pt x="383383" y="80865"/>
                </a:lnTo>
                <a:lnTo>
                  <a:pt x="350126" y="47446"/>
                </a:lnTo>
                <a:lnTo>
                  <a:pt x="310231" y="21958"/>
                </a:lnTo>
                <a:lnTo>
                  <a:pt x="264978" y="5707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544885" y="3206926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7503" y="3740326"/>
            <a:ext cx="400050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symbol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operand, put it in </a:t>
            </a:r>
            <a:r>
              <a:rPr sz="1069" spc="10" dirty="0">
                <a:latin typeface="Times New Roman"/>
                <a:cs typeface="Times New Roman"/>
              </a:rPr>
              <a:t>a one node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push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58997" y="1753411"/>
            <a:ext cx="940858" cy="490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 </a:t>
            </a:r>
            <a:r>
              <a:rPr sz="1069" b="1" spc="15" dirty="0">
                <a:latin typeface="Times New Roman"/>
                <a:cs typeface="Times New Roman"/>
              </a:rPr>
              <a:t>b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c d 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51250"/>
            <a:r>
              <a:rPr sz="1069" b="1" i="1" spc="5" dirty="0">
                <a:latin typeface="Times New Roman"/>
                <a:cs typeface="Times New Roman"/>
              </a:rPr>
              <a:t>top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2138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3254" y="1307269"/>
            <a:ext cx="2934515" cy="1629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296213" y="181267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3183" y="2314222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4043" y="2314222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1834" y="138373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128" y="233644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8934" y="183490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6788" y="225199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33254" y="4249117"/>
            <a:ext cx="2934515" cy="1995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296213" y="475452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3183" y="5255330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4043" y="5255330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280" y="2670564"/>
            <a:ext cx="4853076" cy="1829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4148" algn="r"/>
            <a:r>
              <a:rPr sz="1069" spc="5" dirty="0">
                <a:latin typeface="Arial"/>
                <a:cs typeface="Arial"/>
              </a:rPr>
              <a:t>16</a:t>
            </a:r>
            <a:endParaRPr sz="1069">
              <a:latin typeface="Arial"/>
              <a:cs typeface="Arial"/>
            </a:endParaRPr>
          </a:p>
          <a:p>
            <a:pPr marL="132730" algn="ctr">
              <a:spcBef>
                <a:spcPts val="690"/>
              </a:spcBef>
            </a:pPr>
            <a:r>
              <a:rPr sz="1069" b="1" spc="10" dirty="0">
                <a:latin typeface="Arial"/>
                <a:cs typeface="Arial"/>
              </a:rPr>
              <a:t>Fig 21.10:</a:t>
            </a:r>
            <a:r>
              <a:rPr sz="1069" b="1" spc="-58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insert(16)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16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tree 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i="1" spc="10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21.10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 node has been added </a:t>
            </a:r>
            <a:r>
              <a:rPr sz="1069" spc="5" dirty="0">
                <a:latin typeface="Times New Roman"/>
                <a:cs typeface="Times New Roman"/>
              </a:rPr>
              <a:t>as the right child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compute the balance  </a:t>
            </a:r>
            <a:r>
              <a:rPr sz="1069" spc="5" dirty="0">
                <a:latin typeface="Times New Roman"/>
                <a:cs typeface="Times New Roman"/>
              </a:rPr>
              <a:t>factors for </a:t>
            </a:r>
            <a:r>
              <a:rPr sz="1069" spc="10" dirty="0">
                <a:latin typeface="Times New Roman"/>
                <a:cs typeface="Times New Roman"/>
              </a:rPr>
              <a:t>the nodes.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factor for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i="1" spc="5" dirty="0">
                <a:latin typeface="Times New Roman"/>
                <a:cs typeface="Times New Roman"/>
              </a:rPr>
              <a:t>16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7, 5, 3, 1, 6, </a:t>
            </a:r>
            <a:r>
              <a:rPr sz="1069" i="1" spc="10" dirty="0">
                <a:latin typeface="Times New Roman"/>
                <a:cs typeface="Times New Roman"/>
              </a:rPr>
              <a:t>2 and 4 </a:t>
            </a:r>
            <a:r>
              <a:rPr sz="1069" spc="5" dirty="0">
                <a:latin typeface="Times New Roman"/>
                <a:cs typeface="Times New Roman"/>
              </a:rPr>
              <a:t>is either </a:t>
            </a:r>
            <a:r>
              <a:rPr sz="1069" i="1" spc="10" dirty="0">
                <a:latin typeface="Times New Roman"/>
                <a:cs typeface="Times New Roman"/>
              </a:rPr>
              <a:t>0 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–1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fulfills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condition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to </a:t>
            </a:r>
            <a:r>
              <a:rPr sz="1069" spc="10" dirty="0">
                <a:latin typeface="Times New Roman"/>
                <a:cs typeface="Times New Roman"/>
              </a:rPr>
              <a:t>be an </a:t>
            </a:r>
            <a:r>
              <a:rPr sz="1069" spc="15" dirty="0">
                <a:latin typeface="Times New Roman"/>
                <a:cs typeface="Times New Roman"/>
              </a:rPr>
              <a:t>AVL. </a:t>
            </a:r>
            <a:r>
              <a:rPr sz="1069" spc="5" dirty="0">
                <a:latin typeface="Times New Roman"/>
                <a:cs typeface="Times New Roman"/>
              </a:rPr>
              <a:t>Let’s insert another </a:t>
            </a:r>
            <a:r>
              <a:rPr sz="1069" spc="10" dirty="0">
                <a:latin typeface="Times New Roman"/>
                <a:cs typeface="Times New Roman"/>
              </a:rPr>
              <a:t>node  containing number </a:t>
            </a:r>
            <a:r>
              <a:rPr sz="1069" i="1" spc="10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in this 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given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figure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67918" algn="ctr">
              <a:spcBef>
                <a:spcPts val="778"/>
              </a:spcBef>
            </a:pP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1128" y="527829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8934" y="4776010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6788" y="5193840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7939" y="5175319"/>
            <a:ext cx="14754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-2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2267" y="5612412"/>
            <a:ext cx="4851841" cy="1682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2913" algn="r"/>
            <a:r>
              <a:rPr sz="1069" spc="5" dirty="0">
                <a:latin typeface="Arial"/>
                <a:cs typeface="Arial"/>
              </a:rPr>
              <a:t>16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361">
              <a:latin typeface="Times New Roman"/>
              <a:cs typeface="Times New Roman"/>
            </a:endParaRPr>
          </a:p>
          <a:p>
            <a:pPr marR="1183454" algn="r">
              <a:lnSpc>
                <a:spcPts val="1172"/>
              </a:lnSpc>
            </a:pPr>
            <a:r>
              <a:rPr sz="1069" spc="5" dirty="0">
                <a:latin typeface="Arial"/>
                <a:cs typeface="Arial"/>
              </a:rPr>
              <a:t>15</a:t>
            </a:r>
            <a:endParaRPr sz="1069">
              <a:latin typeface="Arial"/>
              <a:cs typeface="Arial"/>
            </a:endParaRPr>
          </a:p>
          <a:p>
            <a:pPr marL="66673" algn="ctr">
              <a:lnSpc>
                <a:spcPts val="1172"/>
              </a:lnSpc>
            </a:pPr>
            <a:r>
              <a:rPr sz="1069" b="1" spc="10" dirty="0">
                <a:latin typeface="Arial"/>
                <a:cs typeface="Arial"/>
              </a:rPr>
              <a:t>Fig </a:t>
            </a:r>
            <a:r>
              <a:rPr sz="1069" b="1" spc="5" dirty="0">
                <a:latin typeface="Arial"/>
                <a:cs typeface="Arial"/>
              </a:rPr>
              <a:t>21.11:</a:t>
            </a:r>
            <a:r>
              <a:rPr sz="1069" b="1" spc="-19" dirty="0">
                <a:latin typeface="Arial"/>
                <a:cs typeface="Arial"/>
              </a:rPr>
              <a:t> </a:t>
            </a:r>
            <a:r>
              <a:rPr sz="1069" b="1" spc="5" dirty="0">
                <a:latin typeface="Arial"/>
                <a:cs typeface="Arial"/>
              </a:rPr>
              <a:t>insert(15)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step is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out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factor of each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factors for nodes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16 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respectively. This is within limits 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but the balance </a:t>
            </a:r>
            <a:r>
              <a:rPr sz="1069" spc="5" dirty="0">
                <a:latin typeface="Times New Roman"/>
                <a:cs typeface="Times New Roman"/>
              </a:rPr>
              <a:t>factor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 node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–2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this is out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limits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AVL,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perform the </a:t>
            </a:r>
            <a:r>
              <a:rPr sz="1069" spc="5" dirty="0">
                <a:latin typeface="Times New Roman"/>
                <a:cs typeface="Times New Roman"/>
              </a:rPr>
              <a:t>rotation  operation </a:t>
            </a:r>
            <a:r>
              <a:rPr sz="1069" spc="10" dirty="0">
                <a:latin typeface="Times New Roman"/>
                <a:cs typeface="Times New Roman"/>
              </a:rPr>
              <a:t>here.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diagram,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direction of rotation. After rotation,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378674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92" y="7287182"/>
            <a:ext cx="4852458" cy="671213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symbol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which is multiplication operator.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popped two </a:t>
            </a:r>
            <a:r>
              <a:rPr sz="1069" spc="5" dirty="0">
                <a:latin typeface="Times New Roman"/>
                <a:cs typeface="Times New Roman"/>
              </a:rPr>
              <a:t>nodes i.e.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child nodes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i="1" spc="10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a node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linked it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popped nodes. </a:t>
            </a:r>
            <a:r>
              <a:rPr sz="1069" spc="15" dirty="0">
                <a:latin typeface="Times New Roman"/>
                <a:cs typeface="Times New Roman"/>
              </a:rPr>
              <a:t>The node </a:t>
            </a:r>
            <a:r>
              <a:rPr sz="1069" i="1" spc="10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side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* node  and the node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subtree is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6190" y="6428317"/>
            <a:ext cx="209285" cy="349426"/>
          </a:xfrm>
          <a:custGeom>
            <a:avLst/>
            <a:gdLst/>
            <a:ahLst/>
            <a:cxnLst/>
            <a:rect l="l" t="t" r="r" b="b"/>
            <a:pathLst>
              <a:path w="215264" h="359410">
                <a:moveTo>
                  <a:pt x="214883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454381" y="6428317"/>
            <a:ext cx="209285" cy="349426"/>
          </a:xfrm>
          <a:custGeom>
            <a:avLst/>
            <a:gdLst/>
            <a:ahLst/>
            <a:cxnLst/>
            <a:rect l="l" t="t" r="r" b="b"/>
            <a:pathLst>
              <a:path w="215264" h="359410">
                <a:moveTo>
                  <a:pt x="0" y="0"/>
                </a:moveTo>
                <a:lnTo>
                  <a:pt x="214883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175828" y="5243725"/>
            <a:ext cx="3414624" cy="417953"/>
          </a:xfrm>
          <a:custGeom>
            <a:avLst/>
            <a:gdLst/>
            <a:ahLst/>
            <a:cxnLst/>
            <a:rect l="l" t="t" r="r" b="b"/>
            <a:pathLst>
              <a:path w="3512185" h="429895">
                <a:moveTo>
                  <a:pt x="3512058" y="0"/>
                </a:moveTo>
                <a:lnTo>
                  <a:pt x="0" y="0"/>
                </a:lnTo>
                <a:lnTo>
                  <a:pt x="0" y="429767"/>
                </a:lnTo>
                <a:lnTo>
                  <a:pt x="3512058" y="429767"/>
                </a:lnTo>
                <a:lnTo>
                  <a:pt x="351205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663295" y="5243725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638973" y="5243725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151505" y="5243725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614650" y="5243725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02119" y="5243725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127183" y="5243725"/>
            <a:ext cx="0" cy="417953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384742" y="5522278"/>
            <a:ext cx="0" cy="558094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7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524018" y="6707612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30" h="429895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7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30" y="214883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694658" y="68370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26895" y="6707612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30" h="429895">
                <a:moveTo>
                  <a:pt x="214883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3"/>
                </a:lnTo>
                <a:lnTo>
                  <a:pt x="5705" y="264216"/>
                </a:lnTo>
                <a:lnTo>
                  <a:pt x="21940" y="309469"/>
                </a:lnTo>
                <a:lnTo>
                  <a:pt x="47386" y="349364"/>
                </a:lnTo>
                <a:lnTo>
                  <a:pt x="80723" y="382621"/>
                </a:lnTo>
                <a:lnTo>
                  <a:pt x="120631" y="407961"/>
                </a:lnTo>
                <a:lnTo>
                  <a:pt x="165791" y="424102"/>
                </a:lnTo>
                <a:lnTo>
                  <a:pt x="214883" y="429767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30" y="214883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002719" y="6837010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75828" y="6080125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5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3" y="429768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4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341279" y="6209524"/>
            <a:ext cx="1037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02572" y="6080125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214884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4"/>
                </a:lnTo>
                <a:lnTo>
                  <a:pt x="5705" y="264216"/>
                </a:lnTo>
                <a:lnTo>
                  <a:pt x="21940" y="309469"/>
                </a:lnTo>
                <a:lnTo>
                  <a:pt x="47386" y="349364"/>
                </a:lnTo>
                <a:lnTo>
                  <a:pt x="80723" y="382621"/>
                </a:lnTo>
                <a:lnTo>
                  <a:pt x="120631" y="407961"/>
                </a:lnTo>
                <a:lnTo>
                  <a:pt x="165791" y="424102"/>
                </a:lnTo>
                <a:lnTo>
                  <a:pt x="214884" y="429768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4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976174" y="6209524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2590" y="5522278"/>
            <a:ext cx="69144" cy="558094"/>
          </a:xfrm>
          <a:custGeom>
            <a:avLst/>
            <a:gdLst/>
            <a:ahLst/>
            <a:cxnLst/>
            <a:rect l="l" t="t" r="r" b="b"/>
            <a:pathLst>
              <a:path w="71119" h="574039">
                <a:moveTo>
                  <a:pt x="0" y="0"/>
                </a:moveTo>
                <a:lnTo>
                  <a:pt x="70866" y="5737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498956" y="6428317"/>
            <a:ext cx="209903" cy="349426"/>
          </a:xfrm>
          <a:custGeom>
            <a:avLst/>
            <a:gdLst/>
            <a:ahLst/>
            <a:cxnLst/>
            <a:rect l="l" t="t" r="r" b="b"/>
            <a:pathLst>
              <a:path w="215900" h="359410">
                <a:moveTo>
                  <a:pt x="215646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848630" y="6428317"/>
            <a:ext cx="208667" cy="349426"/>
          </a:xfrm>
          <a:custGeom>
            <a:avLst/>
            <a:gdLst/>
            <a:ahLst/>
            <a:cxnLst/>
            <a:rect l="l" t="t" r="r" b="b"/>
            <a:pathLst>
              <a:path w="214629" h="359410">
                <a:moveTo>
                  <a:pt x="0" y="0"/>
                </a:moveTo>
                <a:lnTo>
                  <a:pt x="214122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918267" y="6707612"/>
            <a:ext cx="417335" cy="417953"/>
          </a:xfrm>
          <a:custGeom>
            <a:avLst/>
            <a:gdLst/>
            <a:ahLst/>
            <a:cxnLst/>
            <a:rect l="l" t="t" r="r" b="b"/>
            <a:pathLst>
              <a:path w="429260" h="429895">
                <a:moveTo>
                  <a:pt x="214122" y="0"/>
                </a:moveTo>
                <a:lnTo>
                  <a:pt x="165071" y="5665"/>
                </a:lnTo>
                <a:lnTo>
                  <a:pt x="120020" y="21806"/>
                </a:lnTo>
                <a:lnTo>
                  <a:pt x="80261" y="47146"/>
                </a:lnTo>
                <a:lnTo>
                  <a:pt x="47086" y="80403"/>
                </a:lnTo>
                <a:lnTo>
                  <a:pt x="21789" y="120298"/>
                </a:lnTo>
                <a:lnTo>
                  <a:pt x="5662" y="165551"/>
                </a:lnTo>
                <a:lnTo>
                  <a:pt x="0" y="214883"/>
                </a:lnTo>
                <a:lnTo>
                  <a:pt x="5662" y="264216"/>
                </a:lnTo>
                <a:lnTo>
                  <a:pt x="21789" y="309469"/>
                </a:lnTo>
                <a:lnTo>
                  <a:pt x="47086" y="349364"/>
                </a:lnTo>
                <a:lnTo>
                  <a:pt x="80261" y="382621"/>
                </a:lnTo>
                <a:lnTo>
                  <a:pt x="120020" y="407961"/>
                </a:lnTo>
                <a:lnTo>
                  <a:pt x="165071" y="424102"/>
                </a:lnTo>
                <a:lnTo>
                  <a:pt x="214122" y="429767"/>
                </a:lnTo>
                <a:lnTo>
                  <a:pt x="263454" y="424102"/>
                </a:lnTo>
                <a:lnTo>
                  <a:pt x="308707" y="407961"/>
                </a:lnTo>
                <a:lnTo>
                  <a:pt x="348602" y="382621"/>
                </a:lnTo>
                <a:lnTo>
                  <a:pt x="381859" y="349364"/>
                </a:lnTo>
                <a:lnTo>
                  <a:pt x="407199" y="309469"/>
                </a:lnTo>
                <a:lnTo>
                  <a:pt x="423340" y="264216"/>
                </a:lnTo>
                <a:lnTo>
                  <a:pt x="429006" y="214883"/>
                </a:lnTo>
                <a:lnTo>
                  <a:pt x="423340" y="165551"/>
                </a:lnTo>
                <a:lnTo>
                  <a:pt x="407199" y="120298"/>
                </a:lnTo>
                <a:lnTo>
                  <a:pt x="381859" y="80403"/>
                </a:lnTo>
                <a:lnTo>
                  <a:pt x="348602" y="47146"/>
                </a:lnTo>
                <a:lnTo>
                  <a:pt x="308707" y="21806"/>
                </a:lnTo>
                <a:lnTo>
                  <a:pt x="263454" y="5665"/>
                </a:lnTo>
                <a:lnTo>
                  <a:pt x="2141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093351" y="6837010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20402" y="6707612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6" y="429767"/>
                </a:lnTo>
                <a:lnTo>
                  <a:pt x="264978" y="424102"/>
                </a:lnTo>
                <a:lnTo>
                  <a:pt x="310231" y="407961"/>
                </a:lnTo>
                <a:lnTo>
                  <a:pt x="350126" y="382621"/>
                </a:lnTo>
                <a:lnTo>
                  <a:pt x="383383" y="349364"/>
                </a:lnTo>
                <a:lnTo>
                  <a:pt x="408723" y="309469"/>
                </a:lnTo>
                <a:lnTo>
                  <a:pt x="424864" y="264216"/>
                </a:lnTo>
                <a:lnTo>
                  <a:pt x="430530" y="214883"/>
                </a:lnTo>
                <a:lnTo>
                  <a:pt x="424864" y="165551"/>
                </a:lnTo>
                <a:lnTo>
                  <a:pt x="408723" y="120298"/>
                </a:lnTo>
                <a:lnTo>
                  <a:pt x="383383" y="80403"/>
                </a:lnTo>
                <a:lnTo>
                  <a:pt x="350126" y="47146"/>
                </a:lnTo>
                <a:lnTo>
                  <a:pt x="310231" y="21806"/>
                </a:lnTo>
                <a:lnTo>
                  <a:pt x="26497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3391042" y="68370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60420" y="5522278"/>
            <a:ext cx="348192" cy="627856"/>
          </a:xfrm>
          <a:custGeom>
            <a:avLst/>
            <a:gdLst/>
            <a:ahLst/>
            <a:cxnLst/>
            <a:rect l="l" t="t" r="r" b="b"/>
            <a:pathLst>
              <a:path w="358139" h="645795">
                <a:moveTo>
                  <a:pt x="0" y="0"/>
                </a:moveTo>
                <a:lnTo>
                  <a:pt x="358139" y="6454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568593" y="6080125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6" y="429768"/>
                </a:lnTo>
                <a:lnTo>
                  <a:pt x="264978" y="424102"/>
                </a:lnTo>
                <a:lnTo>
                  <a:pt x="310231" y="407961"/>
                </a:lnTo>
                <a:lnTo>
                  <a:pt x="350126" y="382621"/>
                </a:lnTo>
                <a:lnTo>
                  <a:pt x="383383" y="349364"/>
                </a:lnTo>
                <a:lnTo>
                  <a:pt x="408723" y="309469"/>
                </a:lnTo>
                <a:lnTo>
                  <a:pt x="424864" y="264216"/>
                </a:lnTo>
                <a:lnTo>
                  <a:pt x="430530" y="214884"/>
                </a:lnTo>
                <a:lnTo>
                  <a:pt x="424864" y="165551"/>
                </a:lnTo>
                <a:lnTo>
                  <a:pt x="408723" y="120298"/>
                </a:lnTo>
                <a:lnTo>
                  <a:pt x="383383" y="80403"/>
                </a:lnTo>
                <a:lnTo>
                  <a:pt x="350126" y="47146"/>
                </a:lnTo>
                <a:lnTo>
                  <a:pt x="310231" y="21806"/>
                </a:lnTo>
                <a:lnTo>
                  <a:pt x="26497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735528" y="6209524"/>
            <a:ext cx="1037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2267" y="3859383"/>
            <a:ext cx="4851841" cy="1196870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Next we have an operator symbol </a:t>
            </a:r>
            <a:r>
              <a:rPr sz="1069" spc="5" dirty="0">
                <a:latin typeface="Times New Roman"/>
                <a:cs typeface="Times New Roman"/>
              </a:rPr>
              <a:t>as +.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popped two </a:t>
            </a:r>
            <a:r>
              <a:rPr sz="1069" spc="5" dirty="0">
                <a:latin typeface="Times New Roman"/>
                <a:cs typeface="Times New Roman"/>
              </a:rPr>
              <a:t>elements i.e.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and  linked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d</a:t>
            </a:r>
            <a:r>
              <a:rPr sz="1069" i="1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e</a:t>
            </a:r>
            <a:r>
              <a:rPr sz="1069" i="1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before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pushing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three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nodes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stack,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i="1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second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again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node with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as left and right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61">
              <a:latin typeface="Times New Roman"/>
              <a:cs typeface="Times New Roman"/>
            </a:endParaRPr>
          </a:p>
          <a:p>
            <a:pPr marL="976026"/>
            <a:r>
              <a:rPr sz="1069" b="1" spc="10" dirty="0">
                <a:latin typeface="Times New Roman"/>
                <a:cs typeface="Times New Roman"/>
              </a:rPr>
              <a:t>a </a:t>
            </a:r>
            <a:r>
              <a:rPr sz="1069" b="1" spc="15" dirty="0">
                <a:latin typeface="Times New Roman"/>
                <a:cs typeface="Times New Roman"/>
              </a:rPr>
              <a:t>b + </a:t>
            </a:r>
            <a:r>
              <a:rPr sz="1069" b="1" spc="10" dirty="0">
                <a:latin typeface="Times New Roman"/>
                <a:cs typeface="Times New Roman"/>
              </a:rPr>
              <a:t>c </a:t>
            </a:r>
            <a:r>
              <a:rPr sz="1069" b="1" spc="15" dirty="0">
                <a:latin typeface="Times New Roman"/>
                <a:cs typeface="Times New Roman"/>
              </a:rPr>
              <a:t>d </a:t>
            </a:r>
            <a:r>
              <a:rPr sz="1069" b="1" spc="10" dirty="0">
                <a:latin typeface="Times New Roman"/>
                <a:cs typeface="Times New Roman"/>
              </a:rPr>
              <a:t>e </a:t>
            </a:r>
            <a:r>
              <a:rPr sz="1069" b="1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06190" y="3001221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39">
                <a:moveTo>
                  <a:pt x="214883" y="0"/>
                </a:moveTo>
                <a:lnTo>
                  <a:pt x="0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454381" y="3001221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39">
                <a:moveTo>
                  <a:pt x="0" y="0"/>
                </a:moveTo>
                <a:lnTo>
                  <a:pt x="214883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175827" y="1816628"/>
            <a:ext cx="3415242" cy="418571"/>
          </a:xfrm>
          <a:custGeom>
            <a:avLst/>
            <a:gdLst/>
            <a:ahLst/>
            <a:cxnLst/>
            <a:rect l="l" t="t" r="r" b="b"/>
            <a:pathLst>
              <a:path w="3512820" h="430530">
                <a:moveTo>
                  <a:pt x="3512820" y="0"/>
                </a:moveTo>
                <a:lnTo>
                  <a:pt x="0" y="0"/>
                </a:lnTo>
                <a:lnTo>
                  <a:pt x="0" y="430529"/>
                </a:lnTo>
                <a:lnTo>
                  <a:pt x="3512820" y="430529"/>
                </a:lnTo>
                <a:lnTo>
                  <a:pt x="35128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663295" y="1816628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38973" y="1816628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151505" y="1816628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614650" y="1816628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102859" y="1816628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127183" y="1816628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384742" y="2095183"/>
            <a:ext cx="0" cy="558094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7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524018" y="3279775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4884" y="0"/>
                </a:moveTo>
                <a:lnTo>
                  <a:pt x="165551" y="5705"/>
                </a:lnTo>
                <a:lnTo>
                  <a:pt x="120298" y="21940"/>
                </a:lnTo>
                <a:lnTo>
                  <a:pt x="80403" y="47386"/>
                </a:lnTo>
                <a:lnTo>
                  <a:pt x="47146" y="80723"/>
                </a:lnTo>
                <a:lnTo>
                  <a:pt x="21806" y="120631"/>
                </a:lnTo>
                <a:lnTo>
                  <a:pt x="5665" y="16579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58" y="424822"/>
                </a:lnTo>
                <a:lnTo>
                  <a:pt x="309620" y="408571"/>
                </a:lnTo>
                <a:lnTo>
                  <a:pt x="349664" y="383083"/>
                </a:lnTo>
                <a:lnTo>
                  <a:pt x="383083" y="349664"/>
                </a:lnTo>
                <a:lnTo>
                  <a:pt x="408571" y="309620"/>
                </a:lnTo>
                <a:lnTo>
                  <a:pt x="424822" y="264258"/>
                </a:lnTo>
                <a:lnTo>
                  <a:pt x="430530" y="214883"/>
                </a:lnTo>
                <a:lnTo>
                  <a:pt x="424822" y="165791"/>
                </a:lnTo>
                <a:lnTo>
                  <a:pt x="408571" y="120631"/>
                </a:lnTo>
                <a:lnTo>
                  <a:pt x="383083" y="80723"/>
                </a:lnTo>
                <a:lnTo>
                  <a:pt x="349664" y="47386"/>
                </a:lnTo>
                <a:lnTo>
                  <a:pt x="309620" y="21940"/>
                </a:lnTo>
                <a:lnTo>
                  <a:pt x="264258" y="570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694658" y="340917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26895" y="3279775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4883" y="0"/>
                </a:moveTo>
                <a:lnTo>
                  <a:pt x="165791" y="5705"/>
                </a:lnTo>
                <a:lnTo>
                  <a:pt x="120631" y="21940"/>
                </a:lnTo>
                <a:lnTo>
                  <a:pt x="80723" y="47386"/>
                </a:lnTo>
                <a:lnTo>
                  <a:pt x="47386" y="80723"/>
                </a:lnTo>
                <a:lnTo>
                  <a:pt x="21940" y="120631"/>
                </a:lnTo>
                <a:lnTo>
                  <a:pt x="5705" y="165791"/>
                </a:lnTo>
                <a:lnTo>
                  <a:pt x="0" y="214883"/>
                </a:lnTo>
                <a:lnTo>
                  <a:pt x="5705" y="264258"/>
                </a:lnTo>
                <a:lnTo>
                  <a:pt x="21940" y="309620"/>
                </a:lnTo>
                <a:lnTo>
                  <a:pt x="47386" y="349664"/>
                </a:lnTo>
                <a:lnTo>
                  <a:pt x="80723" y="383083"/>
                </a:lnTo>
                <a:lnTo>
                  <a:pt x="120631" y="408571"/>
                </a:lnTo>
                <a:lnTo>
                  <a:pt x="165791" y="424822"/>
                </a:lnTo>
                <a:lnTo>
                  <a:pt x="214883" y="430529"/>
                </a:lnTo>
                <a:lnTo>
                  <a:pt x="264258" y="424822"/>
                </a:lnTo>
                <a:lnTo>
                  <a:pt x="309620" y="408571"/>
                </a:lnTo>
                <a:lnTo>
                  <a:pt x="349664" y="383083"/>
                </a:lnTo>
                <a:lnTo>
                  <a:pt x="383083" y="349664"/>
                </a:lnTo>
                <a:lnTo>
                  <a:pt x="408571" y="309620"/>
                </a:lnTo>
                <a:lnTo>
                  <a:pt x="424822" y="264258"/>
                </a:lnTo>
                <a:lnTo>
                  <a:pt x="430530" y="214883"/>
                </a:lnTo>
                <a:lnTo>
                  <a:pt x="424822" y="165791"/>
                </a:lnTo>
                <a:lnTo>
                  <a:pt x="408571" y="120631"/>
                </a:lnTo>
                <a:lnTo>
                  <a:pt x="383083" y="80723"/>
                </a:lnTo>
                <a:lnTo>
                  <a:pt x="349664" y="47386"/>
                </a:lnTo>
                <a:lnTo>
                  <a:pt x="309620" y="21940"/>
                </a:lnTo>
                <a:lnTo>
                  <a:pt x="264258" y="570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2002719" y="3409174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75828" y="2653030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4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3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2341279" y="2781688"/>
            <a:ext cx="1037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499697" y="2653030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4">
                <a:moveTo>
                  <a:pt x="214884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3"/>
                </a:lnTo>
                <a:lnTo>
                  <a:pt x="5705" y="264216"/>
                </a:lnTo>
                <a:lnTo>
                  <a:pt x="21940" y="309469"/>
                </a:lnTo>
                <a:lnTo>
                  <a:pt x="47386" y="349364"/>
                </a:lnTo>
                <a:lnTo>
                  <a:pt x="80723" y="382621"/>
                </a:lnTo>
                <a:lnTo>
                  <a:pt x="120631" y="407961"/>
                </a:lnTo>
                <a:lnTo>
                  <a:pt x="165791" y="424102"/>
                </a:lnTo>
                <a:lnTo>
                  <a:pt x="214884" y="429767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29" y="214883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3670336" y="278168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02571" y="2653030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4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6" y="429767"/>
                </a:lnTo>
                <a:lnTo>
                  <a:pt x="264738" y="424102"/>
                </a:lnTo>
                <a:lnTo>
                  <a:pt x="309898" y="407961"/>
                </a:lnTo>
                <a:lnTo>
                  <a:pt x="349806" y="382621"/>
                </a:lnTo>
                <a:lnTo>
                  <a:pt x="383143" y="349364"/>
                </a:lnTo>
                <a:lnTo>
                  <a:pt x="408589" y="309469"/>
                </a:lnTo>
                <a:lnTo>
                  <a:pt x="424824" y="264216"/>
                </a:lnTo>
                <a:lnTo>
                  <a:pt x="430530" y="214883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2976174" y="2781688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42590" y="2095183"/>
            <a:ext cx="69762" cy="558094"/>
          </a:xfrm>
          <a:custGeom>
            <a:avLst/>
            <a:gdLst/>
            <a:ahLst/>
            <a:cxnLst/>
            <a:rect l="l" t="t" r="r" b="b"/>
            <a:pathLst>
              <a:path w="71755" h="574039">
                <a:moveTo>
                  <a:pt x="0" y="0"/>
                </a:moveTo>
                <a:lnTo>
                  <a:pt x="71628" y="5737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430058" y="2095183"/>
            <a:ext cx="209285" cy="558094"/>
          </a:xfrm>
          <a:custGeom>
            <a:avLst/>
            <a:gdLst/>
            <a:ahLst/>
            <a:cxnLst/>
            <a:rect l="l" t="t" r="r" b="b"/>
            <a:pathLst>
              <a:path w="215264" h="574039">
                <a:moveTo>
                  <a:pt x="0" y="0"/>
                </a:moveTo>
                <a:lnTo>
                  <a:pt x="214884" y="5737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918267" y="2095183"/>
            <a:ext cx="279047" cy="627856"/>
          </a:xfrm>
          <a:custGeom>
            <a:avLst/>
            <a:gdLst/>
            <a:ahLst/>
            <a:cxnLst/>
            <a:rect l="l" t="t" r="r" b="b"/>
            <a:pathLst>
              <a:path w="287020" h="645794">
                <a:moveTo>
                  <a:pt x="0" y="0"/>
                </a:moveTo>
                <a:lnTo>
                  <a:pt x="286512" y="6454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057544" y="2653030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4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7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4233368" y="2781688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25747" y="1433370"/>
            <a:ext cx="9495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 </a:t>
            </a:r>
            <a:r>
              <a:rPr sz="1069" b="1" spc="15" dirty="0">
                <a:latin typeface="Times New Roman"/>
                <a:cs typeface="Times New Roman"/>
              </a:rPr>
              <a:t>b + </a:t>
            </a:r>
            <a:r>
              <a:rPr sz="1069" b="1" spc="10" dirty="0">
                <a:latin typeface="Times New Roman"/>
                <a:cs typeface="Times New Roman"/>
              </a:rPr>
              <a:t>c </a:t>
            </a:r>
            <a:r>
              <a:rPr sz="1069" b="1" spc="15" dirty="0">
                <a:latin typeface="Times New Roman"/>
                <a:cs typeface="Times New Roman"/>
              </a:rPr>
              <a:t>d </a:t>
            </a:r>
            <a:r>
              <a:rPr sz="1069" b="1" spc="10" dirty="0">
                <a:latin typeface="Times New Roman"/>
                <a:cs typeface="Times New Roman"/>
              </a:rPr>
              <a:t>e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610453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8706468"/>
            <a:ext cx="4852458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figure, there is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expression tree.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try to traverse this tree in  the inorder.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get the infix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b * c * d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don’t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parenthesis here </a:t>
            </a:r>
            <a:r>
              <a:rPr sz="1069" spc="10" dirty="0">
                <a:latin typeface="Times New Roman"/>
                <a:cs typeface="Times New Roman"/>
              </a:rPr>
              <a:t>but can </a:t>
            </a:r>
            <a:r>
              <a:rPr sz="1069" spc="5" dirty="0">
                <a:latin typeface="Times New Roman"/>
                <a:cs typeface="Times New Roman"/>
              </a:rPr>
              <a:t>put these as discussed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earlier.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0687" y="6408314"/>
            <a:ext cx="488332" cy="428449"/>
          </a:xfrm>
          <a:custGeom>
            <a:avLst/>
            <a:gdLst/>
            <a:ahLst/>
            <a:cxnLst/>
            <a:rect l="l" t="t" r="r" b="b"/>
            <a:pathLst>
              <a:path w="502285" h="440690">
                <a:moveTo>
                  <a:pt x="0" y="0"/>
                </a:moveTo>
                <a:lnTo>
                  <a:pt x="502157" y="44043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919499" y="6408314"/>
            <a:ext cx="488332" cy="428449"/>
          </a:xfrm>
          <a:custGeom>
            <a:avLst/>
            <a:gdLst/>
            <a:ahLst/>
            <a:cxnLst/>
            <a:rect l="l" t="t" r="r" b="b"/>
            <a:pathLst>
              <a:path w="502285" h="440690">
                <a:moveTo>
                  <a:pt x="502157" y="0"/>
                </a:moveTo>
                <a:lnTo>
                  <a:pt x="0" y="44043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141132" y="7080250"/>
            <a:ext cx="488950" cy="611188"/>
          </a:xfrm>
          <a:custGeom>
            <a:avLst/>
            <a:gdLst/>
            <a:ahLst/>
            <a:cxnLst/>
            <a:rect l="l" t="t" r="r" b="b"/>
            <a:pathLst>
              <a:path w="502920" h="628650">
                <a:moveTo>
                  <a:pt x="0" y="0"/>
                </a:moveTo>
                <a:lnTo>
                  <a:pt x="502919" y="6286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835910" y="7080250"/>
            <a:ext cx="183356" cy="305594"/>
          </a:xfrm>
          <a:custGeom>
            <a:avLst/>
            <a:gdLst/>
            <a:ahLst/>
            <a:cxnLst/>
            <a:rect l="l" t="t" r="r" b="b"/>
            <a:pathLst>
              <a:path w="188594" h="314325">
                <a:moveTo>
                  <a:pt x="188213" y="0"/>
                </a:moveTo>
                <a:lnTo>
                  <a:pt x="0" y="3139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614276" y="7080250"/>
            <a:ext cx="182739" cy="305594"/>
          </a:xfrm>
          <a:custGeom>
            <a:avLst/>
            <a:gdLst/>
            <a:ahLst/>
            <a:cxnLst/>
            <a:rect l="l" t="t" r="r" b="b"/>
            <a:pathLst>
              <a:path w="187960" h="314325">
                <a:moveTo>
                  <a:pt x="187451" y="0"/>
                </a:moveTo>
                <a:lnTo>
                  <a:pt x="0" y="3139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919500" y="7080250"/>
            <a:ext cx="183356" cy="305594"/>
          </a:xfrm>
          <a:custGeom>
            <a:avLst/>
            <a:gdLst/>
            <a:ahLst/>
            <a:cxnLst/>
            <a:rect l="l" t="t" r="r" b="b"/>
            <a:pathLst>
              <a:path w="188594" h="314325">
                <a:moveTo>
                  <a:pt x="0" y="0"/>
                </a:moveTo>
                <a:lnTo>
                  <a:pt x="188213" y="3139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81852" y="5365307"/>
          <a:ext cx="3006549" cy="741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7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7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980247" y="7324725"/>
            <a:ext cx="366713" cy="366713"/>
          </a:xfrm>
          <a:custGeom>
            <a:avLst/>
            <a:gdLst/>
            <a:ahLst/>
            <a:cxnLst/>
            <a:rect l="l" t="t" r="r" b="b"/>
            <a:pathLst>
              <a:path w="377189" h="377190">
                <a:moveTo>
                  <a:pt x="188975" y="0"/>
                </a:moveTo>
                <a:lnTo>
                  <a:pt x="138729" y="6745"/>
                </a:lnTo>
                <a:lnTo>
                  <a:pt x="93584" y="25766"/>
                </a:lnTo>
                <a:lnTo>
                  <a:pt x="55340" y="55244"/>
                </a:lnTo>
                <a:lnTo>
                  <a:pt x="25795" y="93359"/>
                </a:lnTo>
                <a:lnTo>
                  <a:pt x="6748" y="138288"/>
                </a:lnTo>
                <a:lnTo>
                  <a:pt x="0" y="188213"/>
                </a:lnTo>
                <a:lnTo>
                  <a:pt x="6748" y="238460"/>
                </a:lnTo>
                <a:lnTo>
                  <a:pt x="25795" y="283605"/>
                </a:lnTo>
                <a:lnTo>
                  <a:pt x="55340" y="321849"/>
                </a:lnTo>
                <a:lnTo>
                  <a:pt x="93584" y="351394"/>
                </a:lnTo>
                <a:lnTo>
                  <a:pt x="138729" y="370441"/>
                </a:lnTo>
                <a:lnTo>
                  <a:pt x="188975" y="377189"/>
                </a:lnTo>
                <a:lnTo>
                  <a:pt x="238901" y="370441"/>
                </a:lnTo>
                <a:lnTo>
                  <a:pt x="283830" y="351394"/>
                </a:lnTo>
                <a:lnTo>
                  <a:pt x="321945" y="321849"/>
                </a:lnTo>
                <a:lnTo>
                  <a:pt x="351423" y="283605"/>
                </a:lnTo>
                <a:lnTo>
                  <a:pt x="370444" y="238460"/>
                </a:lnTo>
                <a:lnTo>
                  <a:pt x="377190" y="188213"/>
                </a:lnTo>
                <a:lnTo>
                  <a:pt x="370444" y="138288"/>
                </a:lnTo>
                <a:lnTo>
                  <a:pt x="351423" y="93359"/>
                </a:lnTo>
                <a:lnTo>
                  <a:pt x="321945" y="55244"/>
                </a:lnTo>
                <a:lnTo>
                  <a:pt x="283830" y="25766"/>
                </a:lnTo>
                <a:lnTo>
                  <a:pt x="238901" y="6745"/>
                </a:lnTo>
                <a:lnTo>
                  <a:pt x="1889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127920" y="7439306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b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9059" y="7324725"/>
            <a:ext cx="366713" cy="366713"/>
          </a:xfrm>
          <a:custGeom>
            <a:avLst/>
            <a:gdLst/>
            <a:ahLst/>
            <a:cxnLst/>
            <a:rect l="l" t="t" r="r" b="b"/>
            <a:pathLst>
              <a:path w="377189" h="377190">
                <a:moveTo>
                  <a:pt x="188976" y="0"/>
                </a:moveTo>
                <a:lnTo>
                  <a:pt x="138729" y="6745"/>
                </a:lnTo>
                <a:lnTo>
                  <a:pt x="93584" y="25766"/>
                </a:lnTo>
                <a:lnTo>
                  <a:pt x="55340" y="55244"/>
                </a:lnTo>
                <a:lnTo>
                  <a:pt x="25795" y="93359"/>
                </a:lnTo>
                <a:lnTo>
                  <a:pt x="6748" y="138288"/>
                </a:lnTo>
                <a:lnTo>
                  <a:pt x="0" y="188213"/>
                </a:lnTo>
                <a:lnTo>
                  <a:pt x="6748" y="238460"/>
                </a:lnTo>
                <a:lnTo>
                  <a:pt x="25795" y="283605"/>
                </a:lnTo>
                <a:lnTo>
                  <a:pt x="55340" y="321849"/>
                </a:lnTo>
                <a:lnTo>
                  <a:pt x="93584" y="351394"/>
                </a:lnTo>
                <a:lnTo>
                  <a:pt x="138729" y="370441"/>
                </a:lnTo>
                <a:lnTo>
                  <a:pt x="188976" y="377189"/>
                </a:lnTo>
                <a:lnTo>
                  <a:pt x="238901" y="370441"/>
                </a:lnTo>
                <a:lnTo>
                  <a:pt x="283830" y="351394"/>
                </a:lnTo>
                <a:lnTo>
                  <a:pt x="321944" y="321849"/>
                </a:lnTo>
                <a:lnTo>
                  <a:pt x="351423" y="283605"/>
                </a:lnTo>
                <a:lnTo>
                  <a:pt x="370444" y="238460"/>
                </a:lnTo>
                <a:lnTo>
                  <a:pt x="377190" y="188213"/>
                </a:lnTo>
                <a:lnTo>
                  <a:pt x="370444" y="138288"/>
                </a:lnTo>
                <a:lnTo>
                  <a:pt x="351423" y="93359"/>
                </a:lnTo>
                <a:lnTo>
                  <a:pt x="321945" y="55244"/>
                </a:lnTo>
                <a:lnTo>
                  <a:pt x="283830" y="25766"/>
                </a:lnTo>
                <a:lnTo>
                  <a:pt x="238901" y="6745"/>
                </a:lnTo>
                <a:lnTo>
                  <a:pt x="1889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521919" y="7439306"/>
            <a:ext cx="7902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a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5024" y="6775026"/>
            <a:ext cx="366713" cy="366095"/>
          </a:xfrm>
          <a:custGeom>
            <a:avLst/>
            <a:gdLst/>
            <a:ahLst/>
            <a:cxnLst/>
            <a:rect l="l" t="t" r="r" b="b"/>
            <a:pathLst>
              <a:path w="377189" h="376554">
                <a:moveTo>
                  <a:pt x="188213" y="0"/>
                </a:moveTo>
                <a:lnTo>
                  <a:pt x="138288" y="6745"/>
                </a:lnTo>
                <a:lnTo>
                  <a:pt x="93359" y="25766"/>
                </a:lnTo>
                <a:lnTo>
                  <a:pt x="55245" y="55245"/>
                </a:lnTo>
                <a:lnTo>
                  <a:pt x="25766" y="93359"/>
                </a:lnTo>
                <a:lnTo>
                  <a:pt x="6745" y="138288"/>
                </a:lnTo>
                <a:lnTo>
                  <a:pt x="0" y="188213"/>
                </a:lnTo>
                <a:lnTo>
                  <a:pt x="6745" y="238403"/>
                </a:lnTo>
                <a:lnTo>
                  <a:pt x="25766" y="283407"/>
                </a:lnTo>
                <a:lnTo>
                  <a:pt x="55244" y="321468"/>
                </a:lnTo>
                <a:lnTo>
                  <a:pt x="93359" y="350830"/>
                </a:lnTo>
                <a:lnTo>
                  <a:pt x="138288" y="369735"/>
                </a:lnTo>
                <a:lnTo>
                  <a:pt x="188213" y="376427"/>
                </a:lnTo>
                <a:lnTo>
                  <a:pt x="238460" y="369735"/>
                </a:lnTo>
                <a:lnTo>
                  <a:pt x="283605" y="350830"/>
                </a:lnTo>
                <a:lnTo>
                  <a:pt x="321849" y="321468"/>
                </a:lnTo>
                <a:lnTo>
                  <a:pt x="351394" y="283407"/>
                </a:lnTo>
                <a:lnTo>
                  <a:pt x="370441" y="238403"/>
                </a:lnTo>
                <a:lnTo>
                  <a:pt x="377190" y="188213"/>
                </a:lnTo>
                <a:lnTo>
                  <a:pt x="370441" y="138288"/>
                </a:lnTo>
                <a:lnTo>
                  <a:pt x="351394" y="93359"/>
                </a:lnTo>
                <a:lnTo>
                  <a:pt x="321849" y="55244"/>
                </a:lnTo>
                <a:lnTo>
                  <a:pt x="283605" y="25766"/>
                </a:lnTo>
                <a:lnTo>
                  <a:pt x="238460" y="6745"/>
                </a:lnTo>
                <a:lnTo>
                  <a:pt x="1882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819734" y="6888126"/>
            <a:ext cx="9383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Times New Roman"/>
                <a:cs typeface="Times New Roman"/>
              </a:rPr>
              <a:t>+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91435" y="7324725"/>
            <a:ext cx="366713" cy="366713"/>
          </a:xfrm>
          <a:custGeom>
            <a:avLst/>
            <a:gdLst/>
            <a:ahLst/>
            <a:cxnLst/>
            <a:rect l="l" t="t" r="r" b="b"/>
            <a:pathLst>
              <a:path w="377189" h="377190">
                <a:moveTo>
                  <a:pt x="188213" y="0"/>
                </a:moveTo>
                <a:lnTo>
                  <a:pt x="138288" y="6745"/>
                </a:lnTo>
                <a:lnTo>
                  <a:pt x="93359" y="25766"/>
                </a:lnTo>
                <a:lnTo>
                  <a:pt x="55245" y="55244"/>
                </a:lnTo>
                <a:lnTo>
                  <a:pt x="25766" y="93359"/>
                </a:lnTo>
                <a:lnTo>
                  <a:pt x="6745" y="138288"/>
                </a:lnTo>
                <a:lnTo>
                  <a:pt x="0" y="188213"/>
                </a:lnTo>
                <a:lnTo>
                  <a:pt x="6745" y="238460"/>
                </a:lnTo>
                <a:lnTo>
                  <a:pt x="25766" y="283605"/>
                </a:lnTo>
                <a:lnTo>
                  <a:pt x="55244" y="321849"/>
                </a:lnTo>
                <a:lnTo>
                  <a:pt x="93359" y="351394"/>
                </a:lnTo>
                <a:lnTo>
                  <a:pt x="138288" y="370441"/>
                </a:lnTo>
                <a:lnTo>
                  <a:pt x="188213" y="377189"/>
                </a:lnTo>
                <a:lnTo>
                  <a:pt x="238460" y="370441"/>
                </a:lnTo>
                <a:lnTo>
                  <a:pt x="283605" y="351394"/>
                </a:lnTo>
                <a:lnTo>
                  <a:pt x="321849" y="321849"/>
                </a:lnTo>
                <a:lnTo>
                  <a:pt x="351394" y="283605"/>
                </a:lnTo>
                <a:lnTo>
                  <a:pt x="370441" y="238460"/>
                </a:lnTo>
                <a:lnTo>
                  <a:pt x="377190" y="188213"/>
                </a:lnTo>
                <a:lnTo>
                  <a:pt x="370441" y="138288"/>
                </a:lnTo>
                <a:lnTo>
                  <a:pt x="351394" y="93359"/>
                </a:lnTo>
                <a:lnTo>
                  <a:pt x="321849" y="55244"/>
                </a:lnTo>
                <a:lnTo>
                  <a:pt x="283605" y="25766"/>
                </a:lnTo>
                <a:lnTo>
                  <a:pt x="238460" y="6745"/>
                </a:lnTo>
                <a:lnTo>
                  <a:pt x="1882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741330" y="7439306"/>
            <a:ext cx="7902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c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46356" y="7935913"/>
            <a:ext cx="183974" cy="305594"/>
          </a:xfrm>
          <a:custGeom>
            <a:avLst/>
            <a:gdLst/>
            <a:ahLst/>
            <a:cxnLst/>
            <a:rect l="l" t="t" r="r" b="b"/>
            <a:pathLst>
              <a:path w="189229" h="314325">
                <a:moveTo>
                  <a:pt x="188975" y="0"/>
                </a:moveTo>
                <a:lnTo>
                  <a:pt x="0" y="3139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752320" y="7935913"/>
            <a:ext cx="183356" cy="305594"/>
          </a:xfrm>
          <a:custGeom>
            <a:avLst/>
            <a:gdLst/>
            <a:ahLst/>
            <a:cxnLst/>
            <a:rect l="l" t="t" r="r" b="b"/>
            <a:pathLst>
              <a:path w="188595" h="314325">
                <a:moveTo>
                  <a:pt x="0" y="0"/>
                </a:moveTo>
                <a:lnTo>
                  <a:pt x="188214" y="3139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813069" y="8180387"/>
            <a:ext cx="366713" cy="366713"/>
          </a:xfrm>
          <a:custGeom>
            <a:avLst/>
            <a:gdLst/>
            <a:ahLst/>
            <a:cxnLst/>
            <a:rect l="l" t="t" r="r" b="b"/>
            <a:pathLst>
              <a:path w="377189" h="377190">
                <a:moveTo>
                  <a:pt x="188213" y="0"/>
                </a:moveTo>
                <a:lnTo>
                  <a:pt x="138288" y="6745"/>
                </a:lnTo>
                <a:lnTo>
                  <a:pt x="93359" y="25766"/>
                </a:lnTo>
                <a:lnTo>
                  <a:pt x="55245" y="55244"/>
                </a:lnTo>
                <a:lnTo>
                  <a:pt x="25766" y="93359"/>
                </a:lnTo>
                <a:lnTo>
                  <a:pt x="6745" y="138288"/>
                </a:lnTo>
                <a:lnTo>
                  <a:pt x="0" y="188213"/>
                </a:lnTo>
                <a:lnTo>
                  <a:pt x="6745" y="238460"/>
                </a:lnTo>
                <a:lnTo>
                  <a:pt x="25766" y="283605"/>
                </a:lnTo>
                <a:lnTo>
                  <a:pt x="55245" y="321849"/>
                </a:lnTo>
                <a:lnTo>
                  <a:pt x="93359" y="351394"/>
                </a:lnTo>
                <a:lnTo>
                  <a:pt x="138288" y="370441"/>
                </a:lnTo>
                <a:lnTo>
                  <a:pt x="188213" y="377189"/>
                </a:lnTo>
                <a:lnTo>
                  <a:pt x="238460" y="370441"/>
                </a:lnTo>
                <a:lnTo>
                  <a:pt x="283605" y="351394"/>
                </a:lnTo>
                <a:lnTo>
                  <a:pt x="321849" y="321849"/>
                </a:lnTo>
                <a:lnTo>
                  <a:pt x="351394" y="283605"/>
                </a:lnTo>
                <a:lnTo>
                  <a:pt x="370441" y="238460"/>
                </a:lnTo>
                <a:lnTo>
                  <a:pt x="377189" y="188213"/>
                </a:lnTo>
                <a:lnTo>
                  <a:pt x="370441" y="138288"/>
                </a:lnTo>
                <a:lnTo>
                  <a:pt x="351394" y="93359"/>
                </a:lnTo>
                <a:lnTo>
                  <a:pt x="321849" y="55245"/>
                </a:lnTo>
                <a:lnTo>
                  <a:pt x="283605" y="25766"/>
                </a:lnTo>
                <a:lnTo>
                  <a:pt x="238460" y="6745"/>
                </a:lnTo>
                <a:lnTo>
                  <a:pt x="1882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965187" y="8294969"/>
            <a:ext cx="7902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02623" y="8180387"/>
            <a:ext cx="366095" cy="366713"/>
          </a:xfrm>
          <a:custGeom>
            <a:avLst/>
            <a:gdLst/>
            <a:ahLst/>
            <a:cxnLst/>
            <a:rect l="l" t="t" r="r" b="b"/>
            <a:pathLst>
              <a:path w="376554" h="377190">
                <a:moveTo>
                  <a:pt x="188213" y="0"/>
                </a:moveTo>
                <a:lnTo>
                  <a:pt x="138024" y="6745"/>
                </a:lnTo>
                <a:lnTo>
                  <a:pt x="93020" y="25766"/>
                </a:lnTo>
                <a:lnTo>
                  <a:pt x="54959" y="55244"/>
                </a:lnTo>
                <a:lnTo>
                  <a:pt x="25597" y="93359"/>
                </a:lnTo>
                <a:lnTo>
                  <a:pt x="6692" y="138288"/>
                </a:lnTo>
                <a:lnTo>
                  <a:pt x="0" y="188213"/>
                </a:lnTo>
                <a:lnTo>
                  <a:pt x="6692" y="238460"/>
                </a:lnTo>
                <a:lnTo>
                  <a:pt x="25597" y="283605"/>
                </a:lnTo>
                <a:lnTo>
                  <a:pt x="54959" y="321849"/>
                </a:lnTo>
                <a:lnTo>
                  <a:pt x="93020" y="351394"/>
                </a:lnTo>
                <a:lnTo>
                  <a:pt x="138024" y="370441"/>
                </a:lnTo>
                <a:lnTo>
                  <a:pt x="188213" y="377189"/>
                </a:lnTo>
                <a:lnTo>
                  <a:pt x="238139" y="370441"/>
                </a:lnTo>
                <a:lnTo>
                  <a:pt x="283068" y="351394"/>
                </a:lnTo>
                <a:lnTo>
                  <a:pt x="321183" y="321849"/>
                </a:lnTo>
                <a:lnTo>
                  <a:pt x="350661" y="283605"/>
                </a:lnTo>
                <a:lnTo>
                  <a:pt x="369682" y="238460"/>
                </a:lnTo>
                <a:lnTo>
                  <a:pt x="376427" y="188213"/>
                </a:lnTo>
                <a:lnTo>
                  <a:pt x="369682" y="138288"/>
                </a:lnTo>
                <a:lnTo>
                  <a:pt x="350661" y="93359"/>
                </a:lnTo>
                <a:lnTo>
                  <a:pt x="321182" y="55245"/>
                </a:lnTo>
                <a:lnTo>
                  <a:pt x="283068" y="25766"/>
                </a:lnTo>
                <a:lnTo>
                  <a:pt x="238139" y="6745"/>
                </a:lnTo>
                <a:lnTo>
                  <a:pt x="1882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351036" y="8294969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d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7846" y="7629947"/>
            <a:ext cx="366713" cy="366713"/>
          </a:xfrm>
          <a:custGeom>
            <a:avLst/>
            <a:gdLst/>
            <a:ahLst/>
            <a:cxnLst/>
            <a:rect l="l" t="t" r="r" b="b"/>
            <a:pathLst>
              <a:path w="377189" h="377190">
                <a:moveTo>
                  <a:pt x="188213" y="0"/>
                </a:moveTo>
                <a:lnTo>
                  <a:pt x="138288" y="6748"/>
                </a:lnTo>
                <a:lnTo>
                  <a:pt x="93359" y="25795"/>
                </a:lnTo>
                <a:lnTo>
                  <a:pt x="55244" y="55340"/>
                </a:lnTo>
                <a:lnTo>
                  <a:pt x="25766" y="93584"/>
                </a:lnTo>
                <a:lnTo>
                  <a:pt x="6745" y="138729"/>
                </a:lnTo>
                <a:lnTo>
                  <a:pt x="0" y="188976"/>
                </a:lnTo>
                <a:lnTo>
                  <a:pt x="6745" y="238901"/>
                </a:lnTo>
                <a:lnTo>
                  <a:pt x="25766" y="283830"/>
                </a:lnTo>
                <a:lnTo>
                  <a:pt x="55245" y="321945"/>
                </a:lnTo>
                <a:lnTo>
                  <a:pt x="93359" y="351423"/>
                </a:lnTo>
                <a:lnTo>
                  <a:pt x="138288" y="370444"/>
                </a:lnTo>
                <a:lnTo>
                  <a:pt x="188213" y="377190"/>
                </a:lnTo>
                <a:lnTo>
                  <a:pt x="238460" y="370444"/>
                </a:lnTo>
                <a:lnTo>
                  <a:pt x="283605" y="351423"/>
                </a:lnTo>
                <a:lnTo>
                  <a:pt x="321849" y="321945"/>
                </a:lnTo>
                <a:lnTo>
                  <a:pt x="351394" y="283830"/>
                </a:lnTo>
                <a:lnTo>
                  <a:pt x="370441" y="238901"/>
                </a:lnTo>
                <a:lnTo>
                  <a:pt x="377189" y="188976"/>
                </a:lnTo>
                <a:lnTo>
                  <a:pt x="370441" y="138729"/>
                </a:lnTo>
                <a:lnTo>
                  <a:pt x="351394" y="93584"/>
                </a:lnTo>
                <a:lnTo>
                  <a:pt x="321849" y="55340"/>
                </a:lnTo>
                <a:lnTo>
                  <a:pt x="283605" y="25795"/>
                </a:lnTo>
                <a:lnTo>
                  <a:pt x="238460" y="6748"/>
                </a:lnTo>
                <a:lnTo>
                  <a:pt x="1882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3652555" y="7744530"/>
            <a:ext cx="9383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Times New Roman"/>
                <a:cs typeface="Times New Roman"/>
              </a:rPr>
              <a:t>+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86212" y="6102350"/>
            <a:ext cx="366095" cy="366713"/>
          </a:xfrm>
          <a:custGeom>
            <a:avLst/>
            <a:gdLst/>
            <a:ahLst/>
            <a:cxnLst/>
            <a:rect l="l" t="t" r="r" b="b"/>
            <a:pathLst>
              <a:path w="376555" h="377189">
                <a:moveTo>
                  <a:pt x="188213" y="0"/>
                </a:moveTo>
                <a:lnTo>
                  <a:pt x="138024" y="6748"/>
                </a:lnTo>
                <a:lnTo>
                  <a:pt x="93020" y="25795"/>
                </a:lnTo>
                <a:lnTo>
                  <a:pt x="54959" y="55340"/>
                </a:lnTo>
                <a:lnTo>
                  <a:pt x="25597" y="93584"/>
                </a:lnTo>
                <a:lnTo>
                  <a:pt x="6692" y="138729"/>
                </a:lnTo>
                <a:lnTo>
                  <a:pt x="0" y="188975"/>
                </a:lnTo>
                <a:lnTo>
                  <a:pt x="6692" y="238901"/>
                </a:lnTo>
                <a:lnTo>
                  <a:pt x="25597" y="283830"/>
                </a:lnTo>
                <a:lnTo>
                  <a:pt x="54959" y="321945"/>
                </a:lnTo>
                <a:lnTo>
                  <a:pt x="93020" y="351423"/>
                </a:lnTo>
                <a:lnTo>
                  <a:pt x="138024" y="370444"/>
                </a:lnTo>
                <a:lnTo>
                  <a:pt x="188213" y="377189"/>
                </a:lnTo>
                <a:lnTo>
                  <a:pt x="238403" y="370444"/>
                </a:lnTo>
                <a:lnTo>
                  <a:pt x="283407" y="351423"/>
                </a:lnTo>
                <a:lnTo>
                  <a:pt x="321468" y="321944"/>
                </a:lnTo>
                <a:lnTo>
                  <a:pt x="350830" y="283830"/>
                </a:lnTo>
                <a:lnTo>
                  <a:pt x="369735" y="238901"/>
                </a:lnTo>
                <a:lnTo>
                  <a:pt x="376428" y="188975"/>
                </a:lnTo>
                <a:lnTo>
                  <a:pt x="369735" y="138729"/>
                </a:lnTo>
                <a:lnTo>
                  <a:pt x="350830" y="93584"/>
                </a:lnTo>
                <a:lnTo>
                  <a:pt x="321468" y="55340"/>
                </a:lnTo>
                <a:lnTo>
                  <a:pt x="283407" y="25795"/>
                </a:lnTo>
                <a:lnTo>
                  <a:pt x="238403" y="6748"/>
                </a:lnTo>
                <a:lnTo>
                  <a:pt x="1882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433884" y="6277679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*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96658" y="6762432"/>
            <a:ext cx="366713" cy="366713"/>
          </a:xfrm>
          <a:custGeom>
            <a:avLst/>
            <a:gdLst/>
            <a:ahLst/>
            <a:cxnLst/>
            <a:rect l="l" t="t" r="r" b="b"/>
            <a:pathLst>
              <a:path w="377189" h="377190">
                <a:moveTo>
                  <a:pt x="188213" y="0"/>
                </a:moveTo>
                <a:lnTo>
                  <a:pt x="138288" y="6745"/>
                </a:lnTo>
                <a:lnTo>
                  <a:pt x="93359" y="25766"/>
                </a:lnTo>
                <a:lnTo>
                  <a:pt x="55245" y="55245"/>
                </a:lnTo>
                <a:lnTo>
                  <a:pt x="25766" y="93359"/>
                </a:lnTo>
                <a:lnTo>
                  <a:pt x="6745" y="138288"/>
                </a:lnTo>
                <a:lnTo>
                  <a:pt x="0" y="188213"/>
                </a:lnTo>
                <a:lnTo>
                  <a:pt x="6745" y="238460"/>
                </a:lnTo>
                <a:lnTo>
                  <a:pt x="25766" y="283605"/>
                </a:lnTo>
                <a:lnTo>
                  <a:pt x="55244" y="321849"/>
                </a:lnTo>
                <a:lnTo>
                  <a:pt x="93359" y="351394"/>
                </a:lnTo>
                <a:lnTo>
                  <a:pt x="138288" y="370441"/>
                </a:lnTo>
                <a:lnTo>
                  <a:pt x="188213" y="377189"/>
                </a:lnTo>
                <a:lnTo>
                  <a:pt x="238460" y="370441"/>
                </a:lnTo>
                <a:lnTo>
                  <a:pt x="283605" y="351394"/>
                </a:lnTo>
                <a:lnTo>
                  <a:pt x="321849" y="321849"/>
                </a:lnTo>
                <a:lnTo>
                  <a:pt x="351394" y="283605"/>
                </a:lnTo>
                <a:lnTo>
                  <a:pt x="370441" y="238460"/>
                </a:lnTo>
                <a:lnTo>
                  <a:pt x="377190" y="188213"/>
                </a:lnTo>
                <a:lnTo>
                  <a:pt x="370441" y="138288"/>
                </a:lnTo>
                <a:lnTo>
                  <a:pt x="351394" y="93359"/>
                </a:lnTo>
                <a:lnTo>
                  <a:pt x="321849" y="55244"/>
                </a:lnTo>
                <a:lnTo>
                  <a:pt x="283605" y="25766"/>
                </a:lnTo>
                <a:lnTo>
                  <a:pt x="238460" y="6745"/>
                </a:lnTo>
                <a:lnTo>
                  <a:pt x="1882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045072" y="6937762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*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2267" y="4728573"/>
            <a:ext cx="4798748" cy="538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symbol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*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operator.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final </a:t>
            </a:r>
            <a:r>
              <a:rPr sz="1069" spc="10" dirty="0">
                <a:latin typeface="Times New Roman"/>
                <a:cs typeface="Times New Roman"/>
              </a:rPr>
              <a:t>shape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is as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61">
              <a:latin typeface="Times New Roman"/>
              <a:cs typeface="Times New Roman"/>
            </a:endParaRPr>
          </a:p>
          <a:p>
            <a:pPr marL="414239"/>
            <a:r>
              <a:rPr sz="1069" b="1" spc="10" dirty="0">
                <a:latin typeface="Times New Roman"/>
                <a:cs typeface="Times New Roman"/>
              </a:rPr>
              <a:t>a </a:t>
            </a:r>
            <a:r>
              <a:rPr sz="1069" b="1" spc="15" dirty="0">
                <a:latin typeface="Times New Roman"/>
                <a:cs typeface="Times New Roman"/>
              </a:rPr>
              <a:t>b + </a:t>
            </a:r>
            <a:r>
              <a:rPr sz="1069" b="1" spc="10" dirty="0">
                <a:latin typeface="Times New Roman"/>
                <a:cs typeface="Times New Roman"/>
              </a:rPr>
              <a:t>c </a:t>
            </a:r>
            <a:r>
              <a:rPr sz="1069" b="1" spc="15" dirty="0">
                <a:latin typeface="Times New Roman"/>
                <a:cs typeface="Times New Roman"/>
              </a:rPr>
              <a:t>d </a:t>
            </a:r>
            <a:r>
              <a:rPr sz="1069" b="1" spc="10" dirty="0">
                <a:latin typeface="Times New Roman"/>
                <a:cs typeface="Times New Roman"/>
              </a:rPr>
              <a:t>e </a:t>
            </a:r>
            <a:r>
              <a:rPr sz="1069" b="1" spc="15" dirty="0">
                <a:latin typeface="Times New Roman"/>
                <a:cs typeface="Times New Roman"/>
              </a:rPr>
              <a:t>+ </a:t>
            </a:r>
            <a:r>
              <a:rPr sz="1069" b="1" spc="10" dirty="0">
                <a:latin typeface="Times New Roman"/>
                <a:cs typeface="Times New Roman"/>
              </a:rPr>
              <a:t>*</a:t>
            </a:r>
            <a:r>
              <a:rPr sz="1069" b="1" spc="-117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18267" y="2896764"/>
            <a:ext cx="557477" cy="697618"/>
          </a:xfrm>
          <a:custGeom>
            <a:avLst/>
            <a:gdLst/>
            <a:ahLst/>
            <a:cxnLst/>
            <a:rect l="l" t="t" r="r" b="b"/>
            <a:pathLst>
              <a:path w="573404" h="717550">
                <a:moveTo>
                  <a:pt x="0" y="0"/>
                </a:moveTo>
                <a:lnTo>
                  <a:pt x="573024" y="71704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569335" y="2896764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39">
                <a:moveTo>
                  <a:pt x="214884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106190" y="2896764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39">
                <a:moveTo>
                  <a:pt x="214883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454381" y="2896764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39">
                <a:moveTo>
                  <a:pt x="0" y="0"/>
                </a:moveTo>
                <a:lnTo>
                  <a:pt x="214883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175827" y="1711431"/>
            <a:ext cx="3415242" cy="418571"/>
          </a:xfrm>
          <a:custGeom>
            <a:avLst/>
            <a:gdLst/>
            <a:ahLst/>
            <a:cxnLst/>
            <a:rect l="l" t="t" r="r" b="b"/>
            <a:pathLst>
              <a:path w="3512820" h="430530">
                <a:moveTo>
                  <a:pt x="3512820" y="0"/>
                </a:moveTo>
                <a:lnTo>
                  <a:pt x="0" y="0"/>
                </a:lnTo>
                <a:lnTo>
                  <a:pt x="0" y="430529"/>
                </a:lnTo>
                <a:lnTo>
                  <a:pt x="3512820" y="430529"/>
                </a:lnTo>
                <a:lnTo>
                  <a:pt x="351282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663295" y="1711431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638973" y="1711431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151505" y="1711431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614650" y="1711431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5102859" y="1711431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127183" y="1711431"/>
            <a:ext cx="0" cy="418571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384742" y="1991466"/>
            <a:ext cx="0" cy="55686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2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524018" y="3175316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30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58" y="424822"/>
                </a:lnTo>
                <a:lnTo>
                  <a:pt x="309620" y="408571"/>
                </a:lnTo>
                <a:lnTo>
                  <a:pt x="349664" y="383083"/>
                </a:lnTo>
                <a:lnTo>
                  <a:pt x="383083" y="349664"/>
                </a:lnTo>
                <a:lnTo>
                  <a:pt x="408571" y="309620"/>
                </a:lnTo>
                <a:lnTo>
                  <a:pt x="424822" y="264258"/>
                </a:lnTo>
                <a:lnTo>
                  <a:pt x="430530" y="214883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2694658" y="330471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26895" y="3175316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30">
                <a:moveTo>
                  <a:pt x="214883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3"/>
                </a:lnTo>
                <a:lnTo>
                  <a:pt x="5705" y="264258"/>
                </a:lnTo>
                <a:lnTo>
                  <a:pt x="21940" y="309620"/>
                </a:lnTo>
                <a:lnTo>
                  <a:pt x="47386" y="349664"/>
                </a:lnTo>
                <a:lnTo>
                  <a:pt x="80723" y="383083"/>
                </a:lnTo>
                <a:lnTo>
                  <a:pt x="120631" y="408571"/>
                </a:lnTo>
                <a:lnTo>
                  <a:pt x="165791" y="424822"/>
                </a:lnTo>
                <a:lnTo>
                  <a:pt x="214883" y="430529"/>
                </a:lnTo>
                <a:lnTo>
                  <a:pt x="264258" y="424822"/>
                </a:lnTo>
                <a:lnTo>
                  <a:pt x="309620" y="408571"/>
                </a:lnTo>
                <a:lnTo>
                  <a:pt x="349664" y="383083"/>
                </a:lnTo>
                <a:lnTo>
                  <a:pt x="383083" y="349664"/>
                </a:lnTo>
                <a:lnTo>
                  <a:pt x="408571" y="309620"/>
                </a:lnTo>
                <a:lnTo>
                  <a:pt x="424822" y="264258"/>
                </a:lnTo>
                <a:lnTo>
                  <a:pt x="430530" y="214883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2002719" y="3304715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175828" y="2547832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30">
                <a:moveTo>
                  <a:pt x="214883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5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3" y="430529"/>
                </a:lnTo>
                <a:lnTo>
                  <a:pt x="264216" y="424864"/>
                </a:lnTo>
                <a:lnTo>
                  <a:pt x="309469" y="408723"/>
                </a:lnTo>
                <a:lnTo>
                  <a:pt x="349364" y="383383"/>
                </a:lnTo>
                <a:lnTo>
                  <a:pt x="382621" y="350126"/>
                </a:lnTo>
                <a:lnTo>
                  <a:pt x="407961" y="310231"/>
                </a:lnTo>
                <a:lnTo>
                  <a:pt x="424102" y="264978"/>
                </a:lnTo>
                <a:lnTo>
                  <a:pt x="429768" y="215645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2341279" y="2676489"/>
            <a:ext cx="1037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90781" y="3175316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30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3464383" y="3304715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66460" y="3872442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39">
                <a:moveTo>
                  <a:pt x="214883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614650" y="3872442"/>
            <a:ext cx="209903" cy="348192"/>
          </a:xfrm>
          <a:custGeom>
            <a:avLst/>
            <a:gdLst/>
            <a:ahLst/>
            <a:cxnLst/>
            <a:rect l="l" t="t" r="r" b="b"/>
            <a:pathLst>
              <a:path w="215900" h="358139">
                <a:moveTo>
                  <a:pt x="0" y="0"/>
                </a:moveTo>
                <a:lnTo>
                  <a:pt x="215646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685031" y="4150995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5"/>
                </a:lnTo>
                <a:lnTo>
                  <a:pt x="120298" y="21940"/>
                </a:lnTo>
                <a:lnTo>
                  <a:pt x="80403" y="47386"/>
                </a:lnTo>
                <a:lnTo>
                  <a:pt x="47146" y="80723"/>
                </a:lnTo>
                <a:lnTo>
                  <a:pt x="21806" y="120631"/>
                </a:lnTo>
                <a:lnTo>
                  <a:pt x="5665" y="16579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7" y="214883"/>
                </a:lnTo>
                <a:lnTo>
                  <a:pt x="424102" y="165791"/>
                </a:lnTo>
                <a:lnTo>
                  <a:pt x="407961" y="120631"/>
                </a:lnTo>
                <a:lnTo>
                  <a:pt x="382621" y="80723"/>
                </a:lnTo>
                <a:lnTo>
                  <a:pt x="349364" y="47386"/>
                </a:lnTo>
                <a:lnTo>
                  <a:pt x="309469" y="21940"/>
                </a:lnTo>
                <a:lnTo>
                  <a:pt x="264216" y="570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4860113" y="4280394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987907" y="4150995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3" y="0"/>
                </a:moveTo>
                <a:lnTo>
                  <a:pt x="165551" y="5705"/>
                </a:lnTo>
                <a:lnTo>
                  <a:pt x="120298" y="21940"/>
                </a:lnTo>
                <a:lnTo>
                  <a:pt x="80403" y="47386"/>
                </a:lnTo>
                <a:lnTo>
                  <a:pt x="47146" y="80723"/>
                </a:lnTo>
                <a:lnTo>
                  <a:pt x="21806" y="120631"/>
                </a:lnTo>
                <a:lnTo>
                  <a:pt x="5665" y="16579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3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7" y="214883"/>
                </a:lnTo>
                <a:lnTo>
                  <a:pt x="424102" y="165791"/>
                </a:lnTo>
                <a:lnTo>
                  <a:pt x="407961" y="120631"/>
                </a:lnTo>
                <a:lnTo>
                  <a:pt x="382621" y="80723"/>
                </a:lnTo>
                <a:lnTo>
                  <a:pt x="349364" y="47386"/>
                </a:lnTo>
                <a:lnTo>
                  <a:pt x="309469" y="21940"/>
                </a:lnTo>
                <a:lnTo>
                  <a:pt x="264216" y="570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4158544" y="428039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72211" y="1991466"/>
            <a:ext cx="836524" cy="627239"/>
          </a:xfrm>
          <a:custGeom>
            <a:avLst/>
            <a:gdLst/>
            <a:ahLst/>
            <a:cxnLst/>
            <a:rect l="l" t="t" r="r" b="b"/>
            <a:pathLst>
              <a:path w="860425" h="645160">
                <a:moveTo>
                  <a:pt x="0" y="0"/>
                </a:moveTo>
                <a:lnTo>
                  <a:pt x="860298" y="644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336096" y="3524250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8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29" y="214884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4502291" y="3652908"/>
            <a:ext cx="1037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38973" y="2547832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30">
                <a:moveTo>
                  <a:pt x="215645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5"/>
                </a:lnTo>
                <a:lnTo>
                  <a:pt x="5707" y="264978"/>
                </a:lnTo>
                <a:lnTo>
                  <a:pt x="21958" y="310231"/>
                </a:lnTo>
                <a:lnTo>
                  <a:pt x="47446" y="350126"/>
                </a:lnTo>
                <a:lnTo>
                  <a:pt x="80865" y="383383"/>
                </a:lnTo>
                <a:lnTo>
                  <a:pt x="120909" y="408723"/>
                </a:lnTo>
                <a:lnTo>
                  <a:pt x="166271" y="424864"/>
                </a:lnTo>
                <a:lnTo>
                  <a:pt x="215645" y="430529"/>
                </a:lnTo>
                <a:lnTo>
                  <a:pt x="264738" y="424864"/>
                </a:lnTo>
                <a:lnTo>
                  <a:pt x="309898" y="408723"/>
                </a:lnTo>
                <a:lnTo>
                  <a:pt x="349806" y="383383"/>
                </a:lnTo>
                <a:lnTo>
                  <a:pt x="383143" y="350126"/>
                </a:lnTo>
                <a:lnTo>
                  <a:pt x="408589" y="310231"/>
                </a:lnTo>
                <a:lnTo>
                  <a:pt x="424824" y="264978"/>
                </a:lnTo>
                <a:lnTo>
                  <a:pt x="430529" y="215645"/>
                </a:lnTo>
                <a:lnTo>
                  <a:pt x="424824" y="166271"/>
                </a:lnTo>
                <a:lnTo>
                  <a:pt x="408589" y="120909"/>
                </a:lnTo>
                <a:lnTo>
                  <a:pt x="383143" y="80865"/>
                </a:lnTo>
                <a:lnTo>
                  <a:pt x="349806" y="47446"/>
                </a:lnTo>
                <a:lnTo>
                  <a:pt x="309898" y="21958"/>
                </a:lnTo>
                <a:lnTo>
                  <a:pt x="264738" y="5707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3810353" y="274612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25747" y="1328913"/>
            <a:ext cx="9501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 </a:t>
            </a:r>
            <a:r>
              <a:rPr sz="1069" b="1" spc="15" dirty="0">
                <a:latin typeface="Times New Roman"/>
                <a:cs typeface="Times New Roman"/>
              </a:rPr>
              <a:t>b + </a:t>
            </a:r>
            <a:r>
              <a:rPr sz="1069" b="1" spc="10" dirty="0">
                <a:latin typeface="Times New Roman"/>
                <a:cs typeface="Times New Roman"/>
              </a:rPr>
              <a:t>c </a:t>
            </a:r>
            <a:r>
              <a:rPr sz="1069" b="1" spc="15" dirty="0">
                <a:latin typeface="Times New Roman"/>
                <a:cs typeface="Times New Roman"/>
              </a:rPr>
              <a:t>d </a:t>
            </a:r>
            <a:r>
              <a:rPr sz="1069" b="1" spc="10" dirty="0">
                <a:latin typeface="Times New Roman"/>
                <a:cs typeface="Times New Roman"/>
              </a:rPr>
              <a:t>e </a:t>
            </a:r>
            <a:r>
              <a:rPr sz="1069" b="1" spc="15" dirty="0">
                <a:latin typeface="Times New Roman"/>
                <a:cs typeface="Times New Roman"/>
              </a:rPr>
              <a:t>+ </a:t>
            </a:r>
            <a:r>
              <a:rPr sz="1069" b="1" spc="10" dirty="0">
                <a:latin typeface="Times New Roman"/>
                <a:cs typeface="Times New Roman"/>
              </a:rPr>
              <a:t>*</a:t>
            </a:r>
            <a:r>
              <a:rPr sz="1069" b="1" spc="-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24600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6"/>
            <a:ext cx="4853076" cy="8468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way </a:t>
            </a:r>
            <a:r>
              <a:rPr sz="1069" spc="5" dirty="0">
                <a:latin typeface="Times New Roman"/>
                <a:cs typeface="Times New Roman"/>
              </a:rPr>
              <a:t>to build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expression 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the algorithm </a:t>
            </a:r>
            <a:r>
              <a:rPr sz="1069" spc="5" dirty="0">
                <a:latin typeface="Times New Roman"/>
                <a:cs typeface="Times New Roman"/>
              </a:rPr>
              <a:t>to convert </a:t>
            </a:r>
            <a:r>
              <a:rPr sz="1069" spc="10" dirty="0">
                <a:latin typeface="Times New Roman"/>
                <a:cs typeface="Times New Roman"/>
              </a:rPr>
              <a:t>the  infix form into </a:t>
            </a:r>
            <a:r>
              <a:rPr sz="1069" spc="5" dirty="0">
                <a:latin typeface="Times New Roman"/>
                <a:cs typeface="Times New Roman"/>
              </a:rPr>
              <a:t>postfix form.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also </a:t>
            </a:r>
            <a:r>
              <a:rPr sz="1069" spc="5" dirty="0">
                <a:latin typeface="Times New Roman"/>
                <a:cs typeface="Times New Roman"/>
              </a:rPr>
              <a:t>used stack data structure. </a:t>
            </a:r>
            <a:r>
              <a:rPr sz="1069" spc="10" dirty="0">
                <a:latin typeface="Times New Roman"/>
                <a:cs typeface="Times New Roman"/>
              </a:rPr>
              <a:t>With the help of  </a:t>
            </a:r>
            <a:r>
              <a:rPr sz="1069" spc="5" dirty="0">
                <a:latin typeface="Times New Roman"/>
                <a:cs typeface="Times New Roman"/>
              </a:rPr>
              <a:t>templates,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any type of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expression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 algorithm </a:t>
            </a:r>
            <a:r>
              <a:rPr sz="1069" spc="10" dirty="0">
                <a:latin typeface="Times New Roman"/>
                <a:cs typeface="Times New Roman"/>
              </a:rPr>
              <a:t>and very </a:t>
            </a:r>
            <a:r>
              <a:rPr sz="1069" spc="5" dirty="0">
                <a:latin typeface="Times New Roman"/>
                <a:cs typeface="Times New Roman"/>
              </a:rPr>
              <a:t>easily built the expression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computer </a:t>
            </a:r>
            <a:r>
              <a:rPr sz="1069" spc="5" dirty="0">
                <a:latin typeface="Times New Roman"/>
                <a:cs typeface="Times New Roman"/>
              </a:rPr>
              <a:t>science, trees like structures are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very often </a:t>
            </a:r>
            <a:r>
              <a:rPr sz="1069" spc="10" dirty="0">
                <a:latin typeface="Times New Roman"/>
                <a:cs typeface="Times New Roman"/>
              </a:rPr>
              <a:t>especially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compilers and </a:t>
            </a:r>
            <a:r>
              <a:rPr sz="1069" spc="5" dirty="0">
                <a:latin typeface="Times New Roman"/>
                <a:cs typeface="Times New Roman"/>
              </a:rPr>
              <a:t>processing of different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languages.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Huffman</a:t>
            </a:r>
            <a:r>
              <a:rPr sz="1264" b="1" spc="-6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Encoding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35"/>
              </a:spcBef>
            </a:pP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other uses of binary trees.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 is in the </a:t>
            </a:r>
            <a:r>
              <a:rPr sz="1069" spc="10" dirty="0">
                <a:latin typeface="Times New Roman"/>
                <a:cs typeface="Times New Roman"/>
              </a:rPr>
              <a:t>compression of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known </a:t>
            </a:r>
            <a:r>
              <a:rPr sz="1069" spc="10" dirty="0">
                <a:latin typeface="Times New Roman"/>
                <a:cs typeface="Times New Roman"/>
              </a:rPr>
              <a:t>as Huffman Encoding. Data compression plays a significant role in computer  </a:t>
            </a:r>
            <a:r>
              <a:rPr sz="1069" spc="5" dirty="0">
                <a:latin typeface="Times New Roman"/>
                <a:cs typeface="Times New Roman"/>
              </a:rPr>
              <a:t>networks.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transmit </a:t>
            </a:r>
            <a:r>
              <a:rPr sz="1069" spc="10" dirty="0">
                <a:latin typeface="Times New Roman"/>
                <a:cs typeface="Times New Roman"/>
              </a:rPr>
              <a:t>data to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destination </a:t>
            </a:r>
            <a:r>
              <a:rPr sz="1069" spc="5" dirty="0">
                <a:latin typeface="Times New Roman"/>
                <a:cs typeface="Times New Roman"/>
              </a:rPr>
              <a:t>faster, it is necessary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increase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rate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transmission </a:t>
            </a:r>
            <a:r>
              <a:rPr sz="1069" spc="10" dirty="0">
                <a:latin typeface="Times New Roman"/>
                <a:cs typeface="Times New Roman"/>
              </a:rPr>
              <a:t>media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simply </a:t>
            </a:r>
            <a:r>
              <a:rPr sz="1069" spc="5" dirty="0">
                <a:latin typeface="Times New Roman"/>
                <a:cs typeface="Times New Roman"/>
              </a:rPr>
              <a:t>send less </a:t>
            </a:r>
            <a:r>
              <a:rPr sz="1069" spc="10" dirty="0">
                <a:latin typeface="Times New Roman"/>
                <a:cs typeface="Times New Roman"/>
              </a:rPr>
              <a:t>data.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compression  </a:t>
            </a:r>
            <a:r>
              <a:rPr sz="1069" spc="5" dirty="0">
                <a:latin typeface="Times New Roman"/>
                <a:cs typeface="Times New Roman"/>
              </a:rPr>
              <a:t>is used in </a:t>
            </a:r>
            <a:r>
              <a:rPr sz="1069" spc="10" dirty="0">
                <a:latin typeface="Times New Roman"/>
                <a:cs typeface="Times New Roman"/>
              </a:rPr>
              <a:t>computer </a:t>
            </a:r>
            <a:r>
              <a:rPr sz="1069" spc="5" dirty="0">
                <a:latin typeface="Times New Roman"/>
                <a:cs typeface="Times New Roman"/>
              </a:rPr>
              <a:t>networks. </a:t>
            </a:r>
            <a:r>
              <a:rPr sz="1069" spc="10" dirty="0">
                <a:latin typeface="Times New Roman"/>
                <a:cs typeface="Times New Roman"/>
              </a:rPr>
              <a:t>To make the computer networks </a:t>
            </a:r>
            <a:r>
              <a:rPr sz="1069" spc="5" dirty="0">
                <a:latin typeface="Times New Roman"/>
                <a:cs typeface="Times New Roman"/>
              </a:rPr>
              <a:t>faster,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two  </a:t>
            </a:r>
            <a:r>
              <a:rPr sz="1069" spc="5" dirty="0">
                <a:latin typeface="Times New Roman"/>
                <a:cs typeface="Times New Roman"/>
              </a:rPr>
              <a:t>options i.e.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somehow </a:t>
            </a:r>
            <a:r>
              <a:rPr sz="1069" spc="5" dirty="0">
                <a:latin typeface="Times New Roman"/>
                <a:cs typeface="Times New Roman"/>
              </a:rPr>
              <a:t>increase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rate of </a:t>
            </a:r>
            <a:r>
              <a:rPr sz="1069" spc="10" dirty="0">
                <a:latin typeface="Times New Roman"/>
                <a:cs typeface="Times New Roman"/>
              </a:rPr>
              <a:t>transmission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somehow </a:t>
            </a:r>
            <a:r>
              <a:rPr sz="1069" spc="5" dirty="0">
                <a:latin typeface="Times New Roman"/>
                <a:cs typeface="Times New Roman"/>
              </a:rPr>
              <a:t>send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data. But </a:t>
            </a:r>
            <a:r>
              <a:rPr sz="1069" spc="5" dirty="0">
                <a:latin typeface="Times New Roman"/>
                <a:cs typeface="Times New Roman"/>
              </a:rPr>
              <a:t>it does not mean that less information </a:t>
            </a:r>
            <a:r>
              <a:rPr sz="1069" spc="10" dirty="0">
                <a:latin typeface="Times New Roman"/>
                <a:cs typeface="Times New Roman"/>
              </a:rPr>
              <a:t>should be sent </a:t>
            </a:r>
            <a:r>
              <a:rPr sz="1069" spc="5" dirty="0">
                <a:latin typeface="Times New Roman"/>
                <a:cs typeface="Times New Roman"/>
              </a:rPr>
              <a:t>or transmitted.  </a:t>
            </a:r>
            <a:r>
              <a:rPr sz="1069" spc="10" dirty="0">
                <a:latin typeface="Times New Roman"/>
                <a:cs typeface="Times New Roman"/>
              </a:rPr>
              <a:t>Information must be complete at any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Suppose you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some data to some </a:t>
            </a:r>
            <a:r>
              <a:rPr sz="1069" spc="5" dirty="0">
                <a:latin typeface="Times New Roman"/>
                <a:cs typeface="Times New Roman"/>
              </a:rPr>
              <a:t>other computer.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usually compress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(using winzip) before sending.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receiver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decompresses the data 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making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use.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is to increase the </a:t>
            </a:r>
            <a:r>
              <a:rPr sz="1069" spc="10" dirty="0">
                <a:latin typeface="Times New Roman"/>
                <a:cs typeface="Times New Roman"/>
              </a:rPr>
              <a:t>bandwidth.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 the fiber </a:t>
            </a:r>
            <a:r>
              <a:rPr sz="1069" spc="5" dirty="0">
                <a:latin typeface="Times New Roman"/>
                <a:cs typeface="Times New Roman"/>
              </a:rPr>
              <a:t>cables or replace </a:t>
            </a:r>
            <a:r>
              <a:rPr sz="1069" spc="10" dirty="0">
                <a:latin typeface="Times New Roman"/>
                <a:cs typeface="Times New Roman"/>
              </a:rPr>
              <a:t>the slow modem with a </a:t>
            </a:r>
            <a:r>
              <a:rPr sz="1069" spc="5" dirty="0">
                <a:latin typeface="Times New Roman"/>
                <a:cs typeface="Times New Roman"/>
              </a:rPr>
              <a:t>faster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increase the  </a:t>
            </a:r>
            <a:r>
              <a:rPr sz="1069" spc="5" dirty="0">
                <a:latin typeface="Times New Roman"/>
                <a:cs typeface="Times New Roman"/>
              </a:rPr>
              <a:t>network speed. This </a:t>
            </a:r>
            <a:r>
              <a:rPr sz="1069" spc="10" dirty="0">
                <a:latin typeface="Times New Roman"/>
                <a:cs typeface="Times New Roman"/>
              </a:rPr>
              <a:t>way,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media </a:t>
            </a:r>
            <a:r>
              <a:rPr sz="1069" spc="5" dirty="0">
                <a:latin typeface="Times New Roman"/>
                <a:cs typeface="Times New Roman"/>
              </a:rPr>
              <a:t>of transmission </a:t>
            </a:r>
            <a:r>
              <a:rPr sz="1069" spc="10" dirty="0">
                <a:latin typeface="Times New Roman"/>
                <a:cs typeface="Times New Roman"/>
              </a:rPr>
              <a:t>to make the  </a:t>
            </a:r>
            <a:r>
              <a:rPr sz="1069" spc="5" dirty="0">
                <a:latin typeface="Times New Roman"/>
                <a:cs typeface="Times New Roman"/>
              </a:rPr>
              <a:t>network faster.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changing </a:t>
            </a:r>
            <a:r>
              <a:rPr sz="1069" spc="10" dirty="0">
                <a:latin typeface="Times New Roman"/>
                <a:cs typeface="Times New Roman"/>
              </a:rPr>
              <a:t>the media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electrical </a:t>
            </a:r>
            <a:r>
              <a:rPr sz="1069" spc="10" dirty="0">
                <a:latin typeface="Times New Roman"/>
                <a:cs typeface="Times New Roman"/>
              </a:rPr>
              <a:t>or communication  </a:t>
            </a:r>
            <a:r>
              <a:rPr sz="1069" spc="5" dirty="0">
                <a:latin typeface="Times New Roman"/>
                <a:cs typeface="Times New Roman"/>
              </a:rPr>
              <a:t>engineers. </a:t>
            </a:r>
            <a:r>
              <a:rPr sz="1069" spc="10" dirty="0">
                <a:latin typeface="Times New Roman"/>
                <a:cs typeface="Times New Roman"/>
              </a:rPr>
              <a:t>Nowadays, </a:t>
            </a:r>
            <a:r>
              <a:rPr sz="1069" spc="5" dirty="0">
                <a:latin typeface="Times New Roman"/>
                <a:cs typeface="Times New Roman"/>
              </a:rPr>
              <a:t>fiber optics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used to increase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transmission rate of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compression </a:t>
            </a:r>
            <a:r>
              <a:rPr sz="1069" spc="5" dirty="0">
                <a:latin typeface="Times New Roman"/>
                <a:cs typeface="Times New Roman"/>
              </a:rPr>
              <a:t>utilities, </a:t>
            </a:r>
            <a:r>
              <a:rPr sz="1069" spc="10" dirty="0">
                <a:latin typeface="Times New Roman"/>
                <a:cs typeface="Times New Roman"/>
              </a:rPr>
              <a:t>we can compress up to 70%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How  can we compress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dirty="0">
                <a:latin typeface="Times New Roman"/>
                <a:cs typeface="Times New Roman"/>
              </a:rPr>
              <a:t>file </a:t>
            </a:r>
            <a:r>
              <a:rPr sz="1069" spc="5" dirty="0">
                <a:latin typeface="Times New Roman"/>
                <a:cs typeface="Times New Roman"/>
              </a:rPr>
              <a:t>without losing </a:t>
            </a:r>
            <a:r>
              <a:rPr sz="1069" spc="10" dirty="0">
                <a:latin typeface="Times New Roman"/>
                <a:cs typeface="Times New Roman"/>
              </a:rPr>
              <a:t>the information? Suppose our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of size 1  </a:t>
            </a:r>
            <a:r>
              <a:rPr sz="1069" spc="19" dirty="0">
                <a:latin typeface="Times New Roman"/>
                <a:cs typeface="Times New Roman"/>
              </a:rPr>
              <a:t>Mb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compression the size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just </a:t>
            </a:r>
            <a:r>
              <a:rPr sz="1069" spc="15" dirty="0">
                <a:latin typeface="Times New Roman"/>
                <a:cs typeface="Times New Roman"/>
              </a:rPr>
              <a:t>300Kb. </a:t>
            </a:r>
            <a:r>
              <a:rPr sz="1069" spc="5" dirty="0">
                <a:latin typeface="Times New Roman"/>
                <a:cs typeface="Times New Roman"/>
              </a:rPr>
              <a:t>If it </a:t>
            </a:r>
            <a:r>
              <a:rPr sz="1069" spc="10" dirty="0">
                <a:latin typeface="Times New Roman"/>
                <a:cs typeface="Times New Roman"/>
              </a:rPr>
              <a:t>takes ten minutes to  </a:t>
            </a:r>
            <a:r>
              <a:rPr sz="1069" spc="5" dirty="0">
                <a:latin typeface="Times New Roman"/>
                <a:cs typeface="Times New Roman"/>
              </a:rPr>
              <a:t>transmit the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19" dirty="0">
                <a:latin typeface="Times New Roman"/>
                <a:cs typeface="Times New Roman"/>
              </a:rPr>
              <a:t>Mb </a:t>
            </a:r>
            <a:r>
              <a:rPr sz="1069" spc="5" dirty="0">
                <a:latin typeface="Times New Roman"/>
                <a:cs typeface="Times New Roman"/>
              </a:rPr>
              <a:t>data, the </a:t>
            </a:r>
            <a:r>
              <a:rPr sz="1069" spc="10" dirty="0">
                <a:latin typeface="Times New Roman"/>
                <a:cs typeface="Times New Roman"/>
              </a:rPr>
              <a:t>compressed </a:t>
            </a:r>
            <a:r>
              <a:rPr sz="1069" spc="5" dirty="0">
                <a:latin typeface="Times New Roman"/>
                <a:cs typeface="Times New Roman"/>
              </a:rPr>
              <a:t>file will take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minutes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transmission.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used the gif </a:t>
            </a:r>
            <a:r>
              <a:rPr sz="1069" spc="10" dirty="0">
                <a:latin typeface="Times New Roman"/>
                <a:cs typeface="Times New Roman"/>
              </a:rPr>
              <a:t>images, </a:t>
            </a:r>
            <a:r>
              <a:rPr sz="1069" spc="5" dirty="0">
                <a:latin typeface="Times New Roman"/>
                <a:cs typeface="Times New Roman"/>
              </a:rPr>
              <a:t>jpeg </a:t>
            </a:r>
            <a:r>
              <a:rPr sz="1069" spc="10" dirty="0">
                <a:latin typeface="Times New Roman"/>
                <a:cs typeface="Times New Roman"/>
              </a:rPr>
              <a:t>images and </a:t>
            </a:r>
            <a:r>
              <a:rPr sz="1069" spc="5" dirty="0">
                <a:latin typeface="Times New Roman"/>
                <a:cs typeface="Times New Roman"/>
              </a:rPr>
              <a:t>mpeg </a:t>
            </a:r>
            <a:r>
              <a:rPr sz="1069" spc="10" dirty="0">
                <a:latin typeface="Times New Roman"/>
                <a:cs typeface="Times New Roman"/>
              </a:rPr>
              <a:t>movie </a:t>
            </a:r>
            <a:r>
              <a:rPr sz="1069" spc="5" dirty="0">
                <a:latin typeface="Times New Roman"/>
                <a:cs typeface="Times New Roman"/>
              </a:rPr>
              <a:t>files. </a:t>
            </a:r>
            <a:r>
              <a:rPr sz="1069" spc="10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of these  standards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used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compress the data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reduce </a:t>
            </a:r>
            <a:r>
              <a:rPr sz="1069" spc="5" dirty="0">
                <a:latin typeface="Times New Roman"/>
                <a:cs typeface="Times New Roman"/>
              </a:rPr>
              <a:t>their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transmission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  </a:t>
            </a:r>
            <a:r>
              <a:rPr sz="1069" spc="10" dirty="0">
                <a:latin typeface="Times New Roman"/>
                <a:cs typeface="Times New Roman"/>
              </a:rPr>
              <a:t>Compression methods are used for </a:t>
            </a:r>
            <a:r>
              <a:rPr sz="1069" spc="5" dirty="0">
                <a:latin typeface="Times New Roman"/>
                <a:cs typeface="Times New Roman"/>
              </a:rPr>
              <a:t>text, </a:t>
            </a:r>
            <a:r>
              <a:rPr sz="1069" spc="10" dirty="0">
                <a:latin typeface="Times New Roman"/>
                <a:cs typeface="Times New Roman"/>
              </a:rPr>
              <a:t>images, voice and other types of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not cover all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compression </a:t>
            </a:r>
            <a:r>
              <a:rPr sz="1069" spc="5" dirty="0">
                <a:latin typeface="Times New Roman"/>
                <a:cs typeface="Times New Roman"/>
              </a:rPr>
              <a:t>algorithms here.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study about  algorithms </a:t>
            </a:r>
            <a:r>
              <a:rPr sz="1069" spc="10" dirty="0">
                <a:latin typeface="Times New Roman"/>
                <a:cs typeface="Times New Roman"/>
              </a:rPr>
              <a:t>and compression in the course </a:t>
            </a:r>
            <a:r>
              <a:rPr sz="1069" spc="5" dirty="0">
                <a:latin typeface="Times New Roman"/>
                <a:cs typeface="Times New Roman"/>
              </a:rPr>
              <a:t>of algorithm. Here,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special compression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that uses binary tree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purpose. This is very  simple </a:t>
            </a:r>
            <a:r>
              <a:rPr sz="1069" spc="10" dirty="0">
                <a:latin typeface="Times New Roman"/>
                <a:cs typeface="Times New Roman"/>
              </a:rPr>
              <a:t>and efficient method.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used in jpg </a:t>
            </a:r>
            <a:r>
              <a:rPr sz="1069" spc="5" dirty="0">
                <a:latin typeface="Times New Roman"/>
                <a:cs typeface="Times New Roman"/>
              </a:rPr>
              <a:t>standard.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modems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connect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internet. </a:t>
            </a:r>
            <a:r>
              <a:rPr sz="1069" spc="10" dirty="0">
                <a:latin typeface="Times New Roman"/>
                <a:cs typeface="Times New Roman"/>
              </a:rPr>
              <a:t>The modems perform the </a:t>
            </a:r>
            <a:r>
              <a:rPr sz="1069" spc="5" dirty="0">
                <a:latin typeface="Times New Roman"/>
                <a:cs typeface="Times New Roman"/>
              </a:rPr>
              <a:t>live </a:t>
            </a:r>
            <a:r>
              <a:rPr sz="1069" spc="10" dirty="0">
                <a:latin typeface="Times New Roman"/>
                <a:cs typeface="Times New Roman"/>
              </a:rPr>
              <a:t>data compression. When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comes to the modem,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compresses it </a:t>
            </a:r>
            <a:r>
              <a:rPr sz="1069" spc="10" dirty="0">
                <a:latin typeface="Times New Roman"/>
                <a:cs typeface="Times New Roman"/>
              </a:rPr>
              <a:t>and sends to other modem.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different points,  </a:t>
            </a:r>
            <a:r>
              <a:rPr sz="1069" spc="10" dirty="0">
                <a:latin typeface="Times New Roman"/>
                <a:cs typeface="Times New Roman"/>
              </a:rPr>
              <a:t>compression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automatically performed. Let’s discuss Huffman Encoding algorithm.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Huffman code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for the compression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standard text </a:t>
            </a:r>
            <a:r>
              <a:rPr sz="1069" spc="10" dirty="0">
                <a:latin typeface="Times New Roman"/>
                <a:cs typeface="Times New Roman"/>
              </a:rPr>
              <a:t>documents.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makes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 of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to </a:t>
            </a:r>
            <a:r>
              <a:rPr sz="1069" spc="10" dirty="0">
                <a:latin typeface="Times New Roman"/>
                <a:cs typeface="Times New Roman"/>
              </a:rPr>
              <a:t>develop codes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varying </a:t>
            </a:r>
            <a:r>
              <a:rPr sz="1069" spc="5" dirty="0">
                <a:latin typeface="Times New Roman"/>
                <a:cs typeface="Times New Roman"/>
              </a:rPr>
              <a:t>lengths for the letters used in the  original message. </a:t>
            </a:r>
            <a:r>
              <a:rPr sz="1069" spc="10" dirty="0">
                <a:latin typeface="Times New Roman"/>
                <a:cs typeface="Times New Roman"/>
              </a:rPr>
              <a:t>Huffman code </a:t>
            </a:r>
            <a:r>
              <a:rPr sz="1069" spc="5" dirty="0">
                <a:latin typeface="Times New Roman"/>
                <a:cs typeface="Times New Roman"/>
              </a:rPr>
              <a:t>is also part of the </a:t>
            </a:r>
            <a:r>
              <a:rPr sz="1069" spc="15" dirty="0">
                <a:latin typeface="Times New Roman"/>
                <a:cs typeface="Times New Roman"/>
              </a:rPr>
              <a:t>JPEG </a:t>
            </a:r>
            <a:r>
              <a:rPr sz="1069" spc="10" dirty="0">
                <a:latin typeface="Times New Roman"/>
                <a:cs typeface="Times New Roman"/>
              </a:rPr>
              <a:t>image compression scheme.  The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introduced by </a:t>
            </a:r>
            <a:r>
              <a:rPr sz="1069" spc="10" dirty="0">
                <a:latin typeface="Times New Roman"/>
                <a:cs typeface="Times New Roman"/>
              </a:rPr>
              <a:t>David Huffman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1952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course  </a:t>
            </a:r>
            <a:r>
              <a:rPr sz="1069" spc="10" dirty="0">
                <a:latin typeface="Times New Roman"/>
                <a:cs typeface="Times New Roman"/>
              </a:rPr>
              <a:t>assignment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Huffman </a:t>
            </a:r>
            <a:r>
              <a:rPr sz="1069" spc="5" dirty="0">
                <a:latin typeface="Times New Roman"/>
                <a:cs typeface="Times New Roman"/>
              </a:rPr>
              <a:t>Encoding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binary 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81547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182" y="868856"/>
            <a:ext cx="4853076" cy="6787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  <a:p>
            <a:pPr marL="465480" marR="183352" indent="-453750">
              <a:lnSpc>
                <a:spcPct val="196800"/>
              </a:lnSpc>
              <a:spcBef>
                <a:spcPts val="763"/>
              </a:spcBef>
            </a:pPr>
            <a:r>
              <a:rPr sz="1069" spc="10" dirty="0">
                <a:latin typeface="Times New Roman"/>
                <a:cs typeface="Times New Roman"/>
              </a:rPr>
              <a:t>simple example </a:t>
            </a:r>
            <a:r>
              <a:rPr sz="1069" spc="5" dirty="0">
                <a:latin typeface="Times New Roman"/>
                <a:cs typeface="Times New Roman"/>
              </a:rPr>
              <a:t>to understand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encode the </a:t>
            </a:r>
            <a:r>
              <a:rPr sz="1069" spc="5" dirty="0">
                <a:latin typeface="Times New Roman"/>
                <a:cs typeface="Times New Roman"/>
              </a:rPr>
              <a:t>33-character phrase:  "</a:t>
            </a:r>
            <a:r>
              <a:rPr sz="1069" i="1" spc="5" dirty="0">
                <a:latin typeface="Times New Roman"/>
                <a:cs typeface="Times New Roman"/>
              </a:rPr>
              <a:t>traversing threaded </a:t>
            </a:r>
            <a:r>
              <a:rPr sz="1069" i="1" spc="10" dirty="0">
                <a:latin typeface="Times New Roman"/>
                <a:cs typeface="Times New Roman"/>
              </a:rPr>
              <a:t>binary</a:t>
            </a:r>
            <a:r>
              <a:rPr sz="1069" i="1" spc="-1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trees</a:t>
            </a:r>
            <a:r>
              <a:rPr sz="1069" spc="5" dirty="0">
                <a:latin typeface="Times New Roman"/>
                <a:cs typeface="Times New Roman"/>
              </a:rPr>
              <a:t>"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phrase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spc="10" dirty="0">
                <a:latin typeface="Times New Roman"/>
                <a:cs typeface="Times New Roman"/>
              </a:rPr>
              <a:t>words </a:t>
            </a:r>
            <a:r>
              <a:rPr sz="1069" spc="5" dirty="0">
                <a:latin typeface="Times New Roman"/>
                <a:cs typeface="Times New Roman"/>
              </a:rPr>
              <a:t>including </a:t>
            </a:r>
            <a:r>
              <a:rPr sz="1069" spc="10" dirty="0">
                <a:latin typeface="Times New Roman"/>
                <a:cs typeface="Times New Roman"/>
              </a:rPr>
              <a:t>spaces.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line character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end.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characters in </a:t>
            </a:r>
            <a:r>
              <a:rPr sz="1069" spc="10" dirty="0">
                <a:latin typeface="Times New Roman"/>
                <a:cs typeface="Times New Roman"/>
              </a:rPr>
              <a:t>the phrase are 33 </a:t>
            </a:r>
            <a:r>
              <a:rPr sz="1069" spc="5" dirty="0">
                <a:latin typeface="Times New Roman"/>
                <a:cs typeface="Times New Roman"/>
              </a:rPr>
              <a:t>including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space.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send  this </a:t>
            </a:r>
            <a:r>
              <a:rPr sz="1069" spc="10" dirty="0">
                <a:latin typeface="Times New Roman"/>
                <a:cs typeface="Times New Roman"/>
              </a:rPr>
              <a:t>phrase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some other computer.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binary codes are used for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alphabets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other language characters. For English alphabets, we use ASCII codes.  </a:t>
            </a:r>
            <a:r>
              <a:rPr sz="1069" spc="5" dirty="0">
                <a:latin typeface="Times New Roman"/>
                <a:cs typeface="Times New Roman"/>
              </a:rPr>
              <a:t>It normally consists of eight </a:t>
            </a:r>
            <a:r>
              <a:rPr sz="1069" spc="10" dirty="0">
                <a:latin typeface="Times New Roman"/>
                <a:cs typeface="Times New Roman"/>
              </a:rPr>
              <a:t>bits.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represent </a:t>
            </a:r>
            <a:r>
              <a:rPr sz="1069" spc="10" dirty="0">
                <a:latin typeface="Times New Roman"/>
                <a:cs typeface="Times New Roman"/>
              </a:rPr>
              <a:t>lower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alphabets, </a:t>
            </a:r>
            <a:r>
              <a:rPr sz="1069" spc="5" dirty="0">
                <a:latin typeface="Times New Roman"/>
                <a:cs typeface="Times New Roman"/>
              </a:rPr>
              <a:t>upper case  alphabets, </a:t>
            </a:r>
            <a:r>
              <a:rPr sz="1069" spc="10" dirty="0">
                <a:latin typeface="Times New Roman"/>
                <a:cs typeface="Times New Roman"/>
              </a:rPr>
              <a:t>0,1,…9 and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0" dirty="0">
                <a:latin typeface="Times New Roman"/>
                <a:cs typeface="Times New Roman"/>
              </a:rPr>
              <a:t>symbols </a:t>
            </a:r>
            <a:r>
              <a:rPr sz="1069" spc="5" dirty="0">
                <a:latin typeface="Times New Roman"/>
                <a:cs typeface="Times New Roman"/>
              </a:rPr>
              <a:t>like $, ! etc </a:t>
            </a:r>
            <a:r>
              <a:rPr sz="1069" spc="10" dirty="0">
                <a:latin typeface="Times New Roman"/>
                <a:cs typeface="Times New Roman"/>
              </a:rPr>
              <a:t>while using ASCII </a:t>
            </a:r>
            <a:r>
              <a:rPr sz="1069" spc="5" dirty="0">
                <a:latin typeface="Times New Roman"/>
                <a:cs typeface="Times New Roman"/>
              </a:rPr>
              <a:t>codes.  Internally, it consists of eight </a:t>
            </a:r>
            <a:r>
              <a:rPr sz="1069" spc="10" dirty="0">
                <a:latin typeface="Times New Roman"/>
                <a:cs typeface="Times New Roman"/>
              </a:rPr>
              <a:t>bits.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eight bits,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many different </a:t>
            </a:r>
            <a:r>
              <a:rPr sz="1069" spc="10" dirty="0">
                <a:latin typeface="Times New Roman"/>
                <a:cs typeface="Times New Roman"/>
              </a:rPr>
              <a:t>patterns  you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have? You can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256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patterns. </a:t>
            </a:r>
            <a:r>
              <a:rPr sz="1069" spc="5" dirty="0">
                <a:latin typeface="Times New Roman"/>
                <a:cs typeface="Times New Roman"/>
              </a:rPr>
              <a:t>In English,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26 lower 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and 26 </a:t>
            </a:r>
            <a:r>
              <a:rPr sz="1069" spc="5" dirty="0">
                <a:latin typeface="Times New Roman"/>
                <a:cs typeface="Times New Roman"/>
              </a:rPr>
              <a:t>upper case alphabets. 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the ASCII </a:t>
            </a:r>
            <a:r>
              <a:rPr sz="1069" spc="5" dirty="0">
                <a:latin typeface="Times New Roman"/>
                <a:cs typeface="Times New Roman"/>
              </a:rPr>
              <a:t>table, there are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printable characters </a:t>
            </a:r>
            <a:r>
              <a:rPr sz="1069" spc="10" dirty="0">
                <a:latin typeface="Times New Roman"/>
                <a:cs typeface="Times New Roman"/>
              </a:rPr>
              <a:t>and some unprintable </a:t>
            </a:r>
            <a:r>
              <a:rPr sz="1069" spc="5" dirty="0">
                <a:latin typeface="Times New Roman"/>
                <a:cs typeface="Times New Roman"/>
              </a:rPr>
              <a:t>characters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some graphic  </a:t>
            </a:r>
            <a:r>
              <a:rPr sz="1069" spc="5" dirty="0">
                <a:latin typeface="Times New Roman"/>
                <a:cs typeface="Times New Roman"/>
              </a:rPr>
              <a:t>characters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ASCII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our example,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33 </a:t>
            </a:r>
            <a:r>
              <a:rPr sz="1069" spc="5" dirty="0">
                <a:latin typeface="Times New Roman"/>
                <a:cs typeface="Times New Roman"/>
              </a:rPr>
              <a:t>characters.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these, </a:t>
            </a:r>
            <a:r>
              <a:rPr sz="1069" spc="10" dirty="0">
                <a:latin typeface="Times New Roman"/>
                <a:cs typeface="Times New Roman"/>
              </a:rPr>
              <a:t>29 </a:t>
            </a:r>
            <a:r>
              <a:rPr sz="1069" spc="5" dirty="0">
                <a:latin typeface="Times New Roman"/>
                <a:cs typeface="Times New Roman"/>
              </a:rPr>
              <a:t>characters are alphabets, </a:t>
            </a:r>
            <a:r>
              <a:rPr sz="1069" spc="10" dirty="0">
                <a:latin typeface="Times New Roman"/>
                <a:cs typeface="Times New Roman"/>
              </a:rPr>
              <a:t>3 spaces  and one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line character.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ASCII code for </a:t>
            </a:r>
            <a:r>
              <a:rPr sz="1069" spc="5" dirty="0">
                <a:latin typeface="Times New Roman"/>
                <a:cs typeface="Times New Roman"/>
              </a:rPr>
              <a:t>space is </a:t>
            </a:r>
            <a:r>
              <a:rPr sz="1069" spc="10" dirty="0">
                <a:latin typeface="Times New Roman"/>
                <a:cs typeface="Times New Roman"/>
              </a:rPr>
              <a:t>32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ASCII 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new  line character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10. </a:t>
            </a:r>
            <a:r>
              <a:rPr sz="1069" spc="15" dirty="0">
                <a:latin typeface="Times New Roman"/>
                <a:cs typeface="Times New Roman"/>
              </a:rPr>
              <a:t>The ASCII </a:t>
            </a:r>
            <a:r>
              <a:rPr sz="1069" spc="10" dirty="0">
                <a:latin typeface="Times New Roman"/>
                <a:cs typeface="Times New Roman"/>
              </a:rPr>
              <a:t>value for ‘a’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95 and the value of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65.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many  </a:t>
            </a:r>
            <a:r>
              <a:rPr sz="1069" spc="5" dirty="0">
                <a:latin typeface="Times New Roman"/>
                <a:cs typeface="Times New Roman"/>
              </a:rPr>
              <a:t>bits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send </a:t>
            </a:r>
            <a:r>
              <a:rPr sz="1069" spc="15" dirty="0">
                <a:latin typeface="Times New Roman"/>
                <a:cs typeface="Times New Roman"/>
              </a:rPr>
              <a:t>33 </a:t>
            </a:r>
            <a:r>
              <a:rPr sz="1069" spc="10" dirty="0">
                <a:latin typeface="Times New Roman"/>
                <a:cs typeface="Times New Roman"/>
              </a:rPr>
              <a:t>characters? As </a:t>
            </a:r>
            <a:r>
              <a:rPr sz="1069" spc="5" dirty="0">
                <a:latin typeface="Times New Roman"/>
                <a:cs typeface="Times New Roman"/>
              </a:rPr>
              <a:t>every character is of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bits, therefore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33  characters,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i="1" spc="10" dirty="0">
                <a:latin typeface="Times New Roman"/>
                <a:cs typeface="Times New Roman"/>
              </a:rPr>
              <a:t>33 * 8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264</a:t>
            </a:r>
            <a:r>
              <a:rPr sz="1069" spc="10" dirty="0">
                <a:latin typeface="Times New Roman"/>
                <a:cs typeface="Times New Roman"/>
              </a:rPr>
              <a:t>. But the 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Huffman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help send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message </a:t>
            </a:r>
            <a:r>
              <a:rPr sz="1069" spc="5" dirty="0">
                <a:latin typeface="Times New Roman"/>
                <a:cs typeface="Times New Roman"/>
              </a:rPr>
              <a:t>with only </a:t>
            </a:r>
            <a:r>
              <a:rPr sz="1069" spc="10" dirty="0">
                <a:latin typeface="Times New Roman"/>
                <a:cs typeface="Times New Roman"/>
              </a:rPr>
              <a:t>116 </a:t>
            </a:r>
            <a:r>
              <a:rPr sz="1069" spc="5" dirty="0">
                <a:latin typeface="Times New Roman"/>
                <a:cs typeface="Times New Roman"/>
              </a:rPr>
              <a:t>bits.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save around </a:t>
            </a:r>
            <a:r>
              <a:rPr sz="1069" spc="10" dirty="0">
                <a:latin typeface="Times New Roman"/>
                <a:cs typeface="Times New Roman"/>
              </a:rPr>
              <a:t>40%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spc="10" dirty="0">
                <a:latin typeface="Times New Roman"/>
                <a:cs typeface="Times New Roman"/>
              </a:rPr>
              <a:t>Huffman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0" dirty="0">
                <a:latin typeface="Times New Roman"/>
                <a:cs typeface="Times New Roman"/>
              </a:rPr>
              <a:t>how the Huffman algorithm </a:t>
            </a:r>
            <a:r>
              <a:rPr sz="1069" spc="5" dirty="0">
                <a:latin typeface="Times New Roman"/>
                <a:cs typeface="Times New Roman"/>
              </a:rPr>
              <a:t>works.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marR="4939" indent="-209281">
              <a:lnSpc>
                <a:spcPts val="1264"/>
              </a:lnSpc>
              <a:spcBef>
                <a:spcPts val="5"/>
              </a:spcBef>
              <a:buFont typeface="Wingdings"/>
              <a:buChar char=""/>
              <a:tabLst>
                <a:tab pos="430908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List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letters </a:t>
            </a:r>
            <a:r>
              <a:rPr sz="1069" spc="10" dirty="0">
                <a:latin typeface="Times New Roman"/>
                <a:cs typeface="Times New Roman"/>
              </a:rPr>
              <a:t>used, including the </a:t>
            </a:r>
            <a:r>
              <a:rPr sz="1069" spc="5" dirty="0">
                <a:latin typeface="Times New Roman"/>
                <a:cs typeface="Times New Roman"/>
              </a:rPr>
              <a:t>"space" </a:t>
            </a:r>
            <a:r>
              <a:rPr sz="1069" spc="10" dirty="0">
                <a:latin typeface="Times New Roman"/>
                <a:cs typeface="Times New Roman"/>
              </a:rPr>
              <a:t>character, </a:t>
            </a:r>
            <a:r>
              <a:rPr sz="1069" spc="5" dirty="0">
                <a:latin typeface="Times New Roman"/>
                <a:cs typeface="Times New Roman"/>
              </a:rPr>
              <a:t>along with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frequency with </a:t>
            </a:r>
            <a:r>
              <a:rPr sz="1069" spc="10" dirty="0">
                <a:latin typeface="Times New Roman"/>
                <a:cs typeface="Times New Roman"/>
              </a:rPr>
              <a:t>which they </a:t>
            </a:r>
            <a:r>
              <a:rPr sz="1069" spc="5" dirty="0">
                <a:latin typeface="Times New Roman"/>
                <a:cs typeface="Times New Roman"/>
              </a:rPr>
              <a:t>occur </a:t>
            </a:r>
            <a:r>
              <a:rPr sz="1069" spc="10" dirty="0">
                <a:latin typeface="Times New Roman"/>
                <a:cs typeface="Times New Roman"/>
              </a:rPr>
              <a:t>in the</a:t>
            </a:r>
            <a:r>
              <a:rPr sz="1069" spc="5" dirty="0">
                <a:latin typeface="Times New Roman"/>
                <a:cs typeface="Times New Roman"/>
              </a:rPr>
              <a:t> message.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10"/>
              </a:lnSpc>
              <a:buFont typeface="Wingdings"/>
              <a:buChar char=""/>
              <a:tabLst>
                <a:tab pos="430908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Consider  </a:t>
            </a:r>
            <a:r>
              <a:rPr sz="1069" spc="5" dirty="0">
                <a:latin typeface="Times New Roman"/>
                <a:cs typeface="Times New Roman"/>
              </a:rPr>
              <a:t>each  of 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(character,  frequency)  pairs  to 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nodes;  they</a:t>
            </a:r>
            <a:r>
              <a:rPr sz="1069" spc="26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actually leaf nodes, as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see.</a:t>
            </a:r>
            <a:endParaRPr sz="1069">
              <a:latin typeface="Times New Roman"/>
              <a:cs typeface="Times New Roman"/>
            </a:endParaRPr>
          </a:p>
          <a:p>
            <a:pPr marL="430908" marR="7408" indent="-209281">
              <a:lnSpc>
                <a:spcPts val="1264"/>
              </a:lnSpc>
              <a:spcBef>
                <a:spcPts val="44"/>
              </a:spcBef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Pick </a:t>
            </a:r>
            <a:r>
              <a:rPr sz="1069" spc="10" dirty="0">
                <a:latin typeface="Times New Roman"/>
                <a:cs typeface="Times New Roman"/>
              </a:rPr>
              <a:t>the two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lowest </a:t>
            </a:r>
            <a:r>
              <a:rPr sz="1069" spc="5" dirty="0">
                <a:latin typeface="Times New Roman"/>
                <a:cs typeface="Times New Roman"/>
              </a:rPr>
              <a:t>frequency. If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tie, </a:t>
            </a:r>
            <a:r>
              <a:rPr sz="1069" spc="10" dirty="0">
                <a:latin typeface="Times New Roman"/>
                <a:cs typeface="Times New Roman"/>
              </a:rPr>
              <a:t>pick randomly  amongst those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equal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frequencies.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15"/>
              </a:lnSpc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out of </a:t>
            </a:r>
            <a:r>
              <a:rPr sz="1069" spc="10" dirty="0">
                <a:latin typeface="Times New Roman"/>
                <a:cs typeface="Times New Roman"/>
              </a:rPr>
              <a:t>these two, and turn two nodes </a:t>
            </a:r>
            <a:r>
              <a:rPr sz="1069" spc="5" dirty="0">
                <a:latin typeface="Times New Roman"/>
                <a:cs typeface="Times New Roman"/>
              </a:rPr>
              <a:t>into its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59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This new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frequencies </a:t>
            </a:r>
            <a:r>
              <a:rPr sz="1069" spc="5" dirty="0">
                <a:latin typeface="Times New Roman"/>
                <a:cs typeface="Times New Roman"/>
              </a:rPr>
              <a:t>of its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children.</a:t>
            </a:r>
            <a:endParaRPr sz="1069">
              <a:latin typeface="Times New Roman"/>
              <a:cs typeface="Times New Roman"/>
            </a:endParaRPr>
          </a:p>
          <a:p>
            <a:pPr marL="430908" marR="6173" indent="-209281">
              <a:lnSpc>
                <a:spcPts val="1264"/>
              </a:lnSpc>
              <a:spcBef>
                <a:spcPts val="44"/>
              </a:spcBef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Continue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process of </a:t>
            </a:r>
            <a:r>
              <a:rPr sz="1069" spc="10" dirty="0">
                <a:latin typeface="Times New Roman"/>
                <a:cs typeface="Times New Roman"/>
              </a:rPr>
              <a:t>combining the two nodes </a:t>
            </a:r>
            <a:r>
              <a:rPr sz="1069" spc="5" dirty="0">
                <a:latin typeface="Times New Roman"/>
                <a:cs typeface="Times New Roman"/>
              </a:rPr>
              <a:t>of lowest frequency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node, the root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apply this algorithm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sample </a:t>
            </a:r>
            <a:r>
              <a:rPr sz="1069" spc="5" dirty="0">
                <a:latin typeface="Times New Roman"/>
                <a:cs typeface="Times New Roman"/>
              </a:rPr>
              <a:t>phrase. In </a:t>
            </a:r>
            <a:r>
              <a:rPr sz="1069" spc="10" dirty="0">
                <a:latin typeface="Times New Roman"/>
                <a:cs typeface="Times New Roman"/>
              </a:rPr>
              <a:t>the table </a:t>
            </a:r>
            <a:r>
              <a:rPr sz="1069" spc="5" dirty="0">
                <a:latin typeface="Times New Roman"/>
                <a:cs typeface="Times New Roman"/>
              </a:rPr>
              <a:t>below,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characters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phrase and their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frequencies.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1058" y="7708107"/>
          <a:ext cx="2473149" cy="1615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1453">
                <a:tc gridSpan="2"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sz="11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text: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90855">
                        <a:lnSpc>
                          <a:spcPts val="1310"/>
                        </a:lnSpc>
                      </a:pP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traversing threaded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binary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trees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tabLst>
                          <a:tab pos="490855" algn="l"/>
                        </a:tabLst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size:	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33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characters (space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newline)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12">
                <a:tc>
                  <a:txBody>
                    <a:bodyPr/>
                    <a:lstStyle/>
                    <a:p>
                      <a:pPr marL="61594">
                        <a:lnSpc>
                          <a:spcPts val="1130"/>
                        </a:lnSpc>
                        <a:tabLst>
                          <a:tab pos="921385" algn="l"/>
                        </a:tabLst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Letters	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13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Frequency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2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40"/>
                        </a:spcBef>
                        <a:tabLst>
                          <a:tab pos="921385" algn="l"/>
                        </a:tabLst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NL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91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  <a:tabLst>
                          <a:tab pos="922019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SP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879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  <a:tabLst>
                          <a:tab pos="922019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26236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1058" y="1192017"/>
          <a:ext cx="2473149" cy="91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  <a:tabLst>
                          <a:tab pos="921385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3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  <a:tabLst>
                          <a:tab pos="921385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96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  <a:tabLst>
                          <a:tab pos="922019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  <a:tabLst>
                          <a:tab pos="921385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306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  <a:tabLst>
                          <a:tab pos="921385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52280" y="6049840"/>
            <a:ext cx="4851841" cy="2416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characters </a:t>
            </a:r>
            <a:r>
              <a:rPr sz="1069" spc="10" dirty="0">
                <a:latin typeface="Times New Roman"/>
                <a:cs typeface="Times New Roman"/>
              </a:rPr>
              <a:t>and written </a:t>
            </a:r>
            <a:r>
              <a:rPr sz="1069" spc="5" dirty="0">
                <a:latin typeface="Times New Roman"/>
                <a:cs typeface="Times New Roman"/>
              </a:rPr>
              <a:t>their frequencies along with  the </a:t>
            </a:r>
            <a:r>
              <a:rPr sz="1069" spc="10" dirty="0">
                <a:latin typeface="Times New Roman"/>
                <a:cs typeface="Times New Roman"/>
              </a:rPr>
              <a:t>nodes. The </a:t>
            </a:r>
            <a:r>
              <a:rPr sz="1069" spc="5" dirty="0">
                <a:latin typeface="Times New Roman"/>
                <a:cs typeface="Times New Roman"/>
              </a:rPr>
              <a:t>letters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frequency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written </a:t>
            </a:r>
            <a:r>
              <a:rPr sz="1069" spc="5" dirty="0">
                <a:latin typeface="Times New Roman"/>
                <a:cs typeface="Times New Roman"/>
              </a:rPr>
              <a:t>little </a:t>
            </a:r>
            <a:r>
              <a:rPr sz="1069" spc="10" dirty="0">
                <a:latin typeface="Times New Roman"/>
                <a:cs typeface="Times New Roman"/>
              </a:rPr>
              <a:t>below.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doing </a:t>
            </a:r>
            <a:r>
              <a:rPr sz="1069" spc="5" dirty="0">
                <a:latin typeface="Times New Roman"/>
                <a:cs typeface="Times New Roman"/>
              </a:rPr>
              <a:t>this  for the </a:t>
            </a:r>
            <a:r>
              <a:rPr sz="1069" spc="10" dirty="0">
                <a:latin typeface="Times New Roman"/>
                <a:cs typeface="Times New Roman"/>
              </a:rPr>
              <a:t>sake </a:t>
            </a:r>
            <a:r>
              <a:rPr sz="1069" spc="5" dirty="0">
                <a:latin typeface="Times New Roman"/>
                <a:cs typeface="Times New Roman"/>
              </a:rPr>
              <a:t>of understandings </a:t>
            </a:r>
            <a:r>
              <a:rPr sz="1069" spc="10" dirty="0">
                <a:latin typeface="Times New Roman"/>
                <a:cs typeface="Times New Roman"/>
              </a:rPr>
              <a:t>and need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to do this in the programming.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with these nodes.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combined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i="1" spc="10" dirty="0">
                <a:latin typeface="Times New Roman"/>
                <a:cs typeface="Times New Roman"/>
              </a:rPr>
              <a:t>v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nodes  with a parent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frequency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parent node </a:t>
            </a:r>
            <a:r>
              <a:rPr sz="1069" spc="5" dirty="0">
                <a:latin typeface="Times New Roman"/>
                <a:cs typeface="Times New Roman"/>
              </a:rPr>
              <a:t>is 2.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frequency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calculated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addition </a:t>
            </a:r>
            <a:r>
              <a:rPr sz="1069" spc="5" dirty="0">
                <a:latin typeface="Times New Roman"/>
                <a:cs typeface="Times New Roman"/>
              </a:rPr>
              <a:t>of the frequencies of both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combine the nodes </a:t>
            </a:r>
            <a:r>
              <a:rPr sz="1069" i="1" spc="10" dirty="0">
                <a:latin typeface="Times New Roman"/>
                <a:cs typeface="Times New Roman"/>
              </a:rPr>
              <a:t>g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h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i="1" spc="15" dirty="0">
                <a:latin typeface="Times New Roman"/>
                <a:cs typeface="Times New Roman"/>
              </a:rPr>
              <a:t>NL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are  combined.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combined and the </a:t>
            </a:r>
            <a:r>
              <a:rPr sz="1069" spc="5" dirty="0">
                <a:latin typeface="Times New Roman"/>
                <a:cs typeface="Times New Roman"/>
              </a:rPr>
              <a:t>frequency of their parent 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combined </a:t>
            </a:r>
            <a:r>
              <a:rPr sz="1069" spc="5" dirty="0">
                <a:latin typeface="Times New Roman"/>
                <a:cs typeface="Times New Roman"/>
              </a:rPr>
              <a:t>frequency of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4. </a:t>
            </a:r>
            <a:r>
              <a:rPr sz="1069" spc="5" dirty="0">
                <a:latin typeface="Times New Roman"/>
                <a:cs typeface="Times New Roman"/>
              </a:rPr>
              <a:t>Later,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combined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 parent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combine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frequency of </a:t>
            </a:r>
            <a:r>
              <a:rPr sz="1069" spc="10" dirty="0">
                <a:latin typeface="Times New Roman"/>
                <a:cs typeface="Times New Roman"/>
              </a:rPr>
              <a:t>their parent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continue with the </a:t>
            </a:r>
            <a:r>
              <a:rPr sz="1069" spc="10" dirty="0">
                <a:latin typeface="Times New Roman"/>
                <a:cs typeface="Times New Roman"/>
              </a:rPr>
              <a:t>combining </a:t>
            </a:r>
            <a:r>
              <a:rPr sz="1069" spc="5" dirty="0">
                <a:latin typeface="Times New Roman"/>
                <a:cs typeface="Times New Roman"/>
              </a:rPr>
              <a:t>of the subtree with nodes </a:t>
            </a:r>
            <a:r>
              <a:rPr sz="1069" i="1" spc="10" dirty="0">
                <a:latin typeface="Times New Roman"/>
                <a:cs typeface="Times New Roman"/>
              </a:rPr>
              <a:t>v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SP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combined </a:t>
            </a:r>
            <a:r>
              <a:rPr sz="1069" spc="5" dirty="0">
                <a:latin typeface="Times New Roman"/>
                <a:cs typeface="Times New Roman"/>
              </a:rPr>
              <a:t>together and their </a:t>
            </a:r>
            <a:r>
              <a:rPr sz="1069" spc="10" dirty="0">
                <a:latin typeface="Times New Roman"/>
                <a:cs typeface="Times New Roman"/>
              </a:rPr>
              <a:t>combined frequency becomes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frequency </a:t>
            </a:r>
            <a:r>
              <a:rPr sz="1069" spc="5" dirty="0">
                <a:latin typeface="Times New Roman"/>
                <a:cs typeface="Times New Roman"/>
              </a:rPr>
              <a:t>of their parent.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this, subtrees are </a:t>
            </a:r>
            <a:r>
              <a:rPr sz="1069" spc="10" dirty="0">
                <a:latin typeface="Times New Roman"/>
                <a:cs typeface="Times New Roman"/>
              </a:rPr>
              <a:t>getting connected to  </a:t>
            </a:r>
            <a:r>
              <a:rPr sz="1069" spc="5" dirty="0">
                <a:latin typeface="Times New Roman"/>
                <a:cs typeface="Times New Roman"/>
              </a:rPr>
              <a:t>each other. Finally,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frequency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33.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2903" y="4012460"/>
            <a:ext cx="372269" cy="647612"/>
          </a:xfrm>
          <a:custGeom>
            <a:avLst/>
            <a:gdLst/>
            <a:ahLst/>
            <a:cxnLst/>
            <a:rect l="l" t="t" r="r" b="b"/>
            <a:pathLst>
              <a:path w="382904" h="666114">
                <a:moveTo>
                  <a:pt x="4572" y="585977"/>
                </a:moveTo>
                <a:lnTo>
                  <a:pt x="0" y="665988"/>
                </a:lnTo>
                <a:lnTo>
                  <a:pt x="67056" y="621791"/>
                </a:lnTo>
                <a:lnTo>
                  <a:pt x="61738" y="618744"/>
                </a:lnTo>
                <a:lnTo>
                  <a:pt x="31241" y="618744"/>
                </a:lnTo>
                <a:lnTo>
                  <a:pt x="27432" y="617982"/>
                </a:lnTo>
                <a:lnTo>
                  <a:pt x="25908" y="615696"/>
                </a:lnTo>
                <a:lnTo>
                  <a:pt x="25908" y="611886"/>
                </a:lnTo>
                <a:lnTo>
                  <a:pt x="31798" y="601583"/>
                </a:lnTo>
                <a:lnTo>
                  <a:pt x="4572" y="585977"/>
                </a:lnTo>
                <a:close/>
              </a:path>
              <a:path w="382904" h="666114">
                <a:moveTo>
                  <a:pt x="31798" y="601583"/>
                </a:moveTo>
                <a:lnTo>
                  <a:pt x="25908" y="611886"/>
                </a:lnTo>
                <a:lnTo>
                  <a:pt x="25908" y="615696"/>
                </a:lnTo>
                <a:lnTo>
                  <a:pt x="27432" y="617982"/>
                </a:lnTo>
                <a:lnTo>
                  <a:pt x="31241" y="618744"/>
                </a:lnTo>
                <a:lnTo>
                  <a:pt x="33527" y="616458"/>
                </a:lnTo>
                <a:lnTo>
                  <a:pt x="39506" y="606001"/>
                </a:lnTo>
                <a:lnTo>
                  <a:pt x="31798" y="601583"/>
                </a:lnTo>
                <a:close/>
              </a:path>
              <a:path w="382904" h="666114">
                <a:moveTo>
                  <a:pt x="39506" y="606001"/>
                </a:moveTo>
                <a:lnTo>
                  <a:pt x="33527" y="616458"/>
                </a:lnTo>
                <a:lnTo>
                  <a:pt x="31241" y="618744"/>
                </a:lnTo>
                <a:lnTo>
                  <a:pt x="61738" y="618744"/>
                </a:lnTo>
                <a:lnTo>
                  <a:pt x="39506" y="606001"/>
                </a:lnTo>
                <a:close/>
              </a:path>
              <a:path w="382904" h="666114">
                <a:moveTo>
                  <a:pt x="381000" y="0"/>
                </a:moveTo>
                <a:lnTo>
                  <a:pt x="377189" y="0"/>
                </a:lnTo>
                <a:lnTo>
                  <a:pt x="374903" y="1524"/>
                </a:lnTo>
                <a:lnTo>
                  <a:pt x="31798" y="601583"/>
                </a:lnTo>
                <a:lnTo>
                  <a:pt x="39506" y="606001"/>
                </a:lnTo>
                <a:lnTo>
                  <a:pt x="382524" y="6096"/>
                </a:lnTo>
                <a:lnTo>
                  <a:pt x="382524" y="3048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5041618" y="5217300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v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3585" y="5165936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889"/>
                </a:lnTo>
                <a:lnTo>
                  <a:pt x="34766" y="201453"/>
                </a:lnTo>
                <a:lnTo>
                  <a:pt x="72330" y="226873"/>
                </a:lnTo>
                <a:lnTo>
                  <a:pt x="118110" y="236219"/>
                </a:lnTo>
                <a:lnTo>
                  <a:pt x="164211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20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5428333" y="5217300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y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51780" y="5165936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10" y="236219"/>
                </a:lnTo>
                <a:lnTo>
                  <a:pt x="164211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20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5861720" y="4782432"/>
            <a:ext cx="22780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612" marR="4939" indent="-59265"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SP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57028" y="4742180"/>
            <a:ext cx="229658" cy="229041"/>
          </a:xfrm>
          <a:custGeom>
            <a:avLst/>
            <a:gdLst/>
            <a:ahLst/>
            <a:cxnLst/>
            <a:rect l="l" t="t" r="r" b="b"/>
            <a:pathLst>
              <a:path w="236220" h="235585">
                <a:moveTo>
                  <a:pt x="118110" y="0"/>
                </a:moveTo>
                <a:lnTo>
                  <a:pt x="72009" y="9227"/>
                </a:lnTo>
                <a:lnTo>
                  <a:pt x="34480" y="34385"/>
                </a:lnTo>
                <a:lnTo>
                  <a:pt x="9239" y="71687"/>
                </a:lnTo>
                <a:lnTo>
                  <a:pt x="0" y="117347"/>
                </a:lnTo>
                <a:lnTo>
                  <a:pt x="9239" y="163448"/>
                </a:lnTo>
                <a:lnTo>
                  <a:pt x="34480" y="200977"/>
                </a:lnTo>
                <a:lnTo>
                  <a:pt x="72009" y="226218"/>
                </a:lnTo>
                <a:lnTo>
                  <a:pt x="118110" y="235457"/>
                </a:lnTo>
                <a:lnTo>
                  <a:pt x="164211" y="226218"/>
                </a:lnTo>
                <a:lnTo>
                  <a:pt x="201739" y="200977"/>
                </a:lnTo>
                <a:lnTo>
                  <a:pt x="226980" y="163448"/>
                </a:lnTo>
                <a:lnTo>
                  <a:pt x="236219" y="117347"/>
                </a:lnTo>
                <a:lnTo>
                  <a:pt x="226980" y="71687"/>
                </a:lnTo>
                <a:lnTo>
                  <a:pt x="201739" y="34385"/>
                </a:lnTo>
                <a:lnTo>
                  <a:pt x="164210" y="9227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888265" y="4150748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6668">
              <a:lnSpc>
                <a:spcPts val="1351"/>
              </a:lnSpc>
            </a:pPr>
            <a:r>
              <a:rPr sz="1167" spc="5" dirty="0">
                <a:latin typeface="Arial"/>
                <a:cs typeface="Arial"/>
              </a:rPr>
              <a:t>r  </a:t>
            </a: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35418" y="4099136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872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9"/>
                </a:lnTo>
                <a:lnTo>
                  <a:pt x="0" y="118110"/>
                </a:lnTo>
                <a:lnTo>
                  <a:pt x="9358" y="164211"/>
                </a:lnTo>
                <a:lnTo>
                  <a:pt x="34861" y="201739"/>
                </a:lnTo>
                <a:lnTo>
                  <a:pt x="72651" y="226980"/>
                </a:lnTo>
                <a:lnTo>
                  <a:pt x="118872" y="236220"/>
                </a:lnTo>
                <a:lnTo>
                  <a:pt x="164651" y="226980"/>
                </a:lnTo>
                <a:lnTo>
                  <a:pt x="202215" y="201739"/>
                </a:lnTo>
                <a:lnTo>
                  <a:pt x="227635" y="164211"/>
                </a:lnTo>
                <a:lnTo>
                  <a:pt x="236981" y="118110"/>
                </a:lnTo>
                <a:lnTo>
                  <a:pt x="227635" y="72009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454877" y="5196557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h  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6475" y="5165936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7348" y="0"/>
                </a:moveTo>
                <a:lnTo>
                  <a:pt x="71687" y="9239"/>
                </a:lnTo>
                <a:lnTo>
                  <a:pt x="34385" y="34480"/>
                </a:lnTo>
                <a:lnTo>
                  <a:pt x="9227" y="72009"/>
                </a:lnTo>
                <a:lnTo>
                  <a:pt x="0" y="118110"/>
                </a:lnTo>
                <a:lnTo>
                  <a:pt x="9227" y="163889"/>
                </a:lnTo>
                <a:lnTo>
                  <a:pt x="34385" y="201453"/>
                </a:lnTo>
                <a:lnTo>
                  <a:pt x="71687" y="226873"/>
                </a:lnTo>
                <a:lnTo>
                  <a:pt x="117348" y="236219"/>
                </a:lnTo>
                <a:lnTo>
                  <a:pt x="163449" y="226873"/>
                </a:lnTo>
                <a:lnTo>
                  <a:pt x="200977" y="201453"/>
                </a:lnTo>
                <a:lnTo>
                  <a:pt x="226218" y="163889"/>
                </a:lnTo>
                <a:lnTo>
                  <a:pt x="235458" y="118110"/>
                </a:lnTo>
                <a:lnTo>
                  <a:pt x="226218" y="72009"/>
                </a:lnTo>
                <a:lnTo>
                  <a:pt x="200977" y="34480"/>
                </a:lnTo>
                <a:lnTo>
                  <a:pt x="163449" y="9239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483029" y="4140376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51"/>
              </a:lnSpc>
            </a:pPr>
            <a:r>
              <a:rPr sz="1167" spc="10" dirty="0">
                <a:latin typeface="Arial"/>
                <a:cs typeface="Arial"/>
              </a:rPr>
              <a:t>e  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31665" y="4099136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871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9"/>
                </a:lnTo>
                <a:lnTo>
                  <a:pt x="0" y="118110"/>
                </a:lnTo>
                <a:lnTo>
                  <a:pt x="9358" y="164211"/>
                </a:lnTo>
                <a:lnTo>
                  <a:pt x="34861" y="201739"/>
                </a:lnTo>
                <a:lnTo>
                  <a:pt x="72651" y="226980"/>
                </a:lnTo>
                <a:lnTo>
                  <a:pt x="118871" y="236220"/>
                </a:lnTo>
                <a:lnTo>
                  <a:pt x="164651" y="226980"/>
                </a:lnTo>
                <a:lnTo>
                  <a:pt x="202215" y="201739"/>
                </a:lnTo>
                <a:lnTo>
                  <a:pt x="227635" y="164211"/>
                </a:lnTo>
                <a:lnTo>
                  <a:pt x="236981" y="118110"/>
                </a:lnTo>
                <a:lnTo>
                  <a:pt x="227635" y="72009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018280" y="5165936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872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9"/>
                </a:lnTo>
                <a:lnTo>
                  <a:pt x="0" y="118110"/>
                </a:lnTo>
                <a:lnTo>
                  <a:pt x="9358" y="163889"/>
                </a:lnTo>
                <a:lnTo>
                  <a:pt x="34861" y="201453"/>
                </a:lnTo>
                <a:lnTo>
                  <a:pt x="72651" y="226873"/>
                </a:lnTo>
                <a:lnTo>
                  <a:pt x="118872" y="236219"/>
                </a:lnTo>
                <a:lnTo>
                  <a:pt x="164651" y="226873"/>
                </a:lnTo>
                <a:lnTo>
                  <a:pt x="202215" y="201453"/>
                </a:lnTo>
                <a:lnTo>
                  <a:pt x="227635" y="163889"/>
                </a:lnTo>
                <a:lnTo>
                  <a:pt x="236982" y="118110"/>
                </a:lnTo>
                <a:lnTo>
                  <a:pt x="227635" y="72009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819243" y="5186680"/>
            <a:ext cx="386468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1"/>
              </a:lnSpc>
              <a:tabLst>
                <a:tab pos="288918" algn="l"/>
              </a:tabLst>
            </a:pPr>
            <a:r>
              <a:rPr sz="1167" spc="10" dirty="0">
                <a:latin typeface="Arial"/>
                <a:cs typeface="Arial"/>
              </a:rPr>
              <a:t>b	g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381"/>
              </a:lnSpc>
              <a:tabLst>
                <a:tab pos="288918" algn="l"/>
              </a:tabLst>
            </a:pPr>
            <a:r>
              <a:rPr sz="1167" spc="10" dirty="0">
                <a:latin typeface="Arial"/>
                <a:cs typeface="Arial"/>
              </a:rPr>
              <a:t>1	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2689" y="5165936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10" y="236219"/>
                </a:lnTo>
                <a:lnTo>
                  <a:pt x="163889" y="226873"/>
                </a:lnTo>
                <a:lnTo>
                  <a:pt x="201453" y="201453"/>
                </a:lnTo>
                <a:lnTo>
                  <a:pt x="226873" y="163889"/>
                </a:lnTo>
                <a:lnTo>
                  <a:pt x="236220" y="118110"/>
                </a:lnTo>
                <a:lnTo>
                  <a:pt x="226873" y="72009"/>
                </a:lnTo>
                <a:lnTo>
                  <a:pt x="201453" y="34480"/>
                </a:lnTo>
                <a:lnTo>
                  <a:pt x="163889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326589" y="5187667"/>
            <a:ext cx="21607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56" marR="4939" indent="-54327">
              <a:lnSpc>
                <a:spcPts val="1361"/>
              </a:lnSpc>
            </a:pPr>
            <a:r>
              <a:rPr sz="1167" dirty="0">
                <a:latin typeface="Arial"/>
                <a:cs typeface="Arial"/>
              </a:rPr>
              <a:t>NL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04117" y="5165936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09" y="236219"/>
                </a:lnTo>
                <a:lnTo>
                  <a:pt x="164210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131009" y="4757242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32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s  </a:t>
            </a: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2973" y="4705879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872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9"/>
                </a:lnTo>
                <a:lnTo>
                  <a:pt x="0" y="118109"/>
                </a:lnTo>
                <a:lnTo>
                  <a:pt x="9358" y="164210"/>
                </a:lnTo>
                <a:lnTo>
                  <a:pt x="34861" y="201739"/>
                </a:lnTo>
                <a:lnTo>
                  <a:pt x="72651" y="226980"/>
                </a:lnTo>
                <a:lnTo>
                  <a:pt x="118872" y="236219"/>
                </a:lnTo>
                <a:lnTo>
                  <a:pt x="164651" y="226980"/>
                </a:lnTo>
                <a:lnTo>
                  <a:pt x="202215" y="201739"/>
                </a:lnTo>
                <a:lnTo>
                  <a:pt x="227635" y="164210"/>
                </a:lnTo>
                <a:lnTo>
                  <a:pt x="236982" y="118109"/>
                </a:lnTo>
                <a:lnTo>
                  <a:pt x="227635" y="72008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685521" y="470587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118110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09"/>
                </a:lnTo>
                <a:lnTo>
                  <a:pt x="9239" y="164210"/>
                </a:lnTo>
                <a:lnTo>
                  <a:pt x="34480" y="201739"/>
                </a:lnTo>
                <a:lnTo>
                  <a:pt x="72009" y="226980"/>
                </a:lnTo>
                <a:lnTo>
                  <a:pt x="118110" y="236219"/>
                </a:lnTo>
                <a:lnTo>
                  <a:pt x="163889" y="226980"/>
                </a:lnTo>
                <a:lnTo>
                  <a:pt x="201453" y="201739"/>
                </a:lnTo>
                <a:lnTo>
                  <a:pt x="226873" y="164210"/>
                </a:lnTo>
                <a:lnTo>
                  <a:pt x="236219" y="118109"/>
                </a:lnTo>
                <a:lnTo>
                  <a:pt x="226873" y="72008"/>
                </a:lnTo>
                <a:lnTo>
                  <a:pt x="201453" y="34480"/>
                </a:lnTo>
                <a:lnTo>
                  <a:pt x="163889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486483" y="4747365"/>
            <a:ext cx="366713" cy="363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>
              <a:lnSpc>
                <a:spcPts val="1381"/>
              </a:lnSpc>
              <a:tabLst>
                <a:tab pos="269781" algn="l"/>
              </a:tabLst>
            </a:pPr>
            <a:r>
              <a:rPr sz="1167" spc="5" dirty="0">
                <a:latin typeface="Arial"/>
                <a:cs typeface="Arial"/>
              </a:rPr>
              <a:t>i	</a:t>
            </a:r>
            <a:r>
              <a:rPr sz="1167" spc="10" dirty="0">
                <a:latin typeface="Arial"/>
                <a:cs typeface="Arial"/>
              </a:rPr>
              <a:t>n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381"/>
              </a:lnSpc>
              <a:tabLst>
                <a:tab pos="269781" algn="l"/>
              </a:tabLst>
            </a:pPr>
            <a:r>
              <a:rPr sz="1167" spc="10" dirty="0">
                <a:latin typeface="Arial"/>
                <a:cs typeface="Arial"/>
              </a:rPr>
              <a:t>2	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09930" y="4705879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09"/>
                </a:lnTo>
                <a:lnTo>
                  <a:pt x="9239" y="164210"/>
                </a:lnTo>
                <a:lnTo>
                  <a:pt x="34480" y="201739"/>
                </a:lnTo>
                <a:lnTo>
                  <a:pt x="72008" y="226980"/>
                </a:lnTo>
                <a:lnTo>
                  <a:pt x="118109" y="236219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0"/>
                </a:lnTo>
                <a:lnTo>
                  <a:pt x="236219" y="118109"/>
                </a:lnTo>
                <a:lnTo>
                  <a:pt x="226980" y="72008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110140" y="4794285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d  2</a:t>
            </a:r>
            <a:endParaRPr sz="1167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38773" y="4740699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7348" y="0"/>
                </a:moveTo>
                <a:lnTo>
                  <a:pt x="71687" y="9239"/>
                </a:lnTo>
                <a:lnTo>
                  <a:pt x="34385" y="34480"/>
                </a:lnTo>
                <a:lnTo>
                  <a:pt x="9227" y="72009"/>
                </a:lnTo>
                <a:lnTo>
                  <a:pt x="0" y="118110"/>
                </a:lnTo>
                <a:lnTo>
                  <a:pt x="9227" y="164211"/>
                </a:lnTo>
                <a:lnTo>
                  <a:pt x="34385" y="201739"/>
                </a:lnTo>
                <a:lnTo>
                  <a:pt x="71687" y="226980"/>
                </a:lnTo>
                <a:lnTo>
                  <a:pt x="117348" y="236219"/>
                </a:lnTo>
                <a:lnTo>
                  <a:pt x="163449" y="226980"/>
                </a:lnTo>
                <a:lnTo>
                  <a:pt x="200977" y="201739"/>
                </a:lnTo>
                <a:lnTo>
                  <a:pt x="226218" y="164210"/>
                </a:lnTo>
                <a:lnTo>
                  <a:pt x="235457" y="118110"/>
                </a:lnTo>
                <a:lnTo>
                  <a:pt x="226218" y="72009"/>
                </a:lnTo>
                <a:lnTo>
                  <a:pt x="200977" y="34480"/>
                </a:lnTo>
                <a:lnTo>
                  <a:pt x="163449" y="9239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787878" y="4293729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0990">
              <a:lnSpc>
                <a:spcPts val="1351"/>
              </a:lnSpc>
            </a:pPr>
            <a:r>
              <a:rPr sz="1167" spc="5" dirty="0">
                <a:latin typeface="Arial"/>
                <a:cs typeface="Arial"/>
              </a:rPr>
              <a:t>t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24659" y="4225819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871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9"/>
                </a:lnTo>
                <a:lnTo>
                  <a:pt x="0" y="118109"/>
                </a:lnTo>
                <a:lnTo>
                  <a:pt x="9358" y="164210"/>
                </a:lnTo>
                <a:lnTo>
                  <a:pt x="34861" y="201739"/>
                </a:lnTo>
                <a:lnTo>
                  <a:pt x="72651" y="226980"/>
                </a:lnTo>
                <a:lnTo>
                  <a:pt x="118871" y="236219"/>
                </a:lnTo>
                <a:lnTo>
                  <a:pt x="164651" y="226980"/>
                </a:lnTo>
                <a:lnTo>
                  <a:pt x="202215" y="201739"/>
                </a:lnTo>
                <a:lnTo>
                  <a:pt x="227635" y="164210"/>
                </a:lnTo>
                <a:lnTo>
                  <a:pt x="236981" y="118109"/>
                </a:lnTo>
                <a:lnTo>
                  <a:pt x="227635" y="72008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383383" y="4267552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a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06829" y="4225819"/>
            <a:ext cx="229658" cy="228424"/>
          </a:xfrm>
          <a:custGeom>
            <a:avLst/>
            <a:gdLst/>
            <a:ahLst/>
            <a:cxnLst/>
            <a:rect l="l" t="t" r="r" b="b"/>
            <a:pathLst>
              <a:path w="236219" h="234950">
                <a:moveTo>
                  <a:pt x="118109" y="0"/>
                </a:moveTo>
                <a:lnTo>
                  <a:pt x="72009" y="9227"/>
                </a:lnTo>
                <a:lnTo>
                  <a:pt x="34480" y="34385"/>
                </a:lnTo>
                <a:lnTo>
                  <a:pt x="9239" y="71687"/>
                </a:lnTo>
                <a:lnTo>
                  <a:pt x="0" y="117347"/>
                </a:lnTo>
                <a:lnTo>
                  <a:pt x="9239" y="163008"/>
                </a:lnTo>
                <a:lnTo>
                  <a:pt x="34480" y="200310"/>
                </a:lnTo>
                <a:lnTo>
                  <a:pt x="72009" y="225468"/>
                </a:lnTo>
                <a:lnTo>
                  <a:pt x="118109" y="234695"/>
                </a:lnTo>
                <a:lnTo>
                  <a:pt x="164210" y="225468"/>
                </a:lnTo>
                <a:lnTo>
                  <a:pt x="201739" y="200310"/>
                </a:lnTo>
                <a:lnTo>
                  <a:pt x="226980" y="163008"/>
                </a:lnTo>
                <a:lnTo>
                  <a:pt x="236219" y="117347"/>
                </a:lnTo>
                <a:lnTo>
                  <a:pt x="226980" y="71687"/>
                </a:lnTo>
                <a:lnTo>
                  <a:pt x="201739" y="34385"/>
                </a:lnTo>
                <a:lnTo>
                  <a:pt x="164210" y="9227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121380" y="4843674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70"/>
                </a:moveTo>
                <a:lnTo>
                  <a:pt x="14173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305848" y="4843674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70" h="331470">
                <a:moveTo>
                  <a:pt x="0" y="0"/>
                </a:moveTo>
                <a:lnTo>
                  <a:pt x="140969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213244" y="4752552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1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213244" y="4752552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571"/>
                </a:lnTo>
                <a:lnTo>
                  <a:pt x="20859" y="120110"/>
                </a:lnTo>
                <a:lnTo>
                  <a:pt x="43398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1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5335729" y="4772555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2267" y="2428310"/>
            <a:ext cx="4853693" cy="151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occurs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once and </a:t>
            </a:r>
            <a:r>
              <a:rPr sz="1069" spc="5" dirty="0">
                <a:latin typeface="Times New Roman"/>
                <a:cs typeface="Times New Roman"/>
              </a:rPr>
              <a:t>is represented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above table as </a:t>
            </a:r>
            <a:r>
              <a:rPr sz="1069" spc="10" dirty="0">
                <a:latin typeface="Times New Roman"/>
                <a:cs typeface="Times New Roman"/>
              </a:rPr>
              <a:t>NL. Then  </a:t>
            </a:r>
            <a:r>
              <a:rPr sz="1069" spc="5" dirty="0">
                <a:latin typeface="Times New Roman"/>
                <a:cs typeface="Times New Roman"/>
              </a:rPr>
              <a:t>white space occurs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5" dirty="0">
                <a:latin typeface="Times New Roman"/>
                <a:cs typeface="Times New Roman"/>
              </a:rPr>
              <a:t>times.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counted the alphabets that </a:t>
            </a:r>
            <a:r>
              <a:rPr sz="1069" spc="10" dirty="0">
                <a:latin typeface="Times New Roman"/>
                <a:cs typeface="Times New Roman"/>
              </a:rPr>
              <a:t>occur </a:t>
            </a:r>
            <a:r>
              <a:rPr sz="1069" spc="5" dirty="0">
                <a:latin typeface="Times New Roman"/>
                <a:cs typeface="Times New Roman"/>
              </a:rPr>
              <a:t>in different  </a:t>
            </a:r>
            <a:r>
              <a:rPr sz="1069" spc="10" dirty="0">
                <a:latin typeface="Times New Roman"/>
                <a:cs typeface="Times New Roman"/>
              </a:rPr>
              <a:t>words. The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occurs three </a:t>
            </a:r>
            <a:r>
              <a:rPr sz="1069" spc="10" dirty="0">
                <a:latin typeface="Times New Roman"/>
                <a:cs typeface="Times New Roman"/>
              </a:rPr>
              <a:t>times,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occurs just once and so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alphabets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frequencies.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361">
              <a:latin typeface="Times New Roman"/>
              <a:cs typeface="Times New Roman"/>
            </a:endParaRPr>
          </a:p>
          <a:p>
            <a:pPr marL="3592342" marR="49388">
              <a:lnSpc>
                <a:spcPct val="98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 the frequencies </a:t>
            </a:r>
            <a:r>
              <a:rPr sz="1069" spc="10" dirty="0">
                <a:latin typeface="Times New Roman"/>
                <a:cs typeface="Times New Roman"/>
              </a:rPr>
              <a:t>of the  two </a:t>
            </a:r>
            <a:r>
              <a:rPr sz="1069" spc="5" dirty="0">
                <a:latin typeface="Times New Roman"/>
                <a:cs typeface="Times New Roman"/>
              </a:rPr>
              <a:t>children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32819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5361467"/>
            <a:ext cx="4852458" cy="65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5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a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with character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these  nodes that </a:t>
            </a:r>
            <a:r>
              <a:rPr sz="1069" spc="5" dirty="0">
                <a:latin typeface="Times New Roman"/>
                <a:cs typeface="Times New Roman"/>
              </a:rPr>
              <a:t>represent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frequency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learnt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to  make a tree with the </a:t>
            </a:r>
            <a:r>
              <a:rPr sz="1069" spc="5" dirty="0">
                <a:latin typeface="Times New Roman"/>
                <a:cs typeface="Times New Roman"/>
              </a:rPr>
              <a:t>letters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 frequency.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ways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compress 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data  with  the  </a:t>
            </a:r>
            <a:r>
              <a:rPr sz="1069" spc="5" dirty="0">
                <a:latin typeface="Times New Roman"/>
                <a:cs typeface="Times New Roman"/>
              </a:rPr>
              <a:t>help  of  </a:t>
            </a:r>
            <a:r>
              <a:rPr sz="1069" spc="10" dirty="0">
                <a:latin typeface="Times New Roman"/>
                <a:cs typeface="Times New Roman"/>
              </a:rPr>
              <a:t>Huffman  Encoding   </a:t>
            </a:r>
            <a:r>
              <a:rPr sz="1069" spc="28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4691" y="4254958"/>
            <a:ext cx="22780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378" marR="4939" indent="-58648">
              <a:lnSpc>
                <a:spcPts val="1361"/>
              </a:lnSpc>
            </a:pPr>
            <a:r>
              <a:rPr sz="1167" spc="15" dirty="0">
                <a:latin typeface="Arial"/>
                <a:cs typeface="Arial"/>
              </a:rPr>
              <a:t>SP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9257" y="4214707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5">
                <a:moveTo>
                  <a:pt x="118872" y="0"/>
                </a:moveTo>
                <a:lnTo>
                  <a:pt x="72651" y="9239"/>
                </a:lnTo>
                <a:lnTo>
                  <a:pt x="34861" y="34480"/>
                </a:lnTo>
                <a:lnTo>
                  <a:pt x="9358" y="72009"/>
                </a:lnTo>
                <a:lnTo>
                  <a:pt x="0" y="118110"/>
                </a:lnTo>
                <a:lnTo>
                  <a:pt x="9358" y="163770"/>
                </a:lnTo>
                <a:lnTo>
                  <a:pt x="34861" y="201072"/>
                </a:lnTo>
                <a:lnTo>
                  <a:pt x="72651" y="226230"/>
                </a:lnTo>
                <a:lnTo>
                  <a:pt x="118872" y="235458"/>
                </a:lnTo>
                <a:lnTo>
                  <a:pt x="164651" y="226230"/>
                </a:lnTo>
                <a:lnTo>
                  <a:pt x="202215" y="201072"/>
                </a:lnTo>
                <a:lnTo>
                  <a:pt x="227635" y="163770"/>
                </a:lnTo>
                <a:lnTo>
                  <a:pt x="236982" y="118110"/>
                </a:lnTo>
                <a:lnTo>
                  <a:pt x="227635" y="72009"/>
                </a:lnTo>
                <a:lnTo>
                  <a:pt x="202215" y="34480"/>
                </a:lnTo>
                <a:lnTo>
                  <a:pt x="164651" y="9239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5104589" y="4690816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">
              <a:lnSpc>
                <a:spcPts val="1351"/>
              </a:lnSpc>
            </a:pPr>
            <a:r>
              <a:rPr sz="1167" spc="5" dirty="0">
                <a:latin typeface="Arial"/>
                <a:cs typeface="Arial"/>
              </a:rPr>
              <a:t>v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6557" y="463846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09" y="236220"/>
                </a:lnTo>
                <a:lnTo>
                  <a:pt x="163889" y="226873"/>
                </a:lnTo>
                <a:lnTo>
                  <a:pt x="201453" y="201453"/>
                </a:lnTo>
                <a:lnTo>
                  <a:pt x="226873" y="163889"/>
                </a:lnTo>
                <a:lnTo>
                  <a:pt x="236219" y="118110"/>
                </a:lnTo>
                <a:lnTo>
                  <a:pt x="226873" y="72009"/>
                </a:lnTo>
                <a:lnTo>
                  <a:pt x="201453" y="34480"/>
                </a:lnTo>
                <a:lnTo>
                  <a:pt x="163889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5491303" y="4690816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321">
              <a:lnSpc>
                <a:spcPts val="1351"/>
              </a:lnSpc>
            </a:pPr>
            <a:r>
              <a:rPr sz="1167" spc="5" dirty="0">
                <a:latin typeface="Arial"/>
                <a:cs typeface="Arial"/>
              </a:rPr>
              <a:t>y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14010" y="4638464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109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889"/>
                </a:lnTo>
                <a:lnTo>
                  <a:pt x="34766" y="201453"/>
                </a:lnTo>
                <a:lnTo>
                  <a:pt x="72330" y="226873"/>
                </a:lnTo>
                <a:lnTo>
                  <a:pt x="118109" y="236220"/>
                </a:lnTo>
                <a:lnTo>
                  <a:pt x="164330" y="226873"/>
                </a:lnTo>
                <a:lnTo>
                  <a:pt x="202120" y="201453"/>
                </a:lnTo>
                <a:lnTo>
                  <a:pt x="227623" y="163889"/>
                </a:lnTo>
                <a:lnTo>
                  <a:pt x="236981" y="118110"/>
                </a:lnTo>
                <a:lnTo>
                  <a:pt x="227623" y="72009"/>
                </a:lnTo>
                <a:lnTo>
                  <a:pt x="202120" y="34480"/>
                </a:lnTo>
                <a:lnTo>
                  <a:pt x="16433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951248" y="3623027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6051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r  </a:t>
            </a:r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98390" y="357166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8"/>
                </a:lnTo>
                <a:lnTo>
                  <a:pt x="0" y="118109"/>
                </a:lnTo>
                <a:lnTo>
                  <a:pt x="9346" y="164210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09" y="236220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09"/>
                </a:lnTo>
                <a:lnTo>
                  <a:pt x="226980" y="72008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517848" y="4670072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51"/>
              </a:lnSpc>
            </a:pPr>
            <a:r>
              <a:rPr sz="1167" spc="10" dirty="0">
                <a:latin typeface="Arial"/>
                <a:cs typeface="Arial"/>
              </a:rPr>
              <a:t>h  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48703" y="463846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9"/>
                </a:lnTo>
                <a:lnTo>
                  <a:pt x="0" y="118110"/>
                </a:lnTo>
                <a:lnTo>
                  <a:pt x="9346" y="163889"/>
                </a:lnTo>
                <a:lnTo>
                  <a:pt x="34766" y="201453"/>
                </a:lnTo>
                <a:lnTo>
                  <a:pt x="72330" y="226873"/>
                </a:lnTo>
                <a:lnTo>
                  <a:pt x="118110" y="236220"/>
                </a:lnTo>
                <a:lnTo>
                  <a:pt x="164211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545259" y="3611915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e  5</a:t>
            </a:r>
            <a:endParaRPr sz="116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4635" y="3571664"/>
            <a:ext cx="230893" cy="229658"/>
          </a:xfrm>
          <a:custGeom>
            <a:avLst/>
            <a:gdLst/>
            <a:ahLst/>
            <a:cxnLst/>
            <a:rect l="l" t="t" r="r" b="b"/>
            <a:pathLst>
              <a:path w="237489" h="236220">
                <a:moveTo>
                  <a:pt x="118110" y="0"/>
                </a:moveTo>
                <a:lnTo>
                  <a:pt x="72330" y="9239"/>
                </a:lnTo>
                <a:lnTo>
                  <a:pt x="34766" y="34480"/>
                </a:lnTo>
                <a:lnTo>
                  <a:pt x="9346" y="72008"/>
                </a:lnTo>
                <a:lnTo>
                  <a:pt x="0" y="118109"/>
                </a:lnTo>
                <a:lnTo>
                  <a:pt x="9346" y="164210"/>
                </a:lnTo>
                <a:lnTo>
                  <a:pt x="34766" y="201739"/>
                </a:lnTo>
                <a:lnTo>
                  <a:pt x="72330" y="226980"/>
                </a:lnTo>
                <a:lnTo>
                  <a:pt x="118110" y="236220"/>
                </a:lnTo>
                <a:lnTo>
                  <a:pt x="164330" y="226980"/>
                </a:lnTo>
                <a:lnTo>
                  <a:pt x="202120" y="201739"/>
                </a:lnTo>
                <a:lnTo>
                  <a:pt x="227623" y="164211"/>
                </a:lnTo>
                <a:lnTo>
                  <a:pt x="236982" y="118109"/>
                </a:lnTo>
                <a:lnTo>
                  <a:pt x="227623" y="72008"/>
                </a:lnTo>
                <a:lnTo>
                  <a:pt x="202120" y="34480"/>
                </a:lnTo>
                <a:lnTo>
                  <a:pt x="164330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081251" y="463846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09" y="236220"/>
                </a:lnTo>
                <a:lnTo>
                  <a:pt x="164210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882214" y="4659207"/>
            <a:ext cx="386468" cy="36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6"/>
              </a:lnSpc>
              <a:tabLst>
                <a:tab pos="288918" algn="l"/>
              </a:tabLst>
            </a:pPr>
            <a:r>
              <a:rPr sz="1167" spc="10" dirty="0">
                <a:latin typeface="Arial"/>
                <a:cs typeface="Arial"/>
              </a:rPr>
              <a:t>b	g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376"/>
              </a:lnSpc>
              <a:tabLst>
                <a:tab pos="288918" algn="l"/>
              </a:tabLst>
            </a:pPr>
            <a:r>
              <a:rPr sz="1167" spc="10" dirty="0">
                <a:latin typeface="Arial"/>
                <a:cs typeface="Arial"/>
              </a:rPr>
              <a:t>1	1</a:t>
            </a:r>
            <a:endParaRPr sz="1167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5661" y="4638464"/>
            <a:ext cx="229041" cy="229658"/>
          </a:xfrm>
          <a:custGeom>
            <a:avLst/>
            <a:gdLst/>
            <a:ahLst/>
            <a:cxnLst/>
            <a:rect l="l" t="t" r="r" b="b"/>
            <a:pathLst>
              <a:path w="235585" h="236220">
                <a:moveTo>
                  <a:pt x="117347" y="0"/>
                </a:moveTo>
                <a:lnTo>
                  <a:pt x="71687" y="9239"/>
                </a:lnTo>
                <a:lnTo>
                  <a:pt x="34385" y="34480"/>
                </a:lnTo>
                <a:lnTo>
                  <a:pt x="9227" y="72009"/>
                </a:lnTo>
                <a:lnTo>
                  <a:pt x="0" y="118110"/>
                </a:lnTo>
                <a:lnTo>
                  <a:pt x="9227" y="163889"/>
                </a:lnTo>
                <a:lnTo>
                  <a:pt x="34385" y="201453"/>
                </a:lnTo>
                <a:lnTo>
                  <a:pt x="71687" y="226873"/>
                </a:lnTo>
                <a:lnTo>
                  <a:pt x="117347" y="236220"/>
                </a:lnTo>
                <a:lnTo>
                  <a:pt x="163448" y="226873"/>
                </a:lnTo>
                <a:lnTo>
                  <a:pt x="200977" y="201453"/>
                </a:lnTo>
                <a:lnTo>
                  <a:pt x="226218" y="163889"/>
                </a:lnTo>
                <a:lnTo>
                  <a:pt x="235457" y="118110"/>
                </a:lnTo>
                <a:lnTo>
                  <a:pt x="226218" y="72009"/>
                </a:lnTo>
                <a:lnTo>
                  <a:pt x="200977" y="34480"/>
                </a:lnTo>
                <a:lnTo>
                  <a:pt x="163448" y="9239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388817" y="4660194"/>
            <a:ext cx="2179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3" marR="4939" indent="-54944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NL  </a:t>
            </a:r>
            <a:r>
              <a:rPr sz="1167" spc="10" dirty="0">
                <a:latin typeface="Arial"/>
                <a:cs typeface="Arial"/>
              </a:rPr>
              <a:t>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67088" y="4638464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20" h="236220">
                <a:moveTo>
                  <a:pt x="118110" y="0"/>
                </a:moveTo>
                <a:lnTo>
                  <a:pt x="72009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3889"/>
                </a:lnTo>
                <a:lnTo>
                  <a:pt x="34480" y="201453"/>
                </a:lnTo>
                <a:lnTo>
                  <a:pt x="72009" y="226873"/>
                </a:lnTo>
                <a:lnTo>
                  <a:pt x="118110" y="236220"/>
                </a:lnTo>
                <a:lnTo>
                  <a:pt x="164211" y="226873"/>
                </a:lnTo>
                <a:lnTo>
                  <a:pt x="201739" y="201453"/>
                </a:lnTo>
                <a:lnTo>
                  <a:pt x="226980" y="163889"/>
                </a:lnTo>
                <a:lnTo>
                  <a:pt x="236220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1" y="9239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193979" y="4230757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321">
              <a:lnSpc>
                <a:spcPts val="1351"/>
              </a:lnSpc>
            </a:pPr>
            <a:r>
              <a:rPr sz="1167" spc="5" dirty="0">
                <a:latin typeface="Arial"/>
                <a:cs typeface="Arial"/>
              </a:rPr>
              <a:t>s  </a:t>
            </a:r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15945" y="4178406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20" h="237489">
                <a:moveTo>
                  <a:pt x="118110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330"/>
                </a:lnTo>
                <a:lnTo>
                  <a:pt x="34480" y="202120"/>
                </a:lnTo>
                <a:lnTo>
                  <a:pt x="72009" y="227623"/>
                </a:lnTo>
                <a:lnTo>
                  <a:pt x="118110" y="236982"/>
                </a:lnTo>
                <a:lnTo>
                  <a:pt x="164211" y="227623"/>
                </a:lnTo>
                <a:lnTo>
                  <a:pt x="201739" y="202120"/>
                </a:lnTo>
                <a:lnTo>
                  <a:pt x="226980" y="164330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748492" y="4178406"/>
            <a:ext cx="229041" cy="230893"/>
          </a:xfrm>
          <a:custGeom>
            <a:avLst/>
            <a:gdLst/>
            <a:ahLst/>
            <a:cxnLst/>
            <a:rect l="l" t="t" r="r" b="b"/>
            <a:pathLst>
              <a:path w="235585" h="237489">
                <a:moveTo>
                  <a:pt x="118110" y="0"/>
                </a:moveTo>
                <a:lnTo>
                  <a:pt x="72009" y="9346"/>
                </a:lnTo>
                <a:lnTo>
                  <a:pt x="34480" y="34766"/>
                </a:lnTo>
                <a:lnTo>
                  <a:pt x="9239" y="72330"/>
                </a:lnTo>
                <a:lnTo>
                  <a:pt x="0" y="118110"/>
                </a:lnTo>
                <a:lnTo>
                  <a:pt x="9239" y="164330"/>
                </a:lnTo>
                <a:lnTo>
                  <a:pt x="34480" y="202120"/>
                </a:lnTo>
                <a:lnTo>
                  <a:pt x="72009" y="227623"/>
                </a:lnTo>
                <a:lnTo>
                  <a:pt x="118110" y="236982"/>
                </a:lnTo>
                <a:lnTo>
                  <a:pt x="163770" y="227623"/>
                </a:lnTo>
                <a:lnTo>
                  <a:pt x="201072" y="202120"/>
                </a:lnTo>
                <a:lnTo>
                  <a:pt x="226230" y="164330"/>
                </a:lnTo>
                <a:lnTo>
                  <a:pt x="235457" y="118110"/>
                </a:lnTo>
                <a:lnTo>
                  <a:pt x="226230" y="72330"/>
                </a:lnTo>
                <a:lnTo>
                  <a:pt x="201072" y="34766"/>
                </a:lnTo>
                <a:lnTo>
                  <a:pt x="163770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549453" y="4219892"/>
            <a:ext cx="366713" cy="36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>
              <a:lnSpc>
                <a:spcPts val="1376"/>
              </a:lnSpc>
              <a:tabLst>
                <a:tab pos="269781" algn="l"/>
              </a:tabLst>
            </a:pPr>
            <a:r>
              <a:rPr sz="1167" spc="5" dirty="0">
                <a:latin typeface="Arial"/>
                <a:cs typeface="Arial"/>
              </a:rPr>
              <a:t>i	</a:t>
            </a:r>
            <a:r>
              <a:rPr sz="1167" spc="10" dirty="0">
                <a:latin typeface="Arial"/>
                <a:cs typeface="Arial"/>
              </a:rPr>
              <a:t>n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376"/>
              </a:lnSpc>
              <a:tabLst>
                <a:tab pos="269781" algn="l"/>
              </a:tabLst>
            </a:pPr>
            <a:r>
              <a:rPr sz="1167" spc="10" dirty="0">
                <a:latin typeface="Arial"/>
                <a:cs typeface="Arial"/>
              </a:rPr>
              <a:t>2	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72161" y="4178406"/>
            <a:ext cx="230893" cy="230893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118872" y="0"/>
                </a:moveTo>
                <a:lnTo>
                  <a:pt x="72651" y="9346"/>
                </a:lnTo>
                <a:lnTo>
                  <a:pt x="34861" y="34766"/>
                </a:lnTo>
                <a:lnTo>
                  <a:pt x="9358" y="72330"/>
                </a:lnTo>
                <a:lnTo>
                  <a:pt x="0" y="118110"/>
                </a:lnTo>
                <a:lnTo>
                  <a:pt x="9358" y="164330"/>
                </a:lnTo>
                <a:lnTo>
                  <a:pt x="34861" y="202120"/>
                </a:lnTo>
                <a:lnTo>
                  <a:pt x="72651" y="227623"/>
                </a:lnTo>
                <a:lnTo>
                  <a:pt x="118872" y="236982"/>
                </a:lnTo>
                <a:lnTo>
                  <a:pt x="164651" y="227623"/>
                </a:lnTo>
                <a:lnTo>
                  <a:pt x="202215" y="202120"/>
                </a:lnTo>
                <a:lnTo>
                  <a:pt x="227635" y="164330"/>
                </a:lnTo>
                <a:lnTo>
                  <a:pt x="236981" y="118110"/>
                </a:lnTo>
                <a:lnTo>
                  <a:pt x="227635" y="72330"/>
                </a:lnTo>
                <a:lnTo>
                  <a:pt x="202215" y="34766"/>
                </a:lnTo>
                <a:lnTo>
                  <a:pt x="164651" y="9346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173112" y="4267552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61"/>
              </a:lnSpc>
            </a:pPr>
            <a:r>
              <a:rPr sz="1167" spc="10" dirty="0">
                <a:latin typeface="Arial"/>
                <a:cs typeface="Arial"/>
              </a:rPr>
              <a:t>d  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01004" y="4213225"/>
            <a:ext cx="229658" cy="230893"/>
          </a:xfrm>
          <a:custGeom>
            <a:avLst/>
            <a:gdLst/>
            <a:ahLst/>
            <a:cxnLst/>
            <a:rect l="l" t="t" r="r" b="b"/>
            <a:pathLst>
              <a:path w="236219" h="237489">
                <a:moveTo>
                  <a:pt x="118110" y="0"/>
                </a:moveTo>
                <a:lnTo>
                  <a:pt x="72330" y="9346"/>
                </a:lnTo>
                <a:lnTo>
                  <a:pt x="34766" y="34766"/>
                </a:lnTo>
                <a:lnTo>
                  <a:pt x="9346" y="72330"/>
                </a:lnTo>
                <a:lnTo>
                  <a:pt x="0" y="118110"/>
                </a:lnTo>
                <a:lnTo>
                  <a:pt x="9346" y="164330"/>
                </a:lnTo>
                <a:lnTo>
                  <a:pt x="34766" y="202120"/>
                </a:lnTo>
                <a:lnTo>
                  <a:pt x="72330" y="227623"/>
                </a:lnTo>
                <a:lnTo>
                  <a:pt x="118110" y="236982"/>
                </a:lnTo>
                <a:lnTo>
                  <a:pt x="164211" y="227623"/>
                </a:lnTo>
                <a:lnTo>
                  <a:pt x="201739" y="202120"/>
                </a:lnTo>
                <a:lnTo>
                  <a:pt x="226980" y="164330"/>
                </a:lnTo>
                <a:lnTo>
                  <a:pt x="236219" y="118110"/>
                </a:lnTo>
                <a:lnTo>
                  <a:pt x="226980" y="72330"/>
                </a:lnTo>
                <a:lnTo>
                  <a:pt x="201739" y="34766"/>
                </a:lnTo>
                <a:lnTo>
                  <a:pt x="164211" y="9346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872332" y="3730447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0372">
              <a:lnSpc>
                <a:spcPts val="1361"/>
              </a:lnSpc>
            </a:pPr>
            <a:r>
              <a:rPr sz="1167" spc="5" dirty="0">
                <a:latin typeface="Arial"/>
                <a:cs typeface="Arial"/>
              </a:rPr>
              <a:t>t  </a:t>
            </a:r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09115" y="3663526"/>
            <a:ext cx="229658" cy="229658"/>
          </a:xfrm>
          <a:custGeom>
            <a:avLst/>
            <a:gdLst/>
            <a:ahLst/>
            <a:cxnLst/>
            <a:rect l="l" t="t" r="r" b="b"/>
            <a:pathLst>
              <a:path w="236219" h="236220">
                <a:moveTo>
                  <a:pt x="118109" y="0"/>
                </a:moveTo>
                <a:lnTo>
                  <a:pt x="72008" y="9239"/>
                </a:lnTo>
                <a:lnTo>
                  <a:pt x="34480" y="34480"/>
                </a:lnTo>
                <a:lnTo>
                  <a:pt x="9239" y="72009"/>
                </a:lnTo>
                <a:lnTo>
                  <a:pt x="0" y="118110"/>
                </a:lnTo>
                <a:lnTo>
                  <a:pt x="9239" y="164211"/>
                </a:lnTo>
                <a:lnTo>
                  <a:pt x="34480" y="201739"/>
                </a:lnTo>
                <a:lnTo>
                  <a:pt x="72008" y="226980"/>
                </a:lnTo>
                <a:lnTo>
                  <a:pt x="118109" y="236220"/>
                </a:lnTo>
                <a:lnTo>
                  <a:pt x="164210" y="226980"/>
                </a:lnTo>
                <a:lnTo>
                  <a:pt x="201739" y="201739"/>
                </a:lnTo>
                <a:lnTo>
                  <a:pt x="226980" y="164211"/>
                </a:lnTo>
                <a:lnTo>
                  <a:pt x="236219" y="118110"/>
                </a:lnTo>
                <a:lnTo>
                  <a:pt x="226980" y="72009"/>
                </a:lnTo>
                <a:lnTo>
                  <a:pt x="201739" y="34480"/>
                </a:lnTo>
                <a:lnTo>
                  <a:pt x="164210" y="9239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445613" y="3741067"/>
            <a:ext cx="1092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51"/>
              </a:lnSpc>
            </a:pPr>
            <a:r>
              <a:rPr sz="1167" spc="10" dirty="0">
                <a:latin typeface="Arial"/>
                <a:cs typeface="Arial"/>
              </a:rPr>
              <a:t>a  3</a:t>
            </a:r>
            <a:endParaRPr sz="1167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69059" y="3698346"/>
            <a:ext cx="230893" cy="229041"/>
          </a:xfrm>
          <a:custGeom>
            <a:avLst/>
            <a:gdLst/>
            <a:ahLst/>
            <a:cxnLst/>
            <a:rect l="l" t="t" r="r" b="b"/>
            <a:pathLst>
              <a:path w="237489" h="235585">
                <a:moveTo>
                  <a:pt x="118872" y="0"/>
                </a:moveTo>
                <a:lnTo>
                  <a:pt x="72651" y="9227"/>
                </a:lnTo>
                <a:lnTo>
                  <a:pt x="34861" y="34385"/>
                </a:lnTo>
                <a:lnTo>
                  <a:pt x="9358" y="71687"/>
                </a:lnTo>
                <a:lnTo>
                  <a:pt x="0" y="117348"/>
                </a:lnTo>
                <a:lnTo>
                  <a:pt x="9358" y="163127"/>
                </a:lnTo>
                <a:lnTo>
                  <a:pt x="34861" y="200691"/>
                </a:lnTo>
                <a:lnTo>
                  <a:pt x="72651" y="226111"/>
                </a:lnTo>
                <a:lnTo>
                  <a:pt x="118872" y="235458"/>
                </a:lnTo>
                <a:lnTo>
                  <a:pt x="164651" y="226111"/>
                </a:lnTo>
                <a:lnTo>
                  <a:pt x="202215" y="200691"/>
                </a:lnTo>
                <a:lnTo>
                  <a:pt x="227635" y="163127"/>
                </a:lnTo>
                <a:lnTo>
                  <a:pt x="236981" y="117348"/>
                </a:lnTo>
                <a:lnTo>
                  <a:pt x="227635" y="71687"/>
                </a:lnTo>
                <a:lnTo>
                  <a:pt x="202215" y="34385"/>
                </a:lnTo>
                <a:lnTo>
                  <a:pt x="164651" y="9227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184352" y="4316201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331469"/>
                </a:moveTo>
                <a:lnTo>
                  <a:pt x="14173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368078" y="4316201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2" y="33146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276215" y="4225078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70865" y="0"/>
                </a:moveTo>
                <a:lnTo>
                  <a:pt x="43076" y="5488"/>
                </a:lnTo>
                <a:lnTo>
                  <a:pt x="20573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69"/>
                </a:lnTo>
                <a:lnTo>
                  <a:pt x="98214" y="135362"/>
                </a:lnTo>
                <a:lnTo>
                  <a:pt x="120491" y="120110"/>
                </a:lnTo>
                <a:lnTo>
                  <a:pt x="135481" y="97571"/>
                </a:lnTo>
                <a:lnTo>
                  <a:pt x="140970" y="70103"/>
                </a:lnTo>
                <a:lnTo>
                  <a:pt x="135481" y="42755"/>
                </a:lnTo>
                <a:lnTo>
                  <a:pt x="120491" y="20478"/>
                </a:lnTo>
                <a:lnTo>
                  <a:pt x="98214" y="5488"/>
                </a:lnTo>
                <a:lnTo>
                  <a:pt x="70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276215" y="4225078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70865" y="0"/>
                </a:moveTo>
                <a:lnTo>
                  <a:pt x="43076" y="5488"/>
                </a:lnTo>
                <a:lnTo>
                  <a:pt x="20573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69"/>
                </a:lnTo>
                <a:lnTo>
                  <a:pt x="98214" y="135362"/>
                </a:lnTo>
                <a:lnTo>
                  <a:pt x="120491" y="120110"/>
                </a:lnTo>
                <a:lnTo>
                  <a:pt x="135481" y="97571"/>
                </a:lnTo>
                <a:lnTo>
                  <a:pt x="140970" y="70103"/>
                </a:lnTo>
                <a:lnTo>
                  <a:pt x="135481" y="42755"/>
                </a:lnTo>
                <a:lnTo>
                  <a:pt x="120491" y="20478"/>
                </a:lnTo>
                <a:lnTo>
                  <a:pt x="98214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5398699" y="4245080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96833" y="422137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076" y="5500"/>
                </a:lnTo>
                <a:lnTo>
                  <a:pt x="20574" y="20574"/>
                </a:lnTo>
                <a:lnTo>
                  <a:pt x="5500" y="43076"/>
                </a:lnTo>
                <a:lnTo>
                  <a:pt x="0" y="70865"/>
                </a:lnTo>
                <a:lnTo>
                  <a:pt x="5500" y="98214"/>
                </a:lnTo>
                <a:lnTo>
                  <a:pt x="20574" y="120491"/>
                </a:lnTo>
                <a:lnTo>
                  <a:pt x="43076" y="135481"/>
                </a:lnTo>
                <a:lnTo>
                  <a:pt x="70865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5"/>
                </a:lnTo>
                <a:lnTo>
                  <a:pt x="136124" y="43076"/>
                </a:lnTo>
                <a:lnTo>
                  <a:pt x="120872" y="20574"/>
                </a:lnTo>
                <a:lnTo>
                  <a:pt x="98333" y="5500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4419318" y="4241377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69346" y="4221373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5" y="0"/>
                </a:moveTo>
                <a:lnTo>
                  <a:pt x="43398" y="5500"/>
                </a:lnTo>
                <a:lnTo>
                  <a:pt x="20859" y="20574"/>
                </a:lnTo>
                <a:lnTo>
                  <a:pt x="5607" y="43076"/>
                </a:lnTo>
                <a:lnTo>
                  <a:pt x="0" y="70865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5" y="140969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1" y="70865"/>
                </a:lnTo>
                <a:lnTo>
                  <a:pt x="136124" y="43076"/>
                </a:lnTo>
                <a:lnTo>
                  <a:pt x="120872" y="20574"/>
                </a:lnTo>
                <a:lnTo>
                  <a:pt x="98333" y="5500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3791832" y="4241377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2</a:t>
            </a:r>
            <a:endParaRPr sz="1167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64890" y="4325091"/>
            <a:ext cx="138289" cy="323497"/>
          </a:xfrm>
          <a:custGeom>
            <a:avLst/>
            <a:gdLst/>
            <a:ahLst/>
            <a:cxnLst/>
            <a:rect l="l" t="t" r="r" b="b"/>
            <a:pathLst>
              <a:path w="142239" h="332739">
                <a:moveTo>
                  <a:pt x="0" y="332232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192376" y="4325091"/>
            <a:ext cx="137054" cy="323497"/>
          </a:xfrm>
          <a:custGeom>
            <a:avLst/>
            <a:gdLst/>
            <a:ahLst/>
            <a:cxnLst/>
            <a:rect l="l" t="t" r="r" b="b"/>
            <a:pathLst>
              <a:path w="140970" h="332739">
                <a:moveTo>
                  <a:pt x="0" y="332232"/>
                </a:moveTo>
                <a:lnTo>
                  <a:pt x="14096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401290" y="4325091"/>
            <a:ext cx="138289" cy="323497"/>
          </a:xfrm>
          <a:custGeom>
            <a:avLst/>
            <a:gdLst/>
            <a:ahLst/>
            <a:cxnLst/>
            <a:rect l="l" t="t" r="r" b="b"/>
            <a:pathLst>
              <a:path w="142239" h="332739">
                <a:moveTo>
                  <a:pt x="0" y="0"/>
                </a:moveTo>
                <a:lnTo>
                  <a:pt x="141732" y="3322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773805" y="4325091"/>
            <a:ext cx="138289" cy="323497"/>
          </a:xfrm>
          <a:custGeom>
            <a:avLst/>
            <a:gdLst/>
            <a:ahLst/>
            <a:cxnLst/>
            <a:rect l="l" t="t" r="r" b="b"/>
            <a:pathLst>
              <a:path w="142239" h="332739">
                <a:moveTo>
                  <a:pt x="0" y="0"/>
                </a:moveTo>
                <a:lnTo>
                  <a:pt x="141732" y="3322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937403" y="3698346"/>
            <a:ext cx="138289" cy="138289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6"/>
                </a:lnTo>
                <a:lnTo>
                  <a:pt x="5607" y="98333"/>
                </a:lnTo>
                <a:lnTo>
                  <a:pt x="20859" y="120872"/>
                </a:lnTo>
                <a:lnTo>
                  <a:pt x="43398" y="136124"/>
                </a:lnTo>
                <a:lnTo>
                  <a:pt x="70865" y="141731"/>
                </a:lnTo>
                <a:lnTo>
                  <a:pt x="98333" y="136124"/>
                </a:lnTo>
                <a:lnTo>
                  <a:pt x="120872" y="120872"/>
                </a:lnTo>
                <a:lnTo>
                  <a:pt x="136124" y="98333"/>
                </a:lnTo>
                <a:lnTo>
                  <a:pt x="141731" y="70866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3059889" y="3719089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32947" y="3802803"/>
            <a:ext cx="138289" cy="417953"/>
          </a:xfrm>
          <a:custGeom>
            <a:avLst/>
            <a:gdLst/>
            <a:ahLst/>
            <a:cxnLst/>
            <a:rect l="l" t="t" r="r" b="b"/>
            <a:pathLst>
              <a:path w="142239" h="429895">
                <a:moveTo>
                  <a:pt x="0" y="429767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041862" y="3802803"/>
            <a:ext cx="209903" cy="417953"/>
          </a:xfrm>
          <a:custGeom>
            <a:avLst/>
            <a:gdLst/>
            <a:ahLst/>
            <a:cxnLst/>
            <a:rect l="l" t="t" r="r" b="b"/>
            <a:pathLst>
              <a:path w="215900" h="429895">
                <a:moveTo>
                  <a:pt x="0" y="0"/>
                </a:moveTo>
                <a:lnTo>
                  <a:pt x="215645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310658" y="3698346"/>
            <a:ext cx="137054" cy="138289"/>
          </a:xfrm>
          <a:custGeom>
            <a:avLst/>
            <a:gdLst/>
            <a:ahLst/>
            <a:cxnLst/>
            <a:rect l="l" t="t" r="r" b="b"/>
            <a:pathLst>
              <a:path w="140969" h="142239">
                <a:moveTo>
                  <a:pt x="70104" y="0"/>
                </a:moveTo>
                <a:lnTo>
                  <a:pt x="42755" y="5607"/>
                </a:lnTo>
                <a:lnTo>
                  <a:pt x="20478" y="20859"/>
                </a:lnTo>
                <a:lnTo>
                  <a:pt x="5488" y="43398"/>
                </a:lnTo>
                <a:lnTo>
                  <a:pt x="0" y="70866"/>
                </a:lnTo>
                <a:lnTo>
                  <a:pt x="5488" y="98333"/>
                </a:lnTo>
                <a:lnTo>
                  <a:pt x="20478" y="120872"/>
                </a:lnTo>
                <a:lnTo>
                  <a:pt x="42755" y="136124"/>
                </a:lnTo>
                <a:lnTo>
                  <a:pt x="70104" y="141731"/>
                </a:lnTo>
                <a:lnTo>
                  <a:pt x="97893" y="136124"/>
                </a:lnTo>
                <a:lnTo>
                  <a:pt x="120396" y="120872"/>
                </a:lnTo>
                <a:lnTo>
                  <a:pt x="135469" y="98333"/>
                </a:lnTo>
                <a:lnTo>
                  <a:pt x="140970" y="70866"/>
                </a:lnTo>
                <a:lnTo>
                  <a:pt x="135469" y="43398"/>
                </a:lnTo>
                <a:lnTo>
                  <a:pt x="120396" y="20859"/>
                </a:lnTo>
                <a:lnTo>
                  <a:pt x="97893" y="5607"/>
                </a:lnTo>
                <a:lnTo>
                  <a:pt x="701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2433143" y="3719089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05460" y="3802803"/>
            <a:ext cx="138289" cy="417953"/>
          </a:xfrm>
          <a:custGeom>
            <a:avLst/>
            <a:gdLst/>
            <a:ahLst/>
            <a:cxnLst/>
            <a:rect l="l" t="t" r="r" b="b"/>
            <a:pathLst>
              <a:path w="142239" h="429895">
                <a:moveTo>
                  <a:pt x="0" y="429767"/>
                </a:moveTo>
                <a:lnTo>
                  <a:pt x="14173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415117" y="3802803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0" y="0"/>
                </a:moveTo>
                <a:lnTo>
                  <a:pt x="214884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578716" y="3280516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500"/>
                </a:lnTo>
                <a:lnTo>
                  <a:pt x="20573" y="20574"/>
                </a:lnTo>
                <a:lnTo>
                  <a:pt x="5500" y="43076"/>
                </a:lnTo>
                <a:lnTo>
                  <a:pt x="0" y="70866"/>
                </a:lnTo>
                <a:lnTo>
                  <a:pt x="5500" y="98214"/>
                </a:lnTo>
                <a:lnTo>
                  <a:pt x="20573" y="120491"/>
                </a:lnTo>
                <a:lnTo>
                  <a:pt x="43076" y="135481"/>
                </a:lnTo>
                <a:lnTo>
                  <a:pt x="70865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6"/>
                </a:lnTo>
                <a:lnTo>
                  <a:pt x="136124" y="43076"/>
                </a:lnTo>
                <a:lnTo>
                  <a:pt x="120872" y="20574"/>
                </a:lnTo>
                <a:lnTo>
                  <a:pt x="98333" y="5500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1701200" y="3300519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6</a:t>
            </a:r>
            <a:endParaRPr sz="1167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74258" y="3384231"/>
            <a:ext cx="137054" cy="322263"/>
          </a:xfrm>
          <a:custGeom>
            <a:avLst/>
            <a:gdLst/>
            <a:ahLst/>
            <a:cxnLst/>
            <a:rect l="l" t="t" r="r" b="b"/>
            <a:pathLst>
              <a:path w="140969" h="331470">
                <a:moveTo>
                  <a:pt x="0" y="331470"/>
                </a:moveTo>
                <a:lnTo>
                  <a:pt x="14096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683173" y="3384231"/>
            <a:ext cx="138289" cy="322263"/>
          </a:xfrm>
          <a:custGeom>
            <a:avLst/>
            <a:gdLst/>
            <a:ahLst/>
            <a:cxnLst/>
            <a:rect l="l" t="t" r="r" b="b"/>
            <a:pathLst>
              <a:path w="142239" h="331470">
                <a:moveTo>
                  <a:pt x="0" y="0"/>
                </a:moveTo>
                <a:lnTo>
                  <a:pt x="141731" y="3314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551063" y="3593887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70">
                <a:moveTo>
                  <a:pt x="70866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6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6" y="140970"/>
                </a:lnTo>
                <a:lnTo>
                  <a:pt x="98333" y="135481"/>
                </a:lnTo>
                <a:lnTo>
                  <a:pt x="120872" y="120491"/>
                </a:lnTo>
                <a:lnTo>
                  <a:pt x="136124" y="98214"/>
                </a:lnTo>
                <a:lnTo>
                  <a:pt x="141732" y="70866"/>
                </a:lnTo>
                <a:lnTo>
                  <a:pt x="136124" y="43398"/>
                </a:lnTo>
                <a:lnTo>
                  <a:pt x="120872" y="20859"/>
                </a:lnTo>
                <a:lnTo>
                  <a:pt x="98333" y="5607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5673549" y="3613890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42149" y="3698346"/>
            <a:ext cx="242622" cy="522288"/>
          </a:xfrm>
          <a:custGeom>
            <a:avLst/>
            <a:gdLst/>
            <a:ahLst/>
            <a:cxnLst/>
            <a:rect l="l" t="t" r="r" b="b"/>
            <a:pathLst>
              <a:path w="249554" h="537210">
                <a:moveTo>
                  <a:pt x="0" y="537210"/>
                </a:moveTo>
                <a:lnTo>
                  <a:pt x="24917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655522" y="3698346"/>
            <a:ext cx="314237" cy="627239"/>
          </a:xfrm>
          <a:custGeom>
            <a:avLst/>
            <a:gdLst/>
            <a:ahLst/>
            <a:cxnLst/>
            <a:rect l="l" t="t" r="r" b="b"/>
            <a:pathLst>
              <a:path w="323214" h="645160">
                <a:moveTo>
                  <a:pt x="0" y="0"/>
                </a:moveTo>
                <a:lnTo>
                  <a:pt x="323088" y="644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982719" y="3698346"/>
            <a:ext cx="138289" cy="138289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70865" y="0"/>
                </a:moveTo>
                <a:lnTo>
                  <a:pt x="43398" y="5607"/>
                </a:lnTo>
                <a:lnTo>
                  <a:pt x="20859" y="20859"/>
                </a:lnTo>
                <a:lnTo>
                  <a:pt x="5607" y="43398"/>
                </a:lnTo>
                <a:lnTo>
                  <a:pt x="0" y="70866"/>
                </a:lnTo>
                <a:lnTo>
                  <a:pt x="5607" y="98333"/>
                </a:lnTo>
                <a:lnTo>
                  <a:pt x="20859" y="120872"/>
                </a:lnTo>
                <a:lnTo>
                  <a:pt x="43398" y="136124"/>
                </a:lnTo>
                <a:lnTo>
                  <a:pt x="70865" y="141731"/>
                </a:lnTo>
                <a:lnTo>
                  <a:pt x="98655" y="136124"/>
                </a:lnTo>
                <a:lnTo>
                  <a:pt x="121158" y="120872"/>
                </a:lnTo>
                <a:lnTo>
                  <a:pt x="136231" y="98333"/>
                </a:lnTo>
                <a:lnTo>
                  <a:pt x="141732" y="70866"/>
                </a:lnTo>
                <a:lnTo>
                  <a:pt x="136231" y="43398"/>
                </a:lnTo>
                <a:lnTo>
                  <a:pt x="121158" y="20859"/>
                </a:lnTo>
                <a:lnTo>
                  <a:pt x="98655" y="5607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4105946" y="3719089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73805" y="3802803"/>
            <a:ext cx="242622" cy="417953"/>
          </a:xfrm>
          <a:custGeom>
            <a:avLst/>
            <a:gdLst/>
            <a:ahLst/>
            <a:cxnLst/>
            <a:rect l="l" t="t" r="r" b="b"/>
            <a:pathLst>
              <a:path w="249554" h="429895">
                <a:moveTo>
                  <a:pt x="0" y="429767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087918" y="3802803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0" y="0"/>
                </a:moveTo>
                <a:lnTo>
                  <a:pt x="214884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296833" y="3071601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4419318" y="3091603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9</a:t>
            </a:r>
            <a:endParaRPr sz="1167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087917" y="3175317"/>
            <a:ext cx="242006" cy="523522"/>
          </a:xfrm>
          <a:custGeom>
            <a:avLst/>
            <a:gdLst/>
            <a:ahLst/>
            <a:cxnLst/>
            <a:rect l="l" t="t" r="r" b="b"/>
            <a:pathLst>
              <a:path w="248920" h="538479">
                <a:moveTo>
                  <a:pt x="0" y="537972"/>
                </a:moveTo>
                <a:lnTo>
                  <a:pt x="2484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401291" y="3175316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30">
                <a:moveTo>
                  <a:pt x="0" y="0"/>
                </a:moveTo>
                <a:lnTo>
                  <a:pt x="214884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5237692" y="3071601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4" y="120110"/>
                </a:lnTo>
                <a:lnTo>
                  <a:pt x="43076" y="135362"/>
                </a:lnTo>
                <a:lnTo>
                  <a:pt x="70865" y="140970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5360176" y="3091603"/>
            <a:ext cx="193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10</a:t>
            </a:r>
            <a:endParaRPr sz="1167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28776" y="3175316"/>
            <a:ext cx="242622" cy="418571"/>
          </a:xfrm>
          <a:custGeom>
            <a:avLst/>
            <a:gdLst/>
            <a:ahLst/>
            <a:cxnLst/>
            <a:rect l="l" t="t" r="r" b="b"/>
            <a:pathLst>
              <a:path w="249554" h="430530">
                <a:moveTo>
                  <a:pt x="0" y="430529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342150" y="3175316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30">
                <a:moveTo>
                  <a:pt x="0" y="0"/>
                </a:moveTo>
                <a:lnTo>
                  <a:pt x="214883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624032" y="3176057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5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571"/>
                </a:lnTo>
                <a:lnTo>
                  <a:pt x="20573" y="120110"/>
                </a:lnTo>
                <a:lnTo>
                  <a:pt x="43076" y="135362"/>
                </a:lnTo>
                <a:lnTo>
                  <a:pt x="70865" y="140969"/>
                </a:lnTo>
                <a:lnTo>
                  <a:pt x="98333" y="135362"/>
                </a:lnTo>
                <a:lnTo>
                  <a:pt x="120872" y="120110"/>
                </a:lnTo>
                <a:lnTo>
                  <a:pt x="136124" y="97571"/>
                </a:lnTo>
                <a:lnTo>
                  <a:pt x="141731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2746517" y="3196061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8</a:t>
            </a:r>
            <a:endParaRPr sz="1167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415117" y="3279775"/>
            <a:ext cx="242622" cy="418571"/>
          </a:xfrm>
          <a:custGeom>
            <a:avLst/>
            <a:gdLst/>
            <a:ahLst/>
            <a:cxnLst/>
            <a:rect l="l" t="t" r="r" b="b"/>
            <a:pathLst>
              <a:path w="249555" h="430529">
                <a:moveTo>
                  <a:pt x="0" y="430529"/>
                </a:moveTo>
                <a:lnTo>
                  <a:pt x="2491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728489" y="3279775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29">
                <a:moveTo>
                  <a:pt x="0" y="0"/>
                </a:moveTo>
                <a:lnTo>
                  <a:pt x="214884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101003" y="2444114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6" y="0"/>
                </a:moveTo>
                <a:lnTo>
                  <a:pt x="43398" y="5500"/>
                </a:lnTo>
                <a:lnTo>
                  <a:pt x="20859" y="20574"/>
                </a:lnTo>
                <a:lnTo>
                  <a:pt x="5607" y="43076"/>
                </a:lnTo>
                <a:lnTo>
                  <a:pt x="0" y="70866"/>
                </a:lnTo>
                <a:lnTo>
                  <a:pt x="5607" y="98214"/>
                </a:lnTo>
                <a:lnTo>
                  <a:pt x="20859" y="120491"/>
                </a:lnTo>
                <a:lnTo>
                  <a:pt x="43398" y="135481"/>
                </a:lnTo>
                <a:lnTo>
                  <a:pt x="70866" y="140970"/>
                </a:lnTo>
                <a:lnTo>
                  <a:pt x="98655" y="135481"/>
                </a:lnTo>
                <a:lnTo>
                  <a:pt x="121158" y="120491"/>
                </a:lnTo>
                <a:lnTo>
                  <a:pt x="136231" y="98214"/>
                </a:lnTo>
                <a:lnTo>
                  <a:pt x="141731" y="70866"/>
                </a:lnTo>
                <a:lnTo>
                  <a:pt x="136231" y="43076"/>
                </a:lnTo>
                <a:lnTo>
                  <a:pt x="121158" y="20574"/>
                </a:lnTo>
                <a:lnTo>
                  <a:pt x="98655" y="5500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2223488" y="2464117"/>
            <a:ext cx="193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14</a:t>
            </a:r>
            <a:endParaRPr sz="1167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83173" y="2547832"/>
            <a:ext cx="451290" cy="732190"/>
          </a:xfrm>
          <a:custGeom>
            <a:avLst/>
            <a:gdLst/>
            <a:ahLst/>
            <a:cxnLst/>
            <a:rect l="l" t="t" r="r" b="b"/>
            <a:pathLst>
              <a:path w="464185" h="753110">
                <a:moveTo>
                  <a:pt x="0" y="752855"/>
                </a:moveTo>
                <a:lnTo>
                  <a:pt x="46405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205460" y="2547832"/>
            <a:ext cx="418571" cy="627856"/>
          </a:xfrm>
          <a:custGeom>
            <a:avLst/>
            <a:gdLst/>
            <a:ahLst/>
            <a:cxnLst/>
            <a:rect l="l" t="t" r="r" b="b"/>
            <a:pathLst>
              <a:path w="430530" h="645794">
                <a:moveTo>
                  <a:pt x="0" y="0"/>
                </a:moveTo>
                <a:lnTo>
                  <a:pt x="430530" y="6454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714662" y="2339658"/>
            <a:ext cx="138289" cy="137054"/>
          </a:xfrm>
          <a:custGeom>
            <a:avLst/>
            <a:gdLst/>
            <a:ahLst/>
            <a:cxnLst/>
            <a:rect l="l" t="t" r="r" b="b"/>
            <a:pathLst>
              <a:path w="142239" h="140969">
                <a:moveTo>
                  <a:pt x="70866" y="0"/>
                </a:moveTo>
                <a:lnTo>
                  <a:pt x="43398" y="5488"/>
                </a:lnTo>
                <a:lnTo>
                  <a:pt x="20859" y="20478"/>
                </a:lnTo>
                <a:lnTo>
                  <a:pt x="5607" y="42755"/>
                </a:lnTo>
                <a:lnTo>
                  <a:pt x="0" y="70103"/>
                </a:lnTo>
                <a:lnTo>
                  <a:pt x="5607" y="97893"/>
                </a:lnTo>
                <a:lnTo>
                  <a:pt x="20859" y="120396"/>
                </a:lnTo>
                <a:lnTo>
                  <a:pt x="43398" y="135469"/>
                </a:lnTo>
                <a:lnTo>
                  <a:pt x="70866" y="140969"/>
                </a:lnTo>
                <a:lnTo>
                  <a:pt x="98333" y="135469"/>
                </a:lnTo>
                <a:lnTo>
                  <a:pt x="120872" y="120395"/>
                </a:lnTo>
                <a:lnTo>
                  <a:pt x="136124" y="97893"/>
                </a:lnTo>
                <a:lnTo>
                  <a:pt x="141732" y="70103"/>
                </a:lnTo>
                <a:lnTo>
                  <a:pt x="136124" y="42755"/>
                </a:lnTo>
                <a:lnTo>
                  <a:pt x="120872" y="20478"/>
                </a:lnTo>
                <a:lnTo>
                  <a:pt x="98333" y="5488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 txBox="1"/>
          <p:nvPr/>
        </p:nvSpPr>
        <p:spPr>
          <a:xfrm>
            <a:off x="4837148" y="2359661"/>
            <a:ext cx="19261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19</a:t>
            </a:r>
            <a:endParaRPr sz="1167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401290" y="2443375"/>
            <a:ext cx="346957" cy="627856"/>
          </a:xfrm>
          <a:custGeom>
            <a:avLst/>
            <a:gdLst/>
            <a:ahLst/>
            <a:cxnLst/>
            <a:rect l="l" t="t" r="r" b="b"/>
            <a:pathLst>
              <a:path w="356870" h="645794">
                <a:moveTo>
                  <a:pt x="0" y="645413"/>
                </a:moveTo>
                <a:lnTo>
                  <a:pt x="35661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4819120" y="2443375"/>
            <a:ext cx="418571" cy="627856"/>
          </a:xfrm>
          <a:custGeom>
            <a:avLst/>
            <a:gdLst/>
            <a:ahLst/>
            <a:cxnLst/>
            <a:rect l="l" t="t" r="r" b="b"/>
            <a:pathLst>
              <a:path w="430529" h="645794">
                <a:moveTo>
                  <a:pt x="0" y="0"/>
                </a:moveTo>
                <a:lnTo>
                  <a:pt x="430529" y="6454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251517" y="1503257"/>
            <a:ext cx="137054" cy="137054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70866" y="0"/>
                </a:moveTo>
                <a:lnTo>
                  <a:pt x="43076" y="5488"/>
                </a:lnTo>
                <a:lnTo>
                  <a:pt x="20574" y="20478"/>
                </a:lnTo>
                <a:lnTo>
                  <a:pt x="5500" y="42755"/>
                </a:lnTo>
                <a:lnTo>
                  <a:pt x="0" y="70103"/>
                </a:lnTo>
                <a:lnTo>
                  <a:pt x="5500" y="97893"/>
                </a:lnTo>
                <a:lnTo>
                  <a:pt x="20574" y="120396"/>
                </a:lnTo>
                <a:lnTo>
                  <a:pt x="43076" y="135469"/>
                </a:lnTo>
                <a:lnTo>
                  <a:pt x="70866" y="140970"/>
                </a:lnTo>
                <a:lnTo>
                  <a:pt x="98214" y="135469"/>
                </a:lnTo>
                <a:lnTo>
                  <a:pt x="120491" y="120396"/>
                </a:lnTo>
                <a:lnTo>
                  <a:pt x="135481" y="97893"/>
                </a:lnTo>
                <a:lnTo>
                  <a:pt x="140970" y="70103"/>
                </a:lnTo>
                <a:lnTo>
                  <a:pt x="135481" y="42755"/>
                </a:lnTo>
                <a:lnTo>
                  <a:pt x="120491" y="20478"/>
                </a:lnTo>
                <a:lnTo>
                  <a:pt x="98214" y="5488"/>
                </a:lnTo>
                <a:lnTo>
                  <a:pt x="7086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 txBox="1"/>
          <p:nvPr/>
        </p:nvSpPr>
        <p:spPr>
          <a:xfrm>
            <a:off x="3416228" y="1523260"/>
            <a:ext cx="19261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33</a:t>
            </a:r>
            <a:endParaRPr sz="1167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205460" y="1606974"/>
            <a:ext cx="1079147" cy="836524"/>
          </a:xfrm>
          <a:custGeom>
            <a:avLst/>
            <a:gdLst/>
            <a:ahLst/>
            <a:cxnLst/>
            <a:rect l="l" t="t" r="r" b="b"/>
            <a:pathLst>
              <a:path w="1109979" h="860425">
                <a:moveTo>
                  <a:pt x="0" y="860298"/>
                </a:moveTo>
                <a:lnTo>
                  <a:pt x="110947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355974" y="1606973"/>
            <a:ext cx="1358812" cy="732190"/>
          </a:xfrm>
          <a:custGeom>
            <a:avLst/>
            <a:gdLst/>
            <a:ahLst/>
            <a:cxnLst/>
            <a:rect l="l" t="t" r="r" b="b"/>
            <a:pathLst>
              <a:path w="1397635" h="753110">
                <a:moveTo>
                  <a:pt x="0" y="0"/>
                </a:moveTo>
                <a:lnTo>
                  <a:pt x="1397507" y="7528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9931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3254" y="1307268"/>
            <a:ext cx="2515944" cy="204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296213" y="181267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3183" y="231348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4043" y="231348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5085" y="3171366"/>
            <a:ext cx="13341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Fig 21.12:</a:t>
            </a:r>
            <a:r>
              <a:rPr sz="1069" b="1" spc="-49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insert(15)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1834" y="138373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0387" y="233644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8934" y="1834162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7523" y="2251991"/>
            <a:ext cx="1790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16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2672" y="267056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7523" y="3088392"/>
            <a:ext cx="1790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15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8677" y="233644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255" y="3523634"/>
            <a:ext cx="4853076" cy="2168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the </a:t>
            </a:r>
            <a:r>
              <a:rPr sz="1069" spc="5" dirty="0">
                <a:latin typeface="Times New Roman"/>
                <a:cs typeface="Times New Roman"/>
              </a:rPr>
              <a:t>left child </a:t>
            </a:r>
            <a:r>
              <a:rPr sz="1069" spc="10" dirty="0">
                <a:latin typeface="Times New Roman"/>
                <a:cs typeface="Times New Roman"/>
              </a:rPr>
              <a:t>of node </a:t>
            </a:r>
            <a:r>
              <a:rPr sz="1069" i="1" spc="10" dirty="0">
                <a:latin typeface="Times New Roman"/>
                <a:cs typeface="Times New Roman"/>
              </a:rPr>
              <a:t>16 </a:t>
            </a:r>
            <a:r>
              <a:rPr sz="1069" spc="10" dirty="0">
                <a:latin typeface="Times New Roman"/>
                <a:cs typeface="Times New Roman"/>
              </a:rPr>
              <a:t>while node </a:t>
            </a:r>
            <a:r>
              <a:rPr sz="1069" i="1" spc="10" dirty="0">
                <a:latin typeface="Times New Roman"/>
                <a:cs typeface="Times New Roman"/>
              </a:rPr>
              <a:t>15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attained the </a:t>
            </a:r>
            <a:r>
              <a:rPr sz="1069" spc="10" dirty="0">
                <a:latin typeface="Times New Roman"/>
                <a:cs typeface="Times New Roman"/>
              </a:rPr>
              <a:t>form 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child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factors for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15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16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-1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i="1" spc="10" dirty="0">
                <a:latin typeface="Times New Roman"/>
                <a:cs typeface="Times New Roman"/>
              </a:rPr>
              <a:t>2</a:t>
            </a:r>
            <a:r>
              <a:rPr sz="1069" i="1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respectively.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single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rotated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enough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dirty="0">
                <a:latin typeface="Times New Roman"/>
                <a:cs typeface="Times New Roman"/>
              </a:rPr>
              <a:t>still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complex case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not  </a:t>
            </a:r>
            <a:r>
              <a:rPr sz="1069" spc="5" dirty="0">
                <a:latin typeface="Times New Roman"/>
                <a:cs typeface="Times New Roman"/>
              </a:rPr>
              <a:t>encountered before in this </a:t>
            </a:r>
            <a:r>
              <a:rPr sz="1069" spc="10" dirty="0">
                <a:latin typeface="Times New Roman"/>
                <a:cs typeface="Times New Roman"/>
              </a:rPr>
              <a:t>example.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Cases of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Rotation</a:t>
            </a:r>
            <a:endParaRPr sz="1264">
              <a:latin typeface="Arial"/>
              <a:cs typeface="Arial"/>
            </a:endParaRPr>
          </a:p>
          <a:p>
            <a:pPr marL="12347" algn="just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single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does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seem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restore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balance.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re-visit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0499"/>
              </a:lnSpc>
              <a:spcBef>
                <a:spcPts val="58"/>
              </a:spcBef>
            </a:pPr>
            <a:r>
              <a:rPr sz="1069" spc="5" dirty="0">
                <a:latin typeface="Times New Roman"/>
                <a:cs typeface="Times New Roman"/>
              </a:rPr>
              <a:t>rotations to identify the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area.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that is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rotated as </a:t>
            </a:r>
            <a:r>
              <a:rPr sz="1069" spc="15" dirty="0">
                <a:latin typeface="Symbol"/>
                <a:cs typeface="Symbol"/>
              </a:rPr>
              <a:t>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(node </a:t>
            </a:r>
            <a:r>
              <a:rPr sz="1069" spc="5" dirty="0">
                <a:latin typeface="Times New Roman"/>
                <a:cs typeface="Times New Roman"/>
              </a:rPr>
              <a:t>requires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re-balanced).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5" dirty="0">
                <a:latin typeface="Times New Roman"/>
                <a:cs typeface="Times New Roman"/>
              </a:rPr>
              <a:t>any node has at the </a:t>
            </a:r>
            <a:r>
              <a:rPr sz="1069" spc="10" dirty="0">
                <a:latin typeface="Times New Roman"/>
                <a:cs typeface="Times New Roman"/>
              </a:rPr>
              <a:t>most two </a:t>
            </a:r>
            <a:r>
              <a:rPr sz="1069" spc="5" dirty="0">
                <a:latin typeface="Times New Roman"/>
                <a:cs typeface="Times New Roman"/>
              </a:rPr>
              <a:t>children, </a:t>
            </a:r>
            <a:r>
              <a:rPr sz="1069" spc="10" dirty="0">
                <a:latin typeface="Times New Roman"/>
                <a:cs typeface="Times New Roman"/>
              </a:rPr>
              <a:t>and a  </a:t>
            </a:r>
            <a:r>
              <a:rPr sz="1069" spc="5" dirty="0">
                <a:latin typeface="Times New Roman"/>
                <a:cs typeface="Times New Roman"/>
              </a:rPr>
              <a:t>height imbalance requires that </a:t>
            </a:r>
            <a:r>
              <a:rPr sz="1069" spc="10" dirty="0">
                <a:latin typeface="Symbol"/>
                <a:cs typeface="Symbol"/>
              </a:rPr>
              <a:t></a:t>
            </a:r>
            <a:r>
              <a:rPr sz="1069" spc="10" dirty="0">
                <a:latin typeface="Times New Roman"/>
                <a:cs typeface="Times New Roman"/>
              </a:rPr>
              <a:t>’s two sub-trees </a:t>
            </a:r>
            <a:r>
              <a:rPr sz="1069" spc="5" dirty="0">
                <a:latin typeface="Times New Roman"/>
                <a:cs typeface="Times New Roman"/>
              </a:rPr>
              <a:t>differ by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(or –2), </a:t>
            </a:r>
            <a:r>
              <a:rPr sz="1069" spc="10" dirty="0">
                <a:latin typeface="Times New Roman"/>
                <a:cs typeface="Times New Roman"/>
              </a:rPr>
              <a:t>the violation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occur </a:t>
            </a:r>
            <a:r>
              <a:rPr sz="1069" spc="5" dirty="0">
                <a:latin typeface="Times New Roman"/>
                <a:cs typeface="Times New Roman"/>
              </a:rPr>
              <a:t>in four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2255" y="5663505"/>
            <a:ext cx="129646" cy="696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069" spc="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3"/>
              </a:spcBef>
            </a:pP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0755" y="5655844"/>
            <a:ext cx="2982472" cy="695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3959">
              <a:lnSpc>
                <a:spcPct val="104500"/>
              </a:lnSpc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insertion into left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0" dirty="0">
                <a:latin typeface="Symbol"/>
                <a:cs typeface="Symbol"/>
              </a:rPr>
              <a:t>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insertion into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Symbol"/>
                <a:cs typeface="Symbol"/>
              </a:rPr>
              <a:t>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5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insertion into left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of </a:t>
            </a:r>
            <a:r>
              <a:rPr sz="1069" spc="5" dirty="0">
                <a:latin typeface="Symbol"/>
                <a:cs typeface="Symbol"/>
              </a:rPr>
              <a:t></a:t>
            </a:r>
            <a:r>
              <a:rPr sz="1069" spc="5" dirty="0">
                <a:latin typeface="Times New Roman"/>
                <a:cs typeface="Times New Roman"/>
              </a:rPr>
              <a:t>. 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insertion into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Symbol"/>
                <a:cs typeface="Symbol"/>
              </a:rPr>
              <a:t>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2243" y="6496189"/>
            <a:ext cx="4850606" cy="65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insertion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occurs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outside</a:t>
            </a:r>
            <a:r>
              <a:rPr sz="1069" i="1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(i.e.,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left-left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right-right)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cases</a:t>
            </a:r>
            <a:r>
              <a:rPr sz="1069" i="1" spc="21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</a:t>
            </a:r>
            <a:r>
              <a:rPr sz="1069" i="1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Single rotation can fix the balance in </a:t>
            </a:r>
            <a:r>
              <a:rPr sz="1069" i="1" spc="5" dirty="0">
                <a:latin typeface="Times New Roman"/>
                <a:cs typeface="Times New Roman"/>
              </a:rPr>
              <a:t>cases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Insertion occurs on the </a:t>
            </a:r>
            <a:r>
              <a:rPr sz="1069" i="1" spc="10" dirty="0">
                <a:latin typeface="Times New Roman"/>
                <a:cs typeface="Times New Roman"/>
              </a:rPr>
              <a:t>inside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cases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which a </a:t>
            </a:r>
            <a:r>
              <a:rPr sz="1069" spc="5" dirty="0">
                <a:latin typeface="Times New Roman"/>
                <a:cs typeface="Times New Roman"/>
              </a:rPr>
              <a:t>single rotation </a:t>
            </a:r>
            <a:r>
              <a:rPr sz="1069" spc="10" dirty="0">
                <a:latin typeface="Times New Roman"/>
                <a:cs typeface="Times New Roman"/>
              </a:rPr>
              <a:t>cannot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fix.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6408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5799" y="1692168"/>
            <a:ext cx="455613" cy="334610"/>
          </a:xfrm>
          <a:custGeom>
            <a:avLst/>
            <a:gdLst/>
            <a:ahLst/>
            <a:cxnLst/>
            <a:rect l="l" t="t" r="r" b="b"/>
            <a:pathLst>
              <a:path w="468630" h="344169">
                <a:moveTo>
                  <a:pt x="468630" y="0"/>
                </a:moveTo>
                <a:lnTo>
                  <a:pt x="0" y="343662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5325109" y="1692168"/>
            <a:ext cx="451290" cy="330906"/>
          </a:xfrm>
          <a:custGeom>
            <a:avLst/>
            <a:gdLst/>
            <a:ahLst/>
            <a:cxnLst/>
            <a:rect l="l" t="t" r="r" b="b"/>
            <a:pathLst>
              <a:path w="464185" h="340359">
                <a:moveTo>
                  <a:pt x="0" y="0"/>
                </a:moveTo>
                <a:lnTo>
                  <a:pt x="464058" y="33985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735773" y="1987021"/>
            <a:ext cx="265465" cy="316089"/>
          </a:xfrm>
          <a:custGeom>
            <a:avLst/>
            <a:gdLst/>
            <a:ahLst/>
            <a:cxnLst/>
            <a:rect l="l" t="t" r="r" b="b"/>
            <a:pathLst>
              <a:path w="273050" h="325119">
                <a:moveTo>
                  <a:pt x="272795" y="162305"/>
                </a:moveTo>
                <a:lnTo>
                  <a:pt x="271271" y="153162"/>
                </a:lnTo>
                <a:lnTo>
                  <a:pt x="271271" y="145542"/>
                </a:lnTo>
                <a:lnTo>
                  <a:pt x="270509" y="137160"/>
                </a:lnTo>
                <a:lnTo>
                  <a:pt x="269747" y="128777"/>
                </a:lnTo>
                <a:lnTo>
                  <a:pt x="268223" y="121920"/>
                </a:lnTo>
                <a:lnTo>
                  <a:pt x="265938" y="113538"/>
                </a:lnTo>
                <a:lnTo>
                  <a:pt x="264413" y="106679"/>
                </a:lnTo>
                <a:lnTo>
                  <a:pt x="261365" y="99060"/>
                </a:lnTo>
                <a:lnTo>
                  <a:pt x="259079" y="92201"/>
                </a:lnTo>
                <a:lnTo>
                  <a:pt x="255269" y="84581"/>
                </a:lnTo>
                <a:lnTo>
                  <a:pt x="252983" y="77724"/>
                </a:lnTo>
                <a:lnTo>
                  <a:pt x="249173" y="70866"/>
                </a:lnTo>
                <a:lnTo>
                  <a:pt x="245363" y="64770"/>
                </a:lnTo>
                <a:lnTo>
                  <a:pt x="240791" y="58674"/>
                </a:lnTo>
                <a:lnTo>
                  <a:pt x="236981" y="53340"/>
                </a:lnTo>
                <a:lnTo>
                  <a:pt x="233171" y="46481"/>
                </a:lnTo>
                <a:lnTo>
                  <a:pt x="227075" y="41148"/>
                </a:lnTo>
                <a:lnTo>
                  <a:pt x="217169" y="31242"/>
                </a:lnTo>
                <a:lnTo>
                  <a:pt x="211835" y="26670"/>
                </a:lnTo>
                <a:lnTo>
                  <a:pt x="206501" y="23622"/>
                </a:lnTo>
                <a:lnTo>
                  <a:pt x="201167" y="19050"/>
                </a:lnTo>
                <a:lnTo>
                  <a:pt x="195071" y="15240"/>
                </a:lnTo>
                <a:lnTo>
                  <a:pt x="189737" y="12192"/>
                </a:lnTo>
                <a:lnTo>
                  <a:pt x="182879" y="9905"/>
                </a:lnTo>
                <a:lnTo>
                  <a:pt x="176783" y="6858"/>
                </a:lnTo>
                <a:lnTo>
                  <a:pt x="170687" y="4572"/>
                </a:lnTo>
                <a:lnTo>
                  <a:pt x="163067" y="2286"/>
                </a:lnTo>
                <a:lnTo>
                  <a:pt x="156971" y="1524"/>
                </a:lnTo>
                <a:lnTo>
                  <a:pt x="143256" y="0"/>
                </a:lnTo>
                <a:lnTo>
                  <a:pt x="128777" y="0"/>
                </a:lnTo>
                <a:lnTo>
                  <a:pt x="122681" y="762"/>
                </a:lnTo>
                <a:lnTo>
                  <a:pt x="108965" y="2286"/>
                </a:lnTo>
                <a:lnTo>
                  <a:pt x="95250" y="6858"/>
                </a:lnTo>
                <a:lnTo>
                  <a:pt x="89153" y="9905"/>
                </a:lnTo>
                <a:lnTo>
                  <a:pt x="83057" y="12192"/>
                </a:lnTo>
                <a:lnTo>
                  <a:pt x="77723" y="15240"/>
                </a:lnTo>
                <a:lnTo>
                  <a:pt x="70865" y="19050"/>
                </a:lnTo>
                <a:lnTo>
                  <a:pt x="65531" y="23622"/>
                </a:lnTo>
                <a:lnTo>
                  <a:pt x="35813" y="53340"/>
                </a:lnTo>
                <a:lnTo>
                  <a:pt x="31241" y="58674"/>
                </a:lnTo>
                <a:lnTo>
                  <a:pt x="26669" y="64770"/>
                </a:lnTo>
                <a:lnTo>
                  <a:pt x="23621" y="70866"/>
                </a:lnTo>
                <a:lnTo>
                  <a:pt x="19811" y="77724"/>
                </a:lnTo>
                <a:lnTo>
                  <a:pt x="16763" y="84581"/>
                </a:lnTo>
                <a:lnTo>
                  <a:pt x="13715" y="92201"/>
                </a:lnTo>
                <a:lnTo>
                  <a:pt x="10667" y="99060"/>
                </a:lnTo>
                <a:lnTo>
                  <a:pt x="9143" y="106679"/>
                </a:lnTo>
                <a:lnTo>
                  <a:pt x="6095" y="113538"/>
                </a:lnTo>
                <a:lnTo>
                  <a:pt x="4571" y="121920"/>
                </a:lnTo>
                <a:lnTo>
                  <a:pt x="2285" y="128777"/>
                </a:lnTo>
                <a:lnTo>
                  <a:pt x="761" y="145542"/>
                </a:lnTo>
                <a:lnTo>
                  <a:pt x="761" y="153162"/>
                </a:lnTo>
                <a:lnTo>
                  <a:pt x="0" y="162305"/>
                </a:lnTo>
                <a:lnTo>
                  <a:pt x="761" y="170688"/>
                </a:lnTo>
                <a:lnTo>
                  <a:pt x="761" y="178308"/>
                </a:lnTo>
                <a:lnTo>
                  <a:pt x="1523" y="186690"/>
                </a:lnTo>
                <a:lnTo>
                  <a:pt x="2285" y="195072"/>
                </a:lnTo>
                <a:lnTo>
                  <a:pt x="4571" y="202692"/>
                </a:lnTo>
                <a:lnTo>
                  <a:pt x="6095" y="210312"/>
                </a:lnTo>
                <a:lnTo>
                  <a:pt x="9143" y="218694"/>
                </a:lnTo>
                <a:lnTo>
                  <a:pt x="10667" y="225551"/>
                </a:lnTo>
                <a:lnTo>
                  <a:pt x="13715" y="232410"/>
                </a:lnTo>
                <a:lnTo>
                  <a:pt x="16763" y="240029"/>
                </a:lnTo>
                <a:lnTo>
                  <a:pt x="19811" y="246125"/>
                </a:lnTo>
                <a:lnTo>
                  <a:pt x="23621" y="252984"/>
                </a:lnTo>
                <a:lnTo>
                  <a:pt x="26669" y="259079"/>
                </a:lnTo>
                <a:lnTo>
                  <a:pt x="65531" y="301751"/>
                </a:lnTo>
                <a:lnTo>
                  <a:pt x="77723" y="308610"/>
                </a:lnTo>
                <a:lnTo>
                  <a:pt x="83057" y="312420"/>
                </a:lnTo>
                <a:lnTo>
                  <a:pt x="89153" y="314705"/>
                </a:lnTo>
                <a:lnTo>
                  <a:pt x="95250" y="317753"/>
                </a:lnTo>
                <a:lnTo>
                  <a:pt x="102107" y="319277"/>
                </a:lnTo>
                <a:lnTo>
                  <a:pt x="108965" y="321564"/>
                </a:lnTo>
                <a:lnTo>
                  <a:pt x="115823" y="323088"/>
                </a:lnTo>
                <a:lnTo>
                  <a:pt x="122681" y="323850"/>
                </a:lnTo>
                <a:lnTo>
                  <a:pt x="128777" y="324612"/>
                </a:lnTo>
                <a:lnTo>
                  <a:pt x="143256" y="324612"/>
                </a:lnTo>
                <a:lnTo>
                  <a:pt x="156971" y="323088"/>
                </a:lnTo>
                <a:lnTo>
                  <a:pt x="163067" y="321564"/>
                </a:lnTo>
                <a:lnTo>
                  <a:pt x="170687" y="319277"/>
                </a:lnTo>
                <a:lnTo>
                  <a:pt x="176783" y="317753"/>
                </a:lnTo>
                <a:lnTo>
                  <a:pt x="182879" y="314705"/>
                </a:lnTo>
                <a:lnTo>
                  <a:pt x="189737" y="312420"/>
                </a:lnTo>
                <a:lnTo>
                  <a:pt x="195071" y="308610"/>
                </a:lnTo>
                <a:lnTo>
                  <a:pt x="201167" y="304800"/>
                </a:lnTo>
                <a:lnTo>
                  <a:pt x="206501" y="301751"/>
                </a:lnTo>
                <a:lnTo>
                  <a:pt x="222503" y="288036"/>
                </a:lnTo>
                <a:lnTo>
                  <a:pt x="227075" y="282701"/>
                </a:lnTo>
                <a:lnTo>
                  <a:pt x="233171" y="277368"/>
                </a:lnTo>
                <a:lnTo>
                  <a:pt x="240791" y="265175"/>
                </a:lnTo>
                <a:lnTo>
                  <a:pt x="245363" y="259079"/>
                </a:lnTo>
                <a:lnTo>
                  <a:pt x="249173" y="252984"/>
                </a:lnTo>
                <a:lnTo>
                  <a:pt x="252983" y="246125"/>
                </a:lnTo>
                <a:lnTo>
                  <a:pt x="255269" y="240029"/>
                </a:lnTo>
                <a:lnTo>
                  <a:pt x="259079" y="232410"/>
                </a:lnTo>
                <a:lnTo>
                  <a:pt x="261365" y="225551"/>
                </a:lnTo>
                <a:lnTo>
                  <a:pt x="264413" y="218694"/>
                </a:lnTo>
                <a:lnTo>
                  <a:pt x="265938" y="210312"/>
                </a:lnTo>
                <a:lnTo>
                  <a:pt x="268223" y="202692"/>
                </a:lnTo>
                <a:lnTo>
                  <a:pt x="269747" y="195072"/>
                </a:lnTo>
                <a:lnTo>
                  <a:pt x="270509" y="186690"/>
                </a:lnTo>
                <a:lnTo>
                  <a:pt x="271271" y="178308"/>
                </a:lnTo>
                <a:lnTo>
                  <a:pt x="271271" y="170688"/>
                </a:lnTo>
                <a:lnTo>
                  <a:pt x="272795" y="162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793804" y="2032458"/>
            <a:ext cx="167922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i="1" spc="-102" dirty="0">
                <a:latin typeface="Arial"/>
                <a:cs typeface="Arial"/>
              </a:rPr>
              <a:t>k</a:t>
            </a:r>
            <a:r>
              <a:rPr sz="1385" i="1" spc="7" baseline="-23391" dirty="0">
                <a:latin typeface="Arial"/>
                <a:cs typeface="Arial"/>
              </a:rPr>
              <a:t>1</a:t>
            </a:r>
            <a:endParaRPr sz="1385" baseline="-23391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7700" y="1412133"/>
            <a:ext cx="264231" cy="316089"/>
          </a:xfrm>
          <a:custGeom>
            <a:avLst/>
            <a:gdLst/>
            <a:ahLst/>
            <a:cxnLst/>
            <a:rect l="l" t="t" r="r" b="b"/>
            <a:pathLst>
              <a:path w="271780" h="325119">
                <a:moveTo>
                  <a:pt x="271272" y="162305"/>
                </a:moveTo>
                <a:lnTo>
                  <a:pt x="271272" y="154685"/>
                </a:lnTo>
                <a:lnTo>
                  <a:pt x="270510" y="146303"/>
                </a:lnTo>
                <a:lnTo>
                  <a:pt x="269748" y="137922"/>
                </a:lnTo>
                <a:lnTo>
                  <a:pt x="268986" y="130301"/>
                </a:lnTo>
                <a:lnTo>
                  <a:pt x="266700" y="121920"/>
                </a:lnTo>
                <a:lnTo>
                  <a:pt x="265176" y="113537"/>
                </a:lnTo>
                <a:lnTo>
                  <a:pt x="262890" y="106679"/>
                </a:lnTo>
                <a:lnTo>
                  <a:pt x="260604" y="99059"/>
                </a:lnTo>
                <a:lnTo>
                  <a:pt x="257556" y="92201"/>
                </a:lnTo>
                <a:lnTo>
                  <a:pt x="255270" y="84581"/>
                </a:lnTo>
                <a:lnTo>
                  <a:pt x="251460" y="78485"/>
                </a:lnTo>
                <a:lnTo>
                  <a:pt x="247650" y="71627"/>
                </a:lnTo>
                <a:lnTo>
                  <a:pt x="244602" y="64770"/>
                </a:lnTo>
                <a:lnTo>
                  <a:pt x="240030" y="59435"/>
                </a:lnTo>
                <a:lnTo>
                  <a:pt x="236220" y="53339"/>
                </a:lnTo>
                <a:lnTo>
                  <a:pt x="231648" y="48005"/>
                </a:lnTo>
                <a:lnTo>
                  <a:pt x="226314" y="42672"/>
                </a:lnTo>
                <a:lnTo>
                  <a:pt x="221742" y="37337"/>
                </a:lnTo>
                <a:lnTo>
                  <a:pt x="188214" y="12953"/>
                </a:lnTo>
                <a:lnTo>
                  <a:pt x="162306" y="3809"/>
                </a:lnTo>
                <a:lnTo>
                  <a:pt x="155448" y="1524"/>
                </a:lnTo>
                <a:lnTo>
                  <a:pt x="149352" y="761"/>
                </a:lnTo>
                <a:lnTo>
                  <a:pt x="142494" y="0"/>
                </a:lnTo>
                <a:lnTo>
                  <a:pt x="128016" y="0"/>
                </a:lnTo>
                <a:lnTo>
                  <a:pt x="114300" y="1524"/>
                </a:lnTo>
                <a:lnTo>
                  <a:pt x="108204" y="3809"/>
                </a:lnTo>
                <a:lnTo>
                  <a:pt x="94488" y="6857"/>
                </a:lnTo>
                <a:lnTo>
                  <a:pt x="88392" y="9905"/>
                </a:lnTo>
                <a:lnTo>
                  <a:pt x="83058" y="12953"/>
                </a:lnTo>
                <a:lnTo>
                  <a:pt x="76200" y="16001"/>
                </a:lnTo>
                <a:lnTo>
                  <a:pt x="70104" y="19811"/>
                </a:lnTo>
                <a:lnTo>
                  <a:pt x="64770" y="23622"/>
                </a:lnTo>
                <a:lnTo>
                  <a:pt x="54102" y="32765"/>
                </a:lnTo>
                <a:lnTo>
                  <a:pt x="48006" y="37337"/>
                </a:lnTo>
                <a:lnTo>
                  <a:pt x="44196" y="42672"/>
                </a:lnTo>
                <a:lnTo>
                  <a:pt x="35052" y="53339"/>
                </a:lnTo>
                <a:lnTo>
                  <a:pt x="30480" y="59435"/>
                </a:lnTo>
                <a:lnTo>
                  <a:pt x="26670" y="64770"/>
                </a:lnTo>
                <a:lnTo>
                  <a:pt x="22098" y="71627"/>
                </a:lnTo>
                <a:lnTo>
                  <a:pt x="18288" y="78485"/>
                </a:lnTo>
                <a:lnTo>
                  <a:pt x="16002" y="84581"/>
                </a:lnTo>
                <a:lnTo>
                  <a:pt x="12192" y="92201"/>
                </a:lnTo>
                <a:lnTo>
                  <a:pt x="9906" y="99059"/>
                </a:lnTo>
                <a:lnTo>
                  <a:pt x="7620" y="106679"/>
                </a:lnTo>
                <a:lnTo>
                  <a:pt x="5334" y="113537"/>
                </a:lnTo>
                <a:lnTo>
                  <a:pt x="3048" y="121920"/>
                </a:lnTo>
                <a:lnTo>
                  <a:pt x="2286" y="130301"/>
                </a:lnTo>
                <a:lnTo>
                  <a:pt x="762" y="137922"/>
                </a:lnTo>
                <a:lnTo>
                  <a:pt x="0" y="146303"/>
                </a:lnTo>
                <a:lnTo>
                  <a:pt x="0" y="178307"/>
                </a:lnTo>
                <a:lnTo>
                  <a:pt x="762" y="186689"/>
                </a:lnTo>
                <a:lnTo>
                  <a:pt x="2286" y="195072"/>
                </a:lnTo>
                <a:lnTo>
                  <a:pt x="3048" y="202691"/>
                </a:lnTo>
                <a:lnTo>
                  <a:pt x="5334" y="211074"/>
                </a:lnTo>
                <a:lnTo>
                  <a:pt x="7620" y="218693"/>
                </a:lnTo>
                <a:lnTo>
                  <a:pt x="9906" y="225551"/>
                </a:lnTo>
                <a:lnTo>
                  <a:pt x="12192" y="233172"/>
                </a:lnTo>
                <a:lnTo>
                  <a:pt x="16002" y="240029"/>
                </a:lnTo>
                <a:lnTo>
                  <a:pt x="18288" y="246125"/>
                </a:lnTo>
                <a:lnTo>
                  <a:pt x="22098" y="253746"/>
                </a:lnTo>
                <a:lnTo>
                  <a:pt x="26670" y="259841"/>
                </a:lnTo>
                <a:lnTo>
                  <a:pt x="30480" y="265937"/>
                </a:lnTo>
                <a:lnTo>
                  <a:pt x="35052" y="272033"/>
                </a:lnTo>
                <a:lnTo>
                  <a:pt x="44196" y="282701"/>
                </a:lnTo>
                <a:lnTo>
                  <a:pt x="48006" y="288035"/>
                </a:lnTo>
                <a:lnTo>
                  <a:pt x="54102" y="292607"/>
                </a:lnTo>
                <a:lnTo>
                  <a:pt x="64770" y="301751"/>
                </a:lnTo>
                <a:lnTo>
                  <a:pt x="70104" y="304800"/>
                </a:lnTo>
                <a:lnTo>
                  <a:pt x="76200" y="308609"/>
                </a:lnTo>
                <a:lnTo>
                  <a:pt x="83058" y="312420"/>
                </a:lnTo>
                <a:lnTo>
                  <a:pt x="88392" y="314705"/>
                </a:lnTo>
                <a:lnTo>
                  <a:pt x="94488" y="317753"/>
                </a:lnTo>
                <a:lnTo>
                  <a:pt x="101346" y="319277"/>
                </a:lnTo>
                <a:lnTo>
                  <a:pt x="108204" y="321563"/>
                </a:lnTo>
                <a:lnTo>
                  <a:pt x="114300" y="323087"/>
                </a:lnTo>
                <a:lnTo>
                  <a:pt x="128016" y="324611"/>
                </a:lnTo>
                <a:lnTo>
                  <a:pt x="142494" y="324611"/>
                </a:lnTo>
                <a:lnTo>
                  <a:pt x="149352" y="323850"/>
                </a:lnTo>
                <a:lnTo>
                  <a:pt x="155448" y="323087"/>
                </a:lnTo>
                <a:lnTo>
                  <a:pt x="163068" y="321563"/>
                </a:lnTo>
                <a:lnTo>
                  <a:pt x="169164" y="319277"/>
                </a:lnTo>
                <a:lnTo>
                  <a:pt x="176022" y="317753"/>
                </a:lnTo>
                <a:lnTo>
                  <a:pt x="182118" y="314705"/>
                </a:lnTo>
                <a:lnTo>
                  <a:pt x="188214" y="312420"/>
                </a:lnTo>
                <a:lnTo>
                  <a:pt x="193548" y="308609"/>
                </a:lnTo>
                <a:lnTo>
                  <a:pt x="199644" y="304800"/>
                </a:lnTo>
                <a:lnTo>
                  <a:pt x="205740" y="301751"/>
                </a:lnTo>
                <a:lnTo>
                  <a:pt x="221742" y="288035"/>
                </a:lnTo>
                <a:lnTo>
                  <a:pt x="226314" y="282701"/>
                </a:lnTo>
                <a:lnTo>
                  <a:pt x="231648" y="277367"/>
                </a:lnTo>
                <a:lnTo>
                  <a:pt x="236220" y="272033"/>
                </a:lnTo>
                <a:lnTo>
                  <a:pt x="240030" y="265937"/>
                </a:lnTo>
                <a:lnTo>
                  <a:pt x="244602" y="259841"/>
                </a:lnTo>
                <a:lnTo>
                  <a:pt x="251460" y="246125"/>
                </a:lnTo>
                <a:lnTo>
                  <a:pt x="255270" y="240029"/>
                </a:lnTo>
                <a:lnTo>
                  <a:pt x="257556" y="233172"/>
                </a:lnTo>
                <a:lnTo>
                  <a:pt x="260604" y="225551"/>
                </a:lnTo>
                <a:lnTo>
                  <a:pt x="262890" y="218693"/>
                </a:lnTo>
                <a:lnTo>
                  <a:pt x="265176" y="211074"/>
                </a:lnTo>
                <a:lnTo>
                  <a:pt x="266700" y="202691"/>
                </a:lnTo>
                <a:lnTo>
                  <a:pt x="268986" y="195072"/>
                </a:lnTo>
                <a:lnTo>
                  <a:pt x="270510" y="178307"/>
                </a:lnTo>
                <a:lnTo>
                  <a:pt x="271272" y="170687"/>
                </a:lnTo>
                <a:lnTo>
                  <a:pt x="271272" y="162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65380" y="2288540"/>
            <a:ext cx="220398" cy="323497"/>
          </a:xfrm>
          <a:custGeom>
            <a:avLst/>
            <a:gdLst/>
            <a:ahLst/>
            <a:cxnLst/>
            <a:rect l="l" t="t" r="r" b="b"/>
            <a:pathLst>
              <a:path w="226694" h="332739">
                <a:moveTo>
                  <a:pt x="226313" y="0"/>
                </a:moveTo>
                <a:lnTo>
                  <a:pt x="0" y="332231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941723" y="2267056"/>
            <a:ext cx="235215" cy="344488"/>
          </a:xfrm>
          <a:custGeom>
            <a:avLst/>
            <a:gdLst/>
            <a:ahLst/>
            <a:cxnLst/>
            <a:rect l="l" t="t" r="r" b="b"/>
            <a:pathLst>
              <a:path w="241935" h="354330">
                <a:moveTo>
                  <a:pt x="0" y="0"/>
                </a:moveTo>
                <a:lnTo>
                  <a:pt x="241554" y="354329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834428" y="2036656"/>
            <a:ext cx="376590" cy="517349"/>
          </a:xfrm>
          <a:custGeom>
            <a:avLst/>
            <a:gdLst/>
            <a:ahLst/>
            <a:cxnLst/>
            <a:rect l="l" t="t" r="r" b="b"/>
            <a:pathLst>
              <a:path w="387350" h="532130">
                <a:moveTo>
                  <a:pt x="192786" y="0"/>
                </a:moveTo>
                <a:lnTo>
                  <a:pt x="0" y="531876"/>
                </a:lnTo>
                <a:lnTo>
                  <a:pt x="387096" y="531876"/>
                </a:lnTo>
                <a:lnTo>
                  <a:pt x="1927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988396" y="2611542"/>
            <a:ext cx="376590" cy="517349"/>
          </a:xfrm>
          <a:custGeom>
            <a:avLst/>
            <a:gdLst/>
            <a:ahLst/>
            <a:cxnLst/>
            <a:rect l="l" t="t" r="r" b="b"/>
            <a:pathLst>
              <a:path w="387350" h="532130">
                <a:moveTo>
                  <a:pt x="194310" y="0"/>
                </a:moveTo>
                <a:lnTo>
                  <a:pt x="0" y="531876"/>
                </a:lnTo>
                <a:lnTo>
                  <a:pt x="387096" y="531876"/>
                </a:lnTo>
                <a:lnTo>
                  <a:pt x="1943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950987" y="2275452"/>
            <a:ext cx="13396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i="1" spc="-5" dirty="0">
                <a:latin typeface="Arial"/>
                <a:cs typeface="Arial"/>
              </a:rPr>
              <a:t>Z</a:t>
            </a:r>
            <a:endParaRPr sz="141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8668" y="2879971"/>
            <a:ext cx="14384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i="1" spc="-5" dirty="0">
                <a:latin typeface="Arial"/>
                <a:cs typeface="Arial"/>
              </a:rPr>
              <a:t>Y</a:t>
            </a:r>
            <a:endParaRPr sz="141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36297" y="2267056"/>
            <a:ext cx="235215" cy="344488"/>
          </a:xfrm>
          <a:custGeom>
            <a:avLst/>
            <a:gdLst/>
            <a:ahLst/>
            <a:cxnLst/>
            <a:rect l="l" t="t" r="r" b="b"/>
            <a:pathLst>
              <a:path w="241935" h="354330">
                <a:moveTo>
                  <a:pt x="0" y="0"/>
                </a:moveTo>
                <a:lnTo>
                  <a:pt x="241554" y="354329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559953" y="2267056"/>
            <a:ext cx="235832" cy="344488"/>
          </a:xfrm>
          <a:custGeom>
            <a:avLst/>
            <a:gdLst/>
            <a:ahLst/>
            <a:cxnLst/>
            <a:rect l="l" t="t" r="r" b="b"/>
            <a:pathLst>
              <a:path w="242570" h="354330">
                <a:moveTo>
                  <a:pt x="242315" y="0"/>
                </a:moveTo>
                <a:lnTo>
                  <a:pt x="0" y="354329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125826" y="1412133"/>
            <a:ext cx="264231" cy="316089"/>
          </a:xfrm>
          <a:custGeom>
            <a:avLst/>
            <a:gdLst/>
            <a:ahLst/>
            <a:cxnLst/>
            <a:rect l="l" t="t" r="r" b="b"/>
            <a:pathLst>
              <a:path w="271779" h="325119">
                <a:moveTo>
                  <a:pt x="271272" y="162305"/>
                </a:moveTo>
                <a:lnTo>
                  <a:pt x="271272" y="154685"/>
                </a:lnTo>
                <a:lnTo>
                  <a:pt x="269748" y="137922"/>
                </a:lnTo>
                <a:lnTo>
                  <a:pt x="268986" y="130301"/>
                </a:lnTo>
                <a:lnTo>
                  <a:pt x="266700" y="121920"/>
                </a:lnTo>
                <a:lnTo>
                  <a:pt x="265175" y="114300"/>
                </a:lnTo>
                <a:lnTo>
                  <a:pt x="263651" y="106679"/>
                </a:lnTo>
                <a:lnTo>
                  <a:pt x="260604" y="99059"/>
                </a:lnTo>
                <a:lnTo>
                  <a:pt x="258318" y="92201"/>
                </a:lnTo>
                <a:lnTo>
                  <a:pt x="255270" y="84581"/>
                </a:lnTo>
                <a:lnTo>
                  <a:pt x="251460" y="78485"/>
                </a:lnTo>
                <a:lnTo>
                  <a:pt x="248412" y="71627"/>
                </a:lnTo>
                <a:lnTo>
                  <a:pt x="221742" y="37337"/>
                </a:lnTo>
                <a:lnTo>
                  <a:pt x="216408" y="32765"/>
                </a:lnTo>
                <a:lnTo>
                  <a:pt x="211836" y="28193"/>
                </a:lnTo>
                <a:lnTo>
                  <a:pt x="205739" y="23622"/>
                </a:lnTo>
                <a:lnTo>
                  <a:pt x="195072" y="16001"/>
                </a:lnTo>
                <a:lnTo>
                  <a:pt x="188213" y="12953"/>
                </a:lnTo>
                <a:lnTo>
                  <a:pt x="176022" y="6857"/>
                </a:lnTo>
                <a:lnTo>
                  <a:pt x="169163" y="5333"/>
                </a:lnTo>
                <a:lnTo>
                  <a:pt x="163068" y="3809"/>
                </a:lnTo>
                <a:lnTo>
                  <a:pt x="156210" y="1524"/>
                </a:lnTo>
                <a:lnTo>
                  <a:pt x="142494" y="0"/>
                </a:lnTo>
                <a:lnTo>
                  <a:pt x="128777" y="0"/>
                </a:lnTo>
                <a:lnTo>
                  <a:pt x="121920" y="761"/>
                </a:lnTo>
                <a:lnTo>
                  <a:pt x="114300" y="1524"/>
                </a:lnTo>
                <a:lnTo>
                  <a:pt x="108204" y="3809"/>
                </a:lnTo>
                <a:lnTo>
                  <a:pt x="102108" y="5333"/>
                </a:lnTo>
                <a:lnTo>
                  <a:pt x="95250" y="6857"/>
                </a:lnTo>
                <a:lnTo>
                  <a:pt x="83058" y="12953"/>
                </a:lnTo>
                <a:lnTo>
                  <a:pt x="76200" y="16001"/>
                </a:lnTo>
                <a:lnTo>
                  <a:pt x="70866" y="19811"/>
                </a:lnTo>
                <a:lnTo>
                  <a:pt x="64770" y="23622"/>
                </a:lnTo>
                <a:lnTo>
                  <a:pt x="35051" y="53339"/>
                </a:lnTo>
                <a:lnTo>
                  <a:pt x="23622" y="71627"/>
                </a:lnTo>
                <a:lnTo>
                  <a:pt x="19812" y="78485"/>
                </a:lnTo>
                <a:lnTo>
                  <a:pt x="16001" y="84581"/>
                </a:lnTo>
                <a:lnTo>
                  <a:pt x="13716" y="92201"/>
                </a:lnTo>
                <a:lnTo>
                  <a:pt x="10668" y="99059"/>
                </a:lnTo>
                <a:lnTo>
                  <a:pt x="7620" y="106679"/>
                </a:lnTo>
                <a:lnTo>
                  <a:pt x="6096" y="114300"/>
                </a:lnTo>
                <a:lnTo>
                  <a:pt x="4572" y="121920"/>
                </a:lnTo>
                <a:lnTo>
                  <a:pt x="2286" y="130301"/>
                </a:lnTo>
                <a:lnTo>
                  <a:pt x="1524" y="137922"/>
                </a:lnTo>
                <a:lnTo>
                  <a:pt x="0" y="154685"/>
                </a:lnTo>
                <a:lnTo>
                  <a:pt x="0" y="170687"/>
                </a:lnTo>
                <a:lnTo>
                  <a:pt x="762" y="178307"/>
                </a:lnTo>
                <a:lnTo>
                  <a:pt x="2286" y="195072"/>
                </a:lnTo>
                <a:lnTo>
                  <a:pt x="4572" y="202691"/>
                </a:lnTo>
                <a:lnTo>
                  <a:pt x="6096" y="211074"/>
                </a:lnTo>
                <a:lnTo>
                  <a:pt x="7620" y="218693"/>
                </a:lnTo>
                <a:lnTo>
                  <a:pt x="10668" y="225551"/>
                </a:lnTo>
                <a:lnTo>
                  <a:pt x="13716" y="233172"/>
                </a:lnTo>
                <a:lnTo>
                  <a:pt x="16001" y="240029"/>
                </a:lnTo>
                <a:lnTo>
                  <a:pt x="19812" y="246125"/>
                </a:lnTo>
                <a:lnTo>
                  <a:pt x="44196" y="282701"/>
                </a:lnTo>
                <a:lnTo>
                  <a:pt x="70866" y="304800"/>
                </a:lnTo>
                <a:lnTo>
                  <a:pt x="76200" y="308609"/>
                </a:lnTo>
                <a:lnTo>
                  <a:pt x="83058" y="312420"/>
                </a:lnTo>
                <a:lnTo>
                  <a:pt x="89154" y="314705"/>
                </a:lnTo>
                <a:lnTo>
                  <a:pt x="95250" y="317753"/>
                </a:lnTo>
                <a:lnTo>
                  <a:pt x="102108" y="319277"/>
                </a:lnTo>
                <a:lnTo>
                  <a:pt x="108204" y="321563"/>
                </a:lnTo>
                <a:lnTo>
                  <a:pt x="114300" y="323087"/>
                </a:lnTo>
                <a:lnTo>
                  <a:pt x="121920" y="323850"/>
                </a:lnTo>
                <a:lnTo>
                  <a:pt x="128777" y="324611"/>
                </a:lnTo>
                <a:lnTo>
                  <a:pt x="142494" y="324611"/>
                </a:lnTo>
                <a:lnTo>
                  <a:pt x="156210" y="323087"/>
                </a:lnTo>
                <a:lnTo>
                  <a:pt x="163068" y="321563"/>
                </a:lnTo>
                <a:lnTo>
                  <a:pt x="169163" y="319277"/>
                </a:lnTo>
                <a:lnTo>
                  <a:pt x="176022" y="317753"/>
                </a:lnTo>
                <a:lnTo>
                  <a:pt x="182118" y="314705"/>
                </a:lnTo>
                <a:lnTo>
                  <a:pt x="188213" y="312420"/>
                </a:lnTo>
                <a:lnTo>
                  <a:pt x="195072" y="308609"/>
                </a:lnTo>
                <a:lnTo>
                  <a:pt x="200406" y="304800"/>
                </a:lnTo>
                <a:lnTo>
                  <a:pt x="205739" y="301751"/>
                </a:lnTo>
                <a:lnTo>
                  <a:pt x="211836" y="297179"/>
                </a:lnTo>
                <a:lnTo>
                  <a:pt x="216408" y="292607"/>
                </a:lnTo>
                <a:lnTo>
                  <a:pt x="221742" y="288035"/>
                </a:lnTo>
                <a:lnTo>
                  <a:pt x="227075" y="282701"/>
                </a:lnTo>
                <a:lnTo>
                  <a:pt x="236220" y="272033"/>
                </a:lnTo>
                <a:lnTo>
                  <a:pt x="240792" y="265937"/>
                </a:lnTo>
                <a:lnTo>
                  <a:pt x="248412" y="253746"/>
                </a:lnTo>
                <a:lnTo>
                  <a:pt x="251460" y="246125"/>
                </a:lnTo>
                <a:lnTo>
                  <a:pt x="255270" y="240029"/>
                </a:lnTo>
                <a:lnTo>
                  <a:pt x="258318" y="233172"/>
                </a:lnTo>
                <a:lnTo>
                  <a:pt x="260604" y="225551"/>
                </a:lnTo>
                <a:lnTo>
                  <a:pt x="263651" y="218693"/>
                </a:lnTo>
                <a:lnTo>
                  <a:pt x="265175" y="211074"/>
                </a:lnTo>
                <a:lnTo>
                  <a:pt x="266700" y="202691"/>
                </a:lnTo>
                <a:lnTo>
                  <a:pt x="268986" y="195072"/>
                </a:lnTo>
                <a:lnTo>
                  <a:pt x="270510" y="178307"/>
                </a:lnTo>
                <a:lnTo>
                  <a:pt x="271272" y="170687"/>
                </a:lnTo>
                <a:lnTo>
                  <a:pt x="271272" y="162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5177189" y="1513875"/>
            <a:ext cx="174096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115" i="1" spc="-80" baseline="17241" dirty="0">
                <a:latin typeface="Arial"/>
                <a:cs typeface="Arial"/>
              </a:rPr>
              <a:t>k</a:t>
            </a:r>
            <a:r>
              <a:rPr sz="1167" i="1" spc="-65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85" i="1" spc="7" baseline="2923" dirty="0">
                <a:latin typeface="Arial"/>
                <a:cs typeface="Arial"/>
              </a:rPr>
              <a:t>1</a:t>
            </a:r>
            <a:endParaRPr sz="1385" baseline="292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30346" y="1987021"/>
            <a:ext cx="265465" cy="316089"/>
          </a:xfrm>
          <a:custGeom>
            <a:avLst/>
            <a:gdLst/>
            <a:ahLst/>
            <a:cxnLst/>
            <a:rect l="l" t="t" r="r" b="b"/>
            <a:pathLst>
              <a:path w="273050" h="325119">
                <a:moveTo>
                  <a:pt x="272795" y="162305"/>
                </a:moveTo>
                <a:lnTo>
                  <a:pt x="271271" y="153924"/>
                </a:lnTo>
                <a:lnTo>
                  <a:pt x="271271" y="145542"/>
                </a:lnTo>
                <a:lnTo>
                  <a:pt x="270509" y="137160"/>
                </a:lnTo>
                <a:lnTo>
                  <a:pt x="268985" y="128777"/>
                </a:lnTo>
                <a:lnTo>
                  <a:pt x="268224" y="121920"/>
                </a:lnTo>
                <a:lnTo>
                  <a:pt x="265938" y="113538"/>
                </a:lnTo>
                <a:lnTo>
                  <a:pt x="263651" y="106679"/>
                </a:lnTo>
                <a:lnTo>
                  <a:pt x="261365" y="99060"/>
                </a:lnTo>
                <a:lnTo>
                  <a:pt x="259079" y="92201"/>
                </a:lnTo>
                <a:lnTo>
                  <a:pt x="255269" y="84581"/>
                </a:lnTo>
                <a:lnTo>
                  <a:pt x="252983" y="77724"/>
                </a:lnTo>
                <a:lnTo>
                  <a:pt x="249174" y="70866"/>
                </a:lnTo>
                <a:lnTo>
                  <a:pt x="245363" y="64770"/>
                </a:lnTo>
                <a:lnTo>
                  <a:pt x="240791" y="58674"/>
                </a:lnTo>
                <a:lnTo>
                  <a:pt x="236219" y="53340"/>
                </a:lnTo>
                <a:lnTo>
                  <a:pt x="231647" y="46481"/>
                </a:lnTo>
                <a:lnTo>
                  <a:pt x="227075" y="42672"/>
                </a:lnTo>
                <a:lnTo>
                  <a:pt x="223265" y="36575"/>
                </a:lnTo>
                <a:lnTo>
                  <a:pt x="217169" y="32766"/>
                </a:lnTo>
                <a:lnTo>
                  <a:pt x="211835" y="26670"/>
                </a:lnTo>
                <a:lnTo>
                  <a:pt x="206501" y="23622"/>
                </a:lnTo>
                <a:lnTo>
                  <a:pt x="201167" y="19050"/>
                </a:lnTo>
                <a:lnTo>
                  <a:pt x="195071" y="16001"/>
                </a:lnTo>
                <a:lnTo>
                  <a:pt x="188213" y="12192"/>
                </a:lnTo>
                <a:lnTo>
                  <a:pt x="182879" y="9905"/>
                </a:lnTo>
                <a:lnTo>
                  <a:pt x="176783" y="6858"/>
                </a:lnTo>
                <a:lnTo>
                  <a:pt x="163067" y="2286"/>
                </a:lnTo>
                <a:lnTo>
                  <a:pt x="156971" y="1524"/>
                </a:lnTo>
                <a:lnTo>
                  <a:pt x="143255" y="0"/>
                </a:lnTo>
                <a:lnTo>
                  <a:pt x="128777" y="0"/>
                </a:lnTo>
                <a:lnTo>
                  <a:pt x="121919" y="762"/>
                </a:lnTo>
                <a:lnTo>
                  <a:pt x="115824" y="1524"/>
                </a:lnTo>
                <a:lnTo>
                  <a:pt x="108203" y="2286"/>
                </a:lnTo>
                <a:lnTo>
                  <a:pt x="102107" y="4572"/>
                </a:lnTo>
                <a:lnTo>
                  <a:pt x="95250" y="6858"/>
                </a:lnTo>
                <a:lnTo>
                  <a:pt x="89153" y="9905"/>
                </a:lnTo>
                <a:lnTo>
                  <a:pt x="83057" y="12192"/>
                </a:lnTo>
                <a:lnTo>
                  <a:pt x="76962" y="16001"/>
                </a:lnTo>
                <a:lnTo>
                  <a:pt x="70865" y="19050"/>
                </a:lnTo>
                <a:lnTo>
                  <a:pt x="65531" y="23622"/>
                </a:lnTo>
                <a:lnTo>
                  <a:pt x="60197" y="26670"/>
                </a:lnTo>
                <a:lnTo>
                  <a:pt x="54863" y="32766"/>
                </a:lnTo>
                <a:lnTo>
                  <a:pt x="49529" y="36575"/>
                </a:lnTo>
                <a:lnTo>
                  <a:pt x="44957" y="42672"/>
                </a:lnTo>
                <a:lnTo>
                  <a:pt x="39624" y="46481"/>
                </a:lnTo>
                <a:lnTo>
                  <a:pt x="35051" y="53340"/>
                </a:lnTo>
                <a:lnTo>
                  <a:pt x="31241" y="58674"/>
                </a:lnTo>
                <a:lnTo>
                  <a:pt x="26669" y="64770"/>
                </a:lnTo>
                <a:lnTo>
                  <a:pt x="23621" y="70866"/>
                </a:lnTo>
                <a:lnTo>
                  <a:pt x="16001" y="84581"/>
                </a:lnTo>
                <a:lnTo>
                  <a:pt x="13715" y="92201"/>
                </a:lnTo>
                <a:lnTo>
                  <a:pt x="10667" y="99060"/>
                </a:lnTo>
                <a:lnTo>
                  <a:pt x="8381" y="106679"/>
                </a:lnTo>
                <a:lnTo>
                  <a:pt x="6095" y="113538"/>
                </a:lnTo>
                <a:lnTo>
                  <a:pt x="4571" y="121920"/>
                </a:lnTo>
                <a:lnTo>
                  <a:pt x="2285" y="128777"/>
                </a:lnTo>
                <a:lnTo>
                  <a:pt x="762" y="145542"/>
                </a:lnTo>
                <a:lnTo>
                  <a:pt x="0" y="153924"/>
                </a:lnTo>
                <a:lnTo>
                  <a:pt x="0" y="170688"/>
                </a:lnTo>
                <a:lnTo>
                  <a:pt x="762" y="178308"/>
                </a:lnTo>
                <a:lnTo>
                  <a:pt x="1524" y="186690"/>
                </a:lnTo>
                <a:lnTo>
                  <a:pt x="2285" y="195072"/>
                </a:lnTo>
                <a:lnTo>
                  <a:pt x="4571" y="202692"/>
                </a:lnTo>
                <a:lnTo>
                  <a:pt x="6095" y="210312"/>
                </a:lnTo>
                <a:lnTo>
                  <a:pt x="8381" y="218694"/>
                </a:lnTo>
                <a:lnTo>
                  <a:pt x="10667" y="225551"/>
                </a:lnTo>
                <a:lnTo>
                  <a:pt x="13715" y="232410"/>
                </a:lnTo>
                <a:lnTo>
                  <a:pt x="16001" y="240029"/>
                </a:lnTo>
                <a:lnTo>
                  <a:pt x="19812" y="246125"/>
                </a:lnTo>
                <a:lnTo>
                  <a:pt x="23621" y="252984"/>
                </a:lnTo>
                <a:lnTo>
                  <a:pt x="26669" y="259842"/>
                </a:lnTo>
                <a:lnTo>
                  <a:pt x="31241" y="265175"/>
                </a:lnTo>
                <a:lnTo>
                  <a:pt x="35051" y="271272"/>
                </a:lnTo>
                <a:lnTo>
                  <a:pt x="39624" y="277368"/>
                </a:lnTo>
                <a:lnTo>
                  <a:pt x="44957" y="282701"/>
                </a:lnTo>
                <a:lnTo>
                  <a:pt x="49529" y="288036"/>
                </a:lnTo>
                <a:lnTo>
                  <a:pt x="65531" y="301751"/>
                </a:lnTo>
                <a:lnTo>
                  <a:pt x="70865" y="304800"/>
                </a:lnTo>
                <a:lnTo>
                  <a:pt x="83057" y="312420"/>
                </a:lnTo>
                <a:lnTo>
                  <a:pt x="89153" y="314705"/>
                </a:lnTo>
                <a:lnTo>
                  <a:pt x="95250" y="317753"/>
                </a:lnTo>
                <a:lnTo>
                  <a:pt x="102107" y="319277"/>
                </a:lnTo>
                <a:lnTo>
                  <a:pt x="108203" y="321564"/>
                </a:lnTo>
                <a:lnTo>
                  <a:pt x="115824" y="323088"/>
                </a:lnTo>
                <a:lnTo>
                  <a:pt x="121919" y="323850"/>
                </a:lnTo>
                <a:lnTo>
                  <a:pt x="128777" y="324612"/>
                </a:lnTo>
                <a:lnTo>
                  <a:pt x="143255" y="324612"/>
                </a:lnTo>
                <a:lnTo>
                  <a:pt x="156971" y="323088"/>
                </a:lnTo>
                <a:lnTo>
                  <a:pt x="163067" y="321564"/>
                </a:lnTo>
                <a:lnTo>
                  <a:pt x="169925" y="319277"/>
                </a:lnTo>
                <a:lnTo>
                  <a:pt x="176783" y="317753"/>
                </a:lnTo>
                <a:lnTo>
                  <a:pt x="182879" y="314705"/>
                </a:lnTo>
                <a:lnTo>
                  <a:pt x="188213" y="312420"/>
                </a:lnTo>
                <a:lnTo>
                  <a:pt x="195071" y="308610"/>
                </a:lnTo>
                <a:lnTo>
                  <a:pt x="201167" y="304800"/>
                </a:lnTo>
                <a:lnTo>
                  <a:pt x="206501" y="301751"/>
                </a:lnTo>
                <a:lnTo>
                  <a:pt x="217169" y="292608"/>
                </a:lnTo>
                <a:lnTo>
                  <a:pt x="223265" y="288036"/>
                </a:lnTo>
                <a:lnTo>
                  <a:pt x="227075" y="282701"/>
                </a:lnTo>
                <a:lnTo>
                  <a:pt x="231647" y="277368"/>
                </a:lnTo>
                <a:lnTo>
                  <a:pt x="240791" y="265175"/>
                </a:lnTo>
                <a:lnTo>
                  <a:pt x="245363" y="259842"/>
                </a:lnTo>
                <a:lnTo>
                  <a:pt x="252983" y="246125"/>
                </a:lnTo>
                <a:lnTo>
                  <a:pt x="255269" y="240029"/>
                </a:lnTo>
                <a:lnTo>
                  <a:pt x="259079" y="232410"/>
                </a:lnTo>
                <a:lnTo>
                  <a:pt x="263651" y="218694"/>
                </a:lnTo>
                <a:lnTo>
                  <a:pt x="265938" y="210312"/>
                </a:lnTo>
                <a:lnTo>
                  <a:pt x="268224" y="202692"/>
                </a:lnTo>
                <a:lnTo>
                  <a:pt x="268985" y="195072"/>
                </a:lnTo>
                <a:lnTo>
                  <a:pt x="270509" y="186690"/>
                </a:lnTo>
                <a:lnTo>
                  <a:pt x="271271" y="178308"/>
                </a:lnTo>
                <a:lnTo>
                  <a:pt x="271271" y="170688"/>
                </a:lnTo>
                <a:lnTo>
                  <a:pt x="272795" y="162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5783192" y="2088762"/>
            <a:ext cx="172244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115" i="1" spc="-101" baseline="17241" dirty="0">
                <a:latin typeface="Arial"/>
                <a:cs typeface="Arial"/>
              </a:rPr>
              <a:t>k</a:t>
            </a:r>
            <a:r>
              <a:rPr sz="1167" i="1" spc="-65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85" i="1" spc="7" baseline="5847" dirty="0">
                <a:latin typeface="Arial"/>
                <a:cs typeface="Arial"/>
              </a:rPr>
              <a:t>2</a:t>
            </a:r>
            <a:endParaRPr sz="1385" baseline="584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13922" y="1692168"/>
            <a:ext cx="470429" cy="344488"/>
          </a:xfrm>
          <a:custGeom>
            <a:avLst/>
            <a:gdLst/>
            <a:ahLst/>
            <a:cxnLst/>
            <a:rect l="l" t="t" r="r" b="b"/>
            <a:pathLst>
              <a:path w="483870" h="354330">
                <a:moveTo>
                  <a:pt x="483870" y="0"/>
                </a:moveTo>
                <a:lnTo>
                  <a:pt x="0" y="354329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982969" y="2611542"/>
            <a:ext cx="376590" cy="517349"/>
          </a:xfrm>
          <a:custGeom>
            <a:avLst/>
            <a:gdLst/>
            <a:ahLst/>
            <a:cxnLst/>
            <a:rect l="l" t="t" r="r" b="b"/>
            <a:pathLst>
              <a:path w="387350" h="532130">
                <a:moveTo>
                  <a:pt x="193548" y="0"/>
                </a:moveTo>
                <a:lnTo>
                  <a:pt x="0" y="531876"/>
                </a:lnTo>
                <a:lnTo>
                  <a:pt x="387095" y="531876"/>
                </a:lnTo>
                <a:lnTo>
                  <a:pt x="1935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372523" y="2611542"/>
            <a:ext cx="375973" cy="517349"/>
          </a:xfrm>
          <a:custGeom>
            <a:avLst/>
            <a:gdLst/>
            <a:ahLst/>
            <a:cxnLst/>
            <a:rect l="l" t="t" r="r" b="b"/>
            <a:pathLst>
              <a:path w="386714" h="532130">
                <a:moveTo>
                  <a:pt x="192786" y="0"/>
                </a:moveTo>
                <a:lnTo>
                  <a:pt x="0" y="531876"/>
                </a:lnTo>
                <a:lnTo>
                  <a:pt x="386334" y="531876"/>
                </a:lnTo>
                <a:lnTo>
                  <a:pt x="1927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6095083" y="2837003"/>
            <a:ext cx="13396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i="1" spc="-5" dirty="0">
                <a:latin typeface="Arial"/>
                <a:cs typeface="Arial"/>
              </a:rPr>
              <a:t>Z</a:t>
            </a:r>
            <a:endParaRPr sz="141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6485" y="2879971"/>
            <a:ext cx="14384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i="1" spc="-5" dirty="0">
                <a:latin typeface="Arial"/>
                <a:cs typeface="Arial"/>
              </a:rPr>
              <a:t>Y</a:t>
            </a:r>
            <a:endParaRPr sz="141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38960" y="1749954"/>
            <a:ext cx="799483" cy="172244"/>
          </a:xfrm>
          <a:custGeom>
            <a:avLst/>
            <a:gdLst/>
            <a:ahLst/>
            <a:cxnLst/>
            <a:rect l="l" t="t" r="r" b="b"/>
            <a:pathLst>
              <a:path w="822325" h="177165">
                <a:moveTo>
                  <a:pt x="616458" y="0"/>
                </a:moveTo>
                <a:lnTo>
                  <a:pt x="616458" y="44195"/>
                </a:lnTo>
                <a:lnTo>
                  <a:pt x="0" y="44195"/>
                </a:lnTo>
                <a:lnTo>
                  <a:pt x="0" y="132587"/>
                </a:lnTo>
                <a:lnTo>
                  <a:pt x="616458" y="132587"/>
                </a:lnTo>
                <a:lnTo>
                  <a:pt x="616458" y="176783"/>
                </a:lnTo>
                <a:lnTo>
                  <a:pt x="822198" y="88391"/>
                </a:lnTo>
                <a:lnTo>
                  <a:pt x="616458" y="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552911" y="1692168"/>
            <a:ext cx="469194" cy="344488"/>
          </a:xfrm>
          <a:custGeom>
            <a:avLst/>
            <a:gdLst/>
            <a:ahLst/>
            <a:cxnLst/>
            <a:rect l="l" t="t" r="r" b="b"/>
            <a:pathLst>
              <a:path w="482600" h="354330">
                <a:moveTo>
                  <a:pt x="0" y="0"/>
                </a:moveTo>
                <a:lnTo>
                  <a:pt x="482346" y="354329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070628" y="1684760"/>
            <a:ext cx="100013" cy="287690"/>
          </a:xfrm>
          <a:custGeom>
            <a:avLst/>
            <a:gdLst/>
            <a:ahLst/>
            <a:cxnLst/>
            <a:rect l="l" t="t" r="r" b="b"/>
            <a:pathLst>
              <a:path w="102869" h="295909">
                <a:moveTo>
                  <a:pt x="0" y="0"/>
                </a:moveTo>
                <a:lnTo>
                  <a:pt x="23622" y="32004"/>
                </a:lnTo>
                <a:lnTo>
                  <a:pt x="44196" y="65532"/>
                </a:lnTo>
                <a:lnTo>
                  <a:pt x="70104" y="118872"/>
                </a:lnTo>
                <a:lnTo>
                  <a:pt x="82296" y="155448"/>
                </a:lnTo>
                <a:lnTo>
                  <a:pt x="92202" y="194310"/>
                </a:lnTo>
                <a:lnTo>
                  <a:pt x="99822" y="233934"/>
                </a:lnTo>
                <a:lnTo>
                  <a:pt x="102108" y="274320"/>
                </a:lnTo>
                <a:lnTo>
                  <a:pt x="102870" y="295656"/>
                </a:lnTo>
              </a:path>
            </a:pathLst>
          </a:custGeom>
          <a:ln w="27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135822" y="1964795"/>
            <a:ext cx="88283" cy="114829"/>
          </a:xfrm>
          <a:custGeom>
            <a:avLst/>
            <a:gdLst/>
            <a:ahLst/>
            <a:cxnLst/>
            <a:rect l="l" t="t" r="r" b="b"/>
            <a:pathLst>
              <a:path w="90805" h="118110">
                <a:moveTo>
                  <a:pt x="0" y="0"/>
                </a:moveTo>
                <a:lnTo>
                  <a:pt x="29718" y="118109"/>
                </a:lnTo>
                <a:lnTo>
                  <a:pt x="90678" y="144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135822" y="1964795"/>
            <a:ext cx="88283" cy="114829"/>
          </a:xfrm>
          <a:custGeom>
            <a:avLst/>
            <a:gdLst/>
            <a:ahLst/>
            <a:cxnLst/>
            <a:rect l="l" t="t" r="r" b="b"/>
            <a:pathLst>
              <a:path w="90805" h="118110">
                <a:moveTo>
                  <a:pt x="0" y="0"/>
                </a:moveTo>
                <a:lnTo>
                  <a:pt x="29718" y="118109"/>
                </a:lnTo>
                <a:lnTo>
                  <a:pt x="90678" y="1447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377949" y="2611542"/>
            <a:ext cx="376590" cy="517349"/>
          </a:xfrm>
          <a:custGeom>
            <a:avLst/>
            <a:gdLst/>
            <a:ahLst/>
            <a:cxnLst/>
            <a:rect l="l" t="t" r="r" b="b"/>
            <a:pathLst>
              <a:path w="387350" h="532130">
                <a:moveTo>
                  <a:pt x="192786" y="0"/>
                </a:moveTo>
                <a:lnTo>
                  <a:pt x="0" y="531876"/>
                </a:lnTo>
                <a:lnTo>
                  <a:pt x="387096" y="531876"/>
                </a:lnTo>
                <a:lnTo>
                  <a:pt x="1927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1461912" y="2879971"/>
            <a:ext cx="14384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i="1" spc="-5" dirty="0">
                <a:latin typeface="Arial"/>
                <a:cs typeface="Arial"/>
              </a:rPr>
              <a:t>X</a:t>
            </a:r>
            <a:endParaRPr sz="141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13922" y="2553758"/>
            <a:ext cx="0" cy="345722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619837" y="2898986"/>
            <a:ext cx="188295" cy="229658"/>
          </a:xfrm>
          <a:custGeom>
            <a:avLst/>
            <a:gdLst/>
            <a:ahLst/>
            <a:cxnLst/>
            <a:rect l="l" t="t" r="r" b="b"/>
            <a:pathLst>
              <a:path w="193675" h="236219">
                <a:moveTo>
                  <a:pt x="193548" y="0"/>
                </a:moveTo>
                <a:lnTo>
                  <a:pt x="0" y="0"/>
                </a:lnTo>
                <a:lnTo>
                  <a:pt x="0" y="236220"/>
                </a:lnTo>
                <a:lnTo>
                  <a:pt x="193548" y="236220"/>
                </a:lnTo>
                <a:lnTo>
                  <a:pt x="1935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526492" y="2036656"/>
            <a:ext cx="375973" cy="517349"/>
          </a:xfrm>
          <a:custGeom>
            <a:avLst/>
            <a:gdLst/>
            <a:ahLst/>
            <a:cxnLst/>
            <a:rect l="l" t="t" r="r" b="b"/>
            <a:pathLst>
              <a:path w="386714" h="532130">
                <a:moveTo>
                  <a:pt x="192785" y="0"/>
                </a:moveTo>
                <a:lnTo>
                  <a:pt x="0" y="531876"/>
                </a:lnTo>
                <a:lnTo>
                  <a:pt x="386333" y="531876"/>
                </a:lnTo>
                <a:lnTo>
                  <a:pt x="1927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623048" y="2262116"/>
            <a:ext cx="143845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i="1" spc="-5" dirty="0">
                <a:latin typeface="Arial"/>
                <a:cs typeface="Arial"/>
              </a:rPr>
              <a:t>X</a:t>
            </a:r>
            <a:endParaRPr sz="141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63631" y="2404603"/>
            <a:ext cx="51302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i="1" dirty="0">
                <a:latin typeface="Arial"/>
                <a:cs typeface="Arial"/>
              </a:rPr>
              <a:t>Level</a:t>
            </a:r>
            <a:r>
              <a:rPr sz="924" i="1" spc="-63" dirty="0">
                <a:latin typeface="Arial"/>
                <a:cs typeface="Arial"/>
              </a:rPr>
              <a:t> </a:t>
            </a:r>
            <a:r>
              <a:rPr sz="924" i="1" dirty="0">
                <a:latin typeface="Arial"/>
                <a:cs typeface="Arial"/>
              </a:rPr>
              <a:t>n-2</a:t>
            </a:r>
            <a:endParaRPr sz="924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72788" y="3115309"/>
            <a:ext cx="0" cy="344488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0"/>
                </a:moveTo>
                <a:lnTo>
                  <a:pt x="0" y="3543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478703" y="3459797"/>
            <a:ext cx="188913" cy="229658"/>
          </a:xfrm>
          <a:custGeom>
            <a:avLst/>
            <a:gdLst/>
            <a:ahLst/>
            <a:cxnLst/>
            <a:rect l="l" t="t" r="r" b="b"/>
            <a:pathLst>
              <a:path w="194310" h="236220">
                <a:moveTo>
                  <a:pt x="194309" y="0"/>
                </a:moveTo>
                <a:lnTo>
                  <a:pt x="0" y="0"/>
                </a:lnTo>
                <a:lnTo>
                  <a:pt x="0" y="236220"/>
                </a:lnTo>
                <a:lnTo>
                  <a:pt x="194309" y="236220"/>
                </a:lnTo>
                <a:lnTo>
                  <a:pt x="1943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665764" y="3685382"/>
            <a:ext cx="2539576" cy="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334735" y="3131239"/>
            <a:ext cx="3994573" cy="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194474" y="2547832"/>
            <a:ext cx="866158" cy="6791"/>
          </a:xfrm>
          <a:custGeom>
            <a:avLst/>
            <a:gdLst/>
            <a:ahLst/>
            <a:cxnLst/>
            <a:rect l="l" t="t" r="r" b="b"/>
            <a:pathLst>
              <a:path w="890904" h="6985">
                <a:moveTo>
                  <a:pt x="55625" y="0"/>
                </a:moveTo>
                <a:lnTo>
                  <a:pt x="1523" y="0"/>
                </a:lnTo>
                <a:lnTo>
                  <a:pt x="761" y="761"/>
                </a:lnTo>
                <a:lnTo>
                  <a:pt x="0" y="2285"/>
                </a:lnTo>
                <a:lnTo>
                  <a:pt x="0" y="5333"/>
                </a:lnTo>
                <a:lnTo>
                  <a:pt x="1523" y="6857"/>
                </a:lnTo>
                <a:lnTo>
                  <a:pt x="55625" y="6857"/>
                </a:lnTo>
                <a:lnTo>
                  <a:pt x="58673" y="5333"/>
                </a:lnTo>
                <a:lnTo>
                  <a:pt x="58673" y="2285"/>
                </a:lnTo>
                <a:lnTo>
                  <a:pt x="57150" y="761"/>
                </a:lnTo>
                <a:lnTo>
                  <a:pt x="55625" y="0"/>
                </a:lnTo>
                <a:close/>
              </a:path>
              <a:path w="890904" h="6985">
                <a:moveTo>
                  <a:pt x="144017" y="0"/>
                </a:moveTo>
                <a:lnTo>
                  <a:pt x="89915" y="0"/>
                </a:lnTo>
                <a:lnTo>
                  <a:pt x="89153" y="761"/>
                </a:lnTo>
                <a:lnTo>
                  <a:pt x="87629" y="3809"/>
                </a:lnTo>
                <a:lnTo>
                  <a:pt x="88391" y="5333"/>
                </a:lnTo>
                <a:lnTo>
                  <a:pt x="89915" y="6857"/>
                </a:lnTo>
                <a:lnTo>
                  <a:pt x="144017" y="6857"/>
                </a:lnTo>
                <a:lnTo>
                  <a:pt x="144779" y="6095"/>
                </a:lnTo>
                <a:lnTo>
                  <a:pt x="146303" y="5333"/>
                </a:lnTo>
                <a:lnTo>
                  <a:pt x="146303" y="2285"/>
                </a:lnTo>
                <a:lnTo>
                  <a:pt x="144017" y="0"/>
                </a:lnTo>
                <a:close/>
              </a:path>
              <a:path w="890904" h="6985">
                <a:moveTo>
                  <a:pt x="231647" y="0"/>
                </a:moveTo>
                <a:lnTo>
                  <a:pt x="177545" y="0"/>
                </a:lnTo>
                <a:lnTo>
                  <a:pt x="176783" y="761"/>
                </a:lnTo>
                <a:lnTo>
                  <a:pt x="176021" y="2285"/>
                </a:lnTo>
                <a:lnTo>
                  <a:pt x="176021" y="5333"/>
                </a:lnTo>
                <a:lnTo>
                  <a:pt x="177545" y="6857"/>
                </a:lnTo>
                <a:lnTo>
                  <a:pt x="231647" y="6857"/>
                </a:lnTo>
                <a:lnTo>
                  <a:pt x="234695" y="5333"/>
                </a:lnTo>
                <a:lnTo>
                  <a:pt x="234695" y="2285"/>
                </a:lnTo>
                <a:lnTo>
                  <a:pt x="233171" y="761"/>
                </a:lnTo>
                <a:lnTo>
                  <a:pt x="231647" y="0"/>
                </a:lnTo>
                <a:close/>
              </a:path>
              <a:path w="890904" h="6985">
                <a:moveTo>
                  <a:pt x="320039" y="0"/>
                </a:moveTo>
                <a:lnTo>
                  <a:pt x="265938" y="0"/>
                </a:lnTo>
                <a:lnTo>
                  <a:pt x="265175" y="761"/>
                </a:lnTo>
                <a:lnTo>
                  <a:pt x="264413" y="2285"/>
                </a:lnTo>
                <a:lnTo>
                  <a:pt x="262889" y="3809"/>
                </a:lnTo>
                <a:lnTo>
                  <a:pt x="265938" y="6857"/>
                </a:lnTo>
                <a:lnTo>
                  <a:pt x="320039" y="6857"/>
                </a:lnTo>
                <a:lnTo>
                  <a:pt x="323088" y="3809"/>
                </a:lnTo>
                <a:lnTo>
                  <a:pt x="321563" y="2285"/>
                </a:lnTo>
                <a:lnTo>
                  <a:pt x="320801" y="761"/>
                </a:lnTo>
                <a:lnTo>
                  <a:pt x="320039" y="0"/>
                </a:lnTo>
                <a:close/>
              </a:path>
              <a:path w="890904" h="6985">
                <a:moveTo>
                  <a:pt x="407669" y="0"/>
                </a:moveTo>
                <a:lnTo>
                  <a:pt x="353567" y="0"/>
                </a:lnTo>
                <a:lnTo>
                  <a:pt x="352805" y="761"/>
                </a:lnTo>
                <a:lnTo>
                  <a:pt x="352043" y="2285"/>
                </a:lnTo>
                <a:lnTo>
                  <a:pt x="352043" y="5333"/>
                </a:lnTo>
                <a:lnTo>
                  <a:pt x="353567" y="6857"/>
                </a:lnTo>
                <a:lnTo>
                  <a:pt x="407669" y="6857"/>
                </a:lnTo>
                <a:lnTo>
                  <a:pt x="410717" y="5333"/>
                </a:lnTo>
                <a:lnTo>
                  <a:pt x="410717" y="2285"/>
                </a:lnTo>
                <a:lnTo>
                  <a:pt x="409193" y="761"/>
                </a:lnTo>
                <a:lnTo>
                  <a:pt x="407669" y="0"/>
                </a:lnTo>
                <a:close/>
              </a:path>
              <a:path w="890904" h="6985">
                <a:moveTo>
                  <a:pt x="496061" y="0"/>
                </a:moveTo>
                <a:lnTo>
                  <a:pt x="441959" y="0"/>
                </a:lnTo>
                <a:lnTo>
                  <a:pt x="441197" y="761"/>
                </a:lnTo>
                <a:lnTo>
                  <a:pt x="440435" y="2285"/>
                </a:lnTo>
                <a:lnTo>
                  <a:pt x="440435" y="5333"/>
                </a:lnTo>
                <a:lnTo>
                  <a:pt x="441959" y="6857"/>
                </a:lnTo>
                <a:lnTo>
                  <a:pt x="496061" y="6857"/>
                </a:lnTo>
                <a:lnTo>
                  <a:pt x="499109" y="3809"/>
                </a:lnTo>
                <a:lnTo>
                  <a:pt x="497585" y="2285"/>
                </a:lnTo>
                <a:lnTo>
                  <a:pt x="496823" y="761"/>
                </a:lnTo>
                <a:lnTo>
                  <a:pt x="496061" y="0"/>
                </a:lnTo>
                <a:close/>
              </a:path>
              <a:path w="890904" h="6985">
                <a:moveTo>
                  <a:pt x="584453" y="0"/>
                </a:moveTo>
                <a:lnTo>
                  <a:pt x="530351" y="0"/>
                </a:lnTo>
                <a:lnTo>
                  <a:pt x="528827" y="761"/>
                </a:lnTo>
                <a:lnTo>
                  <a:pt x="528065" y="2285"/>
                </a:lnTo>
                <a:lnTo>
                  <a:pt x="528065" y="5333"/>
                </a:lnTo>
                <a:lnTo>
                  <a:pt x="528827" y="6095"/>
                </a:lnTo>
                <a:lnTo>
                  <a:pt x="530351" y="6857"/>
                </a:lnTo>
                <a:lnTo>
                  <a:pt x="584453" y="6857"/>
                </a:lnTo>
                <a:lnTo>
                  <a:pt x="585215" y="6095"/>
                </a:lnTo>
                <a:lnTo>
                  <a:pt x="586739" y="5333"/>
                </a:lnTo>
                <a:lnTo>
                  <a:pt x="586739" y="2285"/>
                </a:lnTo>
                <a:lnTo>
                  <a:pt x="584453" y="0"/>
                </a:lnTo>
                <a:close/>
              </a:path>
              <a:path w="890904" h="6985">
                <a:moveTo>
                  <a:pt x="672083" y="0"/>
                </a:moveTo>
                <a:lnTo>
                  <a:pt x="617981" y="0"/>
                </a:lnTo>
                <a:lnTo>
                  <a:pt x="617219" y="761"/>
                </a:lnTo>
                <a:lnTo>
                  <a:pt x="616457" y="2285"/>
                </a:lnTo>
                <a:lnTo>
                  <a:pt x="616457" y="5333"/>
                </a:lnTo>
                <a:lnTo>
                  <a:pt x="617981" y="6857"/>
                </a:lnTo>
                <a:lnTo>
                  <a:pt x="672083" y="6857"/>
                </a:lnTo>
                <a:lnTo>
                  <a:pt x="675131" y="3809"/>
                </a:lnTo>
                <a:lnTo>
                  <a:pt x="673607" y="2285"/>
                </a:lnTo>
                <a:lnTo>
                  <a:pt x="672845" y="761"/>
                </a:lnTo>
                <a:lnTo>
                  <a:pt x="672083" y="0"/>
                </a:lnTo>
                <a:close/>
              </a:path>
              <a:path w="890904" h="6985">
                <a:moveTo>
                  <a:pt x="760476" y="0"/>
                </a:moveTo>
                <a:lnTo>
                  <a:pt x="706373" y="0"/>
                </a:lnTo>
                <a:lnTo>
                  <a:pt x="704850" y="761"/>
                </a:lnTo>
                <a:lnTo>
                  <a:pt x="704088" y="2285"/>
                </a:lnTo>
                <a:lnTo>
                  <a:pt x="704088" y="5333"/>
                </a:lnTo>
                <a:lnTo>
                  <a:pt x="704850" y="6095"/>
                </a:lnTo>
                <a:lnTo>
                  <a:pt x="706373" y="6857"/>
                </a:lnTo>
                <a:lnTo>
                  <a:pt x="760476" y="6857"/>
                </a:lnTo>
                <a:lnTo>
                  <a:pt x="761238" y="6095"/>
                </a:lnTo>
                <a:lnTo>
                  <a:pt x="762761" y="5333"/>
                </a:lnTo>
                <a:lnTo>
                  <a:pt x="762761" y="2285"/>
                </a:lnTo>
                <a:lnTo>
                  <a:pt x="760476" y="0"/>
                </a:lnTo>
                <a:close/>
              </a:path>
              <a:path w="890904" h="6985">
                <a:moveTo>
                  <a:pt x="848105" y="0"/>
                </a:moveTo>
                <a:lnTo>
                  <a:pt x="794003" y="0"/>
                </a:lnTo>
                <a:lnTo>
                  <a:pt x="793241" y="761"/>
                </a:lnTo>
                <a:lnTo>
                  <a:pt x="792479" y="2285"/>
                </a:lnTo>
                <a:lnTo>
                  <a:pt x="792479" y="5333"/>
                </a:lnTo>
                <a:lnTo>
                  <a:pt x="794003" y="6857"/>
                </a:lnTo>
                <a:lnTo>
                  <a:pt x="848105" y="6857"/>
                </a:lnTo>
                <a:lnTo>
                  <a:pt x="851153" y="3809"/>
                </a:lnTo>
                <a:lnTo>
                  <a:pt x="849629" y="2285"/>
                </a:lnTo>
                <a:lnTo>
                  <a:pt x="848867" y="761"/>
                </a:lnTo>
                <a:lnTo>
                  <a:pt x="848105" y="0"/>
                </a:lnTo>
                <a:close/>
              </a:path>
              <a:path w="890904" h="6985">
                <a:moveTo>
                  <a:pt x="888491" y="0"/>
                </a:moveTo>
                <a:lnTo>
                  <a:pt x="882395" y="0"/>
                </a:lnTo>
                <a:lnTo>
                  <a:pt x="880871" y="761"/>
                </a:lnTo>
                <a:lnTo>
                  <a:pt x="880109" y="2285"/>
                </a:lnTo>
                <a:lnTo>
                  <a:pt x="880109" y="5333"/>
                </a:lnTo>
                <a:lnTo>
                  <a:pt x="880871" y="6095"/>
                </a:lnTo>
                <a:lnTo>
                  <a:pt x="882395" y="6857"/>
                </a:lnTo>
                <a:lnTo>
                  <a:pt x="888491" y="6857"/>
                </a:lnTo>
                <a:lnTo>
                  <a:pt x="890015" y="6095"/>
                </a:lnTo>
                <a:lnTo>
                  <a:pt x="890777" y="5333"/>
                </a:lnTo>
                <a:lnTo>
                  <a:pt x="890777" y="2285"/>
                </a:lnTo>
                <a:lnTo>
                  <a:pt x="890015" y="761"/>
                </a:lnTo>
                <a:lnTo>
                  <a:pt x="888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194474" y="2547832"/>
            <a:ext cx="57415" cy="6791"/>
          </a:xfrm>
          <a:custGeom>
            <a:avLst/>
            <a:gdLst/>
            <a:ahLst/>
            <a:cxnLst/>
            <a:rect l="l" t="t" r="r" b="b"/>
            <a:pathLst>
              <a:path w="59054" h="6985">
                <a:moveTo>
                  <a:pt x="3047" y="0"/>
                </a:moveTo>
                <a:lnTo>
                  <a:pt x="55625" y="0"/>
                </a:lnTo>
                <a:lnTo>
                  <a:pt x="57150" y="761"/>
                </a:lnTo>
                <a:lnTo>
                  <a:pt x="58673" y="2285"/>
                </a:lnTo>
                <a:lnTo>
                  <a:pt x="58673" y="5333"/>
                </a:lnTo>
                <a:lnTo>
                  <a:pt x="55625" y="6857"/>
                </a:lnTo>
                <a:lnTo>
                  <a:pt x="1523" y="6857"/>
                </a:lnTo>
                <a:lnTo>
                  <a:pt x="0" y="5333"/>
                </a:lnTo>
                <a:lnTo>
                  <a:pt x="0" y="2285"/>
                </a:lnTo>
                <a:lnTo>
                  <a:pt x="761" y="761"/>
                </a:lnTo>
                <a:lnTo>
                  <a:pt x="1523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279668" y="2547832"/>
            <a:ext cx="57415" cy="6791"/>
          </a:xfrm>
          <a:custGeom>
            <a:avLst/>
            <a:gdLst/>
            <a:ahLst/>
            <a:cxnLst/>
            <a:rect l="l" t="t" r="r" b="b"/>
            <a:pathLst>
              <a:path w="59054" h="6985">
                <a:moveTo>
                  <a:pt x="3048" y="0"/>
                </a:moveTo>
                <a:lnTo>
                  <a:pt x="56387" y="0"/>
                </a:lnTo>
                <a:lnTo>
                  <a:pt x="57150" y="761"/>
                </a:lnTo>
                <a:lnTo>
                  <a:pt x="58674" y="2285"/>
                </a:lnTo>
                <a:lnTo>
                  <a:pt x="58674" y="5333"/>
                </a:lnTo>
                <a:lnTo>
                  <a:pt x="57150" y="6095"/>
                </a:lnTo>
                <a:lnTo>
                  <a:pt x="56387" y="6857"/>
                </a:lnTo>
                <a:lnTo>
                  <a:pt x="2286" y="6857"/>
                </a:lnTo>
                <a:lnTo>
                  <a:pt x="762" y="5333"/>
                </a:lnTo>
                <a:lnTo>
                  <a:pt x="0" y="3809"/>
                </a:lnTo>
                <a:lnTo>
                  <a:pt x="1524" y="761"/>
                </a:lnTo>
                <a:lnTo>
                  <a:pt x="2286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365605" y="2547832"/>
            <a:ext cx="57415" cy="6791"/>
          </a:xfrm>
          <a:custGeom>
            <a:avLst/>
            <a:gdLst/>
            <a:ahLst/>
            <a:cxnLst/>
            <a:rect l="l" t="t" r="r" b="b"/>
            <a:pathLst>
              <a:path w="59054" h="6985">
                <a:moveTo>
                  <a:pt x="3048" y="0"/>
                </a:moveTo>
                <a:lnTo>
                  <a:pt x="55625" y="0"/>
                </a:lnTo>
                <a:lnTo>
                  <a:pt x="57150" y="761"/>
                </a:lnTo>
                <a:lnTo>
                  <a:pt x="58674" y="2285"/>
                </a:lnTo>
                <a:lnTo>
                  <a:pt x="58674" y="5333"/>
                </a:lnTo>
                <a:lnTo>
                  <a:pt x="55625" y="6857"/>
                </a:lnTo>
                <a:lnTo>
                  <a:pt x="1524" y="6857"/>
                </a:lnTo>
                <a:lnTo>
                  <a:pt x="762" y="6095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450061" y="2547832"/>
            <a:ext cx="58649" cy="6791"/>
          </a:xfrm>
          <a:custGeom>
            <a:avLst/>
            <a:gdLst/>
            <a:ahLst/>
            <a:cxnLst/>
            <a:rect l="l" t="t" r="r" b="b"/>
            <a:pathLst>
              <a:path w="60325" h="6985">
                <a:moveTo>
                  <a:pt x="4571" y="0"/>
                </a:moveTo>
                <a:lnTo>
                  <a:pt x="57150" y="0"/>
                </a:lnTo>
                <a:lnTo>
                  <a:pt x="57912" y="761"/>
                </a:lnTo>
                <a:lnTo>
                  <a:pt x="58674" y="2285"/>
                </a:lnTo>
                <a:lnTo>
                  <a:pt x="60198" y="3809"/>
                </a:lnTo>
                <a:lnTo>
                  <a:pt x="57150" y="6857"/>
                </a:lnTo>
                <a:lnTo>
                  <a:pt x="3048" y="6857"/>
                </a:lnTo>
                <a:lnTo>
                  <a:pt x="0" y="3809"/>
                </a:lnTo>
                <a:lnTo>
                  <a:pt x="1524" y="2285"/>
                </a:lnTo>
                <a:lnTo>
                  <a:pt x="2286" y="761"/>
                </a:lnTo>
                <a:lnTo>
                  <a:pt x="3048" y="0"/>
                </a:lnTo>
                <a:lnTo>
                  <a:pt x="45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536739" y="2547832"/>
            <a:ext cx="57415" cy="6791"/>
          </a:xfrm>
          <a:custGeom>
            <a:avLst/>
            <a:gdLst/>
            <a:ahLst/>
            <a:cxnLst/>
            <a:rect l="l" t="t" r="r" b="b"/>
            <a:pathLst>
              <a:path w="59054" h="6985">
                <a:moveTo>
                  <a:pt x="3048" y="0"/>
                </a:moveTo>
                <a:lnTo>
                  <a:pt x="55625" y="0"/>
                </a:lnTo>
                <a:lnTo>
                  <a:pt x="57150" y="761"/>
                </a:lnTo>
                <a:lnTo>
                  <a:pt x="58674" y="2285"/>
                </a:lnTo>
                <a:lnTo>
                  <a:pt x="58674" y="5333"/>
                </a:lnTo>
                <a:lnTo>
                  <a:pt x="55625" y="6857"/>
                </a:lnTo>
                <a:lnTo>
                  <a:pt x="1524" y="6857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622674" y="2547832"/>
            <a:ext cx="57415" cy="6791"/>
          </a:xfrm>
          <a:custGeom>
            <a:avLst/>
            <a:gdLst/>
            <a:ahLst/>
            <a:cxnLst/>
            <a:rect l="l" t="t" r="r" b="b"/>
            <a:pathLst>
              <a:path w="59054" h="6985">
                <a:moveTo>
                  <a:pt x="3048" y="0"/>
                </a:moveTo>
                <a:lnTo>
                  <a:pt x="55625" y="0"/>
                </a:lnTo>
                <a:lnTo>
                  <a:pt x="56387" y="761"/>
                </a:lnTo>
                <a:lnTo>
                  <a:pt x="57150" y="2285"/>
                </a:lnTo>
                <a:lnTo>
                  <a:pt x="58674" y="3809"/>
                </a:lnTo>
                <a:lnTo>
                  <a:pt x="55625" y="6857"/>
                </a:lnTo>
                <a:lnTo>
                  <a:pt x="1524" y="6857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707870" y="2547832"/>
            <a:ext cx="57415" cy="6791"/>
          </a:xfrm>
          <a:custGeom>
            <a:avLst/>
            <a:gdLst/>
            <a:ahLst/>
            <a:cxnLst/>
            <a:rect l="l" t="t" r="r" b="b"/>
            <a:pathLst>
              <a:path w="59054" h="6985">
                <a:moveTo>
                  <a:pt x="3048" y="0"/>
                </a:moveTo>
                <a:lnTo>
                  <a:pt x="56387" y="0"/>
                </a:lnTo>
                <a:lnTo>
                  <a:pt x="57150" y="761"/>
                </a:lnTo>
                <a:lnTo>
                  <a:pt x="58674" y="2285"/>
                </a:lnTo>
                <a:lnTo>
                  <a:pt x="58674" y="5333"/>
                </a:lnTo>
                <a:lnTo>
                  <a:pt x="57150" y="6095"/>
                </a:lnTo>
                <a:lnTo>
                  <a:pt x="56387" y="6857"/>
                </a:lnTo>
                <a:lnTo>
                  <a:pt x="2286" y="6857"/>
                </a:lnTo>
                <a:lnTo>
                  <a:pt x="762" y="6095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2286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793808" y="2547832"/>
            <a:ext cx="57415" cy="6791"/>
          </a:xfrm>
          <a:custGeom>
            <a:avLst/>
            <a:gdLst/>
            <a:ahLst/>
            <a:cxnLst/>
            <a:rect l="l" t="t" r="r" b="b"/>
            <a:pathLst>
              <a:path w="59054" h="6985">
                <a:moveTo>
                  <a:pt x="3048" y="0"/>
                </a:moveTo>
                <a:lnTo>
                  <a:pt x="55625" y="0"/>
                </a:lnTo>
                <a:lnTo>
                  <a:pt x="56387" y="761"/>
                </a:lnTo>
                <a:lnTo>
                  <a:pt x="57150" y="2285"/>
                </a:lnTo>
                <a:lnTo>
                  <a:pt x="58674" y="3809"/>
                </a:lnTo>
                <a:lnTo>
                  <a:pt x="55625" y="6857"/>
                </a:lnTo>
                <a:lnTo>
                  <a:pt x="1524" y="6857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879004" y="2547832"/>
            <a:ext cx="57415" cy="6791"/>
          </a:xfrm>
          <a:custGeom>
            <a:avLst/>
            <a:gdLst/>
            <a:ahLst/>
            <a:cxnLst/>
            <a:rect l="l" t="t" r="r" b="b"/>
            <a:pathLst>
              <a:path w="59054" h="6985">
                <a:moveTo>
                  <a:pt x="3047" y="0"/>
                </a:moveTo>
                <a:lnTo>
                  <a:pt x="56387" y="0"/>
                </a:lnTo>
                <a:lnTo>
                  <a:pt x="57150" y="761"/>
                </a:lnTo>
                <a:lnTo>
                  <a:pt x="58673" y="2285"/>
                </a:lnTo>
                <a:lnTo>
                  <a:pt x="58673" y="5333"/>
                </a:lnTo>
                <a:lnTo>
                  <a:pt x="57150" y="6095"/>
                </a:lnTo>
                <a:lnTo>
                  <a:pt x="56387" y="6857"/>
                </a:lnTo>
                <a:lnTo>
                  <a:pt x="2285" y="6857"/>
                </a:lnTo>
                <a:lnTo>
                  <a:pt x="762" y="6095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2285" y="0"/>
                </a:lnTo>
                <a:lnTo>
                  <a:pt x="30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964939" y="2547832"/>
            <a:ext cx="57415" cy="6791"/>
          </a:xfrm>
          <a:custGeom>
            <a:avLst/>
            <a:gdLst/>
            <a:ahLst/>
            <a:cxnLst/>
            <a:rect l="l" t="t" r="r" b="b"/>
            <a:pathLst>
              <a:path w="59054" h="6985">
                <a:moveTo>
                  <a:pt x="3048" y="0"/>
                </a:moveTo>
                <a:lnTo>
                  <a:pt x="55625" y="0"/>
                </a:lnTo>
                <a:lnTo>
                  <a:pt x="56387" y="761"/>
                </a:lnTo>
                <a:lnTo>
                  <a:pt x="57150" y="2285"/>
                </a:lnTo>
                <a:lnTo>
                  <a:pt x="58674" y="3809"/>
                </a:lnTo>
                <a:lnTo>
                  <a:pt x="55625" y="6857"/>
                </a:lnTo>
                <a:lnTo>
                  <a:pt x="1524" y="6857"/>
                </a:lnTo>
                <a:lnTo>
                  <a:pt x="0" y="5333"/>
                </a:lnTo>
                <a:lnTo>
                  <a:pt x="0" y="2285"/>
                </a:lnTo>
                <a:lnTo>
                  <a:pt x="762" y="761"/>
                </a:lnTo>
                <a:lnTo>
                  <a:pt x="1524" y="0"/>
                </a:lnTo>
                <a:lnTo>
                  <a:pt x="30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3386595" y="2976526"/>
            <a:ext cx="51241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i="1" dirty="0">
                <a:latin typeface="Arial"/>
                <a:cs typeface="Arial"/>
              </a:rPr>
              <a:t>Level</a:t>
            </a:r>
            <a:r>
              <a:rPr sz="924" i="1" spc="-68" dirty="0">
                <a:latin typeface="Arial"/>
                <a:cs typeface="Arial"/>
              </a:rPr>
              <a:t> </a:t>
            </a:r>
            <a:r>
              <a:rPr sz="924" i="1" dirty="0">
                <a:latin typeface="Arial"/>
                <a:cs typeface="Arial"/>
              </a:rPr>
              <a:t>n-1</a:t>
            </a:r>
            <a:endParaRPr sz="924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04563" y="1346940"/>
            <a:ext cx="144463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19" dirty="0">
                <a:latin typeface="Symbol"/>
                <a:cs typeface="Symbol"/>
              </a:rPr>
              <a:t></a:t>
            </a:r>
            <a:endParaRPr sz="1458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76075" y="1226185"/>
            <a:ext cx="548834" cy="492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3281" spc="138" baseline="-23456" dirty="0">
                <a:solidFill>
                  <a:srgbClr val="FFFFFF"/>
                </a:solidFill>
                <a:latin typeface="Symbol"/>
                <a:cs typeface="Symbol"/>
              </a:rPr>
              <a:t></a:t>
            </a:r>
            <a:r>
              <a:rPr sz="2115" i="1" spc="138" baseline="-40229" dirty="0">
                <a:latin typeface="Arial"/>
                <a:cs typeface="Arial"/>
              </a:rPr>
              <a:t>k</a:t>
            </a:r>
            <a:r>
              <a:rPr sz="2115" i="1" spc="540" baseline="-40229" dirty="0">
                <a:latin typeface="Arial"/>
                <a:cs typeface="Arial"/>
              </a:rPr>
              <a:t> </a:t>
            </a:r>
            <a:r>
              <a:rPr sz="1312" spc="-10" dirty="0">
                <a:latin typeface="Symbol"/>
                <a:cs typeface="Symbol"/>
              </a:rPr>
              <a:t></a:t>
            </a:r>
            <a:endParaRPr sz="1312">
              <a:latin typeface="Symbol"/>
              <a:cs typeface="Symbol"/>
            </a:endParaRPr>
          </a:p>
          <a:p>
            <a:pPr marL="317316">
              <a:spcBef>
                <a:spcPts val="53"/>
              </a:spcBef>
            </a:pPr>
            <a:r>
              <a:rPr sz="924" i="1" spc="5" dirty="0">
                <a:latin typeface="Arial"/>
                <a:cs typeface="Arial"/>
              </a:rPr>
              <a:t>2</a:t>
            </a:r>
            <a:endParaRPr sz="924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52267" y="3111359"/>
            <a:ext cx="4852458" cy="3219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189"/>
            <a:r>
              <a:rPr sz="924" dirty="0">
                <a:latin typeface="Arial"/>
                <a:cs typeface="Arial"/>
              </a:rPr>
              <a:t>new</a:t>
            </a:r>
            <a:endParaRPr sz="92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R="358679" algn="ctr">
              <a:spcBef>
                <a:spcPts val="5"/>
              </a:spcBef>
            </a:pPr>
            <a:r>
              <a:rPr sz="924" i="1" dirty="0">
                <a:latin typeface="Arial"/>
                <a:cs typeface="Arial"/>
              </a:rPr>
              <a:t>Level</a:t>
            </a:r>
            <a:r>
              <a:rPr sz="924" i="1" spc="-87" dirty="0">
                <a:latin typeface="Arial"/>
                <a:cs typeface="Arial"/>
              </a:rPr>
              <a:t> </a:t>
            </a:r>
            <a:r>
              <a:rPr sz="924" i="1" spc="5" dirty="0">
                <a:latin typeface="Arial"/>
                <a:cs typeface="Arial"/>
              </a:rPr>
              <a:t>n</a:t>
            </a:r>
            <a:endParaRPr sz="924">
              <a:latin typeface="Arial"/>
              <a:cs typeface="Arial"/>
            </a:endParaRPr>
          </a:p>
          <a:p>
            <a:pPr marL="112975">
              <a:spcBef>
                <a:spcPts val="87"/>
              </a:spcBef>
            </a:pPr>
            <a:r>
              <a:rPr sz="924" spc="5" dirty="0">
                <a:latin typeface="Arial"/>
                <a:cs typeface="Arial"/>
              </a:rPr>
              <a:t>new</a:t>
            </a:r>
            <a:endParaRPr sz="924">
              <a:latin typeface="Arial"/>
              <a:cs typeface="Arial"/>
            </a:endParaRPr>
          </a:p>
          <a:p>
            <a:pPr marL="1139623">
              <a:spcBef>
                <a:spcPts val="437"/>
              </a:spcBef>
            </a:pPr>
            <a:r>
              <a:rPr sz="924" b="1" spc="5" dirty="0">
                <a:latin typeface="Arial"/>
                <a:cs typeface="Arial"/>
              </a:rPr>
              <a:t>Fig </a:t>
            </a:r>
            <a:r>
              <a:rPr sz="924" b="1" dirty="0">
                <a:latin typeface="Arial"/>
                <a:cs typeface="Arial"/>
              </a:rPr>
              <a:t>21.13: </a:t>
            </a:r>
            <a:r>
              <a:rPr sz="924" b="1" spc="5" dirty="0">
                <a:latin typeface="Arial"/>
                <a:cs typeface="Arial"/>
              </a:rPr>
              <a:t>Single right </a:t>
            </a:r>
            <a:r>
              <a:rPr sz="924" b="1" dirty="0">
                <a:latin typeface="Arial"/>
                <a:cs typeface="Arial"/>
              </a:rPr>
              <a:t>rotation to fix </a:t>
            </a:r>
            <a:r>
              <a:rPr sz="924" b="1" spc="5" dirty="0">
                <a:latin typeface="Arial"/>
                <a:cs typeface="Arial"/>
              </a:rPr>
              <a:t>case</a:t>
            </a:r>
            <a:r>
              <a:rPr sz="924" b="1" spc="-10" dirty="0">
                <a:latin typeface="Arial"/>
                <a:cs typeface="Arial"/>
              </a:rPr>
              <a:t> </a:t>
            </a:r>
            <a:r>
              <a:rPr sz="924" b="1" spc="5" dirty="0">
                <a:latin typeface="Arial"/>
                <a:cs typeface="Arial"/>
              </a:rPr>
              <a:t>1</a:t>
            </a:r>
            <a:endParaRPr sz="92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 marL="12347" marR="4939" algn="just">
              <a:lnSpc>
                <a:spcPct val="99000"/>
              </a:lnSpc>
              <a:spcBef>
                <a:spcPts val="661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shown, single right notation to fix case 1.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are shown </a:t>
            </a:r>
            <a:r>
              <a:rPr sz="1069" spc="5" dirty="0">
                <a:latin typeface="Times New Roman"/>
                <a:cs typeface="Times New Roman"/>
              </a:rPr>
              <a:t>in  the figure, here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(and also the </a:t>
            </a:r>
            <a:r>
              <a:rPr sz="1069" spc="15" dirty="0">
                <a:latin typeface="Symbol"/>
                <a:cs typeface="Symbol"/>
              </a:rPr>
              <a:t>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5" dirty="0">
                <a:latin typeface="Times New Roman"/>
                <a:cs typeface="Times New Roman"/>
              </a:rPr>
              <a:t>is its left child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Z  </a:t>
            </a:r>
            <a:r>
              <a:rPr sz="1069" spc="10" dirty="0">
                <a:latin typeface="Times New Roman"/>
                <a:cs typeface="Times New Roman"/>
              </a:rPr>
              <a:t>shown in the triangle </a:t>
            </a:r>
            <a:r>
              <a:rPr sz="1069" spc="5" dirty="0">
                <a:latin typeface="Times New Roman"/>
                <a:cs typeface="Times New Roman"/>
              </a:rPr>
              <a:t>is its right child.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i="1" spc="15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 </a:t>
            </a:r>
            <a:r>
              <a:rPr sz="1069" spc="5" dirty="0">
                <a:latin typeface="Times New Roman"/>
                <a:cs typeface="Times New Roman"/>
              </a:rPr>
              <a:t>subtrees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shown below to the </a:t>
            </a:r>
            <a:r>
              <a:rPr sz="1069" spc="5" dirty="0">
                <a:latin typeface="Times New Roman"/>
                <a:cs typeface="Times New Roman"/>
              </a:rPr>
              <a:t>triangle </a:t>
            </a:r>
            <a:r>
              <a:rPr sz="1069" spc="10" dirty="0">
                <a:latin typeface="Times New Roman"/>
                <a:cs typeface="Times New Roman"/>
              </a:rPr>
              <a:t>of the node </a:t>
            </a:r>
            <a:r>
              <a:rPr sz="1069" i="1" spc="15" dirty="0">
                <a:latin typeface="Times New Roman"/>
                <a:cs typeface="Times New Roman"/>
              </a:rPr>
              <a:t>X</a:t>
            </a:r>
            <a:r>
              <a:rPr sz="1069" spc="15" dirty="0">
                <a:latin typeface="Times New Roman"/>
                <a:cs typeface="Times New Roman"/>
              </a:rPr>
              <a:t>,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exact </a:t>
            </a:r>
            <a:r>
              <a:rPr sz="1069" spc="5" dirty="0">
                <a:latin typeface="Times New Roman"/>
                <a:cs typeface="Times New Roman"/>
              </a:rPr>
              <a:t>position (whether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right or left child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10" dirty="0">
                <a:latin typeface="Times New Roman"/>
                <a:cs typeface="Times New Roman"/>
              </a:rPr>
              <a:t>X</a:t>
            </a:r>
            <a:r>
              <a:rPr sz="1069" spc="10" dirty="0">
                <a:latin typeface="Times New Roman"/>
                <a:cs typeface="Times New Roman"/>
              </a:rPr>
              <a:t>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 mentioned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is inserted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child of </a:t>
            </a:r>
            <a:r>
              <a:rPr sz="1069" i="1" spc="15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why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5" dirty="0">
                <a:latin typeface="Times New Roman"/>
                <a:cs typeface="Times New Roman"/>
              </a:rPr>
              <a:t>called an  </a:t>
            </a:r>
            <a:r>
              <a:rPr sz="1069" i="1" spc="10" dirty="0">
                <a:latin typeface="Times New Roman"/>
                <a:cs typeface="Times New Roman"/>
              </a:rPr>
              <a:t>outside </a:t>
            </a:r>
            <a:r>
              <a:rPr sz="1069" spc="5" dirty="0">
                <a:latin typeface="Times New Roman"/>
                <a:cs typeface="Times New Roman"/>
              </a:rPr>
              <a:t>insertion,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is called </a:t>
            </a:r>
            <a:r>
              <a:rPr sz="1069" i="1" spc="5" dirty="0">
                <a:latin typeface="Times New Roman"/>
                <a:cs typeface="Times New Roman"/>
              </a:rPr>
              <a:t>inside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is inserted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of  the node </a:t>
            </a:r>
            <a:r>
              <a:rPr sz="1069" i="1" spc="10" dirty="0">
                <a:latin typeface="Times New Roman"/>
                <a:cs typeface="Times New Roman"/>
              </a:rPr>
              <a:t>Y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This insertion falls in </a:t>
            </a:r>
            <a:r>
              <a:rPr sz="1069" i="1" spc="10" dirty="0">
                <a:latin typeface="Times New Roman"/>
                <a:cs typeface="Times New Roman"/>
              </a:rPr>
              <a:t>case 1 </a:t>
            </a:r>
            <a:r>
              <a:rPr sz="1069" spc="10" dirty="0">
                <a:latin typeface="Times New Roman"/>
                <a:cs typeface="Times New Roman"/>
              </a:rPr>
              <a:t>mentioned </a:t>
            </a:r>
            <a:r>
              <a:rPr sz="1069" spc="5" dirty="0">
                <a:latin typeface="Times New Roman"/>
                <a:cs typeface="Times New Roman"/>
              </a:rPr>
              <a:t>above, </a:t>
            </a:r>
            <a:r>
              <a:rPr sz="1069" spc="10" dirty="0">
                <a:latin typeface="Times New Roman"/>
                <a:cs typeface="Times New Roman"/>
              </a:rPr>
              <a:t>so by </a:t>
            </a:r>
            <a:r>
              <a:rPr sz="1069" spc="5" dirty="0">
                <a:latin typeface="Times New Roman"/>
                <a:cs typeface="Times New Roman"/>
              </a:rPr>
              <a:t>our definition above,  single rotation should fix the balance.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rotated single </a:t>
            </a:r>
            <a:r>
              <a:rPr sz="1069" spc="10" dirty="0">
                <a:latin typeface="Times New Roman"/>
                <a:cs typeface="Times New Roman"/>
              </a:rPr>
              <a:t>time  towards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to become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the left child of </a:t>
            </a:r>
            <a:r>
              <a:rPr sz="1069" i="1" spc="5" dirty="0">
                <a:latin typeface="Times New Roman"/>
                <a:cs typeface="Times New Roman"/>
              </a:rPr>
              <a:t>k2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in inorder fashion,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output 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same: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59"/>
              </a:lnSpc>
            </a:pPr>
            <a:r>
              <a:rPr sz="1069" spc="19" dirty="0">
                <a:latin typeface="Times New Roman"/>
                <a:cs typeface="Times New Roman"/>
              </a:rPr>
              <a:t>X   </a:t>
            </a:r>
            <a:r>
              <a:rPr sz="1069" spc="10" dirty="0">
                <a:latin typeface="Times New Roman"/>
                <a:cs typeface="Times New Roman"/>
              </a:rPr>
              <a:t>k1   </a:t>
            </a:r>
            <a:r>
              <a:rPr sz="1069" spc="19" dirty="0">
                <a:latin typeface="Times New Roman"/>
                <a:cs typeface="Times New Roman"/>
              </a:rPr>
              <a:t>Y   </a:t>
            </a:r>
            <a:r>
              <a:rPr sz="1069" spc="10" dirty="0">
                <a:latin typeface="Times New Roman"/>
                <a:cs typeface="Times New Roman"/>
              </a:rPr>
              <a:t>k2 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Z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75301" y="6612358"/>
            <a:ext cx="3079700" cy="1983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1352279" y="6434663"/>
            <a:ext cx="1719968" cy="466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the figure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R="351270" algn="ctr">
              <a:spcBef>
                <a:spcPts val="928"/>
              </a:spcBef>
            </a:pPr>
            <a:r>
              <a:rPr sz="1823" i="1" spc="-306" baseline="17777" dirty="0">
                <a:latin typeface="Arial"/>
                <a:cs typeface="Arial"/>
              </a:rPr>
              <a:t>k</a:t>
            </a:r>
            <a:r>
              <a:rPr sz="1021" i="1" spc="-2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40" i="1" spc="-306" baseline="3267" dirty="0">
                <a:latin typeface="Arial"/>
                <a:cs typeface="Arial"/>
              </a:rPr>
              <a:t>1</a:t>
            </a:r>
            <a:endParaRPr sz="1240" baseline="3267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3150" y="7225948"/>
            <a:ext cx="156810" cy="18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23" i="1" spc="-51" baseline="17777" dirty="0">
                <a:latin typeface="Arial"/>
                <a:cs typeface="Arial"/>
              </a:rPr>
              <a:t>k</a:t>
            </a:r>
            <a:r>
              <a:rPr sz="1021" i="1" spc="-57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40" i="1" baseline="3267" dirty="0">
                <a:latin typeface="Arial"/>
                <a:cs typeface="Arial"/>
              </a:rPr>
              <a:t>2</a:t>
            </a:r>
            <a:endParaRPr sz="1240" baseline="3267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79853" y="8019380"/>
            <a:ext cx="121620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i="1" spc="19" dirty="0">
                <a:latin typeface="Arial"/>
                <a:cs typeface="Arial"/>
              </a:rPr>
              <a:t>Z</a:t>
            </a:r>
            <a:endParaRPr sz="1215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02743" y="7930480"/>
            <a:ext cx="130881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i="1" spc="19" dirty="0">
                <a:latin typeface="Arial"/>
                <a:cs typeface="Arial"/>
              </a:rPr>
              <a:t>Y</a:t>
            </a:r>
            <a:endParaRPr sz="1215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60428" y="7381521"/>
            <a:ext cx="130881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i="1" spc="19" dirty="0">
                <a:latin typeface="Arial"/>
                <a:cs typeface="Arial"/>
              </a:rPr>
              <a:t>X</a:t>
            </a:r>
            <a:endParaRPr sz="1215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280659" y="7383991"/>
            <a:ext cx="219781" cy="322263"/>
          </a:xfrm>
          <a:custGeom>
            <a:avLst/>
            <a:gdLst/>
            <a:ahLst/>
            <a:cxnLst/>
            <a:rect l="l" t="t" r="r" b="b"/>
            <a:pathLst>
              <a:path w="226060" h="331470">
                <a:moveTo>
                  <a:pt x="0" y="0"/>
                </a:moveTo>
                <a:lnTo>
                  <a:pt x="225551" y="331469"/>
                </a:lnTo>
              </a:path>
            </a:pathLst>
          </a:custGeom>
          <a:ln w="8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946544" y="7383992"/>
            <a:ext cx="208667" cy="306828"/>
          </a:xfrm>
          <a:custGeom>
            <a:avLst/>
            <a:gdLst/>
            <a:ahLst/>
            <a:cxnLst/>
            <a:rect l="l" t="t" r="r" b="b"/>
            <a:pathLst>
              <a:path w="214629" h="315595">
                <a:moveTo>
                  <a:pt x="214122" y="0"/>
                </a:moveTo>
                <a:lnTo>
                  <a:pt x="0" y="315468"/>
                </a:lnTo>
              </a:path>
            </a:pathLst>
          </a:custGeom>
          <a:ln w="8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5097673" y="7135072"/>
            <a:ext cx="235832" cy="280899"/>
          </a:xfrm>
          <a:custGeom>
            <a:avLst/>
            <a:gdLst/>
            <a:ahLst/>
            <a:cxnLst/>
            <a:rect l="l" t="t" r="r" b="b"/>
            <a:pathLst>
              <a:path w="242570" h="288925">
                <a:moveTo>
                  <a:pt x="242315" y="144017"/>
                </a:moveTo>
                <a:lnTo>
                  <a:pt x="242315" y="136397"/>
                </a:lnTo>
                <a:lnTo>
                  <a:pt x="241553" y="128777"/>
                </a:lnTo>
                <a:lnTo>
                  <a:pt x="240791" y="121919"/>
                </a:lnTo>
                <a:lnTo>
                  <a:pt x="240029" y="114299"/>
                </a:lnTo>
                <a:lnTo>
                  <a:pt x="237743" y="108203"/>
                </a:lnTo>
                <a:lnTo>
                  <a:pt x="236219" y="100583"/>
                </a:lnTo>
                <a:lnTo>
                  <a:pt x="234695" y="94487"/>
                </a:lnTo>
                <a:lnTo>
                  <a:pt x="232410" y="87629"/>
                </a:lnTo>
                <a:lnTo>
                  <a:pt x="227837" y="75437"/>
                </a:lnTo>
                <a:lnTo>
                  <a:pt x="224789" y="68579"/>
                </a:lnTo>
                <a:lnTo>
                  <a:pt x="220979" y="63245"/>
                </a:lnTo>
                <a:lnTo>
                  <a:pt x="217931" y="57149"/>
                </a:lnTo>
                <a:lnTo>
                  <a:pt x="214122" y="51815"/>
                </a:lnTo>
                <a:lnTo>
                  <a:pt x="211074" y="47243"/>
                </a:lnTo>
                <a:lnTo>
                  <a:pt x="206501" y="41147"/>
                </a:lnTo>
                <a:lnTo>
                  <a:pt x="192786" y="27431"/>
                </a:lnTo>
                <a:lnTo>
                  <a:pt x="188213" y="23621"/>
                </a:lnTo>
                <a:lnTo>
                  <a:pt x="183641" y="20573"/>
                </a:lnTo>
                <a:lnTo>
                  <a:pt x="172974" y="12953"/>
                </a:lnTo>
                <a:lnTo>
                  <a:pt x="162305" y="7619"/>
                </a:lnTo>
                <a:lnTo>
                  <a:pt x="156972" y="6095"/>
                </a:lnTo>
                <a:lnTo>
                  <a:pt x="151637" y="3809"/>
                </a:lnTo>
                <a:lnTo>
                  <a:pt x="145541" y="2285"/>
                </a:lnTo>
                <a:lnTo>
                  <a:pt x="139445" y="1523"/>
                </a:lnTo>
                <a:lnTo>
                  <a:pt x="133350" y="0"/>
                </a:lnTo>
                <a:lnTo>
                  <a:pt x="108965" y="0"/>
                </a:lnTo>
                <a:lnTo>
                  <a:pt x="102107" y="1523"/>
                </a:lnTo>
                <a:lnTo>
                  <a:pt x="96774" y="2285"/>
                </a:lnTo>
                <a:lnTo>
                  <a:pt x="91439" y="3809"/>
                </a:lnTo>
                <a:lnTo>
                  <a:pt x="84581" y="6095"/>
                </a:lnTo>
                <a:lnTo>
                  <a:pt x="79248" y="7619"/>
                </a:lnTo>
                <a:lnTo>
                  <a:pt x="73913" y="10667"/>
                </a:lnTo>
                <a:lnTo>
                  <a:pt x="68579" y="12953"/>
                </a:lnTo>
                <a:lnTo>
                  <a:pt x="57912" y="20573"/>
                </a:lnTo>
                <a:lnTo>
                  <a:pt x="32003" y="47243"/>
                </a:lnTo>
                <a:lnTo>
                  <a:pt x="27431" y="51815"/>
                </a:lnTo>
                <a:lnTo>
                  <a:pt x="23622" y="57149"/>
                </a:lnTo>
                <a:lnTo>
                  <a:pt x="20574" y="63245"/>
                </a:lnTo>
                <a:lnTo>
                  <a:pt x="17525" y="68579"/>
                </a:lnTo>
                <a:lnTo>
                  <a:pt x="14477" y="75437"/>
                </a:lnTo>
                <a:lnTo>
                  <a:pt x="11429" y="81533"/>
                </a:lnTo>
                <a:lnTo>
                  <a:pt x="9143" y="87629"/>
                </a:lnTo>
                <a:lnTo>
                  <a:pt x="7619" y="94487"/>
                </a:lnTo>
                <a:lnTo>
                  <a:pt x="5333" y="100583"/>
                </a:lnTo>
                <a:lnTo>
                  <a:pt x="3810" y="108203"/>
                </a:lnTo>
                <a:lnTo>
                  <a:pt x="3048" y="114299"/>
                </a:lnTo>
                <a:lnTo>
                  <a:pt x="1524" y="121919"/>
                </a:lnTo>
                <a:lnTo>
                  <a:pt x="0" y="128777"/>
                </a:lnTo>
                <a:lnTo>
                  <a:pt x="0" y="158495"/>
                </a:lnTo>
                <a:lnTo>
                  <a:pt x="1524" y="166115"/>
                </a:lnTo>
                <a:lnTo>
                  <a:pt x="3048" y="172973"/>
                </a:lnTo>
                <a:lnTo>
                  <a:pt x="3810" y="180593"/>
                </a:lnTo>
                <a:lnTo>
                  <a:pt x="5333" y="186689"/>
                </a:lnTo>
                <a:lnTo>
                  <a:pt x="7619" y="192785"/>
                </a:lnTo>
                <a:lnTo>
                  <a:pt x="9143" y="200405"/>
                </a:lnTo>
                <a:lnTo>
                  <a:pt x="27431" y="235457"/>
                </a:lnTo>
                <a:lnTo>
                  <a:pt x="53339" y="263651"/>
                </a:lnTo>
                <a:lnTo>
                  <a:pt x="57912" y="266699"/>
                </a:lnTo>
                <a:lnTo>
                  <a:pt x="63245" y="271271"/>
                </a:lnTo>
                <a:lnTo>
                  <a:pt x="68579" y="274319"/>
                </a:lnTo>
                <a:lnTo>
                  <a:pt x="73913" y="276605"/>
                </a:lnTo>
                <a:lnTo>
                  <a:pt x="79248" y="279653"/>
                </a:lnTo>
                <a:lnTo>
                  <a:pt x="84581" y="281177"/>
                </a:lnTo>
                <a:lnTo>
                  <a:pt x="91439" y="284225"/>
                </a:lnTo>
                <a:lnTo>
                  <a:pt x="96774" y="285749"/>
                </a:lnTo>
                <a:lnTo>
                  <a:pt x="102107" y="286511"/>
                </a:lnTo>
                <a:lnTo>
                  <a:pt x="108965" y="288035"/>
                </a:lnTo>
                <a:lnTo>
                  <a:pt x="115062" y="288035"/>
                </a:lnTo>
                <a:lnTo>
                  <a:pt x="121157" y="288797"/>
                </a:lnTo>
                <a:lnTo>
                  <a:pt x="127253" y="288035"/>
                </a:lnTo>
                <a:lnTo>
                  <a:pt x="133350" y="288035"/>
                </a:lnTo>
                <a:lnTo>
                  <a:pt x="139445" y="286511"/>
                </a:lnTo>
                <a:lnTo>
                  <a:pt x="145541" y="285749"/>
                </a:lnTo>
                <a:lnTo>
                  <a:pt x="151637" y="284225"/>
                </a:lnTo>
                <a:lnTo>
                  <a:pt x="156972" y="281177"/>
                </a:lnTo>
                <a:lnTo>
                  <a:pt x="162305" y="279653"/>
                </a:lnTo>
                <a:lnTo>
                  <a:pt x="172974" y="274319"/>
                </a:lnTo>
                <a:lnTo>
                  <a:pt x="178307" y="271271"/>
                </a:lnTo>
                <a:lnTo>
                  <a:pt x="183641" y="266699"/>
                </a:lnTo>
                <a:lnTo>
                  <a:pt x="188213" y="263651"/>
                </a:lnTo>
                <a:lnTo>
                  <a:pt x="192786" y="259841"/>
                </a:lnTo>
                <a:lnTo>
                  <a:pt x="198119" y="255269"/>
                </a:lnTo>
                <a:lnTo>
                  <a:pt x="201929" y="250697"/>
                </a:lnTo>
                <a:lnTo>
                  <a:pt x="211074" y="241553"/>
                </a:lnTo>
                <a:lnTo>
                  <a:pt x="214122" y="235457"/>
                </a:lnTo>
                <a:lnTo>
                  <a:pt x="217931" y="230123"/>
                </a:lnTo>
                <a:lnTo>
                  <a:pt x="220979" y="224789"/>
                </a:lnTo>
                <a:lnTo>
                  <a:pt x="236219" y="186689"/>
                </a:lnTo>
                <a:lnTo>
                  <a:pt x="237743" y="180593"/>
                </a:lnTo>
                <a:lnTo>
                  <a:pt x="240029" y="172973"/>
                </a:lnTo>
                <a:lnTo>
                  <a:pt x="240791" y="166115"/>
                </a:lnTo>
                <a:lnTo>
                  <a:pt x="241553" y="158495"/>
                </a:lnTo>
                <a:lnTo>
                  <a:pt x="242315" y="151637"/>
                </a:lnTo>
                <a:lnTo>
                  <a:pt x="242315" y="1440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5142371" y="7230392"/>
            <a:ext cx="156810" cy="18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23" i="1" spc="-51" baseline="17777" dirty="0">
                <a:latin typeface="Arial"/>
                <a:cs typeface="Arial"/>
              </a:rPr>
              <a:t>k</a:t>
            </a:r>
            <a:r>
              <a:rPr sz="1021" i="1" spc="-57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40" i="1" baseline="3267" dirty="0">
                <a:latin typeface="Arial"/>
                <a:cs typeface="Arial"/>
              </a:rPr>
              <a:t>1</a:t>
            </a:r>
            <a:endParaRPr sz="1240" baseline="3267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350299" y="6981719"/>
            <a:ext cx="335844" cy="246327"/>
          </a:xfrm>
          <a:custGeom>
            <a:avLst/>
            <a:gdLst/>
            <a:ahLst/>
            <a:cxnLst/>
            <a:rect l="l" t="t" r="r" b="b"/>
            <a:pathLst>
              <a:path w="345439" h="253365">
                <a:moveTo>
                  <a:pt x="345186" y="0"/>
                </a:moveTo>
                <a:lnTo>
                  <a:pt x="0" y="252983"/>
                </a:lnTo>
              </a:path>
            </a:pathLst>
          </a:custGeom>
          <a:ln w="8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327331" y="7690697"/>
            <a:ext cx="317324" cy="463021"/>
          </a:xfrm>
          <a:custGeom>
            <a:avLst/>
            <a:gdLst/>
            <a:ahLst/>
            <a:cxnLst/>
            <a:rect l="l" t="t" r="r" b="b"/>
            <a:pathLst>
              <a:path w="326389" h="476250">
                <a:moveTo>
                  <a:pt x="163068" y="0"/>
                </a:moveTo>
                <a:lnTo>
                  <a:pt x="0" y="476249"/>
                </a:lnTo>
                <a:lnTo>
                  <a:pt x="326136" y="476249"/>
                </a:lnTo>
                <a:lnTo>
                  <a:pt x="1630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778375" y="7690697"/>
            <a:ext cx="335844" cy="459317"/>
          </a:xfrm>
          <a:custGeom>
            <a:avLst/>
            <a:gdLst/>
            <a:ahLst/>
            <a:cxnLst/>
            <a:rect l="l" t="t" r="r" b="b"/>
            <a:pathLst>
              <a:path w="345439" h="472440">
                <a:moveTo>
                  <a:pt x="172974" y="0"/>
                </a:moveTo>
                <a:lnTo>
                  <a:pt x="0" y="472439"/>
                </a:lnTo>
                <a:lnTo>
                  <a:pt x="345186" y="472439"/>
                </a:lnTo>
                <a:lnTo>
                  <a:pt x="1729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5425368" y="7919366"/>
            <a:ext cx="130881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i="1" spc="19" dirty="0">
                <a:latin typeface="Arial"/>
                <a:cs typeface="Arial"/>
              </a:rPr>
              <a:t>Y</a:t>
            </a:r>
            <a:endParaRPr sz="1215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51963" y="7934183"/>
            <a:ext cx="130881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i="1" spc="19" dirty="0">
                <a:latin typeface="Arial"/>
                <a:cs typeface="Arial"/>
              </a:rPr>
              <a:t>X</a:t>
            </a:r>
            <a:endParaRPr sz="1215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881475" y="7198043"/>
            <a:ext cx="484011" cy="951970"/>
          </a:xfrm>
          <a:custGeom>
            <a:avLst/>
            <a:gdLst/>
            <a:ahLst/>
            <a:cxnLst/>
            <a:rect l="l" t="t" r="r" b="b"/>
            <a:pathLst>
              <a:path w="497840" h="979170">
                <a:moveTo>
                  <a:pt x="248412" y="0"/>
                </a:moveTo>
                <a:lnTo>
                  <a:pt x="0" y="979169"/>
                </a:lnTo>
                <a:lnTo>
                  <a:pt x="497586" y="979169"/>
                </a:lnTo>
                <a:lnTo>
                  <a:pt x="2484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/>
          <p:nvPr/>
        </p:nvSpPr>
        <p:spPr>
          <a:xfrm>
            <a:off x="6066931" y="7788980"/>
            <a:ext cx="121620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i="1" spc="19" dirty="0">
                <a:latin typeface="Arial"/>
                <a:cs typeface="Arial"/>
              </a:rPr>
              <a:t>Z</a:t>
            </a:r>
            <a:endParaRPr sz="1215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685896" y="6803920"/>
            <a:ext cx="235215" cy="280899"/>
          </a:xfrm>
          <a:custGeom>
            <a:avLst/>
            <a:gdLst/>
            <a:ahLst/>
            <a:cxnLst/>
            <a:rect l="l" t="t" r="r" b="b"/>
            <a:pathLst>
              <a:path w="241935" h="288925">
                <a:moveTo>
                  <a:pt x="241553" y="144780"/>
                </a:moveTo>
                <a:lnTo>
                  <a:pt x="241553" y="136398"/>
                </a:lnTo>
                <a:lnTo>
                  <a:pt x="240791" y="128778"/>
                </a:lnTo>
                <a:lnTo>
                  <a:pt x="240791" y="121920"/>
                </a:lnTo>
                <a:lnTo>
                  <a:pt x="239267" y="115062"/>
                </a:lnTo>
                <a:lnTo>
                  <a:pt x="238505" y="108204"/>
                </a:lnTo>
                <a:lnTo>
                  <a:pt x="236220" y="101346"/>
                </a:lnTo>
                <a:lnTo>
                  <a:pt x="234696" y="94487"/>
                </a:lnTo>
                <a:lnTo>
                  <a:pt x="230124" y="80772"/>
                </a:lnTo>
                <a:lnTo>
                  <a:pt x="227075" y="75437"/>
                </a:lnTo>
                <a:lnTo>
                  <a:pt x="224027" y="68580"/>
                </a:lnTo>
                <a:lnTo>
                  <a:pt x="221741" y="63246"/>
                </a:lnTo>
                <a:lnTo>
                  <a:pt x="217932" y="57912"/>
                </a:lnTo>
                <a:lnTo>
                  <a:pt x="214884" y="51816"/>
                </a:lnTo>
                <a:lnTo>
                  <a:pt x="210312" y="46482"/>
                </a:lnTo>
                <a:lnTo>
                  <a:pt x="206501" y="41910"/>
                </a:lnTo>
                <a:lnTo>
                  <a:pt x="202691" y="36575"/>
                </a:lnTo>
                <a:lnTo>
                  <a:pt x="197358" y="32766"/>
                </a:lnTo>
                <a:lnTo>
                  <a:pt x="193548" y="28194"/>
                </a:lnTo>
                <a:lnTo>
                  <a:pt x="188975" y="23622"/>
                </a:lnTo>
                <a:lnTo>
                  <a:pt x="184403" y="20574"/>
                </a:lnTo>
                <a:lnTo>
                  <a:pt x="178308" y="16763"/>
                </a:lnTo>
                <a:lnTo>
                  <a:pt x="173736" y="13716"/>
                </a:lnTo>
                <a:lnTo>
                  <a:pt x="167639" y="11430"/>
                </a:lnTo>
                <a:lnTo>
                  <a:pt x="162305" y="7620"/>
                </a:lnTo>
                <a:lnTo>
                  <a:pt x="156972" y="6096"/>
                </a:lnTo>
                <a:lnTo>
                  <a:pt x="150875" y="3810"/>
                </a:lnTo>
                <a:lnTo>
                  <a:pt x="145541" y="2286"/>
                </a:lnTo>
                <a:lnTo>
                  <a:pt x="140208" y="1524"/>
                </a:lnTo>
                <a:lnTo>
                  <a:pt x="133350" y="0"/>
                </a:lnTo>
                <a:lnTo>
                  <a:pt x="108203" y="0"/>
                </a:lnTo>
                <a:lnTo>
                  <a:pt x="102870" y="1524"/>
                </a:lnTo>
                <a:lnTo>
                  <a:pt x="96774" y="2286"/>
                </a:lnTo>
                <a:lnTo>
                  <a:pt x="90677" y="3810"/>
                </a:lnTo>
                <a:lnTo>
                  <a:pt x="85344" y="6096"/>
                </a:lnTo>
                <a:lnTo>
                  <a:pt x="80010" y="7620"/>
                </a:lnTo>
                <a:lnTo>
                  <a:pt x="73913" y="11430"/>
                </a:lnTo>
                <a:lnTo>
                  <a:pt x="68579" y="13716"/>
                </a:lnTo>
                <a:lnTo>
                  <a:pt x="63246" y="16763"/>
                </a:lnTo>
                <a:lnTo>
                  <a:pt x="58674" y="20574"/>
                </a:lnTo>
                <a:lnTo>
                  <a:pt x="53339" y="23622"/>
                </a:lnTo>
                <a:lnTo>
                  <a:pt x="44196" y="32766"/>
                </a:lnTo>
                <a:lnTo>
                  <a:pt x="39624" y="36575"/>
                </a:lnTo>
                <a:lnTo>
                  <a:pt x="35813" y="41910"/>
                </a:lnTo>
                <a:lnTo>
                  <a:pt x="31241" y="46482"/>
                </a:lnTo>
                <a:lnTo>
                  <a:pt x="27432" y="51816"/>
                </a:lnTo>
                <a:lnTo>
                  <a:pt x="24384" y="57912"/>
                </a:lnTo>
                <a:lnTo>
                  <a:pt x="21336" y="63246"/>
                </a:lnTo>
                <a:lnTo>
                  <a:pt x="6096" y="101346"/>
                </a:lnTo>
                <a:lnTo>
                  <a:pt x="3810" y="108204"/>
                </a:lnTo>
                <a:lnTo>
                  <a:pt x="2286" y="115062"/>
                </a:lnTo>
                <a:lnTo>
                  <a:pt x="1524" y="121920"/>
                </a:lnTo>
                <a:lnTo>
                  <a:pt x="762" y="128778"/>
                </a:lnTo>
                <a:lnTo>
                  <a:pt x="0" y="136398"/>
                </a:lnTo>
                <a:lnTo>
                  <a:pt x="0" y="151637"/>
                </a:lnTo>
                <a:lnTo>
                  <a:pt x="762" y="158496"/>
                </a:lnTo>
                <a:lnTo>
                  <a:pt x="1524" y="166116"/>
                </a:lnTo>
                <a:lnTo>
                  <a:pt x="2286" y="172974"/>
                </a:lnTo>
                <a:lnTo>
                  <a:pt x="3810" y="180594"/>
                </a:lnTo>
                <a:lnTo>
                  <a:pt x="6096" y="186690"/>
                </a:lnTo>
                <a:lnTo>
                  <a:pt x="7620" y="193548"/>
                </a:lnTo>
                <a:lnTo>
                  <a:pt x="12191" y="207263"/>
                </a:lnTo>
                <a:lnTo>
                  <a:pt x="14477" y="212598"/>
                </a:lnTo>
                <a:lnTo>
                  <a:pt x="17525" y="218694"/>
                </a:lnTo>
                <a:lnTo>
                  <a:pt x="21336" y="224790"/>
                </a:lnTo>
                <a:lnTo>
                  <a:pt x="24384" y="230124"/>
                </a:lnTo>
                <a:lnTo>
                  <a:pt x="27432" y="236220"/>
                </a:lnTo>
                <a:lnTo>
                  <a:pt x="31241" y="241554"/>
                </a:lnTo>
                <a:lnTo>
                  <a:pt x="35813" y="246125"/>
                </a:lnTo>
                <a:lnTo>
                  <a:pt x="39624" y="251460"/>
                </a:lnTo>
                <a:lnTo>
                  <a:pt x="44196" y="255270"/>
                </a:lnTo>
                <a:lnTo>
                  <a:pt x="48767" y="259842"/>
                </a:lnTo>
                <a:lnTo>
                  <a:pt x="53339" y="263651"/>
                </a:lnTo>
                <a:lnTo>
                  <a:pt x="58674" y="267462"/>
                </a:lnTo>
                <a:lnTo>
                  <a:pt x="63246" y="271272"/>
                </a:lnTo>
                <a:lnTo>
                  <a:pt x="68579" y="274320"/>
                </a:lnTo>
                <a:lnTo>
                  <a:pt x="73913" y="276606"/>
                </a:lnTo>
                <a:lnTo>
                  <a:pt x="80010" y="280416"/>
                </a:lnTo>
                <a:lnTo>
                  <a:pt x="85344" y="281940"/>
                </a:lnTo>
                <a:lnTo>
                  <a:pt x="90677" y="284226"/>
                </a:lnTo>
                <a:lnTo>
                  <a:pt x="96774" y="285750"/>
                </a:lnTo>
                <a:lnTo>
                  <a:pt x="102870" y="286512"/>
                </a:lnTo>
                <a:lnTo>
                  <a:pt x="108203" y="288036"/>
                </a:lnTo>
                <a:lnTo>
                  <a:pt x="115062" y="288036"/>
                </a:lnTo>
                <a:lnTo>
                  <a:pt x="121158" y="288798"/>
                </a:lnTo>
                <a:lnTo>
                  <a:pt x="128015" y="288036"/>
                </a:lnTo>
                <a:lnTo>
                  <a:pt x="133350" y="288036"/>
                </a:lnTo>
                <a:lnTo>
                  <a:pt x="140208" y="286512"/>
                </a:lnTo>
                <a:lnTo>
                  <a:pt x="145541" y="285750"/>
                </a:lnTo>
                <a:lnTo>
                  <a:pt x="150875" y="284226"/>
                </a:lnTo>
                <a:lnTo>
                  <a:pt x="156972" y="281940"/>
                </a:lnTo>
                <a:lnTo>
                  <a:pt x="162305" y="280416"/>
                </a:lnTo>
                <a:lnTo>
                  <a:pt x="167639" y="276606"/>
                </a:lnTo>
                <a:lnTo>
                  <a:pt x="173736" y="274320"/>
                </a:lnTo>
                <a:lnTo>
                  <a:pt x="178308" y="271272"/>
                </a:lnTo>
                <a:lnTo>
                  <a:pt x="184403" y="267462"/>
                </a:lnTo>
                <a:lnTo>
                  <a:pt x="193548" y="259842"/>
                </a:lnTo>
                <a:lnTo>
                  <a:pt x="197358" y="255270"/>
                </a:lnTo>
                <a:lnTo>
                  <a:pt x="202691" y="251460"/>
                </a:lnTo>
                <a:lnTo>
                  <a:pt x="206501" y="246125"/>
                </a:lnTo>
                <a:lnTo>
                  <a:pt x="210312" y="241554"/>
                </a:lnTo>
                <a:lnTo>
                  <a:pt x="214884" y="236220"/>
                </a:lnTo>
                <a:lnTo>
                  <a:pt x="217932" y="230124"/>
                </a:lnTo>
                <a:lnTo>
                  <a:pt x="221741" y="224790"/>
                </a:lnTo>
                <a:lnTo>
                  <a:pt x="224027" y="218694"/>
                </a:lnTo>
                <a:lnTo>
                  <a:pt x="227075" y="212598"/>
                </a:lnTo>
                <a:lnTo>
                  <a:pt x="230124" y="207263"/>
                </a:lnTo>
                <a:lnTo>
                  <a:pt x="234696" y="193548"/>
                </a:lnTo>
                <a:lnTo>
                  <a:pt x="236220" y="186690"/>
                </a:lnTo>
                <a:lnTo>
                  <a:pt x="238505" y="180594"/>
                </a:lnTo>
                <a:lnTo>
                  <a:pt x="239267" y="172974"/>
                </a:lnTo>
                <a:lnTo>
                  <a:pt x="240791" y="166116"/>
                </a:lnTo>
                <a:lnTo>
                  <a:pt x="240791" y="158496"/>
                </a:lnTo>
                <a:lnTo>
                  <a:pt x="241553" y="151637"/>
                </a:lnTo>
                <a:lnTo>
                  <a:pt x="241553" y="144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5717998" y="6855531"/>
            <a:ext cx="156810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i="1" spc="-34" dirty="0">
                <a:latin typeface="Arial"/>
                <a:cs typeface="Arial"/>
              </a:rPr>
              <a:t>k</a:t>
            </a:r>
            <a:r>
              <a:rPr sz="1240" i="1" baseline="-22875" dirty="0">
                <a:latin typeface="Arial"/>
                <a:cs typeface="Arial"/>
              </a:rPr>
              <a:t>2</a:t>
            </a:r>
            <a:endParaRPr sz="1240" baseline="-22875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920739" y="7007649"/>
            <a:ext cx="191382" cy="190765"/>
          </a:xfrm>
          <a:custGeom>
            <a:avLst/>
            <a:gdLst/>
            <a:ahLst/>
            <a:cxnLst/>
            <a:rect l="l" t="t" r="r" b="b"/>
            <a:pathLst>
              <a:path w="196850" h="196215">
                <a:moveTo>
                  <a:pt x="0" y="0"/>
                </a:moveTo>
                <a:lnTo>
                  <a:pt x="196596" y="195834"/>
                </a:lnTo>
              </a:path>
            </a:pathLst>
          </a:custGeom>
          <a:ln w="6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 txBox="1"/>
          <p:nvPr/>
        </p:nvSpPr>
        <p:spPr>
          <a:xfrm>
            <a:off x="3488830" y="7961348"/>
            <a:ext cx="459317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Level</a:t>
            </a:r>
            <a:r>
              <a:rPr sz="826" i="1" spc="-63" dirty="0">
                <a:latin typeface="Arial"/>
                <a:cs typeface="Arial"/>
              </a:rPr>
              <a:t> </a:t>
            </a:r>
            <a:r>
              <a:rPr sz="826" i="1" spc="-5" dirty="0">
                <a:latin typeface="Arial"/>
                <a:cs typeface="Arial"/>
              </a:rPr>
              <a:t>n-1</a:t>
            </a:r>
            <a:endParaRPr sz="826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03648" y="7466470"/>
            <a:ext cx="459317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Level</a:t>
            </a:r>
            <a:r>
              <a:rPr sz="826" i="1" spc="-63" dirty="0">
                <a:latin typeface="Arial"/>
                <a:cs typeface="Arial"/>
              </a:rPr>
              <a:t> </a:t>
            </a:r>
            <a:r>
              <a:rPr sz="826" i="1" spc="-5" dirty="0">
                <a:latin typeface="Arial"/>
                <a:cs typeface="Arial"/>
              </a:rPr>
              <a:t>n-2</a:t>
            </a:r>
            <a:endParaRPr sz="826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52267" y="8424369"/>
            <a:ext cx="4851841" cy="90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1378" algn="ctr"/>
            <a:r>
              <a:rPr sz="826" i="1" dirty="0">
                <a:latin typeface="Arial"/>
                <a:cs typeface="Arial"/>
              </a:rPr>
              <a:t>Level</a:t>
            </a:r>
            <a:r>
              <a:rPr sz="826" i="1" spc="-87" dirty="0">
                <a:latin typeface="Arial"/>
                <a:cs typeface="Arial"/>
              </a:rPr>
              <a:t> </a:t>
            </a:r>
            <a:r>
              <a:rPr sz="826" i="1" dirty="0">
                <a:latin typeface="Arial"/>
                <a:cs typeface="Arial"/>
              </a:rPr>
              <a:t>n</a:t>
            </a:r>
            <a:endParaRPr sz="826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394587"/>
            <a:r>
              <a:rPr sz="826" b="1" dirty="0">
                <a:latin typeface="Arial"/>
                <a:cs typeface="Arial"/>
              </a:rPr>
              <a:t>Fig 21.14: Single left rotation to fix case</a:t>
            </a:r>
            <a:r>
              <a:rPr sz="826" b="1" spc="15" dirty="0">
                <a:latin typeface="Arial"/>
                <a:cs typeface="Arial"/>
              </a:rPr>
              <a:t> </a:t>
            </a:r>
            <a:r>
              <a:rPr sz="826" b="1" dirty="0">
                <a:latin typeface="Arial"/>
                <a:cs typeface="Arial"/>
              </a:rPr>
              <a:t>4</a:t>
            </a:r>
            <a:endParaRPr sz="826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136"/>
              </a:spcBef>
            </a:pPr>
            <a:r>
              <a:rPr sz="1069" spc="10" dirty="0">
                <a:latin typeface="Times New Roman"/>
                <a:cs typeface="Times New Roman"/>
              </a:rPr>
              <a:t>In this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Fig </a:t>
            </a:r>
            <a:r>
              <a:rPr sz="1069" i="1" spc="5" dirty="0">
                <a:latin typeface="Times New Roman"/>
                <a:cs typeface="Times New Roman"/>
              </a:rPr>
              <a:t>21.14</a:t>
            </a:r>
            <a:r>
              <a:rPr sz="1069" spc="5" dirty="0">
                <a:latin typeface="Times New Roman"/>
                <a:cs typeface="Times New Roman"/>
              </a:rPr>
              <a:t>), 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inserted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Z,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bigger size covering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level.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case  4</a:t>
            </a:r>
            <a:r>
              <a:rPr sz="1069" i="1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because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inserted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child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330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7437" y="4382506"/>
            <a:ext cx="1272751" cy="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796152" y="4570060"/>
            <a:ext cx="232745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5" dirty="0">
                <a:latin typeface="Arial"/>
                <a:cs typeface="Arial"/>
              </a:rPr>
              <a:t>Fig 21.15: </a:t>
            </a:r>
            <a:r>
              <a:rPr sz="778" b="1" spc="10" dirty="0">
                <a:latin typeface="Arial"/>
                <a:cs typeface="Arial"/>
              </a:rPr>
              <a:t>Single </a:t>
            </a:r>
            <a:r>
              <a:rPr sz="778" b="1" spc="5" dirty="0">
                <a:latin typeface="Arial"/>
                <a:cs typeface="Arial"/>
              </a:rPr>
              <a:t>right rotation fails to fix </a:t>
            </a:r>
            <a:r>
              <a:rPr sz="778" b="1" spc="10" dirty="0">
                <a:latin typeface="Arial"/>
                <a:cs typeface="Arial"/>
              </a:rPr>
              <a:t>case</a:t>
            </a:r>
            <a:r>
              <a:rPr sz="778" b="1" spc="34" dirty="0">
                <a:latin typeface="Arial"/>
                <a:cs typeface="Arial"/>
              </a:rPr>
              <a:t> </a:t>
            </a:r>
            <a:r>
              <a:rPr sz="778" b="1" spc="10" dirty="0">
                <a:latin typeface="Arial"/>
                <a:cs typeface="Arial"/>
              </a:rPr>
              <a:t>2</a:t>
            </a:r>
            <a:endParaRPr sz="77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7437" y="3895037"/>
            <a:ext cx="1272751" cy="2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208920" y="3408309"/>
            <a:ext cx="1272751" cy="2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74609" y="2597831"/>
            <a:ext cx="1421671" cy="1763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995312" y="3668712"/>
            <a:ext cx="1265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9" dirty="0">
                <a:latin typeface="Arial"/>
                <a:cs typeface="Arial"/>
              </a:rPr>
              <a:t>Y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5613" y="3682788"/>
            <a:ext cx="1265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9" dirty="0">
                <a:latin typeface="Arial"/>
                <a:cs typeface="Arial"/>
              </a:rPr>
              <a:t>X</a:t>
            </a:r>
            <a:endParaRPr sz="116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2659" y="2690071"/>
            <a:ext cx="681567" cy="146932"/>
          </a:xfrm>
          <a:custGeom>
            <a:avLst/>
            <a:gdLst/>
            <a:ahLst/>
            <a:cxnLst/>
            <a:rect l="l" t="t" r="r" b="b"/>
            <a:pathLst>
              <a:path w="701039" h="151130">
                <a:moveTo>
                  <a:pt x="525779" y="0"/>
                </a:moveTo>
                <a:lnTo>
                  <a:pt x="525779" y="37337"/>
                </a:lnTo>
                <a:lnTo>
                  <a:pt x="0" y="37337"/>
                </a:lnTo>
                <a:lnTo>
                  <a:pt x="0" y="112775"/>
                </a:lnTo>
                <a:lnTo>
                  <a:pt x="525779" y="112775"/>
                </a:lnTo>
                <a:lnTo>
                  <a:pt x="525779" y="150875"/>
                </a:lnTo>
                <a:lnTo>
                  <a:pt x="701039" y="75437"/>
                </a:lnTo>
                <a:lnTo>
                  <a:pt x="525779" y="0"/>
                </a:lnTo>
              </a:path>
            </a:pathLst>
          </a:custGeom>
          <a:ln w="7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614774" y="4230757"/>
            <a:ext cx="35127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i="1" dirty="0">
                <a:latin typeface="Arial"/>
                <a:cs typeface="Arial"/>
              </a:rPr>
              <a:t>Level</a:t>
            </a:r>
            <a:r>
              <a:rPr sz="778" i="1" spc="-68" dirty="0">
                <a:latin typeface="Arial"/>
                <a:cs typeface="Arial"/>
              </a:rPr>
              <a:t> </a:t>
            </a:r>
            <a:r>
              <a:rPr sz="778" i="1" spc="10" dirty="0">
                <a:latin typeface="Arial"/>
                <a:cs typeface="Arial"/>
              </a:rPr>
              <a:t>n</a:t>
            </a:r>
            <a:endParaRPr sz="77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2174" y="3743290"/>
            <a:ext cx="44141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i="1" spc="5" dirty="0">
                <a:latin typeface="Arial"/>
                <a:cs typeface="Arial"/>
              </a:rPr>
              <a:t>Level</a:t>
            </a:r>
            <a:r>
              <a:rPr sz="778" i="1" spc="-68" dirty="0">
                <a:latin typeface="Arial"/>
                <a:cs typeface="Arial"/>
              </a:rPr>
              <a:t> </a:t>
            </a:r>
            <a:r>
              <a:rPr sz="778" i="1" spc="5" dirty="0">
                <a:latin typeface="Arial"/>
                <a:cs typeface="Arial"/>
              </a:rPr>
              <a:t>n-1</a:t>
            </a:r>
            <a:endParaRPr sz="7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7729" y="3282503"/>
            <a:ext cx="44141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i="1" spc="5" dirty="0">
                <a:latin typeface="Arial"/>
                <a:cs typeface="Arial"/>
              </a:rPr>
              <a:t>Level</a:t>
            </a:r>
            <a:r>
              <a:rPr sz="778" i="1" spc="-68" dirty="0">
                <a:latin typeface="Arial"/>
                <a:cs typeface="Arial"/>
              </a:rPr>
              <a:t> </a:t>
            </a:r>
            <a:r>
              <a:rPr sz="778" i="1" spc="5" dirty="0">
                <a:latin typeface="Arial"/>
                <a:cs typeface="Arial"/>
              </a:rPr>
              <a:t>n-2</a:t>
            </a:r>
            <a:endParaRPr sz="7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0489" y="4367813"/>
            <a:ext cx="20990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n</a:t>
            </a:r>
            <a:r>
              <a:rPr sz="778" spc="10" dirty="0">
                <a:latin typeface="Arial"/>
                <a:cs typeface="Arial"/>
              </a:rPr>
              <a:t>ew</a:t>
            </a:r>
            <a:endParaRPr sz="77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24670" y="2597831"/>
            <a:ext cx="1522424" cy="17639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6139532" y="3675381"/>
            <a:ext cx="11791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5" dirty="0">
                <a:latin typeface="Arial"/>
                <a:cs typeface="Arial"/>
              </a:rPr>
              <a:t>Z</a:t>
            </a:r>
            <a:endParaRPr sz="116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5389" y="3689456"/>
            <a:ext cx="1265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9" dirty="0">
                <a:latin typeface="Arial"/>
                <a:cs typeface="Arial"/>
              </a:rPr>
              <a:t>Y</a:t>
            </a:r>
            <a:endParaRPr sz="116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95385" y="3209396"/>
            <a:ext cx="243549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321225" algn="l"/>
              </a:tabLst>
            </a:pPr>
            <a:r>
              <a:rPr sz="1167" i="1" spc="15" dirty="0">
                <a:latin typeface="Arial"/>
                <a:cs typeface="Arial"/>
              </a:rPr>
              <a:t>Z</a:t>
            </a:r>
            <a:r>
              <a:rPr sz="1167" i="1" spc="5" dirty="0">
                <a:latin typeface="Arial"/>
                <a:cs typeface="Arial"/>
              </a:rPr>
              <a:t> 	</a:t>
            </a:r>
            <a:r>
              <a:rPr sz="1167" i="1" spc="19" dirty="0">
                <a:latin typeface="Arial"/>
                <a:cs typeface="Arial"/>
              </a:rPr>
              <a:t>X</a:t>
            </a:r>
            <a:endParaRPr sz="116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1314" y="4367813"/>
            <a:ext cx="21052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10" dirty="0">
                <a:latin typeface="Arial"/>
                <a:cs typeface="Arial"/>
              </a:rPr>
              <a:t>new</a:t>
            </a:r>
            <a:endParaRPr sz="77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2267" y="1299666"/>
            <a:ext cx="4851841" cy="1919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spc="5" dirty="0">
                <a:latin typeface="Symbol"/>
                <a:cs typeface="Symbol"/>
              </a:rPr>
              <a:t>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rotation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within limits of </a:t>
            </a:r>
            <a:r>
              <a:rPr sz="1069" spc="10" dirty="0">
                <a:latin typeface="Times New Roman"/>
                <a:cs typeface="Times New Roman"/>
              </a:rPr>
              <a:t>AVL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after rotation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10" dirty="0">
                <a:latin typeface="Times New Roman"/>
                <a:cs typeface="Times New Roman"/>
              </a:rPr>
              <a:t>k1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spc="5" dirty="0">
                <a:latin typeface="Times New Roman"/>
                <a:cs typeface="Times New Roman"/>
              </a:rPr>
              <a:t>left.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the right child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function of insertion in our code,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insertion, will </a:t>
            </a:r>
            <a:r>
              <a:rPr sz="1069" spc="10" dirty="0">
                <a:latin typeface="Times New Roman"/>
                <a:cs typeface="Times New Roman"/>
              </a:rPr>
              <a:t>compute the </a:t>
            </a:r>
            <a:r>
              <a:rPr sz="1069" spc="5" dirty="0">
                <a:latin typeface="Times New Roman"/>
                <a:cs typeface="Times New Roman"/>
              </a:rPr>
              <a:t>balance  </a:t>
            </a:r>
            <a:r>
              <a:rPr sz="1069" spc="10" dirty="0">
                <a:latin typeface="Times New Roman"/>
                <a:cs typeface="Times New Roman"/>
              </a:rPr>
              <a:t>factors for nodes and make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i="1" spc="10" dirty="0">
                <a:latin typeface="Times New Roman"/>
                <a:cs typeface="Times New Roman"/>
              </a:rPr>
              <a:t>cases 2 and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resolved </a:t>
            </a:r>
            <a:r>
              <a:rPr sz="1069" spc="10" dirty="0">
                <a:latin typeface="Times New Roman"/>
                <a:cs typeface="Times New Roman"/>
              </a:rPr>
              <a:t>by a </a:t>
            </a:r>
            <a:r>
              <a:rPr sz="1069" spc="5" dirty="0">
                <a:latin typeface="Times New Roman"/>
                <a:cs typeface="Times New Roman"/>
              </a:rPr>
              <a:t>single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361">
              <a:latin typeface="Times New Roman"/>
              <a:cs typeface="Times New Roman"/>
            </a:endParaRPr>
          </a:p>
          <a:p>
            <a:pPr marL="769214">
              <a:tabLst>
                <a:tab pos="3903484" algn="l"/>
              </a:tabLst>
            </a:pPr>
            <a:r>
              <a:rPr sz="1118" spc="-5" dirty="0">
                <a:latin typeface="Symbol"/>
                <a:cs typeface="Symbol"/>
              </a:rPr>
              <a:t></a:t>
            </a:r>
            <a:r>
              <a:rPr sz="1118" spc="-5" dirty="0">
                <a:latin typeface="Times New Roman"/>
                <a:cs typeface="Times New Roman"/>
              </a:rPr>
              <a:t>	</a:t>
            </a:r>
            <a:r>
              <a:rPr sz="1118" spc="-5" dirty="0">
                <a:latin typeface="Symbol"/>
                <a:cs typeface="Symbol"/>
              </a:rPr>
              <a:t></a:t>
            </a:r>
            <a:endParaRPr sz="1118">
              <a:latin typeface="Symbol"/>
              <a:cs typeface="Symbol"/>
            </a:endParaRPr>
          </a:p>
          <a:p>
            <a:pPr marL="281510" algn="ctr">
              <a:spcBef>
                <a:spcPts val="107"/>
              </a:spcBef>
              <a:tabLst>
                <a:tab pos="3415780" algn="l"/>
              </a:tabLst>
            </a:pPr>
            <a:r>
              <a:rPr sz="1167" i="1" spc="-10" dirty="0">
                <a:latin typeface="Arial"/>
                <a:cs typeface="Arial"/>
              </a:rPr>
              <a:t>k</a:t>
            </a:r>
            <a:r>
              <a:rPr sz="1167" i="1" spc="-15" baseline="-20833" dirty="0">
                <a:latin typeface="Arial"/>
                <a:cs typeface="Arial"/>
              </a:rPr>
              <a:t>2	</a:t>
            </a:r>
            <a:r>
              <a:rPr sz="1167" i="1" spc="-15" dirty="0">
                <a:latin typeface="Arial"/>
                <a:cs typeface="Arial"/>
              </a:rPr>
              <a:t>k</a:t>
            </a:r>
            <a:r>
              <a:rPr sz="1167" i="1" spc="-21" baseline="-20833" dirty="0">
                <a:latin typeface="Arial"/>
                <a:cs typeface="Arial"/>
              </a:rPr>
              <a:t>1</a:t>
            </a:r>
            <a:endParaRPr sz="1167" baseline="-20833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183352" algn="ctr">
              <a:spcBef>
                <a:spcPts val="5"/>
              </a:spcBef>
              <a:tabLst>
                <a:tab pos="4322664" algn="l"/>
              </a:tabLst>
            </a:pPr>
            <a:r>
              <a:rPr sz="1750" i="1" spc="-182" baseline="20833" dirty="0">
                <a:latin typeface="Arial"/>
                <a:cs typeface="Arial"/>
              </a:rPr>
              <a:t>k</a:t>
            </a:r>
            <a:r>
              <a:rPr sz="1167" i="1" spc="-182" baseline="6944" dirty="0">
                <a:latin typeface="Arial"/>
                <a:cs typeface="Arial"/>
              </a:rPr>
              <a:t>1</a:t>
            </a:r>
            <a:r>
              <a:rPr sz="1458" i="1" spc="-182" baseline="2777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1750" i="1" spc="-284" baseline="18518" dirty="0">
                <a:latin typeface="Arial"/>
                <a:cs typeface="Arial"/>
              </a:rPr>
              <a:t>k</a:t>
            </a:r>
            <a:r>
              <a:rPr sz="972" i="1" spc="-1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67" i="1" spc="-284" baseline="3472" dirty="0">
                <a:latin typeface="Arial"/>
                <a:cs typeface="Arial"/>
              </a:rPr>
              <a:t>2</a:t>
            </a:r>
            <a:endParaRPr sz="1167" baseline="347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2267" y="5026208"/>
            <a:ext cx="4853076" cy="1615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see  </a:t>
            </a:r>
            <a:r>
              <a:rPr sz="1069" spc="10" dirty="0">
                <a:latin typeface="Times New Roman"/>
                <a:cs typeface="Times New Roman"/>
              </a:rPr>
              <a:t>here 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the  new  node  </a:t>
            </a:r>
            <a:r>
              <a:rPr sz="1069" spc="5" dirty="0">
                <a:latin typeface="Times New Roman"/>
                <a:cs typeface="Times New Roman"/>
              </a:rPr>
              <a:t>is  inserted  </a:t>
            </a:r>
            <a:r>
              <a:rPr sz="1069" spc="10" dirty="0">
                <a:latin typeface="Times New Roman"/>
                <a:cs typeface="Times New Roman"/>
              </a:rPr>
              <a:t>below  the  node  </a:t>
            </a:r>
            <a:r>
              <a:rPr sz="1069" i="1" spc="10" dirty="0">
                <a:latin typeface="Times New Roman"/>
                <a:cs typeface="Times New Roman"/>
              </a:rPr>
              <a:t>Y</a:t>
            </a:r>
            <a:r>
              <a:rPr sz="1069" spc="10" dirty="0">
                <a:latin typeface="Times New Roman"/>
                <a:cs typeface="Times New Roman"/>
              </a:rPr>
              <a:t>.  This 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inside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insertion.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factor for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became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single rotation by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making right rotation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i="1" spc="10" dirty="0">
                <a:latin typeface="Times New Roman"/>
                <a:cs typeface="Times New Roman"/>
              </a:rPr>
              <a:t>k2 </a:t>
            </a:r>
            <a:r>
              <a:rPr sz="1069" spc="10" dirty="0">
                <a:latin typeface="Times New Roman"/>
                <a:cs typeface="Times New Roman"/>
              </a:rPr>
              <a:t>as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right.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compute  the balance </a:t>
            </a:r>
            <a:r>
              <a:rPr sz="1069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i="1" spc="5" dirty="0">
                <a:latin typeface="Times New Roman"/>
                <a:cs typeface="Times New Roman"/>
              </a:rPr>
              <a:t>k1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–2. So the </a:t>
            </a:r>
            <a:r>
              <a:rPr sz="1069" spc="5" dirty="0">
                <a:latin typeface="Times New Roman"/>
                <a:cs typeface="Times New Roman"/>
              </a:rPr>
              <a:t>tree is still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within the limits of </a:t>
            </a:r>
            <a:r>
              <a:rPr sz="1069" spc="10" dirty="0">
                <a:latin typeface="Times New Roman"/>
                <a:cs typeface="Times New Roman"/>
              </a:rPr>
              <a:t>AVL  tree. Primarily the reason for this </a:t>
            </a:r>
            <a:r>
              <a:rPr sz="1069" spc="5" dirty="0">
                <a:latin typeface="Times New Roman"/>
                <a:cs typeface="Times New Roman"/>
              </a:rPr>
              <a:t>failure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i="1" spc="1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subtree,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unchanged  </a:t>
            </a:r>
            <a:r>
              <a:rPr sz="1069" spc="15" dirty="0">
                <a:latin typeface="Times New Roman"/>
                <a:cs typeface="Times New Roman"/>
              </a:rPr>
              <a:t>even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making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rotation.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changes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subtree remains  </a:t>
            </a:r>
            <a:r>
              <a:rPr sz="1069" spc="5" dirty="0">
                <a:latin typeface="Times New Roman"/>
                <a:cs typeface="Times New Roman"/>
              </a:rPr>
              <a:t>intact.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cover the </a:t>
            </a:r>
            <a:r>
              <a:rPr sz="1069" spc="5" dirty="0">
                <a:latin typeface="Times New Roman"/>
                <a:cs typeface="Times New Roman"/>
              </a:rPr>
              <a:t>double rotation </a:t>
            </a:r>
            <a:r>
              <a:rPr sz="1069" spc="10" dirty="0">
                <a:latin typeface="Times New Roman"/>
                <a:cs typeface="Times New Roman"/>
              </a:rPr>
              <a:t>in the next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important 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study the </a:t>
            </a:r>
            <a:r>
              <a:rPr sz="1069" spc="10" dirty="0">
                <a:latin typeface="Times New Roman"/>
                <a:cs typeface="Times New Roman"/>
              </a:rPr>
              <a:t>examples given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text </a:t>
            </a:r>
            <a:r>
              <a:rPr sz="1069" spc="10" dirty="0">
                <a:latin typeface="Times New Roman"/>
                <a:cs typeface="Times New Roman"/>
              </a:rPr>
              <a:t>book and </a:t>
            </a:r>
            <a:r>
              <a:rPr sz="1069" spc="5" dirty="0">
                <a:latin typeface="Times New Roman"/>
                <a:cs typeface="Times New Roman"/>
              </a:rPr>
              <a:t>try to  practice </a:t>
            </a:r>
            <a:r>
              <a:rPr sz="1069" spc="10" dirty="0">
                <a:latin typeface="Times New Roman"/>
                <a:cs typeface="Times New Roman"/>
              </a:rPr>
              <a:t>the concepts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rigorously.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0266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16493</Words>
  <Application>Microsoft Office PowerPoint</Application>
  <PresentationFormat>Custom</PresentationFormat>
  <Paragraphs>1807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2016-11-22T08:58:20Z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