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6"/>
  </p:notesMasterIdLst>
  <p:handoutMasterIdLst>
    <p:handoutMasterId r:id="rId6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</p:sldIdLst>
  <p:sldSz cx="7556500" cy="10693400"/>
  <p:notesSz cx="7556500" cy="10693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26" id="{9C9C24C0-1B42-4FC7-8A60-032651F683F1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</p14:sldIdLst>
        </p14:section>
        <p14:section name="27" id="{B6348BDF-3847-41DC-A9B3-AAB424041F77}">
          <p14:sldIdLst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</p14:sldIdLst>
        </p14:section>
        <p14:section name="28" id="{7544498F-6DA2-4841-B129-C9B23C0B05FF}">
          <p14:sldIdLst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</p14:sldIdLst>
        </p14:section>
        <p14:section name="29" id="{646F51DF-12EB-4C86-9CA7-444DDCB9155B}">
          <p14:sldIdLst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</p14:sldIdLst>
        </p14:section>
        <p14:section name="30" id="{F4396592-4BC7-4FC3-98BD-E14BE46109EC}">
          <p14:sldIdLst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413" autoAdjust="0"/>
    <p:restoredTop sz="94660" autoAdjust="0"/>
  </p:normalViewPr>
  <p:slideViewPr>
    <p:cSldViewPr>
      <p:cViewPr>
        <p:scale>
          <a:sx n="125" d="100"/>
          <a:sy n="125" d="100"/>
        </p:scale>
        <p:origin x="859" y="-2352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-36581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16901"/>
    </p:cViewPr>
  </p:sorterViewPr>
  <p:notesViewPr>
    <p:cSldViewPr>
      <p:cViewPr varScale="1">
        <p:scale>
          <a:sx n="57" d="100"/>
          <a:sy n="57" d="100"/>
        </p:scale>
        <p:origin x="3211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27990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B7013F-820A-40F9-A768-7BEB4545385F}" type="datetimeFigureOut">
              <a:rPr lang="en-AU" smtClean="0"/>
              <a:t>22/11/2016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27990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DF33A-F79F-427B-9C76-34CCD7893CF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059494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7990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DC63A7-166E-4609-8B49-C8F2F7609287}" type="datetimeFigureOut">
              <a:rPr lang="en-AU" smtClean="0"/>
              <a:t>22/11/2016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03488" y="1336675"/>
            <a:ext cx="25495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6675"/>
            <a:ext cx="6045200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7990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D8AB7D-E94E-4EDC-8D86-EB888FD933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62042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6737" y="3314954"/>
            <a:ext cx="6423025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3475" y="5988304"/>
            <a:ext cx="5289550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Copyright Virtual University of</a:t>
            </a:r>
            <a:r>
              <a:rPr spc="-100" dirty="0"/>
              <a:t> </a:t>
            </a:r>
            <a:r>
              <a:rPr dirty="0"/>
              <a:t>Pakistan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Copyright Virtual University of</a:t>
            </a:r>
            <a:r>
              <a:rPr spc="-100" dirty="0"/>
              <a:t> </a:t>
            </a:r>
            <a:r>
              <a:rPr dirty="0"/>
              <a:t>Pakistan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7825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1597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Copyright Virtual University of</a:t>
            </a:r>
            <a:r>
              <a:rPr spc="-100" dirty="0"/>
              <a:t> </a:t>
            </a:r>
            <a:r>
              <a:rPr dirty="0"/>
              <a:t>Pakistan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11/22/2016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Copyright Virtual University of</a:t>
            </a:r>
            <a:r>
              <a:rPr spc="-100" dirty="0"/>
              <a:t> </a:t>
            </a:r>
            <a:r>
              <a:rPr dirty="0"/>
              <a:t>Pakistan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11/22/2016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Copyright Virtual University of</a:t>
            </a:r>
            <a:r>
              <a:rPr spc="-100" dirty="0"/>
              <a:t> </a:t>
            </a:r>
            <a:r>
              <a:rPr dirty="0"/>
              <a:t>Pakistan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11/22/2016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825" y="427736"/>
            <a:ext cx="6800850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825" y="2459482"/>
            <a:ext cx="6800850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446273" y="9886392"/>
            <a:ext cx="2668904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Copyright Virtual University of</a:t>
            </a:r>
            <a:r>
              <a:rPr spc="-100" dirty="0"/>
              <a:t> </a:t>
            </a:r>
            <a:r>
              <a:rPr dirty="0"/>
              <a:t>Pakistan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825" y="9944862"/>
            <a:ext cx="173799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393688" y="9887156"/>
            <a:ext cx="279400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6"/>
            <a:ext cx="140696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CS301 – Data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43804" y="868856"/>
            <a:ext cx="86615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26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52267" y="1289896"/>
            <a:ext cx="1400792" cy="10871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ct val="159000"/>
              </a:lnSpc>
            </a:pPr>
            <a:r>
              <a:rPr sz="1458" b="1" spc="-10" dirty="0">
                <a:latin typeface="Arial"/>
                <a:cs typeface="Arial"/>
              </a:rPr>
              <a:t>Data</a:t>
            </a:r>
            <a:r>
              <a:rPr sz="1458" b="1" spc="-68" dirty="0">
                <a:latin typeface="Arial"/>
                <a:cs typeface="Arial"/>
              </a:rPr>
              <a:t> </a:t>
            </a:r>
            <a:r>
              <a:rPr sz="1458" b="1" spc="-5" dirty="0">
                <a:latin typeface="Arial"/>
                <a:cs typeface="Arial"/>
              </a:rPr>
              <a:t>Structures  Lecture </a:t>
            </a:r>
            <a:r>
              <a:rPr sz="1458" b="1" dirty="0">
                <a:latin typeface="Arial"/>
                <a:cs typeface="Arial"/>
              </a:rPr>
              <a:t>No.</a:t>
            </a:r>
            <a:r>
              <a:rPr sz="1458" b="1" spc="-58" dirty="0">
                <a:latin typeface="Arial"/>
                <a:cs typeface="Arial"/>
              </a:rPr>
              <a:t> </a:t>
            </a:r>
            <a:r>
              <a:rPr sz="1458" b="1" spc="-5" dirty="0">
                <a:latin typeface="Arial"/>
                <a:cs typeface="Arial"/>
              </a:rPr>
              <a:t>26</a:t>
            </a:r>
            <a:endParaRPr sz="1458">
              <a:latin typeface="Arial"/>
              <a:cs typeface="Arial"/>
            </a:endParaRPr>
          </a:p>
          <a:p>
            <a:pPr>
              <a:spcBef>
                <a:spcPts val="49"/>
              </a:spcBef>
            </a:pPr>
            <a:endParaRPr sz="1264">
              <a:latin typeface="Times New Roman"/>
              <a:cs typeface="Times New Roman"/>
            </a:endParaRPr>
          </a:p>
          <a:p>
            <a:pPr marL="12347"/>
            <a:r>
              <a:rPr sz="1167" b="1" u="heavy" spc="10" dirty="0">
                <a:latin typeface="Arial"/>
                <a:cs typeface="Arial"/>
              </a:rPr>
              <a:t>Reading</a:t>
            </a:r>
            <a:r>
              <a:rPr sz="1167" b="1" u="heavy" spc="-78" dirty="0">
                <a:latin typeface="Arial"/>
                <a:cs typeface="Arial"/>
              </a:rPr>
              <a:t> </a:t>
            </a:r>
            <a:r>
              <a:rPr sz="1167" b="1" u="heavy" spc="5" dirty="0">
                <a:latin typeface="Arial"/>
                <a:cs typeface="Arial"/>
              </a:rPr>
              <a:t>Material</a:t>
            </a:r>
            <a:endParaRPr sz="1167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52267" y="2521655"/>
            <a:ext cx="2691077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Data </a:t>
            </a:r>
            <a:r>
              <a:rPr sz="1069" spc="5" dirty="0">
                <a:latin typeface="Times New Roman"/>
                <a:cs typeface="Times New Roman"/>
              </a:rPr>
              <a:t>Structures </a:t>
            </a:r>
            <a:r>
              <a:rPr sz="1069" spc="10" dirty="0">
                <a:latin typeface="Times New Roman"/>
                <a:cs typeface="Times New Roman"/>
              </a:rPr>
              <a:t>and Algorithm Analysis </a:t>
            </a:r>
            <a:r>
              <a:rPr sz="1069" spc="5" dirty="0">
                <a:latin typeface="Times New Roman"/>
                <a:cs typeface="Times New Roman"/>
              </a:rPr>
              <a:t>in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C++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16688" y="2521655"/>
            <a:ext cx="604397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Chapter.</a:t>
            </a:r>
            <a:r>
              <a:rPr sz="1069" spc="-6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4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52267" y="2842424"/>
            <a:ext cx="1140883" cy="502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4939" algn="r"/>
            <a:r>
              <a:rPr sz="1069" spc="5" dirty="0">
                <a:latin typeface="Times New Roman"/>
                <a:cs typeface="Times New Roman"/>
              </a:rPr>
              <a:t>4.4</a:t>
            </a:r>
            <a:r>
              <a:rPr sz="1069" spc="10" dirty="0">
                <a:latin typeface="Times New Roman"/>
                <a:cs typeface="Times New Roman"/>
              </a:rPr>
              <a:t>.2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24">
              <a:latin typeface="Times New Roman"/>
              <a:cs typeface="Times New Roman"/>
            </a:endParaRPr>
          </a:p>
          <a:p>
            <a:pPr marL="12347"/>
            <a:r>
              <a:rPr sz="1264" b="1" i="1" spc="5" dirty="0">
                <a:latin typeface="Arial"/>
                <a:cs typeface="Arial"/>
              </a:rPr>
              <a:t>Summary</a:t>
            </a:r>
            <a:endParaRPr sz="1264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70826" y="3535116"/>
            <a:ext cx="88900" cy="343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Symbol"/>
                <a:cs typeface="Symbol"/>
              </a:rPr>
              <a:t></a:t>
            </a:r>
            <a:endParaRPr sz="1069">
              <a:latin typeface="Symbol"/>
              <a:cs typeface="Symbol"/>
            </a:endParaRPr>
          </a:p>
          <a:p>
            <a:pPr marL="12347">
              <a:spcBef>
                <a:spcPts val="58"/>
              </a:spcBef>
            </a:pPr>
            <a:r>
              <a:rPr sz="1069" spc="10" dirty="0">
                <a:latin typeface="Symbol"/>
                <a:cs typeface="Symbol"/>
              </a:rPr>
              <a:t></a:t>
            </a:r>
            <a:endParaRPr sz="1069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88643" y="3535116"/>
            <a:ext cx="2301522" cy="341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Hoffman</a:t>
            </a:r>
            <a:r>
              <a:rPr sz="1069" spc="-7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Encoding</a:t>
            </a:r>
            <a:endParaRPr sz="1069">
              <a:latin typeface="Times New Roman"/>
              <a:cs typeface="Times New Roman"/>
            </a:endParaRPr>
          </a:p>
          <a:p>
            <a:pPr marL="12347">
              <a:spcBef>
                <a:spcPts val="58"/>
              </a:spcBef>
            </a:pPr>
            <a:r>
              <a:rPr sz="1069" spc="10" dirty="0">
                <a:latin typeface="Times New Roman"/>
                <a:cs typeface="Times New Roman"/>
              </a:rPr>
              <a:t>Mathematical </a:t>
            </a:r>
            <a:r>
              <a:rPr sz="1069" spc="5" dirty="0">
                <a:latin typeface="Times New Roman"/>
                <a:cs typeface="Times New Roman"/>
              </a:rPr>
              <a:t>Properties of Binary</a:t>
            </a:r>
            <a:r>
              <a:rPr sz="1069" spc="-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Trees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52255" y="4183839"/>
            <a:ext cx="4853693" cy="5075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lnSpc>
                <a:spcPts val="1502"/>
              </a:lnSpc>
            </a:pPr>
            <a:r>
              <a:rPr sz="1264" b="1" spc="5" dirty="0">
                <a:latin typeface="Arial"/>
                <a:cs typeface="Arial"/>
              </a:rPr>
              <a:t>Huffman</a:t>
            </a:r>
            <a:r>
              <a:rPr sz="1264" b="1" spc="-63" dirty="0">
                <a:latin typeface="Arial"/>
                <a:cs typeface="Arial"/>
              </a:rPr>
              <a:t> </a:t>
            </a:r>
            <a:r>
              <a:rPr sz="1264" b="1" spc="5" dirty="0">
                <a:latin typeface="Arial"/>
                <a:cs typeface="Arial"/>
              </a:rPr>
              <a:t>Encoding</a:t>
            </a:r>
            <a:endParaRPr sz="1264">
              <a:latin typeface="Arial"/>
              <a:cs typeface="Arial"/>
            </a:endParaRPr>
          </a:p>
          <a:p>
            <a:pPr marL="12347" marR="5556" algn="just">
              <a:lnSpc>
                <a:spcPct val="98300"/>
              </a:lnSpc>
              <a:spcBef>
                <a:spcPts val="5"/>
              </a:spcBef>
            </a:pP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will continue our </a:t>
            </a:r>
            <a:r>
              <a:rPr sz="1069" spc="5" dirty="0">
                <a:latin typeface="Times New Roman"/>
                <a:cs typeface="Times New Roman"/>
              </a:rPr>
              <a:t>discussion </a:t>
            </a:r>
            <a:r>
              <a:rPr sz="1069" spc="10" dirty="0">
                <a:latin typeface="Times New Roman"/>
                <a:cs typeface="Times New Roman"/>
              </a:rPr>
              <a:t>on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Huffman encoding </a:t>
            </a:r>
            <a:r>
              <a:rPr sz="1069" spc="5" dirty="0">
                <a:latin typeface="Times New Roman"/>
                <a:cs typeface="Times New Roman"/>
              </a:rPr>
              <a:t>in this lecture. In </a:t>
            </a:r>
            <a:r>
              <a:rPr sz="1069" spc="10" dirty="0">
                <a:latin typeface="Times New Roman"/>
                <a:cs typeface="Times New Roman"/>
              </a:rPr>
              <a:t>the  </a:t>
            </a:r>
            <a:r>
              <a:rPr sz="1069" spc="5" dirty="0">
                <a:latin typeface="Times New Roman"/>
                <a:cs typeface="Times New Roman"/>
              </a:rPr>
              <a:t>previous lecture, </a:t>
            </a:r>
            <a:r>
              <a:rPr sz="1069" spc="10" dirty="0">
                <a:latin typeface="Times New Roman"/>
                <a:cs typeface="Times New Roman"/>
              </a:rPr>
              <a:t>we talked about the </a:t>
            </a:r>
            <a:r>
              <a:rPr sz="1069" spc="5" dirty="0">
                <a:latin typeface="Times New Roman"/>
                <a:cs typeface="Times New Roman"/>
              </a:rPr>
              <a:t>situation </a:t>
            </a:r>
            <a:r>
              <a:rPr sz="1069" spc="10" dirty="0">
                <a:latin typeface="Times New Roman"/>
                <a:cs typeface="Times New Roman"/>
              </a:rPr>
              <a:t>where the data </a:t>
            </a:r>
            <a:r>
              <a:rPr sz="1069" spc="5" dirty="0">
                <a:latin typeface="Times New Roman"/>
                <a:cs typeface="Times New Roman"/>
              </a:rPr>
              <a:t>structure </a:t>
            </a:r>
            <a:r>
              <a:rPr sz="1069" spc="10" dirty="0">
                <a:latin typeface="Times New Roman"/>
                <a:cs typeface="Times New Roman"/>
              </a:rPr>
              <a:t>binary </a:t>
            </a:r>
            <a:r>
              <a:rPr sz="1069" spc="5" dirty="0">
                <a:latin typeface="Times New Roman"/>
                <a:cs typeface="Times New Roman"/>
              </a:rPr>
              <a:t>tree </a:t>
            </a:r>
            <a:r>
              <a:rPr sz="1069" spc="10" dirty="0">
                <a:latin typeface="Times New Roman"/>
                <a:cs typeface="Times New Roman"/>
              </a:rPr>
              <a:t>was  </a:t>
            </a:r>
            <a:r>
              <a:rPr sz="1069" spc="5" dirty="0">
                <a:latin typeface="Times New Roman"/>
                <a:cs typeface="Times New Roman"/>
              </a:rPr>
              <a:t>built. </a:t>
            </a:r>
            <a:r>
              <a:rPr sz="1069" spc="10" dirty="0">
                <a:latin typeface="Times New Roman"/>
                <a:cs typeface="Times New Roman"/>
              </a:rPr>
              <a:t>Huffman encoding </a:t>
            </a:r>
            <a:r>
              <a:rPr sz="1069" spc="5" dirty="0">
                <a:latin typeface="Times New Roman"/>
                <a:cs typeface="Times New Roman"/>
              </a:rPr>
              <a:t>is used in data compression. </a:t>
            </a:r>
            <a:r>
              <a:rPr sz="1069" spc="10" dirty="0">
                <a:latin typeface="Times New Roman"/>
                <a:cs typeface="Times New Roman"/>
              </a:rPr>
              <a:t>Compression </a:t>
            </a:r>
            <a:r>
              <a:rPr sz="1069" spc="5" dirty="0">
                <a:latin typeface="Times New Roman"/>
                <a:cs typeface="Times New Roman"/>
              </a:rPr>
              <a:t>technique </a:t>
            </a:r>
            <a:r>
              <a:rPr sz="1069" dirty="0">
                <a:latin typeface="Times New Roman"/>
                <a:cs typeface="Times New Roman"/>
              </a:rPr>
              <a:t>is  </a:t>
            </a:r>
            <a:r>
              <a:rPr sz="1069" spc="10" dirty="0">
                <a:latin typeface="Times New Roman"/>
                <a:cs typeface="Times New Roman"/>
              </a:rPr>
              <a:t>employed </a:t>
            </a:r>
            <a:r>
              <a:rPr sz="1069" spc="5" dirty="0">
                <a:latin typeface="Times New Roman"/>
                <a:cs typeface="Times New Roman"/>
              </a:rPr>
              <a:t>while transferring the data. Suppose there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 word-document </a:t>
            </a:r>
            <a:r>
              <a:rPr sz="1069" spc="5" dirty="0">
                <a:latin typeface="Times New Roman"/>
                <a:cs typeface="Times New Roman"/>
              </a:rPr>
              <a:t>(text </a:t>
            </a:r>
            <a:r>
              <a:rPr sz="1069" dirty="0">
                <a:latin typeface="Times New Roman"/>
                <a:cs typeface="Times New Roman"/>
              </a:rPr>
              <a:t>file) 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want </a:t>
            </a:r>
            <a:r>
              <a:rPr sz="1069" spc="5" dirty="0">
                <a:latin typeface="Times New Roman"/>
                <a:cs typeface="Times New Roman"/>
              </a:rPr>
              <a:t>to send </a:t>
            </a:r>
            <a:r>
              <a:rPr sz="1069" spc="10" dirty="0">
                <a:latin typeface="Times New Roman"/>
                <a:cs typeface="Times New Roman"/>
              </a:rPr>
              <a:t>on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network. </a:t>
            </a:r>
            <a:r>
              <a:rPr sz="1069" spc="5" dirty="0">
                <a:latin typeface="Times New Roman"/>
                <a:cs typeface="Times New Roman"/>
              </a:rPr>
              <a:t>If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file is, </a:t>
            </a:r>
            <a:r>
              <a:rPr sz="1069" spc="10" dirty="0">
                <a:latin typeface="Times New Roman"/>
                <a:cs typeface="Times New Roman"/>
              </a:rPr>
              <a:t>say,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one MB, </a:t>
            </a:r>
            <a:r>
              <a:rPr sz="1069" spc="5" dirty="0">
                <a:latin typeface="Times New Roman"/>
                <a:cs typeface="Times New Roman"/>
              </a:rPr>
              <a:t>there will </a:t>
            </a:r>
            <a:r>
              <a:rPr sz="1069" spc="10" dirty="0">
                <a:latin typeface="Times New Roman"/>
                <a:cs typeface="Times New Roman"/>
              </a:rPr>
              <a:t>be a lot  </a:t>
            </a:r>
            <a:r>
              <a:rPr sz="1069" spc="5" dirty="0">
                <a:latin typeface="Times New Roman"/>
                <a:cs typeface="Times New Roman"/>
              </a:rPr>
              <a:t>of time </a:t>
            </a:r>
            <a:r>
              <a:rPr sz="1069" spc="10" dirty="0">
                <a:latin typeface="Times New Roman"/>
                <a:cs typeface="Times New Roman"/>
              </a:rPr>
              <a:t>required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send </a:t>
            </a:r>
            <a:r>
              <a:rPr sz="1069" spc="5" dirty="0">
                <a:latin typeface="Times New Roman"/>
                <a:cs typeface="Times New Roman"/>
              </a:rPr>
              <a:t>this file. </a:t>
            </a:r>
            <a:r>
              <a:rPr sz="1069" spc="10" dirty="0">
                <a:latin typeface="Times New Roman"/>
                <a:cs typeface="Times New Roman"/>
              </a:rPr>
              <a:t>However, in case of reduction of </a:t>
            </a:r>
            <a:r>
              <a:rPr sz="1069" spc="5" dirty="0">
                <a:latin typeface="Times New Roman"/>
                <a:cs typeface="Times New Roman"/>
              </a:rPr>
              <a:t>size </a:t>
            </a:r>
            <a:r>
              <a:rPr sz="1069" spc="15" dirty="0">
                <a:latin typeface="Times New Roman"/>
                <a:cs typeface="Times New Roman"/>
              </a:rPr>
              <a:t>by </a:t>
            </a:r>
            <a:r>
              <a:rPr sz="1069" spc="10" dirty="0">
                <a:latin typeface="Times New Roman"/>
                <a:cs typeface="Times New Roman"/>
              </a:rPr>
              <a:t>half  through </a:t>
            </a:r>
            <a:r>
              <a:rPr sz="1069" spc="5" dirty="0">
                <a:latin typeface="Times New Roman"/>
                <a:cs typeface="Times New Roman"/>
              </a:rPr>
              <a:t>compression, the </a:t>
            </a:r>
            <a:r>
              <a:rPr sz="1069" spc="10" dirty="0">
                <a:latin typeface="Times New Roman"/>
                <a:cs typeface="Times New Roman"/>
              </a:rPr>
              <a:t>network </a:t>
            </a:r>
            <a:r>
              <a:rPr sz="1069" spc="5" dirty="0">
                <a:latin typeface="Times New Roman"/>
                <a:cs typeface="Times New Roman"/>
              </a:rPr>
              <a:t>transmission </a:t>
            </a:r>
            <a:r>
              <a:rPr sz="1069" spc="10" dirty="0">
                <a:latin typeface="Times New Roman"/>
                <a:cs typeface="Times New Roman"/>
              </a:rPr>
              <a:t>time </a:t>
            </a:r>
            <a:r>
              <a:rPr sz="1069" spc="5" dirty="0">
                <a:latin typeface="Times New Roman"/>
                <a:cs typeface="Times New Roman"/>
              </a:rPr>
              <a:t>also </a:t>
            </a:r>
            <a:r>
              <a:rPr sz="1069" spc="10" dirty="0">
                <a:latin typeface="Times New Roman"/>
                <a:cs typeface="Times New Roman"/>
              </a:rPr>
              <a:t>get halved. After </a:t>
            </a:r>
            <a:r>
              <a:rPr sz="1069" spc="5" dirty="0">
                <a:latin typeface="Times New Roman"/>
                <a:cs typeface="Times New Roman"/>
              </a:rPr>
              <a:t>this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example, </a:t>
            </a:r>
            <a:r>
              <a:rPr sz="1069" spc="5" dirty="0">
                <a:latin typeface="Times New Roman"/>
                <a:cs typeface="Times New Roman"/>
              </a:rPr>
              <a:t>it will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quite easy to understand </a:t>
            </a:r>
            <a:r>
              <a:rPr sz="1069" spc="10" dirty="0">
                <a:latin typeface="Times New Roman"/>
                <a:cs typeface="Times New Roman"/>
              </a:rPr>
              <a:t>the Hoffman encoding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compress a </a:t>
            </a:r>
            <a:r>
              <a:rPr sz="1069" spc="5" dirty="0">
                <a:latin typeface="Times New Roman"/>
                <a:cs typeface="Times New Roman"/>
              </a:rPr>
              <a:t>text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dirty="0">
                <a:latin typeface="Times New Roman"/>
                <a:cs typeface="Times New Roman"/>
              </a:rPr>
              <a:t>file.</a:t>
            </a: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300"/>
              </a:lnSpc>
              <a:spcBef>
                <a:spcPts val="5"/>
              </a:spcBef>
            </a:pP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5" dirty="0">
                <a:latin typeface="Times New Roman"/>
                <a:cs typeface="Times New Roman"/>
              </a:rPr>
              <a:t>know </a:t>
            </a:r>
            <a:r>
              <a:rPr sz="1069" spc="10" dirty="0">
                <a:latin typeface="Times New Roman"/>
                <a:cs typeface="Times New Roman"/>
              </a:rPr>
              <a:t>that Huffman code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 method for the compression of </a:t>
            </a:r>
            <a:r>
              <a:rPr sz="1069" spc="5" dirty="0">
                <a:latin typeface="Times New Roman"/>
                <a:cs typeface="Times New Roman"/>
              </a:rPr>
              <a:t>standard </a:t>
            </a:r>
            <a:r>
              <a:rPr sz="1069" spc="10" dirty="0">
                <a:latin typeface="Times New Roman"/>
                <a:cs typeface="Times New Roman"/>
              </a:rPr>
              <a:t>text  documents. </a:t>
            </a:r>
            <a:r>
              <a:rPr sz="1069" spc="5" dirty="0">
                <a:latin typeface="Times New Roman"/>
                <a:cs typeface="Times New Roman"/>
              </a:rPr>
              <a:t>It </a:t>
            </a:r>
            <a:r>
              <a:rPr sz="1069" spc="10" dirty="0">
                <a:latin typeface="Times New Roman"/>
                <a:cs typeface="Times New Roman"/>
              </a:rPr>
              <a:t>makes use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a binary </a:t>
            </a:r>
            <a:r>
              <a:rPr sz="1069" spc="5" dirty="0">
                <a:latin typeface="Times New Roman"/>
                <a:cs typeface="Times New Roman"/>
              </a:rPr>
              <a:t>tree </a:t>
            </a:r>
            <a:r>
              <a:rPr sz="1069" spc="10" dirty="0">
                <a:latin typeface="Times New Roman"/>
                <a:cs typeface="Times New Roman"/>
              </a:rPr>
              <a:t>to develop codes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varying </a:t>
            </a:r>
            <a:r>
              <a:rPr sz="1069" spc="5" dirty="0">
                <a:latin typeface="Times New Roman"/>
                <a:cs typeface="Times New Roman"/>
              </a:rPr>
              <a:t>lengths for </a:t>
            </a:r>
            <a:r>
              <a:rPr sz="1069" spc="10" dirty="0">
                <a:latin typeface="Times New Roman"/>
                <a:cs typeface="Times New Roman"/>
              </a:rPr>
              <a:t>the  letters used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original message. Huffman code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also a </a:t>
            </a:r>
            <a:r>
              <a:rPr sz="1069" spc="5" dirty="0">
                <a:latin typeface="Times New Roman"/>
                <a:cs typeface="Times New Roman"/>
              </a:rPr>
              <a:t>part 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15" dirty="0">
                <a:latin typeface="Times New Roman"/>
                <a:cs typeface="Times New Roman"/>
              </a:rPr>
              <a:t>JPEG </a:t>
            </a:r>
            <a:r>
              <a:rPr sz="1069" spc="10" dirty="0">
                <a:latin typeface="Times New Roman"/>
                <a:cs typeface="Times New Roman"/>
              </a:rPr>
              <a:t>image  </a:t>
            </a:r>
            <a:r>
              <a:rPr sz="1069" spc="5" dirty="0">
                <a:latin typeface="Times New Roman"/>
                <a:cs typeface="Times New Roman"/>
              </a:rPr>
              <a:t>compression scheme. </a:t>
            </a:r>
            <a:r>
              <a:rPr sz="1069" spc="10" dirty="0">
                <a:latin typeface="Times New Roman"/>
                <a:cs typeface="Times New Roman"/>
              </a:rPr>
              <a:t>David Huffman </a:t>
            </a:r>
            <a:r>
              <a:rPr sz="1069" spc="5" dirty="0">
                <a:latin typeface="Times New Roman"/>
                <a:cs typeface="Times New Roman"/>
              </a:rPr>
              <a:t>introduced this </a:t>
            </a:r>
            <a:r>
              <a:rPr sz="1069" spc="10" dirty="0">
                <a:latin typeface="Times New Roman"/>
                <a:cs typeface="Times New Roman"/>
              </a:rPr>
              <a:t>algorithm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year 1952 </a:t>
            </a:r>
            <a:r>
              <a:rPr sz="1069" spc="5" dirty="0">
                <a:latin typeface="Times New Roman"/>
                <a:cs typeface="Times New Roman"/>
              </a:rPr>
              <a:t>as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part of </a:t>
            </a:r>
            <a:r>
              <a:rPr sz="1069" spc="10" dirty="0">
                <a:latin typeface="Times New Roman"/>
                <a:cs typeface="Times New Roman"/>
              </a:rPr>
              <a:t>a course assignment at</a:t>
            </a:r>
            <a:r>
              <a:rPr sz="1069" spc="-4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MIT.</a:t>
            </a:r>
            <a:endParaRPr sz="1069">
              <a:latin typeface="Times New Roman"/>
              <a:cs typeface="Times New Roman"/>
            </a:endParaRPr>
          </a:p>
          <a:p>
            <a:pPr marL="12347" marR="7408" algn="just">
              <a:lnSpc>
                <a:spcPct val="98300"/>
              </a:lnSpc>
              <a:spcBef>
                <a:spcPts val="5"/>
              </a:spcBef>
            </a:pP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previous </a:t>
            </a:r>
            <a:r>
              <a:rPr sz="1069" spc="5" dirty="0">
                <a:latin typeface="Times New Roman"/>
                <a:cs typeface="Times New Roman"/>
              </a:rPr>
              <a:t>lecture,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had started </a:t>
            </a:r>
            <a:r>
              <a:rPr sz="1069" spc="5" dirty="0">
                <a:latin typeface="Times New Roman"/>
                <a:cs typeface="Times New Roman"/>
              </a:rPr>
              <a:t>discussing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simple </a:t>
            </a:r>
            <a:r>
              <a:rPr sz="1069" spc="10" dirty="0">
                <a:latin typeface="Times New Roman"/>
                <a:cs typeface="Times New Roman"/>
              </a:rPr>
              <a:t>example </a:t>
            </a:r>
            <a:r>
              <a:rPr sz="1069" spc="5" dirty="0">
                <a:latin typeface="Times New Roman"/>
                <a:cs typeface="Times New Roman"/>
              </a:rPr>
              <a:t>to understand  </a:t>
            </a:r>
            <a:r>
              <a:rPr sz="1069" spc="10" dirty="0">
                <a:latin typeface="Times New Roman"/>
                <a:cs typeface="Times New Roman"/>
              </a:rPr>
              <a:t>Huffman </a:t>
            </a:r>
            <a:r>
              <a:rPr sz="1069" spc="5" dirty="0">
                <a:latin typeface="Times New Roman"/>
                <a:cs typeface="Times New Roman"/>
              </a:rPr>
              <a:t>encoding. In that </a:t>
            </a:r>
            <a:r>
              <a:rPr sz="1069" spc="10" dirty="0">
                <a:latin typeface="Times New Roman"/>
                <a:cs typeface="Times New Roman"/>
              </a:rPr>
              <a:t>example, we were encoding the </a:t>
            </a:r>
            <a:r>
              <a:rPr sz="1069" spc="5" dirty="0">
                <a:latin typeface="Times New Roman"/>
                <a:cs typeface="Times New Roman"/>
              </a:rPr>
              <a:t>32-character phrase:  "</a:t>
            </a:r>
            <a:r>
              <a:rPr sz="1069" i="1" spc="5" dirty="0">
                <a:latin typeface="Times New Roman"/>
                <a:cs typeface="Times New Roman"/>
              </a:rPr>
              <a:t>traversing threaded </a:t>
            </a:r>
            <a:r>
              <a:rPr sz="1069" i="1" spc="10" dirty="0">
                <a:latin typeface="Times New Roman"/>
                <a:cs typeface="Times New Roman"/>
              </a:rPr>
              <a:t>binary </a:t>
            </a:r>
            <a:r>
              <a:rPr sz="1069" i="1" spc="5" dirty="0">
                <a:latin typeface="Times New Roman"/>
                <a:cs typeface="Times New Roman"/>
              </a:rPr>
              <a:t>trees</a:t>
            </a:r>
            <a:r>
              <a:rPr sz="1069" spc="5" dirty="0">
                <a:latin typeface="Times New Roman"/>
                <a:cs typeface="Times New Roman"/>
              </a:rPr>
              <a:t>". If this </a:t>
            </a:r>
            <a:r>
              <a:rPr sz="1069" spc="10" dirty="0">
                <a:latin typeface="Times New Roman"/>
                <a:cs typeface="Times New Roman"/>
              </a:rPr>
              <a:t>phrase were </a:t>
            </a:r>
            <a:r>
              <a:rPr sz="1069" spc="5" dirty="0">
                <a:latin typeface="Times New Roman"/>
                <a:cs typeface="Times New Roman"/>
              </a:rPr>
              <a:t>sent as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message </a:t>
            </a:r>
            <a:r>
              <a:rPr sz="1069" spc="10" dirty="0">
                <a:latin typeface="Times New Roman"/>
                <a:cs typeface="Times New Roman"/>
              </a:rPr>
              <a:t>in a network  </a:t>
            </a:r>
            <a:r>
              <a:rPr sz="1069" spc="5" dirty="0">
                <a:latin typeface="Times New Roman"/>
                <a:cs typeface="Times New Roman"/>
              </a:rPr>
              <a:t>using standard 8-bit </a:t>
            </a:r>
            <a:r>
              <a:rPr sz="1069" spc="10" dirty="0">
                <a:latin typeface="Times New Roman"/>
                <a:cs typeface="Times New Roman"/>
              </a:rPr>
              <a:t>ASCII </a:t>
            </a:r>
            <a:r>
              <a:rPr sz="1069" spc="5" dirty="0">
                <a:latin typeface="Times New Roman"/>
                <a:cs typeface="Times New Roman"/>
              </a:rPr>
              <a:t>codes,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would have to </a:t>
            </a:r>
            <a:r>
              <a:rPr sz="1069" spc="5" dirty="0">
                <a:latin typeface="Times New Roman"/>
                <a:cs typeface="Times New Roman"/>
              </a:rPr>
              <a:t>send </a:t>
            </a:r>
            <a:r>
              <a:rPr sz="1069" spc="10" dirty="0">
                <a:latin typeface="Times New Roman"/>
                <a:cs typeface="Times New Roman"/>
              </a:rPr>
              <a:t>8*32= 256 </a:t>
            </a:r>
            <a:r>
              <a:rPr sz="1069" spc="5" dirty="0">
                <a:latin typeface="Times New Roman"/>
                <a:cs typeface="Times New Roman"/>
              </a:rPr>
              <a:t>bits. </a:t>
            </a:r>
            <a:r>
              <a:rPr sz="1069" spc="10" dirty="0">
                <a:latin typeface="Times New Roman"/>
                <a:cs typeface="Times New Roman"/>
              </a:rPr>
              <a:t>However, 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Huffman </a:t>
            </a:r>
            <a:r>
              <a:rPr sz="1069" spc="5" dirty="0">
                <a:latin typeface="Times New Roman"/>
                <a:cs typeface="Times New Roman"/>
              </a:rPr>
              <a:t>algorithm </a:t>
            </a:r>
            <a:r>
              <a:rPr sz="1069" spc="10" dirty="0">
                <a:latin typeface="Times New Roman"/>
                <a:cs typeface="Times New Roman"/>
              </a:rPr>
              <a:t>can help </a:t>
            </a:r>
            <a:r>
              <a:rPr sz="1069" spc="5" dirty="0">
                <a:latin typeface="Times New Roman"/>
                <a:cs typeface="Times New Roman"/>
              </a:rPr>
              <a:t>cut </a:t>
            </a:r>
            <a:r>
              <a:rPr sz="1069" spc="10" dirty="0">
                <a:latin typeface="Times New Roman"/>
                <a:cs typeface="Times New Roman"/>
              </a:rPr>
              <a:t>down </a:t>
            </a:r>
            <a:r>
              <a:rPr sz="1069" spc="5" dirty="0">
                <a:latin typeface="Times New Roman"/>
                <a:cs typeface="Times New Roman"/>
              </a:rPr>
              <a:t>the size 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message to </a:t>
            </a:r>
            <a:r>
              <a:rPr sz="1069" spc="10" dirty="0">
                <a:latin typeface="Times New Roman"/>
                <a:cs typeface="Times New Roman"/>
              </a:rPr>
              <a:t>116</a:t>
            </a:r>
            <a:r>
              <a:rPr sz="1069" spc="87" dirty="0">
                <a:latin typeface="Times New Roman"/>
                <a:cs typeface="Times New Roman"/>
              </a:rPr>
              <a:t> </a:t>
            </a:r>
            <a:r>
              <a:rPr sz="1069" dirty="0">
                <a:latin typeface="Times New Roman"/>
                <a:cs typeface="Times New Roman"/>
              </a:rPr>
              <a:t>bits.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In the </a:t>
            </a:r>
            <a:r>
              <a:rPr sz="1069" spc="10" dirty="0">
                <a:latin typeface="Times New Roman"/>
                <a:cs typeface="Times New Roman"/>
              </a:rPr>
              <a:t>Huffman </a:t>
            </a:r>
            <a:r>
              <a:rPr sz="1069" spc="5" dirty="0">
                <a:latin typeface="Times New Roman"/>
                <a:cs typeface="Times New Roman"/>
              </a:rPr>
              <a:t>encoding, following steps are</a:t>
            </a:r>
            <a:r>
              <a:rPr sz="1069" spc="6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involved: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5"/>
              </a:spcBef>
            </a:pPr>
            <a:endParaRPr sz="1118">
              <a:latin typeface="Times New Roman"/>
              <a:cs typeface="Times New Roman"/>
            </a:endParaRPr>
          </a:p>
          <a:p>
            <a:pPr marL="430908" marR="5556" indent="-209281">
              <a:lnSpc>
                <a:spcPts val="1264"/>
              </a:lnSpc>
              <a:spcBef>
                <a:spcPts val="5"/>
              </a:spcBef>
              <a:buAutoNum type="arabicPeriod"/>
              <a:tabLst>
                <a:tab pos="430908" algn="l"/>
              </a:tabLst>
            </a:pPr>
            <a:r>
              <a:rPr sz="1069" spc="5" dirty="0">
                <a:latin typeface="Times New Roman"/>
                <a:cs typeface="Times New Roman"/>
              </a:rPr>
              <a:t>List all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letters </a:t>
            </a:r>
            <a:r>
              <a:rPr sz="1069" spc="10" dirty="0">
                <a:latin typeface="Times New Roman"/>
                <a:cs typeface="Times New Roman"/>
              </a:rPr>
              <a:t>used, including the </a:t>
            </a:r>
            <a:r>
              <a:rPr sz="1069" spc="5" dirty="0">
                <a:latin typeface="Times New Roman"/>
                <a:cs typeface="Times New Roman"/>
              </a:rPr>
              <a:t>"space" </a:t>
            </a:r>
            <a:r>
              <a:rPr sz="1069" spc="10" dirty="0">
                <a:latin typeface="Times New Roman"/>
                <a:cs typeface="Times New Roman"/>
              </a:rPr>
              <a:t>character, </a:t>
            </a:r>
            <a:r>
              <a:rPr sz="1069" spc="5" dirty="0">
                <a:latin typeface="Times New Roman"/>
                <a:cs typeface="Times New Roman"/>
              </a:rPr>
              <a:t>along with </a:t>
            </a:r>
            <a:r>
              <a:rPr sz="1069" spc="10" dirty="0">
                <a:latin typeface="Times New Roman"/>
                <a:cs typeface="Times New Roman"/>
              </a:rPr>
              <a:t>the  </a:t>
            </a:r>
            <a:r>
              <a:rPr sz="1069" spc="5" dirty="0">
                <a:latin typeface="Times New Roman"/>
                <a:cs typeface="Times New Roman"/>
              </a:rPr>
              <a:t>frequency with </a:t>
            </a:r>
            <a:r>
              <a:rPr sz="1069" spc="10" dirty="0">
                <a:latin typeface="Times New Roman"/>
                <a:cs typeface="Times New Roman"/>
              </a:rPr>
              <a:t>which they </a:t>
            </a:r>
            <a:r>
              <a:rPr sz="1069" spc="5" dirty="0">
                <a:latin typeface="Times New Roman"/>
                <a:cs typeface="Times New Roman"/>
              </a:rPr>
              <a:t>occur </a:t>
            </a:r>
            <a:r>
              <a:rPr sz="1069" spc="10" dirty="0">
                <a:latin typeface="Times New Roman"/>
                <a:cs typeface="Times New Roman"/>
              </a:rPr>
              <a:t>in the</a:t>
            </a:r>
            <a:r>
              <a:rPr sz="1069" spc="5" dirty="0">
                <a:latin typeface="Times New Roman"/>
                <a:cs typeface="Times New Roman"/>
              </a:rPr>
              <a:t> message.</a:t>
            </a:r>
            <a:endParaRPr sz="1069">
              <a:latin typeface="Times New Roman"/>
              <a:cs typeface="Times New Roman"/>
            </a:endParaRPr>
          </a:p>
          <a:p>
            <a:pPr marL="430291" indent="-208662">
              <a:lnSpc>
                <a:spcPts val="1210"/>
              </a:lnSpc>
              <a:buAutoNum type="arabicPeriod"/>
              <a:tabLst>
                <a:tab pos="430908" algn="l"/>
              </a:tabLst>
            </a:pPr>
            <a:r>
              <a:rPr sz="1069" spc="10" dirty="0">
                <a:latin typeface="Times New Roman"/>
                <a:cs typeface="Times New Roman"/>
              </a:rPr>
              <a:t>Consider each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these (character, </a:t>
            </a:r>
            <a:r>
              <a:rPr sz="1069" spc="5" dirty="0">
                <a:latin typeface="Times New Roman"/>
                <a:cs typeface="Times New Roman"/>
              </a:rPr>
              <a:t>frequency) pairs </a:t>
            </a:r>
            <a:r>
              <a:rPr sz="1069" spc="10" dirty="0">
                <a:latin typeface="Times New Roman"/>
                <a:cs typeface="Times New Roman"/>
              </a:rPr>
              <a:t>as </a:t>
            </a:r>
            <a:r>
              <a:rPr sz="1069" spc="5" dirty="0">
                <a:latin typeface="Times New Roman"/>
                <a:cs typeface="Times New Roman"/>
              </a:rPr>
              <a:t>nodes; </a:t>
            </a:r>
            <a:r>
              <a:rPr sz="1069" spc="10" dirty="0">
                <a:latin typeface="Times New Roman"/>
                <a:cs typeface="Times New Roman"/>
              </a:rPr>
              <a:t>these </a:t>
            </a:r>
            <a:r>
              <a:rPr sz="1069" spc="5" dirty="0">
                <a:latin typeface="Times New Roman"/>
                <a:cs typeface="Times New Roman"/>
              </a:rPr>
              <a:t>are</a:t>
            </a:r>
            <a:r>
              <a:rPr sz="1069" spc="160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actually</a:t>
            </a:r>
            <a:endParaRPr sz="1069">
              <a:latin typeface="Times New Roman"/>
              <a:cs typeface="Times New Roman"/>
            </a:endParaRPr>
          </a:p>
          <a:p>
            <a:pPr marL="430291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leaf nodes, as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see</a:t>
            </a:r>
            <a:r>
              <a:rPr sz="1069" spc="5" dirty="0">
                <a:latin typeface="Times New Roman"/>
                <a:cs typeface="Times New Roman"/>
              </a:rPr>
              <a:t> </a:t>
            </a:r>
            <a:r>
              <a:rPr sz="1069" dirty="0">
                <a:latin typeface="Times New Roman"/>
                <a:cs typeface="Times New Roman"/>
              </a:rPr>
              <a:t>later.</a:t>
            </a:r>
            <a:endParaRPr sz="1069">
              <a:latin typeface="Times New Roman"/>
              <a:cs typeface="Times New Roman"/>
            </a:endParaRPr>
          </a:p>
          <a:p>
            <a:pPr marL="430291" marR="8026" indent="-208662">
              <a:lnSpc>
                <a:spcPts val="1264"/>
              </a:lnSpc>
              <a:spcBef>
                <a:spcPts val="44"/>
              </a:spcBef>
              <a:buAutoNum type="arabicPeriod" startAt="3"/>
              <a:tabLst>
                <a:tab pos="430908" algn="l"/>
              </a:tabLst>
            </a:pPr>
            <a:r>
              <a:rPr sz="1069" spc="5" dirty="0">
                <a:latin typeface="Times New Roman"/>
                <a:cs typeface="Times New Roman"/>
              </a:rPr>
              <a:t>Pick </a:t>
            </a:r>
            <a:r>
              <a:rPr sz="1069" spc="10" dirty="0">
                <a:latin typeface="Times New Roman"/>
                <a:cs typeface="Times New Roman"/>
              </a:rPr>
              <a:t>two </a:t>
            </a:r>
            <a:r>
              <a:rPr sz="1069" spc="5" dirty="0">
                <a:latin typeface="Times New Roman"/>
                <a:cs typeface="Times New Roman"/>
              </a:rPr>
              <a:t>nodes </a:t>
            </a:r>
            <a:r>
              <a:rPr sz="1069" spc="10" dirty="0">
                <a:latin typeface="Times New Roman"/>
                <a:cs typeface="Times New Roman"/>
              </a:rPr>
              <a:t>with </a:t>
            </a:r>
            <a:r>
              <a:rPr sz="1069" spc="5" dirty="0">
                <a:latin typeface="Times New Roman"/>
                <a:cs typeface="Times New Roman"/>
              </a:rPr>
              <a:t>the lowest </a:t>
            </a:r>
            <a:r>
              <a:rPr sz="1069" spc="10" dirty="0">
                <a:latin typeface="Times New Roman"/>
                <a:cs typeface="Times New Roman"/>
              </a:rPr>
              <a:t>frequency. </a:t>
            </a:r>
            <a:r>
              <a:rPr sz="1069" spc="5" dirty="0">
                <a:latin typeface="Times New Roman"/>
                <a:cs typeface="Times New Roman"/>
              </a:rPr>
              <a:t>If there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dirty="0">
                <a:latin typeface="Times New Roman"/>
                <a:cs typeface="Times New Roman"/>
              </a:rPr>
              <a:t>tie, </a:t>
            </a:r>
            <a:r>
              <a:rPr sz="1069" spc="10" dirty="0">
                <a:latin typeface="Times New Roman"/>
                <a:cs typeface="Times New Roman"/>
              </a:rPr>
              <a:t>pick randomly  amongst those </a:t>
            </a:r>
            <a:r>
              <a:rPr sz="1069" spc="5" dirty="0">
                <a:latin typeface="Times New Roman"/>
                <a:cs typeface="Times New Roman"/>
              </a:rPr>
              <a:t>with </a:t>
            </a:r>
            <a:r>
              <a:rPr sz="1069" spc="10" dirty="0">
                <a:latin typeface="Times New Roman"/>
                <a:cs typeface="Times New Roman"/>
              </a:rPr>
              <a:t>equal</a:t>
            </a:r>
            <a:r>
              <a:rPr sz="1069" spc="-3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frequencies</a:t>
            </a:r>
            <a:endParaRPr sz="1069">
              <a:latin typeface="Times New Roman"/>
              <a:cs typeface="Times New Roman"/>
            </a:endParaRPr>
          </a:p>
          <a:p>
            <a:pPr marL="430291" indent="-208662">
              <a:lnSpc>
                <a:spcPts val="1215"/>
              </a:lnSpc>
              <a:buAutoNum type="arabicPeriod" startAt="3"/>
              <a:tabLst>
                <a:tab pos="430908" algn="l"/>
              </a:tabLst>
            </a:pPr>
            <a:r>
              <a:rPr sz="1069" spc="10" dirty="0">
                <a:latin typeface="Times New Roman"/>
                <a:cs typeface="Times New Roman"/>
              </a:rPr>
              <a:t>Make a </a:t>
            </a:r>
            <a:r>
              <a:rPr sz="1069" spc="15" dirty="0">
                <a:latin typeface="Times New Roman"/>
                <a:cs typeface="Times New Roman"/>
              </a:rPr>
              <a:t>new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out of these </a:t>
            </a:r>
            <a:r>
              <a:rPr sz="1069" spc="10" dirty="0">
                <a:latin typeface="Times New Roman"/>
                <a:cs typeface="Times New Roman"/>
              </a:rPr>
              <a:t>two and develop two </a:t>
            </a:r>
            <a:r>
              <a:rPr sz="1069" spc="5" dirty="0">
                <a:latin typeface="Times New Roman"/>
                <a:cs typeface="Times New Roman"/>
              </a:rPr>
              <a:t>nodes as </a:t>
            </a:r>
            <a:r>
              <a:rPr sz="1069" dirty="0">
                <a:latin typeface="Times New Roman"/>
                <a:cs typeface="Times New Roman"/>
              </a:rPr>
              <a:t>its</a:t>
            </a:r>
            <a:r>
              <a:rPr sz="1069" spc="2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children.</a:t>
            </a:r>
            <a:endParaRPr sz="1069">
              <a:latin typeface="Times New Roman"/>
              <a:cs typeface="Times New Roman"/>
            </a:endParaRPr>
          </a:p>
          <a:p>
            <a:pPr marL="430291" indent="-208662">
              <a:lnSpc>
                <a:spcPts val="1264"/>
              </a:lnSpc>
              <a:buAutoNum type="arabicPeriod" startAt="3"/>
              <a:tabLst>
                <a:tab pos="430908" algn="l"/>
              </a:tabLst>
            </a:pPr>
            <a:r>
              <a:rPr sz="1069" spc="10" dirty="0">
                <a:latin typeface="Times New Roman"/>
                <a:cs typeface="Times New Roman"/>
              </a:rPr>
              <a:t>This new node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assigned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5" dirty="0">
                <a:latin typeface="Times New Roman"/>
                <a:cs typeface="Times New Roman"/>
              </a:rPr>
              <a:t>sum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 frequencies </a:t>
            </a:r>
            <a:r>
              <a:rPr sz="1069" spc="5" dirty="0">
                <a:latin typeface="Times New Roman"/>
                <a:cs typeface="Times New Roman"/>
              </a:rPr>
              <a:t>of its</a:t>
            </a:r>
            <a:r>
              <a:rPr sz="1069" spc="-2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children.</a:t>
            </a:r>
            <a:endParaRPr sz="1069">
              <a:latin typeface="Times New Roman"/>
              <a:cs typeface="Times New Roman"/>
            </a:endParaRPr>
          </a:p>
          <a:p>
            <a:pPr marL="430291" marR="7408" indent="-208662">
              <a:lnSpc>
                <a:spcPts val="1264"/>
              </a:lnSpc>
              <a:spcBef>
                <a:spcPts val="49"/>
              </a:spcBef>
              <a:buAutoNum type="arabicPeriod" startAt="3"/>
              <a:tabLst>
                <a:tab pos="430908" algn="l"/>
              </a:tabLst>
            </a:pPr>
            <a:r>
              <a:rPr sz="1069" spc="5" dirty="0">
                <a:latin typeface="Times New Roman"/>
                <a:cs typeface="Times New Roman"/>
              </a:rPr>
              <a:t>Continue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process of </a:t>
            </a:r>
            <a:r>
              <a:rPr sz="1069" spc="10" dirty="0">
                <a:latin typeface="Times New Roman"/>
                <a:cs typeface="Times New Roman"/>
              </a:rPr>
              <a:t>combining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two nodes </a:t>
            </a:r>
            <a:r>
              <a:rPr sz="1069" spc="5" dirty="0">
                <a:latin typeface="Times New Roman"/>
                <a:cs typeface="Times New Roman"/>
              </a:rPr>
              <a:t>of lowest frequency </a:t>
            </a:r>
            <a:r>
              <a:rPr sz="1069" dirty="0">
                <a:latin typeface="Times New Roman"/>
                <a:cs typeface="Times New Roman"/>
              </a:rPr>
              <a:t>till </a:t>
            </a:r>
            <a:r>
              <a:rPr sz="1069" spc="10" dirty="0">
                <a:latin typeface="Times New Roman"/>
                <a:cs typeface="Times New Roman"/>
              </a:rPr>
              <a:t>the  </a:t>
            </a:r>
            <a:r>
              <a:rPr sz="1069" spc="5" dirty="0">
                <a:latin typeface="Times New Roman"/>
                <a:cs typeface="Times New Roman"/>
              </a:rPr>
              <a:t>time, </a:t>
            </a:r>
            <a:r>
              <a:rPr sz="1069" spc="10" dirty="0">
                <a:latin typeface="Times New Roman"/>
                <a:cs typeface="Times New Roman"/>
              </a:rPr>
              <a:t>only one node, the </a:t>
            </a:r>
            <a:r>
              <a:rPr sz="1069" spc="5" dirty="0">
                <a:latin typeface="Times New Roman"/>
                <a:cs typeface="Times New Roman"/>
              </a:rPr>
              <a:t>root, is</a:t>
            </a:r>
            <a:r>
              <a:rPr sz="1069" spc="-34" dirty="0">
                <a:latin typeface="Times New Roman"/>
                <a:cs typeface="Times New Roman"/>
              </a:rPr>
              <a:t> </a:t>
            </a:r>
            <a:r>
              <a:rPr sz="1069" dirty="0">
                <a:latin typeface="Times New Roman"/>
                <a:cs typeface="Times New Roman"/>
              </a:rPr>
              <a:t>left.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1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6990110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8" y="868856"/>
            <a:ext cx="4854310" cy="8571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tabLst>
                <a:tab pos="3903484" algn="l"/>
              </a:tabLst>
            </a:pPr>
            <a:r>
              <a:rPr sz="1069" spc="10" dirty="0">
                <a:latin typeface="Times New Roman"/>
                <a:cs typeface="Times New Roman"/>
              </a:rPr>
              <a:t>CS301 –</a:t>
            </a:r>
            <a:r>
              <a:rPr sz="1069" spc="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Data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	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26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2347" marR="6173" algn="just">
              <a:lnSpc>
                <a:spcPct val="98400"/>
              </a:lnSpc>
              <a:spcBef>
                <a:spcPts val="796"/>
              </a:spcBef>
            </a:pPr>
            <a:r>
              <a:rPr sz="1069" spc="5" dirty="0">
                <a:latin typeface="Times New Roman"/>
                <a:cs typeface="Times New Roman"/>
              </a:rPr>
              <a:t>following </a:t>
            </a:r>
            <a:r>
              <a:rPr sz="1069" spc="10" dirty="0">
                <a:latin typeface="Times New Roman"/>
                <a:cs typeface="Times New Roman"/>
              </a:rPr>
              <a:t>these </a:t>
            </a:r>
            <a:r>
              <a:rPr sz="1069" spc="5" dirty="0">
                <a:latin typeface="Times New Roman"/>
                <a:cs typeface="Times New Roman"/>
              </a:rPr>
              <a:t>links </a:t>
            </a:r>
            <a:r>
              <a:rPr sz="1069" spc="10" dirty="0">
                <a:latin typeface="Times New Roman"/>
                <a:cs typeface="Times New Roman"/>
              </a:rPr>
              <a:t>in the </a:t>
            </a:r>
            <a:r>
              <a:rPr sz="1069" spc="5" dirty="0">
                <a:latin typeface="Times New Roman"/>
                <a:cs typeface="Times New Roman"/>
              </a:rPr>
              <a:t>tree is extracted </a:t>
            </a:r>
            <a:r>
              <a:rPr sz="1069" spc="10" dirty="0">
                <a:latin typeface="Times New Roman"/>
                <a:cs typeface="Times New Roman"/>
              </a:rPr>
              <a:t>from the message. </a:t>
            </a:r>
            <a:r>
              <a:rPr sz="1069" spc="15" dirty="0">
                <a:latin typeface="Times New Roman"/>
                <a:cs typeface="Times New Roman"/>
              </a:rPr>
              <a:t>On </a:t>
            </a:r>
            <a:r>
              <a:rPr sz="1069" spc="10" dirty="0">
                <a:latin typeface="Times New Roman"/>
                <a:cs typeface="Times New Roman"/>
              </a:rPr>
              <a:t>the next </a:t>
            </a:r>
            <a:r>
              <a:rPr sz="1069" spc="5" dirty="0">
                <a:latin typeface="Times New Roman"/>
                <a:cs typeface="Times New Roman"/>
              </a:rPr>
              <a:t>bit, </a:t>
            </a:r>
            <a:r>
              <a:rPr sz="1069" spc="15" dirty="0">
                <a:latin typeface="Times New Roman"/>
                <a:cs typeface="Times New Roman"/>
              </a:rPr>
              <a:t>the  </a:t>
            </a:r>
            <a:r>
              <a:rPr sz="1069" spc="5" dirty="0">
                <a:latin typeface="Times New Roman"/>
                <a:cs typeface="Times New Roman"/>
              </a:rPr>
              <a:t>receiver </a:t>
            </a:r>
            <a:r>
              <a:rPr sz="1069" spc="10" dirty="0">
                <a:latin typeface="Times New Roman"/>
                <a:cs typeface="Times New Roman"/>
              </a:rPr>
              <a:t>again goes to the </a:t>
            </a:r>
            <a:r>
              <a:rPr sz="1069" spc="5" dirty="0">
                <a:latin typeface="Times New Roman"/>
                <a:cs typeface="Times New Roman"/>
              </a:rPr>
              <a:t>root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and </a:t>
            </a:r>
            <a:r>
              <a:rPr sz="1069" spc="10" dirty="0">
                <a:latin typeface="Times New Roman"/>
                <a:cs typeface="Times New Roman"/>
              </a:rPr>
              <a:t>the previous procedure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repeated to </a:t>
            </a:r>
            <a:r>
              <a:rPr sz="1069" spc="5" dirty="0">
                <a:latin typeface="Times New Roman"/>
                <a:cs typeface="Times New Roman"/>
              </a:rPr>
              <a:t>find </a:t>
            </a:r>
            <a:r>
              <a:rPr sz="1069" spc="10" dirty="0">
                <a:latin typeface="Times New Roman"/>
                <a:cs typeface="Times New Roman"/>
              </a:rPr>
              <a:t>the  </a:t>
            </a:r>
            <a:r>
              <a:rPr sz="1069" spc="5" dirty="0">
                <a:latin typeface="Times New Roman"/>
                <a:cs typeface="Times New Roman"/>
              </a:rPr>
              <a:t>next character. </a:t>
            </a:r>
            <a:r>
              <a:rPr sz="1069" spc="10" dirty="0">
                <a:latin typeface="Times New Roman"/>
                <a:cs typeface="Times New Roman"/>
              </a:rPr>
              <a:t>This way, </a:t>
            </a:r>
            <a:r>
              <a:rPr sz="1069" spc="5" dirty="0">
                <a:latin typeface="Times New Roman"/>
                <a:cs typeface="Times New Roman"/>
              </a:rPr>
              <a:t>it </a:t>
            </a:r>
            <a:r>
              <a:rPr sz="1069" spc="10" dirty="0">
                <a:latin typeface="Times New Roman"/>
                <a:cs typeface="Times New Roman"/>
              </a:rPr>
              <a:t>decodes the whole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message.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49"/>
              </a:lnSpc>
            </a:pPr>
            <a:r>
              <a:rPr sz="1069" spc="15" dirty="0">
                <a:latin typeface="Times New Roman"/>
                <a:cs typeface="Times New Roman"/>
              </a:rPr>
              <a:t>The</a:t>
            </a:r>
            <a:r>
              <a:rPr sz="1069" spc="23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compression</a:t>
            </a:r>
            <a:r>
              <a:rPr sz="1069" spc="22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is</a:t>
            </a:r>
            <a:r>
              <a:rPr sz="1069" spc="22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very</a:t>
            </a:r>
            <a:r>
              <a:rPr sz="1069" spc="23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useful</a:t>
            </a:r>
            <a:r>
              <a:rPr sz="1069" spc="23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technique</a:t>
            </a:r>
            <a:r>
              <a:rPr sz="1069" spc="22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especially</a:t>
            </a:r>
            <a:r>
              <a:rPr sz="1069" spc="24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for</a:t>
            </a:r>
            <a:r>
              <a:rPr sz="1069" spc="22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communication</a:t>
            </a:r>
            <a:r>
              <a:rPr sz="1069" spc="22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purposes.</a:t>
            </a:r>
            <a:endParaRPr sz="1069">
              <a:latin typeface="Times New Roman"/>
              <a:cs typeface="Times New Roman"/>
            </a:endParaRPr>
          </a:p>
          <a:p>
            <a:pPr marL="12347" marR="7408" algn="just">
              <a:lnSpc>
                <a:spcPts val="1264"/>
              </a:lnSpc>
              <a:spcBef>
                <a:spcPts val="49"/>
              </a:spcBef>
            </a:pPr>
            <a:r>
              <a:rPr sz="1069" spc="10" dirty="0">
                <a:latin typeface="Times New Roman"/>
                <a:cs typeface="Times New Roman"/>
              </a:rPr>
              <a:t>Suppose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0" dirty="0">
                <a:latin typeface="Times New Roman"/>
                <a:cs typeface="Times New Roman"/>
              </a:rPr>
              <a:t>we have </a:t>
            </a:r>
            <a:r>
              <a:rPr sz="1069" spc="5" dirty="0">
                <a:latin typeface="Times New Roman"/>
                <a:cs typeface="Times New Roman"/>
              </a:rPr>
              <a:t>to send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file of </a:t>
            </a:r>
            <a:r>
              <a:rPr sz="1069" spc="10" dirty="0">
                <a:latin typeface="Times New Roman"/>
                <a:cs typeface="Times New Roman"/>
              </a:rPr>
              <a:t>one Mb. Here </a:t>
            </a:r>
            <a:r>
              <a:rPr sz="1069" spc="5" dirty="0">
                <a:latin typeface="Times New Roman"/>
                <a:cs typeface="Times New Roman"/>
              </a:rPr>
              <a:t>each line 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file </a:t>
            </a:r>
            <a:r>
              <a:rPr sz="1069" spc="10" dirty="0">
                <a:latin typeface="Times New Roman"/>
                <a:cs typeface="Times New Roman"/>
              </a:rPr>
              <a:t>can </a:t>
            </a:r>
            <a:r>
              <a:rPr sz="1069" spc="15" dirty="0">
                <a:latin typeface="Times New Roman"/>
                <a:cs typeface="Times New Roman"/>
              </a:rPr>
              <a:t>be  </a:t>
            </a:r>
            <a:r>
              <a:rPr sz="1069" spc="10" dirty="0">
                <a:latin typeface="Times New Roman"/>
                <a:cs typeface="Times New Roman"/>
              </a:rPr>
              <a:t>compressed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50 </a:t>
            </a:r>
            <a:r>
              <a:rPr sz="1069" spc="5" dirty="0">
                <a:latin typeface="Times New Roman"/>
                <a:cs typeface="Times New Roman"/>
              </a:rPr>
              <a:t>or </a:t>
            </a:r>
            <a:r>
              <a:rPr sz="1069" spc="10" dirty="0">
                <a:latin typeface="Times New Roman"/>
                <a:cs typeface="Times New Roman"/>
              </a:rPr>
              <a:t>60 </a:t>
            </a:r>
            <a:r>
              <a:rPr sz="1069" spc="5" dirty="0">
                <a:latin typeface="Times New Roman"/>
                <a:cs typeface="Times New Roman"/>
              </a:rPr>
              <a:t>percent. </a:t>
            </a:r>
            <a:r>
              <a:rPr sz="1069" spc="10" dirty="0">
                <a:latin typeface="Times New Roman"/>
                <a:cs typeface="Times New Roman"/>
              </a:rPr>
              <a:t>Thus the </a:t>
            </a:r>
            <a:r>
              <a:rPr sz="1069" spc="5" dirty="0">
                <a:latin typeface="Times New Roman"/>
                <a:cs typeface="Times New Roman"/>
              </a:rPr>
              <a:t>file </a:t>
            </a:r>
            <a:r>
              <a:rPr sz="1069" spc="10" dirty="0">
                <a:latin typeface="Times New Roman"/>
                <a:cs typeface="Times New Roman"/>
              </a:rPr>
              <a:t>of one </a:t>
            </a:r>
            <a:r>
              <a:rPr sz="1069" spc="19" dirty="0">
                <a:latin typeface="Times New Roman"/>
                <a:cs typeface="Times New Roman"/>
              </a:rPr>
              <a:t>MB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10" dirty="0">
                <a:latin typeface="Times New Roman"/>
                <a:cs typeface="Times New Roman"/>
              </a:rPr>
              <a:t>compressed </a:t>
            </a:r>
            <a:r>
              <a:rPr sz="1069" spc="5" dirty="0">
                <a:latin typeface="Times New Roman"/>
                <a:cs typeface="Times New Roman"/>
              </a:rPr>
              <a:t>to half  </a:t>
            </a:r>
            <a:r>
              <a:rPr sz="1069" spc="24" dirty="0">
                <a:latin typeface="Times New Roman"/>
                <a:cs typeface="Times New Roman"/>
              </a:rPr>
              <a:t>MB </a:t>
            </a:r>
            <a:r>
              <a:rPr sz="1069" spc="10" dirty="0">
                <a:latin typeface="Times New Roman"/>
                <a:cs typeface="Times New Roman"/>
              </a:rPr>
              <a:t>and can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10" dirty="0">
                <a:latin typeface="Times New Roman"/>
                <a:cs typeface="Times New Roman"/>
              </a:rPr>
              <a:t>sent more</a:t>
            </a:r>
            <a:r>
              <a:rPr sz="1069" spc="-8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easily.</a:t>
            </a:r>
            <a:endParaRPr sz="1069">
              <a:latin typeface="Times New Roman"/>
              <a:cs typeface="Times New Roman"/>
            </a:endParaRPr>
          </a:p>
          <a:p>
            <a:pPr marL="12347" marR="6173" algn="just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There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one more thing </a:t>
            </a:r>
            <a:r>
              <a:rPr sz="1069" spc="5" dirty="0">
                <a:latin typeface="Times New Roman"/>
                <a:cs typeface="Times New Roman"/>
              </a:rPr>
              <a:t>about this tree. </a:t>
            </a:r>
            <a:r>
              <a:rPr sz="1069" spc="10" dirty="0">
                <a:latin typeface="Times New Roman"/>
                <a:cs typeface="Times New Roman"/>
              </a:rPr>
              <a:t>When we </a:t>
            </a:r>
            <a:r>
              <a:rPr sz="1069" spc="5" dirty="0">
                <a:latin typeface="Times New Roman"/>
                <a:cs typeface="Times New Roman"/>
              </a:rPr>
              <a:t>started to build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tree </a:t>
            </a:r>
            <a:r>
              <a:rPr sz="1069" spc="10" dirty="0">
                <a:latin typeface="Times New Roman"/>
                <a:cs typeface="Times New Roman"/>
              </a:rPr>
              <a:t>from </a:t>
            </a:r>
            <a:r>
              <a:rPr sz="1069" spc="5" dirty="0">
                <a:latin typeface="Times New Roman"/>
                <a:cs typeface="Times New Roman"/>
              </a:rPr>
              <a:t>leaf  </a:t>
            </a:r>
            <a:r>
              <a:rPr sz="1069" spc="10" dirty="0">
                <a:latin typeface="Times New Roman"/>
                <a:cs typeface="Times New Roman"/>
              </a:rPr>
              <a:t>nodes </a:t>
            </a:r>
            <a:r>
              <a:rPr sz="1069" spc="5" dirty="0">
                <a:latin typeface="Times New Roman"/>
                <a:cs typeface="Times New Roman"/>
              </a:rPr>
              <a:t>i.e. </a:t>
            </a:r>
            <a:r>
              <a:rPr sz="1069" spc="10" dirty="0">
                <a:latin typeface="Times New Roman"/>
                <a:cs typeface="Times New Roman"/>
              </a:rPr>
              <a:t>bottom-up </a:t>
            </a:r>
            <a:r>
              <a:rPr sz="1069" spc="5" dirty="0">
                <a:latin typeface="Times New Roman"/>
                <a:cs typeface="Times New Roman"/>
              </a:rPr>
              <a:t>build of tree,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saw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0" dirty="0">
                <a:latin typeface="Times New Roman"/>
                <a:cs typeface="Times New Roman"/>
              </a:rPr>
              <a:t>there were choices </a:t>
            </a:r>
            <a:r>
              <a:rPr sz="1069" spc="5" dirty="0">
                <a:latin typeface="Times New Roman"/>
                <a:cs typeface="Times New Roman"/>
              </a:rPr>
              <a:t>for </a:t>
            </a:r>
            <a:r>
              <a:rPr sz="1069" spc="10" dirty="0">
                <a:latin typeface="Times New Roman"/>
                <a:cs typeface="Times New Roman"/>
              </a:rPr>
              <a:t>us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choose</a:t>
            </a:r>
            <a:r>
              <a:rPr sz="1069" spc="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any</a:t>
            </a: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two leaf </a:t>
            </a:r>
            <a:r>
              <a:rPr sz="1069" spc="5" dirty="0">
                <a:latin typeface="Times New Roman"/>
                <a:cs typeface="Times New Roman"/>
              </a:rPr>
              <a:t>nodes </a:t>
            </a:r>
            <a:r>
              <a:rPr sz="1069" spc="10" dirty="0">
                <a:latin typeface="Times New Roman"/>
                <a:cs typeface="Times New Roman"/>
              </a:rPr>
              <a:t>to </a:t>
            </a:r>
            <a:r>
              <a:rPr sz="1069" spc="5" dirty="0">
                <a:latin typeface="Times New Roman"/>
                <a:cs typeface="Times New Roman"/>
              </a:rPr>
              <a:t>join. In </a:t>
            </a:r>
            <a:r>
              <a:rPr sz="1069" spc="10" dirty="0">
                <a:latin typeface="Times New Roman"/>
                <a:cs typeface="Times New Roman"/>
              </a:rPr>
              <a:t>our </a:t>
            </a:r>
            <a:r>
              <a:rPr sz="1069" spc="5" dirty="0">
                <a:latin typeface="Times New Roman"/>
                <a:cs typeface="Times New Roman"/>
              </a:rPr>
              <a:t>example, </a:t>
            </a:r>
            <a:r>
              <a:rPr sz="1069" spc="10" dirty="0">
                <a:latin typeface="Times New Roman"/>
                <a:cs typeface="Times New Roman"/>
              </a:rPr>
              <a:t>we chose them at random.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other way </a:t>
            </a:r>
            <a:r>
              <a:rPr sz="1069" spc="5" dirty="0">
                <a:latin typeface="Times New Roman"/>
                <a:cs typeface="Times New Roman"/>
              </a:rPr>
              <a:t>to do  it is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priority queue.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</a:t>
            </a:r>
            <a:r>
              <a:rPr sz="1069" spc="5" dirty="0">
                <a:latin typeface="Times New Roman"/>
                <a:cs typeface="Times New Roman"/>
              </a:rPr>
              <a:t>seen </a:t>
            </a:r>
            <a:r>
              <a:rPr sz="1069" spc="10" dirty="0">
                <a:latin typeface="Times New Roman"/>
                <a:cs typeface="Times New Roman"/>
              </a:rPr>
              <a:t>the example of bank </a:t>
            </a:r>
            <a:r>
              <a:rPr sz="1069" spc="5" dirty="0">
                <a:latin typeface="Times New Roman"/>
                <a:cs typeface="Times New Roman"/>
              </a:rPr>
              <a:t>simulation. </a:t>
            </a:r>
            <a:r>
              <a:rPr sz="1069" spc="10" dirty="0">
                <a:latin typeface="Times New Roman"/>
                <a:cs typeface="Times New Roman"/>
              </a:rPr>
              <a:t>There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used  a </a:t>
            </a:r>
            <a:r>
              <a:rPr sz="1069" spc="5" dirty="0">
                <a:latin typeface="Times New Roman"/>
                <a:cs typeface="Times New Roman"/>
              </a:rPr>
              <a:t>priority </a:t>
            </a:r>
            <a:r>
              <a:rPr sz="1069" spc="10" dirty="0">
                <a:latin typeface="Times New Roman"/>
                <a:cs typeface="Times New Roman"/>
              </a:rPr>
              <a:t>queue </a:t>
            </a:r>
            <a:r>
              <a:rPr sz="1069" spc="5" dirty="0">
                <a:latin typeface="Times New Roman"/>
                <a:cs typeface="Times New Roman"/>
              </a:rPr>
              <a:t>for the events.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know </a:t>
            </a:r>
            <a:r>
              <a:rPr sz="1069" spc="5" dirty="0">
                <a:latin typeface="Times New Roman"/>
                <a:cs typeface="Times New Roman"/>
              </a:rPr>
              <a:t>that in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priority </a:t>
            </a:r>
            <a:r>
              <a:rPr sz="1069" spc="10" dirty="0">
                <a:latin typeface="Times New Roman"/>
                <a:cs typeface="Times New Roman"/>
              </a:rPr>
              <a:t>queue, the </a:t>
            </a:r>
            <a:r>
              <a:rPr sz="1069" spc="5" dirty="0">
                <a:latin typeface="Times New Roman"/>
                <a:cs typeface="Times New Roman"/>
              </a:rPr>
              <a:t>elements </a:t>
            </a:r>
            <a:r>
              <a:rPr sz="1069" spc="10" dirty="0">
                <a:latin typeface="Times New Roman"/>
                <a:cs typeface="Times New Roman"/>
              </a:rPr>
              <a:t>do  </a:t>
            </a:r>
            <a:r>
              <a:rPr sz="1069" spc="111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not</a:t>
            </a:r>
            <a:endParaRPr sz="1069">
              <a:latin typeface="Times New Roman"/>
              <a:cs typeface="Times New Roman"/>
            </a:endParaRPr>
          </a:p>
          <a:p>
            <a:pPr marL="12347" marR="6791" algn="just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follow </a:t>
            </a:r>
            <a:r>
              <a:rPr sz="1069" spc="10" dirty="0">
                <a:latin typeface="Times New Roman"/>
                <a:cs typeface="Times New Roman"/>
              </a:rPr>
              <a:t>the FIFO </a:t>
            </a:r>
            <a:r>
              <a:rPr sz="1069" spc="5" dirty="0">
                <a:latin typeface="Times New Roman"/>
                <a:cs typeface="Times New Roman"/>
              </a:rPr>
              <a:t>(first </a:t>
            </a:r>
            <a:r>
              <a:rPr sz="1069" spc="10" dirty="0">
                <a:latin typeface="Times New Roman"/>
                <a:cs typeface="Times New Roman"/>
              </a:rPr>
              <a:t>in </a:t>
            </a:r>
            <a:r>
              <a:rPr sz="1069" spc="5" dirty="0">
                <a:latin typeface="Times New Roman"/>
                <a:cs typeface="Times New Roman"/>
              </a:rPr>
              <a:t>first </a:t>
            </a:r>
            <a:r>
              <a:rPr sz="1069" spc="10" dirty="0">
                <a:latin typeface="Times New Roman"/>
                <a:cs typeface="Times New Roman"/>
              </a:rPr>
              <a:t>out) </a:t>
            </a:r>
            <a:r>
              <a:rPr sz="1069" spc="5" dirty="0">
                <a:latin typeface="Times New Roman"/>
                <a:cs typeface="Times New Roman"/>
              </a:rPr>
              <a:t>rule. </a:t>
            </a:r>
            <a:r>
              <a:rPr sz="1069" spc="10" dirty="0">
                <a:latin typeface="Times New Roman"/>
                <a:cs typeface="Times New Roman"/>
              </a:rPr>
              <a:t>But the elements have </a:t>
            </a:r>
            <a:r>
              <a:rPr sz="1069" spc="5" dirty="0">
                <a:latin typeface="Times New Roman"/>
                <a:cs typeface="Times New Roman"/>
              </a:rPr>
              <a:t>their position </a:t>
            </a:r>
            <a:r>
              <a:rPr sz="1069" spc="10" dirty="0">
                <a:latin typeface="Times New Roman"/>
                <a:cs typeface="Times New Roman"/>
              </a:rPr>
              <a:t>in the  queue</a:t>
            </a:r>
            <a:r>
              <a:rPr sz="1069" spc="21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with</a:t>
            </a:r>
            <a:r>
              <a:rPr sz="1069" spc="21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respect</a:t>
            </a:r>
            <a:r>
              <a:rPr sz="1069" spc="21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to</a:t>
            </a:r>
            <a:r>
              <a:rPr sz="1069" spc="22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</a:t>
            </a:r>
            <a:r>
              <a:rPr sz="1069" spc="21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priority.</a:t>
            </a:r>
            <a:r>
              <a:rPr sz="1069" spc="21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In</a:t>
            </a:r>
            <a:r>
              <a:rPr sz="1069" spc="21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the</a:t>
            </a:r>
            <a:r>
              <a:rPr sz="1069" spc="2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example</a:t>
            </a:r>
            <a:r>
              <a:rPr sz="1069" spc="21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of</a:t>
            </a:r>
            <a:r>
              <a:rPr sz="1069" spc="21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bank</a:t>
            </a:r>
            <a:r>
              <a:rPr sz="1069" spc="21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simulation,</a:t>
            </a:r>
            <a:r>
              <a:rPr sz="1069" spc="2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in</a:t>
            </a:r>
            <a:r>
              <a:rPr sz="1069" spc="21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the</a:t>
            </a:r>
            <a:r>
              <a:rPr sz="1069" spc="20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Event</a:t>
            </a:r>
            <a:endParaRPr sz="1069">
              <a:latin typeface="Times New Roman"/>
              <a:cs typeface="Times New Roman"/>
            </a:endParaRPr>
          </a:p>
          <a:p>
            <a:pPr marL="12347" marR="6791" algn="just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Queue, we remove the element from the queue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5" dirty="0">
                <a:latin typeface="Times New Roman"/>
                <a:cs typeface="Times New Roman"/>
              </a:rPr>
              <a:t>was </a:t>
            </a:r>
            <a:r>
              <a:rPr sz="1069" spc="10" dirty="0">
                <a:latin typeface="Times New Roman"/>
                <a:cs typeface="Times New Roman"/>
              </a:rPr>
              <a:t>going </a:t>
            </a:r>
            <a:r>
              <a:rPr sz="1069" spc="5" dirty="0">
                <a:latin typeface="Times New Roman"/>
                <a:cs typeface="Times New Roman"/>
              </a:rPr>
              <a:t>to occur first in </a:t>
            </a:r>
            <a:r>
              <a:rPr sz="1069" spc="10" dirty="0">
                <a:latin typeface="Times New Roman"/>
                <a:cs typeface="Times New Roman"/>
              </a:rPr>
              <a:t>the  </a:t>
            </a:r>
            <a:r>
              <a:rPr sz="1069" spc="5" dirty="0">
                <a:latin typeface="Times New Roman"/>
                <a:cs typeface="Times New Roman"/>
              </a:rPr>
              <a:t>future.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can </a:t>
            </a:r>
            <a:r>
              <a:rPr sz="1069" spc="5" dirty="0">
                <a:latin typeface="Times New Roman"/>
                <a:cs typeface="Times New Roman"/>
              </a:rPr>
              <a:t>use priority </a:t>
            </a:r>
            <a:r>
              <a:rPr sz="1069" spc="10" dirty="0">
                <a:latin typeface="Times New Roman"/>
                <a:cs typeface="Times New Roman"/>
              </a:rPr>
              <a:t>queue here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such a </a:t>
            </a:r>
            <a:r>
              <a:rPr sz="1069" spc="15" dirty="0">
                <a:latin typeface="Times New Roman"/>
                <a:cs typeface="Times New Roman"/>
              </a:rPr>
              <a:t>way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put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letters in the  </a:t>
            </a:r>
            <a:r>
              <a:rPr sz="1069" spc="10" dirty="0">
                <a:latin typeface="Times New Roman"/>
                <a:cs typeface="Times New Roman"/>
              </a:rPr>
              <a:t>queue with </a:t>
            </a:r>
            <a:r>
              <a:rPr sz="1069" spc="5" dirty="0">
                <a:latin typeface="Times New Roman"/>
                <a:cs typeface="Times New Roman"/>
              </a:rPr>
              <a:t>respect  to  their  frequencies. 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will  </a:t>
            </a:r>
            <a:r>
              <a:rPr sz="1069" spc="5" dirty="0">
                <a:latin typeface="Times New Roman"/>
                <a:cs typeface="Times New Roman"/>
              </a:rPr>
              <a:t>put  </a:t>
            </a:r>
            <a:r>
              <a:rPr sz="1069" spc="10" dirty="0">
                <a:latin typeface="Times New Roman"/>
                <a:cs typeface="Times New Roman"/>
              </a:rPr>
              <a:t>and  remove  </a:t>
            </a:r>
            <a:r>
              <a:rPr sz="1069" spc="5" dirty="0">
                <a:latin typeface="Times New Roman"/>
                <a:cs typeface="Times New Roman"/>
              </a:rPr>
              <a:t>letters  </a:t>
            </a:r>
            <a:r>
              <a:rPr sz="1069" spc="15" dirty="0">
                <a:latin typeface="Times New Roman"/>
                <a:cs typeface="Times New Roman"/>
              </a:rPr>
              <a:t>from </a:t>
            </a:r>
            <a:r>
              <a:rPr sz="1069" spc="12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endParaRPr sz="1069">
              <a:latin typeface="Times New Roman"/>
              <a:cs typeface="Times New Roman"/>
            </a:endParaRPr>
          </a:p>
          <a:p>
            <a:pPr marL="12347" marR="6791" algn="just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queue </a:t>
            </a:r>
            <a:r>
              <a:rPr sz="1069" spc="5" dirty="0">
                <a:latin typeface="Times New Roman"/>
                <a:cs typeface="Times New Roman"/>
              </a:rPr>
              <a:t>with respect to their frequency. In this priority </a:t>
            </a:r>
            <a:r>
              <a:rPr sz="1069" spc="10" dirty="0">
                <a:latin typeface="Times New Roman"/>
                <a:cs typeface="Times New Roman"/>
              </a:rPr>
              <a:t>queue, the </a:t>
            </a:r>
            <a:r>
              <a:rPr sz="1069" spc="5" dirty="0">
                <a:latin typeface="Times New Roman"/>
                <a:cs typeface="Times New Roman"/>
              </a:rPr>
              <a:t>character with </a:t>
            </a:r>
            <a:r>
              <a:rPr sz="1069" spc="10" dirty="0">
                <a:latin typeface="Times New Roman"/>
                <a:cs typeface="Times New Roman"/>
              </a:rPr>
              <a:t>lowest  </a:t>
            </a:r>
            <a:r>
              <a:rPr sz="1069" spc="5" dirty="0">
                <a:latin typeface="Times New Roman"/>
                <a:cs typeface="Times New Roman"/>
              </a:rPr>
              <a:t>frequency is at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start of </a:t>
            </a:r>
            <a:r>
              <a:rPr sz="1069" spc="10" dirty="0">
                <a:latin typeface="Times New Roman"/>
                <a:cs typeface="Times New Roman"/>
              </a:rPr>
              <a:t>the queue. If two </a:t>
            </a:r>
            <a:r>
              <a:rPr sz="1069" spc="5" dirty="0">
                <a:latin typeface="Times New Roman"/>
                <a:cs typeface="Times New Roman"/>
              </a:rPr>
              <a:t>characters </a:t>
            </a:r>
            <a:r>
              <a:rPr sz="1069" spc="10" dirty="0">
                <a:latin typeface="Times New Roman"/>
                <a:cs typeface="Times New Roman"/>
              </a:rPr>
              <a:t>have the same frequency,</a:t>
            </a:r>
            <a:r>
              <a:rPr sz="1069" spc="190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these</a:t>
            </a:r>
            <a:endParaRPr sz="1069">
              <a:latin typeface="Times New Roman"/>
              <a:cs typeface="Times New Roman"/>
            </a:endParaRPr>
          </a:p>
          <a:p>
            <a:pPr marL="12347" marR="6791" algn="just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be one </a:t>
            </a:r>
            <a:r>
              <a:rPr sz="1069" spc="5" dirty="0">
                <a:latin typeface="Times New Roman"/>
                <a:cs typeface="Times New Roman"/>
              </a:rPr>
              <a:t>after </a:t>
            </a:r>
            <a:r>
              <a:rPr sz="1069" spc="10" dirty="0">
                <a:latin typeface="Times New Roman"/>
                <a:cs typeface="Times New Roman"/>
              </a:rPr>
              <a:t>the other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queue.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character </a:t>
            </a:r>
            <a:r>
              <a:rPr sz="1069" spc="10" dirty="0">
                <a:latin typeface="Times New Roman"/>
                <a:cs typeface="Times New Roman"/>
              </a:rPr>
              <a:t>with the </a:t>
            </a:r>
            <a:r>
              <a:rPr sz="1069" spc="5" dirty="0">
                <a:latin typeface="Times New Roman"/>
                <a:cs typeface="Times New Roman"/>
              </a:rPr>
              <a:t>larger frequency will  </a:t>
            </a:r>
            <a:r>
              <a:rPr sz="1069" spc="10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last of the </a:t>
            </a:r>
            <a:r>
              <a:rPr sz="1069" spc="10" dirty="0">
                <a:latin typeface="Times New Roman"/>
                <a:cs typeface="Times New Roman"/>
              </a:rPr>
              <a:t>queue. </a:t>
            </a: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10" dirty="0">
                <a:latin typeface="Times New Roman"/>
                <a:cs typeface="Times New Roman"/>
              </a:rPr>
              <a:t>we take two </a:t>
            </a:r>
            <a:r>
              <a:rPr sz="1069" spc="5" dirty="0">
                <a:latin typeface="Times New Roman"/>
                <a:cs typeface="Times New Roman"/>
              </a:rPr>
              <a:t>frequencies </a:t>
            </a:r>
            <a:r>
              <a:rPr sz="1069" spc="15" dirty="0">
                <a:latin typeface="Times New Roman"/>
                <a:cs typeface="Times New Roman"/>
              </a:rPr>
              <a:t>from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queue and </a:t>
            </a:r>
            <a:r>
              <a:rPr sz="1069" spc="5" dirty="0">
                <a:latin typeface="Times New Roman"/>
                <a:cs typeface="Times New Roman"/>
              </a:rPr>
              <a:t>join  </a:t>
            </a:r>
            <a:r>
              <a:rPr sz="1069" spc="10" dirty="0">
                <a:latin typeface="Times New Roman"/>
                <a:cs typeface="Times New Roman"/>
              </a:rPr>
              <a:t>them</a:t>
            </a:r>
            <a:r>
              <a:rPr sz="1069" spc="11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to</a:t>
            </a:r>
            <a:r>
              <a:rPr sz="1069" spc="141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make</a:t>
            </a:r>
            <a:r>
              <a:rPr sz="1069" spc="12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</a:t>
            </a:r>
            <a:r>
              <a:rPr sz="1069" spc="131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new</a:t>
            </a:r>
            <a:r>
              <a:rPr sz="1069" spc="136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node.</a:t>
            </a:r>
            <a:r>
              <a:rPr sz="1069" spc="12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Suppose</a:t>
            </a:r>
            <a:r>
              <a:rPr sz="1069" spc="12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that</a:t>
            </a:r>
            <a:r>
              <a:rPr sz="1069" spc="131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the</a:t>
            </a:r>
            <a:r>
              <a:rPr sz="1069" spc="12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nodes</a:t>
            </a:r>
            <a:r>
              <a:rPr sz="1069" spc="136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that</a:t>
            </a:r>
            <a:r>
              <a:rPr sz="1069" spc="131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we</a:t>
            </a:r>
            <a:r>
              <a:rPr sz="1069" spc="131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joined</a:t>
            </a:r>
            <a:r>
              <a:rPr sz="1069" spc="131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have</a:t>
            </a:r>
            <a:r>
              <a:rPr sz="1069" spc="12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frequency</a:t>
            </a:r>
            <a:r>
              <a:rPr sz="1069" spc="13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1</a:t>
            </a:r>
            <a:endParaRPr sz="1069">
              <a:latin typeface="Times New Roman"/>
              <a:cs typeface="Times New Roman"/>
            </a:endParaRPr>
          </a:p>
          <a:p>
            <a:pPr marL="12347" marR="6791" algn="just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and 2 </a:t>
            </a:r>
            <a:r>
              <a:rPr sz="1069" spc="5" dirty="0">
                <a:latin typeface="Times New Roman"/>
                <a:cs typeface="Times New Roman"/>
              </a:rPr>
              <a:t>respectively. </a:t>
            </a:r>
            <a:r>
              <a:rPr sz="1069" spc="15" dirty="0">
                <a:latin typeface="Times New Roman"/>
                <a:cs typeface="Times New Roman"/>
              </a:rPr>
              <a:t>So </a:t>
            </a:r>
            <a:r>
              <a:rPr sz="1069" spc="5" dirty="0">
                <a:latin typeface="Times New Roman"/>
                <a:cs typeface="Times New Roman"/>
              </a:rPr>
              <a:t>the frequency of the </a:t>
            </a:r>
            <a:r>
              <a:rPr sz="1069" spc="10" dirty="0">
                <a:latin typeface="Times New Roman"/>
                <a:cs typeface="Times New Roman"/>
              </a:rPr>
              <a:t>new node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3.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put </a:t>
            </a:r>
            <a:r>
              <a:rPr sz="1069" spc="5" dirty="0">
                <a:latin typeface="Times New Roman"/>
                <a:cs typeface="Times New Roman"/>
              </a:rPr>
              <a:t>this </a:t>
            </a:r>
            <a:r>
              <a:rPr sz="1069" spc="10" dirty="0">
                <a:latin typeface="Times New Roman"/>
                <a:cs typeface="Times New Roman"/>
              </a:rPr>
              <a:t>new node 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queue. </a:t>
            </a:r>
            <a:r>
              <a:rPr sz="1069" spc="5" dirty="0">
                <a:latin typeface="Times New Roman"/>
                <a:cs typeface="Times New Roman"/>
              </a:rPr>
              <a:t>It </a:t>
            </a:r>
            <a:r>
              <a:rPr sz="1069" spc="10" dirty="0">
                <a:latin typeface="Times New Roman"/>
                <a:cs typeface="Times New Roman"/>
              </a:rPr>
              <a:t>takes </a:t>
            </a:r>
            <a:r>
              <a:rPr sz="1069" dirty="0">
                <a:latin typeface="Times New Roman"/>
                <a:cs typeface="Times New Roman"/>
              </a:rPr>
              <a:t>its </a:t>
            </a:r>
            <a:r>
              <a:rPr sz="1069" spc="5" dirty="0">
                <a:latin typeface="Times New Roman"/>
                <a:cs typeface="Times New Roman"/>
              </a:rPr>
              <a:t>position in </a:t>
            </a:r>
            <a:r>
              <a:rPr sz="1069" spc="10" dirty="0">
                <a:latin typeface="Times New Roman"/>
                <a:cs typeface="Times New Roman"/>
              </a:rPr>
              <a:t>the queue with </a:t>
            </a:r>
            <a:r>
              <a:rPr sz="1069" spc="5" dirty="0">
                <a:latin typeface="Times New Roman"/>
                <a:cs typeface="Times New Roman"/>
              </a:rPr>
              <a:t>respect to </a:t>
            </a:r>
            <a:r>
              <a:rPr sz="1069" dirty="0">
                <a:latin typeface="Times New Roman"/>
                <a:cs typeface="Times New Roman"/>
              </a:rPr>
              <a:t>its </a:t>
            </a:r>
            <a:r>
              <a:rPr sz="1069" spc="10" dirty="0">
                <a:latin typeface="Times New Roman"/>
                <a:cs typeface="Times New Roman"/>
              </a:rPr>
              <a:t>frequency </a:t>
            </a:r>
            <a:r>
              <a:rPr sz="1069" spc="5" dirty="0">
                <a:latin typeface="Times New Roman"/>
                <a:cs typeface="Times New Roman"/>
              </a:rPr>
              <a:t>as </a:t>
            </a:r>
            <a:r>
              <a:rPr sz="1069" spc="10" dirty="0">
                <a:latin typeface="Times New Roman"/>
                <a:cs typeface="Times New Roman"/>
              </a:rPr>
              <a:t>we are  using the </a:t>
            </a:r>
            <a:r>
              <a:rPr sz="1069" spc="5" dirty="0">
                <a:latin typeface="Times New Roman"/>
                <a:cs typeface="Times New Roman"/>
              </a:rPr>
              <a:t>priority queue. It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evident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procedure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0" dirty="0">
                <a:latin typeface="Times New Roman"/>
                <a:cs typeface="Times New Roman"/>
              </a:rPr>
              <a:t>we proceed </a:t>
            </a:r>
            <a:r>
              <a:rPr sz="1069" spc="5" dirty="0">
                <a:latin typeface="Times New Roman"/>
                <a:cs typeface="Times New Roman"/>
              </a:rPr>
              <a:t>to   </a:t>
            </a:r>
            <a:r>
              <a:rPr sz="1069" spc="3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take </a:t>
            </a:r>
            <a:r>
              <a:rPr sz="1069" spc="10" dirty="0">
                <a:latin typeface="Times New Roman"/>
                <a:cs typeface="Times New Roman"/>
              </a:rPr>
              <a:t>two </a:t>
            </a:r>
            <a:r>
              <a:rPr sz="1069" spc="5" dirty="0">
                <a:latin typeface="Times New Roman"/>
                <a:cs typeface="Times New Roman"/>
              </a:rPr>
              <a:t>nodes</a:t>
            </a:r>
            <a:endParaRPr sz="1069">
              <a:latin typeface="Times New Roman"/>
              <a:cs typeface="Times New Roman"/>
            </a:endParaRPr>
          </a:p>
          <a:p>
            <a:pPr marL="12347" marR="6173" algn="just">
              <a:lnSpc>
                <a:spcPts val="1254"/>
              </a:lnSpc>
              <a:spcBef>
                <a:spcPts val="10"/>
              </a:spcBef>
            </a:pPr>
            <a:r>
              <a:rPr sz="1069" spc="10" dirty="0">
                <a:latin typeface="Times New Roman"/>
                <a:cs typeface="Times New Roman"/>
              </a:rPr>
              <a:t>form the queue. These are removed and </a:t>
            </a:r>
            <a:r>
              <a:rPr sz="1069" spc="5" dirty="0">
                <a:latin typeface="Times New Roman"/>
                <a:cs typeface="Times New Roman"/>
              </a:rPr>
              <a:t>their </a:t>
            </a:r>
            <a:r>
              <a:rPr sz="1069" spc="10" dirty="0">
                <a:latin typeface="Times New Roman"/>
                <a:cs typeface="Times New Roman"/>
              </a:rPr>
              <a:t>parent node goes back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the queue with  a new frequency. </a:t>
            </a:r>
            <a:r>
              <a:rPr sz="1069" spc="5" dirty="0">
                <a:latin typeface="Times New Roman"/>
                <a:cs typeface="Times New Roman"/>
              </a:rPr>
              <a:t>This procedure  </a:t>
            </a:r>
            <a:r>
              <a:rPr sz="1069" spc="10" dirty="0">
                <a:latin typeface="Times New Roman"/>
                <a:cs typeface="Times New Roman"/>
              </a:rPr>
              <a:t>goes on </a:t>
            </a:r>
            <a:r>
              <a:rPr sz="1069" spc="5" dirty="0">
                <a:latin typeface="Times New Roman"/>
                <a:cs typeface="Times New Roman"/>
              </a:rPr>
              <a:t>till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time  </a:t>
            </a:r>
            <a:r>
              <a:rPr sz="1069" spc="10" dirty="0">
                <a:latin typeface="Times New Roman"/>
                <a:cs typeface="Times New Roman"/>
              </a:rPr>
              <a:t>the  queue </a:t>
            </a:r>
            <a:r>
              <a:rPr sz="1069" spc="5" dirty="0">
                <a:latin typeface="Times New Roman"/>
                <a:cs typeface="Times New Roman"/>
              </a:rPr>
              <a:t>is  </a:t>
            </a:r>
            <a:r>
              <a:rPr sz="1069" spc="10" dirty="0">
                <a:latin typeface="Times New Roman"/>
                <a:cs typeface="Times New Roman"/>
              </a:rPr>
              <a:t>empty. The   </a:t>
            </a:r>
            <a:r>
              <a:rPr sz="1069" spc="7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last</a:t>
            </a:r>
            <a:endParaRPr sz="1069">
              <a:latin typeface="Times New Roman"/>
              <a:cs typeface="Times New Roman"/>
            </a:endParaRPr>
          </a:p>
          <a:p>
            <a:pPr marL="12347" marR="9878" algn="just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0" dirty="0">
                <a:latin typeface="Times New Roman"/>
                <a:cs typeface="Times New Roman"/>
              </a:rPr>
              <a:t>becomes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queue </a:t>
            </a:r>
            <a:r>
              <a:rPr sz="1069" spc="5" dirty="0">
                <a:latin typeface="Times New Roman"/>
                <a:cs typeface="Times New Roman"/>
              </a:rPr>
              <a:t>in the result of this </a:t>
            </a:r>
            <a:r>
              <a:rPr sz="1069" spc="10" dirty="0">
                <a:latin typeface="Times New Roman"/>
                <a:cs typeface="Times New Roman"/>
              </a:rPr>
              <a:t>procedure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5" dirty="0">
                <a:latin typeface="Times New Roman"/>
                <a:cs typeface="Times New Roman"/>
              </a:rPr>
              <a:t>the root node. </a:t>
            </a:r>
            <a:r>
              <a:rPr sz="1069" spc="10" dirty="0">
                <a:latin typeface="Times New Roman"/>
                <a:cs typeface="Times New Roman"/>
              </a:rPr>
              <a:t>This  </a:t>
            </a:r>
            <a:r>
              <a:rPr sz="1069" spc="5" dirty="0">
                <a:latin typeface="Times New Roman"/>
                <a:cs typeface="Times New Roman"/>
              </a:rPr>
              <a:t>root </a:t>
            </a:r>
            <a:r>
              <a:rPr sz="1069" spc="10" dirty="0">
                <a:latin typeface="Times New Roman"/>
                <a:cs typeface="Times New Roman"/>
              </a:rPr>
              <a:t>node has </a:t>
            </a:r>
            <a:r>
              <a:rPr sz="1069" spc="5" dirty="0">
                <a:latin typeface="Times New Roman"/>
                <a:cs typeface="Times New Roman"/>
              </a:rPr>
              <a:t>frequency </a:t>
            </a:r>
            <a:r>
              <a:rPr sz="1069" spc="10" dirty="0">
                <a:latin typeface="Times New Roman"/>
                <a:cs typeface="Times New Roman"/>
              </a:rPr>
              <a:t>33 </a:t>
            </a:r>
            <a:r>
              <a:rPr sz="1069" dirty="0">
                <a:latin typeface="Times New Roman"/>
                <a:cs typeface="Times New Roman"/>
              </a:rPr>
              <a:t>if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apply </a:t>
            </a:r>
            <a:r>
              <a:rPr sz="1069" spc="10" dirty="0">
                <a:latin typeface="Times New Roman"/>
                <a:cs typeface="Times New Roman"/>
              </a:rPr>
              <a:t>this </a:t>
            </a:r>
            <a:r>
              <a:rPr sz="1069" spc="5" dirty="0">
                <a:latin typeface="Times New Roman"/>
                <a:cs typeface="Times New Roman"/>
              </a:rPr>
              <a:t>procedure </a:t>
            </a:r>
            <a:r>
              <a:rPr sz="1069" spc="10" dirty="0">
                <a:latin typeface="Times New Roman"/>
                <a:cs typeface="Times New Roman"/>
              </a:rPr>
              <a:t>to </a:t>
            </a:r>
            <a:r>
              <a:rPr sz="1069" spc="5" dirty="0">
                <a:latin typeface="Times New Roman"/>
                <a:cs typeface="Times New Roman"/>
              </a:rPr>
              <a:t>our previous</a:t>
            </a:r>
            <a:r>
              <a:rPr sz="1069" spc="111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example.</a:t>
            </a:r>
            <a:endParaRPr sz="1069">
              <a:latin typeface="Times New Roman"/>
              <a:cs typeface="Times New Roman"/>
            </a:endParaRPr>
          </a:p>
          <a:p>
            <a:pPr marL="12347" marR="6791" algn="just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Let’s talk </a:t>
            </a:r>
            <a:r>
              <a:rPr sz="1069" spc="10" dirty="0">
                <a:latin typeface="Times New Roman"/>
                <a:cs typeface="Times New Roman"/>
              </a:rPr>
              <a:t>about some </a:t>
            </a:r>
            <a:r>
              <a:rPr sz="1069" spc="5" dirty="0">
                <a:latin typeface="Times New Roman"/>
                <a:cs typeface="Times New Roman"/>
              </a:rPr>
              <a:t>general things related to </a:t>
            </a:r>
            <a:r>
              <a:rPr sz="1069" spc="10" dirty="0">
                <a:latin typeface="Times New Roman"/>
                <a:cs typeface="Times New Roman"/>
              </a:rPr>
              <a:t>Hoffman encoding.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use </a:t>
            </a:r>
            <a:r>
              <a:rPr sz="1069" spc="10" dirty="0">
                <a:latin typeface="Times New Roman"/>
                <a:cs typeface="Times New Roman"/>
              </a:rPr>
              <a:t>modems </a:t>
            </a:r>
            <a:r>
              <a:rPr sz="1069" spc="5" dirty="0">
                <a:latin typeface="Times New Roman"/>
                <a:cs typeface="Times New Roman"/>
              </a:rPr>
              <a:t>to  </a:t>
            </a:r>
            <a:r>
              <a:rPr sz="1069" spc="10" dirty="0">
                <a:latin typeface="Times New Roman"/>
                <a:cs typeface="Times New Roman"/>
              </a:rPr>
              <a:t>connect </a:t>
            </a:r>
            <a:r>
              <a:rPr sz="1069" spc="5" dirty="0">
                <a:latin typeface="Times New Roman"/>
                <a:cs typeface="Times New Roman"/>
              </a:rPr>
              <a:t>to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Internet.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These modems do the </a:t>
            </a:r>
            <a:r>
              <a:rPr sz="1069" spc="5" dirty="0">
                <a:latin typeface="Times New Roman"/>
                <a:cs typeface="Times New Roman"/>
              </a:rPr>
              <a:t>compression.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modem </a:t>
            </a:r>
            <a:r>
              <a:rPr sz="1069" spc="5" dirty="0">
                <a:latin typeface="Times New Roman"/>
                <a:cs typeface="Times New Roman"/>
              </a:rPr>
              <a:t>has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  compression</a:t>
            </a:r>
            <a:r>
              <a:rPr sz="1069" spc="136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feature.</a:t>
            </a:r>
            <a:r>
              <a:rPr sz="1069" spc="131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The</a:t>
            </a:r>
            <a:r>
              <a:rPr sz="1069" spc="136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modem</a:t>
            </a:r>
            <a:r>
              <a:rPr sz="1069" spc="12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has</a:t>
            </a:r>
            <a:r>
              <a:rPr sz="1069" spc="13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</a:t>
            </a:r>
            <a:r>
              <a:rPr sz="1069" spc="13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chip</a:t>
            </a:r>
            <a:r>
              <a:rPr sz="1069" spc="136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that</a:t>
            </a:r>
            <a:r>
              <a:rPr sz="1069" spc="131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performs</a:t>
            </a:r>
            <a:r>
              <a:rPr sz="1069" spc="136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the</a:t>
            </a:r>
            <a:r>
              <a:rPr sz="1069" spc="131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task</a:t>
            </a:r>
            <a:r>
              <a:rPr sz="1069" spc="131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of</a:t>
            </a:r>
            <a:r>
              <a:rPr sz="1069" spc="131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compression.</a:t>
            </a:r>
            <a:endParaRPr sz="1069">
              <a:latin typeface="Times New Roman"/>
              <a:cs typeface="Times New Roman"/>
            </a:endParaRPr>
          </a:p>
          <a:p>
            <a:pPr marL="12347" marR="6173" algn="just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When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give a sentence </a:t>
            </a:r>
            <a:r>
              <a:rPr sz="1069" spc="5" dirty="0">
                <a:latin typeface="Times New Roman"/>
                <a:cs typeface="Times New Roman"/>
              </a:rPr>
              <a:t>of say </a:t>
            </a:r>
            <a:r>
              <a:rPr sz="1069" spc="10" dirty="0">
                <a:latin typeface="Times New Roman"/>
                <a:cs typeface="Times New Roman"/>
              </a:rPr>
              <a:t>80 </a:t>
            </a:r>
            <a:r>
              <a:rPr sz="1069" spc="5" dirty="0">
                <a:latin typeface="Times New Roman"/>
                <a:cs typeface="Times New Roman"/>
              </a:rPr>
              <a:t>characters to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15" dirty="0">
                <a:latin typeface="Times New Roman"/>
                <a:cs typeface="Times New Roman"/>
              </a:rPr>
              <a:t>modem </a:t>
            </a:r>
            <a:r>
              <a:rPr sz="1069" spc="5" dirty="0">
                <a:latin typeface="Times New Roman"/>
                <a:cs typeface="Times New Roman"/>
              </a:rPr>
              <a:t>to send, the </a:t>
            </a:r>
            <a:r>
              <a:rPr sz="1069" spc="15" dirty="0">
                <a:latin typeface="Times New Roman"/>
                <a:cs typeface="Times New Roman"/>
              </a:rPr>
              <a:t>modem  </a:t>
            </a:r>
            <a:r>
              <a:rPr sz="1069" spc="10" dirty="0">
                <a:latin typeface="Times New Roman"/>
                <a:cs typeface="Times New Roman"/>
              </a:rPr>
              <a:t>makes a Hoffman encoded tree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these </a:t>
            </a:r>
            <a:r>
              <a:rPr sz="1069" spc="5" dirty="0">
                <a:latin typeface="Times New Roman"/>
                <a:cs typeface="Times New Roman"/>
              </a:rPr>
              <a:t>characters. </a:t>
            </a:r>
            <a:r>
              <a:rPr sz="1069" spc="10" dirty="0">
                <a:latin typeface="Times New Roman"/>
                <a:cs typeface="Times New Roman"/>
              </a:rPr>
              <a:t>Then </a:t>
            </a:r>
            <a:r>
              <a:rPr sz="1069" spc="5" dirty="0">
                <a:latin typeface="Times New Roman"/>
                <a:cs typeface="Times New Roman"/>
              </a:rPr>
              <a:t>it will </a:t>
            </a:r>
            <a:r>
              <a:rPr sz="1069" spc="10" dirty="0">
                <a:latin typeface="Times New Roman"/>
                <a:cs typeface="Times New Roman"/>
              </a:rPr>
              <a:t>make codes from </a:t>
            </a:r>
            <a:r>
              <a:rPr sz="1069" spc="5" dirty="0">
                <a:latin typeface="Times New Roman"/>
                <a:cs typeface="Times New Roman"/>
              </a:rPr>
              <a:t>this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tree.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know  that  there  </a:t>
            </a:r>
            <a:r>
              <a:rPr sz="1069" dirty="0">
                <a:latin typeface="Times New Roman"/>
                <a:cs typeface="Times New Roman"/>
              </a:rPr>
              <a:t>is  </a:t>
            </a:r>
            <a:r>
              <a:rPr sz="1069" spc="5" dirty="0">
                <a:latin typeface="Times New Roman"/>
                <a:cs typeface="Times New Roman"/>
              </a:rPr>
              <a:t>also  </a:t>
            </a:r>
            <a:r>
              <a:rPr sz="1069" spc="10" dirty="0">
                <a:latin typeface="Times New Roman"/>
                <a:cs typeface="Times New Roman"/>
              </a:rPr>
              <a:t>a  </a:t>
            </a:r>
            <a:r>
              <a:rPr sz="1069" spc="15" dirty="0">
                <a:latin typeface="Times New Roman"/>
                <a:cs typeface="Times New Roman"/>
              </a:rPr>
              <a:t>modem </a:t>
            </a:r>
            <a:r>
              <a:rPr sz="1069" spc="10" dirty="0">
                <a:latin typeface="Times New Roman"/>
                <a:cs typeface="Times New Roman"/>
              </a:rPr>
              <a:t>on  the  other  end  </a:t>
            </a:r>
            <a:r>
              <a:rPr sz="1069" spc="5" dirty="0">
                <a:latin typeface="Times New Roman"/>
                <a:cs typeface="Times New Roman"/>
              </a:rPr>
              <a:t>that  will  </a:t>
            </a:r>
            <a:r>
              <a:rPr sz="1069" spc="10" dirty="0">
                <a:latin typeface="Times New Roman"/>
                <a:cs typeface="Times New Roman"/>
              </a:rPr>
              <a:t>decode</a:t>
            </a:r>
            <a:r>
              <a:rPr sz="1069" spc="-6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this</a:t>
            </a:r>
            <a:endParaRPr sz="1069">
              <a:latin typeface="Times New Roman"/>
              <a:cs typeface="Times New Roman"/>
            </a:endParaRPr>
          </a:p>
          <a:p>
            <a:pPr marL="12347" marR="6173" algn="just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message.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sender modem will </a:t>
            </a:r>
            <a:r>
              <a:rPr sz="1069" spc="5" dirty="0">
                <a:latin typeface="Times New Roman"/>
                <a:cs typeface="Times New Roman"/>
              </a:rPr>
              <a:t>send </a:t>
            </a:r>
            <a:r>
              <a:rPr sz="1069" spc="10" dirty="0">
                <a:latin typeface="Times New Roman"/>
                <a:cs typeface="Times New Roman"/>
              </a:rPr>
              <a:t>the tree </a:t>
            </a:r>
            <a:r>
              <a:rPr sz="1069" spc="5" dirty="0">
                <a:latin typeface="Times New Roman"/>
                <a:cs typeface="Times New Roman"/>
              </a:rPr>
              <a:t>structure </a:t>
            </a:r>
            <a:r>
              <a:rPr sz="1069" spc="10" dirty="0">
                <a:latin typeface="Times New Roman"/>
                <a:cs typeface="Times New Roman"/>
              </a:rPr>
              <a:t>to the </a:t>
            </a:r>
            <a:r>
              <a:rPr sz="1069" spc="5" dirty="0">
                <a:latin typeface="Times New Roman"/>
                <a:cs typeface="Times New Roman"/>
              </a:rPr>
              <a:t>receiver. </a:t>
            </a: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10" dirty="0">
                <a:latin typeface="Times New Roman"/>
                <a:cs typeface="Times New Roman"/>
              </a:rPr>
              <a:t>the  </a:t>
            </a:r>
            <a:r>
              <a:rPr sz="1069" spc="5" dirty="0">
                <a:latin typeface="Times New Roman"/>
                <a:cs typeface="Times New Roman"/>
              </a:rPr>
              <a:t>sender  </a:t>
            </a:r>
            <a:r>
              <a:rPr sz="1069" spc="15" dirty="0">
                <a:latin typeface="Times New Roman"/>
                <a:cs typeface="Times New Roman"/>
              </a:rPr>
              <a:t>modem </a:t>
            </a:r>
            <a:r>
              <a:rPr sz="1069" spc="5" dirty="0">
                <a:latin typeface="Times New Roman"/>
                <a:cs typeface="Times New Roman"/>
              </a:rPr>
              <a:t>will  </a:t>
            </a:r>
            <a:r>
              <a:rPr sz="1069" spc="10" dirty="0">
                <a:latin typeface="Times New Roman"/>
                <a:cs typeface="Times New Roman"/>
              </a:rPr>
              <a:t>send  </a:t>
            </a:r>
            <a:r>
              <a:rPr sz="1069" spc="5" dirty="0">
                <a:latin typeface="Times New Roman"/>
                <a:cs typeface="Times New Roman"/>
              </a:rPr>
              <a:t>the  </a:t>
            </a:r>
            <a:r>
              <a:rPr sz="1069" spc="10" dirty="0">
                <a:latin typeface="Times New Roman"/>
                <a:cs typeface="Times New Roman"/>
              </a:rPr>
              <a:t>data  in  compressed form. </a:t>
            </a:r>
            <a:r>
              <a:rPr sz="1069" spc="15" dirty="0">
                <a:latin typeface="Times New Roman"/>
                <a:cs typeface="Times New Roman"/>
              </a:rPr>
              <a:t>The  </a:t>
            </a:r>
            <a:r>
              <a:rPr sz="1069" spc="5" dirty="0">
                <a:latin typeface="Times New Roman"/>
                <a:cs typeface="Times New Roman"/>
              </a:rPr>
              <a:t>receiving  </a:t>
            </a:r>
            <a:r>
              <a:rPr sz="1069" spc="15" dirty="0">
                <a:latin typeface="Times New Roman"/>
                <a:cs typeface="Times New Roman"/>
              </a:rPr>
              <a:t>modem</a:t>
            </a:r>
            <a:r>
              <a:rPr sz="1069" spc="20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will</a:t>
            </a:r>
            <a:endParaRPr sz="1069">
              <a:latin typeface="Times New Roman"/>
              <a:cs typeface="Times New Roman"/>
            </a:endParaRPr>
          </a:p>
          <a:p>
            <a:pPr marL="12347" marR="7408" algn="just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decode this </a:t>
            </a:r>
            <a:r>
              <a:rPr sz="1069" spc="10" dirty="0">
                <a:latin typeface="Times New Roman"/>
                <a:cs typeface="Times New Roman"/>
              </a:rPr>
              <a:t>compressed </a:t>
            </a:r>
            <a:r>
              <a:rPr sz="1069" spc="5" dirty="0">
                <a:latin typeface="Times New Roman"/>
                <a:cs typeface="Times New Roman"/>
              </a:rPr>
              <a:t>data </a:t>
            </a:r>
            <a:r>
              <a:rPr sz="1069" spc="10" dirty="0">
                <a:latin typeface="Times New Roman"/>
                <a:cs typeface="Times New Roman"/>
              </a:rPr>
              <a:t>by </a:t>
            </a:r>
            <a:r>
              <a:rPr sz="1069" spc="5" dirty="0">
                <a:latin typeface="Times New Roman"/>
                <a:cs typeface="Times New Roman"/>
              </a:rPr>
              <a:t>using the </a:t>
            </a:r>
            <a:r>
              <a:rPr sz="1069" spc="10" dirty="0">
                <a:latin typeface="Times New Roman"/>
                <a:cs typeface="Times New Roman"/>
              </a:rPr>
              <a:t>Hoffman encoded </a:t>
            </a:r>
            <a:r>
              <a:rPr sz="1069" spc="5" dirty="0">
                <a:latin typeface="Times New Roman"/>
                <a:cs typeface="Times New Roman"/>
              </a:rPr>
              <a:t>tree. </a:t>
            </a: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5" dirty="0">
                <a:latin typeface="Times New Roman"/>
                <a:cs typeface="Times New Roman"/>
              </a:rPr>
              <a:t>the question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arises, will these </a:t>
            </a:r>
            <a:r>
              <a:rPr sz="1069" spc="10" dirty="0">
                <a:latin typeface="Times New Roman"/>
                <a:cs typeface="Times New Roman"/>
              </a:rPr>
              <a:t>codes be </a:t>
            </a:r>
            <a:r>
              <a:rPr sz="1069" spc="5" dirty="0">
                <a:latin typeface="Times New Roman"/>
                <a:cs typeface="Times New Roman"/>
              </a:rPr>
              <a:t>useful </a:t>
            </a:r>
            <a:r>
              <a:rPr sz="1069" spc="10" dirty="0">
                <a:latin typeface="Times New Roman"/>
                <a:cs typeface="Times New Roman"/>
              </a:rPr>
              <a:t>for </a:t>
            </a:r>
            <a:r>
              <a:rPr sz="1069" spc="5" dirty="0">
                <a:latin typeface="Times New Roman"/>
                <a:cs typeface="Times New Roman"/>
              </a:rPr>
              <a:t>other messages? In our </a:t>
            </a:r>
            <a:r>
              <a:rPr sz="1069" spc="10" dirty="0">
                <a:latin typeface="Times New Roman"/>
                <a:cs typeface="Times New Roman"/>
              </a:rPr>
              <a:t>example message the  letter  ‘y’ </a:t>
            </a:r>
            <a:r>
              <a:rPr sz="1069" spc="5" dirty="0">
                <a:latin typeface="Times New Roman"/>
                <a:cs typeface="Times New Roman"/>
              </a:rPr>
              <a:t>has  </a:t>
            </a:r>
            <a:r>
              <a:rPr sz="1069" spc="10" dirty="0">
                <a:latin typeface="Times New Roman"/>
                <a:cs typeface="Times New Roman"/>
              </a:rPr>
              <a:t>lower  frequency  </a:t>
            </a:r>
            <a:r>
              <a:rPr sz="1069" spc="5" dirty="0">
                <a:latin typeface="Times New Roman"/>
                <a:cs typeface="Times New Roman"/>
              </a:rPr>
              <a:t>and  </a:t>
            </a:r>
            <a:r>
              <a:rPr sz="1069" spc="10" dirty="0">
                <a:latin typeface="Times New Roman"/>
                <a:cs typeface="Times New Roman"/>
              </a:rPr>
              <a:t>code </a:t>
            </a:r>
            <a:r>
              <a:rPr sz="1069" spc="5" dirty="0">
                <a:latin typeface="Times New Roman"/>
                <a:cs typeface="Times New Roman"/>
              </a:rPr>
              <a:t>of  five bits.  It  </a:t>
            </a:r>
            <a:r>
              <a:rPr sz="1069" spc="10" dirty="0">
                <a:latin typeface="Times New Roman"/>
                <a:cs typeface="Times New Roman"/>
              </a:rPr>
              <a:t>may  happen </a:t>
            </a:r>
            <a:r>
              <a:rPr sz="1069" spc="5" dirty="0">
                <a:latin typeface="Times New Roman"/>
                <a:cs typeface="Times New Roman"/>
              </a:rPr>
              <a:t>that  in  </a:t>
            </a:r>
            <a:r>
              <a:rPr sz="1069" spc="4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some</a:t>
            </a:r>
            <a:endParaRPr sz="1069">
              <a:latin typeface="Times New Roman"/>
              <a:cs typeface="Times New Roman"/>
            </a:endParaRPr>
          </a:p>
          <a:p>
            <a:pPr marL="12347" marR="6173" algn="just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messages ‘y’ </a:t>
            </a:r>
            <a:r>
              <a:rPr sz="1069" spc="5" dirty="0">
                <a:latin typeface="Times New Roman"/>
                <a:cs typeface="Times New Roman"/>
              </a:rPr>
              <a:t>has higher frequency, needing </a:t>
            </a:r>
            <a:r>
              <a:rPr sz="1069" spc="10" dirty="0">
                <a:latin typeface="Times New Roman"/>
                <a:cs typeface="Times New Roman"/>
              </a:rPr>
              <a:t>code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less number </a:t>
            </a:r>
            <a:r>
              <a:rPr sz="1069" spc="5" dirty="0">
                <a:latin typeface="Times New Roman"/>
                <a:cs typeface="Times New Roman"/>
              </a:rPr>
              <a:t>of bits. </a:t>
            </a:r>
            <a:r>
              <a:rPr sz="1069" spc="15" dirty="0">
                <a:latin typeface="Times New Roman"/>
                <a:cs typeface="Times New Roman"/>
              </a:rPr>
              <a:t>To </a:t>
            </a:r>
            <a:r>
              <a:rPr sz="1069" spc="5" dirty="0">
                <a:latin typeface="Times New Roman"/>
                <a:cs typeface="Times New Roman"/>
              </a:rPr>
              <a:t>solve this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problem, the modems (sender </a:t>
            </a:r>
            <a:r>
              <a:rPr sz="1069" spc="5" dirty="0">
                <a:latin typeface="Times New Roman"/>
                <a:cs typeface="Times New Roman"/>
              </a:rPr>
              <a:t>and </a:t>
            </a:r>
            <a:r>
              <a:rPr sz="1069" spc="10" dirty="0">
                <a:latin typeface="Times New Roman"/>
                <a:cs typeface="Times New Roman"/>
              </a:rPr>
              <a:t>receiver) </a:t>
            </a:r>
            <a:r>
              <a:rPr sz="1069" spc="5" dirty="0">
                <a:latin typeface="Times New Roman"/>
                <a:cs typeface="Times New Roman"/>
              </a:rPr>
              <a:t>revise </a:t>
            </a:r>
            <a:r>
              <a:rPr sz="1069" spc="10" dirty="0">
                <a:latin typeface="Times New Roman"/>
                <a:cs typeface="Times New Roman"/>
              </a:rPr>
              <a:t>the codes </a:t>
            </a:r>
            <a:r>
              <a:rPr sz="1069" spc="5" dirty="0">
                <a:latin typeface="Times New Roman"/>
                <a:cs typeface="Times New Roman"/>
              </a:rPr>
              <a:t>after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certain time</a:t>
            </a:r>
            <a:r>
              <a:rPr sz="1069" spc="7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period</a:t>
            </a:r>
            <a:endParaRPr sz="1069">
              <a:latin typeface="Times New Roman"/>
              <a:cs typeface="Times New Roman"/>
            </a:endParaRPr>
          </a:p>
          <a:p>
            <a:pPr marL="12347" marR="6173" algn="just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or after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particular </a:t>
            </a:r>
            <a:r>
              <a:rPr sz="1069" spc="10" dirty="0">
                <a:latin typeface="Times New Roman"/>
                <a:cs typeface="Times New Roman"/>
              </a:rPr>
              <a:t>number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bytes. </a:t>
            </a:r>
            <a:r>
              <a:rPr sz="1069" spc="5" dirty="0">
                <a:latin typeface="Times New Roman"/>
                <a:cs typeface="Times New Roman"/>
              </a:rPr>
              <a:t>In this revision, </a:t>
            </a:r>
            <a:r>
              <a:rPr sz="1069" spc="10" dirty="0">
                <a:latin typeface="Times New Roman"/>
                <a:cs typeface="Times New Roman"/>
              </a:rPr>
              <a:t>they </a:t>
            </a:r>
            <a:r>
              <a:rPr sz="1069" spc="5" dirty="0">
                <a:latin typeface="Times New Roman"/>
                <a:cs typeface="Times New Roman"/>
              </a:rPr>
              <a:t>build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15" dirty="0">
                <a:latin typeface="Times New Roman"/>
                <a:cs typeface="Times New Roman"/>
              </a:rPr>
              <a:t>new </a:t>
            </a:r>
            <a:r>
              <a:rPr sz="1069" spc="10" dirty="0">
                <a:latin typeface="Times New Roman"/>
                <a:cs typeface="Times New Roman"/>
              </a:rPr>
              <a:t>Hoffman tree  and exchange </a:t>
            </a:r>
            <a:r>
              <a:rPr sz="1069" spc="5" dirty="0">
                <a:latin typeface="Times New Roman"/>
                <a:cs typeface="Times New Roman"/>
              </a:rPr>
              <a:t>it to use it for </a:t>
            </a:r>
            <a:r>
              <a:rPr sz="1069" spc="10" dirty="0">
                <a:latin typeface="Times New Roman"/>
                <a:cs typeface="Times New Roman"/>
              </a:rPr>
              <a:t>communication </a:t>
            </a:r>
            <a:r>
              <a:rPr sz="1069" spc="5" dirty="0">
                <a:latin typeface="Times New Roman"/>
                <a:cs typeface="Times New Roman"/>
              </a:rPr>
              <a:t>for the </a:t>
            </a:r>
            <a:r>
              <a:rPr sz="1069" spc="10" dirty="0">
                <a:latin typeface="Times New Roman"/>
                <a:cs typeface="Times New Roman"/>
              </a:rPr>
              <a:t>next time </a:t>
            </a:r>
            <a:r>
              <a:rPr sz="1069" spc="5" dirty="0">
                <a:latin typeface="Times New Roman"/>
                <a:cs typeface="Times New Roman"/>
              </a:rPr>
              <a:t>period or for the next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fixed </a:t>
            </a:r>
            <a:r>
              <a:rPr sz="1069" spc="10" dirty="0">
                <a:latin typeface="Times New Roman"/>
                <a:cs typeface="Times New Roman"/>
              </a:rPr>
              <a:t>number </a:t>
            </a:r>
            <a:r>
              <a:rPr sz="1069" spc="5" dirty="0">
                <a:latin typeface="Times New Roman"/>
                <a:cs typeface="Times New Roman"/>
              </a:rPr>
              <a:t>of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bytes.</a:t>
            </a:r>
            <a:endParaRPr sz="1069">
              <a:latin typeface="Times New Roman"/>
              <a:cs typeface="Times New Roman"/>
            </a:endParaRPr>
          </a:p>
          <a:p>
            <a:pPr marL="12347" marR="6791" algn="just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There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some other compression techniques/algorithms </a:t>
            </a:r>
            <a:r>
              <a:rPr sz="1069" spc="5" dirty="0">
                <a:latin typeface="Times New Roman"/>
                <a:cs typeface="Times New Roman"/>
              </a:rPr>
              <a:t>for compression.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zip  </a:t>
            </a:r>
            <a:r>
              <a:rPr sz="1069" spc="5" dirty="0">
                <a:latin typeface="Times New Roman"/>
                <a:cs typeface="Times New Roman"/>
              </a:rPr>
              <a:t>routines  like  </a:t>
            </a:r>
            <a:r>
              <a:rPr sz="1069" spc="10" dirty="0">
                <a:latin typeface="Times New Roman"/>
                <a:cs typeface="Times New Roman"/>
              </a:rPr>
              <a:t>winzip  and  the  </a:t>
            </a:r>
            <a:r>
              <a:rPr sz="1069" spc="5" dirty="0">
                <a:latin typeface="Times New Roman"/>
                <a:cs typeface="Times New Roman"/>
              </a:rPr>
              <a:t>jpeg,  </a:t>
            </a:r>
            <a:r>
              <a:rPr sz="1069" spc="10" dirty="0">
                <a:latin typeface="Times New Roman"/>
                <a:cs typeface="Times New Roman"/>
              </a:rPr>
              <a:t>mpeg  and  </a:t>
            </a:r>
            <a:r>
              <a:rPr sz="1069" spc="5" dirty="0">
                <a:latin typeface="Times New Roman"/>
                <a:cs typeface="Times New Roman"/>
              </a:rPr>
              <a:t>other  </a:t>
            </a:r>
            <a:r>
              <a:rPr sz="1069" spc="10" dirty="0">
                <a:latin typeface="Times New Roman"/>
                <a:cs typeface="Times New Roman"/>
              </a:rPr>
              <a:t>image  </a:t>
            </a:r>
            <a:r>
              <a:rPr sz="1069" spc="5" dirty="0">
                <a:latin typeface="Times New Roman"/>
                <a:cs typeface="Times New Roman"/>
              </a:rPr>
              <a:t>formatting  routines</a:t>
            </a:r>
            <a:r>
              <a:rPr sz="1069" spc="-5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use</a:t>
            </a:r>
            <a:endParaRPr sz="1069">
              <a:latin typeface="Times New Roman"/>
              <a:cs typeface="Times New Roman"/>
            </a:endParaRPr>
          </a:p>
          <a:p>
            <a:pPr marL="12347" marR="6791" algn="just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different </a:t>
            </a:r>
            <a:r>
              <a:rPr sz="1069" spc="10" dirty="0">
                <a:latin typeface="Times New Roman"/>
                <a:cs typeface="Times New Roman"/>
              </a:rPr>
              <a:t>algorithms </a:t>
            </a:r>
            <a:r>
              <a:rPr sz="1069" spc="5" dirty="0">
                <a:latin typeface="Times New Roman"/>
                <a:cs typeface="Times New Roman"/>
              </a:rPr>
              <a:t>for compression.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read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compression algorithm </a:t>
            </a:r>
            <a:r>
              <a:rPr sz="1069" spc="15" dirty="0">
                <a:latin typeface="Times New Roman"/>
                <a:cs typeface="Times New Roman"/>
              </a:rPr>
              <a:t>in  </a:t>
            </a:r>
            <a:r>
              <a:rPr sz="1069" spc="5" dirty="0">
                <a:latin typeface="Times New Roman"/>
                <a:cs typeface="Times New Roman"/>
              </a:rPr>
              <a:t>detail </a:t>
            </a:r>
            <a:r>
              <a:rPr sz="1069" spc="10" dirty="0">
                <a:latin typeface="Times New Roman"/>
                <a:cs typeface="Times New Roman"/>
              </a:rPr>
              <a:t>in the course of</a:t>
            </a:r>
            <a:r>
              <a:rPr sz="1069" spc="-1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Algorithms.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10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42094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6"/>
            <a:ext cx="140696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CS301 – Data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43804" y="868856"/>
            <a:ext cx="86615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26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52255" y="1284957"/>
            <a:ext cx="4852458" cy="14866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/>
            <a:r>
              <a:rPr sz="1264" b="1" spc="5" dirty="0">
                <a:latin typeface="Arial"/>
                <a:cs typeface="Arial"/>
              </a:rPr>
              <a:t>Mathematical Properties of Binary</a:t>
            </a:r>
            <a:r>
              <a:rPr sz="1264" b="1" spc="-10" dirty="0">
                <a:latin typeface="Arial"/>
                <a:cs typeface="Arial"/>
              </a:rPr>
              <a:t> </a:t>
            </a:r>
            <a:r>
              <a:rPr sz="1264" b="1" spc="5" dirty="0">
                <a:latin typeface="Arial"/>
                <a:cs typeface="Arial"/>
              </a:rPr>
              <a:t>Trees</a:t>
            </a:r>
            <a:endParaRPr sz="1264">
              <a:latin typeface="Arial"/>
              <a:cs typeface="Arial"/>
            </a:endParaRPr>
          </a:p>
          <a:p>
            <a:pPr>
              <a:spcBef>
                <a:spcPts val="2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300"/>
              </a:lnSpc>
            </a:pPr>
            <a:r>
              <a:rPr sz="1069" spc="5" dirty="0">
                <a:latin typeface="Times New Roman"/>
                <a:cs typeface="Times New Roman"/>
              </a:rPr>
              <a:t>There are </a:t>
            </a:r>
            <a:r>
              <a:rPr sz="1069" spc="10" dirty="0">
                <a:latin typeface="Times New Roman"/>
                <a:cs typeface="Times New Roman"/>
              </a:rPr>
              <a:t>some mathematical </a:t>
            </a:r>
            <a:r>
              <a:rPr sz="1069" spc="5" dirty="0">
                <a:latin typeface="Times New Roman"/>
                <a:cs typeface="Times New Roman"/>
              </a:rPr>
              <a:t>properties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spc="5" dirty="0">
                <a:latin typeface="Times New Roman"/>
                <a:cs typeface="Times New Roman"/>
              </a:rPr>
              <a:t>binary trees, </a:t>
            </a:r>
            <a:r>
              <a:rPr sz="1069" spc="10" dirty="0">
                <a:latin typeface="Times New Roman"/>
                <a:cs typeface="Times New Roman"/>
              </a:rPr>
              <a:t>which </a:t>
            </a:r>
            <a:r>
              <a:rPr sz="1069" spc="5" dirty="0">
                <a:latin typeface="Times New Roman"/>
                <a:cs typeface="Times New Roman"/>
              </a:rPr>
              <a:t>are actually theorems.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will not </a:t>
            </a:r>
            <a:r>
              <a:rPr sz="1069" spc="5" dirty="0">
                <a:latin typeface="Times New Roman"/>
                <a:cs typeface="Times New Roman"/>
              </a:rPr>
              <a:t>prove </a:t>
            </a:r>
            <a:r>
              <a:rPr sz="1069" spc="10" dirty="0">
                <a:latin typeface="Times New Roman"/>
                <a:cs typeface="Times New Roman"/>
              </a:rPr>
              <a:t>these </a:t>
            </a:r>
            <a:r>
              <a:rPr sz="1069" spc="5" dirty="0">
                <a:latin typeface="Times New Roman"/>
                <a:cs typeface="Times New Roman"/>
              </a:rPr>
              <a:t>here. </a:t>
            </a:r>
            <a:r>
              <a:rPr sz="1069" spc="10" dirty="0">
                <a:latin typeface="Times New Roman"/>
                <a:cs typeface="Times New Roman"/>
              </a:rPr>
              <a:t>Most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these </a:t>
            </a:r>
            <a:r>
              <a:rPr sz="1069" spc="5" dirty="0">
                <a:latin typeface="Times New Roman"/>
                <a:cs typeface="Times New Roman"/>
              </a:rPr>
              <a:t>properties will </a:t>
            </a:r>
            <a:r>
              <a:rPr sz="1069" spc="10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studied </a:t>
            </a:r>
            <a:r>
              <a:rPr sz="1069" spc="10" dirty="0">
                <a:latin typeface="Times New Roman"/>
                <a:cs typeface="Times New Roman"/>
              </a:rPr>
              <a:t>in some other  courses </a:t>
            </a:r>
            <a:r>
              <a:rPr sz="1069" spc="15" dirty="0">
                <a:latin typeface="Times New Roman"/>
                <a:cs typeface="Times New Roman"/>
              </a:rPr>
              <a:t>where we </a:t>
            </a:r>
            <a:r>
              <a:rPr sz="1069" spc="10" dirty="0">
                <a:latin typeface="Times New Roman"/>
                <a:cs typeface="Times New Roman"/>
              </a:rPr>
              <a:t>will prove them as theorem. Here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are going </a:t>
            </a:r>
            <a:r>
              <a:rPr sz="1069" spc="5" dirty="0">
                <a:latin typeface="Times New Roman"/>
                <a:cs typeface="Times New Roman"/>
              </a:rPr>
              <a:t>to talk </a:t>
            </a:r>
            <a:r>
              <a:rPr sz="1069" spc="10" dirty="0">
                <a:latin typeface="Times New Roman"/>
                <a:cs typeface="Times New Roman"/>
              </a:rPr>
              <a:t>about </a:t>
            </a:r>
            <a:r>
              <a:rPr sz="1069" spc="15" dirty="0">
                <a:latin typeface="Times New Roman"/>
                <a:cs typeface="Times New Roman"/>
              </a:rPr>
              <a:t>some  </a:t>
            </a:r>
            <a:r>
              <a:rPr sz="1069" spc="5" dirty="0">
                <a:latin typeface="Times New Roman"/>
                <a:cs typeface="Times New Roman"/>
              </a:rPr>
              <a:t>properties, </a:t>
            </a:r>
            <a:r>
              <a:rPr sz="1069" spc="10" dirty="0">
                <a:latin typeface="Times New Roman"/>
                <a:cs typeface="Times New Roman"/>
              </a:rPr>
              <a:t>much needed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next </a:t>
            </a:r>
            <a:r>
              <a:rPr sz="1069" spc="5" dirty="0">
                <a:latin typeface="Times New Roman"/>
                <a:cs typeface="Times New Roman"/>
              </a:rPr>
              <a:t>topic about</a:t>
            </a:r>
            <a:r>
              <a:rPr sz="1069" spc="10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trees.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49"/>
              </a:lnSpc>
            </a:pP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first property is that </a:t>
            </a:r>
            <a:r>
              <a:rPr sz="1069" spc="10" dirty="0">
                <a:latin typeface="Times New Roman"/>
                <a:cs typeface="Times New Roman"/>
              </a:rPr>
              <a:t>a binary </a:t>
            </a:r>
            <a:r>
              <a:rPr sz="1069" spc="5" dirty="0">
                <a:latin typeface="Times New Roman"/>
                <a:cs typeface="Times New Roman"/>
              </a:rPr>
              <a:t>tree of </a:t>
            </a:r>
            <a:r>
              <a:rPr sz="1069" i="1" spc="15" dirty="0">
                <a:latin typeface="Times New Roman"/>
                <a:cs typeface="Times New Roman"/>
              </a:rPr>
              <a:t>N </a:t>
            </a:r>
            <a:r>
              <a:rPr sz="1069" spc="10" dirty="0">
                <a:latin typeface="Times New Roman"/>
                <a:cs typeface="Times New Roman"/>
              </a:rPr>
              <a:t>internal nodes has </a:t>
            </a:r>
            <a:r>
              <a:rPr sz="1069" i="1" spc="10" dirty="0">
                <a:latin typeface="Times New Roman"/>
                <a:cs typeface="Times New Roman"/>
              </a:rPr>
              <a:t>N+1 </a:t>
            </a:r>
            <a:r>
              <a:rPr sz="1069" spc="5" dirty="0">
                <a:latin typeface="Times New Roman"/>
                <a:cs typeface="Times New Roman"/>
              </a:rPr>
              <a:t>external nodes.</a:t>
            </a:r>
            <a:r>
              <a:rPr sz="1069" spc="194" dirty="0">
                <a:latin typeface="Times New Roman"/>
                <a:cs typeface="Times New Roman"/>
              </a:rPr>
              <a:t> </a:t>
            </a:r>
            <a:r>
              <a:rPr sz="1069" spc="19" dirty="0">
                <a:latin typeface="Times New Roman"/>
                <a:cs typeface="Times New Roman"/>
              </a:rPr>
              <a:t>We</a:t>
            </a:r>
            <a:endParaRPr sz="1069">
              <a:latin typeface="Times New Roman"/>
              <a:cs typeface="Times New Roman"/>
            </a:endParaRPr>
          </a:p>
          <a:p>
            <a:pPr marL="12347" marR="6173" algn="just">
              <a:lnSpc>
                <a:spcPts val="1264"/>
              </a:lnSpc>
              <a:spcBef>
                <a:spcPts val="49"/>
              </a:spcBef>
            </a:pPr>
            <a:r>
              <a:rPr sz="1069" spc="5" dirty="0">
                <a:latin typeface="Times New Roman"/>
                <a:cs typeface="Times New Roman"/>
              </a:rPr>
              <a:t>are familiar with the </a:t>
            </a:r>
            <a:r>
              <a:rPr sz="1069" spc="10" dirty="0">
                <a:latin typeface="Times New Roman"/>
                <a:cs typeface="Times New Roman"/>
              </a:rPr>
              <a:t>term </a:t>
            </a:r>
            <a:r>
              <a:rPr sz="1069" spc="5" dirty="0">
                <a:latin typeface="Times New Roman"/>
                <a:cs typeface="Times New Roman"/>
              </a:rPr>
              <a:t>binary tree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internal </a:t>
            </a:r>
            <a:r>
              <a:rPr sz="1069" spc="10" dirty="0">
                <a:latin typeface="Times New Roman"/>
                <a:cs typeface="Times New Roman"/>
              </a:rPr>
              <a:t>node.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term </a:t>
            </a:r>
            <a:r>
              <a:rPr sz="1069" spc="5" dirty="0">
                <a:latin typeface="Times New Roman"/>
                <a:cs typeface="Times New Roman"/>
              </a:rPr>
              <a:t>external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  new </a:t>
            </a:r>
            <a:r>
              <a:rPr sz="1069" spc="5" dirty="0">
                <a:latin typeface="Times New Roman"/>
                <a:cs typeface="Times New Roman"/>
              </a:rPr>
              <a:t>one. </a:t>
            </a:r>
            <a:r>
              <a:rPr sz="1069" spc="10" dirty="0">
                <a:latin typeface="Times New Roman"/>
                <a:cs typeface="Times New Roman"/>
              </a:rPr>
              <a:t>To </a:t>
            </a:r>
            <a:r>
              <a:rPr sz="1069" spc="5" dirty="0">
                <a:latin typeface="Times New Roman"/>
                <a:cs typeface="Times New Roman"/>
              </a:rPr>
              <a:t>understand the external nodes, </a:t>
            </a:r>
            <a:r>
              <a:rPr sz="1069" spc="10" dirty="0">
                <a:latin typeface="Times New Roman"/>
                <a:cs typeface="Times New Roman"/>
              </a:rPr>
              <a:t>look </a:t>
            </a:r>
            <a:r>
              <a:rPr sz="1069" spc="5" dirty="0">
                <a:latin typeface="Times New Roman"/>
                <a:cs typeface="Times New Roman"/>
              </a:rPr>
              <a:t>at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following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figure.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99421" y="2926027"/>
            <a:ext cx="4957410" cy="0"/>
          </a:xfrm>
          <a:custGeom>
            <a:avLst/>
            <a:gdLst/>
            <a:ahLst/>
            <a:cxnLst/>
            <a:rect l="l" t="t" r="r" b="b"/>
            <a:pathLst>
              <a:path w="5099050">
                <a:moveTo>
                  <a:pt x="0" y="0"/>
                </a:moveTo>
                <a:lnTo>
                  <a:pt x="5098542" y="0"/>
                </a:lnTo>
              </a:path>
            </a:pathLst>
          </a:custGeom>
          <a:ln w="53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/>
          <p:nvPr/>
        </p:nvSpPr>
        <p:spPr>
          <a:xfrm>
            <a:off x="1302014" y="2923434"/>
            <a:ext cx="0" cy="3681323"/>
          </a:xfrm>
          <a:custGeom>
            <a:avLst/>
            <a:gdLst/>
            <a:ahLst/>
            <a:cxnLst/>
            <a:rect l="l" t="t" r="r" b="b"/>
            <a:pathLst>
              <a:path h="3786504">
                <a:moveTo>
                  <a:pt x="0" y="0"/>
                </a:moveTo>
                <a:lnTo>
                  <a:pt x="0" y="3786377"/>
                </a:lnTo>
              </a:path>
            </a:pathLst>
          </a:custGeom>
          <a:ln w="53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/>
          <p:nvPr/>
        </p:nvSpPr>
        <p:spPr>
          <a:xfrm>
            <a:off x="1299421" y="6602042"/>
            <a:ext cx="4951236" cy="0"/>
          </a:xfrm>
          <a:custGeom>
            <a:avLst/>
            <a:gdLst/>
            <a:ahLst/>
            <a:cxnLst/>
            <a:rect l="l" t="t" r="r" b="b"/>
            <a:pathLst>
              <a:path w="5092700">
                <a:moveTo>
                  <a:pt x="0" y="0"/>
                </a:moveTo>
                <a:lnTo>
                  <a:pt x="5092446" y="0"/>
                </a:lnTo>
              </a:path>
            </a:pathLst>
          </a:custGeom>
          <a:ln w="53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" name="object 8"/>
          <p:cNvSpPr/>
          <p:nvPr/>
        </p:nvSpPr>
        <p:spPr>
          <a:xfrm>
            <a:off x="6253373" y="2923434"/>
            <a:ext cx="0" cy="3681323"/>
          </a:xfrm>
          <a:custGeom>
            <a:avLst/>
            <a:gdLst/>
            <a:ahLst/>
            <a:cxnLst/>
            <a:rect l="l" t="t" r="r" b="b"/>
            <a:pathLst>
              <a:path h="3786504">
                <a:moveTo>
                  <a:pt x="0" y="0"/>
                </a:moveTo>
                <a:lnTo>
                  <a:pt x="0" y="3786377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" name="object 9"/>
          <p:cNvSpPr txBox="1"/>
          <p:nvPr/>
        </p:nvSpPr>
        <p:spPr>
          <a:xfrm>
            <a:off x="1352267" y="6761239"/>
            <a:ext cx="4852458" cy="145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5556" algn="just">
              <a:lnSpc>
                <a:spcPct val="98300"/>
              </a:lnSpc>
            </a:pPr>
            <a:r>
              <a:rPr sz="1069" spc="5" dirty="0">
                <a:latin typeface="Times New Roman"/>
                <a:cs typeface="Times New Roman"/>
              </a:rPr>
              <a:t>In this figure, the </a:t>
            </a:r>
            <a:r>
              <a:rPr sz="1069" spc="10" dirty="0">
                <a:latin typeface="Times New Roman"/>
                <a:cs typeface="Times New Roman"/>
              </a:rPr>
              <a:t>nodes </a:t>
            </a:r>
            <a:r>
              <a:rPr sz="1069" spc="5" dirty="0">
                <a:latin typeface="Times New Roman"/>
                <a:cs typeface="Times New Roman"/>
              </a:rPr>
              <a:t>with </a:t>
            </a:r>
            <a:r>
              <a:rPr sz="1069" spc="10" dirty="0">
                <a:latin typeface="Times New Roman"/>
                <a:cs typeface="Times New Roman"/>
              </a:rPr>
              <a:t>value </a:t>
            </a:r>
            <a:r>
              <a:rPr sz="1069" spc="5" dirty="0">
                <a:latin typeface="Times New Roman"/>
                <a:cs typeface="Times New Roman"/>
              </a:rPr>
              <a:t>i.e. </a:t>
            </a:r>
            <a:r>
              <a:rPr sz="1069" spc="15" dirty="0">
                <a:latin typeface="Times New Roman"/>
                <a:cs typeface="Times New Roman"/>
              </a:rPr>
              <a:t>A, </a:t>
            </a:r>
            <a:r>
              <a:rPr sz="1069" spc="10" dirty="0">
                <a:latin typeface="Times New Roman"/>
                <a:cs typeface="Times New Roman"/>
              </a:rPr>
              <a:t>B, C, D, E, </a:t>
            </a:r>
            <a:r>
              <a:rPr sz="1069" spc="15" dirty="0">
                <a:latin typeface="Times New Roman"/>
                <a:cs typeface="Times New Roman"/>
              </a:rPr>
              <a:t>F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19" dirty="0">
                <a:latin typeface="Times New Roman"/>
                <a:cs typeface="Times New Roman"/>
              </a:rPr>
              <a:t>G </a:t>
            </a:r>
            <a:r>
              <a:rPr sz="1069" spc="5" dirty="0">
                <a:latin typeface="Times New Roman"/>
                <a:cs typeface="Times New Roman"/>
              </a:rPr>
              <a:t>are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internal </a:t>
            </a:r>
            <a:r>
              <a:rPr sz="1069" spc="10" dirty="0">
                <a:latin typeface="Times New Roman"/>
                <a:cs typeface="Times New Roman"/>
              </a:rPr>
              <a:t>nodes.  Note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leaf nodes are also included in internal </a:t>
            </a:r>
            <a:r>
              <a:rPr sz="1069" spc="10" dirty="0">
                <a:latin typeface="Times New Roman"/>
                <a:cs typeface="Times New Roman"/>
              </a:rPr>
              <a:t>nodes. </a:t>
            </a:r>
            <a:r>
              <a:rPr sz="1069" spc="5" dirty="0">
                <a:latin typeface="Times New Roman"/>
                <a:cs typeface="Times New Roman"/>
              </a:rPr>
              <a:t>In the figure,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see that 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right pointer of </a:t>
            </a:r>
            <a:r>
              <a:rPr sz="1069" spc="15" dirty="0">
                <a:latin typeface="Times New Roman"/>
                <a:cs typeface="Times New Roman"/>
              </a:rPr>
              <a:t>B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5" dirty="0">
                <a:latin typeface="Times New Roman"/>
                <a:cs typeface="Times New Roman"/>
              </a:rPr>
              <a:t>NULL. </a:t>
            </a:r>
            <a:r>
              <a:rPr sz="1069" spc="5" dirty="0">
                <a:latin typeface="Times New Roman"/>
                <a:cs typeface="Times New Roman"/>
              </a:rPr>
              <a:t>Similarly, the left pointer of </a:t>
            </a:r>
            <a:r>
              <a:rPr sz="1069" spc="19" dirty="0">
                <a:latin typeface="Times New Roman"/>
                <a:cs typeface="Times New Roman"/>
              </a:rPr>
              <a:t>D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5" dirty="0">
                <a:latin typeface="Times New Roman"/>
                <a:cs typeface="Times New Roman"/>
              </a:rPr>
              <a:t>NULL. </a:t>
            </a:r>
            <a:r>
              <a:rPr sz="1069" spc="10" dirty="0">
                <a:latin typeface="Times New Roman"/>
                <a:cs typeface="Times New Roman"/>
              </a:rPr>
              <a:t>The square  nodes </a:t>
            </a:r>
            <a:r>
              <a:rPr sz="1069" spc="5" dirty="0">
                <a:latin typeface="Times New Roman"/>
                <a:cs typeface="Times New Roman"/>
              </a:rPr>
              <a:t>in the figure </a:t>
            </a:r>
            <a:r>
              <a:rPr sz="1069" spc="10" dirty="0">
                <a:latin typeface="Times New Roman"/>
                <a:cs typeface="Times New Roman"/>
              </a:rPr>
              <a:t>are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5" dirty="0">
                <a:latin typeface="Times New Roman"/>
                <a:cs typeface="Times New Roman"/>
              </a:rPr>
              <a:t>NULL </a:t>
            </a:r>
            <a:r>
              <a:rPr sz="1069" spc="5" dirty="0">
                <a:latin typeface="Times New Roman"/>
                <a:cs typeface="Times New Roman"/>
              </a:rPr>
              <a:t>nodes. </a:t>
            </a:r>
            <a:r>
              <a:rPr sz="1069" spc="10" dirty="0">
                <a:latin typeface="Times New Roman"/>
                <a:cs typeface="Times New Roman"/>
              </a:rPr>
              <a:t>There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no </a:t>
            </a:r>
            <a:r>
              <a:rPr sz="1069" spc="5" dirty="0">
                <a:latin typeface="Times New Roman"/>
                <a:cs typeface="Times New Roman"/>
              </a:rPr>
              <a:t>data in </a:t>
            </a:r>
            <a:r>
              <a:rPr sz="1069" spc="10" dirty="0">
                <a:latin typeface="Times New Roman"/>
                <a:cs typeface="Times New Roman"/>
              </a:rPr>
              <a:t>these nodes </a:t>
            </a:r>
            <a:r>
              <a:rPr sz="1069" spc="5" dirty="0">
                <a:latin typeface="Times New Roman"/>
                <a:cs typeface="Times New Roman"/>
              </a:rPr>
              <a:t>as </a:t>
            </a:r>
            <a:r>
              <a:rPr sz="1069" spc="10" dirty="0">
                <a:latin typeface="Times New Roman"/>
                <a:cs typeface="Times New Roman"/>
              </a:rPr>
              <a:t>these are  </a:t>
            </a:r>
            <a:r>
              <a:rPr sz="1069" spc="15" dirty="0">
                <a:latin typeface="Times New Roman"/>
                <a:cs typeface="Times New Roman"/>
              </a:rPr>
              <a:t>NULL </a:t>
            </a:r>
            <a:r>
              <a:rPr sz="1069" spc="5" dirty="0">
                <a:latin typeface="Times New Roman"/>
                <a:cs typeface="Times New Roman"/>
              </a:rPr>
              <a:t>pointers. </a:t>
            </a:r>
            <a:r>
              <a:rPr sz="1069" spc="10" dirty="0">
                <a:latin typeface="Times New Roman"/>
                <a:cs typeface="Times New Roman"/>
              </a:rPr>
              <a:t>However these </a:t>
            </a:r>
            <a:r>
              <a:rPr sz="1069" spc="5" dirty="0">
                <a:latin typeface="Times New Roman"/>
                <a:cs typeface="Times New Roman"/>
              </a:rPr>
              <a:t>are  the </a:t>
            </a:r>
            <a:r>
              <a:rPr sz="1069" spc="10" dirty="0">
                <a:latin typeface="Times New Roman"/>
                <a:cs typeface="Times New Roman"/>
              </a:rPr>
              <a:t>positions where the nodes  can  </a:t>
            </a:r>
            <a:r>
              <a:rPr sz="1069" spc="5" dirty="0">
                <a:latin typeface="Times New Roman"/>
                <a:cs typeface="Times New Roman"/>
              </a:rPr>
              <a:t>exist.    </a:t>
            </a:r>
            <a:r>
              <a:rPr sz="1069" spc="3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These</a:t>
            </a: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300"/>
              </a:lnSpc>
              <a:spcBef>
                <a:spcPts val="5"/>
              </a:spcBef>
            </a:pPr>
            <a:r>
              <a:rPr sz="1069" spc="5" dirty="0">
                <a:latin typeface="Times New Roman"/>
                <a:cs typeface="Times New Roman"/>
              </a:rPr>
              <a:t>square nodes are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external nodes. </a:t>
            </a: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see 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figure that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internal </a:t>
            </a:r>
            <a:r>
              <a:rPr sz="1069" spc="10" dirty="0">
                <a:latin typeface="Times New Roman"/>
                <a:cs typeface="Times New Roman"/>
              </a:rPr>
              <a:t>nodes  </a:t>
            </a:r>
            <a:r>
              <a:rPr sz="1069" spc="5" dirty="0">
                <a:latin typeface="Times New Roman"/>
                <a:cs typeface="Times New Roman"/>
              </a:rPr>
              <a:t>(leaf </a:t>
            </a:r>
            <a:r>
              <a:rPr sz="1069" spc="10" dirty="0">
                <a:latin typeface="Times New Roman"/>
                <a:cs typeface="Times New Roman"/>
              </a:rPr>
              <a:t>nodes are </a:t>
            </a:r>
            <a:r>
              <a:rPr sz="1069" spc="5" dirty="0">
                <a:latin typeface="Times New Roman"/>
                <a:cs typeface="Times New Roman"/>
              </a:rPr>
              <a:t>also included) </a:t>
            </a:r>
            <a:r>
              <a:rPr sz="1069" spc="10" dirty="0">
                <a:latin typeface="Times New Roman"/>
                <a:cs typeface="Times New Roman"/>
              </a:rPr>
              <a:t>are 9 and the </a:t>
            </a:r>
            <a:r>
              <a:rPr sz="1069" spc="5" dirty="0">
                <a:latin typeface="Times New Roman"/>
                <a:cs typeface="Times New Roman"/>
              </a:rPr>
              <a:t>external </a:t>
            </a:r>
            <a:r>
              <a:rPr sz="1069" spc="10" dirty="0">
                <a:latin typeface="Times New Roman"/>
                <a:cs typeface="Times New Roman"/>
              </a:rPr>
              <a:t>nodes (NULL </a:t>
            </a:r>
            <a:r>
              <a:rPr sz="1069" spc="5" dirty="0">
                <a:latin typeface="Times New Roman"/>
                <a:cs typeface="Times New Roman"/>
              </a:rPr>
              <a:t>nodes indicated by  </a:t>
            </a:r>
            <a:r>
              <a:rPr sz="1069" spc="10" dirty="0">
                <a:latin typeface="Times New Roman"/>
                <a:cs typeface="Times New Roman"/>
              </a:rPr>
              <a:t>squares) are 10 </a:t>
            </a:r>
            <a:r>
              <a:rPr sz="1069" spc="5" dirty="0">
                <a:latin typeface="Times New Roman"/>
                <a:cs typeface="Times New Roman"/>
              </a:rPr>
              <a:t>(i.e. </a:t>
            </a:r>
            <a:r>
              <a:rPr sz="1069" spc="10" dirty="0">
                <a:latin typeface="Times New Roman"/>
                <a:cs typeface="Times New Roman"/>
              </a:rPr>
              <a:t>9 </a:t>
            </a:r>
            <a:r>
              <a:rPr sz="1069" spc="15" dirty="0">
                <a:latin typeface="Times New Roman"/>
                <a:cs typeface="Times New Roman"/>
              </a:rPr>
              <a:t>+ </a:t>
            </a:r>
            <a:r>
              <a:rPr sz="1069" spc="10" dirty="0">
                <a:latin typeface="Times New Roman"/>
                <a:cs typeface="Times New Roman"/>
              </a:rPr>
              <a:t>1). Hence </a:t>
            </a:r>
            <a:r>
              <a:rPr sz="1069" spc="5" dirty="0">
                <a:latin typeface="Times New Roman"/>
                <a:cs typeface="Times New Roman"/>
              </a:rPr>
              <a:t>it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the property that </a:t>
            </a:r>
            <a:r>
              <a:rPr sz="1069" spc="15" dirty="0">
                <a:latin typeface="Times New Roman"/>
                <a:cs typeface="Times New Roman"/>
              </a:rPr>
              <a:t>we have </a:t>
            </a:r>
            <a:r>
              <a:rPr sz="1069" spc="10" dirty="0">
                <a:latin typeface="Times New Roman"/>
                <a:cs typeface="Times New Roman"/>
              </a:rPr>
              <a:t>stated.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will see 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usage </a:t>
            </a:r>
            <a:r>
              <a:rPr sz="1069" spc="5" dirty="0">
                <a:latin typeface="Times New Roman"/>
                <a:cs typeface="Times New Roman"/>
              </a:rPr>
              <a:t>of this property in </a:t>
            </a:r>
            <a:r>
              <a:rPr sz="1069" spc="10" dirty="0">
                <a:latin typeface="Times New Roman"/>
                <a:cs typeface="Times New Roman"/>
              </a:rPr>
              <a:t>the upcoming</a:t>
            </a:r>
            <a:r>
              <a:rPr sz="1069" spc="-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lectures.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084829" y="3093825"/>
            <a:ext cx="371651" cy="376590"/>
          </a:xfrm>
          <a:custGeom>
            <a:avLst/>
            <a:gdLst/>
            <a:ahLst/>
            <a:cxnLst/>
            <a:rect l="l" t="t" r="r" b="b"/>
            <a:pathLst>
              <a:path w="382270" h="387350">
                <a:moveTo>
                  <a:pt x="190499" y="0"/>
                </a:moveTo>
                <a:lnTo>
                  <a:pt x="146837" y="5122"/>
                </a:lnTo>
                <a:lnTo>
                  <a:pt x="106746" y="19709"/>
                </a:lnTo>
                <a:lnTo>
                  <a:pt x="71374" y="42587"/>
                </a:lnTo>
                <a:lnTo>
                  <a:pt x="41867" y="72583"/>
                </a:lnTo>
                <a:lnTo>
                  <a:pt x="19372" y="108523"/>
                </a:lnTo>
                <a:lnTo>
                  <a:pt x="5034" y="149236"/>
                </a:lnTo>
                <a:lnTo>
                  <a:pt x="0" y="193548"/>
                </a:lnTo>
                <a:lnTo>
                  <a:pt x="5034" y="237859"/>
                </a:lnTo>
                <a:lnTo>
                  <a:pt x="19372" y="278572"/>
                </a:lnTo>
                <a:lnTo>
                  <a:pt x="41867" y="314512"/>
                </a:lnTo>
                <a:lnTo>
                  <a:pt x="71374" y="344508"/>
                </a:lnTo>
                <a:lnTo>
                  <a:pt x="106746" y="367386"/>
                </a:lnTo>
                <a:lnTo>
                  <a:pt x="146837" y="381973"/>
                </a:lnTo>
                <a:lnTo>
                  <a:pt x="190499" y="387096"/>
                </a:lnTo>
                <a:lnTo>
                  <a:pt x="234205" y="381973"/>
                </a:lnTo>
                <a:lnTo>
                  <a:pt x="274404" y="367386"/>
                </a:lnTo>
                <a:lnTo>
                  <a:pt x="309925" y="344508"/>
                </a:lnTo>
                <a:lnTo>
                  <a:pt x="339594" y="314512"/>
                </a:lnTo>
                <a:lnTo>
                  <a:pt x="362238" y="278572"/>
                </a:lnTo>
                <a:lnTo>
                  <a:pt x="376685" y="237859"/>
                </a:lnTo>
                <a:lnTo>
                  <a:pt x="381761" y="193548"/>
                </a:lnTo>
                <a:lnTo>
                  <a:pt x="376685" y="149236"/>
                </a:lnTo>
                <a:lnTo>
                  <a:pt x="362238" y="108523"/>
                </a:lnTo>
                <a:lnTo>
                  <a:pt x="339594" y="72583"/>
                </a:lnTo>
                <a:lnTo>
                  <a:pt x="309925" y="42587"/>
                </a:lnTo>
                <a:lnTo>
                  <a:pt x="274404" y="19709"/>
                </a:lnTo>
                <a:lnTo>
                  <a:pt x="234205" y="5122"/>
                </a:lnTo>
                <a:lnTo>
                  <a:pt x="190499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" name="object 11"/>
          <p:cNvSpPr/>
          <p:nvPr/>
        </p:nvSpPr>
        <p:spPr>
          <a:xfrm>
            <a:off x="4841347" y="4708101"/>
            <a:ext cx="195703" cy="195703"/>
          </a:xfrm>
          <a:custGeom>
            <a:avLst/>
            <a:gdLst/>
            <a:ahLst/>
            <a:cxnLst/>
            <a:rect l="l" t="t" r="r" b="b"/>
            <a:pathLst>
              <a:path w="201295" h="201295">
                <a:moveTo>
                  <a:pt x="0" y="0"/>
                </a:moveTo>
                <a:lnTo>
                  <a:pt x="201167" y="201168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" name="object 12"/>
          <p:cNvSpPr/>
          <p:nvPr/>
        </p:nvSpPr>
        <p:spPr>
          <a:xfrm>
            <a:off x="4988772" y="4903681"/>
            <a:ext cx="146315" cy="147549"/>
          </a:xfrm>
          <a:custGeom>
            <a:avLst/>
            <a:gdLst/>
            <a:ahLst/>
            <a:cxnLst/>
            <a:rect l="l" t="t" r="r" b="b"/>
            <a:pathLst>
              <a:path w="150495" h="151764">
                <a:moveTo>
                  <a:pt x="0" y="0"/>
                </a:moveTo>
                <a:lnTo>
                  <a:pt x="150113" y="0"/>
                </a:lnTo>
                <a:lnTo>
                  <a:pt x="150113" y="151637"/>
                </a:lnTo>
                <a:lnTo>
                  <a:pt x="0" y="151637"/>
                </a:lnTo>
                <a:lnTo>
                  <a:pt x="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" name="object 13"/>
          <p:cNvSpPr/>
          <p:nvPr/>
        </p:nvSpPr>
        <p:spPr>
          <a:xfrm>
            <a:off x="4450927" y="4708101"/>
            <a:ext cx="194469" cy="195703"/>
          </a:xfrm>
          <a:custGeom>
            <a:avLst/>
            <a:gdLst/>
            <a:ahLst/>
            <a:cxnLst/>
            <a:rect l="l" t="t" r="r" b="b"/>
            <a:pathLst>
              <a:path w="200025" h="201295">
                <a:moveTo>
                  <a:pt x="199643" y="0"/>
                </a:moveTo>
                <a:lnTo>
                  <a:pt x="0" y="201168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" name="object 14"/>
          <p:cNvSpPr/>
          <p:nvPr/>
        </p:nvSpPr>
        <p:spPr>
          <a:xfrm>
            <a:off x="2836651" y="5393372"/>
            <a:ext cx="146315" cy="243858"/>
          </a:xfrm>
          <a:custGeom>
            <a:avLst/>
            <a:gdLst/>
            <a:ahLst/>
            <a:cxnLst/>
            <a:rect l="l" t="t" r="r" b="b"/>
            <a:pathLst>
              <a:path w="150494" h="250825">
                <a:moveTo>
                  <a:pt x="150113" y="0"/>
                </a:moveTo>
                <a:lnTo>
                  <a:pt x="0" y="250698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" name="object 15"/>
          <p:cNvSpPr/>
          <p:nvPr/>
        </p:nvSpPr>
        <p:spPr>
          <a:xfrm>
            <a:off x="3961236" y="5393372"/>
            <a:ext cx="146932" cy="243858"/>
          </a:xfrm>
          <a:custGeom>
            <a:avLst/>
            <a:gdLst/>
            <a:ahLst/>
            <a:cxnLst/>
            <a:rect l="l" t="t" r="r" b="b"/>
            <a:pathLst>
              <a:path w="151129" h="250825">
                <a:moveTo>
                  <a:pt x="150875" y="0"/>
                </a:moveTo>
                <a:lnTo>
                  <a:pt x="0" y="250698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" name="object 16"/>
          <p:cNvSpPr/>
          <p:nvPr/>
        </p:nvSpPr>
        <p:spPr>
          <a:xfrm>
            <a:off x="4254605" y="5393372"/>
            <a:ext cx="146932" cy="243858"/>
          </a:xfrm>
          <a:custGeom>
            <a:avLst/>
            <a:gdLst/>
            <a:ahLst/>
            <a:cxnLst/>
            <a:rect l="l" t="t" r="r" b="b"/>
            <a:pathLst>
              <a:path w="151129" h="250825">
                <a:moveTo>
                  <a:pt x="0" y="0"/>
                </a:moveTo>
                <a:lnTo>
                  <a:pt x="150875" y="250698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" name="object 17"/>
          <p:cNvSpPr/>
          <p:nvPr/>
        </p:nvSpPr>
        <p:spPr>
          <a:xfrm>
            <a:off x="3178915" y="5393372"/>
            <a:ext cx="146315" cy="243858"/>
          </a:xfrm>
          <a:custGeom>
            <a:avLst/>
            <a:gdLst/>
            <a:ahLst/>
            <a:cxnLst/>
            <a:rect l="l" t="t" r="r" b="b"/>
            <a:pathLst>
              <a:path w="150495" h="250825">
                <a:moveTo>
                  <a:pt x="0" y="0"/>
                </a:moveTo>
                <a:lnTo>
                  <a:pt x="150113" y="250698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" name="object 18"/>
          <p:cNvSpPr/>
          <p:nvPr/>
        </p:nvSpPr>
        <p:spPr>
          <a:xfrm>
            <a:off x="2396596" y="5393372"/>
            <a:ext cx="146932" cy="243858"/>
          </a:xfrm>
          <a:custGeom>
            <a:avLst/>
            <a:gdLst/>
            <a:ahLst/>
            <a:cxnLst/>
            <a:rect l="l" t="t" r="r" b="b"/>
            <a:pathLst>
              <a:path w="151130" h="250825">
                <a:moveTo>
                  <a:pt x="0" y="0"/>
                </a:moveTo>
                <a:lnTo>
                  <a:pt x="150875" y="250698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" name="object 19"/>
          <p:cNvSpPr/>
          <p:nvPr/>
        </p:nvSpPr>
        <p:spPr>
          <a:xfrm>
            <a:off x="2396596" y="3990234"/>
            <a:ext cx="244475" cy="277813"/>
          </a:xfrm>
          <a:custGeom>
            <a:avLst/>
            <a:gdLst/>
            <a:ahLst/>
            <a:cxnLst/>
            <a:rect l="l" t="t" r="r" b="b"/>
            <a:pathLst>
              <a:path w="251460" h="285750">
                <a:moveTo>
                  <a:pt x="0" y="0"/>
                </a:moveTo>
                <a:lnTo>
                  <a:pt x="251460" y="28575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" name="object 20"/>
          <p:cNvSpPr/>
          <p:nvPr/>
        </p:nvSpPr>
        <p:spPr>
          <a:xfrm>
            <a:off x="2054331" y="5393372"/>
            <a:ext cx="146315" cy="243858"/>
          </a:xfrm>
          <a:custGeom>
            <a:avLst/>
            <a:gdLst/>
            <a:ahLst/>
            <a:cxnLst/>
            <a:rect l="l" t="t" r="r" b="b"/>
            <a:pathLst>
              <a:path w="150494" h="250825">
                <a:moveTo>
                  <a:pt x="150113" y="0"/>
                </a:moveTo>
                <a:lnTo>
                  <a:pt x="0" y="250698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" name="object 21"/>
          <p:cNvSpPr/>
          <p:nvPr/>
        </p:nvSpPr>
        <p:spPr>
          <a:xfrm>
            <a:off x="1802447" y="4005050"/>
            <a:ext cx="372886" cy="376590"/>
          </a:xfrm>
          <a:custGeom>
            <a:avLst/>
            <a:gdLst/>
            <a:ahLst/>
            <a:cxnLst/>
            <a:rect l="l" t="t" r="r" b="b"/>
            <a:pathLst>
              <a:path w="383539" h="387350">
                <a:moveTo>
                  <a:pt x="383286" y="0"/>
                </a:moveTo>
                <a:lnTo>
                  <a:pt x="0" y="387096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" name="object 22"/>
          <p:cNvSpPr/>
          <p:nvPr/>
        </p:nvSpPr>
        <p:spPr>
          <a:xfrm>
            <a:off x="3173730" y="4708101"/>
            <a:ext cx="371651" cy="375973"/>
          </a:xfrm>
          <a:custGeom>
            <a:avLst/>
            <a:gdLst/>
            <a:ahLst/>
            <a:cxnLst/>
            <a:rect l="l" t="t" r="r" b="b"/>
            <a:pathLst>
              <a:path w="382270" h="386714">
                <a:moveTo>
                  <a:pt x="381762" y="0"/>
                </a:moveTo>
                <a:lnTo>
                  <a:pt x="0" y="386334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" name="object 23"/>
          <p:cNvSpPr/>
          <p:nvPr/>
        </p:nvSpPr>
        <p:spPr>
          <a:xfrm>
            <a:off x="1569085" y="4365836"/>
            <a:ext cx="370417" cy="376590"/>
          </a:xfrm>
          <a:custGeom>
            <a:avLst/>
            <a:gdLst/>
            <a:ahLst/>
            <a:cxnLst/>
            <a:rect l="l" t="t" r="r" b="b"/>
            <a:pathLst>
              <a:path w="381000" h="387350">
                <a:moveTo>
                  <a:pt x="190500" y="0"/>
                </a:moveTo>
                <a:lnTo>
                  <a:pt x="146837" y="5122"/>
                </a:lnTo>
                <a:lnTo>
                  <a:pt x="106746" y="19709"/>
                </a:lnTo>
                <a:lnTo>
                  <a:pt x="71374" y="42587"/>
                </a:lnTo>
                <a:lnTo>
                  <a:pt x="41867" y="72583"/>
                </a:lnTo>
                <a:lnTo>
                  <a:pt x="19372" y="108523"/>
                </a:lnTo>
                <a:lnTo>
                  <a:pt x="5034" y="149236"/>
                </a:lnTo>
                <a:lnTo>
                  <a:pt x="0" y="193548"/>
                </a:lnTo>
                <a:lnTo>
                  <a:pt x="5034" y="237859"/>
                </a:lnTo>
                <a:lnTo>
                  <a:pt x="19372" y="278572"/>
                </a:lnTo>
                <a:lnTo>
                  <a:pt x="41867" y="314512"/>
                </a:lnTo>
                <a:lnTo>
                  <a:pt x="71374" y="344508"/>
                </a:lnTo>
                <a:lnTo>
                  <a:pt x="106746" y="367386"/>
                </a:lnTo>
                <a:lnTo>
                  <a:pt x="146837" y="381973"/>
                </a:lnTo>
                <a:lnTo>
                  <a:pt x="190500" y="387096"/>
                </a:lnTo>
                <a:lnTo>
                  <a:pt x="234162" y="381973"/>
                </a:lnTo>
                <a:lnTo>
                  <a:pt x="274253" y="367386"/>
                </a:lnTo>
                <a:lnTo>
                  <a:pt x="309625" y="344508"/>
                </a:lnTo>
                <a:lnTo>
                  <a:pt x="339132" y="314512"/>
                </a:lnTo>
                <a:lnTo>
                  <a:pt x="361627" y="278572"/>
                </a:lnTo>
                <a:lnTo>
                  <a:pt x="375965" y="237859"/>
                </a:lnTo>
                <a:lnTo>
                  <a:pt x="381000" y="193548"/>
                </a:lnTo>
                <a:lnTo>
                  <a:pt x="375965" y="149236"/>
                </a:lnTo>
                <a:lnTo>
                  <a:pt x="361627" y="108523"/>
                </a:lnTo>
                <a:lnTo>
                  <a:pt x="339132" y="72583"/>
                </a:lnTo>
                <a:lnTo>
                  <a:pt x="309625" y="42587"/>
                </a:lnTo>
                <a:lnTo>
                  <a:pt x="274253" y="19709"/>
                </a:lnTo>
                <a:lnTo>
                  <a:pt x="234162" y="5122"/>
                </a:lnTo>
                <a:lnTo>
                  <a:pt x="19050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" name="object 24"/>
          <p:cNvSpPr txBox="1"/>
          <p:nvPr/>
        </p:nvSpPr>
        <p:spPr>
          <a:xfrm>
            <a:off x="1695766" y="4424609"/>
            <a:ext cx="117299" cy="1913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07"/>
              </a:lnSpc>
            </a:pPr>
            <a:r>
              <a:rPr sz="1264" spc="10" dirty="0">
                <a:latin typeface="Arial"/>
                <a:cs typeface="Arial"/>
              </a:rPr>
              <a:t>D</a:t>
            </a:r>
            <a:endParaRPr sz="1264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562052" y="4381394"/>
            <a:ext cx="372269" cy="376590"/>
          </a:xfrm>
          <a:custGeom>
            <a:avLst/>
            <a:gdLst/>
            <a:ahLst/>
            <a:cxnLst/>
            <a:rect l="l" t="t" r="r" b="b"/>
            <a:pathLst>
              <a:path w="382904" h="387350">
                <a:moveTo>
                  <a:pt x="191262" y="0"/>
                </a:moveTo>
                <a:lnTo>
                  <a:pt x="147317" y="5082"/>
                </a:lnTo>
                <a:lnTo>
                  <a:pt x="107024" y="19576"/>
                </a:lnTo>
                <a:lnTo>
                  <a:pt x="71516" y="42347"/>
                </a:lnTo>
                <a:lnTo>
                  <a:pt x="41927" y="72263"/>
                </a:lnTo>
                <a:lnTo>
                  <a:pt x="19389" y="108190"/>
                </a:lnTo>
                <a:lnTo>
                  <a:pt x="5036" y="148996"/>
                </a:lnTo>
                <a:lnTo>
                  <a:pt x="0" y="193548"/>
                </a:lnTo>
                <a:lnTo>
                  <a:pt x="5036" y="237859"/>
                </a:lnTo>
                <a:lnTo>
                  <a:pt x="19389" y="278572"/>
                </a:lnTo>
                <a:lnTo>
                  <a:pt x="41927" y="314512"/>
                </a:lnTo>
                <a:lnTo>
                  <a:pt x="71516" y="344508"/>
                </a:lnTo>
                <a:lnTo>
                  <a:pt x="107024" y="367386"/>
                </a:lnTo>
                <a:lnTo>
                  <a:pt x="147317" y="381973"/>
                </a:lnTo>
                <a:lnTo>
                  <a:pt x="191262" y="387096"/>
                </a:lnTo>
                <a:lnTo>
                  <a:pt x="235206" y="381973"/>
                </a:lnTo>
                <a:lnTo>
                  <a:pt x="275499" y="367386"/>
                </a:lnTo>
                <a:lnTo>
                  <a:pt x="311007" y="344508"/>
                </a:lnTo>
                <a:lnTo>
                  <a:pt x="340596" y="314512"/>
                </a:lnTo>
                <a:lnTo>
                  <a:pt x="363134" y="278572"/>
                </a:lnTo>
                <a:lnTo>
                  <a:pt x="377487" y="237859"/>
                </a:lnTo>
                <a:lnTo>
                  <a:pt x="382524" y="193548"/>
                </a:lnTo>
                <a:lnTo>
                  <a:pt x="377487" y="148996"/>
                </a:lnTo>
                <a:lnTo>
                  <a:pt x="363134" y="108190"/>
                </a:lnTo>
                <a:lnTo>
                  <a:pt x="340596" y="72263"/>
                </a:lnTo>
                <a:lnTo>
                  <a:pt x="311007" y="42347"/>
                </a:lnTo>
                <a:lnTo>
                  <a:pt x="275499" y="19576"/>
                </a:lnTo>
                <a:lnTo>
                  <a:pt x="235206" y="5082"/>
                </a:lnTo>
                <a:lnTo>
                  <a:pt x="191262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" name="object 26"/>
          <p:cNvSpPr txBox="1"/>
          <p:nvPr/>
        </p:nvSpPr>
        <p:spPr>
          <a:xfrm>
            <a:off x="4698365" y="4443130"/>
            <a:ext cx="99395" cy="1913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07"/>
              </a:lnSpc>
            </a:pPr>
            <a:r>
              <a:rPr sz="1264" spc="5" dirty="0">
                <a:latin typeface="Arial"/>
                <a:cs typeface="Arial"/>
              </a:rPr>
              <a:t>F</a:t>
            </a:r>
            <a:endParaRPr sz="1264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447837" y="3362748"/>
            <a:ext cx="635882" cy="375356"/>
          </a:xfrm>
          <a:custGeom>
            <a:avLst/>
            <a:gdLst/>
            <a:ahLst/>
            <a:cxnLst/>
            <a:rect l="l" t="t" r="r" b="b"/>
            <a:pathLst>
              <a:path w="654050" h="386079">
                <a:moveTo>
                  <a:pt x="0" y="0"/>
                </a:moveTo>
                <a:lnTo>
                  <a:pt x="653796" y="385571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" name="object 28"/>
          <p:cNvSpPr/>
          <p:nvPr/>
        </p:nvSpPr>
        <p:spPr>
          <a:xfrm>
            <a:off x="2121746" y="3684269"/>
            <a:ext cx="371651" cy="375973"/>
          </a:xfrm>
          <a:custGeom>
            <a:avLst/>
            <a:gdLst/>
            <a:ahLst/>
            <a:cxnLst/>
            <a:rect l="l" t="t" r="r" b="b"/>
            <a:pathLst>
              <a:path w="382269" h="386714">
                <a:moveTo>
                  <a:pt x="190500" y="0"/>
                </a:moveTo>
                <a:lnTo>
                  <a:pt x="146837" y="5082"/>
                </a:lnTo>
                <a:lnTo>
                  <a:pt x="106746" y="19576"/>
                </a:lnTo>
                <a:lnTo>
                  <a:pt x="71374" y="42347"/>
                </a:lnTo>
                <a:lnTo>
                  <a:pt x="41867" y="72263"/>
                </a:lnTo>
                <a:lnTo>
                  <a:pt x="19372" y="108190"/>
                </a:lnTo>
                <a:lnTo>
                  <a:pt x="5034" y="148996"/>
                </a:lnTo>
                <a:lnTo>
                  <a:pt x="0" y="193548"/>
                </a:lnTo>
                <a:lnTo>
                  <a:pt x="5034" y="237817"/>
                </a:lnTo>
                <a:lnTo>
                  <a:pt x="19372" y="278421"/>
                </a:lnTo>
                <a:lnTo>
                  <a:pt x="41867" y="314212"/>
                </a:lnTo>
                <a:lnTo>
                  <a:pt x="71374" y="344046"/>
                </a:lnTo>
                <a:lnTo>
                  <a:pt x="106746" y="366775"/>
                </a:lnTo>
                <a:lnTo>
                  <a:pt x="146837" y="381253"/>
                </a:lnTo>
                <a:lnTo>
                  <a:pt x="190500" y="386333"/>
                </a:lnTo>
                <a:lnTo>
                  <a:pt x="234444" y="381253"/>
                </a:lnTo>
                <a:lnTo>
                  <a:pt x="274737" y="366775"/>
                </a:lnTo>
                <a:lnTo>
                  <a:pt x="310245" y="344046"/>
                </a:lnTo>
                <a:lnTo>
                  <a:pt x="339834" y="314212"/>
                </a:lnTo>
                <a:lnTo>
                  <a:pt x="362372" y="278421"/>
                </a:lnTo>
                <a:lnTo>
                  <a:pt x="376725" y="237817"/>
                </a:lnTo>
                <a:lnTo>
                  <a:pt x="381762" y="193548"/>
                </a:lnTo>
                <a:lnTo>
                  <a:pt x="376725" y="148996"/>
                </a:lnTo>
                <a:lnTo>
                  <a:pt x="362372" y="108190"/>
                </a:lnTo>
                <a:lnTo>
                  <a:pt x="339834" y="72263"/>
                </a:lnTo>
                <a:lnTo>
                  <a:pt x="310245" y="42347"/>
                </a:lnTo>
                <a:lnTo>
                  <a:pt x="274737" y="19576"/>
                </a:lnTo>
                <a:lnTo>
                  <a:pt x="234444" y="5082"/>
                </a:lnTo>
                <a:lnTo>
                  <a:pt x="19050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" name="object 29"/>
          <p:cNvSpPr txBox="1"/>
          <p:nvPr/>
        </p:nvSpPr>
        <p:spPr>
          <a:xfrm>
            <a:off x="2252874" y="3746005"/>
            <a:ext cx="108656" cy="1913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07"/>
              </a:lnSpc>
            </a:pPr>
            <a:r>
              <a:rPr sz="1264" spc="10" dirty="0">
                <a:latin typeface="Arial"/>
                <a:cs typeface="Arial"/>
              </a:rPr>
              <a:t>B</a:t>
            </a:r>
            <a:endParaRPr sz="1264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2439565" y="3362748"/>
            <a:ext cx="636499" cy="375356"/>
          </a:xfrm>
          <a:custGeom>
            <a:avLst/>
            <a:gdLst/>
            <a:ahLst/>
            <a:cxnLst/>
            <a:rect l="l" t="t" r="r" b="b"/>
            <a:pathLst>
              <a:path w="654685" h="386079">
                <a:moveTo>
                  <a:pt x="654557" y="0"/>
                </a:moveTo>
                <a:lnTo>
                  <a:pt x="0" y="385571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" name="object 31"/>
          <p:cNvSpPr/>
          <p:nvPr/>
        </p:nvSpPr>
        <p:spPr>
          <a:xfrm>
            <a:off x="4013834" y="3681306"/>
            <a:ext cx="372269" cy="375973"/>
          </a:xfrm>
          <a:custGeom>
            <a:avLst/>
            <a:gdLst/>
            <a:ahLst/>
            <a:cxnLst/>
            <a:rect l="l" t="t" r="r" b="b"/>
            <a:pathLst>
              <a:path w="382904" h="386714">
                <a:moveTo>
                  <a:pt x="191262" y="0"/>
                </a:moveTo>
                <a:lnTo>
                  <a:pt x="147317" y="5122"/>
                </a:lnTo>
                <a:lnTo>
                  <a:pt x="107024" y="19709"/>
                </a:lnTo>
                <a:lnTo>
                  <a:pt x="71516" y="42587"/>
                </a:lnTo>
                <a:lnTo>
                  <a:pt x="41927" y="72583"/>
                </a:lnTo>
                <a:lnTo>
                  <a:pt x="19389" y="108523"/>
                </a:lnTo>
                <a:lnTo>
                  <a:pt x="5036" y="149236"/>
                </a:lnTo>
                <a:lnTo>
                  <a:pt x="0" y="193548"/>
                </a:lnTo>
                <a:lnTo>
                  <a:pt x="5036" y="237817"/>
                </a:lnTo>
                <a:lnTo>
                  <a:pt x="19389" y="278421"/>
                </a:lnTo>
                <a:lnTo>
                  <a:pt x="41927" y="314212"/>
                </a:lnTo>
                <a:lnTo>
                  <a:pt x="71516" y="344046"/>
                </a:lnTo>
                <a:lnTo>
                  <a:pt x="107024" y="366775"/>
                </a:lnTo>
                <a:lnTo>
                  <a:pt x="147317" y="381253"/>
                </a:lnTo>
                <a:lnTo>
                  <a:pt x="191262" y="386334"/>
                </a:lnTo>
                <a:lnTo>
                  <a:pt x="234967" y="381253"/>
                </a:lnTo>
                <a:lnTo>
                  <a:pt x="275166" y="366775"/>
                </a:lnTo>
                <a:lnTo>
                  <a:pt x="310687" y="344046"/>
                </a:lnTo>
                <a:lnTo>
                  <a:pt x="340356" y="314212"/>
                </a:lnTo>
                <a:lnTo>
                  <a:pt x="363000" y="278421"/>
                </a:lnTo>
                <a:lnTo>
                  <a:pt x="377447" y="237817"/>
                </a:lnTo>
                <a:lnTo>
                  <a:pt x="382524" y="193548"/>
                </a:lnTo>
                <a:lnTo>
                  <a:pt x="377447" y="149236"/>
                </a:lnTo>
                <a:lnTo>
                  <a:pt x="363000" y="108523"/>
                </a:lnTo>
                <a:lnTo>
                  <a:pt x="340356" y="72583"/>
                </a:lnTo>
                <a:lnTo>
                  <a:pt x="310687" y="42587"/>
                </a:lnTo>
                <a:lnTo>
                  <a:pt x="275166" y="19709"/>
                </a:lnTo>
                <a:lnTo>
                  <a:pt x="234967" y="5122"/>
                </a:lnTo>
                <a:lnTo>
                  <a:pt x="191262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" name="object 32"/>
          <p:cNvSpPr txBox="1"/>
          <p:nvPr/>
        </p:nvSpPr>
        <p:spPr>
          <a:xfrm>
            <a:off x="4141257" y="3745264"/>
            <a:ext cx="117299" cy="1913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07"/>
              </a:lnSpc>
            </a:pPr>
            <a:r>
              <a:rPr sz="1264" spc="10" dirty="0">
                <a:latin typeface="Arial"/>
                <a:cs typeface="Arial"/>
              </a:rPr>
              <a:t>C</a:t>
            </a:r>
            <a:endParaRPr sz="1264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2119524" y="5083704"/>
            <a:ext cx="370417" cy="376590"/>
          </a:xfrm>
          <a:custGeom>
            <a:avLst/>
            <a:gdLst/>
            <a:ahLst/>
            <a:cxnLst/>
            <a:rect l="l" t="t" r="r" b="b"/>
            <a:pathLst>
              <a:path w="381000" h="387350">
                <a:moveTo>
                  <a:pt x="190500" y="0"/>
                </a:moveTo>
                <a:lnTo>
                  <a:pt x="146837" y="5122"/>
                </a:lnTo>
                <a:lnTo>
                  <a:pt x="106746" y="19709"/>
                </a:lnTo>
                <a:lnTo>
                  <a:pt x="71374" y="42587"/>
                </a:lnTo>
                <a:lnTo>
                  <a:pt x="41867" y="72583"/>
                </a:lnTo>
                <a:lnTo>
                  <a:pt x="19372" y="108523"/>
                </a:lnTo>
                <a:lnTo>
                  <a:pt x="5034" y="149236"/>
                </a:lnTo>
                <a:lnTo>
                  <a:pt x="0" y="193548"/>
                </a:lnTo>
                <a:lnTo>
                  <a:pt x="5034" y="238099"/>
                </a:lnTo>
                <a:lnTo>
                  <a:pt x="19372" y="278905"/>
                </a:lnTo>
                <a:lnTo>
                  <a:pt x="41867" y="314832"/>
                </a:lnTo>
                <a:lnTo>
                  <a:pt x="71374" y="344748"/>
                </a:lnTo>
                <a:lnTo>
                  <a:pt x="106746" y="367519"/>
                </a:lnTo>
                <a:lnTo>
                  <a:pt x="146837" y="382013"/>
                </a:lnTo>
                <a:lnTo>
                  <a:pt x="190500" y="387096"/>
                </a:lnTo>
                <a:lnTo>
                  <a:pt x="234162" y="382013"/>
                </a:lnTo>
                <a:lnTo>
                  <a:pt x="274253" y="367519"/>
                </a:lnTo>
                <a:lnTo>
                  <a:pt x="309625" y="344748"/>
                </a:lnTo>
                <a:lnTo>
                  <a:pt x="339132" y="314832"/>
                </a:lnTo>
                <a:lnTo>
                  <a:pt x="361627" y="278905"/>
                </a:lnTo>
                <a:lnTo>
                  <a:pt x="375965" y="238099"/>
                </a:lnTo>
                <a:lnTo>
                  <a:pt x="381000" y="193548"/>
                </a:lnTo>
                <a:lnTo>
                  <a:pt x="375965" y="149236"/>
                </a:lnTo>
                <a:lnTo>
                  <a:pt x="361627" y="108523"/>
                </a:lnTo>
                <a:lnTo>
                  <a:pt x="339132" y="72583"/>
                </a:lnTo>
                <a:lnTo>
                  <a:pt x="309625" y="42587"/>
                </a:lnTo>
                <a:lnTo>
                  <a:pt x="274253" y="19709"/>
                </a:lnTo>
                <a:lnTo>
                  <a:pt x="234162" y="5122"/>
                </a:lnTo>
                <a:lnTo>
                  <a:pt x="19050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" name="object 34"/>
          <p:cNvSpPr txBox="1"/>
          <p:nvPr/>
        </p:nvSpPr>
        <p:spPr>
          <a:xfrm>
            <a:off x="2242502" y="5146922"/>
            <a:ext cx="126559" cy="1913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07"/>
              </a:lnSpc>
            </a:pPr>
            <a:r>
              <a:rPr sz="1264" spc="10" dirty="0">
                <a:latin typeface="Arial"/>
                <a:cs typeface="Arial"/>
              </a:rPr>
              <a:t>G</a:t>
            </a:r>
            <a:endParaRPr sz="1264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214475" y="3159253"/>
            <a:ext cx="108656" cy="1913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07"/>
              </a:lnSpc>
            </a:pPr>
            <a:r>
              <a:rPr sz="1264" spc="10" dirty="0">
                <a:latin typeface="Arial"/>
                <a:cs typeface="Arial"/>
              </a:rPr>
              <a:t>A</a:t>
            </a:r>
            <a:endParaRPr sz="1264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3447837" y="4381394"/>
            <a:ext cx="370417" cy="376590"/>
          </a:xfrm>
          <a:custGeom>
            <a:avLst/>
            <a:gdLst/>
            <a:ahLst/>
            <a:cxnLst/>
            <a:rect l="l" t="t" r="r" b="b"/>
            <a:pathLst>
              <a:path w="381000" h="387350">
                <a:moveTo>
                  <a:pt x="190500" y="0"/>
                </a:moveTo>
                <a:lnTo>
                  <a:pt x="146837" y="5082"/>
                </a:lnTo>
                <a:lnTo>
                  <a:pt x="106746" y="19576"/>
                </a:lnTo>
                <a:lnTo>
                  <a:pt x="71374" y="42347"/>
                </a:lnTo>
                <a:lnTo>
                  <a:pt x="41867" y="72263"/>
                </a:lnTo>
                <a:lnTo>
                  <a:pt x="19372" y="108190"/>
                </a:lnTo>
                <a:lnTo>
                  <a:pt x="5034" y="148996"/>
                </a:lnTo>
                <a:lnTo>
                  <a:pt x="0" y="193548"/>
                </a:lnTo>
                <a:lnTo>
                  <a:pt x="5034" y="237859"/>
                </a:lnTo>
                <a:lnTo>
                  <a:pt x="19372" y="278572"/>
                </a:lnTo>
                <a:lnTo>
                  <a:pt x="41867" y="314512"/>
                </a:lnTo>
                <a:lnTo>
                  <a:pt x="71374" y="344508"/>
                </a:lnTo>
                <a:lnTo>
                  <a:pt x="106746" y="367386"/>
                </a:lnTo>
                <a:lnTo>
                  <a:pt x="146837" y="381973"/>
                </a:lnTo>
                <a:lnTo>
                  <a:pt x="190500" y="387096"/>
                </a:lnTo>
                <a:lnTo>
                  <a:pt x="234162" y="381973"/>
                </a:lnTo>
                <a:lnTo>
                  <a:pt x="274253" y="367386"/>
                </a:lnTo>
                <a:lnTo>
                  <a:pt x="309625" y="344508"/>
                </a:lnTo>
                <a:lnTo>
                  <a:pt x="339132" y="314512"/>
                </a:lnTo>
                <a:lnTo>
                  <a:pt x="361627" y="278572"/>
                </a:lnTo>
                <a:lnTo>
                  <a:pt x="375965" y="237859"/>
                </a:lnTo>
                <a:lnTo>
                  <a:pt x="381000" y="193548"/>
                </a:lnTo>
                <a:lnTo>
                  <a:pt x="375965" y="148996"/>
                </a:lnTo>
                <a:lnTo>
                  <a:pt x="361627" y="108190"/>
                </a:lnTo>
                <a:lnTo>
                  <a:pt x="339132" y="72263"/>
                </a:lnTo>
                <a:lnTo>
                  <a:pt x="309625" y="42347"/>
                </a:lnTo>
                <a:lnTo>
                  <a:pt x="274253" y="19576"/>
                </a:lnTo>
                <a:lnTo>
                  <a:pt x="234162" y="5082"/>
                </a:lnTo>
                <a:lnTo>
                  <a:pt x="19050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7" name="object 37"/>
          <p:cNvSpPr txBox="1"/>
          <p:nvPr/>
        </p:nvSpPr>
        <p:spPr>
          <a:xfrm>
            <a:off x="3578224" y="4444612"/>
            <a:ext cx="108656" cy="1913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07"/>
              </a:lnSpc>
            </a:pPr>
            <a:r>
              <a:rPr sz="1264" spc="10" dirty="0">
                <a:latin typeface="Arial"/>
                <a:cs typeface="Arial"/>
              </a:rPr>
              <a:t>E</a:t>
            </a:r>
            <a:endParaRPr sz="1264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4303501" y="4023571"/>
            <a:ext cx="372269" cy="376590"/>
          </a:xfrm>
          <a:custGeom>
            <a:avLst/>
            <a:gdLst/>
            <a:ahLst/>
            <a:cxnLst/>
            <a:rect l="l" t="t" r="r" b="b"/>
            <a:pathLst>
              <a:path w="382904" h="387350">
                <a:moveTo>
                  <a:pt x="0" y="0"/>
                </a:moveTo>
                <a:lnTo>
                  <a:pt x="382524" y="387096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9" name="object 39"/>
          <p:cNvSpPr/>
          <p:nvPr/>
        </p:nvSpPr>
        <p:spPr>
          <a:xfrm>
            <a:off x="3711575" y="4005050"/>
            <a:ext cx="372269" cy="376590"/>
          </a:xfrm>
          <a:custGeom>
            <a:avLst/>
            <a:gdLst/>
            <a:ahLst/>
            <a:cxnLst/>
            <a:rect l="l" t="t" r="r" b="b"/>
            <a:pathLst>
              <a:path w="382904" h="387350">
                <a:moveTo>
                  <a:pt x="382524" y="0"/>
                </a:moveTo>
                <a:lnTo>
                  <a:pt x="0" y="387096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0" name="object 40"/>
          <p:cNvSpPr/>
          <p:nvPr/>
        </p:nvSpPr>
        <p:spPr>
          <a:xfrm>
            <a:off x="1854305" y="4708101"/>
            <a:ext cx="372269" cy="375973"/>
          </a:xfrm>
          <a:custGeom>
            <a:avLst/>
            <a:gdLst/>
            <a:ahLst/>
            <a:cxnLst/>
            <a:rect l="l" t="t" r="r" b="b"/>
            <a:pathLst>
              <a:path w="382905" h="386714">
                <a:moveTo>
                  <a:pt x="0" y="0"/>
                </a:moveTo>
                <a:lnTo>
                  <a:pt x="382524" y="386334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1" name="object 41"/>
          <p:cNvSpPr/>
          <p:nvPr/>
        </p:nvSpPr>
        <p:spPr>
          <a:xfrm>
            <a:off x="4024207" y="5083704"/>
            <a:ext cx="372886" cy="376590"/>
          </a:xfrm>
          <a:custGeom>
            <a:avLst/>
            <a:gdLst/>
            <a:ahLst/>
            <a:cxnLst/>
            <a:rect l="l" t="t" r="r" b="b"/>
            <a:pathLst>
              <a:path w="383539" h="387350">
                <a:moveTo>
                  <a:pt x="191262" y="0"/>
                </a:moveTo>
                <a:lnTo>
                  <a:pt x="147556" y="5122"/>
                </a:lnTo>
                <a:lnTo>
                  <a:pt x="107357" y="19709"/>
                </a:lnTo>
                <a:lnTo>
                  <a:pt x="71836" y="42587"/>
                </a:lnTo>
                <a:lnTo>
                  <a:pt x="42167" y="72583"/>
                </a:lnTo>
                <a:lnTo>
                  <a:pt x="19523" y="108523"/>
                </a:lnTo>
                <a:lnTo>
                  <a:pt x="5076" y="149236"/>
                </a:lnTo>
                <a:lnTo>
                  <a:pt x="0" y="193548"/>
                </a:lnTo>
                <a:lnTo>
                  <a:pt x="5076" y="238099"/>
                </a:lnTo>
                <a:lnTo>
                  <a:pt x="19523" y="278905"/>
                </a:lnTo>
                <a:lnTo>
                  <a:pt x="42167" y="314832"/>
                </a:lnTo>
                <a:lnTo>
                  <a:pt x="71836" y="344748"/>
                </a:lnTo>
                <a:lnTo>
                  <a:pt x="107357" y="367519"/>
                </a:lnTo>
                <a:lnTo>
                  <a:pt x="147556" y="382013"/>
                </a:lnTo>
                <a:lnTo>
                  <a:pt x="191262" y="387096"/>
                </a:lnTo>
                <a:lnTo>
                  <a:pt x="235249" y="382013"/>
                </a:lnTo>
                <a:lnTo>
                  <a:pt x="275650" y="367519"/>
                </a:lnTo>
                <a:lnTo>
                  <a:pt x="311306" y="344748"/>
                </a:lnTo>
                <a:lnTo>
                  <a:pt x="341058" y="314832"/>
                </a:lnTo>
                <a:lnTo>
                  <a:pt x="363745" y="278905"/>
                </a:lnTo>
                <a:lnTo>
                  <a:pt x="378207" y="238099"/>
                </a:lnTo>
                <a:lnTo>
                  <a:pt x="383286" y="193548"/>
                </a:lnTo>
                <a:lnTo>
                  <a:pt x="378207" y="149236"/>
                </a:lnTo>
                <a:lnTo>
                  <a:pt x="363745" y="108523"/>
                </a:lnTo>
                <a:lnTo>
                  <a:pt x="341058" y="72583"/>
                </a:lnTo>
                <a:lnTo>
                  <a:pt x="311306" y="42587"/>
                </a:lnTo>
                <a:lnTo>
                  <a:pt x="275650" y="19709"/>
                </a:lnTo>
                <a:lnTo>
                  <a:pt x="235249" y="5122"/>
                </a:lnTo>
                <a:lnTo>
                  <a:pt x="191262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2" name="object 42"/>
          <p:cNvSpPr txBox="1"/>
          <p:nvPr/>
        </p:nvSpPr>
        <p:spPr>
          <a:xfrm>
            <a:off x="4161260" y="5146922"/>
            <a:ext cx="99395" cy="1913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07"/>
              </a:lnSpc>
            </a:pPr>
            <a:r>
              <a:rPr sz="1264" spc="5" dirty="0">
                <a:latin typeface="Arial"/>
                <a:cs typeface="Arial"/>
              </a:rPr>
              <a:t>F</a:t>
            </a:r>
            <a:endParaRPr sz="1264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2909992" y="5083704"/>
            <a:ext cx="370417" cy="376590"/>
          </a:xfrm>
          <a:custGeom>
            <a:avLst/>
            <a:gdLst/>
            <a:ahLst/>
            <a:cxnLst/>
            <a:rect l="l" t="t" r="r" b="b"/>
            <a:pathLst>
              <a:path w="381000" h="387350">
                <a:moveTo>
                  <a:pt x="190500" y="0"/>
                </a:moveTo>
                <a:lnTo>
                  <a:pt x="146837" y="5122"/>
                </a:lnTo>
                <a:lnTo>
                  <a:pt x="106746" y="19709"/>
                </a:lnTo>
                <a:lnTo>
                  <a:pt x="71374" y="42587"/>
                </a:lnTo>
                <a:lnTo>
                  <a:pt x="41867" y="72583"/>
                </a:lnTo>
                <a:lnTo>
                  <a:pt x="19372" y="108523"/>
                </a:lnTo>
                <a:lnTo>
                  <a:pt x="5034" y="149236"/>
                </a:lnTo>
                <a:lnTo>
                  <a:pt x="0" y="193548"/>
                </a:lnTo>
                <a:lnTo>
                  <a:pt x="5034" y="238099"/>
                </a:lnTo>
                <a:lnTo>
                  <a:pt x="19372" y="278905"/>
                </a:lnTo>
                <a:lnTo>
                  <a:pt x="41867" y="314832"/>
                </a:lnTo>
                <a:lnTo>
                  <a:pt x="71374" y="344748"/>
                </a:lnTo>
                <a:lnTo>
                  <a:pt x="106746" y="367519"/>
                </a:lnTo>
                <a:lnTo>
                  <a:pt x="146837" y="382013"/>
                </a:lnTo>
                <a:lnTo>
                  <a:pt x="190500" y="387096"/>
                </a:lnTo>
                <a:lnTo>
                  <a:pt x="234162" y="382013"/>
                </a:lnTo>
                <a:lnTo>
                  <a:pt x="274253" y="367519"/>
                </a:lnTo>
                <a:lnTo>
                  <a:pt x="309625" y="344748"/>
                </a:lnTo>
                <a:lnTo>
                  <a:pt x="339132" y="314832"/>
                </a:lnTo>
                <a:lnTo>
                  <a:pt x="361627" y="278905"/>
                </a:lnTo>
                <a:lnTo>
                  <a:pt x="375965" y="238099"/>
                </a:lnTo>
                <a:lnTo>
                  <a:pt x="381000" y="193548"/>
                </a:lnTo>
                <a:lnTo>
                  <a:pt x="375965" y="149236"/>
                </a:lnTo>
                <a:lnTo>
                  <a:pt x="361627" y="108523"/>
                </a:lnTo>
                <a:lnTo>
                  <a:pt x="339132" y="72583"/>
                </a:lnTo>
                <a:lnTo>
                  <a:pt x="309625" y="42587"/>
                </a:lnTo>
                <a:lnTo>
                  <a:pt x="274253" y="19709"/>
                </a:lnTo>
                <a:lnTo>
                  <a:pt x="234162" y="5122"/>
                </a:lnTo>
                <a:lnTo>
                  <a:pt x="19050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4" name="object 44"/>
          <p:cNvSpPr txBox="1"/>
          <p:nvPr/>
        </p:nvSpPr>
        <p:spPr>
          <a:xfrm>
            <a:off x="3039638" y="5146922"/>
            <a:ext cx="108656" cy="1913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07"/>
              </a:lnSpc>
            </a:pPr>
            <a:r>
              <a:rPr sz="1264" spc="10" dirty="0">
                <a:latin typeface="Arial"/>
                <a:cs typeface="Arial"/>
              </a:rPr>
              <a:t>E</a:t>
            </a:r>
            <a:endParaRPr sz="1264">
              <a:latin typeface="Arial"/>
              <a:cs typeface="Arial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3764915" y="4726622"/>
            <a:ext cx="372886" cy="375973"/>
          </a:xfrm>
          <a:custGeom>
            <a:avLst/>
            <a:gdLst/>
            <a:ahLst/>
            <a:cxnLst/>
            <a:rect l="l" t="t" r="r" b="b"/>
            <a:pathLst>
              <a:path w="383539" h="386714">
                <a:moveTo>
                  <a:pt x="0" y="0"/>
                </a:moveTo>
                <a:lnTo>
                  <a:pt x="383286" y="386334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6" name="object 46"/>
          <p:cNvSpPr/>
          <p:nvPr/>
        </p:nvSpPr>
        <p:spPr>
          <a:xfrm>
            <a:off x="1955800" y="5637106"/>
            <a:ext cx="147549" cy="147549"/>
          </a:xfrm>
          <a:custGeom>
            <a:avLst/>
            <a:gdLst/>
            <a:ahLst/>
            <a:cxnLst/>
            <a:rect l="l" t="t" r="r" b="b"/>
            <a:pathLst>
              <a:path w="151764" h="151764">
                <a:moveTo>
                  <a:pt x="151637" y="0"/>
                </a:moveTo>
                <a:lnTo>
                  <a:pt x="0" y="0"/>
                </a:lnTo>
                <a:lnTo>
                  <a:pt x="0" y="151637"/>
                </a:lnTo>
                <a:lnTo>
                  <a:pt x="151637" y="151637"/>
                </a:lnTo>
                <a:lnTo>
                  <a:pt x="151637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7" name="object 47"/>
          <p:cNvSpPr/>
          <p:nvPr/>
        </p:nvSpPr>
        <p:spPr>
          <a:xfrm>
            <a:off x="4351656" y="4903681"/>
            <a:ext cx="147549" cy="147549"/>
          </a:xfrm>
          <a:custGeom>
            <a:avLst/>
            <a:gdLst/>
            <a:ahLst/>
            <a:cxnLst/>
            <a:rect l="l" t="t" r="r" b="b"/>
            <a:pathLst>
              <a:path w="151764" h="151764">
                <a:moveTo>
                  <a:pt x="151637" y="0"/>
                </a:moveTo>
                <a:lnTo>
                  <a:pt x="0" y="0"/>
                </a:lnTo>
                <a:lnTo>
                  <a:pt x="0" y="151637"/>
                </a:lnTo>
                <a:lnTo>
                  <a:pt x="151637" y="151637"/>
                </a:lnTo>
                <a:lnTo>
                  <a:pt x="151637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8" name="object 48"/>
          <p:cNvSpPr/>
          <p:nvPr/>
        </p:nvSpPr>
        <p:spPr>
          <a:xfrm>
            <a:off x="1369060" y="4903681"/>
            <a:ext cx="147549" cy="147549"/>
          </a:xfrm>
          <a:custGeom>
            <a:avLst/>
            <a:gdLst/>
            <a:ahLst/>
            <a:cxnLst/>
            <a:rect l="l" t="t" r="r" b="b"/>
            <a:pathLst>
              <a:path w="151765" h="151764">
                <a:moveTo>
                  <a:pt x="151637" y="0"/>
                </a:moveTo>
                <a:lnTo>
                  <a:pt x="0" y="0"/>
                </a:lnTo>
                <a:lnTo>
                  <a:pt x="0" y="151637"/>
                </a:lnTo>
                <a:lnTo>
                  <a:pt x="151637" y="151637"/>
                </a:lnTo>
                <a:lnTo>
                  <a:pt x="151637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9" name="object 49"/>
          <p:cNvSpPr/>
          <p:nvPr/>
        </p:nvSpPr>
        <p:spPr>
          <a:xfrm>
            <a:off x="1467591" y="4708101"/>
            <a:ext cx="195086" cy="195703"/>
          </a:xfrm>
          <a:custGeom>
            <a:avLst/>
            <a:gdLst/>
            <a:ahLst/>
            <a:cxnLst/>
            <a:rect l="l" t="t" r="r" b="b"/>
            <a:pathLst>
              <a:path w="200660" h="201295">
                <a:moveTo>
                  <a:pt x="200405" y="0"/>
                </a:moveTo>
                <a:lnTo>
                  <a:pt x="0" y="201168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0" name="object 50"/>
          <p:cNvSpPr/>
          <p:nvPr/>
        </p:nvSpPr>
        <p:spPr>
          <a:xfrm>
            <a:off x="2738120" y="5637106"/>
            <a:ext cx="147549" cy="147549"/>
          </a:xfrm>
          <a:custGeom>
            <a:avLst/>
            <a:gdLst/>
            <a:ahLst/>
            <a:cxnLst/>
            <a:rect l="l" t="t" r="r" b="b"/>
            <a:pathLst>
              <a:path w="151764" h="151764">
                <a:moveTo>
                  <a:pt x="151637" y="0"/>
                </a:moveTo>
                <a:lnTo>
                  <a:pt x="0" y="0"/>
                </a:lnTo>
                <a:lnTo>
                  <a:pt x="0" y="151637"/>
                </a:lnTo>
                <a:lnTo>
                  <a:pt x="151637" y="151637"/>
                </a:lnTo>
                <a:lnTo>
                  <a:pt x="151637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1" name="object 51"/>
          <p:cNvSpPr/>
          <p:nvPr/>
        </p:nvSpPr>
        <p:spPr>
          <a:xfrm>
            <a:off x="3863445" y="5637106"/>
            <a:ext cx="146932" cy="147549"/>
          </a:xfrm>
          <a:custGeom>
            <a:avLst/>
            <a:gdLst/>
            <a:ahLst/>
            <a:cxnLst/>
            <a:rect l="l" t="t" r="r" b="b"/>
            <a:pathLst>
              <a:path w="151129" h="151764">
                <a:moveTo>
                  <a:pt x="150875" y="0"/>
                </a:moveTo>
                <a:lnTo>
                  <a:pt x="0" y="0"/>
                </a:lnTo>
                <a:lnTo>
                  <a:pt x="0" y="151637"/>
                </a:lnTo>
                <a:lnTo>
                  <a:pt x="150875" y="151637"/>
                </a:lnTo>
                <a:lnTo>
                  <a:pt x="150875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2" name="object 52"/>
          <p:cNvSpPr/>
          <p:nvPr/>
        </p:nvSpPr>
        <p:spPr>
          <a:xfrm>
            <a:off x="4351656" y="5637106"/>
            <a:ext cx="147549" cy="147549"/>
          </a:xfrm>
          <a:custGeom>
            <a:avLst/>
            <a:gdLst/>
            <a:ahLst/>
            <a:cxnLst/>
            <a:rect l="l" t="t" r="r" b="b"/>
            <a:pathLst>
              <a:path w="151764" h="151764">
                <a:moveTo>
                  <a:pt x="0" y="0"/>
                </a:moveTo>
                <a:lnTo>
                  <a:pt x="151637" y="0"/>
                </a:lnTo>
                <a:lnTo>
                  <a:pt x="151637" y="151637"/>
                </a:lnTo>
                <a:lnTo>
                  <a:pt x="0" y="151637"/>
                </a:lnTo>
                <a:lnTo>
                  <a:pt x="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3" name="object 53"/>
          <p:cNvSpPr/>
          <p:nvPr/>
        </p:nvSpPr>
        <p:spPr>
          <a:xfrm>
            <a:off x="3275966" y="5637106"/>
            <a:ext cx="147549" cy="147549"/>
          </a:xfrm>
          <a:custGeom>
            <a:avLst/>
            <a:gdLst/>
            <a:ahLst/>
            <a:cxnLst/>
            <a:rect l="l" t="t" r="r" b="b"/>
            <a:pathLst>
              <a:path w="151764" h="151764">
                <a:moveTo>
                  <a:pt x="0" y="0"/>
                </a:moveTo>
                <a:lnTo>
                  <a:pt x="151637" y="0"/>
                </a:lnTo>
                <a:lnTo>
                  <a:pt x="151637" y="151637"/>
                </a:lnTo>
                <a:lnTo>
                  <a:pt x="0" y="151637"/>
                </a:lnTo>
                <a:lnTo>
                  <a:pt x="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4" name="object 54"/>
          <p:cNvSpPr/>
          <p:nvPr/>
        </p:nvSpPr>
        <p:spPr>
          <a:xfrm>
            <a:off x="2494386" y="5637106"/>
            <a:ext cx="146932" cy="147549"/>
          </a:xfrm>
          <a:custGeom>
            <a:avLst/>
            <a:gdLst/>
            <a:ahLst/>
            <a:cxnLst/>
            <a:rect l="l" t="t" r="r" b="b"/>
            <a:pathLst>
              <a:path w="151130" h="151764">
                <a:moveTo>
                  <a:pt x="0" y="0"/>
                </a:moveTo>
                <a:lnTo>
                  <a:pt x="150875" y="0"/>
                </a:lnTo>
                <a:lnTo>
                  <a:pt x="150875" y="151637"/>
                </a:lnTo>
                <a:lnTo>
                  <a:pt x="0" y="151637"/>
                </a:lnTo>
                <a:lnTo>
                  <a:pt x="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5" name="object 55"/>
          <p:cNvSpPr/>
          <p:nvPr/>
        </p:nvSpPr>
        <p:spPr>
          <a:xfrm>
            <a:off x="2591435" y="4268047"/>
            <a:ext cx="146932" cy="146932"/>
          </a:xfrm>
          <a:custGeom>
            <a:avLst/>
            <a:gdLst/>
            <a:ahLst/>
            <a:cxnLst/>
            <a:rect l="l" t="t" r="r" b="b"/>
            <a:pathLst>
              <a:path w="151130" h="151129">
                <a:moveTo>
                  <a:pt x="0" y="0"/>
                </a:moveTo>
                <a:lnTo>
                  <a:pt x="150875" y="0"/>
                </a:lnTo>
                <a:lnTo>
                  <a:pt x="150875" y="150875"/>
                </a:lnTo>
                <a:lnTo>
                  <a:pt x="0" y="150875"/>
                </a:lnTo>
                <a:lnTo>
                  <a:pt x="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6" name="object 56"/>
          <p:cNvSpPr txBox="1"/>
          <p:nvPr/>
        </p:nvSpPr>
        <p:spPr>
          <a:xfrm>
            <a:off x="4645025" y="3174577"/>
            <a:ext cx="1148292" cy="356490"/>
          </a:xfrm>
          <a:prstGeom prst="rect">
            <a:avLst/>
          </a:prstGeom>
          <a:ln w="8966">
            <a:solidFill>
              <a:srgbClr val="000000"/>
            </a:solidFill>
          </a:ln>
        </p:spPr>
        <p:txBody>
          <a:bodyPr vert="horz" wrap="square" lIns="0" tIns="22842" rIns="0" bIns="0" rtlCol="0">
            <a:spAutoFit/>
          </a:bodyPr>
          <a:lstStyle/>
          <a:p>
            <a:pPr marL="59265">
              <a:lnSpc>
                <a:spcPts val="1274"/>
              </a:lnSpc>
              <a:spcBef>
                <a:spcPts val="180"/>
              </a:spcBef>
            </a:pPr>
            <a:r>
              <a:rPr sz="1069" spc="5" dirty="0">
                <a:latin typeface="Times New Roman"/>
                <a:cs typeface="Times New Roman"/>
              </a:rPr>
              <a:t>internal </a:t>
            </a:r>
            <a:r>
              <a:rPr sz="1069" spc="10" dirty="0">
                <a:latin typeface="Times New Roman"/>
                <a:cs typeface="Times New Roman"/>
              </a:rPr>
              <a:t>nodes:</a:t>
            </a:r>
            <a:r>
              <a:rPr sz="1069" spc="-7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9</a:t>
            </a:r>
            <a:endParaRPr sz="1069">
              <a:latin typeface="Times New Roman"/>
              <a:cs typeface="Times New Roman"/>
            </a:endParaRPr>
          </a:p>
          <a:p>
            <a:pPr marL="59265">
              <a:lnSpc>
                <a:spcPts val="1274"/>
              </a:lnSpc>
            </a:pPr>
            <a:r>
              <a:rPr sz="1069" spc="5" dirty="0">
                <a:latin typeface="Times New Roman"/>
                <a:cs typeface="Times New Roman"/>
              </a:rPr>
              <a:t>external </a:t>
            </a:r>
            <a:r>
              <a:rPr sz="1069" spc="10" dirty="0">
                <a:latin typeface="Times New Roman"/>
                <a:cs typeface="Times New Roman"/>
              </a:rPr>
              <a:t>nodes:</a:t>
            </a:r>
            <a:r>
              <a:rPr sz="1069" spc="-6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10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5082117" y="5100002"/>
            <a:ext cx="203729" cy="443883"/>
          </a:xfrm>
          <a:custGeom>
            <a:avLst/>
            <a:gdLst/>
            <a:ahLst/>
            <a:cxnLst/>
            <a:rect l="l" t="t" r="r" b="b"/>
            <a:pathLst>
              <a:path w="209550" h="456564">
                <a:moveTo>
                  <a:pt x="36799" y="63321"/>
                </a:moveTo>
                <a:lnTo>
                  <a:pt x="28414" y="67124"/>
                </a:lnTo>
                <a:lnTo>
                  <a:pt x="201167" y="454151"/>
                </a:lnTo>
                <a:lnTo>
                  <a:pt x="203453" y="456438"/>
                </a:lnTo>
                <a:lnTo>
                  <a:pt x="207263" y="456438"/>
                </a:lnTo>
                <a:lnTo>
                  <a:pt x="209550" y="454151"/>
                </a:lnTo>
                <a:lnTo>
                  <a:pt x="209550" y="450342"/>
                </a:lnTo>
                <a:lnTo>
                  <a:pt x="36799" y="63321"/>
                </a:lnTo>
                <a:close/>
              </a:path>
              <a:path w="209550" h="456564">
                <a:moveTo>
                  <a:pt x="3047" y="0"/>
                </a:moveTo>
                <a:lnTo>
                  <a:pt x="0" y="80010"/>
                </a:lnTo>
                <a:lnTo>
                  <a:pt x="28414" y="67124"/>
                </a:lnTo>
                <a:lnTo>
                  <a:pt x="23621" y="56387"/>
                </a:lnTo>
                <a:lnTo>
                  <a:pt x="23621" y="52578"/>
                </a:lnTo>
                <a:lnTo>
                  <a:pt x="25907" y="50292"/>
                </a:lnTo>
                <a:lnTo>
                  <a:pt x="65531" y="50292"/>
                </a:lnTo>
                <a:lnTo>
                  <a:pt x="3047" y="0"/>
                </a:lnTo>
                <a:close/>
              </a:path>
              <a:path w="209550" h="456564">
                <a:moveTo>
                  <a:pt x="28955" y="50292"/>
                </a:moveTo>
                <a:lnTo>
                  <a:pt x="25907" y="50292"/>
                </a:lnTo>
                <a:lnTo>
                  <a:pt x="23621" y="52578"/>
                </a:lnTo>
                <a:lnTo>
                  <a:pt x="23621" y="56387"/>
                </a:lnTo>
                <a:lnTo>
                  <a:pt x="28414" y="67124"/>
                </a:lnTo>
                <a:lnTo>
                  <a:pt x="36799" y="63321"/>
                </a:lnTo>
                <a:lnTo>
                  <a:pt x="32003" y="52578"/>
                </a:lnTo>
                <a:lnTo>
                  <a:pt x="28955" y="50292"/>
                </a:lnTo>
                <a:close/>
              </a:path>
              <a:path w="209550" h="456564">
                <a:moveTo>
                  <a:pt x="65531" y="50292"/>
                </a:moveTo>
                <a:lnTo>
                  <a:pt x="28955" y="50292"/>
                </a:lnTo>
                <a:lnTo>
                  <a:pt x="32003" y="52578"/>
                </a:lnTo>
                <a:lnTo>
                  <a:pt x="36799" y="63321"/>
                </a:lnTo>
                <a:lnTo>
                  <a:pt x="65531" y="502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8" name="object 58"/>
          <p:cNvSpPr txBox="1"/>
          <p:nvPr/>
        </p:nvSpPr>
        <p:spPr>
          <a:xfrm>
            <a:off x="5193242" y="4045549"/>
            <a:ext cx="732808" cy="163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069" spc="10" dirty="0">
                <a:latin typeface="Times New Roman"/>
                <a:cs typeface="Times New Roman"/>
              </a:rPr>
              <a:t>internal</a:t>
            </a:r>
            <a:r>
              <a:rPr sz="1069" spc="-87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node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4939135" y="4214707"/>
            <a:ext cx="250031" cy="200025"/>
          </a:xfrm>
          <a:custGeom>
            <a:avLst/>
            <a:gdLst/>
            <a:ahLst/>
            <a:cxnLst/>
            <a:rect l="l" t="t" r="r" b="b"/>
            <a:pathLst>
              <a:path w="257175" h="205739">
                <a:moveTo>
                  <a:pt x="33528" y="133350"/>
                </a:moveTo>
                <a:lnTo>
                  <a:pt x="0" y="205739"/>
                </a:lnTo>
                <a:lnTo>
                  <a:pt x="78486" y="188975"/>
                </a:lnTo>
                <a:lnTo>
                  <a:pt x="65552" y="172974"/>
                </a:lnTo>
                <a:lnTo>
                  <a:pt x="46482" y="172974"/>
                </a:lnTo>
                <a:lnTo>
                  <a:pt x="43434" y="171450"/>
                </a:lnTo>
                <a:lnTo>
                  <a:pt x="41910" y="168401"/>
                </a:lnTo>
                <a:lnTo>
                  <a:pt x="44196" y="165353"/>
                </a:lnTo>
                <a:lnTo>
                  <a:pt x="53412" y="157953"/>
                </a:lnTo>
                <a:lnTo>
                  <a:pt x="33528" y="133350"/>
                </a:lnTo>
                <a:close/>
              </a:path>
              <a:path w="257175" h="205739">
                <a:moveTo>
                  <a:pt x="53412" y="157953"/>
                </a:moveTo>
                <a:lnTo>
                  <a:pt x="44196" y="165353"/>
                </a:lnTo>
                <a:lnTo>
                  <a:pt x="41910" y="168401"/>
                </a:lnTo>
                <a:lnTo>
                  <a:pt x="43434" y="171450"/>
                </a:lnTo>
                <a:lnTo>
                  <a:pt x="46482" y="172974"/>
                </a:lnTo>
                <a:lnTo>
                  <a:pt x="49530" y="172212"/>
                </a:lnTo>
                <a:lnTo>
                  <a:pt x="58890" y="164730"/>
                </a:lnTo>
                <a:lnTo>
                  <a:pt x="53412" y="157953"/>
                </a:lnTo>
                <a:close/>
              </a:path>
              <a:path w="257175" h="205739">
                <a:moveTo>
                  <a:pt x="58890" y="164730"/>
                </a:moveTo>
                <a:lnTo>
                  <a:pt x="49530" y="172212"/>
                </a:lnTo>
                <a:lnTo>
                  <a:pt x="46482" y="172974"/>
                </a:lnTo>
                <a:lnTo>
                  <a:pt x="65552" y="172974"/>
                </a:lnTo>
                <a:lnTo>
                  <a:pt x="58890" y="164730"/>
                </a:lnTo>
                <a:close/>
              </a:path>
              <a:path w="257175" h="205739">
                <a:moveTo>
                  <a:pt x="252222" y="0"/>
                </a:moveTo>
                <a:lnTo>
                  <a:pt x="249174" y="762"/>
                </a:lnTo>
                <a:lnTo>
                  <a:pt x="53412" y="157953"/>
                </a:lnTo>
                <a:lnTo>
                  <a:pt x="58890" y="164730"/>
                </a:lnTo>
                <a:lnTo>
                  <a:pt x="254508" y="8382"/>
                </a:lnTo>
                <a:lnTo>
                  <a:pt x="256794" y="5334"/>
                </a:lnTo>
                <a:lnTo>
                  <a:pt x="255270" y="1524"/>
                </a:lnTo>
                <a:lnTo>
                  <a:pt x="25222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0" name="object 60"/>
          <p:cNvSpPr txBox="1"/>
          <p:nvPr/>
        </p:nvSpPr>
        <p:spPr>
          <a:xfrm>
            <a:off x="2326958" y="5603510"/>
            <a:ext cx="3517723" cy="7234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62010"/>
            <a:r>
              <a:rPr sz="1069" spc="5" dirty="0">
                <a:latin typeface="Times New Roman"/>
                <a:cs typeface="Times New Roman"/>
              </a:rPr>
              <a:t>external</a:t>
            </a:r>
            <a:r>
              <a:rPr sz="1069" spc="-5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node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spcBef>
                <a:spcPts val="53"/>
              </a:spcBef>
            </a:pPr>
            <a:endParaRPr sz="141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1069" b="1" spc="10" dirty="0">
                <a:latin typeface="Times New Roman"/>
                <a:cs typeface="Times New Roman"/>
              </a:rPr>
              <a:t>Fig 26.8: </a:t>
            </a:r>
            <a:r>
              <a:rPr sz="1069" spc="10" dirty="0">
                <a:latin typeface="Times New Roman"/>
                <a:cs typeface="Times New Roman"/>
              </a:rPr>
              <a:t>Tree </a:t>
            </a:r>
            <a:r>
              <a:rPr sz="1069" spc="5" dirty="0">
                <a:latin typeface="Times New Roman"/>
                <a:cs typeface="Times New Roman"/>
              </a:rPr>
              <a:t>with internal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external</a:t>
            </a:r>
            <a:r>
              <a:rPr sz="1069" spc="-3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nodes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2" name="object 62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11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624635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6"/>
            <a:ext cx="140696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CS301 – Data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43804" y="868856"/>
            <a:ext cx="86615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27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52267" y="1289896"/>
            <a:ext cx="1400792" cy="10871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ct val="159000"/>
              </a:lnSpc>
            </a:pPr>
            <a:r>
              <a:rPr sz="1458" b="1" spc="-10" dirty="0">
                <a:latin typeface="Arial"/>
                <a:cs typeface="Arial"/>
              </a:rPr>
              <a:t>Data</a:t>
            </a:r>
            <a:r>
              <a:rPr sz="1458" b="1" spc="-68" dirty="0">
                <a:latin typeface="Arial"/>
                <a:cs typeface="Arial"/>
              </a:rPr>
              <a:t> </a:t>
            </a:r>
            <a:r>
              <a:rPr sz="1458" b="1" spc="-5" dirty="0">
                <a:latin typeface="Arial"/>
                <a:cs typeface="Arial"/>
              </a:rPr>
              <a:t>Structures  Lecture </a:t>
            </a:r>
            <a:r>
              <a:rPr sz="1458" b="1" dirty="0">
                <a:latin typeface="Arial"/>
                <a:cs typeface="Arial"/>
              </a:rPr>
              <a:t>No.</a:t>
            </a:r>
            <a:r>
              <a:rPr sz="1458" b="1" spc="-58" dirty="0">
                <a:latin typeface="Arial"/>
                <a:cs typeface="Arial"/>
              </a:rPr>
              <a:t> </a:t>
            </a:r>
            <a:r>
              <a:rPr sz="1458" b="1" spc="-5" dirty="0">
                <a:latin typeface="Arial"/>
                <a:cs typeface="Arial"/>
              </a:rPr>
              <a:t>27</a:t>
            </a:r>
            <a:endParaRPr sz="1458">
              <a:latin typeface="Arial"/>
              <a:cs typeface="Arial"/>
            </a:endParaRPr>
          </a:p>
          <a:p>
            <a:pPr>
              <a:spcBef>
                <a:spcPts val="49"/>
              </a:spcBef>
            </a:pPr>
            <a:endParaRPr sz="1264">
              <a:latin typeface="Times New Roman"/>
              <a:cs typeface="Times New Roman"/>
            </a:endParaRPr>
          </a:p>
          <a:p>
            <a:pPr marL="12347"/>
            <a:r>
              <a:rPr sz="1167" b="1" u="heavy" spc="10" dirty="0">
                <a:latin typeface="Arial"/>
                <a:cs typeface="Arial"/>
              </a:rPr>
              <a:t>Reading</a:t>
            </a:r>
            <a:r>
              <a:rPr sz="1167" b="1" u="heavy" spc="-78" dirty="0">
                <a:latin typeface="Arial"/>
                <a:cs typeface="Arial"/>
              </a:rPr>
              <a:t> </a:t>
            </a:r>
            <a:r>
              <a:rPr sz="1167" b="1" u="heavy" spc="5" dirty="0">
                <a:latin typeface="Arial"/>
                <a:cs typeface="Arial"/>
              </a:rPr>
              <a:t>Material</a:t>
            </a:r>
            <a:endParaRPr sz="1167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52267" y="2521655"/>
            <a:ext cx="2691077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Data </a:t>
            </a:r>
            <a:r>
              <a:rPr sz="1069" spc="5" dirty="0">
                <a:latin typeface="Times New Roman"/>
                <a:cs typeface="Times New Roman"/>
              </a:rPr>
              <a:t>Structures </a:t>
            </a:r>
            <a:r>
              <a:rPr sz="1069" spc="10" dirty="0">
                <a:latin typeface="Times New Roman"/>
                <a:cs typeface="Times New Roman"/>
              </a:rPr>
              <a:t>and Algorithm Analysis </a:t>
            </a:r>
            <a:r>
              <a:rPr sz="1069" spc="5" dirty="0">
                <a:latin typeface="Times New Roman"/>
                <a:cs typeface="Times New Roman"/>
              </a:rPr>
              <a:t>in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C++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16437" y="2521656"/>
            <a:ext cx="605014" cy="3364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274"/>
              </a:lnSpc>
            </a:pPr>
            <a:r>
              <a:rPr sz="1069" spc="5" dirty="0">
                <a:latin typeface="Times New Roman"/>
                <a:cs typeface="Times New Roman"/>
              </a:rPr>
              <a:t>Chapter.</a:t>
            </a:r>
            <a:r>
              <a:rPr sz="1069" spc="-6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4</a:t>
            </a:r>
            <a:endParaRPr sz="1069">
              <a:latin typeface="Times New Roman"/>
              <a:cs typeface="Times New Roman"/>
            </a:endParaRPr>
          </a:p>
          <a:p>
            <a:pPr marL="12347">
              <a:lnSpc>
                <a:spcPts val="1274"/>
              </a:lnSpc>
            </a:pPr>
            <a:r>
              <a:rPr sz="1069" spc="5" dirty="0">
                <a:latin typeface="Times New Roman"/>
                <a:cs typeface="Times New Roman"/>
              </a:rPr>
              <a:t>4.3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52255" y="2840707"/>
            <a:ext cx="766763" cy="11235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264" b="1" i="1" spc="5" dirty="0">
                <a:latin typeface="Arial"/>
                <a:cs typeface="Arial"/>
              </a:rPr>
              <a:t>Summary</a:t>
            </a:r>
            <a:endParaRPr sz="1264">
              <a:latin typeface="Arial"/>
              <a:cs typeface="Arial"/>
            </a:endParaRPr>
          </a:p>
          <a:p>
            <a:pPr marL="159276" algn="ctr">
              <a:spcBef>
                <a:spcPts val="603"/>
              </a:spcBef>
            </a:pPr>
            <a:r>
              <a:rPr sz="1069" spc="10" dirty="0">
                <a:latin typeface="Symbol"/>
                <a:cs typeface="Symbol"/>
              </a:rPr>
              <a:t></a:t>
            </a:r>
            <a:endParaRPr sz="1069">
              <a:latin typeface="Symbol"/>
              <a:cs typeface="Symbol"/>
            </a:endParaRPr>
          </a:p>
          <a:p>
            <a:pPr marL="159276" algn="ctr">
              <a:spcBef>
                <a:spcPts val="58"/>
              </a:spcBef>
            </a:pPr>
            <a:r>
              <a:rPr sz="1069" spc="10" dirty="0">
                <a:latin typeface="Symbol"/>
                <a:cs typeface="Symbol"/>
              </a:rPr>
              <a:t></a:t>
            </a:r>
            <a:endParaRPr sz="1069">
              <a:latin typeface="Symbol"/>
              <a:cs typeface="Symbol"/>
            </a:endParaRPr>
          </a:p>
          <a:p>
            <a:pPr marL="159276" algn="ctr">
              <a:spcBef>
                <a:spcPts val="49"/>
              </a:spcBef>
            </a:pPr>
            <a:r>
              <a:rPr sz="1069" spc="10" dirty="0">
                <a:latin typeface="Symbol"/>
                <a:cs typeface="Symbol"/>
              </a:rPr>
              <a:t></a:t>
            </a:r>
            <a:endParaRPr sz="1069">
              <a:latin typeface="Symbol"/>
              <a:cs typeface="Symbol"/>
            </a:endParaRPr>
          </a:p>
          <a:p>
            <a:pPr marL="159276" algn="ctr">
              <a:spcBef>
                <a:spcPts val="63"/>
              </a:spcBef>
            </a:pPr>
            <a:r>
              <a:rPr sz="1069" spc="10" dirty="0">
                <a:latin typeface="Symbol"/>
                <a:cs typeface="Symbol"/>
              </a:rPr>
              <a:t></a:t>
            </a:r>
            <a:endParaRPr sz="1069">
              <a:latin typeface="Symbol"/>
              <a:cs typeface="Symbol"/>
            </a:endParaRPr>
          </a:p>
          <a:p>
            <a:pPr marL="159276" algn="ctr">
              <a:spcBef>
                <a:spcPts val="49"/>
              </a:spcBef>
            </a:pPr>
            <a:r>
              <a:rPr sz="1069" spc="10" dirty="0">
                <a:latin typeface="Symbol"/>
                <a:cs typeface="Symbol"/>
              </a:rPr>
              <a:t></a:t>
            </a:r>
            <a:endParaRPr sz="1069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88594" y="3102707"/>
            <a:ext cx="1710708" cy="8636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ct val="104299"/>
              </a:lnSpc>
            </a:pPr>
            <a:r>
              <a:rPr sz="1069" spc="10" dirty="0">
                <a:latin typeface="Times New Roman"/>
                <a:cs typeface="Times New Roman"/>
              </a:rPr>
              <a:t>Properties of Binary Tree  Threaded Binary </a:t>
            </a:r>
            <a:r>
              <a:rPr sz="1069" spc="5" dirty="0">
                <a:latin typeface="Times New Roman"/>
                <a:cs typeface="Times New Roman"/>
              </a:rPr>
              <a:t>Trees  </a:t>
            </a:r>
            <a:r>
              <a:rPr sz="1069" spc="15" dirty="0">
                <a:latin typeface="Times New Roman"/>
                <a:cs typeface="Times New Roman"/>
              </a:rPr>
              <a:t>Adding </a:t>
            </a:r>
            <a:r>
              <a:rPr sz="1069" spc="10" dirty="0">
                <a:latin typeface="Times New Roman"/>
                <a:cs typeface="Times New Roman"/>
              </a:rPr>
              <a:t>Threads </a:t>
            </a:r>
            <a:r>
              <a:rPr sz="1069" spc="5" dirty="0">
                <a:latin typeface="Times New Roman"/>
                <a:cs typeface="Times New Roman"/>
              </a:rPr>
              <a:t>During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Insert</a:t>
            </a:r>
            <a:endParaRPr sz="1069">
              <a:latin typeface="Times New Roman"/>
              <a:cs typeface="Times New Roman"/>
            </a:endParaRPr>
          </a:p>
          <a:p>
            <a:pPr marL="12347" marR="91985">
              <a:lnSpc>
                <a:spcPct val="104099"/>
              </a:lnSpc>
              <a:spcBef>
                <a:spcPts val="10"/>
              </a:spcBef>
            </a:pPr>
            <a:r>
              <a:rPr sz="1069" spc="10" dirty="0">
                <a:latin typeface="Times New Roman"/>
                <a:cs typeface="Times New Roman"/>
              </a:rPr>
              <a:t>Where </a:t>
            </a:r>
            <a:r>
              <a:rPr sz="1069" spc="5" dirty="0">
                <a:latin typeface="Times New Roman"/>
                <a:cs typeface="Times New Roman"/>
              </a:rPr>
              <a:t>is Inorder Successor?  </a:t>
            </a:r>
            <a:r>
              <a:rPr sz="1069" spc="10" dirty="0">
                <a:latin typeface="Times New Roman"/>
                <a:cs typeface="Times New Roman"/>
              </a:rPr>
              <a:t>Inorder</a:t>
            </a:r>
            <a:r>
              <a:rPr sz="1069" spc="-6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Traversal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52267" y="4109015"/>
            <a:ext cx="4853693" cy="46925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lnSpc>
                <a:spcPts val="1502"/>
              </a:lnSpc>
            </a:pPr>
            <a:r>
              <a:rPr sz="1264" b="1" spc="5" dirty="0">
                <a:latin typeface="Arial"/>
                <a:cs typeface="Arial"/>
              </a:rPr>
              <a:t>Properties of Binary</a:t>
            </a:r>
            <a:r>
              <a:rPr sz="1264" b="1" spc="-49" dirty="0">
                <a:latin typeface="Arial"/>
                <a:cs typeface="Arial"/>
              </a:rPr>
              <a:t> </a:t>
            </a:r>
            <a:r>
              <a:rPr sz="1264" b="1" spc="5" dirty="0">
                <a:latin typeface="Arial"/>
                <a:cs typeface="Arial"/>
              </a:rPr>
              <a:t>Tree</a:t>
            </a:r>
            <a:endParaRPr sz="1264">
              <a:latin typeface="Arial"/>
              <a:cs typeface="Arial"/>
            </a:endParaRPr>
          </a:p>
          <a:p>
            <a:pPr marL="12347" marR="4939" algn="just">
              <a:lnSpc>
                <a:spcPct val="98400"/>
              </a:lnSpc>
              <a:spcBef>
                <a:spcPts val="5"/>
              </a:spcBef>
            </a:pPr>
            <a:r>
              <a:rPr sz="1069" spc="10" dirty="0">
                <a:latin typeface="Times New Roman"/>
                <a:cs typeface="Times New Roman"/>
              </a:rPr>
              <a:t>By the end of the last lecture,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were having a discussion about the properties of the  binary </a:t>
            </a:r>
            <a:r>
              <a:rPr sz="1069" spc="5" dirty="0">
                <a:latin typeface="Times New Roman"/>
                <a:cs typeface="Times New Roman"/>
              </a:rPr>
              <a:t>trees. </a:t>
            </a:r>
            <a:r>
              <a:rPr sz="1069" spc="10" dirty="0">
                <a:latin typeface="Times New Roman"/>
                <a:cs typeface="Times New Roman"/>
              </a:rPr>
              <a:t>Let us recall, </a:t>
            </a:r>
            <a:r>
              <a:rPr sz="1069" spc="5" dirty="0">
                <a:latin typeface="Times New Roman"/>
                <a:cs typeface="Times New Roman"/>
              </a:rPr>
              <a:t>that I </a:t>
            </a:r>
            <a:r>
              <a:rPr sz="1069" spc="10" dirty="0">
                <a:latin typeface="Times New Roman"/>
                <a:cs typeface="Times New Roman"/>
              </a:rPr>
              <a:t>told </a:t>
            </a:r>
            <a:r>
              <a:rPr sz="1069" spc="15" dirty="0">
                <a:latin typeface="Times New Roman"/>
                <a:cs typeface="Times New Roman"/>
              </a:rPr>
              <a:t>you </a:t>
            </a:r>
            <a:r>
              <a:rPr sz="1069" spc="10" dirty="0">
                <a:latin typeface="Times New Roman"/>
                <a:cs typeface="Times New Roman"/>
              </a:rPr>
              <a:t>about a property of the binary </a:t>
            </a:r>
            <a:r>
              <a:rPr sz="1069" spc="5" dirty="0">
                <a:latin typeface="Times New Roman"/>
                <a:cs typeface="Times New Roman"/>
              </a:rPr>
              <a:t>trees  regarding relationship </a:t>
            </a:r>
            <a:r>
              <a:rPr sz="1069" spc="10" dirty="0">
                <a:latin typeface="Times New Roman"/>
                <a:cs typeface="Times New Roman"/>
              </a:rPr>
              <a:t>between </a:t>
            </a:r>
            <a:r>
              <a:rPr sz="1069" spc="5" dirty="0">
                <a:latin typeface="Times New Roman"/>
                <a:cs typeface="Times New Roman"/>
              </a:rPr>
              <a:t>internal </a:t>
            </a:r>
            <a:r>
              <a:rPr sz="1069" spc="10" dirty="0">
                <a:latin typeface="Times New Roman"/>
                <a:cs typeface="Times New Roman"/>
              </a:rPr>
              <a:t>nodes and </a:t>
            </a:r>
            <a:r>
              <a:rPr sz="1069" spc="5" dirty="0">
                <a:latin typeface="Times New Roman"/>
                <a:cs typeface="Times New Roman"/>
              </a:rPr>
              <a:t>external </a:t>
            </a:r>
            <a:r>
              <a:rPr sz="1069" spc="10" dirty="0">
                <a:latin typeface="Times New Roman"/>
                <a:cs typeface="Times New Roman"/>
              </a:rPr>
              <a:t>nodes </a:t>
            </a:r>
            <a:r>
              <a:rPr sz="1069" spc="5" dirty="0">
                <a:latin typeface="Times New Roman"/>
                <a:cs typeface="Times New Roman"/>
              </a:rPr>
              <a:t>i.e. If the </a:t>
            </a:r>
            <a:r>
              <a:rPr sz="1069" spc="10" dirty="0">
                <a:latin typeface="Times New Roman"/>
                <a:cs typeface="Times New Roman"/>
              </a:rPr>
              <a:t>number </a:t>
            </a:r>
            <a:r>
              <a:rPr sz="1069" spc="5" dirty="0">
                <a:latin typeface="Times New Roman"/>
                <a:cs typeface="Times New Roman"/>
              </a:rPr>
              <a:t>of  </a:t>
            </a:r>
            <a:r>
              <a:rPr sz="1069" spc="10" dirty="0">
                <a:latin typeface="Times New Roman"/>
                <a:cs typeface="Times New Roman"/>
              </a:rPr>
              <a:t>internal nodes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5" dirty="0">
                <a:latin typeface="Times New Roman"/>
                <a:cs typeface="Times New Roman"/>
              </a:rPr>
              <a:t>N, </a:t>
            </a:r>
            <a:r>
              <a:rPr sz="1069" spc="10" dirty="0">
                <a:latin typeface="Times New Roman"/>
                <a:cs typeface="Times New Roman"/>
              </a:rPr>
              <a:t>the number of external </a:t>
            </a:r>
            <a:r>
              <a:rPr sz="1069" spc="5" dirty="0">
                <a:latin typeface="Times New Roman"/>
                <a:cs typeface="Times New Roman"/>
              </a:rPr>
              <a:t>nodes </a:t>
            </a:r>
            <a:r>
              <a:rPr sz="1069" spc="10" dirty="0">
                <a:latin typeface="Times New Roman"/>
                <a:cs typeface="Times New Roman"/>
              </a:rPr>
              <a:t>will be N+1. Today </a:t>
            </a:r>
            <a:r>
              <a:rPr sz="1069" spc="5" dirty="0">
                <a:latin typeface="Times New Roman"/>
                <a:cs typeface="Times New Roman"/>
              </a:rPr>
              <a:t>I </a:t>
            </a:r>
            <a:r>
              <a:rPr sz="1069" spc="19" dirty="0">
                <a:latin typeface="Times New Roman"/>
                <a:cs typeface="Times New Roman"/>
              </a:rPr>
              <a:t>am </a:t>
            </a:r>
            <a:r>
              <a:rPr sz="1069" spc="10" dirty="0">
                <a:latin typeface="Times New Roman"/>
                <a:cs typeface="Times New Roman"/>
              </a:rPr>
              <a:t>going to  </a:t>
            </a:r>
            <a:r>
              <a:rPr sz="1069" spc="5" dirty="0">
                <a:latin typeface="Times New Roman"/>
                <a:cs typeface="Times New Roman"/>
              </a:rPr>
              <a:t>discuss another property of the binary trees, </a:t>
            </a:r>
            <a:r>
              <a:rPr sz="1069" spc="10" dirty="0">
                <a:latin typeface="Times New Roman"/>
                <a:cs typeface="Times New Roman"/>
              </a:rPr>
              <a:t>which together with the </a:t>
            </a:r>
            <a:r>
              <a:rPr sz="1069" spc="5" dirty="0">
                <a:latin typeface="Times New Roman"/>
                <a:cs typeface="Times New Roman"/>
              </a:rPr>
              <a:t>previous lecture,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give us a </a:t>
            </a:r>
            <a:r>
              <a:rPr sz="1069" spc="5" dirty="0">
                <a:latin typeface="Times New Roman"/>
                <a:cs typeface="Times New Roman"/>
              </a:rPr>
              <a:t>start into </a:t>
            </a:r>
            <a:r>
              <a:rPr sz="1069" spc="10" dirty="0">
                <a:latin typeface="Times New Roman"/>
                <a:cs typeface="Times New Roman"/>
              </a:rPr>
              <a:t>a new </a:t>
            </a:r>
            <a:r>
              <a:rPr sz="1069" spc="5" dirty="0">
                <a:latin typeface="Times New Roman"/>
                <a:cs typeface="Times New Roman"/>
              </a:rPr>
              <a:t>topic. Let </a:t>
            </a:r>
            <a:r>
              <a:rPr sz="1069" spc="10" dirty="0">
                <a:latin typeface="Times New Roman"/>
                <a:cs typeface="Times New Roman"/>
              </a:rPr>
              <a:t>me </a:t>
            </a:r>
            <a:r>
              <a:rPr sz="1069" spc="15" dirty="0">
                <a:latin typeface="Times New Roman"/>
                <a:cs typeface="Times New Roman"/>
              </a:rPr>
              <a:t>have </a:t>
            </a:r>
            <a:r>
              <a:rPr sz="1069" spc="10" dirty="0">
                <a:latin typeface="Times New Roman"/>
                <a:cs typeface="Times New Roman"/>
              </a:rPr>
              <a:t>your </a:t>
            </a:r>
            <a:r>
              <a:rPr sz="1069" spc="5" dirty="0">
                <a:latin typeface="Times New Roman"/>
                <a:cs typeface="Times New Roman"/>
              </a:rPr>
              <a:t>attention to </a:t>
            </a:r>
            <a:r>
              <a:rPr sz="1069" spc="10" dirty="0">
                <a:latin typeface="Times New Roman"/>
                <a:cs typeface="Times New Roman"/>
              </a:rPr>
              <a:t>the second </a:t>
            </a:r>
            <a:r>
              <a:rPr sz="1069" spc="5" dirty="0">
                <a:latin typeface="Times New Roman"/>
                <a:cs typeface="Times New Roman"/>
              </a:rPr>
              <a:t>property  of the binary</a:t>
            </a:r>
            <a:r>
              <a:rPr sz="1069" spc="-2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trees.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69"/>
              </a:lnSpc>
            </a:pPr>
            <a:r>
              <a:rPr sz="1069" b="1" i="1" spc="10" dirty="0">
                <a:latin typeface="Times New Roman"/>
                <a:cs typeface="Times New Roman"/>
              </a:rPr>
              <a:t>Property</a:t>
            </a:r>
            <a:endParaRPr sz="1069">
              <a:latin typeface="Times New Roman"/>
              <a:cs typeface="Times New Roman"/>
            </a:endParaRPr>
          </a:p>
          <a:p>
            <a:pPr marL="12347" marR="5556" algn="just">
              <a:lnSpc>
                <a:spcPts val="1264"/>
              </a:lnSpc>
              <a:spcBef>
                <a:spcPts val="44"/>
              </a:spcBef>
            </a:pPr>
            <a:r>
              <a:rPr sz="1069" spc="19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binary tree </a:t>
            </a:r>
            <a:r>
              <a:rPr sz="1069" spc="10" dirty="0">
                <a:latin typeface="Times New Roman"/>
                <a:cs typeface="Times New Roman"/>
              </a:rPr>
              <a:t>with </a:t>
            </a:r>
            <a:r>
              <a:rPr sz="1069" spc="19" dirty="0">
                <a:latin typeface="Times New Roman"/>
                <a:cs typeface="Times New Roman"/>
              </a:rPr>
              <a:t>N </a:t>
            </a:r>
            <a:r>
              <a:rPr sz="1069" spc="5" dirty="0">
                <a:latin typeface="Times New Roman"/>
                <a:cs typeface="Times New Roman"/>
              </a:rPr>
              <a:t>internal nodes has </a:t>
            </a:r>
            <a:r>
              <a:rPr sz="1069" spc="15" dirty="0">
                <a:latin typeface="Times New Roman"/>
                <a:cs typeface="Times New Roman"/>
              </a:rPr>
              <a:t>2N </a:t>
            </a:r>
            <a:r>
              <a:rPr sz="1069" spc="5" dirty="0">
                <a:latin typeface="Times New Roman"/>
                <a:cs typeface="Times New Roman"/>
              </a:rPr>
              <a:t>links, </a:t>
            </a:r>
            <a:r>
              <a:rPr sz="1069" spc="15" dirty="0">
                <a:latin typeface="Times New Roman"/>
                <a:cs typeface="Times New Roman"/>
              </a:rPr>
              <a:t>N-1 </a:t>
            </a:r>
            <a:r>
              <a:rPr sz="1069" spc="5" dirty="0">
                <a:latin typeface="Times New Roman"/>
                <a:cs typeface="Times New Roman"/>
              </a:rPr>
              <a:t>links to internal </a:t>
            </a:r>
            <a:r>
              <a:rPr sz="1069" spc="10" dirty="0">
                <a:latin typeface="Times New Roman"/>
                <a:cs typeface="Times New Roman"/>
              </a:rPr>
              <a:t>nodes and </a:t>
            </a:r>
            <a:r>
              <a:rPr sz="1069" spc="15" dirty="0">
                <a:latin typeface="Times New Roman"/>
                <a:cs typeface="Times New Roman"/>
              </a:rPr>
              <a:t>N+1  </a:t>
            </a:r>
            <a:r>
              <a:rPr sz="1069" spc="5" dirty="0">
                <a:latin typeface="Times New Roman"/>
                <a:cs typeface="Times New Roman"/>
              </a:rPr>
              <a:t>links to external</a:t>
            </a:r>
            <a:r>
              <a:rPr sz="1069" spc="-1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nodes.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49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marR="6173" algn="just">
              <a:lnSpc>
                <a:spcPct val="98400"/>
              </a:lnSpc>
            </a:pPr>
            <a:r>
              <a:rPr sz="1069" spc="5" dirty="0">
                <a:latin typeface="Times New Roman"/>
                <a:cs typeface="Times New Roman"/>
              </a:rPr>
              <a:t>Please recall </a:t>
            </a:r>
            <a:r>
              <a:rPr sz="1069" spc="10" dirty="0">
                <a:latin typeface="Times New Roman"/>
                <a:cs typeface="Times New Roman"/>
              </a:rPr>
              <a:t>that the </a:t>
            </a:r>
            <a:r>
              <a:rPr sz="1069" spc="5" dirty="0">
                <a:latin typeface="Times New Roman"/>
                <a:cs typeface="Times New Roman"/>
              </a:rPr>
              <a:t>first property dealt with </a:t>
            </a:r>
            <a:r>
              <a:rPr sz="1069" spc="10" dirty="0">
                <a:latin typeface="Times New Roman"/>
                <a:cs typeface="Times New Roman"/>
              </a:rPr>
              <a:t>the relationship between internal </a:t>
            </a:r>
            <a:r>
              <a:rPr sz="1069" spc="15" dirty="0">
                <a:latin typeface="Times New Roman"/>
                <a:cs typeface="Times New Roman"/>
              </a:rPr>
              <a:t>and  </a:t>
            </a:r>
            <a:r>
              <a:rPr sz="1069" spc="5" dirty="0">
                <a:latin typeface="Times New Roman"/>
                <a:cs typeface="Times New Roman"/>
              </a:rPr>
              <a:t>external </a:t>
            </a:r>
            <a:r>
              <a:rPr sz="1069" spc="10" dirty="0">
                <a:latin typeface="Times New Roman"/>
                <a:cs typeface="Times New Roman"/>
              </a:rPr>
              <a:t>nodes. </a:t>
            </a:r>
            <a:r>
              <a:rPr sz="1069" spc="5" dirty="0">
                <a:latin typeface="Times New Roman"/>
                <a:cs typeface="Times New Roman"/>
              </a:rPr>
              <a:t>This </a:t>
            </a:r>
            <a:r>
              <a:rPr sz="1069" spc="10" dirty="0">
                <a:latin typeface="Times New Roman"/>
                <a:cs typeface="Times New Roman"/>
              </a:rPr>
              <a:t>property </a:t>
            </a:r>
            <a:r>
              <a:rPr sz="1069" spc="5" dirty="0">
                <a:latin typeface="Times New Roman"/>
                <a:cs typeface="Times New Roman"/>
              </a:rPr>
              <a:t>is dealing </a:t>
            </a:r>
            <a:r>
              <a:rPr sz="1069" spc="10" dirty="0">
                <a:latin typeface="Times New Roman"/>
                <a:cs typeface="Times New Roman"/>
              </a:rPr>
              <a:t>with the </a:t>
            </a:r>
            <a:r>
              <a:rPr sz="1069" spc="5" dirty="0">
                <a:latin typeface="Times New Roman"/>
                <a:cs typeface="Times New Roman"/>
              </a:rPr>
              <a:t>relationship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spc="5" dirty="0">
                <a:latin typeface="Times New Roman"/>
                <a:cs typeface="Times New Roman"/>
              </a:rPr>
              <a:t>links to </a:t>
            </a:r>
            <a:r>
              <a:rPr sz="1069" spc="10" dirty="0">
                <a:latin typeface="Times New Roman"/>
                <a:cs typeface="Times New Roman"/>
              </a:rPr>
              <a:t>the internal  nodes.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3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5556" algn="just">
              <a:lnSpc>
                <a:spcPct val="98300"/>
              </a:lnSpc>
            </a:pPr>
            <a:r>
              <a:rPr sz="1069" spc="10" dirty="0">
                <a:latin typeface="Times New Roman"/>
                <a:cs typeface="Times New Roman"/>
              </a:rPr>
              <a:t>Now, what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link? </a:t>
            </a:r>
            <a:r>
              <a:rPr sz="1069" spc="10" dirty="0">
                <a:latin typeface="Times New Roman"/>
                <a:cs typeface="Times New Roman"/>
              </a:rPr>
              <a:t>As you </a:t>
            </a:r>
            <a:r>
              <a:rPr sz="1069" spc="5" dirty="0">
                <a:latin typeface="Times New Roman"/>
                <a:cs typeface="Times New Roman"/>
              </a:rPr>
              <a:t>might already </a:t>
            </a:r>
            <a:r>
              <a:rPr sz="1069" spc="10" dirty="0">
                <a:latin typeface="Times New Roman"/>
                <a:cs typeface="Times New Roman"/>
              </a:rPr>
              <a:t>have </a:t>
            </a:r>
            <a:r>
              <a:rPr sz="1069" spc="5" dirty="0">
                <a:latin typeface="Times New Roman"/>
                <a:cs typeface="Times New Roman"/>
              </a:rPr>
              <a:t>understood,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link is that line, </a:t>
            </a:r>
            <a:r>
              <a:rPr sz="1069" spc="10" dirty="0">
                <a:latin typeface="Times New Roman"/>
                <a:cs typeface="Times New Roman"/>
              </a:rPr>
              <a:t>which 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draw between two nodes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tree. </a:t>
            </a:r>
            <a:r>
              <a:rPr sz="1069" spc="10" dirty="0">
                <a:latin typeface="Times New Roman"/>
                <a:cs typeface="Times New Roman"/>
              </a:rPr>
              <a:t>Internally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use pointers in </a:t>
            </a:r>
            <a:r>
              <a:rPr sz="1069" spc="15" dirty="0">
                <a:latin typeface="Times New Roman"/>
                <a:cs typeface="Times New Roman"/>
              </a:rPr>
              <a:t>C++ </a:t>
            </a:r>
            <a:r>
              <a:rPr sz="1069" spc="10" dirty="0">
                <a:latin typeface="Times New Roman"/>
                <a:cs typeface="Times New Roman"/>
              </a:rPr>
              <a:t>to realize  </a:t>
            </a:r>
            <a:r>
              <a:rPr sz="1069" spc="5" dirty="0">
                <a:latin typeface="Times New Roman"/>
                <a:cs typeface="Times New Roman"/>
              </a:rPr>
              <a:t>links. In pictorial sketches, </a:t>
            </a:r>
            <a:r>
              <a:rPr sz="1069" spc="10" dirty="0">
                <a:latin typeface="Times New Roman"/>
                <a:cs typeface="Times New Roman"/>
              </a:rPr>
              <a:t>however,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use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line to </a:t>
            </a:r>
            <a:r>
              <a:rPr sz="1069" spc="10" dirty="0">
                <a:latin typeface="Times New Roman"/>
                <a:cs typeface="Times New Roman"/>
              </a:rPr>
              <a:t>show a </a:t>
            </a:r>
            <a:r>
              <a:rPr sz="1069" spc="5" dirty="0">
                <a:latin typeface="Times New Roman"/>
                <a:cs typeface="Times New Roman"/>
              </a:rPr>
              <a:t>link between </a:t>
            </a:r>
            <a:r>
              <a:rPr sz="1069" spc="10" dirty="0">
                <a:latin typeface="Times New Roman"/>
                <a:cs typeface="Times New Roman"/>
              </a:rPr>
              <a:t>the two  nodes. The </a:t>
            </a:r>
            <a:r>
              <a:rPr sz="1069" spc="5" dirty="0">
                <a:latin typeface="Times New Roman"/>
                <a:cs typeface="Times New Roman"/>
              </a:rPr>
              <a:t>property defines, that if </a:t>
            </a:r>
            <a:r>
              <a:rPr sz="1069" spc="15" dirty="0">
                <a:latin typeface="Times New Roman"/>
                <a:cs typeface="Times New Roman"/>
              </a:rPr>
              <a:t>you </a:t>
            </a:r>
            <a:r>
              <a:rPr sz="1069" spc="10" dirty="0">
                <a:latin typeface="Times New Roman"/>
                <a:cs typeface="Times New Roman"/>
              </a:rPr>
              <a:t>have a </a:t>
            </a:r>
            <a:r>
              <a:rPr sz="1069" spc="5" dirty="0">
                <a:latin typeface="Times New Roman"/>
                <a:cs typeface="Times New Roman"/>
              </a:rPr>
              <a:t>binary tree </a:t>
            </a:r>
            <a:r>
              <a:rPr sz="1069" spc="10" dirty="0">
                <a:latin typeface="Times New Roman"/>
                <a:cs typeface="Times New Roman"/>
              </a:rPr>
              <a:t>with </a:t>
            </a:r>
            <a:r>
              <a:rPr sz="1069" spc="5" dirty="0">
                <a:latin typeface="Times New Roman"/>
                <a:cs typeface="Times New Roman"/>
              </a:rPr>
              <a:t>Nodes, </a:t>
            </a:r>
            <a:r>
              <a:rPr sz="1069" spc="10" dirty="0">
                <a:latin typeface="Times New Roman"/>
                <a:cs typeface="Times New Roman"/>
              </a:rPr>
              <a:t>how </a:t>
            </a:r>
            <a:r>
              <a:rPr sz="1069" spc="5" dirty="0">
                <a:latin typeface="Times New Roman"/>
                <a:cs typeface="Times New Roman"/>
              </a:rPr>
              <a:t>many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links, it will have between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internal </a:t>
            </a:r>
            <a:r>
              <a:rPr sz="1069" spc="10" dirty="0">
                <a:latin typeface="Times New Roman"/>
                <a:cs typeface="Times New Roman"/>
              </a:rPr>
              <a:t>nodes (remember, </a:t>
            </a:r>
            <a:r>
              <a:rPr sz="1069" spc="5" dirty="0">
                <a:latin typeface="Times New Roman"/>
                <a:cs typeface="Times New Roman"/>
              </a:rPr>
              <a:t>it includes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leaf </a:t>
            </a:r>
            <a:r>
              <a:rPr sz="1069" spc="10" dirty="0">
                <a:latin typeface="Times New Roman"/>
                <a:cs typeface="Times New Roman"/>
              </a:rPr>
              <a:t>nodes),  and how many links </a:t>
            </a:r>
            <a:r>
              <a:rPr sz="1069" dirty="0">
                <a:latin typeface="Times New Roman"/>
                <a:cs typeface="Times New Roman"/>
              </a:rPr>
              <a:t>it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have between the </a:t>
            </a:r>
            <a:r>
              <a:rPr sz="1069" spc="5" dirty="0">
                <a:latin typeface="Times New Roman"/>
                <a:cs typeface="Times New Roman"/>
              </a:rPr>
              <a:t>external nodes.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5" dirty="0">
                <a:latin typeface="Times New Roman"/>
                <a:cs typeface="Times New Roman"/>
              </a:rPr>
              <a:t>have </a:t>
            </a:r>
            <a:r>
              <a:rPr sz="1069" spc="5" dirty="0">
                <a:latin typeface="Times New Roman"/>
                <a:cs typeface="Times New Roman"/>
              </a:rPr>
              <a:t>not been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showing any </a:t>
            </a:r>
            <a:r>
              <a:rPr sz="1069" spc="5" dirty="0">
                <a:latin typeface="Times New Roman"/>
                <a:cs typeface="Times New Roman"/>
              </a:rPr>
              <a:t>links </a:t>
            </a:r>
            <a:r>
              <a:rPr sz="1069" spc="10" dirty="0">
                <a:latin typeface="Times New Roman"/>
                <a:cs typeface="Times New Roman"/>
              </a:rPr>
              <a:t>between the </a:t>
            </a:r>
            <a:r>
              <a:rPr sz="1069" spc="5" dirty="0">
                <a:latin typeface="Times New Roman"/>
                <a:cs typeface="Times New Roman"/>
              </a:rPr>
              <a:t>external </a:t>
            </a:r>
            <a:r>
              <a:rPr sz="1069" spc="10" dirty="0">
                <a:latin typeface="Times New Roman"/>
                <a:cs typeface="Times New Roman"/>
              </a:rPr>
              <a:t>nodes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diagrams. These </a:t>
            </a:r>
            <a:r>
              <a:rPr sz="1069" spc="5" dirty="0">
                <a:latin typeface="Times New Roman"/>
                <a:cs typeface="Times New Roman"/>
              </a:rPr>
              <a:t>are, in fact, null  pointers. </a:t>
            </a:r>
            <a:r>
              <a:rPr sz="1069" spc="10" dirty="0">
                <a:latin typeface="Times New Roman"/>
                <a:cs typeface="Times New Roman"/>
              </a:rPr>
              <a:t>That </a:t>
            </a:r>
            <a:r>
              <a:rPr sz="1069" spc="5" dirty="0">
                <a:latin typeface="Times New Roman"/>
                <a:cs typeface="Times New Roman"/>
              </a:rPr>
              <a:t>means, </a:t>
            </a:r>
            <a:r>
              <a:rPr sz="1069" spc="10" dirty="0">
                <a:latin typeface="Times New Roman"/>
                <a:cs typeface="Times New Roman"/>
              </a:rPr>
              <a:t>these </a:t>
            </a:r>
            <a:r>
              <a:rPr sz="1069" spc="5" dirty="0">
                <a:latin typeface="Times New Roman"/>
                <a:cs typeface="Times New Roman"/>
              </a:rPr>
              <a:t>are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links, </a:t>
            </a:r>
            <a:r>
              <a:rPr sz="1069" spc="10" dirty="0">
                <a:latin typeface="Times New Roman"/>
                <a:cs typeface="Times New Roman"/>
              </a:rPr>
              <a:t>which we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show </a:t>
            </a:r>
            <a:r>
              <a:rPr sz="1069" spc="5" dirty="0">
                <a:latin typeface="Times New Roman"/>
                <a:cs typeface="Times New Roman"/>
              </a:rPr>
              <a:t>with the help </a:t>
            </a:r>
            <a:r>
              <a:rPr sz="1069" spc="10" dirty="0">
                <a:latin typeface="Times New Roman"/>
                <a:cs typeface="Times New Roman"/>
              </a:rPr>
              <a:t>of the  square nodes. Let us see a binary </a:t>
            </a:r>
            <a:r>
              <a:rPr sz="1069" spc="5" dirty="0">
                <a:latin typeface="Times New Roman"/>
                <a:cs typeface="Times New Roman"/>
              </a:rPr>
              <a:t>tree, </a:t>
            </a:r>
            <a:r>
              <a:rPr sz="1069" spc="10" dirty="0">
                <a:latin typeface="Times New Roman"/>
                <a:cs typeface="Times New Roman"/>
              </a:rPr>
              <a:t>on the basis of which,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will further explore  this property.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following figure,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binary </a:t>
            </a:r>
            <a:r>
              <a:rPr sz="1069" spc="10" dirty="0">
                <a:latin typeface="Times New Roman"/>
                <a:cs typeface="Times New Roman"/>
              </a:rPr>
              <a:t>tree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shown </a:t>
            </a:r>
            <a:r>
              <a:rPr sz="1069" spc="5" dirty="0">
                <a:latin typeface="Times New Roman"/>
                <a:cs typeface="Times New Roman"/>
              </a:rPr>
              <a:t>again, which, </a:t>
            </a:r>
            <a:r>
              <a:rPr sz="1069" spc="10" dirty="0">
                <a:latin typeface="Times New Roman"/>
                <a:cs typeface="Times New Roman"/>
              </a:rPr>
              <a:t>in  </a:t>
            </a:r>
            <a:r>
              <a:rPr sz="1069" spc="5" dirty="0">
                <a:latin typeface="Times New Roman"/>
                <a:cs typeface="Times New Roman"/>
              </a:rPr>
              <a:t>addition to the </a:t>
            </a:r>
            <a:r>
              <a:rPr sz="1069" spc="10" dirty="0">
                <a:latin typeface="Times New Roman"/>
                <a:cs typeface="Times New Roman"/>
              </a:rPr>
              <a:t>normal </a:t>
            </a:r>
            <a:r>
              <a:rPr sz="1069" spc="5" dirty="0">
                <a:latin typeface="Times New Roman"/>
                <a:cs typeface="Times New Roman"/>
              </a:rPr>
              <a:t>links between the internal nodes, also contains external </a:t>
            </a:r>
            <a:r>
              <a:rPr sz="1069" spc="10" dirty="0">
                <a:latin typeface="Times New Roman"/>
                <a:cs typeface="Times New Roman"/>
              </a:rPr>
              <a:t>nodes  </a:t>
            </a:r>
            <a:r>
              <a:rPr sz="1069" spc="5" dirty="0">
                <a:latin typeface="Times New Roman"/>
                <a:cs typeface="Times New Roman"/>
              </a:rPr>
              <a:t>as squares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the external links as lines </a:t>
            </a:r>
            <a:r>
              <a:rPr sz="1069" spc="10" dirty="0">
                <a:latin typeface="Times New Roman"/>
                <a:cs typeface="Times New Roman"/>
              </a:rPr>
              <a:t>going </a:t>
            </a:r>
            <a:r>
              <a:rPr sz="1069" spc="5" dirty="0">
                <a:latin typeface="Times New Roman"/>
                <a:cs typeface="Times New Roman"/>
              </a:rPr>
              <a:t>to those</a:t>
            </a:r>
            <a:r>
              <a:rPr sz="1069" spc="8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squares.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12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12232095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6"/>
            <a:ext cx="140696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CS301 – Data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43804" y="868856"/>
            <a:ext cx="86615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27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76097" y="1314714"/>
            <a:ext cx="4339802" cy="23832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3361408" y="1398058"/>
            <a:ext cx="120385" cy="1570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21" b="1" spc="10" dirty="0">
                <a:latin typeface="Arial"/>
                <a:cs typeface="Arial"/>
              </a:rPr>
              <a:t>A</a:t>
            </a:r>
            <a:endParaRPr sz="1021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12413" y="1906269"/>
            <a:ext cx="120385" cy="1570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21" b="1" spc="10" dirty="0">
                <a:latin typeface="Arial"/>
                <a:cs typeface="Arial"/>
              </a:rPr>
              <a:t>B</a:t>
            </a:r>
            <a:endParaRPr sz="1021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79313" y="1906269"/>
            <a:ext cx="120385" cy="1570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21" b="1" spc="10" dirty="0">
                <a:latin typeface="Arial"/>
                <a:cs typeface="Arial"/>
              </a:rPr>
              <a:t>C</a:t>
            </a:r>
            <a:endParaRPr sz="1021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47873" y="2458931"/>
            <a:ext cx="120385" cy="1570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21" b="1" spc="10" dirty="0">
                <a:latin typeface="Arial"/>
                <a:cs typeface="Arial"/>
              </a:rPr>
              <a:t>D</a:t>
            </a:r>
            <a:endParaRPr sz="1021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704413" y="2415963"/>
            <a:ext cx="112977" cy="1570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21" b="1" spc="10" dirty="0">
                <a:latin typeface="Arial"/>
                <a:cs typeface="Arial"/>
              </a:rPr>
              <a:t>E</a:t>
            </a:r>
            <a:endParaRPr sz="1021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066065" y="2415963"/>
            <a:ext cx="105569" cy="1570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21" b="1" spc="10" dirty="0">
                <a:latin typeface="Arial"/>
                <a:cs typeface="Arial"/>
              </a:rPr>
              <a:t>F</a:t>
            </a:r>
            <a:endParaRPr sz="1021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169406" y="3095307"/>
            <a:ext cx="127794" cy="1570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21" b="1" spc="15" dirty="0">
                <a:latin typeface="Arial"/>
                <a:cs typeface="Arial"/>
              </a:rPr>
              <a:t>G</a:t>
            </a:r>
            <a:endParaRPr sz="1021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025810" y="3095307"/>
            <a:ext cx="112977" cy="1570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21" b="1" spc="10" dirty="0">
                <a:latin typeface="Arial"/>
                <a:cs typeface="Arial"/>
              </a:rPr>
              <a:t>E</a:t>
            </a:r>
            <a:endParaRPr sz="1021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387461" y="3095307"/>
            <a:ext cx="105569" cy="1570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21" b="1" spc="10" dirty="0">
                <a:latin typeface="Arial"/>
                <a:cs typeface="Arial"/>
              </a:rPr>
              <a:t>F</a:t>
            </a:r>
            <a:endParaRPr sz="1021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866781" y="1799589"/>
            <a:ext cx="602544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dirty="0">
                <a:latin typeface="Arial"/>
                <a:cs typeface="Arial"/>
              </a:rPr>
              <a:t>Internal</a:t>
            </a:r>
            <a:r>
              <a:rPr sz="875" spc="-53" dirty="0">
                <a:latin typeface="Arial"/>
                <a:cs typeface="Arial"/>
              </a:rPr>
              <a:t> </a:t>
            </a:r>
            <a:r>
              <a:rPr sz="875" dirty="0">
                <a:latin typeface="Arial"/>
                <a:cs typeface="Arial"/>
              </a:rPr>
              <a:t>link</a:t>
            </a:r>
            <a:endParaRPr sz="875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752076" y="2273722"/>
            <a:ext cx="628474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5" dirty="0">
                <a:latin typeface="Arial"/>
                <a:cs typeface="Arial"/>
              </a:rPr>
              <a:t>external</a:t>
            </a:r>
            <a:r>
              <a:rPr sz="875" spc="-78" dirty="0">
                <a:latin typeface="Arial"/>
                <a:cs typeface="Arial"/>
              </a:rPr>
              <a:t> </a:t>
            </a:r>
            <a:r>
              <a:rPr sz="875" dirty="0">
                <a:latin typeface="Arial"/>
                <a:cs typeface="Arial"/>
              </a:rPr>
              <a:t>link</a:t>
            </a:r>
            <a:endParaRPr sz="875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404866" y="1312121"/>
            <a:ext cx="886531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dirty="0">
                <a:latin typeface="Arial"/>
                <a:cs typeface="Arial"/>
              </a:rPr>
              <a:t>Internal </a:t>
            </a:r>
            <a:r>
              <a:rPr sz="875" spc="5" dirty="0">
                <a:latin typeface="Arial"/>
                <a:cs typeface="Arial"/>
              </a:rPr>
              <a:t>links:</a:t>
            </a:r>
            <a:r>
              <a:rPr sz="875" spc="-53" dirty="0">
                <a:latin typeface="Arial"/>
                <a:cs typeface="Arial"/>
              </a:rPr>
              <a:t> </a:t>
            </a:r>
            <a:r>
              <a:rPr sz="875" spc="5" dirty="0">
                <a:latin typeface="Arial"/>
                <a:cs typeface="Arial"/>
              </a:rPr>
              <a:t>8</a:t>
            </a:r>
            <a:endParaRPr sz="875">
              <a:latin typeface="Arial"/>
              <a:cs typeface="Arial"/>
            </a:endParaRPr>
          </a:p>
          <a:p>
            <a:pPr marL="12347">
              <a:spcBef>
                <a:spcPts val="10"/>
              </a:spcBef>
            </a:pPr>
            <a:r>
              <a:rPr sz="875" dirty="0">
                <a:latin typeface="Arial"/>
                <a:cs typeface="Arial"/>
              </a:rPr>
              <a:t>External links:</a:t>
            </a:r>
            <a:r>
              <a:rPr sz="875" spc="-24" dirty="0">
                <a:latin typeface="Arial"/>
                <a:cs typeface="Arial"/>
              </a:rPr>
              <a:t> </a:t>
            </a:r>
            <a:r>
              <a:rPr sz="875" spc="5" dirty="0">
                <a:latin typeface="Arial"/>
                <a:cs typeface="Arial"/>
              </a:rPr>
              <a:t>10</a:t>
            </a:r>
            <a:endParaRPr sz="875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352267" y="3849475"/>
            <a:ext cx="4853693" cy="5556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800082" algn="ctr"/>
            <a:r>
              <a:rPr sz="1021" b="1" spc="5" dirty="0">
                <a:latin typeface="Times New Roman"/>
                <a:cs typeface="Times New Roman"/>
              </a:rPr>
              <a:t>Fig</a:t>
            </a:r>
            <a:r>
              <a:rPr sz="1021" b="1" spc="-73" dirty="0">
                <a:latin typeface="Times New Roman"/>
                <a:cs typeface="Times New Roman"/>
              </a:rPr>
              <a:t> </a:t>
            </a:r>
            <a:r>
              <a:rPr sz="1021" b="1" spc="5" dirty="0">
                <a:latin typeface="Times New Roman"/>
                <a:cs typeface="Times New Roman"/>
              </a:rPr>
              <a:t>27.1</a:t>
            </a:r>
            <a:endParaRPr sz="1021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72">
              <a:latin typeface="Times New Roman"/>
              <a:cs typeface="Times New Roman"/>
            </a:endParaRPr>
          </a:p>
          <a:p>
            <a:pPr>
              <a:spcBef>
                <a:spcPts val="5"/>
              </a:spcBef>
            </a:pPr>
            <a:endParaRPr sz="1361">
              <a:latin typeface="Times New Roman"/>
              <a:cs typeface="Times New Roman"/>
            </a:endParaRPr>
          </a:p>
          <a:p>
            <a:pPr marL="12347" marR="4939" algn="just">
              <a:lnSpc>
                <a:spcPct val="98300"/>
              </a:lnSpc>
            </a:pP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5" dirty="0">
                <a:latin typeface="Times New Roman"/>
                <a:cs typeface="Times New Roman"/>
              </a:rPr>
              <a:t>if </a:t>
            </a:r>
            <a:r>
              <a:rPr sz="1069" spc="10" dirty="0">
                <a:latin typeface="Times New Roman"/>
                <a:cs typeface="Times New Roman"/>
              </a:rPr>
              <a:t>you </a:t>
            </a:r>
            <a:r>
              <a:rPr sz="1069" spc="5" dirty="0">
                <a:latin typeface="Times New Roman"/>
                <a:cs typeface="Times New Roman"/>
              </a:rPr>
              <a:t>count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total </a:t>
            </a:r>
            <a:r>
              <a:rPr sz="1069" spc="10" dirty="0">
                <a:latin typeface="Times New Roman"/>
                <a:cs typeface="Times New Roman"/>
              </a:rPr>
              <a:t>number of </a:t>
            </a:r>
            <a:r>
              <a:rPr sz="1069" spc="5" dirty="0">
                <a:latin typeface="Times New Roman"/>
                <a:cs typeface="Times New Roman"/>
              </a:rPr>
              <a:t>links in the diagram </a:t>
            </a:r>
            <a:r>
              <a:rPr sz="1069" spc="10" dirty="0">
                <a:latin typeface="Times New Roman"/>
                <a:cs typeface="Times New Roman"/>
              </a:rPr>
              <a:t>between </a:t>
            </a:r>
            <a:r>
              <a:rPr sz="1069" spc="5" dirty="0">
                <a:latin typeface="Times New Roman"/>
                <a:cs typeface="Times New Roman"/>
              </a:rPr>
              <a:t>internal and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external </a:t>
            </a:r>
            <a:r>
              <a:rPr sz="1069" spc="10" dirty="0">
                <a:latin typeface="Times New Roman"/>
                <a:cs typeface="Times New Roman"/>
              </a:rPr>
              <a:t>nodes, </a:t>
            </a:r>
            <a:r>
              <a:rPr sz="1069" spc="5" dirty="0">
                <a:latin typeface="Times New Roman"/>
                <a:cs typeface="Times New Roman"/>
              </a:rPr>
              <a:t>it will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10" dirty="0">
                <a:latin typeface="Times New Roman"/>
                <a:cs typeface="Times New Roman"/>
              </a:rPr>
              <a:t>2N. Remember, we are </a:t>
            </a:r>
            <a:r>
              <a:rPr sz="1069" spc="5" dirty="0">
                <a:latin typeface="Times New Roman"/>
                <a:cs typeface="Times New Roman"/>
              </a:rPr>
              <a:t>talking </a:t>
            </a:r>
            <a:r>
              <a:rPr sz="1069" spc="10" dirty="0">
                <a:latin typeface="Times New Roman"/>
                <a:cs typeface="Times New Roman"/>
              </a:rPr>
              <a:t>about </a:t>
            </a:r>
            <a:r>
              <a:rPr sz="1069" spc="5" dirty="0">
                <a:latin typeface="Times New Roman"/>
                <a:cs typeface="Times New Roman"/>
              </a:rPr>
              <a:t>links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not </a:t>
            </a:r>
            <a:r>
              <a:rPr sz="1069" spc="10" dirty="0">
                <a:latin typeface="Times New Roman"/>
                <a:cs typeface="Times New Roman"/>
              </a:rPr>
              <a:t>nodes. </a:t>
            </a:r>
            <a:r>
              <a:rPr sz="1069" spc="5" dirty="0">
                <a:latin typeface="Times New Roman"/>
                <a:cs typeface="Times New Roman"/>
              </a:rPr>
              <a:t>In  </a:t>
            </a:r>
            <a:r>
              <a:rPr sz="1069" spc="10" dirty="0">
                <a:latin typeface="Times New Roman"/>
                <a:cs typeface="Times New Roman"/>
              </a:rPr>
              <a:t>this tree, we have 9 nodes marked </a:t>
            </a:r>
            <a:r>
              <a:rPr sz="1069" spc="5" dirty="0">
                <a:latin typeface="Times New Roman"/>
                <a:cs typeface="Times New Roman"/>
              </a:rPr>
              <a:t>with capital letters, </a:t>
            </a:r>
            <a:r>
              <a:rPr sz="1069" spc="10" dirty="0">
                <a:latin typeface="Times New Roman"/>
                <a:cs typeface="Times New Roman"/>
              </a:rPr>
              <a:t>8 </a:t>
            </a:r>
            <a:r>
              <a:rPr sz="1069" spc="5" dirty="0">
                <a:latin typeface="Times New Roman"/>
                <a:cs typeface="Times New Roman"/>
              </a:rPr>
              <a:t>internal links </a:t>
            </a:r>
            <a:r>
              <a:rPr sz="1069" spc="10" dirty="0">
                <a:latin typeface="Times New Roman"/>
                <a:cs typeface="Times New Roman"/>
              </a:rPr>
              <a:t>and 10 </a:t>
            </a:r>
            <a:r>
              <a:rPr sz="1069" spc="5" dirty="0">
                <a:latin typeface="Times New Roman"/>
                <a:cs typeface="Times New Roman"/>
              </a:rPr>
              <a:t>external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links. Adding the both </a:t>
            </a:r>
            <a:r>
              <a:rPr sz="1069" spc="5" dirty="0">
                <a:latin typeface="Times New Roman"/>
                <a:cs typeface="Times New Roman"/>
              </a:rPr>
              <a:t>kinds of </a:t>
            </a:r>
            <a:r>
              <a:rPr sz="1069" spc="10" dirty="0">
                <a:latin typeface="Times New Roman"/>
                <a:cs typeface="Times New Roman"/>
              </a:rPr>
              <a:t>links,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get </a:t>
            </a:r>
            <a:r>
              <a:rPr sz="1069" spc="5" dirty="0">
                <a:latin typeface="Times New Roman"/>
                <a:cs typeface="Times New Roman"/>
              </a:rPr>
              <a:t>18, </a:t>
            </a:r>
            <a:r>
              <a:rPr sz="1069" spc="10" dirty="0">
                <a:latin typeface="Times New Roman"/>
                <a:cs typeface="Times New Roman"/>
              </a:rPr>
              <a:t>which </a:t>
            </a:r>
            <a:r>
              <a:rPr sz="1069" spc="5" dirty="0">
                <a:latin typeface="Times New Roman"/>
                <a:cs typeface="Times New Roman"/>
              </a:rPr>
              <a:t>is exactly </a:t>
            </a:r>
            <a:r>
              <a:rPr sz="1069" spc="10" dirty="0">
                <a:latin typeface="Times New Roman"/>
                <a:cs typeface="Times New Roman"/>
              </a:rPr>
              <a:t>2 x</a:t>
            </a:r>
            <a:r>
              <a:rPr sz="1069" spc="5" dirty="0">
                <a:latin typeface="Times New Roman"/>
                <a:cs typeface="Times New Roman"/>
              </a:rPr>
              <a:t> 9.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marR="6173" algn="just">
              <a:lnSpc>
                <a:spcPts val="1264"/>
              </a:lnSpc>
            </a:pPr>
            <a:r>
              <a:rPr sz="1069" spc="15" dirty="0">
                <a:latin typeface="Times New Roman"/>
                <a:cs typeface="Times New Roman"/>
              </a:rPr>
              <a:t>As </a:t>
            </a:r>
            <a:r>
              <a:rPr sz="1069" spc="5" dirty="0">
                <a:latin typeface="Times New Roman"/>
                <a:cs typeface="Times New Roman"/>
              </a:rPr>
              <a:t>discussed already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that these properties </a:t>
            </a:r>
            <a:r>
              <a:rPr sz="1069" spc="10" dirty="0">
                <a:latin typeface="Times New Roman"/>
                <a:cs typeface="Times New Roman"/>
              </a:rPr>
              <a:t>are mathematical </a:t>
            </a:r>
            <a:r>
              <a:rPr sz="1069" spc="5" dirty="0">
                <a:latin typeface="Times New Roman"/>
                <a:cs typeface="Times New Roman"/>
              </a:rPr>
              <a:t>theorems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can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therefore </a:t>
            </a:r>
            <a:r>
              <a:rPr sz="1069" spc="10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proven mathematically. Let </a:t>
            </a:r>
            <a:r>
              <a:rPr sz="1069" spc="10" dirty="0">
                <a:latin typeface="Times New Roman"/>
                <a:cs typeface="Times New Roman"/>
              </a:rPr>
              <a:t>us </a:t>
            </a: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10" dirty="0">
                <a:latin typeface="Times New Roman"/>
                <a:cs typeface="Times New Roman"/>
              </a:rPr>
              <a:t>prove </a:t>
            </a:r>
            <a:r>
              <a:rPr sz="1069" spc="5" dirty="0">
                <a:latin typeface="Times New Roman"/>
                <a:cs typeface="Times New Roman"/>
              </a:rPr>
              <a:t>this property </a:t>
            </a:r>
            <a:r>
              <a:rPr sz="1069" spc="10" dirty="0">
                <a:latin typeface="Times New Roman"/>
                <a:cs typeface="Times New Roman"/>
              </a:rPr>
              <a:t>as to how do we  </a:t>
            </a:r>
            <a:r>
              <a:rPr sz="1069" spc="5" dirty="0">
                <a:latin typeface="Times New Roman"/>
                <a:cs typeface="Times New Roman"/>
              </a:rPr>
              <a:t>get </a:t>
            </a:r>
            <a:r>
              <a:rPr sz="1069" spc="15" dirty="0">
                <a:latin typeface="Times New Roman"/>
                <a:cs typeface="Times New Roman"/>
              </a:rPr>
              <a:t>2N </a:t>
            </a:r>
            <a:r>
              <a:rPr sz="1069" spc="5" dirty="0">
                <a:latin typeface="Times New Roman"/>
                <a:cs typeface="Times New Roman"/>
              </a:rPr>
              <a:t>links in </a:t>
            </a:r>
            <a:r>
              <a:rPr sz="1069" spc="10" dirty="0">
                <a:latin typeface="Times New Roman"/>
                <a:cs typeface="Times New Roman"/>
              </a:rPr>
              <a:t>a binary </a:t>
            </a:r>
            <a:r>
              <a:rPr sz="1069" spc="5" dirty="0">
                <a:latin typeface="Times New Roman"/>
                <a:cs typeface="Times New Roman"/>
              </a:rPr>
              <a:t>tree </a:t>
            </a:r>
            <a:r>
              <a:rPr sz="1069" spc="10" dirty="0">
                <a:latin typeface="Times New Roman"/>
                <a:cs typeface="Times New Roman"/>
              </a:rPr>
              <a:t>with </a:t>
            </a:r>
            <a:r>
              <a:rPr sz="1069" spc="19" dirty="0">
                <a:latin typeface="Times New Roman"/>
                <a:cs typeface="Times New Roman"/>
              </a:rPr>
              <a:t>N </a:t>
            </a:r>
            <a:r>
              <a:rPr sz="1069" spc="5" dirty="0">
                <a:latin typeface="Times New Roman"/>
                <a:cs typeface="Times New Roman"/>
              </a:rPr>
              <a:t>internal</a:t>
            </a:r>
            <a:r>
              <a:rPr sz="1069" spc="-1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nodes.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34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algn="just">
              <a:lnSpc>
                <a:spcPts val="1274"/>
              </a:lnSpc>
            </a:pPr>
            <a:r>
              <a:rPr sz="1069" b="1" i="1" spc="10" dirty="0">
                <a:latin typeface="Times New Roman"/>
                <a:cs typeface="Times New Roman"/>
              </a:rPr>
              <a:t>Property</a:t>
            </a:r>
            <a:endParaRPr sz="1069">
              <a:latin typeface="Times New Roman"/>
              <a:cs typeface="Times New Roman"/>
            </a:endParaRPr>
          </a:p>
          <a:p>
            <a:pPr marL="12347" marR="6791" algn="just">
              <a:lnSpc>
                <a:spcPts val="1264"/>
              </a:lnSpc>
              <a:spcBef>
                <a:spcPts val="44"/>
              </a:spcBef>
            </a:pPr>
            <a:r>
              <a:rPr sz="1069" i="1" spc="15" dirty="0">
                <a:latin typeface="Times New Roman"/>
                <a:cs typeface="Times New Roman"/>
              </a:rPr>
              <a:t>A </a:t>
            </a:r>
            <a:r>
              <a:rPr sz="1069" i="1" spc="5" dirty="0">
                <a:latin typeface="Times New Roman"/>
                <a:cs typeface="Times New Roman"/>
              </a:rPr>
              <a:t>binary </a:t>
            </a:r>
            <a:r>
              <a:rPr sz="1069" i="1" spc="10" dirty="0">
                <a:latin typeface="Times New Roman"/>
                <a:cs typeface="Times New Roman"/>
              </a:rPr>
              <a:t>tree </a:t>
            </a:r>
            <a:r>
              <a:rPr sz="1069" i="1" spc="5" dirty="0">
                <a:latin typeface="Times New Roman"/>
                <a:cs typeface="Times New Roman"/>
              </a:rPr>
              <a:t>with </a:t>
            </a:r>
            <a:r>
              <a:rPr sz="1069" i="1" spc="15" dirty="0">
                <a:latin typeface="Times New Roman"/>
                <a:cs typeface="Times New Roman"/>
              </a:rPr>
              <a:t>N </a:t>
            </a:r>
            <a:r>
              <a:rPr sz="1069" i="1" spc="10" dirty="0">
                <a:latin typeface="Times New Roman"/>
                <a:cs typeface="Times New Roman"/>
              </a:rPr>
              <a:t>internal nodes has 2N </a:t>
            </a:r>
            <a:r>
              <a:rPr sz="1069" i="1" spc="5" dirty="0">
                <a:latin typeface="Times New Roman"/>
                <a:cs typeface="Times New Roman"/>
              </a:rPr>
              <a:t>links, </a:t>
            </a:r>
            <a:r>
              <a:rPr sz="1069" i="1" spc="10" dirty="0">
                <a:latin typeface="Times New Roman"/>
                <a:cs typeface="Times New Roman"/>
              </a:rPr>
              <a:t>N-1 </a:t>
            </a:r>
            <a:r>
              <a:rPr sz="1069" i="1" spc="5" dirty="0">
                <a:latin typeface="Times New Roman"/>
                <a:cs typeface="Times New Roman"/>
              </a:rPr>
              <a:t>links </a:t>
            </a:r>
            <a:r>
              <a:rPr sz="1069" i="1" spc="10" dirty="0">
                <a:latin typeface="Times New Roman"/>
                <a:cs typeface="Times New Roman"/>
              </a:rPr>
              <a:t>to internal nodes and N+1  links to external</a:t>
            </a:r>
            <a:r>
              <a:rPr sz="1069" i="1" spc="-68" dirty="0">
                <a:latin typeface="Times New Roman"/>
                <a:cs typeface="Times New Roman"/>
              </a:rPr>
              <a:t> </a:t>
            </a:r>
            <a:r>
              <a:rPr sz="1069" i="1" spc="10" dirty="0">
                <a:latin typeface="Times New Roman"/>
                <a:cs typeface="Times New Roman"/>
              </a:rPr>
              <a:t>nodes.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49"/>
              </a:spcBef>
            </a:pPr>
            <a:endParaRPr sz="1069">
              <a:latin typeface="Times New Roman"/>
              <a:cs typeface="Times New Roman"/>
            </a:endParaRPr>
          </a:p>
          <a:p>
            <a:pPr marL="221628" indent="-209281" algn="just">
              <a:buFont typeface="Symbol"/>
              <a:buChar char=""/>
              <a:tabLst>
                <a:tab pos="222245" algn="l"/>
              </a:tabLst>
            </a:pPr>
            <a:r>
              <a:rPr sz="1069" spc="5" dirty="0">
                <a:latin typeface="Times New Roman"/>
                <a:cs typeface="Times New Roman"/>
              </a:rPr>
              <a:t>In every rooted tree, each node, </a:t>
            </a:r>
            <a:r>
              <a:rPr sz="1069" spc="10" dirty="0">
                <a:latin typeface="Times New Roman"/>
                <a:cs typeface="Times New Roman"/>
              </a:rPr>
              <a:t>except the </a:t>
            </a:r>
            <a:r>
              <a:rPr sz="1069" spc="5" dirty="0">
                <a:latin typeface="Times New Roman"/>
                <a:cs typeface="Times New Roman"/>
              </a:rPr>
              <a:t>root, </a:t>
            </a:r>
            <a:r>
              <a:rPr sz="1069" spc="10" dirty="0">
                <a:latin typeface="Times New Roman"/>
                <a:cs typeface="Times New Roman"/>
              </a:rPr>
              <a:t>has a unique</a:t>
            </a:r>
            <a:r>
              <a:rPr sz="1069" spc="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parent.</a:t>
            </a:r>
            <a:endParaRPr sz="1069">
              <a:latin typeface="Times New Roman"/>
              <a:cs typeface="Times New Roman"/>
            </a:endParaRPr>
          </a:p>
          <a:p>
            <a:pPr marL="221628" marR="6173" indent="-209281">
              <a:lnSpc>
                <a:spcPts val="1264"/>
              </a:lnSpc>
              <a:spcBef>
                <a:spcPts val="117"/>
              </a:spcBef>
              <a:buFont typeface="Symbol"/>
              <a:buChar char=""/>
              <a:tabLst>
                <a:tab pos="221628" algn="l"/>
                <a:tab pos="222245" algn="l"/>
              </a:tabLst>
            </a:pPr>
            <a:r>
              <a:rPr sz="1069" i="1" spc="10" dirty="0">
                <a:latin typeface="Times New Roman"/>
                <a:cs typeface="Times New Roman"/>
              </a:rPr>
              <a:t>Every link connects a node to </a:t>
            </a:r>
            <a:r>
              <a:rPr sz="1069" i="1" spc="5" dirty="0">
                <a:latin typeface="Times New Roman"/>
                <a:cs typeface="Times New Roman"/>
              </a:rPr>
              <a:t>its parents, </a:t>
            </a:r>
            <a:r>
              <a:rPr sz="1069" i="1" spc="10" dirty="0">
                <a:latin typeface="Times New Roman"/>
                <a:cs typeface="Times New Roman"/>
              </a:rPr>
              <a:t>so there </a:t>
            </a:r>
            <a:r>
              <a:rPr sz="1069" i="1" spc="5" dirty="0">
                <a:latin typeface="Times New Roman"/>
                <a:cs typeface="Times New Roman"/>
              </a:rPr>
              <a:t>are </a:t>
            </a:r>
            <a:r>
              <a:rPr sz="1069" i="1" spc="10" dirty="0">
                <a:latin typeface="Times New Roman"/>
                <a:cs typeface="Times New Roman"/>
              </a:rPr>
              <a:t>N-1 </a:t>
            </a:r>
            <a:r>
              <a:rPr sz="1069" i="1" spc="5" dirty="0">
                <a:latin typeface="Times New Roman"/>
                <a:cs typeface="Times New Roman"/>
              </a:rPr>
              <a:t>links connecting  internal</a:t>
            </a:r>
            <a:r>
              <a:rPr sz="1069" i="1" spc="-49" dirty="0">
                <a:latin typeface="Times New Roman"/>
                <a:cs typeface="Times New Roman"/>
              </a:rPr>
              <a:t> </a:t>
            </a:r>
            <a:r>
              <a:rPr sz="1069" i="1" spc="10" dirty="0">
                <a:latin typeface="Times New Roman"/>
                <a:cs typeface="Times New Roman"/>
              </a:rPr>
              <a:t>nodes.</a:t>
            </a:r>
            <a:endParaRPr sz="1069">
              <a:latin typeface="Times New Roman"/>
              <a:cs typeface="Times New Roman"/>
            </a:endParaRPr>
          </a:p>
          <a:p>
            <a:pPr marL="221628" indent="-209281" algn="just">
              <a:spcBef>
                <a:spcPts val="19"/>
              </a:spcBef>
              <a:buFont typeface="Symbol"/>
              <a:buChar char=""/>
              <a:tabLst>
                <a:tab pos="222245" algn="l"/>
              </a:tabLst>
            </a:pPr>
            <a:r>
              <a:rPr sz="1069" i="1" spc="5" dirty="0">
                <a:latin typeface="Times New Roman"/>
                <a:cs typeface="Times New Roman"/>
              </a:rPr>
              <a:t>Similarly </a:t>
            </a:r>
            <a:r>
              <a:rPr sz="1069" i="1" spc="10" dirty="0">
                <a:latin typeface="Times New Roman"/>
                <a:cs typeface="Times New Roman"/>
              </a:rPr>
              <a:t>each </a:t>
            </a:r>
            <a:r>
              <a:rPr sz="1069" i="1" spc="5" dirty="0">
                <a:latin typeface="Times New Roman"/>
                <a:cs typeface="Times New Roman"/>
              </a:rPr>
              <a:t>of </a:t>
            </a:r>
            <a:r>
              <a:rPr sz="1069" i="1" spc="10" dirty="0">
                <a:latin typeface="Times New Roman"/>
                <a:cs typeface="Times New Roman"/>
              </a:rPr>
              <a:t>the </a:t>
            </a:r>
            <a:r>
              <a:rPr sz="1069" i="1" spc="15" dirty="0">
                <a:latin typeface="Times New Roman"/>
                <a:cs typeface="Times New Roman"/>
              </a:rPr>
              <a:t>N+1 </a:t>
            </a:r>
            <a:r>
              <a:rPr sz="1069" i="1" spc="5" dirty="0">
                <a:latin typeface="Times New Roman"/>
                <a:cs typeface="Times New Roman"/>
              </a:rPr>
              <a:t>external </a:t>
            </a:r>
            <a:r>
              <a:rPr sz="1069" i="1" spc="10" dirty="0">
                <a:latin typeface="Times New Roman"/>
                <a:cs typeface="Times New Roman"/>
              </a:rPr>
              <a:t>nodes has one </a:t>
            </a:r>
            <a:r>
              <a:rPr sz="1069" i="1" spc="5" dirty="0">
                <a:latin typeface="Times New Roman"/>
                <a:cs typeface="Times New Roman"/>
              </a:rPr>
              <a:t>link to its</a:t>
            </a:r>
            <a:r>
              <a:rPr sz="1069" i="1" dirty="0">
                <a:latin typeface="Times New Roman"/>
                <a:cs typeface="Times New Roman"/>
              </a:rPr>
              <a:t> </a:t>
            </a:r>
            <a:r>
              <a:rPr sz="1069" i="1" spc="5" dirty="0">
                <a:latin typeface="Times New Roman"/>
                <a:cs typeface="Times New Roman"/>
              </a:rPr>
              <a:t>parents.</a:t>
            </a:r>
            <a:endParaRPr sz="1069">
              <a:latin typeface="Times New Roman"/>
              <a:cs typeface="Times New Roman"/>
            </a:endParaRPr>
          </a:p>
          <a:p>
            <a:pPr marL="221628" indent="-209281" algn="just">
              <a:spcBef>
                <a:spcPts val="63"/>
              </a:spcBef>
              <a:buFont typeface="Symbol"/>
              <a:buChar char=""/>
              <a:tabLst>
                <a:tab pos="222245" algn="l"/>
              </a:tabLst>
            </a:pPr>
            <a:r>
              <a:rPr sz="1069" i="1" spc="10" dirty="0">
                <a:latin typeface="Times New Roman"/>
                <a:cs typeface="Times New Roman"/>
              </a:rPr>
              <a:t>Thus N-1+N+1=2N</a:t>
            </a:r>
            <a:r>
              <a:rPr sz="1069" i="1" spc="-68" dirty="0">
                <a:latin typeface="Times New Roman"/>
                <a:cs typeface="Times New Roman"/>
              </a:rPr>
              <a:t> </a:t>
            </a:r>
            <a:r>
              <a:rPr sz="1069" i="1" spc="10" dirty="0">
                <a:latin typeface="Times New Roman"/>
                <a:cs typeface="Times New Roman"/>
              </a:rPr>
              <a:t>links.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Symbol"/>
              <a:buChar char=""/>
            </a:pPr>
            <a:endParaRPr sz="1118">
              <a:latin typeface="Times New Roman"/>
              <a:cs typeface="Times New Roman"/>
            </a:endParaRPr>
          </a:p>
          <a:p>
            <a:pPr marL="12347" marR="6173" algn="just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In the previous lectures, I told </a:t>
            </a:r>
            <a:r>
              <a:rPr sz="1069" spc="10" dirty="0">
                <a:latin typeface="Times New Roman"/>
                <a:cs typeface="Times New Roman"/>
              </a:rPr>
              <a:t>you </a:t>
            </a:r>
            <a:r>
              <a:rPr sz="1069" spc="5" dirty="0">
                <a:latin typeface="Times New Roman"/>
                <a:cs typeface="Times New Roman"/>
              </a:rPr>
              <a:t>about the important property 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trees, that they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contain only one </a:t>
            </a:r>
            <a:r>
              <a:rPr sz="1069" spc="5" dirty="0">
                <a:latin typeface="Times New Roman"/>
                <a:cs typeface="Times New Roman"/>
              </a:rPr>
              <a:t>link </a:t>
            </a:r>
            <a:r>
              <a:rPr sz="1069" spc="10" dirty="0">
                <a:latin typeface="Times New Roman"/>
                <a:cs typeface="Times New Roman"/>
              </a:rPr>
              <a:t>between the </a:t>
            </a:r>
            <a:r>
              <a:rPr sz="1069" spc="15" dirty="0">
                <a:latin typeface="Times New Roman"/>
                <a:cs typeface="Times New Roman"/>
              </a:rPr>
              <a:t>two </a:t>
            </a:r>
            <a:r>
              <a:rPr sz="1069" spc="10" dirty="0">
                <a:latin typeface="Times New Roman"/>
                <a:cs typeface="Times New Roman"/>
              </a:rPr>
              <a:t>nodes. </a:t>
            </a:r>
            <a:r>
              <a:rPr sz="1069" spc="5" dirty="0">
                <a:latin typeface="Times New Roman"/>
                <a:cs typeface="Times New Roman"/>
              </a:rPr>
              <a:t>I </a:t>
            </a:r>
            <a:r>
              <a:rPr sz="1069" spc="10" dirty="0">
                <a:latin typeface="Times New Roman"/>
                <a:cs typeface="Times New Roman"/>
              </a:rPr>
              <a:t>had also shown </a:t>
            </a:r>
            <a:r>
              <a:rPr sz="1069" spc="15" dirty="0">
                <a:latin typeface="Times New Roman"/>
                <a:cs typeface="Times New Roman"/>
              </a:rPr>
              <a:t>you </a:t>
            </a:r>
            <a:r>
              <a:rPr sz="1069" spc="5" dirty="0">
                <a:latin typeface="Times New Roman"/>
                <a:cs typeface="Times New Roman"/>
              </a:rPr>
              <a:t>some structures,  </a:t>
            </a:r>
            <a:r>
              <a:rPr sz="1069" spc="10" dirty="0">
                <a:latin typeface="Times New Roman"/>
                <a:cs typeface="Times New Roman"/>
              </a:rPr>
              <a:t>which did </a:t>
            </a:r>
            <a:r>
              <a:rPr sz="1069" spc="15" dirty="0">
                <a:latin typeface="Times New Roman"/>
                <a:cs typeface="Times New Roman"/>
              </a:rPr>
              <a:t>not </a:t>
            </a:r>
            <a:r>
              <a:rPr sz="1069" spc="5" dirty="0">
                <a:latin typeface="Times New Roman"/>
                <a:cs typeface="Times New Roman"/>
              </a:rPr>
              <a:t>follow </a:t>
            </a:r>
            <a:r>
              <a:rPr sz="1069" spc="10" dirty="0">
                <a:latin typeface="Times New Roman"/>
                <a:cs typeface="Times New Roman"/>
              </a:rPr>
              <a:t>this </a:t>
            </a:r>
            <a:r>
              <a:rPr sz="1069" spc="5" dirty="0">
                <a:latin typeface="Times New Roman"/>
                <a:cs typeface="Times New Roman"/>
              </a:rPr>
              <a:t>property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I </a:t>
            </a:r>
            <a:r>
              <a:rPr sz="1069" spc="10" dirty="0">
                <a:latin typeface="Times New Roman"/>
                <a:cs typeface="Times New Roman"/>
              </a:rPr>
              <a:t>told you, that those were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graphs.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algn="just"/>
            <a:r>
              <a:rPr sz="1264" b="1" spc="5" dirty="0">
                <a:latin typeface="Arial"/>
                <a:cs typeface="Arial"/>
              </a:rPr>
              <a:t>Threaded Binary</a:t>
            </a:r>
            <a:r>
              <a:rPr sz="1264" b="1" spc="-49" dirty="0">
                <a:latin typeface="Arial"/>
                <a:cs typeface="Arial"/>
              </a:rPr>
              <a:t> </a:t>
            </a:r>
            <a:r>
              <a:rPr sz="1264" b="1" dirty="0">
                <a:latin typeface="Arial"/>
                <a:cs typeface="Arial"/>
              </a:rPr>
              <a:t>Trees</a:t>
            </a:r>
            <a:endParaRPr sz="1264">
              <a:latin typeface="Arial"/>
              <a:cs typeface="Arial"/>
            </a:endParaRPr>
          </a:p>
          <a:p>
            <a:pPr>
              <a:spcBef>
                <a:spcPts val="34"/>
              </a:spcBef>
            </a:pPr>
            <a:endParaRPr sz="1118">
              <a:latin typeface="Times New Roman"/>
              <a:cs typeface="Times New Roman"/>
            </a:endParaRPr>
          </a:p>
          <a:p>
            <a:pPr marL="221628" indent="-209281" algn="just">
              <a:buFont typeface="Symbol"/>
              <a:buChar char=""/>
              <a:tabLst>
                <a:tab pos="222245" algn="l"/>
              </a:tabLst>
            </a:pPr>
            <a:r>
              <a:rPr sz="1069" i="1" spc="5" dirty="0">
                <a:latin typeface="Times New Roman"/>
                <a:cs typeface="Times New Roman"/>
              </a:rPr>
              <a:t>In </a:t>
            </a:r>
            <a:r>
              <a:rPr sz="1069" i="1" spc="10" dirty="0">
                <a:latin typeface="Times New Roman"/>
                <a:cs typeface="Times New Roman"/>
              </a:rPr>
              <a:t>many </a:t>
            </a:r>
            <a:r>
              <a:rPr sz="1069" i="1" spc="5" dirty="0">
                <a:latin typeface="Times New Roman"/>
                <a:cs typeface="Times New Roman"/>
              </a:rPr>
              <a:t>applications </a:t>
            </a:r>
            <a:r>
              <a:rPr sz="1069" i="1" spc="10" dirty="0">
                <a:latin typeface="Times New Roman"/>
                <a:cs typeface="Times New Roman"/>
              </a:rPr>
              <a:t>binary tree </a:t>
            </a:r>
            <a:r>
              <a:rPr sz="1069" i="1" spc="5" dirty="0">
                <a:latin typeface="Times New Roman"/>
                <a:cs typeface="Times New Roman"/>
              </a:rPr>
              <a:t>traversals are carried </a:t>
            </a:r>
            <a:r>
              <a:rPr sz="1069" i="1" spc="10" dirty="0">
                <a:latin typeface="Times New Roman"/>
                <a:cs typeface="Times New Roman"/>
              </a:rPr>
              <a:t>out</a:t>
            </a:r>
            <a:r>
              <a:rPr sz="1069" i="1" spc="24" dirty="0">
                <a:latin typeface="Times New Roman"/>
                <a:cs typeface="Times New Roman"/>
              </a:rPr>
              <a:t> </a:t>
            </a:r>
            <a:r>
              <a:rPr sz="1069" i="1" spc="5" dirty="0">
                <a:latin typeface="Times New Roman"/>
                <a:cs typeface="Times New Roman"/>
              </a:rPr>
              <a:t>repeatedly.</a:t>
            </a:r>
            <a:endParaRPr sz="1069">
              <a:latin typeface="Times New Roman"/>
              <a:cs typeface="Times New Roman"/>
            </a:endParaRPr>
          </a:p>
          <a:p>
            <a:pPr marL="221628" indent="-209281" algn="just">
              <a:spcBef>
                <a:spcPts val="58"/>
              </a:spcBef>
              <a:buFont typeface="Symbol"/>
              <a:buChar char=""/>
              <a:tabLst>
                <a:tab pos="222245" algn="l"/>
              </a:tabLst>
            </a:pPr>
            <a:r>
              <a:rPr sz="1069" i="1" spc="10" dirty="0">
                <a:latin typeface="Times New Roman"/>
                <a:cs typeface="Times New Roman"/>
              </a:rPr>
              <a:t>The overhead of stack operations during recursive calls can </a:t>
            </a:r>
            <a:r>
              <a:rPr sz="1069" i="1" spc="15" dirty="0">
                <a:latin typeface="Times New Roman"/>
                <a:cs typeface="Times New Roman"/>
              </a:rPr>
              <a:t>be</a:t>
            </a:r>
            <a:r>
              <a:rPr sz="1069" i="1" spc="-29" dirty="0">
                <a:latin typeface="Times New Roman"/>
                <a:cs typeface="Times New Roman"/>
              </a:rPr>
              <a:t> </a:t>
            </a:r>
            <a:r>
              <a:rPr sz="1069" i="1" spc="5" dirty="0">
                <a:latin typeface="Times New Roman"/>
                <a:cs typeface="Times New Roman"/>
              </a:rPr>
              <a:t>costly.</a:t>
            </a:r>
            <a:endParaRPr sz="1069">
              <a:latin typeface="Times New Roman"/>
              <a:cs typeface="Times New Roman"/>
            </a:endParaRPr>
          </a:p>
          <a:p>
            <a:pPr marL="221628" marR="6173" indent="-209281">
              <a:lnSpc>
                <a:spcPts val="1254"/>
              </a:lnSpc>
              <a:spcBef>
                <a:spcPts val="122"/>
              </a:spcBef>
              <a:buFont typeface="Symbol"/>
              <a:buChar char=""/>
              <a:tabLst>
                <a:tab pos="221628" algn="l"/>
                <a:tab pos="222245" algn="l"/>
              </a:tabLst>
            </a:pPr>
            <a:r>
              <a:rPr sz="1069" i="1" spc="10" dirty="0">
                <a:latin typeface="Times New Roman"/>
                <a:cs typeface="Times New Roman"/>
              </a:rPr>
              <a:t>The </a:t>
            </a:r>
            <a:r>
              <a:rPr sz="1069" i="1" spc="15" dirty="0">
                <a:latin typeface="Times New Roman"/>
                <a:cs typeface="Times New Roman"/>
              </a:rPr>
              <a:t>same </a:t>
            </a:r>
            <a:r>
              <a:rPr sz="1069" i="1" spc="10" dirty="0">
                <a:latin typeface="Times New Roman"/>
                <a:cs typeface="Times New Roman"/>
              </a:rPr>
              <a:t>would true </a:t>
            </a:r>
            <a:r>
              <a:rPr sz="1069" i="1" spc="5" dirty="0">
                <a:latin typeface="Times New Roman"/>
                <a:cs typeface="Times New Roman"/>
              </a:rPr>
              <a:t>if </a:t>
            </a:r>
            <a:r>
              <a:rPr sz="1069" i="1" spc="15" dirty="0">
                <a:latin typeface="Times New Roman"/>
                <a:cs typeface="Times New Roman"/>
              </a:rPr>
              <a:t>we </a:t>
            </a:r>
            <a:r>
              <a:rPr sz="1069" i="1" spc="10" dirty="0">
                <a:latin typeface="Times New Roman"/>
                <a:cs typeface="Times New Roman"/>
              </a:rPr>
              <a:t>use a non-recursive but stack-driven traversal  procedure</a:t>
            </a:r>
            <a:endParaRPr sz="1069">
              <a:latin typeface="Times New Roman"/>
              <a:cs typeface="Times New Roman"/>
            </a:endParaRPr>
          </a:p>
          <a:p>
            <a:pPr marL="221628" indent="-209281" algn="just">
              <a:spcBef>
                <a:spcPts val="24"/>
              </a:spcBef>
              <a:buFont typeface="Symbol"/>
              <a:buChar char=""/>
              <a:tabLst>
                <a:tab pos="222245" algn="l"/>
              </a:tabLst>
            </a:pPr>
            <a:r>
              <a:rPr sz="1069" i="1" spc="5" dirty="0">
                <a:latin typeface="Times New Roman"/>
                <a:cs typeface="Times New Roman"/>
              </a:rPr>
              <a:t>It</a:t>
            </a:r>
            <a:r>
              <a:rPr sz="1069" i="1" spc="122" dirty="0">
                <a:latin typeface="Times New Roman"/>
                <a:cs typeface="Times New Roman"/>
              </a:rPr>
              <a:t> </a:t>
            </a:r>
            <a:r>
              <a:rPr sz="1069" i="1" spc="10" dirty="0">
                <a:latin typeface="Times New Roman"/>
                <a:cs typeface="Times New Roman"/>
              </a:rPr>
              <a:t>would</a:t>
            </a:r>
            <a:r>
              <a:rPr sz="1069" i="1" spc="126" dirty="0">
                <a:latin typeface="Times New Roman"/>
                <a:cs typeface="Times New Roman"/>
              </a:rPr>
              <a:t> </a:t>
            </a:r>
            <a:r>
              <a:rPr sz="1069" i="1" spc="15" dirty="0">
                <a:latin typeface="Times New Roman"/>
                <a:cs typeface="Times New Roman"/>
              </a:rPr>
              <a:t>be</a:t>
            </a:r>
            <a:r>
              <a:rPr sz="1069" i="1" spc="126" dirty="0">
                <a:latin typeface="Times New Roman"/>
                <a:cs typeface="Times New Roman"/>
              </a:rPr>
              <a:t> </a:t>
            </a:r>
            <a:r>
              <a:rPr sz="1069" i="1" spc="5" dirty="0">
                <a:latin typeface="Times New Roman"/>
                <a:cs typeface="Times New Roman"/>
              </a:rPr>
              <a:t>useful</a:t>
            </a:r>
            <a:r>
              <a:rPr sz="1069" i="1" spc="126" dirty="0">
                <a:latin typeface="Times New Roman"/>
                <a:cs typeface="Times New Roman"/>
              </a:rPr>
              <a:t> </a:t>
            </a:r>
            <a:r>
              <a:rPr sz="1069" i="1" spc="10" dirty="0">
                <a:latin typeface="Times New Roman"/>
                <a:cs typeface="Times New Roman"/>
              </a:rPr>
              <a:t>to</a:t>
            </a:r>
            <a:r>
              <a:rPr sz="1069" i="1" spc="126" dirty="0">
                <a:latin typeface="Times New Roman"/>
                <a:cs typeface="Times New Roman"/>
              </a:rPr>
              <a:t> </a:t>
            </a:r>
            <a:r>
              <a:rPr sz="1069" i="1" spc="10" dirty="0">
                <a:latin typeface="Times New Roman"/>
                <a:cs typeface="Times New Roman"/>
              </a:rPr>
              <a:t>modify</a:t>
            </a:r>
            <a:r>
              <a:rPr sz="1069" i="1" spc="126" dirty="0">
                <a:latin typeface="Times New Roman"/>
                <a:cs typeface="Times New Roman"/>
              </a:rPr>
              <a:t> </a:t>
            </a:r>
            <a:r>
              <a:rPr sz="1069" i="1" spc="10" dirty="0">
                <a:latin typeface="Times New Roman"/>
                <a:cs typeface="Times New Roman"/>
              </a:rPr>
              <a:t>the</a:t>
            </a:r>
            <a:r>
              <a:rPr sz="1069" i="1" spc="126" dirty="0">
                <a:latin typeface="Times New Roman"/>
                <a:cs typeface="Times New Roman"/>
              </a:rPr>
              <a:t> </a:t>
            </a:r>
            <a:r>
              <a:rPr sz="1069" i="1" spc="10" dirty="0">
                <a:latin typeface="Times New Roman"/>
                <a:cs typeface="Times New Roman"/>
              </a:rPr>
              <a:t>tree</a:t>
            </a:r>
            <a:r>
              <a:rPr sz="1069" i="1" spc="126" dirty="0">
                <a:latin typeface="Times New Roman"/>
                <a:cs typeface="Times New Roman"/>
              </a:rPr>
              <a:t> </a:t>
            </a:r>
            <a:r>
              <a:rPr sz="1069" i="1" spc="5" dirty="0">
                <a:latin typeface="Times New Roman"/>
                <a:cs typeface="Times New Roman"/>
              </a:rPr>
              <a:t>data</a:t>
            </a:r>
            <a:r>
              <a:rPr sz="1069" i="1" spc="126" dirty="0">
                <a:latin typeface="Times New Roman"/>
                <a:cs typeface="Times New Roman"/>
              </a:rPr>
              <a:t> </a:t>
            </a:r>
            <a:r>
              <a:rPr sz="1069" i="1" spc="5" dirty="0">
                <a:latin typeface="Times New Roman"/>
                <a:cs typeface="Times New Roman"/>
              </a:rPr>
              <a:t>structure</a:t>
            </a:r>
            <a:r>
              <a:rPr sz="1069" i="1" spc="122" dirty="0">
                <a:latin typeface="Times New Roman"/>
                <a:cs typeface="Times New Roman"/>
              </a:rPr>
              <a:t> </a:t>
            </a:r>
            <a:r>
              <a:rPr sz="1069" i="1" spc="10" dirty="0">
                <a:latin typeface="Times New Roman"/>
                <a:cs typeface="Times New Roman"/>
              </a:rPr>
              <a:t>which</a:t>
            </a:r>
            <a:r>
              <a:rPr sz="1069" i="1" spc="126" dirty="0">
                <a:latin typeface="Times New Roman"/>
                <a:cs typeface="Times New Roman"/>
              </a:rPr>
              <a:t> </a:t>
            </a:r>
            <a:r>
              <a:rPr sz="1069" i="1" spc="10" dirty="0">
                <a:latin typeface="Times New Roman"/>
                <a:cs typeface="Times New Roman"/>
              </a:rPr>
              <a:t>represents</a:t>
            </a:r>
            <a:r>
              <a:rPr sz="1069" i="1" spc="122" dirty="0">
                <a:latin typeface="Times New Roman"/>
                <a:cs typeface="Times New Roman"/>
              </a:rPr>
              <a:t> </a:t>
            </a:r>
            <a:r>
              <a:rPr sz="1069" i="1" spc="10" dirty="0">
                <a:latin typeface="Times New Roman"/>
                <a:cs typeface="Times New Roman"/>
              </a:rPr>
              <a:t>the</a:t>
            </a:r>
            <a:r>
              <a:rPr sz="1069" i="1" spc="126" dirty="0">
                <a:latin typeface="Times New Roman"/>
                <a:cs typeface="Times New Roman"/>
              </a:rPr>
              <a:t> </a:t>
            </a:r>
            <a:r>
              <a:rPr sz="1069" i="1" spc="5" dirty="0">
                <a:latin typeface="Times New Roman"/>
                <a:cs typeface="Times New Roman"/>
              </a:rPr>
              <a:t>binary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13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21573933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7"/>
            <a:ext cx="4853076" cy="6800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tabLst>
                <a:tab pos="3903484" algn="l"/>
              </a:tabLst>
            </a:pPr>
            <a:r>
              <a:rPr sz="1069" spc="10" dirty="0">
                <a:latin typeface="Times New Roman"/>
                <a:cs typeface="Times New Roman"/>
              </a:rPr>
              <a:t>CS301 –</a:t>
            </a:r>
            <a:r>
              <a:rPr sz="1069" spc="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Data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	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27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R="24077" algn="ctr">
              <a:spcBef>
                <a:spcPts val="783"/>
              </a:spcBef>
            </a:pPr>
            <a:r>
              <a:rPr sz="1069" i="1" spc="5" dirty="0">
                <a:latin typeface="Times New Roman"/>
                <a:cs typeface="Times New Roman"/>
              </a:rPr>
              <a:t>tree </a:t>
            </a:r>
            <a:r>
              <a:rPr sz="1069" i="1" spc="10" dirty="0">
                <a:latin typeface="Times New Roman"/>
                <a:cs typeface="Times New Roman"/>
              </a:rPr>
              <a:t>so as to speed </a:t>
            </a:r>
            <a:r>
              <a:rPr sz="1069" i="1" spc="5" dirty="0">
                <a:latin typeface="Times New Roman"/>
                <a:cs typeface="Times New Roman"/>
              </a:rPr>
              <a:t>up, </a:t>
            </a:r>
            <a:r>
              <a:rPr sz="1069" i="1" spc="10" dirty="0">
                <a:latin typeface="Times New Roman"/>
                <a:cs typeface="Times New Roman"/>
              </a:rPr>
              <a:t>say, the inorder traversal </a:t>
            </a:r>
            <a:r>
              <a:rPr sz="1069" i="1" spc="5" dirty="0">
                <a:latin typeface="Times New Roman"/>
                <a:cs typeface="Times New Roman"/>
              </a:rPr>
              <a:t>process: </a:t>
            </a:r>
            <a:r>
              <a:rPr sz="1069" i="1" spc="15" dirty="0">
                <a:latin typeface="Times New Roman"/>
                <a:cs typeface="Times New Roman"/>
              </a:rPr>
              <a:t>make </a:t>
            </a:r>
            <a:r>
              <a:rPr sz="1069" i="1" spc="5" dirty="0">
                <a:latin typeface="Times New Roman"/>
                <a:cs typeface="Times New Roman"/>
              </a:rPr>
              <a:t>it</a:t>
            </a:r>
            <a:r>
              <a:rPr sz="1069" i="1" spc="19" dirty="0">
                <a:latin typeface="Times New Roman"/>
                <a:cs typeface="Times New Roman"/>
              </a:rPr>
              <a:t> </a:t>
            </a:r>
            <a:r>
              <a:rPr sz="1069" i="1" spc="5" dirty="0">
                <a:latin typeface="Times New Roman"/>
                <a:cs typeface="Times New Roman"/>
              </a:rPr>
              <a:t>"stack-free".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2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6173" algn="just">
              <a:lnSpc>
                <a:spcPct val="98300"/>
              </a:lnSpc>
              <a:spcBef>
                <a:spcPts val="5"/>
              </a:spcBef>
            </a:pPr>
            <a:r>
              <a:rPr sz="1069" spc="15" dirty="0">
                <a:latin typeface="Times New Roman"/>
                <a:cs typeface="Times New Roman"/>
              </a:rPr>
              <a:t>You </a:t>
            </a:r>
            <a:r>
              <a:rPr sz="1069" spc="10" dirty="0">
                <a:latin typeface="Times New Roman"/>
                <a:cs typeface="Times New Roman"/>
              </a:rPr>
              <a:t>must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10" dirty="0">
                <a:latin typeface="Times New Roman"/>
                <a:cs typeface="Times New Roman"/>
              </a:rPr>
              <a:t>remembering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0" dirty="0">
                <a:latin typeface="Times New Roman"/>
                <a:cs typeface="Times New Roman"/>
              </a:rPr>
              <a:t>there were </a:t>
            </a:r>
            <a:r>
              <a:rPr sz="1069" spc="5" dirty="0">
                <a:latin typeface="Times New Roman"/>
                <a:cs typeface="Times New Roman"/>
              </a:rPr>
              <a:t>four traversing </a:t>
            </a:r>
            <a:r>
              <a:rPr sz="1069" spc="10" dirty="0">
                <a:latin typeface="Times New Roman"/>
                <a:cs typeface="Times New Roman"/>
              </a:rPr>
              <a:t>methods of </a:t>
            </a:r>
            <a:r>
              <a:rPr sz="1069" spc="5" dirty="0">
                <a:latin typeface="Times New Roman"/>
                <a:cs typeface="Times New Roman"/>
              </a:rPr>
              <a:t>binary </a:t>
            </a:r>
            <a:r>
              <a:rPr sz="1069" dirty="0">
                <a:latin typeface="Times New Roman"/>
                <a:cs typeface="Times New Roman"/>
              </a:rPr>
              <a:t>trees:  </a:t>
            </a:r>
            <a:r>
              <a:rPr sz="1069" i="1" spc="5" dirty="0">
                <a:latin typeface="Times New Roman"/>
                <a:cs typeface="Times New Roman"/>
              </a:rPr>
              <a:t>preorder</a:t>
            </a:r>
            <a:r>
              <a:rPr sz="1069" spc="5" dirty="0">
                <a:latin typeface="Times New Roman"/>
                <a:cs typeface="Times New Roman"/>
              </a:rPr>
              <a:t>, </a:t>
            </a:r>
            <a:r>
              <a:rPr sz="1069" i="1" spc="5" dirty="0">
                <a:latin typeface="Times New Roman"/>
                <a:cs typeface="Times New Roman"/>
              </a:rPr>
              <a:t>inorder</a:t>
            </a:r>
            <a:r>
              <a:rPr sz="1069" spc="5" dirty="0">
                <a:latin typeface="Times New Roman"/>
                <a:cs typeface="Times New Roman"/>
              </a:rPr>
              <a:t>, </a:t>
            </a:r>
            <a:r>
              <a:rPr sz="1069" i="1" spc="5" dirty="0">
                <a:latin typeface="Times New Roman"/>
                <a:cs typeface="Times New Roman"/>
              </a:rPr>
              <a:t>postorder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i="1" spc="5" dirty="0">
                <a:latin typeface="Times New Roman"/>
                <a:cs typeface="Times New Roman"/>
              </a:rPr>
              <a:t>levelorder</a:t>
            </a:r>
            <a:r>
              <a:rPr sz="1069" spc="5" dirty="0">
                <a:latin typeface="Times New Roman"/>
                <a:cs typeface="Times New Roman"/>
              </a:rPr>
              <a:t>. First three </a:t>
            </a:r>
            <a:r>
              <a:rPr sz="1069" i="1" spc="5" dirty="0">
                <a:latin typeface="Times New Roman"/>
                <a:cs typeface="Times New Roman"/>
              </a:rPr>
              <a:t>preorder</a:t>
            </a:r>
            <a:r>
              <a:rPr sz="1069" spc="5" dirty="0">
                <a:latin typeface="Times New Roman"/>
                <a:cs typeface="Times New Roman"/>
              </a:rPr>
              <a:t>, </a:t>
            </a:r>
            <a:r>
              <a:rPr sz="1069" i="1" spc="5" dirty="0">
                <a:latin typeface="Times New Roman"/>
                <a:cs typeface="Times New Roman"/>
              </a:rPr>
              <a:t>inorder </a:t>
            </a:r>
            <a:r>
              <a:rPr sz="1069" spc="10" dirty="0">
                <a:latin typeface="Times New Roman"/>
                <a:cs typeface="Times New Roman"/>
              </a:rPr>
              <a:t>and  </a:t>
            </a:r>
            <a:r>
              <a:rPr sz="1069" i="1" spc="5" dirty="0">
                <a:latin typeface="Times New Roman"/>
                <a:cs typeface="Times New Roman"/>
              </a:rPr>
              <a:t>postorder </a:t>
            </a:r>
            <a:r>
              <a:rPr sz="1069" spc="10" dirty="0">
                <a:latin typeface="Times New Roman"/>
                <a:cs typeface="Times New Roman"/>
              </a:rPr>
              <a:t>were implemented using </a:t>
            </a:r>
            <a:r>
              <a:rPr sz="1069" spc="5" dirty="0">
                <a:latin typeface="Times New Roman"/>
                <a:cs typeface="Times New Roman"/>
              </a:rPr>
              <a:t>recursion. </a:t>
            </a:r>
            <a:r>
              <a:rPr sz="1069" spc="10" dirty="0">
                <a:latin typeface="Times New Roman"/>
                <a:cs typeface="Times New Roman"/>
              </a:rPr>
              <a:t>Those </a:t>
            </a:r>
            <a:r>
              <a:rPr sz="1069" spc="5" dirty="0">
                <a:latin typeface="Times New Roman"/>
                <a:cs typeface="Times New Roman"/>
              </a:rPr>
              <a:t>recursive </a:t>
            </a:r>
            <a:r>
              <a:rPr sz="1069" spc="10" dirty="0">
                <a:latin typeface="Times New Roman"/>
                <a:cs typeface="Times New Roman"/>
              </a:rPr>
              <a:t>routines were very  </a:t>
            </a:r>
            <a:r>
              <a:rPr sz="1069" spc="5" dirty="0">
                <a:latin typeface="Times New Roman"/>
                <a:cs typeface="Times New Roman"/>
              </a:rPr>
              <a:t>small, </a:t>
            </a:r>
            <a:r>
              <a:rPr sz="1069" spc="10" dirty="0">
                <a:latin typeface="Times New Roman"/>
                <a:cs typeface="Times New Roman"/>
              </a:rPr>
              <a:t>3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4 </a:t>
            </a:r>
            <a:r>
              <a:rPr sz="1069" spc="5" dirty="0">
                <a:latin typeface="Times New Roman"/>
                <a:cs typeface="Times New Roman"/>
              </a:rPr>
              <a:t>lines of </a:t>
            </a:r>
            <a:r>
              <a:rPr sz="1069" spc="10" dirty="0">
                <a:latin typeface="Times New Roman"/>
                <a:cs typeface="Times New Roman"/>
              </a:rPr>
              <a:t>code and they </a:t>
            </a:r>
            <a:r>
              <a:rPr sz="1069" spc="5" dirty="0">
                <a:latin typeface="Times New Roman"/>
                <a:cs typeface="Times New Roman"/>
              </a:rPr>
              <a:t>could </a:t>
            </a:r>
            <a:r>
              <a:rPr sz="1069" spc="10" dirty="0">
                <a:latin typeface="Times New Roman"/>
                <a:cs typeface="Times New Roman"/>
              </a:rPr>
              <a:t>be employed </a:t>
            </a:r>
            <a:r>
              <a:rPr sz="1069" spc="5" dirty="0">
                <a:latin typeface="Times New Roman"/>
                <a:cs typeface="Times New Roman"/>
              </a:rPr>
              <a:t>to traverse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tree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spc="5" dirty="0">
                <a:latin typeface="Times New Roman"/>
                <a:cs typeface="Times New Roman"/>
              </a:rPr>
              <a:t>any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size.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49"/>
              </a:lnSpc>
            </a:pPr>
            <a:r>
              <a:rPr sz="1069" spc="15" dirty="0">
                <a:latin typeface="Times New Roman"/>
                <a:cs typeface="Times New Roman"/>
              </a:rPr>
              <a:t>We</a:t>
            </a:r>
            <a:r>
              <a:rPr sz="1069" spc="21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also</a:t>
            </a:r>
            <a:r>
              <a:rPr sz="1069" spc="20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traversed</a:t>
            </a:r>
            <a:r>
              <a:rPr sz="1069" spc="21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BST</a:t>
            </a:r>
            <a:r>
              <a:rPr sz="1069" spc="21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in</a:t>
            </a:r>
            <a:r>
              <a:rPr sz="1069" spc="21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inorder</a:t>
            </a:r>
            <a:r>
              <a:rPr sz="1069" spc="21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to</a:t>
            </a:r>
            <a:r>
              <a:rPr sz="1069" spc="21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retrieve</a:t>
            </a:r>
            <a:r>
              <a:rPr sz="1069" spc="21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21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information</a:t>
            </a:r>
            <a:r>
              <a:rPr sz="1069" spc="21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in</a:t>
            </a:r>
            <a:r>
              <a:rPr sz="1069" spc="21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sorted</a:t>
            </a:r>
            <a:r>
              <a:rPr sz="1069" spc="2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order.</a:t>
            </a:r>
            <a:r>
              <a:rPr sz="1069" spc="214" dirty="0">
                <a:latin typeface="Times New Roman"/>
                <a:cs typeface="Times New Roman"/>
              </a:rPr>
              <a:t> </a:t>
            </a:r>
            <a:r>
              <a:rPr sz="1069" spc="19" dirty="0">
                <a:latin typeface="Times New Roman"/>
                <a:cs typeface="Times New Roman"/>
              </a:rPr>
              <a:t>We</a:t>
            </a:r>
            <a:endParaRPr sz="1069">
              <a:latin typeface="Times New Roman"/>
              <a:cs typeface="Times New Roman"/>
            </a:endParaRPr>
          </a:p>
          <a:p>
            <a:pPr marL="12347" marR="6173" algn="just">
              <a:lnSpc>
                <a:spcPct val="98300"/>
              </a:lnSpc>
              <a:spcBef>
                <a:spcPts val="10"/>
              </a:spcBef>
            </a:pPr>
            <a:r>
              <a:rPr sz="1069" spc="10" dirty="0">
                <a:latin typeface="Times New Roman"/>
                <a:cs typeface="Times New Roman"/>
              </a:rPr>
              <a:t>employed </a:t>
            </a:r>
            <a:r>
              <a:rPr sz="1069" spc="5" dirty="0">
                <a:latin typeface="Times New Roman"/>
                <a:cs typeface="Times New Roman"/>
              </a:rPr>
              <a:t>stacks </a:t>
            </a:r>
            <a:r>
              <a:rPr sz="1069" spc="10" dirty="0">
                <a:latin typeface="Times New Roman"/>
                <a:cs typeface="Times New Roman"/>
              </a:rPr>
              <a:t>in </a:t>
            </a:r>
            <a:r>
              <a:rPr sz="1069" spc="5" dirty="0">
                <a:latin typeface="Times New Roman"/>
                <a:cs typeface="Times New Roman"/>
              </a:rPr>
              <a:t>recursive </a:t>
            </a:r>
            <a:r>
              <a:rPr sz="1069" spc="10" dirty="0">
                <a:latin typeface="Times New Roman"/>
                <a:cs typeface="Times New Roman"/>
              </a:rPr>
              <a:t>implementations. </a:t>
            </a:r>
            <a:r>
              <a:rPr sz="1069" spc="5" dirty="0">
                <a:latin typeface="Times New Roman"/>
                <a:cs typeface="Times New Roman"/>
              </a:rPr>
              <a:t>Although, recursive routines </a:t>
            </a:r>
            <a:r>
              <a:rPr sz="1069" spc="10" dirty="0">
                <a:latin typeface="Times New Roman"/>
                <a:cs typeface="Times New Roman"/>
              </a:rPr>
              <a:t>are of </a:t>
            </a:r>
            <a:r>
              <a:rPr sz="1069" spc="28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few </a:t>
            </a:r>
            <a:r>
              <a:rPr sz="1069" spc="5" dirty="0">
                <a:latin typeface="Times New Roman"/>
                <a:cs typeface="Times New Roman"/>
              </a:rPr>
              <a:t>lines </a:t>
            </a:r>
            <a:r>
              <a:rPr sz="1069" spc="15" dirty="0">
                <a:latin typeface="Times New Roman"/>
                <a:cs typeface="Times New Roman"/>
              </a:rPr>
              <a:t>but </a:t>
            </a:r>
            <a:r>
              <a:rPr sz="1069" spc="10" dirty="0">
                <a:latin typeface="Times New Roman"/>
                <a:cs typeface="Times New Roman"/>
              </a:rPr>
              <a:t>when </a:t>
            </a:r>
            <a:r>
              <a:rPr sz="1069" spc="5" dirty="0">
                <a:latin typeface="Times New Roman"/>
                <a:cs typeface="Times New Roman"/>
              </a:rPr>
              <a:t>recursion is in action, recursive stack is formed that contains </a:t>
            </a:r>
            <a:r>
              <a:rPr sz="1069" spc="10" dirty="0">
                <a:latin typeface="Times New Roman"/>
                <a:cs typeface="Times New Roman"/>
              </a:rPr>
              <a:t>the  function calls.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also </a:t>
            </a:r>
            <a:r>
              <a:rPr sz="1069" spc="5" dirty="0">
                <a:latin typeface="Times New Roman"/>
                <a:cs typeface="Times New Roman"/>
              </a:rPr>
              <a:t>explicitly </a:t>
            </a:r>
            <a:r>
              <a:rPr sz="1069" spc="10" dirty="0">
                <a:latin typeface="Times New Roman"/>
                <a:cs typeface="Times New Roman"/>
              </a:rPr>
              <a:t>used </a:t>
            </a:r>
            <a:r>
              <a:rPr sz="1069" spc="5" dirty="0">
                <a:latin typeface="Times New Roman"/>
                <a:cs typeface="Times New Roman"/>
              </a:rPr>
              <a:t>stack for </a:t>
            </a:r>
            <a:r>
              <a:rPr sz="1069" spc="10" dirty="0">
                <a:latin typeface="Times New Roman"/>
                <a:cs typeface="Times New Roman"/>
              </a:rPr>
              <a:t>inorder </a:t>
            </a:r>
            <a:r>
              <a:rPr sz="1069" spc="5" dirty="0">
                <a:latin typeface="Times New Roman"/>
                <a:cs typeface="Times New Roman"/>
              </a:rPr>
              <a:t>non-recursive </a:t>
            </a:r>
            <a:r>
              <a:rPr sz="1069" spc="10" dirty="0">
                <a:latin typeface="Times New Roman"/>
                <a:cs typeface="Times New Roman"/>
              </a:rPr>
              <a:t>traversal. </a:t>
            </a:r>
            <a:r>
              <a:rPr sz="1069" spc="15" dirty="0">
                <a:latin typeface="Times New Roman"/>
                <a:cs typeface="Times New Roman"/>
              </a:rPr>
              <a:t>When  </a:t>
            </a:r>
            <a:r>
              <a:rPr sz="1069" spc="5" dirty="0">
                <a:latin typeface="Times New Roman"/>
                <a:cs typeface="Times New Roman"/>
              </a:rPr>
              <a:t>the calling pattern of recursive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non-recursive stack </a:t>
            </a:r>
            <a:r>
              <a:rPr sz="1069" spc="10" dirty="0">
                <a:latin typeface="Times New Roman"/>
                <a:cs typeface="Times New Roman"/>
              </a:rPr>
              <a:t>based </a:t>
            </a:r>
            <a:r>
              <a:rPr sz="1069" spc="5" dirty="0">
                <a:latin typeface="Times New Roman"/>
                <a:cs typeface="Times New Roman"/>
              </a:rPr>
              <a:t>routines </a:t>
            </a:r>
            <a:r>
              <a:rPr sz="1069" spc="10" dirty="0">
                <a:latin typeface="Times New Roman"/>
                <a:cs typeface="Times New Roman"/>
              </a:rPr>
              <a:t>were compared,  the </a:t>
            </a:r>
            <a:r>
              <a:rPr sz="1069" spc="5" dirty="0">
                <a:latin typeface="Times New Roman"/>
                <a:cs typeface="Times New Roman"/>
              </a:rPr>
              <a:t>calling </a:t>
            </a:r>
            <a:r>
              <a:rPr sz="1069" spc="10" dirty="0">
                <a:latin typeface="Times New Roman"/>
                <a:cs typeface="Times New Roman"/>
              </a:rPr>
              <a:t>pattern </a:t>
            </a:r>
            <a:r>
              <a:rPr sz="1069" spc="5" dirty="0">
                <a:latin typeface="Times New Roman"/>
                <a:cs typeface="Times New Roman"/>
              </a:rPr>
              <a:t>of both 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routines </a:t>
            </a:r>
            <a:r>
              <a:rPr sz="1069" spc="10" dirty="0">
                <a:latin typeface="Times New Roman"/>
                <a:cs typeface="Times New Roman"/>
              </a:rPr>
              <a:t>were</a:t>
            </a:r>
            <a:r>
              <a:rPr sz="1069" spc="3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similar.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29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5556" algn="just">
              <a:lnSpc>
                <a:spcPct val="98400"/>
              </a:lnSpc>
              <a:spcBef>
                <a:spcPts val="5"/>
              </a:spcBef>
            </a:pPr>
            <a:r>
              <a:rPr sz="1069" spc="10" dirty="0">
                <a:latin typeface="Times New Roman"/>
                <a:cs typeface="Times New Roman"/>
              </a:rPr>
              <a:t>Suppose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5" dirty="0">
                <a:latin typeface="Times New Roman"/>
                <a:cs typeface="Times New Roman"/>
              </a:rPr>
              <a:t>we have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15" dirty="0">
                <a:latin typeface="Times New Roman"/>
                <a:cs typeface="Times New Roman"/>
              </a:rPr>
              <a:t>BST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5" dirty="0">
                <a:latin typeface="Times New Roman"/>
                <a:cs typeface="Times New Roman"/>
              </a:rPr>
              <a:t>traversed </a:t>
            </a:r>
            <a:r>
              <a:rPr sz="1069" spc="10" dirty="0">
                <a:latin typeface="Times New Roman"/>
                <a:cs typeface="Times New Roman"/>
              </a:rPr>
              <a:t>again and again </a:t>
            </a:r>
            <a:r>
              <a:rPr sz="1069" spc="5" dirty="0">
                <a:latin typeface="Times New Roman"/>
                <a:cs typeface="Times New Roman"/>
              </a:rPr>
              <a:t>for </a:t>
            </a:r>
            <a:r>
              <a:rPr sz="1069" spc="10" dirty="0">
                <a:latin typeface="Times New Roman"/>
                <a:cs typeface="Times New Roman"/>
              </a:rPr>
              <a:t>some </a:t>
            </a:r>
            <a:r>
              <a:rPr sz="1069" spc="5" dirty="0">
                <a:latin typeface="Times New Roman"/>
                <a:cs typeface="Times New Roman"/>
              </a:rPr>
              <a:t>operations </a:t>
            </a:r>
            <a:r>
              <a:rPr sz="1069" spc="10" dirty="0">
                <a:latin typeface="Times New Roman"/>
                <a:cs typeface="Times New Roman"/>
              </a:rPr>
              <a:t>of  </a:t>
            </a:r>
            <a:r>
              <a:rPr sz="1069" spc="5" dirty="0">
                <a:latin typeface="Times New Roman"/>
                <a:cs typeface="Times New Roman"/>
              </a:rPr>
              <a:t>find or print. </a:t>
            </a:r>
            <a:r>
              <a:rPr sz="1069" spc="15" dirty="0">
                <a:latin typeface="Times New Roman"/>
                <a:cs typeface="Times New Roman"/>
              </a:rPr>
              <a:t>Due </a:t>
            </a:r>
            <a:r>
              <a:rPr sz="1069" spc="5" dirty="0">
                <a:latin typeface="Times New Roman"/>
                <a:cs typeface="Times New Roman"/>
              </a:rPr>
              <a:t>to lot of recursive operations, the stack size keeps </a:t>
            </a:r>
            <a:r>
              <a:rPr sz="1069" spc="10" dirty="0">
                <a:latin typeface="Times New Roman"/>
                <a:cs typeface="Times New Roman"/>
              </a:rPr>
              <a:t>on </a:t>
            </a:r>
            <a:r>
              <a:rPr sz="1069" spc="5" dirty="0">
                <a:latin typeface="Times New Roman"/>
                <a:cs typeface="Times New Roman"/>
              </a:rPr>
              <a:t>growing. </a:t>
            </a:r>
            <a:r>
              <a:rPr sz="1069" spc="15" dirty="0">
                <a:latin typeface="Times New Roman"/>
                <a:cs typeface="Times New Roman"/>
              </a:rPr>
              <a:t>As </a:t>
            </a:r>
            <a:r>
              <a:rPr sz="1069" spc="10" dirty="0">
                <a:latin typeface="Times New Roman"/>
                <a:cs typeface="Times New Roman"/>
              </a:rPr>
              <a:t>a  </a:t>
            </a:r>
            <a:r>
              <a:rPr sz="1069" spc="5" dirty="0">
                <a:latin typeface="Times New Roman"/>
                <a:cs typeface="Times New Roman"/>
              </a:rPr>
              <a:t>result, </a:t>
            </a:r>
            <a:r>
              <a:rPr sz="1069" spc="10" dirty="0">
                <a:latin typeface="Times New Roman"/>
                <a:cs typeface="Times New Roman"/>
              </a:rPr>
              <a:t>the performance </a:t>
            </a:r>
            <a:r>
              <a:rPr sz="1069" spc="5" dirty="0">
                <a:latin typeface="Times New Roman"/>
                <a:cs typeface="Times New Roman"/>
              </a:rPr>
              <a:t>is affected. </a:t>
            </a:r>
            <a:r>
              <a:rPr sz="1069" spc="10" dirty="0">
                <a:latin typeface="Times New Roman"/>
                <a:cs typeface="Times New Roman"/>
              </a:rPr>
              <a:t>To overcome </a:t>
            </a:r>
            <a:r>
              <a:rPr sz="1069" spc="5" dirty="0">
                <a:latin typeface="Times New Roman"/>
                <a:cs typeface="Times New Roman"/>
              </a:rPr>
              <a:t>this </a:t>
            </a:r>
            <a:r>
              <a:rPr sz="1069" spc="10" dirty="0">
                <a:latin typeface="Times New Roman"/>
                <a:cs typeface="Times New Roman"/>
              </a:rPr>
              <a:t>performance </a:t>
            </a:r>
            <a:r>
              <a:rPr sz="1069" spc="5" dirty="0">
                <a:latin typeface="Times New Roman"/>
                <a:cs typeface="Times New Roman"/>
              </a:rPr>
              <a:t>bottleneck,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can  use </a:t>
            </a:r>
            <a:r>
              <a:rPr sz="1069" spc="5" dirty="0">
                <a:latin typeface="Times New Roman"/>
                <a:cs typeface="Times New Roman"/>
              </a:rPr>
              <a:t>non-recursive </a:t>
            </a:r>
            <a:r>
              <a:rPr sz="1069" spc="10" dirty="0">
                <a:latin typeface="Times New Roman"/>
                <a:cs typeface="Times New Roman"/>
              </a:rPr>
              <a:t>method </a:t>
            </a:r>
            <a:r>
              <a:rPr sz="1069" spc="5" dirty="0">
                <a:latin typeface="Times New Roman"/>
                <a:cs typeface="Times New Roman"/>
              </a:rPr>
              <a:t>but stack-driven traversal will again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an issue.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i="1" spc="15" dirty="0">
                <a:latin typeface="Times New Roman"/>
                <a:cs typeface="Times New Roman"/>
              </a:rPr>
              <a:t>push 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i="1" spc="10" dirty="0">
                <a:latin typeface="Times New Roman"/>
                <a:cs typeface="Times New Roman"/>
              </a:rPr>
              <a:t>pop </a:t>
            </a:r>
            <a:r>
              <a:rPr sz="1069" spc="5" dirty="0">
                <a:latin typeface="Times New Roman"/>
                <a:cs typeface="Times New Roman"/>
              </a:rPr>
              <a:t>operations of stack for insertion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retrieval will again take time. </a:t>
            </a:r>
            <a:r>
              <a:rPr sz="1069" spc="15" dirty="0">
                <a:latin typeface="Times New Roman"/>
                <a:cs typeface="Times New Roman"/>
              </a:rPr>
              <a:t>So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there  a </a:t>
            </a:r>
            <a:r>
              <a:rPr sz="1069" spc="15" dirty="0">
                <a:latin typeface="Times New Roman"/>
                <a:cs typeface="Times New Roman"/>
              </a:rPr>
              <a:t>way </a:t>
            </a:r>
            <a:r>
              <a:rPr sz="1069" spc="10" dirty="0">
                <a:latin typeface="Times New Roman"/>
                <a:cs typeface="Times New Roman"/>
              </a:rPr>
              <a:t>to do traversal without </a:t>
            </a:r>
            <a:r>
              <a:rPr sz="1069" spc="5" dirty="0">
                <a:latin typeface="Times New Roman"/>
                <a:cs typeface="Times New Roman"/>
              </a:rPr>
              <a:t>using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stack neither </a:t>
            </a:r>
            <a:r>
              <a:rPr sz="1069" spc="10" dirty="0">
                <a:latin typeface="Times New Roman"/>
                <a:cs typeface="Times New Roman"/>
              </a:rPr>
              <a:t>of implicit function call </a:t>
            </a:r>
            <a:r>
              <a:rPr sz="1069" spc="5" dirty="0">
                <a:latin typeface="Times New Roman"/>
                <a:cs typeface="Times New Roman"/>
              </a:rPr>
              <a:t>stack </a:t>
            </a:r>
            <a:r>
              <a:rPr sz="1069" spc="15" dirty="0">
                <a:latin typeface="Times New Roman"/>
                <a:cs typeface="Times New Roman"/>
              </a:rPr>
              <a:t>nor  </a:t>
            </a:r>
            <a:r>
              <a:rPr sz="1069" spc="5" dirty="0">
                <a:latin typeface="Times New Roman"/>
                <a:cs typeface="Times New Roman"/>
              </a:rPr>
              <a:t>explicit.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same idea </a:t>
            </a:r>
            <a:r>
              <a:rPr sz="1069" spc="5" dirty="0">
                <a:latin typeface="Times New Roman"/>
                <a:cs typeface="Times New Roman"/>
              </a:rPr>
              <a:t>is presented 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last bullets </a:t>
            </a:r>
            <a:r>
              <a:rPr sz="1069" spc="10" dirty="0">
                <a:latin typeface="Times New Roman"/>
                <a:cs typeface="Times New Roman"/>
              </a:rPr>
              <a:t>above that </a:t>
            </a:r>
            <a:r>
              <a:rPr sz="1069" spc="5" dirty="0">
                <a:latin typeface="Times New Roman"/>
                <a:cs typeface="Times New Roman"/>
              </a:rPr>
              <a:t>leads to </a:t>
            </a:r>
            <a:r>
              <a:rPr sz="1069" spc="10" dirty="0">
                <a:latin typeface="Times New Roman"/>
                <a:cs typeface="Times New Roman"/>
              </a:rPr>
              <a:t>threaded  </a:t>
            </a:r>
            <a:r>
              <a:rPr sz="1069" spc="5" dirty="0">
                <a:latin typeface="Times New Roman"/>
                <a:cs typeface="Times New Roman"/>
              </a:rPr>
              <a:t>binary</a:t>
            </a:r>
            <a:r>
              <a:rPr sz="1069" spc="-39" dirty="0">
                <a:latin typeface="Times New Roman"/>
                <a:cs typeface="Times New Roman"/>
              </a:rPr>
              <a:t> </a:t>
            </a:r>
            <a:r>
              <a:rPr sz="1069" dirty="0">
                <a:latin typeface="Times New Roman"/>
                <a:cs typeface="Times New Roman"/>
              </a:rPr>
              <a:t>trees: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53"/>
              </a:spcBef>
            </a:pPr>
            <a:endParaRPr sz="1167">
              <a:latin typeface="Times New Roman"/>
              <a:cs typeface="Times New Roman"/>
            </a:endParaRPr>
          </a:p>
          <a:p>
            <a:pPr marL="221628" marR="6173" indent="-209281" algn="just">
              <a:lnSpc>
                <a:spcPts val="1254"/>
              </a:lnSpc>
              <a:buFont typeface="Symbol"/>
              <a:buChar char=""/>
              <a:tabLst>
                <a:tab pos="222245" algn="l"/>
              </a:tabLst>
            </a:pPr>
            <a:r>
              <a:rPr sz="1069" i="1" spc="5" dirty="0">
                <a:latin typeface="Times New Roman"/>
                <a:cs typeface="Times New Roman"/>
              </a:rPr>
              <a:t>It </a:t>
            </a:r>
            <a:r>
              <a:rPr sz="1069" i="1" spc="10" dirty="0">
                <a:latin typeface="Times New Roman"/>
                <a:cs typeface="Times New Roman"/>
              </a:rPr>
              <a:t>would </a:t>
            </a:r>
            <a:r>
              <a:rPr sz="1069" i="1" spc="15" dirty="0">
                <a:latin typeface="Times New Roman"/>
                <a:cs typeface="Times New Roman"/>
              </a:rPr>
              <a:t>be </a:t>
            </a:r>
            <a:r>
              <a:rPr sz="1069" i="1" spc="5" dirty="0">
                <a:latin typeface="Times New Roman"/>
                <a:cs typeface="Times New Roman"/>
              </a:rPr>
              <a:t>useful </a:t>
            </a:r>
            <a:r>
              <a:rPr sz="1069" i="1" spc="10" dirty="0">
                <a:latin typeface="Times New Roman"/>
                <a:cs typeface="Times New Roman"/>
              </a:rPr>
              <a:t>to modify the tree </a:t>
            </a:r>
            <a:r>
              <a:rPr sz="1069" i="1" spc="5" dirty="0">
                <a:latin typeface="Times New Roman"/>
                <a:cs typeface="Times New Roman"/>
              </a:rPr>
              <a:t>data structure </a:t>
            </a:r>
            <a:r>
              <a:rPr sz="1069" i="1" spc="10" dirty="0">
                <a:latin typeface="Times New Roman"/>
                <a:cs typeface="Times New Roman"/>
              </a:rPr>
              <a:t>which represents the </a:t>
            </a:r>
            <a:r>
              <a:rPr sz="1069" i="1" spc="5" dirty="0">
                <a:latin typeface="Times New Roman"/>
                <a:cs typeface="Times New Roman"/>
              </a:rPr>
              <a:t>binary </a:t>
            </a:r>
            <a:r>
              <a:rPr sz="1069" i="1" spc="277" dirty="0">
                <a:latin typeface="Times New Roman"/>
                <a:cs typeface="Times New Roman"/>
              </a:rPr>
              <a:t> </a:t>
            </a:r>
            <a:r>
              <a:rPr sz="1069" i="1" spc="5" dirty="0">
                <a:latin typeface="Times New Roman"/>
                <a:cs typeface="Times New Roman"/>
              </a:rPr>
              <a:t>tree </a:t>
            </a:r>
            <a:r>
              <a:rPr sz="1069" i="1" spc="10" dirty="0">
                <a:latin typeface="Times New Roman"/>
                <a:cs typeface="Times New Roman"/>
              </a:rPr>
              <a:t>so as to speed </a:t>
            </a:r>
            <a:r>
              <a:rPr sz="1069" i="1" spc="5" dirty="0">
                <a:latin typeface="Times New Roman"/>
                <a:cs typeface="Times New Roman"/>
              </a:rPr>
              <a:t>up, </a:t>
            </a:r>
            <a:r>
              <a:rPr sz="1069" i="1" spc="10" dirty="0">
                <a:latin typeface="Times New Roman"/>
                <a:cs typeface="Times New Roman"/>
              </a:rPr>
              <a:t>say, the inorder traversal </a:t>
            </a:r>
            <a:r>
              <a:rPr sz="1069" i="1" spc="5" dirty="0">
                <a:latin typeface="Times New Roman"/>
                <a:cs typeface="Times New Roman"/>
              </a:rPr>
              <a:t>process: </a:t>
            </a:r>
            <a:r>
              <a:rPr sz="1069" i="1" spc="10" dirty="0">
                <a:latin typeface="Times New Roman"/>
                <a:cs typeface="Times New Roman"/>
              </a:rPr>
              <a:t>make </a:t>
            </a:r>
            <a:r>
              <a:rPr sz="1069" i="1" spc="5" dirty="0">
                <a:latin typeface="Times New Roman"/>
                <a:cs typeface="Times New Roman"/>
              </a:rPr>
              <a:t>it</a:t>
            </a:r>
            <a:r>
              <a:rPr sz="1069" i="1" spc="15" dirty="0">
                <a:latin typeface="Times New Roman"/>
                <a:cs typeface="Times New Roman"/>
              </a:rPr>
              <a:t> </a:t>
            </a:r>
            <a:r>
              <a:rPr sz="1069" i="1" spc="5" dirty="0">
                <a:latin typeface="Times New Roman"/>
                <a:cs typeface="Times New Roman"/>
              </a:rPr>
              <a:t>"stack-free".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44"/>
              </a:spcBef>
              <a:buFont typeface="Symbol"/>
              <a:buChar char=""/>
            </a:pPr>
            <a:endParaRPr sz="1021">
              <a:latin typeface="Times New Roman"/>
              <a:cs typeface="Times New Roman"/>
            </a:endParaRPr>
          </a:p>
          <a:p>
            <a:pPr marL="12347" marR="4939" algn="just">
              <a:lnSpc>
                <a:spcPct val="98400"/>
              </a:lnSpc>
            </a:pP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idea in the </a:t>
            </a:r>
            <a:r>
              <a:rPr sz="1069" spc="10" dirty="0">
                <a:latin typeface="Times New Roman"/>
                <a:cs typeface="Times New Roman"/>
              </a:rPr>
              <a:t>above </a:t>
            </a:r>
            <a:r>
              <a:rPr sz="1069" spc="5" dirty="0">
                <a:latin typeface="Times New Roman"/>
                <a:cs typeface="Times New Roman"/>
              </a:rPr>
              <a:t>statement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5" dirty="0">
                <a:latin typeface="Times New Roman"/>
                <a:cs typeface="Times New Roman"/>
              </a:rPr>
              <a:t>to modify the tree </a:t>
            </a:r>
            <a:r>
              <a:rPr sz="1069" spc="10" dirty="0">
                <a:latin typeface="Times New Roman"/>
                <a:cs typeface="Times New Roman"/>
              </a:rPr>
              <a:t>data </a:t>
            </a:r>
            <a:r>
              <a:rPr sz="1069" spc="5" dirty="0">
                <a:latin typeface="Times New Roman"/>
                <a:cs typeface="Times New Roman"/>
              </a:rPr>
              <a:t>structure to </a:t>
            </a:r>
            <a:r>
              <a:rPr sz="1069" spc="10" dirty="0">
                <a:latin typeface="Times New Roman"/>
                <a:cs typeface="Times New Roman"/>
              </a:rPr>
              <a:t>speed up and </a:t>
            </a:r>
            <a:r>
              <a:rPr sz="1069" spc="28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make </a:t>
            </a:r>
            <a:r>
              <a:rPr sz="1069" spc="5" dirty="0">
                <a:latin typeface="Times New Roman"/>
                <a:cs typeface="Times New Roman"/>
              </a:rPr>
              <a:t>it </a:t>
            </a:r>
            <a:r>
              <a:rPr sz="1069" spc="10" dirty="0">
                <a:latin typeface="Times New Roman"/>
                <a:cs typeface="Times New Roman"/>
              </a:rPr>
              <a:t>stack-free. </a:t>
            </a:r>
            <a:r>
              <a:rPr sz="1069" spc="15" dirty="0">
                <a:latin typeface="Times New Roman"/>
                <a:cs typeface="Times New Roman"/>
              </a:rPr>
              <a:t>Now, we </a:t>
            </a:r>
            <a:r>
              <a:rPr sz="1069" spc="10" dirty="0">
                <a:latin typeface="Times New Roman"/>
                <a:cs typeface="Times New Roman"/>
              </a:rPr>
              <a:t>see what kind of modification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required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binary  trees.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44"/>
              </a:spcBef>
            </a:pPr>
            <a:endParaRPr sz="1118">
              <a:latin typeface="Times New Roman"/>
              <a:cs typeface="Times New Roman"/>
            </a:endParaRPr>
          </a:p>
          <a:p>
            <a:pPr marL="221628" indent="-209281" algn="just">
              <a:buFont typeface="Symbol"/>
              <a:buChar char=""/>
              <a:tabLst>
                <a:tab pos="222245" algn="l"/>
              </a:tabLst>
            </a:pPr>
            <a:r>
              <a:rPr sz="1069" i="1" spc="5" dirty="0">
                <a:latin typeface="Times New Roman"/>
                <a:cs typeface="Times New Roman"/>
              </a:rPr>
              <a:t>Oddly, </a:t>
            </a:r>
            <a:r>
              <a:rPr sz="1069" i="1" spc="10" dirty="0">
                <a:latin typeface="Times New Roman"/>
                <a:cs typeface="Times New Roman"/>
              </a:rPr>
              <a:t>most </a:t>
            </a:r>
            <a:r>
              <a:rPr sz="1069" i="1" spc="5" dirty="0">
                <a:latin typeface="Times New Roman"/>
                <a:cs typeface="Times New Roman"/>
              </a:rPr>
              <a:t>of </a:t>
            </a:r>
            <a:r>
              <a:rPr sz="1069" i="1" spc="10" dirty="0">
                <a:latin typeface="Times New Roman"/>
                <a:cs typeface="Times New Roman"/>
              </a:rPr>
              <a:t>the </a:t>
            </a:r>
            <a:r>
              <a:rPr sz="1069" i="1" spc="5" dirty="0">
                <a:latin typeface="Times New Roman"/>
                <a:cs typeface="Times New Roman"/>
              </a:rPr>
              <a:t>pointer fields </a:t>
            </a:r>
            <a:r>
              <a:rPr sz="1069" i="1" spc="10" dirty="0">
                <a:latin typeface="Times New Roman"/>
                <a:cs typeface="Times New Roman"/>
              </a:rPr>
              <a:t>in our </a:t>
            </a:r>
            <a:r>
              <a:rPr sz="1069" i="1" spc="5" dirty="0">
                <a:latin typeface="Times New Roman"/>
                <a:cs typeface="Times New Roman"/>
              </a:rPr>
              <a:t>representation </a:t>
            </a:r>
            <a:r>
              <a:rPr sz="1069" i="1" spc="10" dirty="0">
                <a:latin typeface="Times New Roman"/>
                <a:cs typeface="Times New Roman"/>
              </a:rPr>
              <a:t>of binary </a:t>
            </a:r>
            <a:r>
              <a:rPr sz="1069" i="1" spc="5" dirty="0">
                <a:latin typeface="Times New Roman"/>
                <a:cs typeface="Times New Roman"/>
              </a:rPr>
              <a:t>trees are</a:t>
            </a:r>
            <a:r>
              <a:rPr sz="1069" i="1" spc="49" dirty="0">
                <a:latin typeface="Times New Roman"/>
                <a:cs typeface="Times New Roman"/>
              </a:rPr>
              <a:t> </a:t>
            </a:r>
            <a:r>
              <a:rPr sz="1069" i="1" spc="10" dirty="0">
                <a:latin typeface="Times New Roman"/>
                <a:cs typeface="Times New Roman"/>
              </a:rPr>
              <a:t>NULL!</a:t>
            </a:r>
            <a:endParaRPr sz="1069">
              <a:latin typeface="Times New Roman"/>
              <a:cs typeface="Times New Roman"/>
            </a:endParaRPr>
          </a:p>
          <a:p>
            <a:pPr marL="221628" marR="5556" indent="-209281" algn="just">
              <a:lnSpc>
                <a:spcPts val="1264"/>
              </a:lnSpc>
              <a:spcBef>
                <a:spcPts val="112"/>
              </a:spcBef>
              <a:buFont typeface="Symbol"/>
              <a:buChar char=""/>
              <a:tabLst>
                <a:tab pos="222245" algn="l"/>
              </a:tabLst>
            </a:pPr>
            <a:r>
              <a:rPr sz="1069" i="1" spc="10" dirty="0">
                <a:latin typeface="Times New Roman"/>
                <a:cs typeface="Times New Roman"/>
              </a:rPr>
              <a:t>Since every node (except </a:t>
            </a:r>
            <a:r>
              <a:rPr sz="1069" i="1" spc="5" dirty="0">
                <a:latin typeface="Times New Roman"/>
                <a:cs typeface="Times New Roman"/>
              </a:rPr>
              <a:t>the root) is </a:t>
            </a:r>
            <a:r>
              <a:rPr sz="1069" i="1" spc="10" dirty="0">
                <a:latin typeface="Times New Roman"/>
                <a:cs typeface="Times New Roman"/>
              </a:rPr>
              <a:t>pointed </a:t>
            </a:r>
            <a:r>
              <a:rPr sz="1069" i="1" spc="5" dirty="0">
                <a:latin typeface="Times New Roman"/>
                <a:cs typeface="Times New Roman"/>
              </a:rPr>
              <a:t>to, </a:t>
            </a:r>
            <a:r>
              <a:rPr sz="1069" i="1" spc="10" dirty="0">
                <a:latin typeface="Times New Roman"/>
                <a:cs typeface="Times New Roman"/>
              </a:rPr>
              <a:t>there are only N-1 </a:t>
            </a:r>
            <a:r>
              <a:rPr sz="1069" i="1" spc="15" dirty="0">
                <a:latin typeface="Times New Roman"/>
                <a:cs typeface="Times New Roman"/>
              </a:rPr>
              <a:t>non-NULL  </a:t>
            </a:r>
            <a:r>
              <a:rPr sz="1069" i="1" spc="10" dirty="0">
                <a:latin typeface="Times New Roman"/>
                <a:cs typeface="Times New Roman"/>
              </a:rPr>
              <a:t>pointers out of a </a:t>
            </a:r>
            <a:r>
              <a:rPr sz="1069" i="1" spc="5" dirty="0">
                <a:latin typeface="Times New Roman"/>
                <a:cs typeface="Times New Roman"/>
              </a:rPr>
              <a:t>possible </a:t>
            </a:r>
            <a:r>
              <a:rPr sz="1069" i="1" spc="15" dirty="0">
                <a:latin typeface="Times New Roman"/>
                <a:cs typeface="Times New Roman"/>
              </a:rPr>
              <a:t>2N </a:t>
            </a:r>
            <a:r>
              <a:rPr sz="1069" i="1" spc="10" dirty="0">
                <a:latin typeface="Times New Roman"/>
                <a:cs typeface="Times New Roman"/>
              </a:rPr>
              <a:t>(for an </a:t>
            </a:r>
            <a:r>
              <a:rPr sz="1069" i="1" spc="15" dirty="0">
                <a:latin typeface="Times New Roman"/>
                <a:cs typeface="Times New Roman"/>
              </a:rPr>
              <a:t>N node </a:t>
            </a:r>
            <a:r>
              <a:rPr sz="1069" i="1" spc="5" dirty="0">
                <a:latin typeface="Times New Roman"/>
                <a:cs typeface="Times New Roman"/>
              </a:rPr>
              <a:t>tree), </a:t>
            </a:r>
            <a:r>
              <a:rPr sz="1069" i="1" spc="10" dirty="0">
                <a:latin typeface="Times New Roman"/>
                <a:cs typeface="Times New Roman"/>
              </a:rPr>
              <a:t>so that </a:t>
            </a:r>
            <a:r>
              <a:rPr sz="1069" i="1" spc="15" dirty="0">
                <a:latin typeface="Times New Roman"/>
                <a:cs typeface="Times New Roman"/>
              </a:rPr>
              <a:t>N+1 </a:t>
            </a:r>
            <a:r>
              <a:rPr sz="1069" i="1" spc="10" dirty="0">
                <a:latin typeface="Times New Roman"/>
                <a:cs typeface="Times New Roman"/>
              </a:rPr>
              <a:t>pointers are  </a:t>
            </a:r>
            <a:r>
              <a:rPr sz="1069" i="1" spc="15" dirty="0">
                <a:latin typeface="Times New Roman"/>
                <a:cs typeface="Times New Roman"/>
              </a:rPr>
              <a:t>NULL.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44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marR="5556" algn="just">
              <a:lnSpc>
                <a:spcPct val="98300"/>
              </a:lnSpc>
            </a:pP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know </a:t>
            </a:r>
            <a:r>
              <a:rPr sz="1069" spc="5" dirty="0">
                <a:latin typeface="Times New Roman"/>
                <a:cs typeface="Times New Roman"/>
              </a:rPr>
              <a:t>that all </a:t>
            </a:r>
            <a:r>
              <a:rPr sz="1069" spc="10" dirty="0">
                <a:latin typeface="Times New Roman"/>
                <a:cs typeface="Times New Roman"/>
              </a:rPr>
              <a:t>the leaf node </a:t>
            </a:r>
            <a:r>
              <a:rPr sz="1069" spc="5" dirty="0">
                <a:latin typeface="Times New Roman"/>
                <a:cs typeface="Times New Roman"/>
              </a:rPr>
              <a:t>pointers </a:t>
            </a:r>
            <a:r>
              <a:rPr sz="1069" spc="10" dirty="0">
                <a:latin typeface="Times New Roman"/>
                <a:cs typeface="Times New Roman"/>
              </a:rPr>
              <a:t>are NULL. Each node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tree contains </a:t>
            </a:r>
            <a:r>
              <a:rPr sz="1069" spc="10" dirty="0">
                <a:latin typeface="Times New Roman"/>
                <a:cs typeface="Times New Roman"/>
              </a:rPr>
              <a:t>the  data </a:t>
            </a:r>
            <a:r>
              <a:rPr sz="1069" spc="5" dirty="0">
                <a:latin typeface="Times New Roman"/>
                <a:cs typeface="Times New Roman"/>
              </a:rPr>
              <a:t>part, </a:t>
            </a:r>
            <a:r>
              <a:rPr sz="1069" spc="10" dirty="0">
                <a:latin typeface="Times New Roman"/>
                <a:cs typeface="Times New Roman"/>
              </a:rPr>
              <a:t>two pointer variables for </a:t>
            </a:r>
            <a:r>
              <a:rPr sz="1069" spc="5" dirty="0">
                <a:latin typeface="Times New Roman"/>
                <a:cs typeface="Times New Roman"/>
              </a:rPr>
              <a:t>left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right </a:t>
            </a:r>
            <a:r>
              <a:rPr sz="1069" spc="10" dirty="0">
                <a:latin typeface="Times New Roman"/>
                <a:cs typeface="Times New Roman"/>
              </a:rPr>
              <a:t>nodes links. But these pointer  </a:t>
            </a:r>
            <a:r>
              <a:rPr sz="1069" spc="5" dirty="0">
                <a:latin typeface="Times New Roman"/>
                <a:cs typeface="Times New Roman"/>
              </a:rPr>
              <a:t>variables are used </a:t>
            </a:r>
            <a:r>
              <a:rPr sz="1069" spc="15" dirty="0">
                <a:latin typeface="Times New Roman"/>
                <a:cs typeface="Times New Roman"/>
              </a:rPr>
              <a:t>when </a:t>
            </a:r>
            <a:r>
              <a:rPr sz="1069" spc="10" dirty="0">
                <a:latin typeface="Times New Roman"/>
                <a:cs typeface="Times New Roman"/>
              </a:rPr>
              <a:t>the node </a:t>
            </a:r>
            <a:r>
              <a:rPr sz="1069" spc="5" dirty="0">
                <a:latin typeface="Times New Roman"/>
                <a:cs typeface="Times New Roman"/>
              </a:rPr>
              <a:t>has further child </a:t>
            </a:r>
            <a:r>
              <a:rPr sz="1069" spc="10" dirty="0">
                <a:latin typeface="Times New Roman"/>
                <a:cs typeface="Times New Roman"/>
              </a:rPr>
              <a:t>nodes.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know that in a </a:t>
            </a:r>
            <a:r>
              <a:rPr sz="1069" spc="5" dirty="0">
                <a:latin typeface="Times New Roman"/>
                <a:cs typeface="Times New Roman"/>
              </a:rPr>
              <a:t>binary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tree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total number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links are </a:t>
            </a:r>
            <a:r>
              <a:rPr sz="1069" spc="19" dirty="0">
                <a:latin typeface="Times New Roman"/>
                <a:cs typeface="Times New Roman"/>
              </a:rPr>
              <a:t>2N </a:t>
            </a:r>
            <a:r>
              <a:rPr sz="1069" spc="5" dirty="0">
                <a:latin typeface="Times New Roman"/>
                <a:cs typeface="Times New Roman"/>
              </a:rPr>
              <a:t>including both internal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external </a:t>
            </a:r>
            <a:r>
              <a:rPr sz="1069" spc="10" dirty="0">
                <a:latin typeface="Times New Roman"/>
                <a:cs typeface="Times New Roman"/>
              </a:rPr>
              <a:t>and the  number of </a:t>
            </a:r>
            <a:r>
              <a:rPr sz="1069" spc="19" dirty="0">
                <a:latin typeface="Times New Roman"/>
                <a:cs typeface="Times New Roman"/>
              </a:rPr>
              <a:t>NULL </a:t>
            </a:r>
            <a:r>
              <a:rPr sz="1069" spc="10" dirty="0">
                <a:latin typeface="Times New Roman"/>
                <a:cs typeface="Times New Roman"/>
              </a:rPr>
              <a:t>pointers </a:t>
            </a:r>
            <a:r>
              <a:rPr sz="1069" spc="5" dirty="0">
                <a:latin typeface="Times New Roman"/>
                <a:cs typeface="Times New Roman"/>
              </a:rPr>
              <a:t>is</a:t>
            </a:r>
            <a:r>
              <a:rPr sz="1069" spc="-83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N+1.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14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3019511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6"/>
            <a:ext cx="140696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CS301 – Data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43804" y="868856"/>
            <a:ext cx="86615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27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76611" y="1315968"/>
            <a:ext cx="4361001" cy="25444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3496981" y="1401269"/>
            <a:ext cx="126559" cy="172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18" b="1" spc="-10" dirty="0">
                <a:latin typeface="Arial"/>
                <a:cs typeface="Arial"/>
              </a:rPr>
              <a:t>A</a:t>
            </a:r>
            <a:endParaRPr sz="1118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90941" y="1944300"/>
            <a:ext cx="126559" cy="172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18" b="1" spc="-10" dirty="0">
                <a:latin typeface="Arial"/>
                <a:cs typeface="Arial"/>
              </a:rPr>
              <a:t>B</a:t>
            </a:r>
            <a:endParaRPr sz="1118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83782" y="1944300"/>
            <a:ext cx="126559" cy="172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18" b="1" spc="-10" dirty="0">
                <a:latin typeface="Arial"/>
                <a:cs typeface="Arial"/>
              </a:rPr>
              <a:t>C</a:t>
            </a:r>
            <a:endParaRPr sz="1118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74543" y="2534003"/>
            <a:ext cx="126559" cy="172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18" b="1" spc="-10" dirty="0">
                <a:latin typeface="Arial"/>
                <a:cs typeface="Arial"/>
              </a:rPr>
              <a:t>D</a:t>
            </a:r>
            <a:endParaRPr sz="1118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63693" y="2488812"/>
            <a:ext cx="119151" cy="172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18" b="1" spc="-10" dirty="0">
                <a:latin typeface="Arial"/>
                <a:cs typeface="Arial"/>
              </a:rPr>
              <a:t>E</a:t>
            </a:r>
            <a:endParaRPr sz="1118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17208" y="2488812"/>
            <a:ext cx="111125" cy="172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18" b="1" spc="-10" dirty="0">
                <a:latin typeface="Arial"/>
                <a:cs typeface="Arial"/>
              </a:rPr>
              <a:t>F</a:t>
            </a:r>
            <a:endParaRPr sz="1118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224228" y="3213347"/>
            <a:ext cx="134585" cy="172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18" b="1" spc="-10" dirty="0">
                <a:latin typeface="Arial"/>
                <a:cs typeface="Arial"/>
              </a:rPr>
              <a:t>G</a:t>
            </a:r>
            <a:endParaRPr sz="1118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138416" y="3213347"/>
            <a:ext cx="119151" cy="172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18" b="1" spc="-10" dirty="0">
                <a:latin typeface="Arial"/>
                <a:cs typeface="Arial"/>
              </a:rPr>
              <a:t>E</a:t>
            </a:r>
            <a:endParaRPr sz="1118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591931" y="3213347"/>
            <a:ext cx="111125" cy="172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18" b="1" spc="-10" dirty="0">
                <a:latin typeface="Arial"/>
                <a:cs typeface="Arial"/>
              </a:rPr>
              <a:t>F</a:t>
            </a:r>
            <a:endParaRPr sz="1118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60139" y="1835644"/>
            <a:ext cx="728486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5" dirty="0">
                <a:latin typeface="Arial"/>
                <a:cs typeface="Arial"/>
              </a:rPr>
              <a:t>Internal</a:t>
            </a:r>
            <a:r>
              <a:rPr sz="924" spc="-53" dirty="0">
                <a:latin typeface="Arial"/>
                <a:cs typeface="Arial"/>
              </a:rPr>
              <a:t> </a:t>
            </a:r>
            <a:r>
              <a:rPr sz="924" spc="10" dirty="0">
                <a:latin typeface="Arial"/>
                <a:cs typeface="Arial"/>
              </a:rPr>
              <a:t>node</a:t>
            </a:r>
            <a:endParaRPr sz="924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08571" y="1314839"/>
            <a:ext cx="1030376" cy="2844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5" dirty="0">
                <a:latin typeface="Arial"/>
                <a:cs typeface="Arial"/>
              </a:rPr>
              <a:t>Internal </a:t>
            </a:r>
            <a:r>
              <a:rPr sz="924" spc="10" dirty="0">
                <a:latin typeface="Arial"/>
                <a:cs typeface="Arial"/>
              </a:rPr>
              <a:t>nodes:</a:t>
            </a:r>
            <a:r>
              <a:rPr sz="924" spc="-58" dirty="0">
                <a:latin typeface="Arial"/>
                <a:cs typeface="Arial"/>
              </a:rPr>
              <a:t> </a:t>
            </a:r>
            <a:r>
              <a:rPr sz="924" spc="10" dirty="0">
                <a:latin typeface="Arial"/>
                <a:cs typeface="Arial"/>
              </a:rPr>
              <a:t>9</a:t>
            </a:r>
            <a:endParaRPr sz="924">
              <a:latin typeface="Arial"/>
              <a:cs typeface="Arial"/>
            </a:endParaRPr>
          </a:p>
          <a:p>
            <a:pPr marL="12347">
              <a:spcBef>
                <a:spcPts val="29"/>
              </a:spcBef>
            </a:pPr>
            <a:r>
              <a:rPr sz="924" spc="5" dirty="0">
                <a:latin typeface="Arial"/>
                <a:cs typeface="Arial"/>
              </a:rPr>
              <a:t>External </a:t>
            </a:r>
            <a:r>
              <a:rPr sz="924" spc="10" dirty="0">
                <a:latin typeface="Arial"/>
                <a:cs typeface="Arial"/>
              </a:rPr>
              <a:t>nodes:</a:t>
            </a:r>
            <a:r>
              <a:rPr sz="924" spc="-44" dirty="0">
                <a:latin typeface="Arial"/>
                <a:cs typeface="Arial"/>
              </a:rPr>
              <a:t> </a:t>
            </a:r>
            <a:r>
              <a:rPr sz="924" spc="5" dirty="0">
                <a:latin typeface="Arial"/>
                <a:cs typeface="Arial"/>
              </a:rPr>
              <a:t>10</a:t>
            </a:r>
            <a:endParaRPr sz="924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623172" y="3423249"/>
            <a:ext cx="754415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5" dirty="0">
                <a:latin typeface="Arial"/>
                <a:cs typeface="Arial"/>
              </a:rPr>
              <a:t>external</a:t>
            </a:r>
            <a:r>
              <a:rPr sz="924" spc="-44" dirty="0">
                <a:latin typeface="Arial"/>
                <a:cs typeface="Arial"/>
              </a:rPr>
              <a:t> </a:t>
            </a:r>
            <a:r>
              <a:rPr sz="924" spc="5" dirty="0">
                <a:latin typeface="Arial"/>
                <a:cs typeface="Arial"/>
              </a:rPr>
              <a:t>node</a:t>
            </a:r>
            <a:endParaRPr sz="924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352267" y="4019373"/>
            <a:ext cx="4853693" cy="51317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28449" algn="ctr"/>
            <a:r>
              <a:rPr sz="1118" b="1" spc="-5" dirty="0">
                <a:latin typeface="Times New Roman"/>
                <a:cs typeface="Times New Roman"/>
              </a:rPr>
              <a:t>Fig</a:t>
            </a:r>
            <a:r>
              <a:rPr sz="1118" b="1" spc="-87" dirty="0">
                <a:latin typeface="Times New Roman"/>
                <a:cs typeface="Times New Roman"/>
              </a:rPr>
              <a:t> </a:t>
            </a:r>
            <a:r>
              <a:rPr sz="1118" b="1" spc="-5" dirty="0">
                <a:latin typeface="Times New Roman"/>
                <a:cs typeface="Times New Roman"/>
              </a:rPr>
              <a:t>27.2</a:t>
            </a:r>
            <a:endParaRPr sz="1118">
              <a:latin typeface="Times New Roman"/>
              <a:cs typeface="Times New Roman"/>
            </a:endParaRPr>
          </a:p>
          <a:p>
            <a:pPr>
              <a:spcBef>
                <a:spcPts val="29"/>
              </a:spcBef>
            </a:pPr>
            <a:endParaRPr sz="1215">
              <a:latin typeface="Times New Roman"/>
              <a:cs typeface="Times New Roman"/>
            </a:endParaRPr>
          </a:p>
          <a:p>
            <a:pPr marL="12347" marR="6173" algn="just">
              <a:lnSpc>
                <a:spcPct val="98400"/>
              </a:lnSpc>
            </a:pPr>
            <a:r>
              <a:rPr sz="1069" spc="5" dirty="0">
                <a:latin typeface="Times New Roman"/>
                <a:cs typeface="Times New Roman"/>
              </a:rPr>
              <a:t>In the figure </a:t>
            </a:r>
            <a:r>
              <a:rPr sz="1069" spc="10" dirty="0">
                <a:latin typeface="Times New Roman"/>
                <a:cs typeface="Times New Roman"/>
              </a:rPr>
              <a:t>above, the </a:t>
            </a:r>
            <a:r>
              <a:rPr sz="1069" spc="5" dirty="0">
                <a:latin typeface="Times New Roman"/>
                <a:cs typeface="Times New Roman"/>
              </a:rPr>
              <a:t>tree is </a:t>
            </a:r>
            <a:r>
              <a:rPr sz="1069" spc="10" dirty="0">
                <a:latin typeface="Times New Roman"/>
                <a:cs typeface="Times New Roman"/>
              </a:rPr>
              <a:t>the same </a:t>
            </a:r>
            <a:r>
              <a:rPr sz="1069" spc="5" dirty="0">
                <a:latin typeface="Times New Roman"/>
                <a:cs typeface="Times New Roman"/>
              </a:rPr>
              <a:t>as </a:t>
            </a:r>
            <a:r>
              <a:rPr sz="1069" spc="10" dirty="0">
                <a:latin typeface="Times New Roman"/>
                <a:cs typeface="Times New Roman"/>
              </a:rPr>
              <a:t>shown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Fig </a:t>
            </a:r>
            <a:r>
              <a:rPr sz="1069" spc="5" dirty="0">
                <a:latin typeface="Times New Roman"/>
                <a:cs typeface="Times New Roman"/>
              </a:rPr>
              <a:t>27.1.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square nodes  shown in this </a:t>
            </a:r>
            <a:r>
              <a:rPr sz="1069" spc="5" dirty="0">
                <a:latin typeface="Times New Roman"/>
                <a:cs typeface="Times New Roman"/>
              </a:rPr>
              <a:t>figure </a:t>
            </a:r>
            <a:r>
              <a:rPr sz="1069" spc="10" dirty="0">
                <a:latin typeface="Times New Roman"/>
                <a:cs typeface="Times New Roman"/>
              </a:rPr>
              <a:t>are </a:t>
            </a:r>
            <a:r>
              <a:rPr sz="1069" spc="5" dirty="0">
                <a:latin typeface="Times New Roman"/>
                <a:cs typeface="Times New Roman"/>
              </a:rPr>
              <a:t>external </a:t>
            </a:r>
            <a:r>
              <a:rPr sz="1069" spc="10" dirty="0">
                <a:latin typeface="Times New Roman"/>
                <a:cs typeface="Times New Roman"/>
              </a:rPr>
              <a:t>nodes. Thinking in terms </a:t>
            </a:r>
            <a:r>
              <a:rPr sz="1069" spc="5" dirty="0">
                <a:latin typeface="Times New Roman"/>
                <a:cs typeface="Times New Roman"/>
              </a:rPr>
              <a:t>of pointers all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pointers  of these </a:t>
            </a:r>
            <a:r>
              <a:rPr sz="1069" spc="10" dirty="0">
                <a:latin typeface="Times New Roman"/>
                <a:cs typeface="Times New Roman"/>
              </a:rPr>
              <a:t>nodes </a:t>
            </a:r>
            <a:r>
              <a:rPr sz="1069" spc="5" dirty="0">
                <a:latin typeface="Times New Roman"/>
                <a:cs typeface="Times New Roman"/>
              </a:rPr>
              <a:t>are </a:t>
            </a:r>
            <a:r>
              <a:rPr sz="1069" spc="15" dirty="0">
                <a:latin typeface="Times New Roman"/>
                <a:cs typeface="Times New Roman"/>
              </a:rPr>
              <a:t>NULL </a:t>
            </a:r>
            <a:r>
              <a:rPr sz="1069" spc="5" dirty="0">
                <a:latin typeface="Times New Roman"/>
                <a:cs typeface="Times New Roman"/>
              </a:rPr>
              <a:t>or in other </a:t>
            </a:r>
            <a:r>
              <a:rPr sz="1069" spc="10" dirty="0">
                <a:latin typeface="Times New Roman"/>
                <a:cs typeface="Times New Roman"/>
              </a:rPr>
              <a:t>words </a:t>
            </a:r>
            <a:r>
              <a:rPr sz="1069" spc="5" dirty="0">
                <a:latin typeface="Times New Roman"/>
                <a:cs typeface="Times New Roman"/>
              </a:rPr>
              <a:t>they are </a:t>
            </a:r>
            <a:r>
              <a:rPr sz="1069" spc="10" dirty="0">
                <a:latin typeface="Times New Roman"/>
                <a:cs typeface="Times New Roman"/>
              </a:rPr>
              <a:t>available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be used </a:t>
            </a:r>
            <a:r>
              <a:rPr sz="1069" spc="5" dirty="0">
                <a:latin typeface="Times New Roman"/>
                <a:cs typeface="Times New Roman"/>
              </a:rPr>
              <a:t>later. </a:t>
            </a:r>
            <a:r>
              <a:rPr sz="1069" spc="15" dirty="0">
                <a:latin typeface="Times New Roman"/>
                <a:cs typeface="Times New Roman"/>
              </a:rPr>
              <a:t>We  </a:t>
            </a:r>
            <a:r>
              <a:rPr sz="1069" spc="5" dirty="0">
                <a:latin typeface="Times New Roman"/>
                <a:cs typeface="Times New Roman"/>
              </a:rPr>
              <a:t>recognize </a:t>
            </a:r>
            <a:r>
              <a:rPr sz="1069" spc="10" dirty="0">
                <a:latin typeface="Times New Roman"/>
                <a:cs typeface="Times New Roman"/>
              </a:rPr>
              <a:t>these nodes </a:t>
            </a:r>
            <a:r>
              <a:rPr sz="1069" spc="5" dirty="0">
                <a:latin typeface="Times New Roman"/>
                <a:cs typeface="Times New Roman"/>
              </a:rPr>
              <a:t>as </a:t>
            </a:r>
            <a:r>
              <a:rPr sz="1069" i="1" spc="5" dirty="0">
                <a:latin typeface="Times New Roman"/>
                <a:cs typeface="Times New Roman"/>
              </a:rPr>
              <a:t>leaf </a:t>
            </a:r>
            <a:r>
              <a:rPr sz="1069" spc="5" dirty="0">
                <a:latin typeface="Times New Roman"/>
                <a:cs typeface="Times New Roman"/>
              </a:rPr>
              <a:t>nodes. Besides that, </a:t>
            </a:r>
            <a:r>
              <a:rPr sz="1069" spc="10" dirty="0">
                <a:latin typeface="Times New Roman"/>
                <a:cs typeface="Times New Roman"/>
              </a:rPr>
              <a:t>what </a:t>
            </a:r>
            <a:r>
              <a:rPr sz="1069" spc="5" dirty="0">
                <a:latin typeface="Times New Roman"/>
                <a:cs typeface="Times New Roman"/>
              </a:rPr>
              <a:t>can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achieve using </a:t>
            </a:r>
            <a:r>
              <a:rPr sz="1069" spc="10" dirty="0">
                <a:latin typeface="Times New Roman"/>
                <a:cs typeface="Times New Roman"/>
              </a:rPr>
              <a:t>them </a:t>
            </a:r>
            <a:r>
              <a:rPr sz="1069" spc="5" dirty="0">
                <a:latin typeface="Times New Roman"/>
                <a:cs typeface="Times New Roman"/>
              </a:rPr>
              <a:t>is  going to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10" dirty="0">
                <a:latin typeface="Times New Roman"/>
                <a:cs typeface="Times New Roman"/>
              </a:rPr>
              <a:t>covered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Threaded Binary</a:t>
            </a:r>
            <a:r>
              <a:rPr sz="1069" spc="-2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Trees.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53"/>
              </a:spcBef>
            </a:pPr>
            <a:endParaRPr sz="1167">
              <a:latin typeface="Times New Roman"/>
              <a:cs typeface="Times New Roman"/>
            </a:endParaRPr>
          </a:p>
          <a:p>
            <a:pPr marL="221628" marR="6791" indent="-209281" algn="just">
              <a:lnSpc>
                <a:spcPts val="1254"/>
              </a:lnSpc>
              <a:buFont typeface="Symbol"/>
              <a:buChar char=""/>
              <a:tabLst>
                <a:tab pos="222245" algn="l"/>
              </a:tabLst>
            </a:pPr>
            <a:r>
              <a:rPr sz="1069" i="1" spc="10" dirty="0">
                <a:latin typeface="Times New Roman"/>
                <a:cs typeface="Times New Roman"/>
              </a:rPr>
              <a:t>The </a:t>
            </a:r>
            <a:r>
              <a:rPr sz="1069" i="1" spc="5" dirty="0">
                <a:latin typeface="Times New Roman"/>
                <a:cs typeface="Times New Roman"/>
              </a:rPr>
              <a:t>threaded tree </a:t>
            </a:r>
            <a:r>
              <a:rPr sz="1069" i="1" spc="10" dirty="0">
                <a:latin typeface="Times New Roman"/>
                <a:cs typeface="Times New Roman"/>
              </a:rPr>
              <a:t>data structure </a:t>
            </a:r>
            <a:r>
              <a:rPr sz="1069" i="1" spc="5" dirty="0">
                <a:latin typeface="Times New Roman"/>
                <a:cs typeface="Times New Roman"/>
              </a:rPr>
              <a:t>will </a:t>
            </a:r>
            <a:r>
              <a:rPr sz="1069" i="1" spc="10" dirty="0">
                <a:latin typeface="Times New Roman"/>
                <a:cs typeface="Times New Roman"/>
              </a:rPr>
              <a:t>replace </a:t>
            </a:r>
            <a:r>
              <a:rPr sz="1069" i="1" spc="5" dirty="0">
                <a:latin typeface="Times New Roman"/>
                <a:cs typeface="Times New Roman"/>
              </a:rPr>
              <a:t>these </a:t>
            </a:r>
            <a:r>
              <a:rPr sz="1069" i="1" spc="15" dirty="0">
                <a:latin typeface="Times New Roman"/>
                <a:cs typeface="Times New Roman"/>
              </a:rPr>
              <a:t>NULL </a:t>
            </a:r>
            <a:r>
              <a:rPr sz="1069" i="1" spc="5" dirty="0">
                <a:latin typeface="Times New Roman"/>
                <a:cs typeface="Times New Roman"/>
              </a:rPr>
              <a:t>pointers </a:t>
            </a:r>
            <a:r>
              <a:rPr sz="1069" i="1" spc="10" dirty="0">
                <a:latin typeface="Times New Roman"/>
                <a:cs typeface="Times New Roman"/>
              </a:rPr>
              <a:t>with pointers </a:t>
            </a:r>
            <a:r>
              <a:rPr sz="1069" i="1" spc="5" dirty="0">
                <a:latin typeface="Times New Roman"/>
                <a:cs typeface="Times New Roman"/>
              </a:rPr>
              <a:t>to  the </a:t>
            </a:r>
            <a:r>
              <a:rPr sz="1069" i="1" spc="10" dirty="0">
                <a:latin typeface="Times New Roman"/>
                <a:cs typeface="Times New Roman"/>
              </a:rPr>
              <a:t>inorder successor (predecessor) of a node as</a:t>
            </a:r>
            <a:r>
              <a:rPr sz="1069" i="1" spc="-44" dirty="0">
                <a:latin typeface="Times New Roman"/>
                <a:cs typeface="Times New Roman"/>
              </a:rPr>
              <a:t> </a:t>
            </a:r>
            <a:r>
              <a:rPr sz="1069" i="1" spc="10" dirty="0">
                <a:latin typeface="Times New Roman"/>
                <a:cs typeface="Times New Roman"/>
              </a:rPr>
              <a:t>appropriate.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10"/>
              </a:lnSpc>
            </a:pPr>
            <a:r>
              <a:rPr sz="1069" spc="15" dirty="0">
                <a:latin typeface="Times New Roman"/>
                <a:cs typeface="Times New Roman"/>
              </a:rPr>
              <a:t>We  </a:t>
            </a:r>
            <a:r>
              <a:rPr sz="1069" spc="10" dirty="0">
                <a:latin typeface="Times New Roman"/>
                <a:cs typeface="Times New Roman"/>
              </a:rPr>
              <a:t>are  </a:t>
            </a:r>
            <a:r>
              <a:rPr sz="1069" spc="5" dirty="0">
                <a:latin typeface="Times New Roman"/>
                <a:cs typeface="Times New Roman"/>
              </a:rPr>
              <a:t>creating  </a:t>
            </a:r>
            <a:r>
              <a:rPr sz="1069" spc="10" dirty="0">
                <a:latin typeface="Times New Roman"/>
                <a:cs typeface="Times New Roman"/>
              </a:rPr>
              <a:t>a  </a:t>
            </a:r>
            <a:r>
              <a:rPr sz="1069" spc="15" dirty="0">
                <a:latin typeface="Times New Roman"/>
                <a:cs typeface="Times New Roman"/>
              </a:rPr>
              <a:t>new  </a:t>
            </a:r>
            <a:r>
              <a:rPr sz="1069" spc="5" dirty="0">
                <a:latin typeface="Times New Roman"/>
                <a:cs typeface="Times New Roman"/>
              </a:rPr>
              <a:t>data  </a:t>
            </a:r>
            <a:r>
              <a:rPr sz="1069" spc="10" dirty="0">
                <a:latin typeface="Times New Roman"/>
                <a:cs typeface="Times New Roman"/>
              </a:rPr>
              <a:t>structure  </a:t>
            </a:r>
            <a:r>
              <a:rPr sz="1069" spc="5" dirty="0">
                <a:latin typeface="Times New Roman"/>
                <a:cs typeface="Times New Roman"/>
              </a:rPr>
              <a:t>inside  the  tree  </a:t>
            </a:r>
            <a:r>
              <a:rPr sz="1069" spc="10" dirty="0">
                <a:latin typeface="Times New Roman"/>
                <a:cs typeface="Times New Roman"/>
              </a:rPr>
              <a:t>and  when  the  </a:t>
            </a:r>
            <a:r>
              <a:rPr sz="1069" spc="5" dirty="0">
                <a:latin typeface="Times New Roman"/>
                <a:cs typeface="Times New Roman"/>
              </a:rPr>
              <a:t>tree  </a:t>
            </a:r>
            <a:r>
              <a:rPr sz="1069" spc="10" dirty="0">
                <a:latin typeface="Times New Roman"/>
                <a:cs typeface="Times New Roman"/>
              </a:rPr>
              <a:t>will </a:t>
            </a:r>
            <a:r>
              <a:rPr sz="1069" spc="4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be</a:t>
            </a:r>
            <a:endParaRPr sz="1069">
              <a:latin typeface="Times New Roman"/>
              <a:cs typeface="Times New Roman"/>
            </a:endParaRPr>
          </a:p>
          <a:p>
            <a:pPr marL="12347" marR="6791" algn="just">
              <a:lnSpc>
                <a:spcPct val="98400"/>
              </a:lnSpc>
              <a:spcBef>
                <a:spcPts val="10"/>
              </a:spcBef>
            </a:pPr>
            <a:r>
              <a:rPr sz="1069" spc="5" dirty="0">
                <a:latin typeface="Times New Roman"/>
                <a:cs typeface="Times New Roman"/>
              </a:rPr>
              <a:t>constructed, it will </a:t>
            </a:r>
            <a:r>
              <a:rPr sz="1069" spc="10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called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threaded binary tree. </a:t>
            </a:r>
            <a:r>
              <a:rPr sz="1069" spc="15" dirty="0">
                <a:latin typeface="Times New Roman"/>
                <a:cs typeface="Times New Roman"/>
              </a:rPr>
              <a:t>The NULL </a:t>
            </a:r>
            <a:r>
              <a:rPr sz="1069" spc="5" dirty="0">
                <a:latin typeface="Times New Roman"/>
                <a:cs typeface="Times New Roman"/>
              </a:rPr>
              <a:t>pointers are replaced  </a:t>
            </a:r>
            <a:r>
              <a:rPr sz="1069" spc="10" dirty="0">
                <a:latin typeface="Times New Roman"/>
                <a:cs typeface="Times New Roman"/>
              </a:rPr>
              <a:t>by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inorder </a:t>
            </a:r>
            <a:r>
              <a:rPr sz="1069" spc="5" dirty="0">
                <a:latin typeface="Times New Roman"/>
                <a:cs typeface="Times New Roman"/>
              </a:rPr>
              <a:t>successor or predecessor. That </a:t>
            </a:r>
            <a:r>
              <a:rPr sz="1069" spc="10" dirty="0">
                <a:latin typeface="Times New Roman"/>
                <a:cs typeface="Times New Roman"/>
              </a:rPr>
              <a:t>means while </a:t>
            </a:r>
            <a:r>
              <a:rPr sz="1069" spc="5" dirty="0">
                <a:latin typeface="Times New Roman"/>
                <a:cs typeface="Times New Roman"/>
              </a:rPr>
              <a:t>visiting </a:t>
            </a:r>
            <a:r>
              <a:rPr sz="1069" spc="10" dirty="0">
                <a:latin typeface="Times New Roman"/>
                <a:cs typeface="Times New Roman"/>
              </a:rPr>
              <a:t>a node,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can </a:t>
            </a:r>
            <a:r>
              <a:rPr sz="1069" spc="5" dirty="0">
                <a:latin typeface="Times New Roman"/>
                <a:cs typeface="Times New Roman"/>
              </a:rPr>
              <a:t>tell  </a:t>
            </a:r>
            <a:r>
              <a:rPr sz="1069" spc="10" dirty="0">
                <a:latin typeface="Times New Roman"/>
                <a:cs typeface="Times New Roman"/>
              </a:rPr>
              <a:t>which nodes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10" dirty="0">
                <a:latin typeface="Times New Roman"/>
                <a:cs typeface="Times New Roman"/>
              </a:rPr>
              <a:t>printed </a:t>
            </a:r>
            <a:r>
              <a:rPr sz="1069" spc="5" dirty="0">
                <a:latin typeface="Times New Roman"/>
                <a:cs typeface="Times New Roman"/>
              </a:rPr>
              <a:t>before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after that</a:t>
            </a:r>
            <a:r>
              <a:rPr sz="106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node.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1167">
              <a:latin typeface="Times New Roman"/>
              <a:cs typeface="Times New Roman"/>
            </a:endParaRPr>
          </a:p>
          <a:p>
            <a:pPr marL="221628" marR="6791" indent="-209281" algn="just">
              <a:lnSpc>
                <a:spcPct val="98200"/>
              </a:lnSpc>
              <a:buFont typeface="Symbol"/>
              <a:buChar char=""/>
              <a:tabLst>
                <a:tab pos="222245" algn="l"/>
              </a:tabLst>
            </a:pPr>
            <a:r>
              <a:rPr sz="1069" i="1" spc="5" dirty="0">
                <a:latin typeface="Times New Roman"/>
                <a:cs typeface="Times New Roman"/>
              </a:rPr>
              <a:t>We'll </a:t>
            </a:r>
            <a:r>
              <a:rPr sz="1069" i="1" spc="10" dirty="0">
                <a:latin typeface="Times New Roman"/>
                <a:cs typeface="Times New Roman"/>
              </a:rPr>
              <a:t>need to know whenever formerly </a:t>
            </a:r>
            <a:r>
              <a:rPr sz="1069" i="1" spc="15" dirty="0">
                <a:latin typeface="Times New Roman"/>
                <a:cs typeface="Times New Roman"/>
              </a:rPr>
              <a:t>NULL </a:t>
            </a:r>
            <a:r>
              <a:rPr sz="1069" i="1" spc="10" dirty="0">
                <a:latin typeface="Times New Roman"/>
                <a:cs typeface="Times New Roman"/>
              </a:rPr>
              <a:t>pointers have </a:t>
            </a:r>
            <a:r>
              <a:rPr sz="1069" i="1" spc="5" dirty="0">
                <a:latin typeface="Times New Roman"/>
                <a:cs typeface="Times New Roman"/>
              </a:rPr>
              <a:t>been replaced </a:t>
            </a:r>
            <a:r>
              <a:rPr sz="1069" i="1" spc="10" dirty="0">
                <a:latin typeface="Times New Roman"/>
                <a:cs typeface="Times New Roman"/>
              </a:rPr>
              <a:t>by non  </a:t>
            </a:r>
            <a:r>
              <a:rPr sz="1069" i="1" spc="15" dirty="0">
                <a:latin typeface="Times New Roman"/>
                <a:cs typeface="Times New Roman"/>
              </a:rPr>
              <a:t>NULL </a:t>
            </a:r>
            <a:r>
              <a:rPr sz="1069" i="1" spc="10" dirty="0">
                <a:latin typeface="Times New Roman"/>
                <a:cs typeface="Times New Roman"/>
              </a:rPr>
              <a:t>pointers to </a:t>
            </a:r>
            <a:r>
              <a:rPr sz="1069" i="1" spc="5" dirty="0">
                <a:latin typeface="Times New Roman"/>
                <a:cs typeface="Times New Roman"/>
              </a:rPr>
              <a:t>successor/predecessor </a:t>
            </a:r>
            <a:r>
              <a:rPr sz="1069" i="1" spc="10" dirty="0">
                <a:latin typeface="Times New Roman"/>
                <a:cs typeface="Times New Roman"/>
              </a:rPr>
              <a:t>nodes, </a:t>
            </a:r>
            <a:r>
              <a:rPr sz="1069" i="1" spc="5" dirty="0">
                <a:latin typeface="Times New Roman"/>
                <a:cs typeface="Times New Roman"/>
              </a:rPr>
              <a:t>since </a:t>
            </a:r>
            <a:r>
              <a:rPr sz="1069" i="1" spc="10" dirty="0">
                <a:latin typeface="Times New Roman"/>
                <a:cs typeface="Times New Roman"/>
              </a:rPr>
              <a:t>otherwise there's no </a:t>
            </a:r>
            <a:r>
              <a:rPr sz="1069" i="1" spc="15" dirty="0">
                <a:latin typeface="Times New Roman"/>
                <a:cs typeface="Times New Roman"/>
              </a:rPr>
              <a:t>way </a:t>
            </a:r>
            <a:r>
              <a:rPr sz="1069" i="1" spc="10" dirty="0">
                <a:latin typeface="Times New Roman"/>
                <a:cs typeface="Times New Roman"/>
              </a:rPr>
              <a:t>to  </a:t>
            </a:r>
            <a:r>
              <a:rPr sz="1069" i="1" spc="5" dirty="0">
                <a:latin typeface="Times New Roman"/>
                <a:cs typeface="Times New Roman"/>
              </a:rPr>
              <a:t>distinguish </a:t>
            </a:r>
            <a:r>
              <a:rPr sz="1069" i="1" spc="10" dirty="0">
                <a:latin typeface="Times New Roman"/>
                <a:cs typeface="Times New Roman"/>
              </a:rPr>
              <a:t>those pointers from </a:t>
            </a:r>
            <a:r>
              <a:rPr sz="1069" i="1" spc="5" dirty="0">
                <a:latin typeface="Times New Roman"/>
                <a:cs typeface="Times New Roman"/>
              </a:rPr>
              <a:t>the </a:t>
            </a:r>
            <a:r>
              <a:rPr sz="1069" i="1" spc="10" dirty="0">
                <a:latin typeface="Times New Roman"/>
                <a:cs typeface="Times New Roman"/>
              </a:rPr>
              <a:t>customary </a:t>
            </a:r>
            <a:r>
              <a:rPr sz="1069" i="1" spc="5" dirty="0">
                <a:latin typeface="Times New Roman"/>
                <a:cs typeface="Times New Roman"/>
              </a:rPr>
              <a:t>pointers to</a:t>
            </a:r>
            <a:r>
              <a:rPr sz="1069" i="1" spc="-34" dirty="0">
                <a:latin typeface="Times New Roman"/>
                <a:cs typeface="Times New Roman"/>
              </a:rPr>
              <a:t> </a:t>
            </a:r>
            <a:r>
              <a:rPr sz="1069" i="1" spc="5" dirty="0">
                <a:latin typeface="Times New Roman"/>
                <a:cs typeface="Times New Roman"/>
              </a:rPr>
              <a:t>children.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9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400"/>
              </a:lnSpc>
            </a:pPr>
            <a:r>
              <a:rPr sz="1069" spc="5" dirty="0">
                <a:latin typeface="Times New Roman"/>
                <a:cs typeface="Times New Roman"/>
              </a:rPr>
              <a:t>This is an important </a:t>
            </a:r>
            <a:r>
              <a:rPr sz="1069" spc="10" dirty="0">
                <a:latin typeface="Times New Roman"/>
                <a:cs typeface="Times New Roman"/>
              </a:rPr>
              <a:t>point </a:t>
            </a:r>
            <a:r>
              <a:rPr sz="1069" spc="5" dirty="0">
                <a:latin typeface="Times New Roman"/>
                <a:cs typeface="Times New Roman"/>
              </a:rPr>
              <a:t>as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need to </a:t>
            </a:r>
            <a:r>
              <a:rPr sz="1069" spc="10" dirty="0">
                <a:latin typeface="Times New Roman"/>
                <a:cs typeface="Times New Roman"/>
              </a:rPr>
              <a:t>modify </a:t>
            </a:r>
            <a:r>
              <a:rPr sz="1069" spc="5" dirty="0">
                <a:latin typeface="Times New Roman"/>
                <a:cs typeface="Times New Roman"/>
              </a:rPr>
              <a:t>our previous logic of identifying leaf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nodes. </a:t>
            </a:r>
            <a:r>
              <a:rPr sz="1069" spc="5" dirty="0">
                <a:latin typeface="Times New Roman"/>
                <a:cs typeface="Times New Roman"/>
              </a:rPr>
              <a:t>Previously the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with left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right </a:t>
            </a:r>
            <a:r>
              <a:rPr sz="1069" spc="10" dirty="0">
                <a:latin typeface="Times New Roman"/>
                <a:cs typeface="Times New Roman"/>
              </a:rPr>
              <a:t>nodes </a:t>
            </a:r>
            <a:r>
              <a:rPr sz="1069" spc="5" dirty="0">
                <a:latin typeface="Times New Roman"/>
                <a:cs typeface="Times New Roman"/>
              </a:rPr>
              <a:t>as </a:t>
            </a:r>
            <a:r>
              <a:rPr sz="1069" spc="15" dirty="0">
                <a:latin typeface="Times New Roman"/>
                <a:cs typeface="Times New Roman"/>
              </a:rPr>
              <a:t>NULL </a:t>
            </a:r>
            <a:r>
              <a:rPr sz="1069" spc="10" dirty="0">
                <a:latin typeface="Times New Roman"/>
                <a:cs typeface="Times New Roman"/>
              </a:rPr>
              <a:t>was </a:t>
            </a:r>
            <a:r>
              <a:rPr sz="1069" spc="5" dirty="0">
                <a:latin typeface="Times New Roman"/>
                <a:cs typeface="Times New Roman"/>
              </a:rPr>
              <a:t>considered as </a:t>
            </a:r>
            <a:r>
              <a:rPr sz="1069" spc="10" dirty="0">
                <a:latin typeface="Times New Roman"/>
                <a:cs typeface="Times New Roman"/>
              </a:rPr>
              <a:t>the  leaf node but </a:t>
            </a:r>
            <a:r>
              <a:rPr sz="1069" spc="5" dirty="0">
                <a:latin typeface="Times New Roman"/>
                <a:cs typeface="Times New Roman"/>
              </a:rPr>
              <a:t>after this </a:t>
            </a:r>
            <a:r>
              <a:rPr sz="1069" spc="10" dirty="0">
                <a:latin typeface="Times New Roman"/>
                <a:cs typeface="Times New Roman"/>
              </a:rPr>
              <a:t>change the leaf node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contain pointers to </a:t>
            </a:r>
            <a:r>
              <a:rPr sz="1069" spc="5" dirty="0">
                <a:latin typeface="Times New Roman"/>
                <a:cs typeface="Times New Roman"/>
              </a:rPr>
              <a:t>predecessor </a:t>
            </a:r>
            <a:r>
              <a:rPr sz="1069" spc="15" dirty="0">
                <a:latin typeface="Times New Roman"/>
                <a:cs typeface="Times New Roman"/>
              </a:rPr>
              <a:t>and  </a:t>
            </a:r>
            <a:r>
              <a:rPr sz="1069" spc="5" dirty="0">
                <a:latin typeface="Times New Roman"/>
                <a:cs typeface="Times New Roman"/>
              </a:rPr>
              <a:t>successor. </a:t>
            </a:r>
            <a:r>
              <a:rPr sz="1069" spc="10" dirty="0">
                <a:latin typeface="Times New Roman"/>
                <a:cs typeface="Times New Roman"/>
              </a:rPr>
              <a:t>So </a:t>
            </a:r>
            <a:r>
              <a:rPr sz="1069" spc="5" dirty="0">
                <a:latin typeface="Times New Roman"/>
                <a:cs typeface="Times New Roman"/>
              </a:rPr>
              <a:t>in order to identify that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pointers has </a:t>
            </a:r>
            <a:r>
              <a:rPr sz="1069" spc="10" dirty="0">
                <a:latin typeface="Times New Roman"/>
                <a:cs typeface="Times New Roman"/>
              </a:rPr>
              <a:t>been modified </a:t>
            </a:r>
            <a:r>
              <a:rPr sz="1069" spc="5" dirty="0">
                <a:latin typeface="Times New Roman"/>
                <a:cs typeface="Times New Roman"/>
              </a:rPr>
              <a:t>to point to their  </a:t>
            </a:r>
            <a:r>
              <a:rPr sz="1069" spc="10" dirty="0">
                <a:latin typeface="Times New Roman"/>
                <a:cs typeface="Times New Roman"/>
              </a:rPr>
              <a:t>inorder </a:t>
            </a:r>
            <a:r>
              <a:rPr sz="1069" spc="5" dirty="0">
                <a:latin typeface="Times New Roman"/>
                <a:cs typeface="Times New Roman"/>
              </a:rPr>
              <a:t>successor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predecessor, </a:t>
            </a:r>
            <a:r>
              <a:rPr sz="1069" spc="15" dirty="0">
                <a:latin typeface="Times New Roman"/>
                <a:cs typeface="Times New Roman"/>
              </a:rPr>
              <a:t>two </a:t>
            </a:r>
            <a:r>
              <a:rPr sz="1069" spc="5" dirty="0">
                <a:latin typeface="Times New Roman"/>
                <a:cs typeface="Times New Roman"/>
              </a:rPr>
              <a:t>flags will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required 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node. </a:t>
            </a:r>
            <a:r>
              <a:rPr sz="1069" spc="15" dirty="0">
                <a:latin typeface="Times New Roman"/>
                <a:cs typeface="Times New Roman"/>
              </a:rPr>
              <a:t>One </a:t>
            </a:r>
            <a:r>
              <a:rPr sz="1069" spc="10" dirty="0">
                <a:latin typeface="Times New Roman"/>
                <a:cs typeface="Times New Roman"/>
              </a:rPr>
              <a:t>flag 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used for successor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other for predecessor. If both the pointers </a:t>
            </a:r>
            <a:r>
              <a:rPr sz="1069" spc="10" dirty="0">
                <a:latin typeface="Times New Roman"/>
                <a:cs typeface="Times New Roman"/>
              </a:rPr>
              <a:t>were NULL,  </a:t>
            </a:r>
            <a:r>
              <a:rPr sz="1069" spc="5" dirty="0">
                <a:latin typeface="Times New Roman"/>
                <a:cs typeface="Times New Roman"/>
              </a:rPr>
              <a:t>left </a:t>
            </a:r>
            <a:r>
              <a:rPr sz="1069" spc="10" dirty="0">
                <a:latin typeface="Times New Roman"/>
                <a:cs typeface="Times New Roman"/>
              </a:rPr>
              <a:t>pointer </a:t>
            </a:r>
            <a:r>
              <a:rPr sz="1069" spc="5" dirty="0">
                <a:latin typeface="Times New Roman"/>
                <a:cs typeface="Times New Roman"/>
              </a:rPr>
              <a:t>variable will </a:t>
            </a:r>
            <a:r>
              <a:rPr sz="1069" spc="10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used </a:t>
            </a:r>
            <a:r>
              <a:rPr sz="1069" spc="10" dirty="0">
                <a:latin typeface="Times New Roman"/>
                <a:cs typeface="Times New Roman"/>
              </a:rPr>
              <a:t>to </a:t>
            </a:r>
            <a:r>
              <a:rPr sz="1069" spc="5" dirty="0">
                <a:latin typeface="Times New Roman"/>
                <a:cs typeface="Times New Roman"/>
              </a:rPr>
              <a:t>point </a:t>
            </a:r>
            <a:r>
              <a:rPr sz="1069" spc="10" dirty="0">
                <a:latin typeface="Times New Roman"/>
                <a:cs typeface="Times New Roman"/>
              </a:rPr>
              <a:t>inorder predecessor, the flag for this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be  turned on and the </a:t>
            </a:r>
            <a:r>
              <a:rPr sz="1069" spc="5" dirty="0">
                <a:latin typeface="Times New Roman"/>
                <a:cs typeface="Times New Roman"/>
              </a:rPr>
              <a:t>right </a:t>
            </a:r>
            <a:r>
              <a:rPr sz="1069" spc="10" dirty="0">
                <a:latin typeface="Times New Roman"/>
                <a:cs typeface="Times New Roman"/>
              </a:rPr>
              <a:t>pointer </a:t>
            </a:r>
            <a:r>
              <a:rPr sz="1069" spc="5" dirty="0">
                <a:latin typeface="Times New Roman"/>
                <a:cs typeface="Times New Roman"/>
              </a:rPr>
              <a:t>variable </a:t>
            </a:r>
            <a:r>
              <a:rPr sz="1069" spc="10" dirty="0">
                <a:latin typeface="Times New Roman"/>
                <a:cs typeface="Times New Roman"/>
              </a:rPr>
              <a:t>will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10" dirty="0">
                <a:latin typeface="Times New Roman"/>
                <a:cs typeface="Times New Roman"/>
              </a:rPr>
              <a:t>used to keep inorder </a:t>
            </a:r>
            <a:r>
              <a:rPr sz="1069" spc="5" dirty="0">
                <a:latin typeface="Times New Roman"/>
                <a:cs typeface="Times New Roman"/>
              </a:rPr>
              <a:t>successor </a:t>
            </a:r>
            <a:r>
              <a:rPr sz="1069" spc="10" dirty="0">
                <a:latin typeface="Times New Roman"/>
                <a:cs typeface="Times New Roman"/>
              </a:rPr>
              <a:t>and the  </a:t>
            </a:r>
            <a:r>
              <a:rPr sz="1069" spc="5" dirty="0">
                <a:latin typeface="Times New Roman"/>
                <a:cs typeface="Times New Roman"/>
              </a:rPr>
              <a:t>flag will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turned </a:t>
            </a:r>
            <a:r>
              <a:rPr sz="1069" spc="10" dirty="0">
                <a:latin typeface="Times New Roman"/>
                <a:cs typeface="Times New Roman"/>
              </a:rPr>
              <a:t>on once the </a:t>
            </a:r>
            <a:r>
              <a:rPr sz="1069" spc="5" dirty="0">
                <a:latin typeface="Times New Roman"/>
                <a:cs typeface="Times New Roman"/>
              </a:rPr>
              <a:t>successor address is</a:t>
            </a:r>
            <a:r>
              <a:rPr sz="1069" spc="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assigned.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spcBef>
                <a:spcPts val="29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algn="just"/>
            <a:r>
              <a:rPr sz="1264" b="1" spc="5" dirty="0">
                <a:latin typeface="Arial"/>
                <a:cs typeface="Arial"/>
              </a:rPr>
              <a:t>Adding Threads During</a:t>
            </a:r>
            <a:r>
              <a:rPr sz="1264" b="1" spc="-19" dirty="0">
                <a:latin typeface="Arial"/>
                <a:cs typeface="Arial"/>
              </a:rPr>
              <a:t> </a:t>
            </a:r>
            <a:r>
              <a:rPr sz="1264" b="1" spc="5" dirty="0">
                <a:latin typeface="Arial"/>
                <a:cs typeface="Arial"/>
              </a:rPr>
              <a:t>Insert</a:t>
            </a:r>
            <a:endParaRPr sz="1264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15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3485109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6"/>
            <a:ext cx="140696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CS301 – Data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43804" y="868856"/>
            <a:ext cx="86615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27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77888" y="1307268"/>
            <a:ext cx="4428429" cy="23544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2355355" y="1407936"/>
            <a:ext cx="1460676" cy="845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264" b="1" spc="5" dirty="0">
                <a:latin typeface="Arial"/>
                <a:cs typeface="Arial"/>
              </a:rPr>
              <a:t>14</a:t>
            </a:r>
            <a:endParaRPr sz="1264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64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1701">
              <a:latin typeface="Times New Roman"/>
              <a:cs typeface="Times New Roman"/>
            </a:endParaRPr>
          </a:p>
          <a:p>
            <a:pPr marR="4939" algn="r">
              <a:spcBef>
                <a:spcPts val="5"/>
              </a:spcBef>
            </a:pPr>
            <a:r>
              <a:rPr sz="1264" b="1" spc="10" dirty="0">
                <a:latin typeface="Arial"/>
                <a:cs typeface="Arial"/>
              </a:rPr>
              <a:t>15</a:t>
            </a:r>
            <a:endParaRPr sz="1264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54162" y="2662908"/>
            <a:ext cx="207433" cy="194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264" b="1" spc="10" dirty="0">
                <a:latin typeface="Arial"/>
                <a:cs typeface="Arial"/>
              </a:rPr>
              <a:t>18</a:t>
            </a:r>
            <a:endParaRPr sz="1264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90562" y="3288912"/>
            <a:ext cx="207433" cy="194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264" b="1" spc="10" dirty="0">
                <a:latin typeface="Arial"/>
                <a:cs typeface="Arial"/>
              </a:rPr>
              <a:t>20</a:t>
            </a:r>
            <a:endParaRPr sz="1264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503401" y="3819101"/>
            <a:ext cx="417953" cy="418571"/>
          </a:xfrm>
          <a:custGeom>
            <a:avLst/>
            <a:gdLst/>
            <a:ahLst/>
            <a:cxnLst/>
            <a:rect l="l" t="t" r="r" b="b"/>
            <a:pathLst>
              <a:path w="429895" h="430529">
                <a:moveTo>
                  <a:pt x="429767" y="214122"/>
                </a:moveTo>
                <a:lnTo>
                  <a:pt x="429767" y="203454"/>
                </a:lnTo>
                <a:lnTo>
                  <a:pt x="428243" y="193548"/>
                </a:lnTo>
                <a:lnTo>
                  <a:pt x="427481" y="181356"/>
                </a:lnTo>
                <a:lnTo>
                  <a:pt x="416813" y="141732"/>
                </a:lnTo>
                <a:lnTo>
                  <a:pt x="412241" y="131064"/>
                </a:lnTo>
                <a:lnTo>
                  <a:pt x="408431" y="121158"/>
                </a:lnTo>
                <a:lnTo>
                  <a:pt x="403098" y="112776"/>
                </a:lnTo>
                <a:lnTo>
                  <a:pt x="398525" y="103632"/>
                </a:lnTo>
                <a:lnTo>
                  <a:pt x="392429" y="94488"/>
                </a:lnTo>
                <a:lnTo>
                  <a:pt x="387096" y="86105"/>
                </a:lnTo>
                <a:lnTo>
                  <a:pt x="381000" y="77724"/>
                </a:lnTo>
                <a:lnTo>
                  <a:pt x="373379" y="70866"/>
                </a:lnTo>
                <a:lnTo>
                  <a:pt x="358139" y="55625"/>
                </a:lnTo>
                <a:lnTo>
                  <a:pt x="351281" y="49529"/>
                </a:lnTo>
                <a:lnTo>
                  <a:pt x="342900" y="42672"/>
                </a:lnTo>
                <a:lnTo>
                  <a:pt x="334517" y="36575"/>
                </a:lnTo>
                <a:lnTo>
                  <a:pt x="325374" y="31242"/>
                </a:lnTo>
                <a:lnTo>
                  <a:pt x="316991" y="25908"/>
                </a:lnTo>
                <a:lnTo>
                  <a:pt x="307848" y="20574"/>
                </a:lnTo>
                <a:lnTo>
                  <a:pt x="297941" y="16764"/>
                </a:lnTo>
                <a:lnTo>
                  <a:pt x="288798" y="13716"/>
                </a:lnTo>
                <a:lnTo>
                  <a:pt x="278129" y="9144"/>
                </a:lnTo>
                <a:lnTo>
                  <a:pt x="268224" y="6858"/>
                </a:lnTo>
                <a:lnTo>
                  <a:pt x="258317" y="3810"/>
                </a:lnTo>
                <a:lnTo>
                  <a:pt x="247650" y="3048"/>
                </a:lnTo>
                <a:lnTo>
                  <a:pt x="236981" y="762"/>
                </a:lnTo>
                <a:lnTo>
                  <a:pt x="225551" y="762"/>
                </a:lnTo>
                <a:lnTo>
                  <a:pt x="214884" y="0"/>
                </a:lnTo>
                <a:lnTo>
                  <a:pt x="202691" y="762"/>
                </a:lnTo>
                <a:lnTo>
                  <a:pt x="192024" y="762"/>
                </a:lnTo>
                <a:lnTo>
                  <a:pt x="182117" y="3048"/>
                </a:lnTo>
                <a:lnTo>
                  <a:pt x="171450" y="3810"/>
                </a:lnTo>
                <a:lnTo>
                  <a:pt x="160781" y="6858"/>
                </a:lnTo>
                <a:lnTo>
                  <a:pt x="150113" y="9144"/>
                </a:lnTo>
                <a:lnTo>
                  <a:pt x="140207" y="13716"/>
                </a:lnTo>
                <a:lnTo>
                  <a:pt x="131063" y="16764"/>
                </a:lnTo>
                <a:lnTo>
                  <a:pt x="121157" y="20574"/>
                </a:lnTo>
                <a:lnTo>
                  <a:pt x="112013" y="25908"/>
                </a:lnTo>
                <a:lnTo>
                  <a:pt x="102107" y="31242"/>
                </a:lnTo>
                <a:lnTo>
                  <a:pt x="93725" y="36575"/>
                </a:lnTo>
                <a:lnTo>
                  <a:pt x="85343" y="42672"/>
                </a:lnTo>
                <a:lnTo>
                  <a:pt x="76962" y="49529"/>
                </a:lnTo>
                <a:lnTo>
                  <a:pt x="69341" y="55625"/>
                </a:lnTo>
                <a:lnTo>
                  <a:pt x="62484" y="63246"/>
                </a:lnTo>
                <a:lnTo>
                  <a:pt x="54863" y="70866"/>
                </a:lnTo>
                <a:lnTo>
                  <a:pt x="48767" y="77724"/>
                </a:lnTo>
                <a:lnTo>
                  <a:pt x="25146" y="112776"/>
                </a:lnTo>
                <a:lnTo>
                  <a:pt x="9143" y="150876"/>
                </a:lnTo>
                <a:lnTo>
                  <a:pt x="762" y="193548"/>
                </a:lnTo>
                <a:lnTo>
                  <a:pt x="0" y="203454"/>
                </a:lnTo>
                <a:lnTo>
                  <a:pt x="0" y="226314"/>
                </a:lnTo>
                <a:lnTo>
                  <a:pt x="762" y="236982"/>
                </a:lnTo>
                <a:lnTo>
                  <a:pt x="9143" y="278892"/>
                </a:lnTo>
                <a:lnTo>
                  <a:pt x="25146" y="316992"/>
                </a:lnTo>
                <a:lnTo>
                  <a:pt x="30479" y="326898"/>
                </a:lnTo>
                <a:lnTo>
                  <a:pt x="35813" y="335280"/>
                </a:lnTo>
                <a:lnTo>
                  <a:pt x="41910" y="343662"/>
                </a:lnTo>
                <a:lnTo>
                  <a:pt x="48767" y="352044"/>
                </a:lnTo>
                <a:lnTo>
                  <a:pt x="54863" y="359664"/>
                </a:lnTo>
                <a:lnTo>
                  <a:pt x="62484" y="366522"/>
                </a:lnTo>
                <a:lnTo>
                  <a:pt x="69341" y="374142"/>
                </a:lnTo>
                <a:lnTo>
                  <a:pt x="76962" y="380238"/>
                </a:lnTo>
                <a:lnTo>
                  <a:pt x="85343" y="387096"/>
                </a:lnTo>
                <a:lnTo>
                  <a:pt x="93725" y="393192"/>
                </a:lnTo>
                <a:lnTo>
                  <a:pt x="102107" y="398526"/>
                </a:lnTo>
                <a:lnTo>
                  <a:pt x="112013" y="403860"/>
                </a:lnTo>
                <a:lnTo>
                  <a:pt x="121157" y="409194"/>
                </a:lnTo>
                <a:lnTo>
                  <a:pt x="131063" y="413004"/>
                </a:lnTo>
                <a:lnTo>
                  <a:pt x="140207" y="416814"/>
                </a:lnTo>
                <a:lnTo>
                  <a:pt x="150113" y="420624"/>
                </a:lnTo>
                <a:lnTo>
                  <a:pt x="160781" y="422910"/>
                </a:lnTo>
                <a:lnTo>
                  <a:pt x="171450" y="425958"/>
                </a:lnTo>
                <a:lnTo>
                  <a:pt x="182117" y="426720"/>
                </a:lnTo>
                <a:lnTo>
                  <a:pt x="192024" y="429006"/>
                </a:lnTo>
                <a:lnTo>
                  <a:pt x="202691" y="429006"/>
                </a:lnTo>
                <a:lnTo>
                  <a:pt x="214884" y="430530"/>
                </a:lnTo>
                <a:lnTo>
                  <a:pt x="225551" y="429006"/>
                </a:lnTo>
                <a:lnTo>
                  <a:pt x="236981" y="429006"/>
                </a:lnTo>
                <a:lnTo>
                  <a:pt x="247650" y="426720"/>
                </a:lnTo>
                <a:lnTo>
                  <a:pt x="258317" y="425958"/>
                </a:lnTo>
                <a:lnTo>
                  <a:pt x="268224" y="422910"/>
                </a:lnTo>
                <a:lnTo>
                  <a:pt x="278129" y="420624"/>
                </a:lnTo>
                <a:lnTo>
                  <a:pt x="288798" y="416814"/>
                </a:lnTo>
                <a:lnTo>
                  <a:pt x="297941" y="413004"/>
                </a:lnTo>
                <a:lnTo>
                  <a:pt x="307848" y="409194"/>
                </a:lnTo>
                <a:lnTo>
                  <a:pt x="316991" y="403860"/>
                </a:lnTo>
                <a:lnTo>
                  <a:pt x="325374" y="398526"/>
                </a:lnTo>
                <a:lnTo>
                  <a:pt x="334517" y="393192"/>
                </a:lnTo>
                <a:lnTo>
                  <a:pt x="342900" y="387096"/>
                </a:lnTo>
                <a:lnTo>
                  <a:pt x="351281" y="380238"/>
                </a:lnTo>
                <a:lnTo>
                  <a:pt x="358139" y="374142"/>
                </a:lnTo>
                <a:lnTo>
                  <a:pt x="365760" y="366522"/>
                </a:lnTo>
                <a:lnTo>
                  <a:pt x="373379" y="359664"/>
                </a:lnTo>
                <a:lnTo>
                  <a:pt x="381000" y="352044"/>
                </a:lnTo>
                <a:lnTo>
                  <a:pt x="387096" y="343662"/>
                </a:lnTo>
                <a:lnTo>
                  <a:pt x="392429" y="335280"/>
                </a:lnTo>
                <a:lnTo>
                  <a:pt x="398525" y="326898"/>
                </a:lnTo>
                <a:lnTo>
                  <a:pt x="403098" y="316992"/>
                </a:lnTo>
                <a:lnTo>
                  <a:pt x="408431" y="308610"/>
                </a:lnTo>
                <a:lnTo>
                  <a:pt x="412241" y="298704"/>
                </a:lnTo>
                <a:lnTo>
                  <a:pt x="427481" y="246888"/>
                </a:lnTo>
                <a:lnTo>
                  <a:pt x="428243" y="236982"/>
                </a:lnTo>
                <a:lnTo>
                  <a:pt x="429767" y="226314"/>
                </a:lnTo>
                <a:lnTo>
                  <a:pt x="429767" y="214122"/>
                </a:lnTo>
              </a:path>
            </a:pathLst>
          </a:custGeom>
          <a:ln w="84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" name="object 9"/>
          <p:cNvSpPr txBox="1"/>
          <p:nvPr/>
        </p:nvSpPr>
        <p:spPr>
          <a:xfrm>
            <a:off x="3608845" y="3916398"/>
            <a:ext cx="207433" cy="194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264" b="1" spc="10" dirty="0">
                <a:latin typeface="Arial"/>
                <a:cs typeface="Arial"/>
              </a:rPr>
              <a:t>16</a:t>
            </a:r>
            <a:endParaRPr sz="1264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11835" y="2755512"/>
            <a:ext cx="124090" cy="194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264" b="1" spc="10" dirty="0">
                <a:latin typeface="Arial"/>
                <a:cs typeface="Arial"/>
              </a:rPr>
              <a:t>p</a:t>
            </a:r>
            <a:endParaRPr sz="1264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731700" y="4020114"/>
            <a:ext cx="79022" cy="194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264" b="1" spc="5" dirty="0">
                <a:latin typeface="Arial"/>
                <a:cs typeface="Arial"/>
              </a:rPr>
              <a:t>t</a:t>
            </a:r>
            <a:endParaRPr sz="1264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875914" y="4126547"/>
            <a:ext cx="334610" cy="0"/>
          </a:xfrm>
          <a:custGeom>
            <a:avLst/>
            <a:gdLst/>
            <a:ahLst/>
            <a:cxnLst/>
            <a:rect l="l" t="t" r="r" b="b"/>
            <a:pathLst>
              <a:path w="344170">
                <a:moveTo>
                  <a:pt x="0" y="0"/>
                </a:moveTo>
                <a:lnTo>
                  <a:pt x="343662" y="0"/>
                </a:lnTo>
              </a:path>
            </a:pathLst>
          </a:custGeom>
          <a:ln w="84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" name="object 13"/>
          <p:cNvSpPr/>
          <p:nvPr/>
        </p:nvSpPr>
        <p:spPr>
          <a:xfrm>
            <a:off x="3185584" y="4072465"/>
            <a:ext cx="107420" cy="108656"/>
          </a:xfrm>
          <a:custGeom>
            <a:avLst/>
            <a:gdLst/>
            <a:ahLst/>
            <a:cxnLst/>
            <a:rect l="l" t="t" r="r" b="b"/>
            <a:pathLst>
              <a:path w="110489" h="111760">
                <a:moveTo>
                  <a:pt x="0" y="0"/>
                </a:moveTo>
                <a:lnTo>
                  <a:pt x="3048" y="6857"/>
                </a:lnTo>
                <a:lnTo>
                  <a:pt x="5334" y="12953"/>
                </a:lnTo>
                <a:lnTo>
                  <a:pt x="6858" y="20574"/>
                </a:lnTo>
                <a:lnTo>
                  <a:pt x="9144" y="26669"/>
                </a:lnTo>
                <a:lnTo>
                  <a:pt x="9905" y="34289"/>
                </a:lnTo>
                <a:lnTo>
                  <a:pt x="11429" y="41910"/>
                </a:lnTo>
                <a:lnTo>
                  <a:pt x="12107" y="48005"/>
                </a:lnTo>
                <a:lnTo>
                  <a:pt x="12191" y="62484"/>
                </a:lnTo>
                <a:lnTo>
                  <a:pt x="11429" y="70103"/>
                </a:lnTo>
                <a:lnTo>
                  <a:pt x="9905" y="77724"/>
                </a:lnTo>
                <a:lnTo>
                  <a:pt x="9144" y="83819"/>
                </a:lnTo>
                <a:lnTo>
                  <a:pt x="6858" y="91439"/>
                </a:lnTo>
                <a:lnTo>
                  <a:pt x="5334" y="99060"/>
                </a:lnTo>
                <a:lnTo>
                  <a:pt x="3048" y="105155"/>
                </a:lnTo>
                <a:lnTo>
                  <a:pt x="0" y="111251"/>
                </a:lnTo>
                <a:lnTo>
                  <a:pt x="5334" y="105917"/>
                </a:lnTo>
                <a:lnTo>
                  <a:pt x="9905" y="99822"/>
                </a:lnTo>
                <a:lnTo>
                  <a:pt x="16763" y="94487"/>
                </a:lnTo>
                <a:lnTo>
                  <a:pt x="22860" y="89153"/>
                </a:lnTo>
                <a:lnTo>
                  <a:pt x="28955" y="85343"/>
                </a:lnTo>
                <a:lnTo>
                  <a:pt x="35813" y="80010"/>
                </a:lnTo>
                <a:lnTo>
                  <a:pt x="41910" y="76200"/>
                </a:lnTo>
                <a:lnTo>
                  <a:pt x="49529" y="72389"/>
                </a:lnTo>
                <a:lnTo>
                  <a:pt x="57150" y="69341"/>
                </a:lnTo>
                <a:lnTo>
                  <a:pt x="64008" y="66293"/>
                </a:lnTo>
                <a:lnTo>
                  <a:pt x="71627" y="62484"/>
                </a:lnTo>
                <a:lnTo>
                  <a:pt x="79248" y="60960"/>
                </a:lnTo>
                <a:lnTo>
                  <a:pt x="87629" y="58674"/>
                </a:lnTo>
                <a:lnTo>
                  <a:pt x="95250" y="57150"/>
                </a:lnTo>
                <a:lnTo>
                  <a:pt x="103632" y="56387"/>
                </a:lnTo>
                <a:lnTo>
                  <a:pt x="110489" y="55625"/>
                </a:lnTo>
                <a:lnTo>
                  <a:pt x="103632" y="55625"/>
                </a:lnTo>
                <a:lnTo>
                  <a:pt x="95250" y="54101"/>
                </a:lnTo>
                <a:lnTo>
                  <a:pt x="87629" y="51815"/>
                </a:lnTo>
                <a:lnTo>
                  <a:pt x="79248" y="51053"/>
                </a:lnTo>
                <a:lnTo>
                  <a:pt x="71627" y="48005"/>
                </a:lnTo>
                <a:lnTo>
                  <a:pt x="64008" y="45719"/>
                </a:lnTo>
                <a:lnTo>
                  <a:pt x="57150" y="42672"/>
                </a:lnTo>
                <a:lnTo>
                  <a:pt x="49529" y="39624"/>
                </a:lnTo>
                <a:lnTo>
                  <a:pt x="41910" y="35051"/>
                </a:lnTo>
                <a:lnTo>
                  <a:pt x="35813" y="31241"/>
                </a:lnTo>
                <a:lnTo>
                  <a:pt x="28955" y="26669"/>
                </a:lnTo>
                <a:lnTo>
                  <a:pt x="22860" y="22860"/>
                </a:lnTo>
                <a:lnTo>
                  <a:pt x="16763" y="17525"/>
                </a:lnTo>
                <a:lnTo>
                  <a:pt x="9905" y="12191"/>
                </a:lnTo>
                <a:lnTo>
                  <a:pt x="5334" y="533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" name="object 14"/>
          <p:cNvSpPr txBox="1"/>
          <p:nvPr/>
        </p:nvSpPr>
        <p:spPr>
          <a:xfrm>
            <a:off x="1352280" y="4345340"/>
            <a:ext cx="4853076" cy="26787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242616" algn="ctr"/>
            <a:r>
              <a:rPr sz="1264" b="1" spc="5" dirty="0">
                <a:latin typeface="Times New Roman"/>
                <a:cs typeface="Times New Roman"/>
              </a:rPr>
              <a:t>Fig</a:t>
            </a:r>
            <a:r>
              <a:rPr sz="1264" b="1" spc="-78" dirty="0">
                <a:latin typeface="Times New Roman"/>
                <a:cs typeface="Times New Roman"/>
              </a:rPr>
              <a:t> </a:t>
            </a:r>
            <a:r>
              <a:rPr sz="1264" b="1" spc="5" dirty="0">
                <a:latin typeface="Times New Roman"/>
                <a:cs typeface="Times New Roman"/>
              </a:rPr>
              <a:t>27.3</a:t>
            </a:r>
            <a:endParaRPr sz="1264">
              <a:latin typeface="Times New Roman"/>
              <a:cs typeface="Times New Roman"/>
            </a:endParaRPr>
          </a:p>
          <a:p>
            <a:pPr marL="12347" marR="981582">
              <a:lnSpc>
                <a:spcPts val="1264"/>
              </a:lnSpc>
              <a:spcBef>
                <a:spcPts val="1512"/>
              </a:spcBef>
              <a:tabLst>
                <a:tab pos="430291" algn="l"/>
                <a:tab pos="848235" algn="l"/>
                <a:tab pos="1406316" algn="r"/>
              </a:tabLst>
            </a:pPr>
            <a:r>
              <a:rPr sz="1069" spc="5" dirty="0">
                <a:latin typeface="Times New Roman"/>
                <a:cs typeface="Times New Roman"/>
              </a:rPr>
              <a:t>If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print the above tree in inorder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get </a:t>
            </a:r>
            <a:r>
              <a:rPr sz="1069" spc="5" dirty="0">
                <a:latin typeface="Times New Roman"/>
                <a:cs typeface="Times New Roman"/>
              </a:rPr>
              <a:t>the following output:  </a:t>
            </a:r>
            <a:r>
              <a:rPr sz="1069" spc="10" dirty="0">
                <a:latin typeface="Times New Roman"/>
                <a:cs typeface="Times New Roman"/>
              </a:rPr>
              <a:t>14	15	</a:t>
            </a:r>
            <a:r>
              <a:rPr sz="1069" spc="5" dirty="0">
                <a:latin typeface="Times New Roman"/>
                <a:cs typeface="Times New Roman"/>
              </a:rPr>
              <a:t>18	20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10"/>
              </a:lnSpc>
            </a:pPr>
            <a:r>
              <a:rPr sz="1069" spc="5" dirty="0">
                <a:latin typeface="Times New Roman"/>
                <a:cs typeface="Times New Roman"/>
              </a:rPr>
              <a:t>In</a:t>
            </a:r>
            <a:r>
              <a:rPr sz="1069" spc="8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7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above</a:t>
            </a:r>
            <a:r>
              <a:rPr sz="1069" spc="8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figure,</a:t>
            </a:r>
            <a:r>
              <a:rPr sz="1069" spc="8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the</a:t>
            </a:r>
            <a:r>
              <a:rPr sz="1069" spc="8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node</a:t>
            </a:r>
            <a:r>
              <a:rPr sz="1069" spc="7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14</a:t>
            </a:r>
            <a:r>
              <a:rPr sz="1069" spc="7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contains</a:t>
            </a:r>
            <a:r>
              <a:rPr sz="1069" spc="7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both</a:t>
            </a:r>
            <a:r>
              <a:rPr sz="1069" spc="7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left</a:t>
            </a:r>
            <a:r>
              <a:rPr sz="1069" spc="7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and</a:t>
            </a:r>
            <a:r>
              <a:rPr sz="1069" spc="7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right</a:t>
            </a:r>
            <a:r>
              <a:rPr sz="1069" spc="8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links.</a:t>
            </a:r>
            <a:r>
              <a:rPr sz="1069" spc="78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The</a:t>
            </a:r>
            <a:r>
              <a:rPr sz="1069" spc="7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left</a:t>
            </a:r>
            <a:r>
              <a:rPr sz="1069" spc="7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pointer</a:t>
            </a:r>
            <a:r>
              <a:rPr sz="1069" spc="7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is</a:t>
            </a: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300"/>
              </a:lnSpc>
              <a:spcBef>
                <a:spcPts val="10"/>
              </a:spcBef>
            </a:pPr>
            <a:r>
              <a:rPr sz="1069" spc="5" dirty="0">
                <a:latin typeface="Times New Roman"/>
                <a:cs typeface="Times New Roman"/>
              </a:rPr>
              <a:t>pointing to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subtree while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right subtree is pointing to the </a:t>
            </a:r>
            <a:r>
              <a:rPr sz="1069" spc="10" dirty="0">
                <a:latin typeface="Times New Roman"/>
                <a:cs typeface="Times New Roman"/>
              </a:rPr>
              <a:t>node 15. The node 15’s  </a:t>
            </a:r>
            <a:r>
              <a:rPr sz="1069" spc="5" dirty="0">
                <a:latin typeface="Times New Roman"/>
                <a:cs typeface="Times New Roman"/>
              </a:rPr>
              <a:t>right </a:t>
            </a:r>
            <a:r>
              <a:rPr sz="1069" spc="10" dirty="0">
                <a:latin typeface="Times New Roman"/>
                <a:cs typeface="Times New Roman"/>
              </a:rPr>
              <a:t>link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towards 18 </a:t>
            </a:r>
            <a:r>
              <a:rPr sz="1069" spc="5" dirty="0">
                <a:latin typeface="Times New Roman"/>
                <a:cs typeface="Times New Roman"/>
              </a:rPr>
              <a:t>but the left link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5" dirty="0">
                <a:latin typeface="Times New Roman"/>
                <a:cs typeface="Times New Roman"/>
              </a:rPr>
              <a:t>NULL </a:t>
            </a:r>
            <a:r>
              <a:rPr sz="1069" spc="5" dirty="0">
                <a:latin typeface="Times New Roman"/>
                <a:cs typeface="Times New Roman"/>
              </a:rPr>
              <a:t>but </a:t>
            </a:r>
            <a:r>
              <a:rPr sz="1069" spc="10" dirty="0">
                <a:latin typeface="Times New Roman"/>
                <a:cs typeface="Times New Roman"/>
              </a:rPr>
              <a:t>we have indicated </a:t>
            </a:r>
            <a:r>
              <a:rPr sz="1069" spc="5" dirty="0">
                <a:latin typeface="Times New Roman"/>
                <a:cs typeface="Times New Roman"/>
              </a:rPr>
              <a:t>it with </a:t>
            </a:r>
            <a:r>
              <a:rPr sz="1069" spc="10" dirty="0">
                <a:latin typeface="Times New Roman"/>
                <a:cs typeface="Times New Roman"/>
              </a:rPr>
              <a:t>a  rounded </a:t>
            </a:r>
            <a:r>
              <a:rPr sz="1069" spc="5" dirty="0">
                <a:latin typeface="Times New Roman"/>
                <a:cs typeface="Times New Roman"/>
              </a:rPr>
              <a:t>dotted </a:t>
            </a:r>
            <a:r>
              <a:rPr sz="1069" spc="10" dirty="0">
                <a:latin typeface="Times New Roman"/>
                <a:cs typeface="Times New Roman"/>
              </a:rPr>
              <a:t>line towards 14. This </a:t>
            </a:r>
            <a:r>
              <a:rPr sz="1069" spc="5" dirty="0">
                <a:latin typeface="Times New Roman"/>
                <a:cs typeface="Times New Roman"/>
              </a:rPr>
              <a:t>indicates </a:t>
            </a:r>
            <a:r>
              <a:rPr sz="1069" spc="10" dirty="0">
                <a:latin typeface="Times New Roman"/>
                <a:cs typeface="Times New Roman"/>
              </a:rPr>
              <a:t>that the </a:t>
            </a:r>
            <a:r>
              <a:rPr sz="1069" spc="5" dirty="0">
                <a:latin typeface="Times New Roman"/>
                <a:cs typeface="Times New Roman"/>
              </a:rPr>
              <a:t>left </a:t>
            </a:r>
            <a:r>
              <a:rPr sz="1069" spc="10" dirty="0">
                <a:latin typeface="Times New Roman"/>
                <a:cs typeface="Times New Roman"/>
              </a:rPr>
              <a:t>pointer points to the  </a:t>
            </a:r>
            <a:r>
              <a:rPr sz="1069" spc="5" dirty="0">
                <a:latin typeface="Times New Roman"/>
                <a:cs typeface="Times New Roman"/>
              </a:rPr>
              <a:t>predecessor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spc="5" dirty="0">
                <a:latin typeface="Times New Roman"/>
                <a:cs typeface="Times New Roman"/>
              </a:rPr>
              <a:t>the</a:t>
            </a:r>
            <a:r>
              <a:rPr sz="1069" spc="-1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node.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59"/>
              </a:lnSpc>
            </a:pPr>
            <a:r>
              <a:rPr sz="1069" spc="10" dirty="0">
                <a:latin typeface="Times New Roman"/>
                <a:cs typeface="Times New Roman"/>
              </a:rPr>
              <a:t>Below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the code </a:t>
            </a:r>
            <a:r>
              <a:rPr sz="1069" spc="5" dirty="0">
                <a:latin typeface="Times New Roman"/>
                <a:cs typeface="Times New Roman"/>
              </a:rPr>
              <a:t>snippet for </a:t>
            </a:r>
            <a:r>
              <a:rPr sz="1069" spc="10" dirty="0">
                <a:latin typeface="Times New Roman"/>
                <a:cs typeface="Times New Roman"/>
              </a:rPr>
              <a:t>this</a:t>
            </a:r>
            <a:r>
              <a:rPr sz="1069" spc="-3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logic.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marR="3041051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t-&gt;L </a:t>
            </a:r>
            <a:r>
              <a:rPr sz="1069" spc="15" dirty="0">
                <a:latin typeface="Times New Roman"/>
                <a:cs typeface="Times New Roman"/>
              </a:rPr>
              <a:t>= </a:t>
            </a:r>
            <a:r>
              <a:rPr sz="1069" spc="5" dirty="0">
                <a:latin typeface="Times New Roman"/>
                <a:cs typeface="Times New Roman"/>
              </a:rPr>
              <a:t>p-&gt;L; // </a:t>
            </a:r>
            <a:r>
              <a:rPr sz="1069" spc="10" dirty="0">
                <a:latin typeface="Times New Roman"/>
                <a:cs typeface="Times New Roman"/>
              </a:rPr>
              <a:t>copy </a:t>
            </a:r>
            <a:r>
              <a:rPr sz="1069" spc="5" dirty="0">
                <a:latin typeface="Times New Roman"/>
                <a:cs typeface="Times New Roman"/>
              </a:rPr>
              <a:t>the thread  </a:t>
            </a:r>
            <a:r>
              <a:rPr sz="1069" spc="15" dirty="0">
                <a:latin typeface="Times New Roman"/>
                <a:cs typeface="Times New Roman"/>
              </a:rPr>
              <a:t>t-&gt;LTH  =</a:t>
            </a:r>
            <a:r>
              <a:rPr sz="1069" spc="18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thread;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15"/>
              </a:lnSpc>
            </a:pPr>
            <a:r>
              <a:rPr sz="1069" spc="10" dirty="0">
                <a:latin typeface="Times New Roman"/>
                <a:cs typeface="Times New Roman"/>
              </a:rPr>
              <a:t>t-&gt;R  </a:t>
            </a:r>
            <a:r>
              <a:rPr sz="1069" spc="15" dirty="0">
                <a:latin typeface="Times New Roman"/>
                <a:cs typeface="Times New Roman"/>
              </a:rPr>
              <a:t>=  </a:t>
            </a:r>
            <a:r>
              <a:rPr sz="1069" spc="10" dirty="0">
                <a:latin typeface="Times New Roman"/>
                <a:cs typeface="Times New Roman"/>
              </a:rPr>
              <a:t>p;   </a:t>
            </a:r>
            <a:r>
              <a:rPr sz="1069" spc="5" dirty="0">
                <a:latin typeface="Times New Roman"/>
                <a:cs typeface="Times New Roman"/>
              </a:rPr>
              <a:t>// </a:t>
            </a:r>
            <a:r>
              <a:rPr sz="1069" spc="15" dirty="0">
                <a:latin typeface="Times New Roman"/>
                <a:cs typeface="Times New Roman"/>
              </a:rPr>
              <a:t>*p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5" dirty="0">
                <a:latin typeface="Times New Roman"/>
                <a:cs typeface="Times New Roman"/>
              </a:rPr>
              <a:t>successor </a:t>
            </a:r>
            <a:r>
              <a:rPr sz="1069" spc="10" dirty="0">
                <a:latin typeface="Times New Roman"/>
                <a:cs typeface="Times New Roman"/>
              </a:rPr>
              <a:t>of</a:t>
            </a:r>
            <a:r>
              <a:rPr sz="1069" spc="-4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*t</a:t>
            </a:r>
            <a:endParaRPr sz="1069">
              <a:latin typeface="Times New Roman"/>
              <a:cs typeface="Times New Roman"/>
            </a:endParaRPr>
          </a:p>
          <a:p>
            <a:pPr marL="12347" marR="1979832">
              <a:lnSpc>
                <a:spcPts val="1264"/>
              </a:lnSpc>
              <a:spcBef>
                <a:spcPts val="44"/>
              </a:spcBef>
            </a:pPr>
            <a:r>
              <a:rPr sz="1069" spc="10" dirty="0">
                <a:latin typeface="Times New Roman"/>
                <a:cs typeface="Times New Roman"/>
              </a:rPr>
              <a:t>t-&gt;RTH </a:t>
            </a:r>
            <a:r>
              <a:rPr sz="1069" spc="15" dirty="0">
                <a:latin typeface="Times New Roman"/>
                <a:cs typeface="Times New Roman"/>
              </a:rPr>
              <a:t>= </a:t>
            </a:r>
            <a:r>
              <a:rPr sz="1069" spc="5" dirty="0">
                <a:latin typeface="Times New Roman"/>
                <a:cs typeface="Times New Roman"/>
              </a:rPr>
              <a:t>thread; </a:t>
            </a:r>
            <a:r>
              <a:rPr sz="1069" spc="10" dirty="0">
                <a:latin typeface="Times New Roman"/>
                <a:cs typeface="Times New Roman"/>
              </a:rPr>
              <a:t>p-&gt;L </a:t>
            </a:r>
            <a:r>
              <a:rPr sz="1069" spc="15" dirty="0">
                <a:latin typeface="Times New Roman"/>
                <a:cs typeface="Times New Roman"/>
              </a:rPr>
              <a:t>= </a:t>
            </a:r>
            <a:r>
              <a:rPr sz="1069" spc="5" dirty="0">
                <a:latin typeface="Times New Roman"/>
                <a:cs typeface="Times New Roman"/>
              </a:rPr>
              <a:t>t; // attach the </a:t>
            </a:r>
            <a:r>
              <a:rPr sz="1069" spc="10" dirty="0">
                <a:latin typeface="Times New Roman"/>
                <a:cs typeface="Times New Roman"/>
              </a:rPr>
              <a:t>new </a:t>
            </a:r>
            <a:r>
              <a:rPr sz="1069" spc="5" dirty="0">
                <a:latin typeface="Times New Roman"/>
                <a:cs typeface="Times New Roman"/>
              </a:rPr>
              <a:t>leaf  </a:t>
            </a:r>
            <a:r>
              <a:rPr sz="1069" spc="10" dirty="0">
                <a:latin typeface="Times New Roman"/>
                <a:cs typeface="Times New Roman"/>
              </a:rPr>
              <a:t>p-&gt;LTH  </a:t>
            </a:r>
            <a:r>
              <a:rPr sz="1069" spc="15" dirty="0">
                <a:latin typeface="Times New Roman"/>
                <a:cs typeface="Times New Roman"/>
              </a:rPr>
              <a:t>=</a:t>
            </a:r>
            <a:r>
              <a:rPr sz="1069" spc="20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child;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52279" y="7455518"/>
            <a:ext cx="4849989" cy="3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Let’s insert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15" dirty="0">
                <a:latin typeface="Times New Roman"/>
                <a:cs typeface="Times New Roman"/>
              </a:rPr>
              <a:t>new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tree </a:t>
            </a:r>
            <a:r>
              <a:rPr sz="1069" spc="10" dirty="0">
                <a:latin typeface="Times New Roman"/>
                <a:cs typeface="Times New Roman"/>
              </a:rPr>
              <a:t>shown </a:t>
            </a:r>
            <a:r>
              <a:rPr sz="1069" spc="5" dirty="0">
                <a:latin typeface="Times New Roman"/>
                <a:cs typeface="Times New Roman"/>
              </a:rPr>
              <a:t>in the </a:t>
            </a:r>
            <a:r>
              <a:rPr sz="1069" spc="10" dirty="0">
                <a:latin typeface="Times New Roman"/>
                <a:cs typeface="Times New Roman"/>
              </a:rPr>
              <a:t>above </a:t>
            </a:r>
            <a:r>
              <a:rPr sz="1069" spc="5" dirty="0">
                <a:latin typeface="Times New Roman"/>
                <a:cs typeface="Times New Roman"/>
              </a:rPr>
              <a:t>figure.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Fig </a:t>
            </a:r>
            <a:r>
              <a:rPr sz="1069" spc="10" dirty="0">
                <a:latin typeface="Times New Roman"/>
                <a:cs typeface="Times New Roman"/>
              </a:rPr>
              <a:t>27.4 </a:t>
            </a:r>
            <a:r>
              <a:rPr sz="1069" spc="5" dirty="0">
                <a:latin typeface="Times New Roman"/>
                <a:cs typeface="Times New Roman"/>
              </a:rPr>
              <a:t>indicates  </a:t>
            </a:r>
            <a:r>
              <a:rPr sz="1069" spc="10" dirty="0">
                <a:latin typeface="Times New Roman"/>
                <a:cs typeface="Times New Roman"/>
              </a:rPr>
              <a:t>this </a:t>
            </a:r>
            <a:r>
              <a:rPr sz="1069" spc="15" dirty="0">
                <a:latin typeface="Times New Roman"/>
                <a:cs typeface="Times New Roman"/>
              </a:rPr>
              <a:t>new</a:t>
            </a:r>
            <a:r>
              <a:rPr sz="1069" spc="-7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insertion.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16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27155885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6"/>
            <a:ext cx="140696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CS301 – Data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43804" y="868856"/>
            <a:ext cx="86615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27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77888" y="1307268"/>
            <a:ext cx="4428429" cy="24751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2355355" y="1407936"/>
            <a:ext cx="1460676" cy="845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264" b="1" spc="5" dirty="0">
                <a:latin typeface="Arial"/>
                <a:cs typeface="Arial"/>
              </a:rPr>
              <a:t>14</a:t>
            </a:r>
            <a:endParaRPr sz="1264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64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1701">
              <a:latin typeface="Times New Roman"/>
              <a:cs typeface="Times New Roman"/>
            </a:endParaRPr>
          </a:p>
          <a:p>
            <a:pPr marR="4939" algn="r">
              <a:spcBef>
                <a:spcPts val="5"/>
              </a:spcBef>
            </a:pPr>
            <a:r>
              <a:rPr sz="1264" b="1" spc="10" dirty="0">
                <a:latin typeface="Arial"/>
                <a:cs typeface="Arial"/>
              </a:rPr>
              <a:t>15</a:t>
            </a:r>
            <a:endParaRPr sz="1264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54162" y="2662908"/>
            <a:ext cx="207433" cy="194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264" b="1" spc="10" dirty="0">
                <a:latin typeface="Arial"/>
                <a:cs typeface="Arial"/>
              </a:rPr>
              <a:t>18</a:t>
            </a:r>
            <a:endParaRPr sz="1264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713303" y="3457822"/>
            <a:ext cx="205580" cy="194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264" b="1" spc="5" dirty="0">
                <a:latin typeface="Arial"/>
                <a:cs typeface="Arial"/>
              </a:rPr>
              <a:t>16</a:t>
            </a:r>
            <a:endParaRPr sz="1264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11835" y="2755512"/>
            <a:ext cx="124090" cy="194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264" b="1" spc="10" dirty="0">
                <a:latin typeface="Arial"/>
                <a:cs typeface="Arial"/>
              </a:rPr>
              <a:t>p</a:t>
            </a:r>
            <a:endParaRPr sz="1264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45071" y="3495605"/>
            <a:ext cx="79022" cy="194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264" b="1" spc="5" dirty="0">
                <a:latin typeface="Arial"/>
                <a:cs typeface="Arial"/>
              </a:rPr>
              <a:t>t</a:t>
            </a:r>
            <a:endParaRPr sz="1264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76903" y="2952820"/>
            <a:ext cx="2820723" cy="5401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Arial"/>
                <a:cs typeface="Arial"/>
              </a:rPr>
              <a:t>1</a:t>
            </a:r>
            <a:endParaRPr sz="1069">
              <a:latin typeface="Arial"/>
              <a:cs typeface="Arial"/>
            </a:endParaRPr>
          </a:p>
          <a:p>
            <a:pPr>
              <a:spcBef>
                <a:spcPts val="19"/>
              </a:spcBef>
            </a:pPr>
            <a:endParaRPr sz="1167">
              <a:latin typeface="Times New Roman"/>
              <a:cs typeface="Times New Roman"/>
            </a:endParaRPr>
          </a:p>
          <a:p>
            <a:pPr marR="4939" algn="r"/>
            <a:r>
              <a:rPr sz="1264" b="1" spc="10" dirty="0">
                <a:latin typeface="Arial"/>
                <a:cs typeface="Arial"/>
              </a:rPr>
              <a:t>20</a:t>
            </a:r>
            <a:endParaRPr sz="1264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52280" y="4345339"/>
            <a:ext cx="4852458" cy="3370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242000" algn="ctr"/>
            <a:r>
              <a:rPr sz="1264" b="1" spc="5" dirty="0">
                <a:latin typeface="Times New Roman"/>
                <a:cs typeface="Times New Roman"/>
              </a:rPr>
              <a:t>Fig</a:t>
            </a:r>
            <a:r>
              <a:rPr sz="1264" b="1" spc="-78" dirty="0">
                <a:latin typeface="Times New Roman"/>
                <a:cs typeface="Times New Roman"/>
              </a:rPr>
              <a:t> </a:t>
            </a:r>
            <a:r>
              <a:rPr sz="1264" b="1" spc="5" dirty="0">
                <a:latin typeface="Times New Roman"/>
                <a:cs typeface="Times New Roman"/>
              </a:rPr>
              <a:t>27.4</a:t>
            </a:r>
            <a:endParaRPr sz="1264">
              <a:latin typeface="Times New Roman"/>
              <a:cs typeface="Times New Roman"/>
            </a:endParaRPr>
          </a:p>
          <a:p>
            <a:pPr>
              <a:spcBef>
                <a:spcPts val="19"/>
              </a:spcBef>
            </a:pPr>
            <a:endParaRPr sz="1264">
              <a:latin typeface="Times New Roman"/>
              <a:cs typeface="Times New Roman"/>
            </a:endParaRPr>
          </a:p>
          <a:p>
            <a:pPr marL="12347" marR="4939" algn="just">
              <a:lnSpc>
                <a:spcPct val="98500"/>
              </a:lnSpc>
            </a:pPr>
            <a:r>
              <a:rPr sz="1069" spc="15" dirty="0">
                <a:latin typeface="Times New Roman"/>
                <a:cs typeface="Times New Roman"/>
              </a:rPr>
              <a:t>The new </a:t>
            </a:r>
            <a:r>
              <a:rPr sz="1069" spc="10" dirty="0">
                <a:latin typeface="Times New Roman"/>
                <a:cs typeface="Times New Roman"/>
              </a:rPr>
              <a:t>node 16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shown in the </a:t>
            </a:r>
            <a:r>
              <a:rPr sz="1069" spc="5" dirty="0">
                <a:latin typeface="Times New Roman"/>
                <a:cs typeface="Times New Roman"/>
              </a:rPr>
              <a:t>tree.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left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right pointers </a:t>
            </a:r>
            <a:r>
              <a:rPr sz="1069" spc="10" dirty="0">
                <a:latin typeface="Times New Roman"/>
                <a:cs typeface="Times New Roman"/>
              </a:rPr>
              <a:t>of this new node are  </a:t>
            </a:r>
            <a:r>
              <a:rPr sz="1069" spc="15" dirty="0">
                <a:latin typeface="Times New Roman"/>
                <a:cs typeface="Times New Roman"/>
              </a:rPr>
              <a:t>NULL. </a:t>
            </a:r>
            <a:r>
              <a:rPr sz="1069" spc="10" dirty="0">
                <a:latin typeface="Times New Roman"/>
                <a:cs typeface="Times New Roman"/>
              </a:rPr>
              <a:t>As node 16 </a:t>
            </a:r>
            <a:r>
              <a:rPr sz="1069" spc="5" dirty="0">
                <a:latin typeface="Times New Roman"/>
                <a:cs typeface="Times New Roman"/>
              </a:rPr>
              <a:t>has </a:t>
            </a:r>
            <a:r>
              <a:rPr sz="1069" spc="10" dirty="0">
                <a:latin typeface="Times New Roman"/>
                <a:cs typeface="Times New Roman"/>
              </a:rPr>
              <a:t>been created, </a:t>
            </a:r>
            <a:r>
              <a:rPr sz="1069" spc="5" dirty="0">
                <a:latin typeface="Times New Roman"/>
                <a:cs typeface="Times New Roman"/>
              </a:rPr>
              <a:t>it should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pointed </a:t>
            </a:r>
            <a:r>
              <a:rPr sz="1069" spc="10" dirty="0">
                <a:latin typeface="Times New Roman"/>
                <a:cs typeface="Times New Roman"/>
              </a:rPr>
              <a:t>to </a:t>
            </a:r>
            <a:r>
              <a:rPr sz="1069" spc="5" dirty="0">
                <a:latin typeface="Times New Roman"/>
                <a:cs typeface="Times New Roman"/>
              </a:rPr>
              <a:t>by </a:t>
            </a:r>
            <a:r>
              <a:rPr sz="1069" spc="10" dirty="0">
                <a:latin typeface="Times New Roman"/>
                <a:cs typeface="Times New Roman"/>
              </a:rPr>
              <a:t>some </a:t>
            </a:r>
            <a:r>
              <a:rPr sz="1069" spc="5" dirty="0">
                <a:latin typeface="Times New Roman"/>
                <a:cs typeface="Times New Roman"/>
              </a:rPr>
              <a:t>variable. </a:t>
            </a:r>
            <a:r>
              <a:rPr sz="1069" spc="15" dirty="0">
                <a:latin typeface="Times New Roman"/>
                <a:cs typeface="Times New Roman"/>
              </a:rPr>
              <a:t>The  </a:t>
            </a:r>
            <a:r>
              <a:rPr sz="1069" spc="10" dirty="0">
                <a:latin typeface="Times New Roman"/>
                <a:cs typeface="Times New Roman"/>
              </a:rPr>
              <a:t>name </a:t>
            </a:r>
            <a:r>
              <a:rPr sz="1069" spc="5" dirty="0">
                <a:latin typeface="Times New Roman"/>
                <a:cs typeface="Times New Roman"/>
              </a:rPr>
              <a:t>of that variable is t. </a:t>
            </a:r>
            <a:r>
              <a:rPr sz="1069" spc="10" dirty="0">
                <a:latin typeface="Times New Roman"/>
                <a:cs typeface="Times New Roman"/>
              </a:rPr>
              <a:t>Next,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see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location in the tree </a:t>
            </a:r>
            <a:r>
              <a:rPr sz="1069" spc="10" dirty="0">
                <a:latin typeface="Times New Roman"/>
                <a:cs typeface="Times New Roman"/>
              </a:rPr>
              <a:t>where </a:t>
            </a:r>
            <a:r>
              <a:rPr sz="1069" spc="5" dirty="0">
                <a:latin typeface="Times New Roman"/>
                <a:cs typeface="Times New Roman"/>
              </a:rPr>
              <a:t>this </a:t>
            </a:r>
            <a:r>
              <a:rPr sz="1069" spc="10" dirty="0">
                <a:latin typeface="Times New Roman"/>
                <a:cs typeface="Times New Roman"/>
              </a:rPr>
              <a:t>new node  with number 16 </a:t>
            </a:r>
            <a:r>
              <a:rPr sz="1069" spc="5" dirty="0">
                <a:latin typeface="Times New Roman"/>
                <a:cs typeface="Times New Roman"/>
              </a:rPr>
              <a:t>can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inserted. Clearly this will </a:t>
            </a:r>
            <a:r>
              <a:rPr sz="1069" spc="10" dirty="0">
                <a:latin typeface="Times New Roman"/>
                <a:cs typeface="Times New Roman"/>
              </a:rPr>
              <a:t>be after the node 15 but </a:t>
            </a:r>
            <a:r>
              <a:rPr sz="1069" spc="5" dirty="0">
                <a:latin typeface="Times New Roman"/>
                <a:cs typeface="Times New Roman"/>
              </a:rPr>
              <a:t>before </a:t>
            </a:r>
            <a:r>
              <a:rPr sz="1069" spc="190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node</a:t>
            </a:r>
            <a:endParaRPr sz="1069">
              <a:latin typeface="Times New Roman"/>
              <a:cs typeface="Times New Roman"/>
            </a:endParaRPr>
          </a:p>
          <a:p>
            <a:pPr marL="12347" marR="6791">
              <a:lnSpc>
                <a:spcPts val="1264"/>
              </a:lnSpc>
              <a:spcBef>
                <a:spcPts val="34"/>
              </a:spcBef>
            </a:pPr>
            <a:r>
              <a:rPr sz="1069" spc="5" dirty="0">
                <a:latin typeface="Times New Roman"/>
                <a:cs typeface="Times New Roman"/>
              </a:rPr>
              <a:t>18. </a:t>
            </a:r>
            <a:r>
              <a:rPr sz="1069" spc="15" dirty="0">
                <a:latin typeface="Times New Roman"/>
                <a:cs typeface="Times New Roman"/>
              </a:rPr>
              <a:t>As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dirty="0">
                <a:latin typeface="Times New Roman"/>
                <a:cs typeface="Times New Roman"/>
              </a:rPr>
              <a:t>first </a:t>
            </a:r>
            <a:r>
              <a:rPr sz="1069" spc="5" dirty="0">
                <a:latin typeface="Times New Roman"/>
                <a:cs typeface="Times New Roman"/>
              </a:rPr>
              <a:t>step to insert this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in the tree as the left child of the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18,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did  the</a:t>
            </a:r>
            <a:r>
              <a:rPr sz="1069" spc="-3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following: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29"/>
              </a:spcBef>
            </a:pPr>
            <a:endParaRPr sz="1021">
              <a:latin typeface="Times New Roman"/>
              <a:cs typeface="Times New Roman"/>
            </a:endParaRPr>
          </a:p>
          <a:p>
            <a:pPr marL="256199" indent="-243852" algn="just">
              <a:lnSpc>
                <a:spcPts val="1274"/>
              </a:lnSpc>
              <a:buAutoNum type="arabicPeriod"/>
              <a:tabLst>
                <a:tab pos="256816" algn="l"/>
              </a:tabLst>
            </a:pPr>
            <a:r>
              <a:rPr sz="1069" spc="10" dirty="0">
                <a:latin typeface="Times New Roman"/>
                <a:cs typeface="Times New Roman"/>
              </a:rPr>
              <a:t>t-&gt;L  </a:t>
            </a:r>
            <a:r>
              <a:rPr sz="1069" spc="15" dirty="0">
                <a:latin typeface="Times New Roman"/>
                <a:cs typeface="Times New Roman"/>
              </a:rPr>
              <a:t>=  </a:t>
            </a:r>
            <a:r>
              <a:rPr sz="1069" spc="5" dirty="0">
                <a:latin typeface="Times New Roman"/>
                <a:cs typeface="Times New Roman"/>
              </a:rPr>
              <a:t>p-&gt;L; // </a:t>
            </a:r>
            <a:r>
              <a:rPr sz="1069" spc="10" dirty="0">
                <a:latin typeface="Times New Roman"/>
                <a:cs typeface="Times New Roman"/>
              </a:rPr>
              <a:t>copy </a:t>
            </a:r>
            <a:r>
              <a:rPr sz="1069" spc="5" dirty="0">
                <a:latin typeface="Times New Roman"/>
                <a:cs typeface="Times New Roman"/>
              </a:rPr>
              <a:t>the</a:t>
            </a:r>
            <a:r>
              <a:rPr sz="1069" spc="-6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thread</a:t>
            </a:r>
            <a:endParaRPr sz="1069">
              <a:latin typeface="Times New Roman"/>
              <a:cs typeface="Times New Roman"/>
            </a:endParaRPr>
          </a:p>
          <a:p>
            <a:pPr marL="256816" indent="-244469" algn="just">
              <a:lnSpc>
                <a:spcPts val="1264"/>
              </a:lnSpc>
              <a:buAutoNum type="arabicPeriod"/>
              <a:tabLst>
                <a:tab pos="257434" algn="l"/>
              </a:tabLst>
            </a:pPr>
            <a:r>
              <a:rPr sz="1069" spc="10" dirty="0">
                <a:latin typeface="Times New Roman"/>
                <a:cs typeface="Times New Roman"/>
              </a:rPr>
              <a:t>t-&gt;LTH  </a:t>
            </a:r>
            <a:r>
              <a:rPr sz="1069" spc="15" dirty="0">
                <a:latin typeface="Times New Roman"/>
                <a:cs typeface="Times New Roman"/>
              </a:rPr>
              <a:t>=</a:t>
            </a:r>
            <a:r>
              <a:rPr sz="1069" spc="20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thread;</a:t>
            </a:r>
            <a:endParaRPr sz="1069">
              <a:latin typeface="Times New Roman"/>
              <a:cs typeface="Times New Roman"/>
            </a:endParaRPr>
          </a:p>
          <a:p>
            <a:pPr marL="256816" indent="-244469" algn="just">
              <a:lnSpc>
                <a:spcPts val="1259"/>
              </a:lnSpc>
              <a:buAutoNum type="arabicPeriod"/>
              <a:tabLst>
                <a:tab pos="257434" algn="l"/>
              </a:tabLst>
            </a:pPr>
            <a:r>
              <a:rPr sz="1069" spc="10" dirty="0">
                <a:latin typeface="Times New Roman"/>
                <a:cs typeface="Times New Roman"/>
              </a:rPr>
              <a:t>t-&gt;R  </a:t>
            </a:r>
            <a:r>
              <a:rPr sz="1069" spc="15" dirty="0">
                <a:latin typeface="Times New Roman"/>
                <a:cs typeface="Times New Roman"/>
              </a:rPr>
              <a:t>=  </a:t>
            </a:r>
            <a:r>
              <a:rPr sz="1069" spc="5" dirty="0">
                <a:latin typeface="Times New Roman"/>
                <a:cs typeface="Times New Roman"/>
              </a:rPr>
              <a:t>p; // </a:t>
            </a:r>
            <a:r>
              <a:rPr sz="1069" spc="10" dirty="0">
                <a:latin typeface="Times New Roman"/>
                <a:cs typeface="Times New Roman"/>
              </a:rPr>
              <a:t>*p </a:t>
            </a:r>
            <a:r>
              <a:rPr sz="1069" spc="5" dirty="0">
                <a:latin typeface="Times New Roman"/>
                <a:cs typeface="Times New Roman"/>
              </a:rPr>
              <a:t>is successor of</a:t>
            </a:r>
            <a:r>
              <a:rPr sz="1069" spc="-4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*t</a:t>
            </a:r>
            <a:endParaRPr sz="1069">
              <a:latin typeface="Times New Roman"/>
              <a:cs typeface="Times New Roman"/>
            </a:endParaRPr>
          </a:p>
          <a:p>
            <a:pPr marL="256199" indent="-243852" algn="just">
              <a:lnSpc>
                <a:spcPts val="1264"/>
              </a:lnSpc>
              <a:buAutoNum type="arabicPeriod"/>
              <a:tabLst>
                <a:tab pos="256816" algn="l"/>
              </a:tabLst>
            </a:pPr>
            <a:r>
              <a:rPr sz="1069" spc="10" dirty="0">
                <a:latin typeface="Times New Roman"/>
                <a:cs typeface="Times New Roman"/>
              </a:rPr>
              <a:t>t-&gt;RTH  </a:t>
            </a:r>
            <a:r>
              <a:rPr sz="1069" spc="15" dirty="0">
                <a:latin typeface="Times New Roman"/>
                <a:cs typeface="Times New Roman"/>
              </a:rPr>
              <a:t>=</a:t>
            </a:r>
            <a:r>
              <a:rPr sz="1069" spc="19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thread;</a:t>
            </a:r>
            <a:endParaRPr sz="1069">
              <a:latin typeface="Times New Roman"/>
              <a:cs typeface="Times New Roman"/>
            </a:endParaRPr>
          </a:p>
          <a:p>
            <a:pPr marL="256199" indent="-243852" algn="just">
              <a:lnSpc>
                <a:spcPts val="1264"/>
              </a:lnSpc>
              <a:buAutoNum type="arabicPeriod"/>
              <a:tabLst>
                <a:tab pos="256816" algn="l"/>
              </a:tabLst>
            </a:pPr>
            <a:r>
              <a:rPr sz="1069" spc="10" dirty="0">
                <a:latin typeface="Times New Roman"/>
                <a:cs typeface="Times New Roman"/>
              </a:rPr>
              <a:t>p-&gt;L  </a:t>
            </a:r>
            <a:r>
              <a:rPr sz="1069" spc="15" dirty="0">
                <a:latin typeface="Times New Roman"/>
                <a:cs typeface="Times New Roman"/>
              </a:rPr>
              <a:t>=  </a:t>
            </a:r>
            <a:r>
              <a:rPr sz="1069" spc="5" dirty="0">
                <a:latin typeface="Times New Roman"/>
                <a:cs typeface="Times New Roman"/>
              </a:rPr>
              <a:t>t; // attach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15" dirty="0">
                <a:latin typeface="Times New Roman"/>
                <a:cs typeface="Times New Roman"/>
              </a:rPr>
              <a:t>new</a:t>
            </a:r>
            <a:r>
              <a:rPr sz="1069" spc="-10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leaf</a:t>
            </a:r>
            <a:endParaRPr sz="1069">
              <a:latin typeface="Times New Roman"/>
              <a:cs typeface="Times New Roman"/>
            </a:endParaRPr>
          </a:p>
          <a:p>
            <a:pPr marL="256816" indent="-244469" algn="just">
              <a:lnSpc>
                <a:spcPts val="1274"/>
              </a:lnSpc>
              <a:buAutoNum type="arabicPeriod"/>
              <a:tabLst>
                <a:tab pos="257434" algn="l"/>
              </a:tabLst>
            </a:pPr>
            <a:r>
              <a:rPr sz="1069" spc="10" dirty="0">
                <a:latin typeface="Times New Roman"/>
                <a:cs typeface="Times New Roman"/>
              </a:rPr>
              <a:t>p-&gt;LTH  </a:t>
            </a:r>
            <a:r>
              <a:rPr sz="1069" spc="15" dirty="0">
                <a:latin typeface="Times New Roman"/>
                <a:cs typeface="Times New Roman"/>
              </a:rPr>
              <a:t>=</a:t>
            </a:r>
            <a:r>
              <a:rPr sz="1069" spc="20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child;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marR="6173">
              <a:lnSpc>
                <a:spcPts val="1264"/>
              </a:lnSpc>
            </a:pPr>
            <a:r>
              <a:rPr sz="1069" spc="15" dirty="0">
                <a:latin typeface="Times New Roman"/>
                <a:cs typeface="Times New Roman"/>
              </a:rPr>
              <a:t>As </a:t>
            </a:r>
            <a:r>
              <a:rPr sz="1069" spc="5" dirty="0">
                <a:latin typeface="Times New Roman"/>
                <a:cs typeface="Times New Roman"/>
              </a:rPr>
              <a:t>the current </a:t>
            </a:r>
            <a:r>
              <a:rPr sz="1069" spc="10" dirty="0">
                <a:latin typeface="Times New Roman"/>
                <a:cs typeface="Times New Roman"/>
              </a:rPr>
              <a:t>predecessor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node 18 </a:t>
            </a:r>
            <a:r>
              <a:rPr sz="1069" spc="5" dirty="0">
                <a:latin typeface="Times New Roman"/>
                <a:cs typeface="Times New Roman"/>
              </a:rPr>
              <a:t>is 15. </a:t>
            </a:r>
            <a:r>
              <a:rPr sz="1069" spc="10" dirty="0">
                <a:latin typeface="Times New Roman"/>
                <a:cs typeface="Times New Roman"/>
              </a:rPr>
              <a:t>After node 16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inserted 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tree,  it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will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become</a:t>
            </a:r>
            <a:r>
              <a:rPr sz="1069" spc="8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inorder</a:t>
            </a:r>
            <a:r>
              <a:rPr sz="1069" spc="7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predecessor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of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18,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therefore,</a:t>
            </a:r>
            <a:r>
              <a:rPr sz="1069" spc="8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in</a:t>
            </a:r>
            <a:r>
              <a:rPr sz="1069" spc="7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first</a:t>
            </a:r>
            <a:r>
              <a:rPr sz="1069" spc="7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line</a:t>
            </a:r>
            <a:r>
              <a:rPr sz="1069" spc="8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of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the</a:t>
            </a:r>
            <a:r>
              <a:rPr sz="1069" spc="7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code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i="1" dirty="0">
                <a:latin typeface="Times New Roman"/>
                <a:cs typeface="Times New Roman"/>
              </a:rPr>
              <a:t>t-</a:t>
            </a:r>
            <a:endParaRPr sz="1069">
              <a:latin typeface="Times New Roman"/>
              <a:cs typeface="Times New Roman"/>
            </a:endParaRPr>
          </a:p>
          <a:p>
            <a:pPr marL="12347" marR="5556">
              <a:lnSpc>
                <a:spcPts val="1264"/>
              </a:lnSpc>
            </a:pPr>
            <a:r>
              <a:rPr sz="1069" i="1" spc="15" dirty="0">
                <a:latin typeface="Times New Roman"/>
                <a:cs typeface="Times New Roman"/>
              </a:rPr>
              <a:t>&gt;L = </a:t>
            </a:r>
            <a:r>
              <a:rPr sz="1069" i="1" spc="10" dirty="0">
                <a:latin typeface="Times New Roman"/>
                <a:cs typeface="Times New Roman"/>
              </a:rPr>
              <a:t>p-&gt;L</a:t>
            </a:r>
            <a:r>
              <a:rPr sz="1069" spc="10" dirty="0">
                <a:latin typeface="Times New Roman"/>
                <a:cs typeface="Times New Roman"/>
              </a:rPr>
              <a:t>, </a:t>
            </a:r>
            <a:r>
              <a:rPr sz="1069" dirty="0">
                <a:latin typeface="Times New Roman"/>
                <a:cs typeface="Times New Roman"/>
              </a:rPr>
              <a:t>left </a:t>
            </a:r>
            <a:r>
              <a:rPr sz="1069" spc="5" dirty="0">
                <a:latin typeface="Times New Roman"/>
                <a:cs typeface="Times New Roman"/>
              </a:rPr>
              <a:t>pointer of </a:t>
            </a:r>
            <a:r>
              <a:rPr sz="1069" spc="10" dirty="0">
                <a:latin typeface="Times New Roman"/>
                <a:cs typeface="Times New Roman"/>
              </a:rPr>
              <a:t>node 18 </a:t>
            </a:r>
            <a:r>
              <a:rPr sz="1069" spc="5" dirty="0">
                <a:latin typeface="Times New Roman"/>
                <a:cs typeface="Times New Roman"/>
              </a:rPr>
              <a:t>(pointed </a:t>
            </a:r>
            <a:r>
              <a:rPr sz="1069" spc="10" dirty="0">
                <a:latin typeface="Times New Roman"/>
                <a:cs typeface="Times New Roman"/>
              </a:rPr>
              <a:t>to </a:t>
            </a:r>
            <a:r>
              <a:rPr sz="1069" spc="5" dirty="0">
                <a:latin typeface="Times New Roman"/>
                <a:cs typeface="Times New Roman"/>
              </a:rPr>
              <a:t>by pointer p) is assigned </a:t>
            </a:r>
            <a:r>
              <a:rPr sz="1069" spc="10" dirty="0">
                <a:latin typeface="Times New Roman"/>
                <a:cs typeface="Times New Roman"/>
              </a:rPr>
              <a:t>to the </a:t>
            </a:r>
            <a:r>
              <a:rPr sz="1069" spc="5" dirty="0">
                <a:latin typeface="Times New Roman"/>
                <a:cs typeface="Times New Roman"/>
              </a:rPr>
              <a:t>left  pointer of </a:t>
            </a:r>
            <a:r>
              <a:rPr sz="1069" spc="10" dirty="0">
                <a:latin typeface="Times New Roman"/>
                <a:cs typeface="Times New Roman"/>
              </a:rPr>
              <a:t>node 16 </a:t>
            </a:r>
            <a:r>
              <a:rPr sz="1069" spc="5" dirty="0">
                <a:latin typeface="Times New Roman"/>
                <a:cs typeface="Times New Roman"/>
              </a:rPr>
              <a:t>(pointer </a:t>
            </a:r>
            <a:r>
              <a:rPr sz="1069" spc="10" dirty="0">
                <a:latin typeface="Times New Roman"/>
                <a:cs typeface="Times New Roman"/>
              </a:rPr>
              <a:t>to by </a:t>
            </a:r>
            <a:r>
              <a:rPr sz="1069" spc="5" dirty="0">
                <a:latin typeface="Times New Roman"/>
                <a:cs typeface="Times New Roman"/>
              </a:rPr>
              <a:t>pointer</a:t>
            </a:r>
            <a:r>
              <a:rPr sz="1069" spc="-1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t).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17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27633733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6"/>
            <a:ext cx="140696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CS301 – Data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43804" y="868856"/>
            <a:ext cx="86615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27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77888" y="1307268"/>
            <a:ext cx="4428429" cy="25692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2355355" y="1407936"/>
            <a:ext cx="1460676" cy="845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264" b="1" dirty="0">
                <a:latin typeface="Arial"/>
                <a:cs typeface="Arial"/>
              </a:rPr>
              <a:t>14</a:t>
            </a:r>
            <a:endParaRPr sz="1264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64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1701">
              <a:latin typeface="Times New Roman"/>
              <a:cs typeface="Times New Roman"/>
            </a:endParaRPr>
          </a:p>
          <a:p>
            <a:pPr marR="4939" algn="r">
              <a:spcBef>
                <a:spcPts val="5"/>
              </a:spcBef>
            </a:pPr>
            <a:r>
              <a:rPr sz="1264" b="1" spc="10" dirty="0">
                <a:latin typeface="Arial"/>
                <a:cs typeface="Arial"/>
              </a:rPr>
              <a:t>15</a:t>
            </a:r>
            <a:endParaRPr sz="1264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54162" y="2662908"/>
            <a:ext cx="207433" cy="194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264" b="1" spc="10" dirty="0">
                <a:latin typeface="Arial"/>
                <a:cs typeface="Arial"/>
              </a:rPr>
              <a:t>18</a:t>
            </a:r>
            <a:endParaRPr sz="1264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713303" y="3458563"/>
            <a:ext cx="205580" cy="194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264" b="1" dirty="0">
                <a:latin typeface="Arial"/>
                <a:cs typeface="Arial"/>
              </a:rPr>
              <a:t>16</a:t>
            </a:r>
            <a:endParaRPr sz="1264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11835" y="2755512"/>
            <a:ext cx="124090" cy="194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264" b="1" spc="10" dirty="0">
                <a:latin typeface="Arial"/>
                <a:cs typeface="Arial"/>
              </a:rPr>
              <a:t>p</a:t>
            </a:r>
            <a:endParaRPr sz="1264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45071" y="3461526"/>
            <a:ext cx="79022" cy="194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264" b="1" spc="5" dirty="0">
                <a:latin typeface="Arial"/>
                <a:cs typeface="Arial"/>
              </a:rPr>
              <a:t>t</a:t>
            </a:r>
            <a:endParaRPr sz="1264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76903" y="2953561"/>
            <a:ext cx="2820723" cy="5401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Arial"/>
                <a:cs typeface="Arial"/>
              </a:rPr>
              <a:t>1</a:t>
            </a:r>
            <a:endParaRPr sz="1069">
              <a:latin typeface="Arial"/>
              <a:cs typeface="Arial"/>
            </a:endParaRPr>
          </a:p>
          <a:p>
            <a:pPr>
              <a:spcBef>
                <a:spcPts val="19"/>
              </a:spcBef>
            </a:pPr>
            <a:endParaRPr sz="1167">
              <a:latin typeface="Times New Roman"/>
              <a:cs typeface="Times New Roman"/>
            </a:endParaRPr>
          </a:p>
          <a:p>
            <a:pPr marR="4939" algn="r"/>
            <a:r>
              <a:rPr sz="1264" b="1" spc="10" dirty="0">
                <a:latin typeface="Arial"/>
                <a:cs typeface="Arial"/>
              </a:rPr>
              <a:t>20</a:t>
            </a:r>
            <a:endParaRPr sz="1264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377888" y="5048477"/>
            <a:ext cx="4428429" cy="25789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" name="object 12"/>
          <p:cNvSpPr txBox="1"/>
          <p:nvPr/>
        </p:nvSpPr>
        <p:spPr>
          <a:xfrm>
            <a:off x="1352267" y="3656364"/>
            <a:ext cx="4850606" cy="23830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333367" algn="ctr"/>
            <a:r>
              <a:rPr sz="1264" spc="5" dirty="0">
                <a:latin typeface="Arial"/>
                <a:cs typeface="Arial"/>
              </a:rPr>
              <a:t>2</a:t>
            </a:r>
            <a:endParaRPr sz="1264">
              <a:latin typeface="Arial"/>
              <a:cs typeface="Arial"/>
            </a:endParaRPr>
          </a:p>
          <a:p>
            <a:pPr>
              <a:spcBef>
                <a:spcPts val="34"/>
              </a:spcBef>
            </a:pPr>
            <a:endParaRPr sz="1069">
              <a:latin typeface="Times New Roman"/>
              <a:cs typeface="Times New Roman"/>
            </a:endParaRPr>
          </a:p>
          <a:p>
            <a:pPr marR="122851" algn="ctr"/>
            <a:r>
              <a:rPr sz="1264" b="1" spc="5" dirty="0">
                <a:latin typeface="Times New Roman"/>
                <a:cs typeface="Times New Roman"/>
              </a:rPr>
              <a:t>Fig</a:t>
            </a:r>
            <a:r>
              <a:rPr sz="1264" b="1" spc="-78" dirty="0">
                <a:latin typeface="Times New Roman"/>
                <a:cs typeface="Times New Roman"/>
              </a:rPr>
              <a:t> </a:t>
            </a:r>
            <a:r>
              <a:rPr sz="1264" b="1" spc="5" dirty="0">
                <a:latin typeface="Times New Roman"/>
                <a:cs typeface="Times New Roman"/>
              </a:rPr>
              <a:t>27.5</a:t>
            </a:r>
            <a:endParaRPr sz="1264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64">
              <a:latin typeface="Times New Roman"/>
              <a:cs typeface="Times New Roman"/>
            </a:endParaRPr>
          </a:p>
          <a:p>
            <a:pPr>
              <a:spcBef>
                <a:spcPts val="2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>
              <a:lnSpc>
                <a:spcPts val="1274"/>
              </a:lnSpc>
            </a:pP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next </a:t>
            </a:r>
            <a:r>
              <a:rPr sz="1069" spc="5" dirty="0">
                <a:latin typeface="Times New Roman"/>
                <a:cs typeface="Times New Roman"/>
              </a:rPr>
              <a:t>line of </a:t>
            </a:r>
            <a:r>
              <a:rPr sz="1069" spc="15" dirty="0">
                <a:latin typeface="Times New Roman"/>
                <a:cs typeface="Times New Roman"/>
              </a:rPr>
              <a:t>code </a:t>
            </a:r>
            <a:r>
              <a:rPr sz="1069" i="1" spc="10" dirty="0">
                <a:latin typeface="Times New Roman"/>
                <a:cs typeface="Times New Roman"/>
              </a:rPr>
              <a:t>t-&gt;LTH  </a:t>
            </a:r>
            <a:r>
              <a:rPr sz="1069" i="1" spc="15" dirty="0">
                <a:latin typeface="Times New Roman"/>
                <a:cs typeface="Times New Roman"/>
              </a:rPr>
              <a:t>=    </a:t>
            </a:r>
            <a:r>
              <a:rPr sz="1069" i="1" spc="233" dirty="0">
                <a:latin typeface="Times New Roman"/>
                <a:cs typeface="Times New Roman"/>
              </a:rPr>
              <a:t> </a:t>
            </a:r>
            <a:r>
              <a:rPr sz="1069" i="1" spc="5" dirty="0">
                <a:latin typeface="Times New Roman"/>
                <a:cs typeface="Times New Roman"/>
              </a:rPr>
              <a:t>thread</a:t>
            </a:r>
            <a:r>
              <a:rPr sz="1069" spc="5" dirty="0">
                <a:latin typeface="Times New Roman"/>
                <a:cs typeface="Times New Roman"/>
              </a:rPr>
              <a:t>, the left flag is </a:t>
            </a:r>
            <a:r>
              <a:rPr sz="1069" spc="10" dirty="0">
                <a:latin typeface="Times New Roman"/>
                <a:cs typeface="Times New Roman"/>
              </a:rPr>
              <a:t>assigned a </a:t>
            </a:r>
            <a:r>
              <a:rPr sz="1069" spc="5" dirty="0">
                <a:latin typeface="Times New Roman"/>
                <a:cs typeface="Times New Roman"/>
              </a:rPr>
              <a:t>variable </a:t>
            </a:r>
            <a:r>
              <a:rPr sz="1069" i="1" spc="10" dirty="0">
                <a:latin typeface="Times New Roman"/>
                <a:cs typeface="Times New Roman"/>
              </a:rPr>
              <a:t>thread</a:t>
            </a:r>
            <a:endParaRPr sz="1069">
              <a:latin typeface="Times New Roman"/>
              <a:cs typeface="Times New Roman"/>
            </a:endParaRPr>
          </a:p>
          <a:p>
            <a:pPr marL="12347">
              <a:lnSpc>
                <a:spcPts val="1274"/>
              </a:lnSpc>
            </a:pPr>
            <a:r>
              <a:rPr sz="1069" spc="5" dirty="0">
                <a:latin typeface="Times New Roman"/>
                <a:cs typeface="Times New Roman"/>
              </a:rPr>
              <a:t>that is </a:t>
            </a:r>
            <a:r>
              <a:rPr sz="1069" spc="10" dirty="0">
                <a:latin typeface="Times New Roman"/>
                <a:cs typeface="Times New Roman"/>
              </a:rPr>
              <a:t>used to </a:t>
            </a:r>
            <a:r>
              <a:rPr sz="1069" spc="5" dirty="0">
                <a:latin typeface="Times New Roman"/>
                <a:cs typeface="Times New Roman"/>
              </a:rPr>
              <a:t>indicate that it is</a:t>
            </a:r>
            <a:r>
              <a:rPr sz="1069" spc="-1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on.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826">
              <a:latin typeface="Times New Roman"/>
              <a:cs typeface="Times New Roman"/>
            </a:endParaRPr>
          </a:p>
          <a:p>
            <a:pPr marL="1014918"/>
            <a:r>
              <a:rPr sz="1264" b="1" spc="5" dirty="0">
                <a:latin typeface="Arial"/>
                <a:cs typeface="Arial"/>
              </a:rPr>
              <a:t>14</a:t>
            </a:r>
            <a:endParaRPr sz="1264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64">
              <a:latin typeface="Times New Roman"/>
              <a:cs typeface="Times New Roman"/>
            </a:endParaRPr>
          </a:p>
          <a:p>
            <a:pPr>
              <a:spcBef>
                <a:spcPts val="5"/>
              </a:spcBef>
            </a:pPr>
            <a:endParaRPr sz="1701">
              <a:latin typeface="Times New Roman"/>
              <a:cs typeface="Times New Roman"/>
            </a:endParaRPr>
          </a:p>
          <a:p>
            <a:pPr marR="122851" algn="ctr"/>
            <a:r>
              <a:rPr sz="1264" b="1" spc="10" dirty="0">
                <a:latin typeface="Arial"/>
                <a:cs typeface="Arial"/>
              </a:rPr>
              <a:t>15</a:t>
            </a:r>
            <a:endParaRPr sz="1264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654162" y="6403374"/>
            <a:ext cx="207433" cy="194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264" b="1" spc="10" dirty="0">
                <a:latin typeface="Arial"/>
                <a:cs typeface="Arial"/>
              </a:rPr>
              <a:t>18</a:t>
            </a:r>
            <a:endParaRPr sz="1264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811835" y="6495979"/>
            <a:ext cx="124090" cy="194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264" b="1" spc="10" dirty="0">
                <a:latin typeface="Arial"/>
                <a:cs typeface="Arial"/>
              </a:rPr>
              <a:t>p</a:t>
            </a:r>
            <a:endParaRPr sz="1264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045071" y="7198290"/>
            <a:ext cx="874183" cy="194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680316" algn="l"/>
              </a:tabLst>
            </a:pPr>
            <a:r>
              <a:rPr sz="1264" b="1" spc="5" dirty="0">
                <a:latin typeface="Arial"/>
                <a:cs typeface="Arial"/>
              </a:rPr>
              <a:t>t</a:t>
            </a:r>
            <a:r>
              <a:rPr sz="1264" b="1" dirty="0">
                <a:latin typeface="Arial"/>
                <a:cs typeface="Arial"/>
              </a:rPr>
              <a:t> 	</a:t>
            </a:r>
            <a:r>
              <a:rPr sz="1264" b="1" spc="5" dirty="0">
                <a:latin typeface="Arial"/>
                <a:cs typeface="Arial"/>
              </a:rPr>
              <a:t>16</a:t>
            </a:r>
            <a:endParaRPr sz="1264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876903" y="6693287"/>
            <a:ext cx="2820723" cy="5408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Arial"/>
                <a:cs typeface="Arial"/>
              </a:rPr>
              <a:t>1</a:t>
            </a:r>
            <a:endParaRPr sz="1069">
              <a:latin typeface="Arial"/>
              <a:cs typeface="Arial"/>
            </a:endParaRPr>
          </a:p>
          <a:p>
            <a:pPr>
              <a:spcBef>
                <a:spcPts val="24"/>
              </a:spcBef>
            </a:pPr>
            <a:endParaRPr sz="1167">
              <a:latin typeface="Times New Roman"/>
              <a:cs typeface="Times New Roman"/>
            </a:endParaRPr>
          </a:p>
          <a:p>
            <a:pPr marR="4939" algn="r"/>
            <a:r>
              <a:rPr sz="1264" b="1" spc="10" dirty="0">
                <a:latin typeface="Arial"/>
                <a:cs typeface="Arial"/>
              </a:rPr>
              <a:t>20</a:t>
            </a:r>
            <a:endParaRPr sz="1264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385981" y="7224218"/>
            <a:ext cx="115447" cy="194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264" spc="5" dirty="0">
                <a:latin typeface="Arial"/>
                <a:cs typeface="Arial"/>
              </a:rPr>
              <a:t>3</a:t>
            </a:r>
            <a:endParaRPr sz="1264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352280" y="7407205"/>
            <a:ext cx="4852458" cy="8763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334602" algn="ctr"/>
            <a:r>
              <a:rPr sz="1264" spc="5" dirty="0">
                <a:latin typeface="Arial"/>
                <a:cs typeface="Arial"/>
              </a:rPr>
              <a:t>2</a:t>
            </a:r>
            <a:endParaRPr sz="1264">
              <a:latin typeface="Arial"/>
              <a:cs typeface="Arial"/>
            </a:endParaRPr>
          </a:p>
          <a:p>
            <a:pPr marR="241383" algn="ctr">
              <a:spcBef>
                <a:spcPts val="948"/>
              </a:spcBef>
            </a:pPr>
            <a:r>
              <a:rPr sz="1264" b="1" spc="5" dirty="0">
                <a:latin typeface="Times New Roman"/>
                <a:cs typeface="Times New Roman"/>
              </a:rPr>
              <a:t>Fig</a:t>
            </a:r>
            <a:r>
              <a:rPr sz="1264" b="1" spc="-78" dirty="0">
                <a:latin typeface="Times New Roman"/>
                <a:cs typeface="Times New Roman"/>
              </a:rPr>
              <a:t> </a:t>
            </a:r>
            <a:r>
              <a:rPr sz="1264" b="1" spc="5" dirty="0">
                <a:latin typeface="Times New Roman"/>
                <a:cs typeface="Times New Roman"/>
              </a:rPr>
              <a:t>27.6</a:t>
            </a:r>
            <a:endParaRPr sz="1264">
              <a:latin typeface="Times New Roman"/>
              <a:cs typeface="Times New Roman"/>
            </a:endParaRPr>
          </a:p>
          <a:p>
            <a:pPr marL="12347" marR="4939">
              <a:lnSpc>
                <a:spcPts val="1264"/>
              </a:lnSpc>
              <a:spcBef>
                <a:spcPts val="253"/>
              </a:spcBef>
            </a:pP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third line of </a:t>
            </a:r>
            <a:r>
              <a:rPr sz="1069" spc="10" dirty="0">
                <a:latin typeface="Times New Roman"/>
                <a:cs typeface="Times New Roman"/>
              </a:rPr>
              <a:t>code, </a:t>
            </a:r>
            <a:r>
              <a:rPr sz="1069" i="1" spc="10" dirty="0">
                <a:latin typeface="Times New Roman"/>
                <a:cs typeface="Times New Roman"/>
              </a:rPr>
              <a:t>t-&gt;R </a:t>
            </a:r>
            <a:r>
              <a:rPr sz="1069" i="1" spc="15" dirty="0">
                <a:latin typeface="Times New Roman"/>
                <a:cs typeface="Times New Roman"/>
              </a:rPr>
              <a:t>= </a:t>
            </a:r>
            <a:r>
              <a:rPr sz="1069" i="1" spc="10" dirty="0">
                <a:latin typeface="Times New Roman"/>
                <a:cs typeface="Times New Roman"/>
              </a:rPr>
              <a:t>p</a:t>
            </a:r>
            <a:r>
              <a:rPr sz="1069" spc="10" dirty="0">
                <a:latin typeface="Times New Roman"/>
                <a:cs typeface="Times New Roman"/>
              </a:rPr>
              <a:t>, </a:t>
            </a:r>
            <a:r>
              <a:rPr sz="1069" spc="15" dirty="0">
                <a:latin typeface="Times New Roman"/>
                <a:cs typeface="Times New Roman"/>
              </a:rPr>
              <a:t>18 </a:t>
            </a:r>
            <a:r>
              <a:rPr sz="1069" spc="5" dirty="0">
                <a:latin typeface="Times New Roman"/>
                <a:cs typeface="Times New Roman"/>
              </a:rPr>
              <a:t>being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successor of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18, its pointer </a:t>
            </a:r>
            <a:r>
              <a:rPr sz="1069" spc="10" dirty="0">
                <a:latin typeface="Times New Roman"/>
                <a:cs typeface="Times New Roman"/>
              </a:rPr>
              <a:t>p </a:t>
            </a:r>
            <a:r>
              <a:rPr sz="1069" spc="5" dirty="0">
                <a:latin typeface="Times New Roman"/>
                <a:cs typeface="Times New Roman"/>
              </a:rPr>
              <a:t>is  </a:t>
            </a:r>
            <a:r>
              <a:rPr sz="1069" spc="10" dirty="0">
                <a:latin typeface="Times New Roman"/>
                <a:cs typeface="Times New Roman"/>
              </a:rPr>
              <a:t>assigned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right </a:t>
            </a:r>
            <a:r>
              <a:rPr sz="1069" spc="10" dirty="0">
                <a:latin typeface="Times New Roman"/>
                <a:cs typeface="Times New Roman"/>
              </a:rPr>
              <a:t>pointer </a:t>
            </a:r>
            <a:r>
              <a:rPr sz="1069" spc="5" dirty="0">
                <a:latin typeface="Times New Roman"/>
                <a:cs typeface="Times New Roman"/>
              </a:rPr>
              <a:t>(t-&gt;R) of </a:t>
            </a:r>
            <a:r>
              <a:rPr sz="1069" spc="10" dirty="0">
                <a:latin typeface="Times New Roman"/>
                <a:cs typeface="Times New Roman"/>
              </a:rPr>
              <a:t>node</a:t>
            </a:r>
            <a:r>
              <a:rPr sz="1069" spc="-3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16.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18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23223310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6"/>
            <a:ext cx="140696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CS301 – Data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43804" y="868856"/>
            <a:ext cx="86615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27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77888" y="1307268"/>
            <a:ext cx="4428429" cy="25915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2355355" y="1407936"/>
            <a:ext cx="1460676" cy="845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264" b="1" spc="5" dirty="0">
                <a:latin typeface="Arial"/>
                <a:cs typeface="Arial"/>
              </a:rPr>
              <a:t>14</a:t>
            </a:r>
            <a:endParaRPr sz="1264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64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1701">
              <a:latin typeface="Times New Roman"/>
              <a:cs typeface="Times New Roman"/>
            </a:endParaRPr>
          </a:p>
          <a:p>
            <a:pPr marR="4939" algn="r">
              <a:spcBef>
                <a:spcPts val="5"/>
              </a:spcBef>
            </a:pPr>
            <a:r>
              <a:rPr sz="1264" b="1" spc="10" dirty="0">
                <a:latin typeface="Arial"/>
                <a:cs typeface="Arial"/>
              </a:rPr>
              <a:t>15</a:t>
            </a:r>
            <a:endParaRPr sz="1264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54162" y="2662908"/>
            <a:ext cx="207433" cy="194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264" b="1" spc="10" dirty="0">
                <a:latin typeface="Arial"/>
                <a:cs typeface="Arial"/>
              </a:rPr>
              <a:t>18</a:t>
            </a:r>
            <a:endParaRPr sz="1264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11835" y="2755512"/>
            <a:ext cx="124090" cy="194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264" b="1" spc="10" dirty="0">
                <a:latin typeface="Arial"/>
                <a:cs typeface="Arial"/>
              </a:rPr>
              <a:t>p</a:t>
            </a:r>
            <a:endParaRPr sz="1264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45071" y="3468934"/>
            <a:ext cx="79022" cy="194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264" b="1" spc="5" dirty="0">
                <a:latin typeface="Arial"/>
                <a:cs typeface="Arial"/>
              </a:rPr>
              <a:t>t</a:t>
            </a:r>
            <a:endParaRPr sz="1264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876903" y="2952820"/>
            <a:ext cx="2820723" cy="5401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Arial"/>
                <a:cs typeface="Arial"/>
              </a:rPr>
              <a:t>1</a:t>
            </a:r>
            <a:endParaRPr sz="1069">
              <a:latin typeface="Arial"/>
              <a:cs typeface="Arial"/>
            </a:endParaRPr>
          </a:p>
          <a:p>
            <a:pPr>
              <a:spcBef>
                <a:spcPts val="19"/>
              </a:spcBef>
            </a:pPr>
            <a:endParaRPr sz="1167">
              <a:latin typeface="Times New Roman"/>
              <a:cs typeface="Times New Roman"/>
            </a:endParaRPr>
          </a:p>
          <a:p>
            <a:pPr marR="4939" algn="r"/>
            <a:r>
              <a:rPr sz="1264" b="1" spc="10" dirty="0">
                <a:latin typeface="Arial"/>
                <a:cs typeface="Arial"/>
              </a:rPr>
              <a:t>20</a:t>
            </a:r>
            <a:endParaRPr sz="1264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385981" y="3483750"/>
            <a:ext cx="115447" cy="194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264" spc="5" dirty="0">
                <a:latin typeface="Arial"/>
                <a:cs typeface="Arial"/>
              </a:rPr>
              <a:t>3</a:t>
            </a:r>
            <a:endParaRPr sz="1264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713302" y="3457822"/>
            <a:ext cx="370417" cy="194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264" b="1" spc="5" dirty="0">
                <a:latin typeface="Arial"/>
                <a:cs typeface="Arial"/>
              </a:rPr>
              <a:t>16</a:t>
            </a:r>
            <a:r>
              <a:rPr sz="1264" b="1" spc="141" dirty="0">
                <a:latin typeface="Arial"/>
                <a:cs typeface="Arial"/>
              </a:rPr>
              <a:t> </a:t>
            </a:r>
            <a:r>
              <a:rPr sz="1896" spc="7" baseline="-12820" dirty="0">
                <a:latin typeface="Arial"/>
                <a:cs typeface="Arial"/>
              </a:rPr>
              <a:t>4</a:t>
            </a:r>
            <a:endParaRPr sz="1896" baseline="-1282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377888" y="4698063"/>
            <a:ext cx="4428429" cy="25915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" name="object 13"/>
          <p:cNvSpPr txBox="1"/>
          <p:nvPr/>
        </p:nvSpPr>
        <p:spPr>
          <a:xfrm>
            <a:off x="1352280" y="3677849"/>
            <a:ext cx="3344245" cy="19929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009362" algn="r"/>
            <a:r>
              <a:rPr sz="1264" spc="5" dirty="0">
                <a:latin typeface="Arial"/>
                <a:cs typeface="Arial"/>
              </a:rPr>
              <a:t>2</a:t>
            </a:r>
            <a:endParaRPr sz="1264">
              <a:latin typeface="Arial"/>
              <a:cs typeface="Arial"/>
            </a:endParaRPr>
          </a:p>
          <a:p>
            <a:pPr marL="1258771" algn="ctr">
              <a:spcBef>
                <a:spcPts val="860"/>
              </a:spcBef>
            </a:pPr>
            <a:r>
              <a:rPr sz="1264" b="1" spc="5" dirty="0">
                <a:latin typeface="Times New Roman"/>
                <a:cs typeface="Times New Roman"/>
              </a:rPr>
              <a:t>Fig</a:t>
            </a:r>
            <a:r>
              <a:rPr sz="1264" b="1" spc="-78" dirty="0">
                <a:latin typeface="Times New Roman"/>
                <a:cs typeface="Times New Roman"/>
              </a:rPr>
              <a:t> </a:t>
            </a:r>
            <a:r>
              <a:rPr sz="1264" b="1" spc="5" dirty="0">
                <a:latin typeface="Times New Roman"/>
                <a:cs typeface="Times New Roman"/>
              </a:rPr>
              <a:t>27.7</a:t>
            </a:r>
            <a:endParaRPr sz="1264">
              <a:latin typeface="Times New Roman"/>
              <a:cs typeface="Times New Roman"/>
            </a:endParaRPr>
          </a:p>
          <a:p>
            <a:pPr>
              <a:spcBef>
                <a:spcPts val="49"/>
              </a:spcBef>
            </a:pPr>
            <a:endParaRPr sz="1215">
              <a:latin typeface="Times New Roman"/>
              <a:cs typeface="Times New Roman"/>
            </a:endParaRPr>
          </a:p>
          <a:p>
            <a:pPr marL="12347"/>
            <a:r>
              <a:rPr sz="1069" spc="10" dirty="0">
                <a:latin typeface="Times New Roman"/>
                <a:cs typeface="Times New Roman"/>
              </a:rPr>
              <a:t>Next line, </a:t>
            </a:r>
            <a:r>
              <a:rPr sz="1069" i="1" spc="10" dirty="0">
                <a:latin typeface="Times New Roman"/>
                <a:cs typeface="Times New Roman"/>
              </a:rPr>
              <a:t>t-&gt;RTH  </a:t>
            </a:r>
            <a:r>
              <a:rPr sz="1069" i="1" spc="15" dirty="0">
                <a:latin typeface="Times New Roman"/>
                <a:cs typeface="Times New Roman"/>
              </a:rPr>
              <a:t>=  </a:t>
            </a:r>
            <a:r>
              <a:rPr sz="1069" i="1" spc="5" dirty="0">
                <a:latin typeface="Times New Roman"/>
                <a:cs typeface="Times New Roman"/>
              </a:rPr>
              <a:t>thread </a:t>
            </a:r>
            <a:r>
              <a:rPr sz="1069" spc="5" dirty="0">
                <a:latin typeface="Times New Roman"/>
                <a:cs typeface="Times New Roman"/>
              </a:rPr>
              <a:t>contains flag turning </a:t>
            </a:r>
            <a:r>
              <a:rPr sz="1069" spc="10" dirty="0">
                <a:latin typeface="Times New Roman"/>
                <a:cs typeface="Times New Roman"/>
              </a:rPr>
              <a:t>on</a:t>
            </a:r>
            <a:r>
              <a:rPr sz="1069" spc="1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code.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826">
              <a:latin typeface="Times New Roman"/>
              <a:cs typeface="Times New Roman"/>
            </a:endParaRPr>
          </a:p>
          <a:p>
            <a:pPr marL="1014918"/>
            <a:r>
              <a:rPr sz="1264" b="1" spc="5" dirty="0">
                <a:latin typeface="Arial"/>
                <a:cs typeface="Arial"/>
              </a:rPr>
              <a:t>14</a:t>
            </a:r>
            <a:endParaRPr sz="1264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64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1701">
              <a:latin typeface="Times New Roman"/>
              <a:cs typeface="Times New Roman"/>
            </a:endParaRPr>
          </a:p>
          <a:p>
            <a:pPr marR="885276" algn="r">
              <a:spcBef>
                <a:spcPts val="5"/>
              </a:spcBef>
            </a:pPr>
            <a:r>
              <a:rPr sz="1264" b="1" spc="10" dirty="0">
                <a:latin typeface="Arial"/>
                <a:cs typeface="Arial"/>
              </a:rPr>
              <a:t>15</a:t>
            </a:r>
            <a:endParaRPr sz="1264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654162" y="6053702"/>
            <a:ext cx="207433" cy="194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264" b="1" spc="10" dirty="0">
                <a:latin typeface="Arial"/>
                <a:cs typeface="Arial"/>
              </a:rPr>
              <a:t>18</a:t>
            </a:r>
            <a:endParaRPr sz="1264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90562" y="6679705"/>
            <a:ext cx="207433" cy="194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264" b="1" spc="10" dirty="0">
                <a:latin typeface="Arial"/>
                <a:cs typeface="Arial"/>
              </a:rPr>
              <a:t>20</a:t>
            </a:r>
            <a:endParaRPr sz="1264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845913" y="6028514"/>
            <a:ext cx="124090" cy="194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264" b="1" spc="10" dirty="0">
                <a:latin typeface="Arial"/>
                <a:cs typeface="Arial"/>
              </a:rPr>
              <a:t>p</a:t>
            </a:r>
            <a:endParaRPr sz="1264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045071" y="6859729"/>
            <a:ext cx="79022" cy="194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264" b="1" spc="5" dirty="0">
                <a:latin typeface="Arial"/>
                <a:cs typeface="Arial"/>
              </a:rPr>
              <a:t>t</a:t>
            </a:r>
            <a:endParaRPr sz="1264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876903" y="6343614"/>
            <a:ext cx="102482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Arial"/>
                <a:cs typeface="Arial"/>
              </a:rPr>
              <a:t>1</a:t>
            </a:r>
            <a:endParaRPr sz="1069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385981" y="6874544"/>
            <a:ext cx="115447" cy="194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264" spc="5" dirty="0">
                <a:latin typeface="Arial"/>
                <a:cs typeface="Arial"/>
              </a:rPr>
              <a:t>3</a:t>
            </a:r>
            <a:endParaRPr sz="1264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713302" y="6848616"/>
            <a:ext cx="370417" cy="194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264" b="1" spc="5" dirty="0">
                <a:latin typeface="Arial"/>
                <a:cs typeface="Arial"/>
              </a:rPr>
              <a:t>16</a:t>
            </a:r>
            <a:r>
              <a:rPr sz="1264" b="1" spc="141" dirty="0">
                <a:latin typeface="Arial"/>
                <a:cs typeface="Arial"/>
              </a:rPr>
              <a:t> </a:t>
            </a:r>
            <a:r>
              <a:rPr sz="1896" spc="7" baseline="-12820" dirty="0">
                <a:latin typeface="Arial"/>
                <a:cs typeface="Arial"/>
              </a:rPr>
              <a:t>4</a:t>
            </a:r>
            <a:endParaRPr sz="1896" baseline="-1282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144469" y="6232243"/>
            <a:ext cx="115447" cy="194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264" spc="5" dirty="0">
                <a:latin typeface="Arial"/>
                <a:cs typeface="Arial"/>
              </a:rPr>
              <a:t>5</a:t>
            </a:r>
            <a:endParaRPr sz="1264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352280" y="7068644"/>
            <a:ext cx="4568472" cy="6945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264" spc="5" dirty="0">
                <a:latin typeface="Arial"/>
                <a:cs typeface="Arial"/>
              </a:rPr>
              <a:t>2</a:t>
            </a:r>
            <a:endParaRPr sz="1264">
              <a:latin typeface="Arial"/>
              <a:cs typeface="Arial"/>
            </a:endParaRPr>
          </a:p>
          <a:p>
            <a:pPr marL="34571" algn="ctr">
              <a:spcBef>
                <a:spcPts val="860"/>
              </a:spcBef>
            </a:pPr>
            <a:r>
              <a:rPr sz="1264" b="1" spc="5" dirty="0">
                <a:latin typeface="Times New Roman"/>
                <a:cs typeface="Times New Roman"/>
              </a:rPr>
              <a:t>Fig</a:t>
            </a:r>
            <a:r>
              <a:rPr sz="1264" b="1" spc="-78" dirty="0">
                <a:latin typeface="Times New Roman"/>
                <a:cs typeface="Times New Roman"/>
              </a:rPr>
              <a:t> </a:t>
            </a:r>
            <a:r>
              <a:rPr sz="1264" b="1" spc="5" dirty="0">
                <a:latin typeface="Times New Roman"/>
                <a:cs typeface="Times New Roman"/>
              </a:rPr>
              <a:t>27.8</a:t>
            </a:r>
            <a:endParaRPr sz="1264">
              <a:latin typeface="Times New Roman"/>
              <a:cs typeface="Times New Roman"/>
            </a:endParaRPr>
          </a:p>
          <a:p>
            <a:pPr algn="ctr">
              <a:spcBef>
                <a:spcPts val="185"/>
              </a:spcBef>
            </a:pPr>
            <a:r>
              <a:rPr sz="1069" spc="5" dirty="0">
                <a:latin typeface="Times New Roman"/>
                <a:cs typeface="Times New Roman"/>
              </a:rPr>
              <a:t>In the </a:t>
            </a:r>
            <a:r>
              <a:rPr sz="1069" spc="10" dirty="0">
                <a:latin typeface="Times New Roman"/>
                <a:cs typeface="Times New Roman"/>
              </a:rPr>
              <a:t>next </a:t>
            </a:r>
            <a:r>
              <a:rPr sz="1069" spc="5" dirty="0">
                <a:latin typeface="Times New Roman"/>
                <a:cs typeface="Times New Roman"/>
              </a:rPr>
              <a:t>line </a:t>
            </a:r>
            <a:r>
              <a:rPr sz="1069" i="1" spc="15" dirty="0">
                <a:latin typeface="Times New Roman"/>
                <a:cs typeface="Times New Roman"/>
              </a:rPr>
              <a:t>p-&gt;L  =  </a:t>
            </a:r>
            <a:r>
              <a:rPr sz="1069" i="1" spc="5" dirty="0">
                <a:latin typeface="Times New Roman"/>
                <a:cs typeface="Times New Roman"/>
              </a:rPr>
              <a:t>t</a:t>
            </a:r>
            <a:r>
              <a:rPr sz="1069" spc="5" dirty="0">
                <a:latin typeface="Times New Roman"/>
                <a:cs typeface="Times New Roman"/>
              </a:rPr>
              <a:t>, </a:t>
            </a:r>
            <a:r>
              <a:rPr sz="1069" spc="10" dirty="0">
                <a:latin typeface="Times New Roman"/>
                <a:cs typeface="Times New Roman"/>
              </a:rPr>
              <a:t>the node </a:t>
            </a:r>
            <a:r>
              <a:rPr sz="1069" spc="15" dirty="0">
                <a:latin typeface="Times New Roman"/>
                <a:cs typeface="Times New Roman"/>
              </a:rPr>
              <a:t>16 </a:t>
            </a:r>
            <a:r>
              <a:rPr sz="1069" spc="5" dirty="0">
                <a:latin typeface="Times New Roman"/>
                <a:cs typeface="Times New Roman"/>
              </a:rPr>
              <a:t>is attached as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left child of </a:t>
            </a:r>
            <a:r>
              <a:rPr sz="1069" spc="10" dirty="0">
                <a:latin typeface="Times New Roman"/>
                <a:cs typeface="Times New Roman"/>
              </a:rPr>
              <a:t>the node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18.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19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1029328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6"/>
            <a:ext cx="140696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CS301 – Data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43804" y="868856"/>
            <a:ext cx="86615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26</a:t>
            </a:r>
            <a:endParaRPr sz="1069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884680" y="7705512"/>
          <a:ext cx="2935552" cy="15001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1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5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9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19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66688">
                <a:tc>
                  <a:txBody>
                    <a:bodyPr/>
                    <a:lstStyle/>
                    <a:p>
                      <a:pPr marL="61594">
                        <a:lnSpc>
                          <a:spcPts val="1270"/>
                        </a:lnSpc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Character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5333">
                      <a:solidFill>
                        <a:srgbClr val="000000"/>
                      </a:solidFill>
                      <a:prstDash val="solid"/>
                    </a:lnT>
                    <a:lnB w="533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270"/>
                        </a:lnSpc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frequency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5333">
                      <a:solidFill>
                        <a:srgbClr val="000000"/>
                      </a:solidFill>
                      <a:prstDash val="solid"/>
                    </a:lnR>
                    <a:lnT w="5333">
                      <a:solidFill>
                        <a:srgbClr val="000000"/>
                      </a:solidFill>
                      <a:prstDash val="solid"/>
                    </a:lnT>
                    <a:lnB w="533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70"/>
                        </a:lnSpc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character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3">
                      <a:solidFill>
                        <a:srgbClr val="000000"/>
                      </a:solidFill>
                      <a:prstDash val="solid"/>
                    </a:lnL>
                    <a:lnR w="5333">
                      <a:solidFill>
                        <a:srgbClr val="000000"/>
                      </a:solidFill>
                      <a:prstDash val="solid"/>
                    </a:lnR>
                    <a:lnT w="5333">
                      <a:solidFill>
                        <a:srgbClr val="000000"/>
                      </a:solidFill>
                      <a:prstDash val="solid"/>
                    </a:lnT>
                    <a:lnB w="533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270"/>
                        </a:lnSpc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frequency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3">
                      <a:solidFill>
                        <a:srgbClr val="000000"/>
                      </a:solidFill>
                      <a:prstDash val="solid"/>
                    </a:lnL>
                    <a:lnR w="5334">
                      <a:solidFill>
                        <a:srgbClr val="000000"/>
                      </a:solidFill>
                      <a:prstDash val="solid"/>
                    </a:lnR>
                    <a:lnT w="5333">
                      <a:solidFill>
                        <a:srgbClr val="000000"/>
                      </a:solidFill>
                      <a:prstDash val="solid"/>
                    </a:lnT>
                    <a:lnB w="5333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946">
                <a:tc>
                  <a:txBody>
                    <a:bodyPr/>
                    <a:lstStyle/>
                    <a:p>
                      <a:pPr marL="61594">
                        <a:lnSpc>
                          <a:spcPts val="1265"/>
                        </a:lnSpc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NL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5333">
                      <a:solidFill>
                        <a:srgbClr val="000000"/>
                      </a:solidFill>
                      <a:prstDash val="solid"/>
                    </a:lnT>
                    <a:lnB w="533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265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5333">
                      <a:solidFill>
                        <a:srgbClr val="000000"/>
                      </a:solidFill>
                      <a:prstDash val="solid"/>
                    </a:lnR>
                    <a:lnT w="5333">
                      <a:solidFill>
                        <a:srgbClr val="000000"/>
                      </a:solidFill>
                      <a:prstDash val="solid"/>
                    </a:lnT>
                    <a:lnB w="533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65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I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3">
                      <a:solidFill>
                        <a:srgbClr val="000000"/>
                      </a:solidFill>
                      <a:prstDash val="solid"/>
                    </a:lnL>
                    <a:lnR w="5333">
                      <a:solidFill>
                        <a:srgbClr val="000000"/>
                      </a:solidFill>
                      <a:prstDash val="solid"/>
                    </a:lnR>
                    <a:lnT w="5333">
                      <a:solidFill>
                        <a:srgbClr val="000000"/>
                      </a:solidFill>
                      <a:prstDash val="solid"/>
                    </a:lnT>
                    <a:lnB w="533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65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3">
                      <a:solidFill>
                        <a:srgbClr val="000000"/>
                      </a:solidFill>
                      <a:prstDash val="solid"/>
                    </a:lnL>
                    <a:lnR w="5334">
                      <a:solidFill>
                        <a:srgbClr val="000000"/>
                      </a:solidFill>
                      <a:prstDash val="solid"/>
                    </a:lnR>
                    <a:lnT w="5333">
                      <a:solidFill>
                        <a:srgbClr val="000000"/>
                      </a:solidFill>
                      <a:prstDash val="solid"/>
                    </a:lnT>
                    <a:lnB w="5333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5576">
                <a:tc>
                  <a:txBody>
                    <a:bodyPr/>
                    <a:lstStyle/>
                    <a:p>
                      <a:pPr marL="61594">
                        <a:lnSpc>
                          <a:spcPts val="1265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SP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5333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265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5333">
                      <a:solidFill>
                        <a:srgbClr val="000000"/>
                      </a:solidFill>
                      <a:prstDash val="solid"/>
                    </a:lnR>
                    <a:lnT w="5333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65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n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3">
                      <a:solidFill>
                        <a:srgbClr val="000000"/>
                      </a:solidFill>
                      <a:prstDash val="solid"/>
                    </a:lnL>
                    <a:lnR w="5333">
                      <a:solidFill>
                        <a:srgbClr val="000000"/>
                      </a:solidFill>
                      <a:prstDash val="solid"/>
                    </a:lnR>
                    <a:lnT w="5333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65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3">
                      <a:solidFill>
                        <a:srgbClr val="000000"/>
                      </a:solidFill>
                      <a:prstDash val="solid"/>
                    </a:lnL>
                    <a:lnR w="5334">
                      <a:solidFill>
                        <a:srgbClr val="000000"/>
                      </a:solidFill>
                      <a:prstDash val="solid"/>
                    </a:lnR>
                    <a:lnT w="5333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5946">
                <a:tc>
                  <a:txBody>
                    <a:bodyPr/>
                    <a:lstStyle/>
                    <a:p>
                      <a:pPr marL="61594">
                        <a:lnSpc>
                          <a:spcPts val="1265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A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265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5333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65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r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3">
                      <a:solidFill>
                        <a:srgbClr val="000000"/>
                      </a:solidFill>
                      <a:prstDash val="solid"/>
                    </a:lnL>
                    <a:lnR w="5333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65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3">
                      <a:solidFill>
                        <a:srgbClr val="000000"/>
                      </a:solidFill>
                      <a:prstDash val="solid"/>
                    </a:lnL>
                    <a:lnR w="5334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6688">
                <a:tc>
                  <a:txBody>
                    <a:bodyPr/>
                    <a:lstStyle/>
                    <a:p>
                      <a:pPr marL="61594">
                        <a:lnSpc>
                          <a:spcPts val="127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B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27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5333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7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s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3">
                      <a:solidFill>
                        <a:srgbClr val="000000"/>
                      </a:solidFill>
                      <a:prstDash val="solid"/>
                    </a:lnL>
                    <a:lnR w="5333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7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3">
                      <a:solidFill>
                        <a:srgbClr val="000000"/>
                      </a:solidFill>
                      <a:prstDash val="solid"/>
                    </a:lnL>
                    <a:lnR w="5334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5946">
                <a:tc>
                  <a:txBody>
                    <a:bodyPr/>
                    <a:lstStyle/>
                    <a:p>
                      <a:pPr marL="61594">
                        <a:lnSpc>
                          <a:spcPts val="1265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D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5">
                      <a:solidFill>
                        <a:srgbClr val="000000"/>
                      </a:solidFill>
                      <a:prstDash val="solid"/>
                    </a:lnT>
                    <a:lnB w="609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265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5333">
                      <a:solidFill>
                        <a:srgbClr val="000000"/>
                      </a:solidFill>
                      <a:prstDash val="solid"/>
                    </a:lnR>
                    <a:lnT w="6095">
                      <a:solidFill>
                        <a:srgbClr val="000000"/>
                      </a:solidFill>
                      <a:prstDash val="solid"/>
                    </a:lnT>
                    <a:lnB w="609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65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t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3">
                      <a:solidFill>
                        <a:srgbClr val="000000"/>
                      </a:solidFill>
                      <a:prstDash val="solid"/>
                    </a:lnL>
                    <a:lnR w="5333">
                      <a:solidFill>
                        <a:srgbClr val="000000"/>
                      </a:solidFill>
                      <a:prstDash val="solid"/>
                    </a:lnR>
                    <a:lnT w="6095">
                      <a:solidFill>
                        <a:srgbClr val="000000"/>
                      </a:solidFill>
                      <a:prstDash val="solid"/>
                    </a:lnT>
                    <a:lnB w="609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65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3">
                      <a:solidFill>
                        <a:srgbClr val="000000"/>
                      </a:solidFill>
                      <a:prstDash val="solid"/>
                    </a:lnL>
                    <a:lnR w="5334">
                      <a:solidFill>
                        <a:srgbClr val="000000"/>
                      </a:solidFill>
                      <a:prstDash val="solid"/>
                    </a:lnR>
                    <a:lnT w="6095">
                      <a:solidFill>
                        <a:srgbClr val="000000"/>
                      </a:solidFill>
                      <a:prstDash val="solid"/>
                    </a:lnT>
                    <a:lnB w="609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5946">
                <a:tc>
                  <a:txBody>
                    <a:bodyPr/>
                    <a:lstStyle/>
                    <a:p>
                      <a:pPr marL="61594">
                        <a:lnSpc>
                          <a:spcPts val="1265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5">
                      <a:solidFill>
                        <a:srgbClr val="000000"/>
                      </a:solidFill>
                      <a:prstDash val="solid"/>
                    </a:lnT>
                    <a:lnB w="609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265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5333">
                      <a:solidFill>
                        <a:srgbClr val="000000"/>
                      </a:solidFill>
                      <a:prstDash val="solid"/>
                    </a:lnR>
                    <a:lnT w="6095">
                      <a:solidFill>
                        <a:srgbClr val="000000"/>
                      </a:solidFill>
                      <a:prstDash val="solid"/>
                    </a:lnT>
                    <a:lnB w="609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65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v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3">
                      <a:solidFill>
                        <a:srgbClr val="000000"/>
                      </a:solidFill>
                      <a:prstDash val="solid"/>
                    </a:lnL>
                    <a:lnR w="5333">
                      <a:solidFill>
                        <a:srgbClr val="000000"/>
                      </a:solidFill>
                      <a:prstDash val="solid"/>
                    </a:lnR>
                    <a:lnT w="6095">
                      <a:solidFill>
                        <a:srgbClr val="000000"/>
                      </a:solidFill>
                      <a:prstDash val="solid"/>
                    </a:lnT>
                    <a:lnB w="609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65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3">
                      <a:solidFill>
                        <a:srgbClr val="000000"/>
                      </a:solidFill>
                      <a:prstDash val="solid"/>
                    </a:lnL>
                    <a:lnR w="5334">
                      <a:solidFill>
                        <a:srgbClr val="000000"/>
                      </a:solidFill>
                      <a:prstDash val="solid"/>
                    </a:lnR>
                    <a:lnT w="6095">
                      <a:solidFill>
                        <a:srgbClr val="000000"/>
                      </a:solidFill>
                      <a:prstDash val="solid"/>
                    </a:lnT>
                    <a:lnB w="609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6317">
                <a:tc>
                  <a:txBody>
                    <a:bodyPr/>
                    <a:lstStyle/>
                    <a:p>
                      <a:pPr marL="61594">
                        <a:lnSpc>
                          <a:spcPts val="127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G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5">
                      <a:solidFill>
                        <a:srgbClr val="000000"/>
                      </a:solidFill>
                      <a:prstDash val="solid"/>
                    </a:lnT>
                    <a:lnB w="533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27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5333">
                      <a:solidFill>
                        <a:srgbClr val="000000"/>
                      </a:solidFill>
                      <a:prstDash val="solid"/>
                    </a:lnR>
                    <a:lnT w="6095">
                      <a:solidFill>
                        <a:srgbClr val="000000"/>
                      </a:solidFill>
                      <a:prstDash val="solid"/>
                    </a:lnT>
                    <a:lnB w="533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7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y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3">
                      <a:solidFill>
                        <a:srgbClr val="000000"/>
                      </a:solidFill>
                      <a:prstDash val="solid"/>
                    </a:lnL>
                    <a:lnR w="5333">
                      <a:solidFill>
                        <a:srgbClr val="000000"/>
                      </a:solidFill>
                      <a:prstDash val="solid"/>
                    </a:lnR>
                    <a:lnT w="6095">
                      <a:solidFill>
                        <a:srgbClr val="000000"/>
                      </a:solidFill>
                      <a:prstDash val="solid"/>
                    </a:lnT>
                    <a:lnB w="533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7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3">
                      <a:solidFill>
                        <a:srgbClr val="000000"/>
                      </a:solidFill>
                      <a:prstDash val="solid"/>
                    </a:lnL>
                    <a:lnR w="5334">
                      <a:solidFill>
                        <a:srgbClr val="000000"/>
                      </a:solidFill>
                      <a:prstDash val="solid"/>
                    </a:lnR>
                    <a:lnT w="6095">
                      <a:solidFill>
                        <a:srgbClr val="000000"/>
                      </a:solidFill>
                      <a:prstDash val="solid"/>
                    </a:lnT>
                    <a:lnB w="5333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5947">
                <a:tc>
                  <a:txBody>
                    <a:bodyPr/>
                    <a:lstStyle/>
                    <a:p>
                      <a:pPr marL="61594">
                        <a:lnSpc>
                          <a:spcPts val="127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H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5333">
                      <a:solidFill>
                        <a:srgbClr val="000000"/>
                      </a:solidFill>
                      <a:prstDash val="solid"/>
                    </a:lnT>
                    <a:lnB w="533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127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5333">
                      <a:solidFill>
                        <a:srgbClr val="000000"/>
                      </a:solidFill>
                      <a:prstDash val="solid"/>
                    </a:lnR>
                    <a:lnT w="5333">
                      <a:solidFill>
                        <a:srgbClr val="000000"/>
                      </a:solidFill>
                      <a:prstDash val="solid"/>
                    </a:lnT>
                    <a:lnB w="533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3">
                      <a:solidFill>
                        <a:srgbClr val="000000"/>
                      </a:solidFill>
                      <a:prstDash val="solid"/>
                    </a:lnL>
                    <a:lnR w="5333">
                      <a:solidFill>
                        <a:srgbClr val="000000"/>
                      </a:solidFill>
                      <a:prstDash val="solid"/>
                    </a:lnR>
                    <a:lnT w="5333">
                      <a:solidFill>
                        <a:srgbClr val="000000"/>
                      </a:solidFill>
                      <a:prstDash val="solid"/>
                    </a:lnT>
                    <a:lnB w="533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3">
                      <a:solidFill>
                        <a:srgbClr val="000000"/>
                      </a:solidFill>
                      <a:prstDash val="solid"/>
                    </a:lnL>
                    <a:lnR w="5334">
                      <a:solidFill>
                        <a:srgbClr val="000000"/>
                      </a:solidFill>
                      <a:prstDash val="solid"/>
                    </a:lnR>
                    <a:lnT w="5333">
                      <a:solidFill>
                        <a:srgbClr val="000000"/>
                      </a:solidFill>
                      <a:prstDash val="solid"/>
                    </a:lnT>
                    <a:lnB w="5333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3025070" y="9198784"/>
            <a:ext cx="1446477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b="1" spc="10" dirty="0">
                <a:latin typeface="Times New Roman"/>
                <a:cs typeface="Times New Roman"/>
              </a:rPr>
              <a:t>Table 1: </a:t>
            </a:r>
            <a:r>
              <a:rPr sz="1069" spc="10" dirty="0">
                <a:latin typeface="Times New Roman"/>
                <a:cs typeface="Times New Roman"/>
              </a:rPr>
              <a:t>Frequency</a:t>
            </a:r>
            <a:r>
              <a:rPr sz="1069" spc="-3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table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147060" y="3962824"/>
            <a:ext cx="412397" cy="394494"/>
          </a:xfrm>
          <a:custGeom>
            <a:avLst/>
            <a:gdLst/>
            <a:ahLst/>
            <a:cxnLst/>
            <a:rect l="l" t="t" r="r" b="b"/>
            <a:pathLst>
              <a:path w="424179" h="405764">
                <a:moveTo>
                  <a:pt x="211836" y="0"/>
                </a:moveTo>
                <a:lnTo>
                  <a:pt x="163392" y="5349"/>
                </a:lnTo>
                <a:lnTo>
                  <a:pt x="118854" y="20589"/>
                </a:lnTo>
                <a:lnTo>
                  <a:pt x="79514" y="44507"/>
                </a:lnTo>
                <a:lnTo>
                  <a:pt x="46666" y="75888"/>
                </a:lnTo>
                <a:lnTo>
                  <a:pt x="21602" y="113522"/>
                </a:lnTo>
                <a:lnTo>
                  <a:pt x="5616" y="156194"/>
                </a:lnTo>
                <a:lnTo>
                  <a:pt x="0" y="202691"/>
                </a:lnTo>
                <a:lnTo>
                  <a:pt x="5616" y="249189"/>
                </a:lnTo>
                <a:lnTo>
                  <a:pt x="21602" y="291861"/>
                </a:lnTo>
                <a:lnTo>
                  <a:pt x="46666" y="329495"/>
                </a:lnTo>
                <a:lnTo>
                  <a:pt x="79514" y="360876"/>
                </a:lnTo>
                <a:lnTo>
                  <a:pt x="118854" y="384794"/>
                </a:lnTo>
                <a:lnTo>
                  <a:pt x="163392" y="400034"/>
                </a:lnTo>
                <a:lnTo>
                  <a:pt x="211836" y="405383"/>
                </a:lnTo>
                <a:lnTo>
                  <a:pt x="260519" y="400034"/>
                </a:lnTo>
                <a:lnTo>
                  <a:pt x="305151" y="384794"/>
                </a:lnTo>
                <a:lnTo>
                  <a:pt x="344477" y="360876"/>
                </a:lnTo>
                <a:lnTo>
                  <a:pt x="377245" y="329495"/>
                </a:lnTo>
                <a:lnTo>
                  <a:pt x="402202" y="291861"/>
                </a:lnTo>
                <a:lnTo>
                  <a:pt x="418095" y="249189"/>
                </a:lnTo>
                <a:lnTo>
                  <a:pt x="423672" y="202691"/>
                </a:lnTo>
                <a:lnTo>
                  <a:pt x="418095" y="156194"/>
                </a:lnTo>
                <a:lnTo>
                  <a:pt x="402202" y="113522"/>
                </a:lnTo>
                <a:lnTo>
                  <a:pt x="377245" y="75888"/>
                </a:lnTo>
                <a:lnTo>
                  <a:pt x="344477" y="44507"/>
                </a:lnTo>
                <a:lnTo>
                  <a:pt x="305151" y="20589"/>
                </a:lnTo>
                <a:lnTo>
                  <a:pt x="260519" y="5349"/>
                </a:lnTo>
                <a:lnTo>
                  <a:pt x="211836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 txBox="1"/>
          <p:nvPr/>
        </p:nvSpPr>
        <p:spPr>
          <a:xfrm>
            <a:off x="1352267" y="1449314"/>
            <a:ext cx="4853076" cy="28611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algn="just">
              <a:lnSpc>
                <a:spcPct val="98400"/>
              </a:lnSpc>
            </a:pPr>
            <a:r>
              <a:rPr sz="1069" spc="5" dirty="0">
                <a:latin typeface="Times New Roman"/>
                <a:cs typeface="Times New Roman"/>
              </a:rPr>
              <a:t>In the first step, </a:t>
            </a:r>
            <a:r>
              <a:rPr sz="1069" spc="10" dirty="0">
                <a:latin typeface="Times New Roman"/>
                <a:cs typeface="Times New Roman"/>
              </a:rPr>
              <a:t>we make a </a:t>
            </a:r>
            <a:r>
              <a:rPr sz="1069" spc="5" dirty="0">
                <a:latin typeface="Times New Roman"/>
                <a:cs typeface="Times New Roman"/>
              </a:rPr>
              <a:t>list of all letters (characters) including space </a:t>
            </a:r>
            <a:r>
              <a:rPr sz="1069" spc="10" dirty="0">
                <a:latin typeface="Times New Roman"/>
                <a:cs typeface="Times New Roman"/>
              </a:rPr>
              <a:t>and end line  </a:t>
            </a:r>
            <a:r>
              <a:rPr sz="1069" spc="5" dirty="0">
                <a:latin typeface="Times New Roman"/>
                <a:cs typeface="Times New Roman"/>
              </a:rPr>
              <a:t>character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find out </a:t>
            </a:r>
            <a:r>
              <a:rPr sz="1069" spc="10" dirty="0">
                <a:latin typeface="Times New Roman"/>
                <a:cs typeface="Times New Roman"/>
              </a:rPr>
              <a:t>the number </a:t>
            </a:r>
            <a:r>
              <a:rPr sz="1069" spc="5" dirty="0">
                <a:latin typeface="Times New Roman"/>
                <a:cs typeface="Times New Roman"/>
              </a:rPr>
              <a:t>of occurrences of each letter/character. </a:t>
            </a:r>
            <a:r>
              <a:rPr sz="1069" spc="10" dirty="0">
                <a:latin typeface="Times New Roman"/>
                <a:cs typeface="Times New Roman"/>
              </a:rPr>
              <a:t>For </a:t>
            </a:r>
            <a:r>
              <a:rPr sz="1069" spc="5" dirty="0">
                <a:latin typeface="Times New Roman"/>
                <a:cs typeface="Times New Roman"/>
              </a:rPr>
              <a:t>example 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ascertain </a:t>
            </a:r>
            <a:r>
              <a:rPr sz="1069" spc="15" dirty="0">
                <a:latin typeface="Times New Roman"/>
                <a:cs typeface="Times New Roman"/>
              </a:rPr>
              <a:t>how </a:t>
            </a:r>
            <a:r>
              <a:rPr sz="1069" spc="10" dirty="0">
                <a:latin typeface="Times New Roman"/>
                <a:cs typeface="Times New Roman"/>
              </a:rPr>
              <a:t>many </a:t>
            </a:r>
            <a:r>
              <a:rPr sz="1069" spc="5" dirty="0">
                <a:latin typeface="Times New Roman"/>
                <a:cs typeface="Times New Roman"/>
              </a:rPr>
              <a:t>times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letter ‘a’ is </a:t>
            </a:r>
            <a:r>
              <a:rPr sz="1069" spc="10" dirty="0">
                <a:latin typeface="Times New Roman"/>
                <a:cs typeface="Times New Roman"/>
              </a:rPr>
              <a:t>found in the </a:t>
            </a:r>
            <a:r>
              <a:rPr sz="1069" spc="5" dirty="0">
                <a:latin typeface="Times New Roman"/>
                <a:cs typeface="Times New Roman"/>
              </a:rPr>
              <a:t>file </a:t>
            </a:r>
            <a:r>
              <a:rPr sz="1069" spc="10" dirty="0">
                <a:latin typeface="Times New Roman"/>
                <a:cs typeface="Times New Roman"/>
              </a:rPr>
              <a:t>and how many </a:t>
            </a:r>
            <a:r>
              <a:rPr sz="1069" spc="5" dirty="0">
                <a:latin typeface="Times New Roman"/>
                <a:cs typeface="Times New Roman"/>
              </a:rPr>
              <a:t>times</a:t>
            </a:r>
            <a:r>
              <a:rPr sz="1069" spc="12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‘b’</a:t>
            </a:r>
            <a:endParaRPr sz="1069">
              <a:latin typeface="Times New Roman"/>
              <a:cs typeface="Times New Roman"/>
            </a:endParaRPr>
          </a:p>
          <a:p>
            <a:pPr marL="12347" marR="5556" algn="just">
              <a:lnSpc>
                <a:spcPts val="1264"/>
              </a:lnSpc>
              <a:spcBef>
                <a:spcPts val="39"/>
              </a:spcBef>
            </a:pPr>
            <a:r>
              <a:rPr sz="1069" spc="5" dirty="0">
                <a:latin typeface="Times New Roman"/>
                <a:cs typeface="Times New Roman"/>
              </a:rPr>
              <a:t>occurs </a:t>
            </a:r>
            <a:r>
              <a:rPr sz="1069" spc="10" dirty="0">
                <a:latin typeface="Times New Roman"/>
                <a:cs typeface="Times New Roman"/>
              </a:rPr>
              <a:t>and so </a:t>
            </a:r>
            <a:r>
              <a:rPr sz="1069" spc="5" dirty="0">
                <a:latin typeface="Times New Roman"/>
                <a:cs typeface="Times New Roman"/>
              </a:rPr>
              <a:t>on. </a:t>
            </a:r>
            <a:r>
              <a:rPr sz="1069" spc="10" dirty="0">
                <a:latin typeface="Times New Roman"/>
                <a:cs typeface="Times New Roman"/>
              </a:rPr>
              <a:t>Thus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find the </a:t>
            </a:r>
            <a:r>
              <a:rPr sz="1069" spc="10" dirty="0">
                <a:latin typeface="Times New Roman"/>
                <a:cs typeface="Times New Roman"/>
              </a:rPr>
              <a:t>number of occurrences </a:t>
            </a:r>
            <a:r>
              <a:rPr sz="1069" spc="5" dirty="0">
                <a:latin typeface="Times New Roman"/>
                <a:cs typeface="Times New Roman"/>
              </a:rPr>
              <a:t>(i.e. </a:t>
            </a:r>
            <a:r>
              <a:rPr sz="1069" spc="10" dirty="0">
                <a:latin typeface="Times New Roman"/>
                <a:cs typeface="Times New Roman"/>
              </a:rPr>
              <a:t>frequency) of each  </a:t>
            </a:r>
            <a:r>
              <a:rPr sz="1069" spc="5" dirty="0">
                <a:latin typeface="Times New Roman"/>
                <a:cs typeface="Times New Roman"/>
              </a:rPr>
              <a:t>letter 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text</a:t>
            </a:r>
            <a:r>
              <a:rPr sz="1069" spc="-7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file.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10"/>
              </a:lnSpc>
            </a:pPr>
            <a:r>
              <a:rPr sz="1069" spc="5" dirty="0">
                <a:latin typeface="Times New Roman"/>
                <a:cs typeface="Times New Roman"/>
              </a:rPr>
              <a:t>In</a:t>
            </a:r>
            <a:r>
              <a:rPr sz="1069" spc="12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126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step</a:t>
            </a:r>
            <a:r>
              <a:rPr sz="1069" spc="136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2,</a:t>
            </a:r>
            <a:r>
              <a:rPr sz="1069" spc="12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we</a:t>
            </a:r>
            <a:r>
              <a:rPr sz="1069" spc="126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consider</a:t>
            </a:r>
            <a:r>
              <a:rPr sz="1069" spc="12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126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pair</a:t>
            </a:r>
            <a:r>
              <a:rPr sz="1069" spc="136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(i.e.</a:t>
            </a:r>
            <a:r>
              <a:rPr sz="1069" spc="131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letter</a:t>
            </a:r>
            <a:r>
              <a:rPr sz="1069" spc="131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and</a:t>
            </a:r>
            <a:r>
              <a:rPr sz="1069" spc="126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its</a:t>
            </a:r>
            <a:r>
              <a:rPr sz="1069" spc="12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frequency)</a:t>
            </a:r>
            <a:r>
              <a:rPr sz="1069" spc="126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as</a:t>
            </a:r>
            <a:r>
              <a:rPr sz="1069" spc="12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</a:t>
            </a:r>
            <a:r>
              <a:rPr sz="1069" spc="131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node.</a:t>
            </a:r>
            <a:r>
              <a:rPr sz="1069" spc="126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We</a:t>
            </a:r>
            <a:r>
              <a:rPr sz="1069" spc="126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will</a:t>
            </a: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400"/>
              </a:lnSpc>
              <a:spcBef>
                <a:spcPts val="10"/>
              </a:spcBef>
            </a:pPr>
            <a:r>
              <a:rPr sz="1069" spc="5" dirty="0">
                <a:latin typeface="Times New Roman"/>
                <a:cs typeface="Times New Roman"/>
              </a:rPr>
              <a:t>consider </a:t>
            </a:r>
            <a:r>
              <a:rPr sz="1069" spc="10" dirty="0">
                <a:latin typeface="Times New Roman"/>
                <a:cs typeface="Times New Roman"/>
              </a:rPr>
              <a:t>these </a:t>
            </a:r>
            <a:r>
              <a:rPr sz="1069" spc="5" dirty="0">
                <a:latin typeface="Times New Roman"/>
                <a:cs typeface="Times New Roman"/>
              </a:rPr>
              <a:t>as leaf nodes. </a:t>
            </a:r>
            <a:r>
              <a:rPr sz="1069" spc="10" dirty="0">
                <a:latin typeface="Times New Roman"/>
                <a:cs typeface="Times New Roman"/>
              </a:rPr>
              <a:t>Afterwards, we </a:t>
            </a:r>
            <a:r>
              <a:rPr sz="1069" spc="5" dirty="0">
                <a:latin typeface="Times New Roman"/>
                <a:cs typeface="Times New Roman"/>
              </a:rPr>
              <a:t>pick </a:t>
            </a:r>
            <a:r>
              <a:rPr sz="1069" spc="10" dirty="0">
                <a:latin typeface="Times New Roman"/>
                <a:cs typeface="Times New Roman"/>
              </a:rPr>
              <a:t>two </a:t>
            </a:r>
            <a:r>
              <a:rPr sz="1069" spc="5" dirty="0">
                <a:latin typeface="Times New Roman"/>
                <a:cs typeface="Times New Roman"/>
              </a:rPr>
              <a:t>nodes </a:t>
            </a:r>
            <a:r>
              <a:rPr sz="1069" spc="10" dirty="0">
                <a:latin typeface="Times New Roman"/>
                <a:cs typeface="Times New Roman"/>
              </a:rPr>
              <a:t>with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lowest  </a:t>
            </a:r>
            <a:r>
              <a:rPr sz="1069" spc="5" dirty="0">
                <a:latin typeface="Times New Roman"/>
                <a:cs typeface="Times New Roman"/>
              </a:rPr>
              <a:t>frequency 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dirty="0">
                <a:latin typeface="Times New Roman"/>
                <a:cs typeface="Times New Roman"/>
              </a:rPr>
              <a:t>list. </a:t>
            </a:r>
            <a:r>
              <a:rPr sz="1069" spc="5" dirty="0">
                <a:latin typeface="Times New Roman"/>
                <a:cs typeface="Times New Roman"/>
              </a:rPr>
              <a:t>If there are </a:t>
            </a:r>
            <a:r>
              <a:rPr sz="1069" spc="10" dirty="0">
                <a:latin typeface="Times New Roman"/>
                <a:cs typeface="Times New Roman"/>
              </a:rPr>
              <a:t>more than one pairs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same frequency, we </a:t>
            </a:r>
            <a:r>
              <a:rPr sz="1069" spc="5" dirty="0">
                <a:latin typeface="Times New Roman"/>
                <a:cs typeface="Times New Roman"/>
              </a:rPr>
              <a:t>will  </a:t>
            </a:r>
            <a:r>
              <a:rPr sz="1069" spc="10" dirty="0">
                <a:latin typeface="Times New Roman"/>
                <a:cs typeface="Times New Roman"/>
              </a:rPr>
              <a:t>choose a pair randomly amongst those </a:t>
            </a:r>
            <a:r>
              <a:rPr sz="1069" spc="5" dirty="0">
                <a:latin typeface="Times New Roman"/>
                <a:cs typeface="Times New Roman"/>
              </a:rPr>
              <a:t>with </a:t>
            </a:r>
            <a:r>
              <a:rPr sz="1069" spc="10" dirty="0">
                <a:latin typeface="Times New Roman"/>
                <a:cs typeface="Times New Roman"/>
              </a:rPr>
              <a:t>equal</a:t>
            </a:r>
            <a:r>
              <a:rPr sz="1069" spc="-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frequencies.</a:t>
            </a: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ts val="1264"/>
              </a:lnSpc>
              <a:spcBef>
                <a:spcPts val="34"/>
              </a:spcBef>
            </a:pPr>
            <a:r>
              <a:rPr sz="1069" spc="10" dirty="0">
                <a:latin typeface="Times New Roman"/>
                <a:cs typeface="Times New Roman"/>
              </a:rPr>
              <a:t>Suppose,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file,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letter ‘a’ </a:t>
            </a:r>
            <a:r>
              <a:rPr sz="1069" spc="10" dirty="0">
                <a:latin typeface="Times New Roman"/>
                <a:cs typeface="Times New Roman"/>
              </a:rPr>
              <a:t>occurs 50 </a:t>
            </a:r>
            <a:r>
              <a:rPr sz="1069" spc="5" dirty="0">
                <a:latin typeface="Times New Roman"/>
                <a:cs typeface="Times New Roman"/>
              </a:rPr>
              <a:t>times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‘b’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‘c’ five </a:t>
            </a:r>
            <a:r>
              <a:rPr sz="1069" spc="10" dirty="0">
                <a:latin typeface="Times New Roman"/>
                <a:cs typeface="Times New Roman"/>
              </a:rPr>
              <a:t>times </a:t>
            </a:r>
            <a:r>
              <a:rPr sz="1069" spc="5" dirty="0">
                <a:latin typeface="Times New Roman"/>
                <a:cs typeface="Times New Roman"/>
              </a:rPr>
              <a:t>each. Here,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‘b’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‘c’ </a:t>
            </a:r>
            <a:r>
              <a:rPr sz="1069" spc="10" dirty="0">
                <a:latin typeface="Times New Roman"/>
                <a:cs typeface="Times New Roman"/>
              </a:rPr>
              <a:t>have the </a:t>
            </a:r>
            <a:r>
              <a:rPr sz="1069" spc="5" dirty="0">
                <a:latin typeface="Times New Roman"/>
                <a:cs typeface="Times New Roman"/>
              </a:rPr>
              <a:t>lowest frequency.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take these two </a:t>
            </a:r>
            <a:r>
              <a:rPr sz="1069" spc="5" dirty="0">
                <a:latin typeface="Times New Roman"/>
                <a:cs typeface="Times New Roman"/>
              </a:rPr>
              <a:t>letters as leaf </a:t>
            </a:r>
            <a:r>
              <a:rPr sz="1069" spc="10" dirty="0">
                <a:latin typeface="Times New Roman"/>
                <a:cs typeface="Times New Roman"/>
              </a:rPr>
              <a:t>nodes</a:t>
            </a:r>
            <a:r>
              <a:rPr sz="1069" spc="25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and</a:t>
            </a: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build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tree </a:t>
            </a:r>
            <a:r>
              <a:rPr sz="1069" spc="10" dirty="0">
                <a:latin typeface="Times New Roman"/>
                <a:cs typeface="Times New Roman"/>
              </a:rPr>
              <a:t>from these </a:t>
            </a:r>
            <a:r>
              <a:rPr sz="1069" spc="5" dirty="0">
                <a:latin typeface="Times New Roman"/>
                <a:cs typeface="Times New Roman"/>
              </a:rPr>
              <a:t>ones. </a:t>
            </a:r>
            <a:r>
              <a:rPr sz="1069" spc="15" dirty="0">
                <a:latin typeface="Times New Roman"/>
                <a:cs typeface="Times New Roman"/>
              </a:rPr>
              <a:t>As </a:t>
            </a:r>
            <a:r>
              <a:rPr sz="1069" spc="5" dirty="0">
                <a:latin typeface="Times New Roman"/>
                <a:cs typeface="Times New Roman"/>
              </a:rPr>
              <a:t>fourth step states, </a:t>
            </a:r>
            <a:r>
              <a:rPr sz="1069" spc="10" dirty="0">
                <a:latin typeface="Times New Roman"/>
                <a:cs typeface="Times New Roman"/>
              </a:rPr>
              <a:t>we make a </a:t>
            </a:r>
            <a:r>
              <a:rPr sz="1069" spc="15" dirty="0">
                <a:latin typeface="Times New Roman"/>
                <a:cs typeface="Times New Roman"/>
              </a:rPr>
              <a:t>new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as </a:t>
            </a:r>
            <a:r>
              <a:rPr sz="1069" spc="10" dirty="0">
                <a:latin typeface="Times New Roman"/>
                <a:cs typeface="Times New Roman"/>
              </a:rPr>
              <a:t>the  </a:t>
            </a:r>
            <a:r>
              <a:rPr sz="1069" spc="5" dirty="0">
                <a:latin typeface="Times New Roman"/>
                <a:cs typeface="Times New Roman"/>
              </a:rPr>
              <a:t>parent of </a:t>
            </a:r>
            <a:r>
              <a:rPr sz="1069" spc="10" dirty="0">
                <a:latin typeface="Times New Roman"/>
                <a:cs typeface="Times New Roman"/>
              </a:rPr>
              <a:t>these two nodes.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‘b’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‘c’ are its children. </a:t>
            </a:r>
            <a:r>
              <a:rPr sz="1069" spc="10" dirty="0">
                <a:latin typeface="Times New Roman"/>
                <a:cs typeface="Times New Roman"/>
              </a:rPr>
              <a:t>In the </a:t>
            </a:r>
            <a:r>
              <a:rPr sz="1069" spc="5" dirty="0">
                <a:latin typeface="Times New Roman"/>
                <a:cs typeface="Times New Roman"/>
              </a:rPr>
              <a:t>fifth step, </a:t>
            </a:r>
            <a:r>
              <a:rPr sz="1069" spc="15" dirty="0">
                <a:latin typeface="Times New Roman"/>
                <a:cs typeface="Times New Roman"/>
              </a:rPr>
              <a:t>we  </a:t>
            </a:r>
            <a:r>
              <a:rPr sz="1069" spc="16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assign</a:t>
            </a:r>
            <a:endParaRPr sz="1069">
              <a:latin typeface="Times New Roman"/>
              <a:cs typeface="Times New Roman"/>
            </a:endParaRPr>
          </a:p>
          <a:p>
            <a:pPr marL="12347" marR="6791" algn="just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to this </a:t>
            </a:r>
            <a:r>
              <a:rPr sz="1069" spc="10" dirty="0">
                <a:latin typeface="Times New Roman"/>
                <a:cs typeface="Times New Roman"/>
              </a:rPr>
              <a:t>new node the </a:t>
            </a:r>
            <a:r>
              <a:rPr sz="1069" spc="5" dirty="0">
                <a:latin typeface="Times New Roman"/>
                <a:cs typeface="Times New Roman"/>
              </a:rPr>
              <a:t>frequency equal to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15" dirty="0">
                <a:latin typeface="Times New Roman"/>
                <a:cs typeface="Times New Roman"/>
              </a:rPr>
              <a:t>sum </a:t>
            </a:r>
            <a:r>
              <a:rPr sz="1069" spc="5" dirty="0">
                <a:latin typeface="Times New Roman"/>
                <a:cs typeface="Times New Roman"/>
              </a:rPr>
              <a:t>of the frequencies of its children.  </a:t>
            </a:r>
            <a:r>
              <a:rPr sz="1069" spc="10" dirty="0">
                <a:latin typeface="Times New Roman"/>
                <a:cs typeface="Times New Roman"/>
              </a:rPr>
              <a:t>Thus a three-node tree comes into existence. This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shown in the </a:t>
            </a:r>
            <a:r>
              <a:rPr sz="1069" spc="5" dirty="0">
                <a:latin typeface="Times New Roman"/>
                <a:cs typeface="Times New Roman"/>
              </a:rPr>
              <a:t>following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figure.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R="849469" algn="ctr">
              <a:spcBef>
                <a:spcPts val="642"/>
              </a:spcBef>
            </a:pPr>
            <a:r>
              <a:rPr sz="1069" spc="5" dirty="0">
                <a:latin typeface="Times New Roman"/>
                <a:cs typeface="Times New Roman"/>
              </a:rPr>
              <a:t>10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774546" y="4589568"/>
            <a:ext cx="412397" cy="394494"/>
          </a:xfrm>
          <a:custGeom>
            <a:avLst/>
            <a:gdLst/>
            <a:ahLst/>
            <a:cxnLst/>
            <a:rect l="l" t="t" r="r" b="b"/>
            <a:pathLst>
              <a:path w="424179" h="405764">
                <a:moveTo>
                  <a:pt x="211836" y="0"/>
                </a:moveTo>
                <a:lnTo>
                  <a:pt x="163152" y="5349"/>
                </a:lnTo>
                <a:lnTo>
                  <a:pt x="118520" y="20589"/>
                </a:lnTo>
                <a:lnTo>
                  <a:pt x="79194" y="44507"/>
                </a:lnTo>
                <a:lnTo>
                  <a:pt x="46426" y="75888"/>
                </a:lnTo>
                <a:lnTo>
                  <a:pt x="21469" y="113522"/>
                </a:lnTo>
                <a:lnTo>
                  <a:pt x="5576" y="156194"/>
                </a:lnTo>
                <a:lnTo>
                  <a:pt x="0" y="202691"/>
                </a:lnTo>
                <a:lnTo>
                  <a:pt x="5576" y="249189"/>
                </a:lnTo>
                <a:lnTo>
                  <a:pt x="21469" y="291861"/>
                </a:lnTo>
                <a:lnTo>
                  <a:pt x="46426" y="329495"/>
                </a:lnTo>
                <a:lnTo>
                  <a:pt x="79194" y="360876"/>
                </a:lnTo>
                <a:lnTo>
                  <a:pt x="118520" y="384794"/>
                </a:lnTo>
                <a:lnTo>
                  <a:pt x="163152" y="400034"/>
                </a:lnTo>
                <a:lnTo>
                  <a:pt x="211836" y="405384"/>
                </a:lnTo>
                <a:lnTo>
                  <a:pt x="260279" y="400034"/>
                </a:lnTo>
                <a:lnTo>
                  <a:pt x="304817" y="384794"/>
                </a:lnTo>
                <a:lnTo>
                  <a:pt x="344157" y="360876"/>
                </a:lnTo>
                <a:lnTo>
                  <a:pt x="377005" y="329495"/>
                </a:lnTo>
                <a:lnTo>
                  <a:pt x="402069" y="291861"/>
                </a:lnTo>
                <a:lnTo>
                  <a:pt x="418055" y="249189"/>
                </a:lnTo>
                <a:lnTo>
                  <a:pt x="423672" y="202691"/>
                </a:lnTo>
                <a:lnTo>
                  <a:pt x="418055" y="156194"/>
                </a:lnTo>
                <a:lnTo>
                  <a:pt x="402069" y="113522"/>
                </a:lnTo>
                <a:lnTo>
                  <a:pt x="377005" y="75888"/>
                </a:lnTo>
                <a:lnTo>
                  <a:pt x="344157" y="44507"/>
                </a:lnTo>
                <a:lnTo>
                  <a:pt x="304817" y="20589"/>
                </a:lnTo>
                <a:lnTo>
                  <a:pt x="260279" y="5349"/>
                </a:lnTo>
                <a:lnTo>
                  <a:pt x="211836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" name="object 9"/>
          <p:cNvSpPr txBox="1"/>
          <p:nvPr/>
        </p:nvSpPr>
        <p:spPr>
          <a:xfrm>
            <a:off x="3859988" y="4724152"/>
            <a:ext cx="234597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b,</a:t>
            </a:r>
            <a:r>
              <a:rPr sz="1069" spc="-7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5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520314" y="4589568"/>
            <a:ext cx="411162" cy="394494"/>
          </a:xfrm>
          <a:custGeom>
            <a:avLst/>
            <a:gdLst/>
            <a:ahLst/>
            <a:cxnLst/>
            <a:rect l="l" t="t" r="r" b="b"/>
            <a:pathLst>
              <a:path w="422910" h="405764">
                <a:moveTo>
                  <a:pt x="211074" y="0"/>
                </a:moveTo>
                <a:lnTo>
                  <a:pt x="162672" y="5349"/>
                </a:lnTo>
                <a:lnTo>
                  <a:pt x="118243" y="20589"/>
                </a:lnTo>
                <a:lnTo>
                  <a:pt x="79052" y="44507"/>
                </a:lnTo>
                <a:lnTo>
                  <a:pt x="46366" y="75888"/>
                </a:lnTo>
                <a:lnTo>
                  <a:pt x="21451" y="113522"/>
                </a:lnTo>
                <a:lnTo>
                  <a:pt x="5573" y="156194"/>
                </a:lnTo>
                <a:lnTo>
                  <a:pt x="0" y="202691"/>
                </a:lnTo>
                <a:lnTo>
                  <a:pt x="5573" y="249189"/>
                </a:lnTo>
                <a:lnTo>
                  <a:pt x="21451" y="291861"/>
                </a:lnTo>
                <a:lnTo>
                  <a:pt x="46366" y="329495"/>
                </a:lnTo>
                <a:lnTo>
                  <a:pt x="79052" y="360876"/>
                </a:lnTo>
                <a:lnTo>
                  <a:pt x="118243" y="384794"/>
                </a:lnTo>
                <a:lnTo>
                  <a:pt x="162672" y="400034"/>
                </a:lnTo>
                <a:lnTo>
                  <a:pt x="211074" y="405384"/>
                </a:lnTo>
                <a:lnTo>
                  <a:pt x="259757" y="400034"/>
                </a:lnTo>
                <a:lnTo>
                  <a:pt x="304389" y="384794"/>
                </a:lnTo>
                <a:lnTo>
                  <a:pt x="343715" y="360876"/>
                </a:lnTo>
                <a:lnTo>
                  <a:pt x="376483" y="329495"/>
                </a:lnTo>
                <a:lnTo>
                  <a:pt x="401440" y="291861"/>
                </a:lnTo>
                <a:lnTo>
                  <a:pt x="417333" y="249189"/>
                </a:lnTo>
                <a:lnTo>
                  <a:pt x="422909" y="202691"/>
                </a:lnTo>
                <a:lnTo>
                  <a:pt x="417333" y="156194"/>
                </a:lnTo>
                <a:lnTo>
                  <a:pt x="401440" y="113522"/>
                </a:lnTo>
                <a:lnTo>
                  <a:pt x="376483" y="75888"/>
                </a:lnTo>
                <a:lnTo>
                  <a:pt x="343715" y="44507"/>
                </a:lnTo>
                <a:lnTo>
                  <a:pt x="304389" y="20589"/>
                </a:lnTo>
                <a:lnTo>
                  <a:pt x="259757" y="5349"/>
                </a:lnTo>
                <a:lnTo>
                  <a:pt x="211074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" name="object 11"/>
          <p:cNvSpPr txBox="1"/>
          <p:nvPr/>
        </p:nvSpPr>
        <p:spPr>
          <a:xfrm>
            <a:off x="2609461" y="4724152"/>
            <a:ext cx="225337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a,</a:t>
            </a:r>
            <a:r>
              <a:rPr sz="1069" spc="-9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5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827020" y="4278419"/>
            <a:ext cx="314237" cy="313619"/>
          </a:xfrm>
          <a:custGeom>
            <a:avLst/>
            <a:gdLst/>
            <a:ahLst/>
            <a:cxnLst/>
            <a:rect l="l" t="t" r="r" b="b"/>
            <a:pathLst>
              <a:path w="323214" h="322579">
                <a:moveTo>
                  <a:pt x="323088" y="0"/>
                </a:moveTo>
                <a:lnTo>
                  <a:pt x="0" y="322325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" name="object 13"/>
          <p:cNvSpPr/>
          <p:nvPr/>
        </p:nvSpPr>
        <p:spPr>
          <a:xfrm>
            <a:off x="3558963" y="4173961"/>
            <a:ext cx="313619" cy="417953"/>
          </a:xfrm>
          <a:custGeom>
            <a:avLst/>
            <a:gdLst/>
            <a:ahLst/>
            <a:cxnLst/>
            <a:rect l="l" t="t" r="r" b="b"/>
            <a:pathLst>
              <a:path w="322579" h="429895">
                <a:moveTo>
                  <a:pt x="0" y="0"/>
                </a:moveTo>
                <a:lnTo>
                  <a:pt x="322325" y="429768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" name="object 14"/>
          <p:cNvSpPr txBox="1"/>
          <p:nvPr/>
        </p:nvSpPr>
        <p:spPr>
          <a:xfrm>
            <a:off x="1352267" y="5152355"/>
            <a:ext cx="4852458" cy="2431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55087"/>
            <a:r>
              <a:rPr sz="1069" b="1" spc="10" dirty="0">
                <a:latin typeface="Times New Roman"/>
                <a:cs typeface="Times New Roman"/>
              </a:rPr>
              <a:t>Fig</a:t>
            </a:r>
            <a:r>
              <a:rPr sz="1069" b="1" spc="-83" dirty="0">
                <a:latin typeface="Times New Roman"/>
                <a:cs typeface="Times New Roman"/>
              </a:rPr>
              <a:t> </a:t>
            </a:r>
            <a:r>
              <a:rPr sz="1069" b="1" spc="10" dirty="0">
                <a:latin typeface="Times New Roman"/>
                <a:cs typeface="Times New Roman"/>
              </a:rPr>
              <a:t>26.1: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29"/>
              </a:spcBef>
            </a:pPr>
            <a:endParaRPr sz="972">
              <a:latin typeface="Times New Roman"/>
              <a:cs typeface="Times New Roman"/>
            </a:endParaRPr>
          </a:p>
          <a:p>
            <a:pPr marL="12347" marR="4939" algn="just">
              <a:lnSpc>
                <a:spcPts val="1264"/>
              </a:lnSpc>
            </a:pP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continue this </a:t>
            </a:r>
            <a:r>
              <a:rPr sz="1069" spc="5" dirty="0">
                <a:latin typeface="Times New Roman"/>
                <a:cs typeface="Times New Roman"/>
              </a:rPr>
              <a:t>process of </a:t>
            </a:r>
            <a:r>
              <a:rPr sz="1069" spc="10" dirty="0">
                <a:latin typeface="Times New Roman"/>
                <a:cs typeface="Times New Roman"/>
              </a:rPr>
              <a:t>combining the two </a:t>
            </a:r>
            <a:r>
              <a:rPr sz="1069" spc="5" dirty="0">
                <a:latin typeface="Times New Roman"/>
                <a:cs typeface="Times New Roman"/>
              </a:rPr>
              <a:t>nodes of </a:t>
            </a:r>
            <a:r>
              <a:rPr sz="1069" spc="10" dirty="0">
                <a:latin typeface="Times New Roman"/>
                <a:cs typeface="Times New Roman"/>
              </a:rPr>
              <a:t>lowest frequency </a:t>
            </a:r>
            <a:r>
              <a:rPr sz="1069" spc="5" dirty="0">
                <a:latin typeface="Times New Roman"/>
                <a:cs typeface="Times New Roman"/>
              </a:rPr>
              <a:t>till </a:t>
            </a:r>
            <a:r>
              <a:rPr sz="1069" spc="10" dirty="0">
                <a:latin typeface="Times New Roman"/>
                <a:cs typeface="Times New Roman"/>
              </a:rPr>
              <a:t>the  </a:t>
            </a:r>
            <a:r>
              <a:rPr sz="1069" spc="5" dirty="0">
                <a:latin typeface="Times New Roman"/>
                <a:cs typeface="Times New Roman"/>
              </a:rPr>
              <a:t>time, </a:t>
            </a:r>
            <a:r>
              <a:rPr sz="1069" spc="10" dirty="0">
                <a:latin typeface="Times New Roman"/>
                <a:cs typeface="Times New Roman"/>
              </a:rPr>
              <a:t>only one </a:t>
            </a:r>
            <a:r>
              <a:rPr sz="1069" spc="15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i.e. the root </a:t>
            </a:r>
            <a:r>
              <a:rPr sz="1069" dirty="0">
                <a:latin typeface="Times New Roman"/>
                <a:cs typeface="Times New Roman"/>
              </a:rPr>
              <a:t>is</a:t>
            </a:r>
            <a:r>
              <a:rPr sz="1069" spc="-5" dirty="0">
                <a:latin typeface="Times New Roman"/>
                <a:cs typeface="Times New Roman"/>
              </a:rPr>
              <a:t> </a:t>
            </a:r>
            <a:r>
              <a:rPr sz="1069" dirty="0">
                <a:latin typeface="Times New Roman"/>
                <a:cs typeface="Times New Roman"/>
              </a:rPr>
              <a:t>left.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29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5556" algn="just">
              <a:lnSpc>
                <a:spcPts val="1264"/>
              </a:lnSpc>
            </a:pPr>
            <a:r>
              <a:rPr sz="1069" spc="15" dirty="0">
                <a:latin typeface="Times New Roman"/>
                <a:cs typeface="Times New Roman"/>
              </a:rPr>
              <a:t>Now we </a:t>
            </a:r>
            <a:r>
              <a:rPr sz="1069" spc="10" dirty="0">
                <a:latin typeface="Times New Roman"/>
                <a:cs typeface="Times New Roman"/>
              </a:rPr>
              <a:t>come back </a:t>
            </a:r>
            <a:r>
              <a:rPr sz="1069" spc="5" dirty="0">
                <a:latin typeface="Times New Roman"/>
                <a:cs typeface="Times New Roman"/>
              </a:rPr>
              <a:t>to our </a:t>
            </a:r>
            <a:r>
              <a:rPr sz="1069" spc="10" dirty="0">
                <a:latin typeface="Times New Roman"/>
                <a:cs typeface="Times New Roman"/>
              </a:rPr>
              <a:t>example. </a:t>
            </a:r>
            <a:r>
              <a:rPr sz="1069" spc="5" dirty="0">
                <a:latin typeface="Times New Roman"/>
                <a:cs typeface="Times New Roman"/>
              </a:rPr>
              <a:t>In this example, there is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text string as written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below.</a:t>
            </a:r>
            <a:endParaRPr sz="1069">
              <a:latin typeface="Times New Roman"/>
              <a:cs typeface="Times New Roman"/>
            </a:endParaRPr>
          </a:p>
          <a:p>
            <a:pPr marL="1684739">
              <a:lnSpc>
                <a:spcPts val="1220"/>
              </a:lnSpc>
            </a:pPr>
            <a:r>
              <a:rPr sz="1069" spc="5" dirty="0">
                <a:latin typeface="Times New Roman"/>
                <a:cs typeface="Times New Roman"/>
              </a:rPr>
              <a:t>traversing </a:t>
            </a:r>
            <a:r>
              <a:rPr sz="1069" spc="10" dirty="0">
                <a:latin typeface="Times New Roman"/>
                <a:cs typeface="Times New Roman"/>
              </a:rPr>
              <a:t>threaded binary</a:t>
            </a:r>
            <a:r>
              <a:rPr sz="1069" spc="-5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trees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29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400"/>
              </a:lnSpc>
              <a:spcBef>
                <a:spcPts val="5"/>
              </a:spcBef>
            </a:pP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size </a:t>
            </a:r>
            <a:r>
              <a:rPr sz="1069" spc="10" dirty="0">
                <a:latin typeface="Times New Roman"/>
                <a:cs typeface="Times New Roman"/>
              </a:rPr>
              <a:t>of this character </a:t>
            </a:r>
            <a:r>
              <a:rPr sz="1069" spc="5" dirty="0">
                <a:latin typeface="Times New Roman"/>
                <a:cs typeface="Times New Roman"/>
              </a:rPr>
              <a:t>string is </a:t>
            </a:r>
            <a:r>
              <a:rPr sz="1069" spc="10" dirty="0">
                <a:latin typeface="Times New Roman"/>
                <a:cs typeface="Times New Roman"/>
              </a:rPr>
              <a:t>33 </a:t>
            </a:r>
            <a:r>
              <a:rPr sz="1069" spc="5" dirty="0">
                <a:latin typeface="Times New Roman"/>
                <a:cs typeface="Times New Roman"/>
              </a:rPr>
              <a:t>(it </a:t>
            </a:r>
            <a:r>
              <a:rPr sz="1069" spc="10" dirty="0">
                <a:latin typeface="Times New Roman"/>
                <a:cs typeface="Times New Roman"/>
              </a:rPr>
              <a:t>includes 3 </a:t>
            </a:r>
            <a:r>
              <a:rPr sz="1069" spc="5" dirty="0">
                <a:latin typeface="Times New Roman"/>
                <a:cs typeface="Times New Roman"/>
              </a:rPr>
              <a:t>space </a:t>
            </a:r>
            <a:r>
              <a:rPr sz="1069" spc="10" dirty="0">
                <a:latin typeface="Times New Roman"/>
                <a:cs typeface="Times New Roman"/>
              </a:rPr>
              <a:t>characters and one </a:t>
            </a:r>
            <a:r>
              <a:rPr sz="1069" spc="15" dirty="0">
                <a:latin typeface="Times New Roman"/>
                <a:cs typeface="Times New Roman"/>
              </a:rPr>
              <a:t>new </a:t>
            </a:r>
            <a:r>
              <a:rPr sz="1069" spc="10" dirty="0">
                <a:latin typeface="Times New Roman"/>
                <a:cs typeface="Times New Roman"/>
              </a:rPr>
              <a:t>line  character). In the </a:t>
            </a:r>
            <a:r>
              <a:rPr sz="1069" spc="5" dirty="0">
                <a:latin typeface="Times New Roman"/>
                <a:cs typeface="Times New Roman"/>
              </a:rPr>
              <a:t>first </a:t>
            </a:r>
            <a:r>
              <a:rPr sz="1069" spc="10" dirty="0">
                <a:latin typeface="Times New Roman"/>
                <a:cs typeface="Times New Roman"/>
              </a:rPr>
              <a:t>step,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perform the </a:t>
            </a:r>
            <a:r>
              <a:rPr sz="1069" spc="5" dirty="0">
                <a:latin typeface="Times New Roman"/>
                <a:cs typeface="Times New Roman"/>
              </a:rPr>
              <a:t>counting of different characters in </a:t>
            </a:r>
            <a:r>
              <a:rPr sz="1069" spc="10" dirty="0">
                <a:latin typeface="Times New Roman"/>
                <a:cs typeface="Times New Roman"/>
              </a:rPr>
              <a:t>the  </a:t>
            </a:r>
            <a:r>
              <a:rPr sz="1069" spc="5" dirty="0">
                <a:latin typeface="Times New Roman"/>
                <a:cs typeface="Times New Roman"/>
              </a:rPr>
              <a:t>string </a:t>
            </a:r>
            <a:r>
              <a:rPr sz="1069" spc="10" dirty="0">
                <a:latin typeface="Times New Roman"/>
                <a:cs typeface="Times New Roman"/>
              </a:rPr>
              <a:t>manually.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do </a:t>
            </a:r>
            <a:r>
              <a:rPr sz="1069" spc="5" dirty="0">
                <a:latin typeface="Times New Roman"/>
                <a:cs typeface="Times New Roman"/>
              </a:rPr>
              <a:t>not </a:t>
            </a:r>
            <a:r>
              <a:rPr sz="1069" spc="10" dirty="0">
                <a:latin typeface="Times New Roman"/>
                <a:cs typeface="Times New Roman"/>
              </a:rPr>
              <a:t>assign a fake </a:t>
            </a:r>
            <a:r>
              <a:rPr sz="1069" spc="5" dirty="0">
                <a:latin typeface="Times New Roman"/>
                <a:cs typeface="Times New Roman"/>
              </a:rPr>
              <a:t>or zero </a:t>
            </a:r>
            <a:r>
              <a:rPr sz="1069" spc="10" dirty="0">
                <a:latin typeface="Times New Roman"/>
                <a:cs typeface="Times New Roman"/>
              </a:rPr>
              <a:t>frequency to a </a:t>
            </a:r>
            <a:r>
              <a:rPr sz="1069" spc="5" dirty="0">
                <a:latin typeface="Times New Roman"/>
                <a:cs typeface="Times New Roman"/>
              </a:rPr>
              <a:t>letter </a:t>
            </a:r>
            <a:r>
              <a:rPr sz="1069" spc="10" dirty="0">
                <a:latin typeface="Times New Roman"/>
                <a:cs typeface="Times New Roman"/>
              </a:rPr>
              <a:t>that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not  </a:t>
            </a:r>
            <a:r>
              <a:rPr sz="1069" spc="5" dirty="0">
                <a:latin typeface="Times New Roman"/>
                <a:cs typeface="Times New Roman"/>
              </a:rPr>
              <a:t>present </a:t>
            </a:r>
            <a:r>
              <a:rPr sz="1069" spc="10" dirty="0">
                <a:latin typeface="Times New Roman"/>
                <a:cs typeface="Times New Roman"/>
              </a:rPr>
              <a:t>in the </a:t>
            </a:r>
            <a:r>
              <a:rPr sz="1069" spc="5" dirty="0">
                <a:latin typeface="Times New Roman"/>
                <a:cs typeface="Times New Roman"/>
              </a:rPr>
              <a:t>string. </a:t>
            </a:r>
            <a:r>
              <a:rPr sz="1069" spc="19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programmer </a:t>
            </a:r>
            <a:r>
              <a:rPr sz="1069" spc="10" dirty="0">
                <a:latin typeface="Times New Roman"/>
                <a:cs typeface="Times New Roman"/>
              </a:rPr>
              <a:t>may be </a:t>
            </a:r>
            <a:r>
              <a:rPr sz="1069" spc="5" dirty="0">
                <a:latin typeface="Times New Roman"/>
                <a:cs typeface="Times New Roman"/>
              </a:rPr>
              <a:t>concerned only with the characters/letters  </a:t>
            </a:r>
            <a:r>
              <a:rPr sz="1069" spc="10" dirty="0">
                <a:latin typeface="Times New Roman"/>
                <a:cs typeface="Times New Roman"/>
              </a:rPr>
              <a:t>that are </a:t>
            </a:r>
            <a:r>
              <a:rPr sz="1069" spc="5" dirty="0">
                <a:latin typeface="Times New Roman"/>
                <a:cs typeface="Times New Roman"/>
              </a:rPr>
              <a:t>present 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text.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see </a:t>
            </a:r>
            <a:r>
              <a:rPr sz="1069" spc="10" dirty="0">
                <a:latin typeface="Times New Roman"/>
                <a:cs typeface="Times New Roman"/>
              </a:rPr>
              <a:t>that the letters and </a:t>
            </a:r>
            <a:r>
              <a:rPr sz="1069" spc="5" dirty="0">
                <a:latin typeface="Times New Roman"/>
                <a:cs typeface="Times New Roman"/>
              </a:rPr>
              <a:t>their frequencies </a:t>
            </a:r>
            <a:r>
              <a:rPr sz="1069" spc="10" dirty="0">
                <a:latin typeface="Times New Roman"/>
                <a:cs typeface="Times New Roman"/>
              </a:rPr>
              <a:t>in the </a:t>
            </a:r>
            <a:r>
              <a:rPr sz="1069" spc="5" dirty="0">
                <a:latin typeface="Times New Roman"/>
                <a:cs typeface="Times New Roman"/>
              </a:rPr>
              <a:t>above  text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5" dirty="0">
                <a:latin typeface="Times New Roman"/>
                <a:cs typeface="Times New Roman"/>
              </a:rPr>
              <a:t>as </a:t>
            </a:r>
            <a:r>
              <a:rPr sz="1069" spc="10" dirty="0">
                <a:latin typeface="Times New Roman"/>
                <a:cs typeface="Times New Roman"/>
              </a:rPr>
              <a:t>given</a:t>
            </a:r>
            <a:r>
              <a:rPr sz="1069" spc="-2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below.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2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339172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6"/>
            <a:ext cx="140696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CS301 – Data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43804" y="868856"/>
            <a:ext cx="86615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27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77888" y="1307268"/>
            <a:ext cx="4428429" cy="25915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2355355" y="1407936"/>
            <a:ext cx="1460676" cy="845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264" b="1" spc="5" dirty="0">
                <a:latin typeface="Arial"/>
                <a:cs typeface="Arial"/>
              </a:rPr>
              <a:t>14</a:t>
            </a:r>
            <a:endParaRPr sz="1264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64">
              <a:latin typeface="Times New Roman"/>
              <a:cs typeface="Times New Roman"/>
            </a:endParaRPr>
          </a:p>
          <a:p>
            <a:pPr>
              <a:spcBef>
                <a:spcPts val="5"/>
              </a:spcBef>
            </a:pPr>
            <a:endParaRPr sz="1701">
              <a:latin typeface="Times New Roman"/>
              <a:cs typeface="Times New Roman"/>
            </a:endParaRPr>
          </a:p>
          <a:p>
            <a:pPr marR="4939" algn="r"/>
            <a:r>
              <a:rPr sz="1264" b="1" spc="10" dirty="0">
                <a:latin typeface="Arial"/>
                <a:cs typeface="Arial"/>
              </a:rPr>
              <a:t>15</a:t>
            </a:r>
            <a:endParaRPr sz="1264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90562" y="3288912"/>
            <a:ext cx="207433" cy="194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264" b="1" spc="10" dirty="0">
                <a:latin typeface="Arial"/>
                <a:cs typeface="Arial"/>
              </a:rPr>
              <a:t>20</a:t>
            </a:r>
            <a:endParaRPr sz="1264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45913" y="2637719"/>
            <a:ext cx="124090" cy="194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264" b="1" spc="10" dirty="0">
                <a:latin typeface="Arial"/>
                <a:cs typeface="Arial"/>
              </a:rPr>
              <a:t>p</a:t>
            </a:r>
            <a:endParaRPr sz="1264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45071" y="3468934"/>
            <a:ext cx="79022" cy="194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264" b="1" spc="5" dirty="0">
                <a:latin typeface="Arial"/>
                <a:cs typeface="Arial"/>
              </a:rPr>
              <a:t>t</a:t>
            </a:r>
            <a:endParaRPr sz="1264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876903" y="2952079"/>
            <a:ext cx="102482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Arial"/>
                <a:cs typeface="Arial"/>
              </a:rPr>
              <a:t>1</a:t>
            </a:r>
            <a:endParaRPr sz="1069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385981" y="3483009"/>
            <a:ext cx="115447" cy="194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264" spc="5" dirty="0">
                <a:latin typeface="Arial"/>
                <a:cs typeface="Arial"/>
              </a:rPr>
              <a:t>3</a:t>
            </a:r>
            <a:endParaRPr sz="1264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713302" y="3457081"/>
            <a:ext cx="370417" cy="194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264" b="1" spc="5" dirty="0">
                <a:latin typeface="Arial"/>
                <a:cs typeface="Arial"/>
              </a:rPr>
              <a:t>16</a:t>
            </a:r>
            <a:r>
              <a:rPr sz="1264" b="1" spc="141" dirty="0">
                <a:latin typeface="Arial"/>
                <a:cs typeface="Arial"/>
              </a:rPr>
              <a:t> </a:t>
            </a:r>
            <a:r>
              <a:rPr sz="1896" spc="7" baseline="-12820" dirty="0">
                <a:latin typeface="Arial"/>
                <a:cs typeface="Arial"/>
              </a:rPr>
              <a:t>4</a:t>
            </a:r>
            <a:endParaRPr sz="1896" baseline="-1282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144469" y="2841448"/>
            <a:ext cx="115447" cy="194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264" spc="5" dirty="0">
                <a:latin typeface="Arial"/>
                <a:cs typeface="Arial"/>
              </a:rPr>
              <a:t>5</a:t>
            </a:r>
            <a:endParaRPr sz="1264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516366" y="2662167"/>
            <a:ext cx="345105" cy="194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896" spc="7" baseline="-32051" dirty="0">
                <a:latin typeface="Arial"/>
                <a:cs typeface="Arial"/>
              </a:rPr>
              <a:t>6</a:t>
            </a:r>
            <a:r>
              <a:rPr sz="1896" spc="-101" baseline="-32051" dirty="0">
                <a:latin typeface="Arial"/>
                <a:cs typeface="Arial"/>
              </a:rPr>
              <a:t> </a:t>
            </a:r>
            <a:r>
              <a:rPr sz="1264" b="1" spc="10" dirty="0">
                <a:latin typeface="Arial"/>
                <a:cs typeface="Arial"/>
              </a:rPr>
              <a:t>18</a:t>
            </a:r>
            <a:endParaRPr sz="1264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379023" y="4881789"/>
            <a:ext cx="4188005" cy="26204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" name="object 15"/>
          <p:cNvSpPr txBox="1"/>
          <p:nvPr/>
        </p:nvSpPr>
        <p:spPr>
          <a:xfrm>
            <a:off x="1352280" y="3677109"/>
            <a:ext cx="4067174" cy="15094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96347" algn="ctr"/>
            <a:r>
              <a:rPr sz="1264" spc="5" dirty="0">
                <a:latin typeface="Arial"/>
                <a:cs typeface="Arial"/>
              </a:rPr>
              <a:t>2</a:t>
            </a:r>
            <a:endParaRPr sz="1264">
              <a:latin typeface="Arial"/>
              <a:cs typeface="Arial"/>
            </a:endParaRPr>
          </a:p>
          <a:p>
            <a:pPr marL="653153" algn="ctr">
              <a:spcBef>
                <a:spcPts val="1040"/>
              </a:spcBef>
            </a:pPr>
            <a:r>
              <a:rPr sz="1264" b="1" spc="5" dirty="0">
                <a:latin typeface="Times New Roman"/>
                <a:cs typeface="Times New Roman"/>
              </a:rPr>
              <a:t>Fig</a:t>
            </a:r>
            <a:r>
              <a:rPr sz="1264" b="1" spc="-78" dirty="0">
                <a:latin typeface="Times New Roman"/>
                <a:cs typeface="Times New Roman"/>
              </a:rPr>
              <a:t> </a:t>
            </a:r>
            <a:r>
              <a:rPr sz="1264" b="1" spc="5" dirty="0">
                <a:latin typeface="Times New Roman"/>
                <a:cs typeface="Times New Roman"/>
              </a:rPr>
              <a:t>27.9</a:t>
            </a:r>
            <a:endParaRPr sz="1264">
              <a:latin typeface="Times New Roman"/>
              <a:cs typeface="Times New Roman"/>
            </a:endParaRPr>
          </a:p>
          <a:p>
            <a:pPr>
              <a:spcBef>
                <a:spcPts val="5"/>
              </a:spcBef>
            </a:pPr>
            <a:endParaRPr sz="1264">
              <a:latin typeface="Times New Roman"/>
              <a:cs typeface="Times New Roman"/>
            </a:endParaRPr>
          </a:p>
          <a:p>
            <a:pPr marR="971087" algn="ctr"/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flag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truned on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last </a:t>
            </a:r>
            <a:r>
              <a:rPr sz="1069" spc="5" dirty="0">
                <a:latin typeface="Times New Roman"/>
                <a:cs typeface="Times New Roman"/>
              </a:rPr>
              <a:t>line, </a:t>
            </a:r>
            <a:r>
              <a:rPr sz="1069" i="1" spc="10" dirty="0">
                <a:latin typeface="Times New Roman"/>
                <a:cs typeface="Times New Roman"/>
              </a:rPr>
              <a:t>p-&gt;LTH  </a:t>
            </a:r>
            <a:r>
              <a:rPr sz="1069" i="1" spc="15" dirty="0">
                <a:latin typeface="Times New Roman"/>
                <a:cs typeface="Times New Roman"/>
              </a:rPr>
              <a:t>=</a:t>
            </a:r>
            <a:r>
              <a:rPr sz="1069" i="1" spc="243" dirty="0">
                <a:latin typeface="Times New Roman"/>
                <a:cs typeface="Times New Roman"/>
              </a:rPr>
              <a:t> </a:t>
            </a:r>
            <a:r>
              <a:rPr sz="1069" i="1" spc="5" dirty="0">
                <a:latin typeface="Times New Roman"/>
                <a:cs typeface="Times New Roman"/>
              </a:rPr>
              <a:t>child</a:t>
            </a:r>
            <a:r>
              <a:rPr sz="1069" spc="5" dirty="0">
                <a:latin typeface="Times New Roman"/>
                <a:cs typeface="Times New Roman"/>
              </a:rPr>
              <a:t>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5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/>
            <a:r>
              <a:rPr sz="1069" spc="5" dirty="0">
                <a:latin typeface="Times New Roman"/>
                <a:cs typeface="Times New Roman"/>
              </a:rPr>
              <a:t>If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insert </a:t>
            </a:r>
            <a:r>
              <a:rPr sz="1069" spc="10" dirty="0">
                <a:latin typeface="Times New Roman"/>
                <a:cs typeface="Times New Roman"/>
              </a:rPr>
              <a:t>few more nodes in the tree, we have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tree as </a:t>
            </a:r>
            <a:r>
              <a:rPr sz="1069" spc="5" dirty="0">
                <a:latin typeface="Times New Roman"/>
                <a:cs typeface="Times New Roman"/>
              </a:rPr>
              <a:t>given</a:t>
            </a:r>
            <a:r>
              <a:rPr sz="1069" spc="-3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below:</a:t>
            </a:r>
            <a:endParaRPr sz="1069">
              <a:latin typeface="Times New Roman"/>
              <a:cs typeface="Times New Roman"/>
            </a:endParaRPr>
          </a:p>
          <a:p>
            <a:pPr marR="861816" algn="ctr">
              <a:spcBef>
                <a:spcPts val="938"/>
              </a:spcBef>
            </a:pPr>
            <a:r>
              <a:rPr sz="1264" b="1" spc="10" dirty="0">
                <a:latin typeface="Arial"/>
                <a:cs typeface="Arial"/>
              </a:rPr>
              <a:t>14</a:t>
            </a:r>
            <a:endParaRPr sz="1264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684285" y="6027032"/>
            <a:ext cx="115447" cy="194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264" b="1" spc="5" dirty="0">
                <a:latin typeface="Arial"/>
                <a:cs typeface="Arial"/>
              </a:rPr>
              <a:t>9</a:t>
            </a:r>
            <a:endParaRPr sz="1264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728986" y="6027032"/>
            <a:ext cx="205580" cy="194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264" b="1" spc="5" dirty="0">
                <a:latin typeface="Arial"/>
                <a:cs typeface="Arial"/>
              </a:rPr>
              <a:t>18</a:t>
            </a:r>
            <a:endParaRPr sz="1264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056801" y="5504744"/>
            <a:ext cx="115447" cy="194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264" b="1" spc="5" dirty="0">
                <a:latin typeface="Arial"/>
                <a:cs typeface="Arial"/>
              </a:rPr>
              <a:t>4</a:t>
            </a:r>
            <a:endParaRPr sz="1264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251273" y="6654518"/>
            <a:ext cx="205580" cy="194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264" b="1" spc="5" dirty="0">
                <a:latin typeface="Arial"/>
                <a:cs typeface="Arial"/>
              </a:rPr>
              <a:t>20</a:t>
            </a:r>
            <a:endParaRPr sz="1264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310415" y="6654518"/>
            <a:ext cx="205580" cy="194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264" b="1" spc="5" dirty="0">
                <a:latin typeface="Arial"/>
                <a:cs typeface="Arial"/>
              </a:rPr>
              <a:t>16</a:t>
            </a:r>
            <a:endParaRPr sz="1264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892585" y="5401027"/>
            <a:ext cx="205580" cy="194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264" b="1" spc="5" dirty="0">
                <a:latin typeface="Arial"/>
                <a:cs typeface="Arial"/>
              </a:rPr>
              <a:t>15</a:t>
            </a:r>
            <a:endParaRPr sz="1264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533772" y="6027032"/>
            <a:ext cx="115447" cy="194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264" b="1" spc="5" dirty="0">
                <a:latin typeface="Arial"/>
                <a:cs typeface="Arial"/>
              </a:rPr>
              <a:t>3</a:t>
            </a:r>
            <a:endParaRPr sz="1264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265716" y="6654518"/>
            <a:ext cx="115447" cy="194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264" b="1" spc="5" dirty="0">
                <a:latin typeface="Arial"/>
                <a:cs typeface="Arial"/>
              </a:rPr>
              <a:t>7</a:t>
            </a:r>
            <a:endParaRPr sz="1264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352280" y="7177546"/>
            <a:ext cx="4854310" cy="2169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2510">
              <a:lnSpc>
                <a:spcPts val="1410"/>
              </a:lnSpc>
            </a:pPr>
            <a:r>
              <a:rPr sz="1264" b="1" spc="5" dirty="0">
                <a:latin typeface="Arial"/>
                <a:cs typeface="Arial"/>
              </a:rPr>
              <a:t>5</a:t>
            </a:r>
            <a:endParaRPr sz="1264">
              <a:latin typeface="Arial"/>
              <a:cs typeface="Arial"/>
            </a:endParaRPr>
          </a:p>
          <a:p>
            <a:pPr marL="1533490">
              <a:lnSpc>
                <a:spcPts val="1410"/>
              </a:lnSpc>
            </a:pPr>
            <a:r>
              <a:rPr sz="1264" b="1" spc="5" dirty="0">
                <a:latin typeface="Times New Roman"/>
                <a:cs typeface="Times New Roman"/>
              </a:rPr>
              <a:t>Fig</a:t>
            </a:r>
            <a:r>
              <a:rPr sz="1264" b="1" spc="-78" dirty="0">
                <a:latin typeface="Times New Roman"/>
                <a:cs typeface="Times New Roman"/>
              </a:rPr>
              <a:t> </a:t>
            </a:r>
            <a:r>
              <a:rPr sz="1264" b="1" spc="5" dirty="0">
                <a:latin typeface="Times New Roman"/>
                <a:cs typeface="Times New Roman"/>
              </a:rPr>
              <a:t>27.10</a:t>
            </a:r>
            <a:endParaRPr sz="1264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1264">
              <a:latin typeface="Times New Roman"/>
              <a:cs typeface="Times New Roman"/>
            </a:endParaRPr>
          </a:p>
          <a:p>
            <a:pPr marL="12347" marR="7408" algn="just">
              <a:lnSpc>
                <a:spcPct val="98300"/>
              </a:lnSpc>
            </a:pPr>
            <a:r>
              <a:rPr sz="1069" spc="10" dirty="0">
                <a:latin typeface="Times New Roman"/>
                <a:cs typeface="Times New Roman"/>
              </a:rPr>
              <a:t>Above given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15" dirty="0">
                <a:latin typeface="Times New Roman"/>
                <a:cs typeface="Times New Roman"/>
              </a:rPr>
              <a:t>BST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15" dirty="0">
                <a:latin typeface="Times New Roman"/>
                <a:cs typeface="Times New Roman"/>
              </a:rPr>
              <a:t>you </a:t>
            </a:r>
            <a:r>
              <a:rPr sz="1069" spc="10" dirty="0">
                <a:latin typeface="Times New Roman"/>
                <a:cs typeface="Times New Roman"/>
              </a:rPr>
              <a:t>have </a:t>
            </a:r>
            <a:r>
              <a:rPr sz="1069" spc="5" dirty="0">
                <a:latin typeface="Times New Roman"/>
                <a:cs typeface="Times New Roman"/>
              </a:rPr>
              <a:t>seen </a:t>
            </a:r>
            <a:r>
              <a:rPr sz="1069" spc="10" dirty="0">
                <a:latin typeface="Times New Roman"/>
                <a:cs typeface="Times New Roman"/>
              </a:rPr>
              <a:t>many BSTs </a:t>
            </a:r>
            <a:r>
              <a:rPr sz="1069" spc="5" dirty="0">
                <a:latin typeface="Times New Roman"/>
                <a:cs typeface="Times New Roman"/>
              </a:rPr>
              <a:t>before, </a:t>
            </a:r>
            <a:r>
              <a:rPr sz="1069" spc="10" dirty="0">
                <a:latin typeface="Times New Roman"/>
                <a:cs typeface="Times New Roman"/>
              </a:rPr>
              <a:t>which </a:t>
            </a:r>
            <a:r>
              <a:rPr sz="1069" spc="5" dirty="0">
                <a:latin typeface="Times New Roman"/>
                <a:cs typeface="Times New Roman"/>
              </a:rPr>
              <a:t>are </a:t>
            </a:r>
            <a:r>
              <a:rPr sz="1069" spc="10" dirty="0">
                <a:latin typeface="Times New Roman"/>
                <a:cs typeface="Times New Roman"/>
              </a:rPr>
              <a:t>not </a:t>
            </a:r>
            <a:r>
              <a:rPr sz="1069" spc="5" dirty="0">
                <a:latin typeface="Times New Roman"/>
                <a:cs typeface="Times New Roman"/>
              </a:rPr>
              <a:t>thread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binary trees. </a:t>
            </a:r>
            <a:r>
              <a:rPr sz="1069" spc="10" dirty="0">
                <a:latin typeface="Times New Roman"/>
                <a:cs typeface="Times New Roman"/>
              </a:rPr>
              <a:t>Without the </a:t>
            </a:r>
            <a:r>
              <a:rPr sz="1069" spc="5" dirty="0">
                <a:latin typeface="Times New Roman"/>
                <a:cs typeface="Times New Roman"/>
              </a:rPr>
              <a:t>threads, it is clear </a:t>
            </a:r>
            <a:r>
              <a:rPr sz="1069" spc="10" dirty="0">
                <a:latin typeface="Times New Roman"/>
                <a:cs typeface="Times New Roman"/>
              </a:rPr>
              <a:t>from the </a:t>
            </a:r>
            <a:r>
              <a:rPr sz="1069" spc="5" dirty="0">
                <a:latin typeface="Times New Roman"/>
                <a:cs typeface="Times New Roman"/>
              </a:rPr>
              <a:t>figure that there </a:t>
            </a:r>
            <a:r>
              <a:rPr sz="1069" spc="10" dirty="0">
                <a:latin typeface="Times New Roman"/>
                <a:cs typeface="Times New Roman"/>
              </a:rPr>
              <a:t>are number </a:t>
            </a:r>
            <a:r>
              <a:rPr sz="1069" spc="15" dirty="0">
                <a:latin typeface="Times New Roman"/>
                <a:cs typeface="Times New Roman"/>
              </a:rPr>
              <a:t>of  </a:t>
            </a:r>
            <a:r>
              <a:rPr sz="1069" spc="5" dirty="0">
                <a:latin typeface="Times New Roman"/>
                <a:cs typeface="Times New Roman"/>
              </a:rPr>
              <a:t>links present 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tree that are </a:t>
            </a:r>
            <a:r>
              <a:rPr sz="1069" spc="15" dirty="0">
                <a:latin typeface="Times New Roman"/>
                <a:cs typeface="Times New Roman"/>
              </a:rPr>
              <a:t>NULL.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</a:t>
            </a:r>
            <a:r>
              <a:rPr sz="1069" spc="5" dirty="0">
                <a:latin typeface="Times New Roman"/>
                <a:cs typeface="Times New Roman"/>
              </a:rPr>
              <a:t>converted the </a:t>
            </a:r>
            <a:r>
              <a:rPr sz="1069" spc="10" dirty="0">
                <a:latin typeface="Times New Roman"/>
                <a:cs typeface="Times New Roman"/>
              </a:rPr>
              <a:t>NULLs </a:t>
            </a:r>
            <a:r>
              <a:rPr sz="1069" spc="5" dirty="0">
                <a:latin typeface="Times New Roman"/>
                <a:cs typeface="Times New Roman"/>
              </a:rPr>
              <a:t>to threads in  this</a:t>
            </a:r>
            <a:r>
              <a:rPr sz="1069" spc="-8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tree.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29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400"/>
              </a:lnSpc>
              <a:spcBef>
                <a:spcPts val="5"/>
              </a:spcBef>
            </a:pPr>
            <a:r>
              <a:rPr sz="1069" spc="5" dirty="0">
                <a:latin typeface="Times New Roman"/>
                <a:cs typeface="Times New Roman"/>
              </a:rPr>
              <a:t>Let’s </a:t>
            </a:r>
            <a:r>
              <a:rPr sz="1069" spc="10" dirty="0">
                <a:latin typeface="Times New Roman"/>
                <a:cs typeface="Times New Roman"/>
              </a:rPr>
              <a:t>do </a:t>
            </a:r>
            <a:r>
              <a:rPr sz="1069" spc="5" dirty="0">
                <a:latin typeface="Times New Roman"/>
                <a:cs typeface="Times New Roman"/>
              </a:rPr>
              <a:t>inorder non-recursive traversal 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tree.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started at </a:t>
            </a:r>
            <a:r>
              <a:rPr sz="1069" spc="10" dirty="0">
                <a:latin typeface="Times New Roman"/>
                <a:cs typeface="Times New Roman"/>
              </a:rPr>
              <a:t>14 then following  </a:t>
            </a:r>
            <a:r>
              <a:rPr sz="1069" spc="5" dirty="0">
                <a:latin typeface="Times New Roman"/>
                <a:cs typeface="Times New Roman"/>
              </a:rPr>
              <a:t>the left link </a:t>
            </a:r>
            <a:r>
              <a:rPr sz="1069" spc="10" dirty="0">
                <a:latin typeface="Times New Roman"/>
                <a:cs typeface="Times New Roman"/>
              </a:rPr>
              <a:t>came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4 and </a:t>
            </a:r>
            <a:r>
              <a:rPr sz="1069" spc="5" dirty="0">
                <a:latin typeface="Times New Roman"/>
                <a:cs typeface="Times New Roman"/>
              </a:rPr>
              <a:t>after it </a:t>
            </a:r>
            <a:r>
              <a:rPr sz="1069" spc="10" dirty="0">
                <a:latin typeface="Times New Roman"/>
                <a:cs typeface="Times New Roman"/>
              </a:rPr>
              <a:t>to </a:t>
            </a:r>
            <a:r>
              <a:rPr sz="1069" spc="5" dirty="0">
                <a:latin typeface="Times New Roman"/>
                <a:cs typeface="Times New Roman"/>
              </a:rPr>
              <a:t>3. If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use recursion then after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call for node  </a:t>
            </a:r>
            <a:r>
              <a:rPr sz="1069" spc="10" dirty="0">
                <a:latin typeface="Times New Roman"/>
                <a:cs typeface="Times New Roman"/>
              </a:rPr>
              <a:t>3 </a:t>
            </a:r>
            <a:r>
              <a:rPr sz="1069" spc="5" dirty="0">
                <a:latin typeface="Times New Roman"/>
                <a:cs typeface="Times New Roman"/>
              </a:rPr>
              <a:t>is finished (after </a:t>
            </a:r>
            <a:r>
              <a:rPr sz="1069" spc="10" dirty="0">
                <a:latin typeface="Times New Roman"/>
                <a:cs typeface="Times New Roman"/>
              </a:rPr>
              <a:t>printing 3), </a:t>
            </a:r>
            <a:r>
              <a:rPr sz="1069" dirty="0">
                <a:latin typeface="Times New Roman"/>
                <a:cs typeface="Times New Roman"/>
              </a:rPr>
              <a:t>it </a:t>
            </a:r>
            <a:r>
              <a:rPr sz="1069" spc="10" dirty="0">
                <a:latin typeface="Times New Roman"/>
                <a:cs typeface="Times New Roman"/>
              </a:rPr>
              <a:t>returns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node 4 </a:t>
            </a:r>
            <a:r>
              <a:rPr sz="1069" spc="5" dirty="0">
                <a:latin typeface="Times New Roman"/>
                <a:cs typeface="Times New Roman"/>
              </a:rPr>
              <a:t>call </a:t>
            </a:r>
            <a:r>
              <a:rPr sz="1069" spc="10" dirty="0">
                <a:latin typeface="Times New Roman"/>
                <a:cs typeface="Times New Roman"/>
              </a:rPr>
              <a:t>and then 4 </a:t>
            </a:r>
            <a:r>
              <a:rPr sz="1069" spc="5" dirty="0">
                <a:latin typeface="Times New Roman"/>
                <a:cs typeface="Times New Roman"/>
              </a:rPr>
              <a:t>is printed using </a:t>
            </a:r>
            <a:r>
              <a:rPr sz="1069" spc="10" dirty="0">
                <a:latin typeface="Times New Roman"/>
                <a:cs typeface="Times New Roman"/>
              </a:rPr>
              <a:t>the  </a:t>
            </a:r>
            <a:r>
              <a:rPr sz="1069" spc="5" dirty="0">
                <a:latin typeface="Times New Roman"/>
                <a:cs typeface="Times New Roman"/>
              </a:rPr>
              <a:t>recursive call stack. </a:t>
            </a:r>
            <a:r>
              <a:rPr sz="1069" spc="10" dirty="0">
                <a:latin typeface="Times New Roman"/>
                <a:cs typeface="Times New Roman"/>
              </a:rPr>
              <a:t>Here we will </a:t>
            </a:r>
            <a:r>
              <a:rPr sz="1069" spc="5" dirty="0">
                <a:latin typeface="Times New Roman"/>
                <a:cs typeface="Times New Roman"/>
              </a:rPr>
              <a:t>print </a:t>
            </a:r>
            <a:r>
              <a:rPr sz="1069" spc="10" dirty="0">
                <a:latin typeface="Times New Roman"/>
                <a:cs typeface="Times New Roman"/>
              </a:rPr>
              <a:t>3 </a:t>
            </a:r>
            <a:r>
              <a:rPr sz="1069" spc="5" dirty="0">
                <a:latin typeface="Times New Roman"/>
                <a:cs typeface="Times New Roman"/>
              </a:rPr>
              <a:t>but will </a:t>
            </a:r>
            <a:r>
              <a:rPr sz="1069" spc="10" dirty="0">
                <a:latin typeface="Times New Roman"/>
                <a:cs typeface="Times New Roman"/>
              </a:rPr>
              <a:t>not </a:t>
            </a:r>
            <a:r>
              <a:rPr sz="1069" spc="5" dirty="0">
                <a:latin typeface="Times New Roman"/>
                <a:cs typeface="Times New Roman"/>
              </a:rPr>
              <a:t>stop. </a:t>
            </a:r>
            <a:r>
              <a:rPr sz="1069" spc="15" dirty="0">
                <a:latin typeface="Times New Roman"/>
                <a:cs typeface="Times New Roman"/>
              </a:rPr>
              <a:t>As </a:t>
            </a:r>
            <a:r>
              <a:rPr sz="1069" spc="10" dirty="0">
                <a:latin typeface="Times New Roman"/>
                <a:cs typeface="Times New Roman"/>
              </a:rPr>
              <a:t>we have </a:t>
            </a:r>
            <a:r>
              <a:rPr sz="1069" spc="5" dirty="0">
                <a:latin typeface="Times New Roman"/>
                <a:cs typeface="Times New Roman"/>
              </a:rPr>
              <a:t>used threads, 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see the right pointer of </a:t>
            </a:r>
            <a:r>
              <a:rPr sz="1069" spc="10" dirty="0">
                <a:latin typeface="Times New Roman"/>
                <a:cs typeface="Times New Roman"/>
              </a:rPr>
              <a:t>node 3 </a:t>
            </a:r>
            <a:r>
              <a:rPr sz="1069" spc="5" dirty="0">
                <a:latin typeface="Times New Roman"/>
                <a:cs typeface="Times New Roman"/>
              </a:rPr>
              <a:t>that is not </a:t>
            </a:r>
            <a:r>
              <a:rPr sz="1069" spc="15" dirty="0">
                <a:latin typeface="Times New Roman"/>
                <a:cs typeface="Times New Roman"/>
              </a:rPr>
              <a:t>NULL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pointing to </a:t>
            </a:r>
            <a:r>
              <a:rPr sz="1069" dirty="0">
                <a:latin typeface="Times New Roman"/>
                <a:cs typeface="Times New Roman"/>
              </a:rPr>
              <a:t>its </a:t>
            </a:r>
            <a:r>
              <a:rPr sz="1069" spc="10" dirty="0">
                <a:latin typeface="Times New Roman"/>
                <a:cs typeface="Times New Roman"/>
              </a:rPr>
              <a:t>successor </a:t>
            </a:r>
            <a:r>
              <a:rPr sz="1069" spc="160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node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20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25688093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7"/>
            <a:ext cx="4853076" cy="60032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tabLst>
                <a:tab pos="3903484" algn="l"/>
              </a:tabLst>
            </a:pPr>
            <a:r>
              <a:rPr sz="1069" spc="10" dirty="0">
                <a:latin typeface="Times New Roman"/>
                <a:cs typeface="Times New Roman"/>
              </a:rPr>
              <a:t>CS301 –</a:t>
            </a:r>
            <a:r>
              <a:rPr sz="1069" spc="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Data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	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27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2347" marR="5556" algn="just">
              <a:lnSpc>
                <a:spcPct val="98400"/>
              </a:lnSpc>
              <a:spcBef>
                <a:spcPts val="796"/>
              </a:spcBef>
            </a:pPr>
            <a:r>
              <a:rPr sz="1069" spc="5" dirty="0">
                <a:latin typeface="Times New Roman"/>
                <a:cs typeface="Times New Roman"/>
              </a:rPr>
              <a:t>4,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go to 4 and </a:t>
            </a:r>
            <a:r>
              <a:rPr sz="1069" spc="5" dirty="0">
                <a:latin typeface="Times New Roman"/>
                <a:cs typeface="Times New Roman"/>
              </a:rPr>
              <a:t>print it. </a:t>
            </a: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10" dirty="0">
                <a:latin typeface="Times New Roman"/>
                <a:cs typeface="Times New Roman"/>
              </a:rPr>
              <a:t>which node </a:t>
            </a:r>
            <a:r>
              <a:rPr sz="1069" spc="5" dirty="0">
                <a:latin typeface="Times New Roman"/>
                <a:cs typeface="Times New Roman"/>
              </a:rPr>
              <a:t>is inorder </a:t>
            </a:r>
            <a:r>
              <a:rPr sz="1069" spc="10" dirty="0">
                <a:latin typeface="Times New Roman"/>
                <a:cs typeface="Times New Roman"/>
              </a:rPr>
              <a:t>successor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4. It is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5.  </a:t>
            </a:r>
            <a:r>
              <a:rPr sz="1069" spc="15" dirty="0">
                <a:latin typeface="Times New Roman"/>
                <a:cs typeface="Times New Roman"/>
              </a:rPr>
              <a:t>From </a:t>
            </a:r>
            <a:r>
              <a:rPr sz="1069" spc="10" dirty="0">
                <a:latin typeface="Times New Roman"/>
                <a:cs typeface="Times New Roman"/>
              </a:rPr>
              <a:t>node 4,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traversed to right child of </a:t>
            </a:r>
            <a:r>
              <a:rPr sz="1069" dirty="0">
                <a:latin typeface="Times New Roman"/>
                <a:cs typeface="Times New Roman"/>
              </a:rPr>
              <a:t>it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9. </a:t>
            </a:r>
            <a:r>
              <a:rPr sz="1069" spc="10" dirty="0">
                <a:latin typeface="Times New Roman"/>
                <a:cs typeface="Times New Roman"/>
              </a:rPr>
              <a:t>From node </a:t>
            </a:r>
            <a:r>
              <a:rPr sz="1069" spc="5" dirty="0">
                <a:latin typeface="Times New Roman"/>
                <a:cs typeface="Times New Roman"/>
              </a:rPr>
              <a:t>9, </a:t>
            </a:r>
            <a:r>
              <a:rPr sz="1069" spc="10" dirty="0">
                <a:latin typeface="Times New Roman"/>
                <a:cs typeface="Times New Roman"/>
              </a:rPr>
              <a:t>we went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node 7  and then </a:t>
            </a:r>
            <a:r>
              <a:rPr sz="1069" spc="5" dirty="0">
                <a:latin typeface="Times New Roman"/>
                <a:cs typeface="Times New Roman"/>
              </a:rPr>
              <a:t>finally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5. </a:t>
            </a:r>
            <a:r>
              <a:rPr sz="1069" spc="10" dirty="0">
                <a:latin typeface="Times New Roman"/>
                <a:cs typeface="Times New Roman"/>
              </a:rPr>
              <a:t>Now, </a:t>
            </a:r>
            <a:r>
              <a:rPr sz="1069" spc="5" dirty="0">
                <a:latin typeface="Times New Roman"/>
                <a:cs typeface="Times New Roman"/>
              </a:rPr>
              <a:t>this </a:t>
            </a:r>
            <a:r>
              <a:rPr sz="1069" spc="10" dirty="0">
                <a:latin typeface="Times New Roman"/>
                <a:cs typeface="Times New Roman"/>
              </a:rPr>
              <a:t>node 5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leaf node. Previously, without using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threads, we could </a:t>
            </a:r>
            <a:r>
              <a:rPr sz="1069" spc="5" dirty="0">
                <a:latin typeface="Times New Roman"/>
                <a:cs typeface="Times New Roman"/>
              </a:rPr>
              <a:t>identify </a:t>
            </a:r>
            <a:r>
              <a:rPr sz="1069" spc="10" dirty="0">
                <a:latin typeface="Times New Roman"/>
                <a:cs typeface="Times New Roman"/>
              </a:rPr>
              <a:t>leaf </a:t>
            </a:r>
            <a:r>
              <a:rPr sz="1069" spc="5" dirty="0">
                <a:latin typeface="Times New Roman"/>
                <a:cs typeface="Times New Roman"/>
              </a:rPr>
              <a:t>nodes, </a:t>
            </a:r>
            <a:r>
              <a:rPr sz="1069" spc="10" dirty="0">
                <a:latin typeface="Times New Roman"/>
                <a:cs typeface="Times New Roman"/>
              </a:rPr>
              <a:t>whose </a:t>
            </a:r>
            <a:r>
              <a:rPr sz="1069" spc="5" dirty="0">
                <a:latin typeface="Times New Roman"/>
                <a:cs typeface="Times New Roman"/>
              </a:rPr>
              <a:t>both pointers left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right </a:t>
            </a:r>
            <a:r>
              <a:rPr sz="1069" spc="10" dirty="0">
                <a:latin typeface="Times New Roman"/>
                <a:cs typeface="Times New Roman"/>
              </a:rPr>
              <a:t>were </a:t>
            </a:r>
            <a:r>
              <a:rPr sz="1069" spc="15" dirty="0">
                <a:latin typeface="Times New Roman"/>
                <a:cs typeface="Times New Roman"/>
              </a:rPr>
              <a:t>NULL.  </a:t>
            </a:r>
            <a:r>
              <a:rPr sz="1069" spc="5" dirty="0">
                <a:latin typeface="Times New Roman"/>
                <a:cs typeface="Times New Roman"/>
              </a:rPr>
              <a:t>In this case, using threads, as discussed above,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set the pointers </a:t>
            </a:r>
            <a:r>
              <a:rPr sz="1069" spc="10" dirty="0">
                <a:latin typeface="Times New Roman"/>
                <a:cs typeface="Times New Roman"/>
              </a:rPr>
              <a:t>and turn </a:t>
            </a:r>
            <a:r>
              <a:rPr sz="1069" spc="5" dirty="0">
                <a:latin typeface="Times New Roman"/>
                <a:cs typeface="Times New Roman"/>
              </a:rPr>
              <a:t>the flags  </a:t>
            </a:r>
            <a:r>
              <a:rPr sz="1069" spc="10" dirty="0">
                <a:latin typeface="Times New Roman"/>
                <a:cs typeface="Times New Roman"/>
              </a:rPr>
              <a:t>on when a </a:t>
            </a:r>
            <a:r>
              <a:rPr sz="1069" spc="5" dirty="0">
                <a:latin typeface="Times New Roman"/>
                <a:cs typeface="Times New Roman"/>
              </a:rPr>
              <a:t>pointer left or right is </a:t>
            </a:r>
            <a:r>
              <a:rPr sz="1069" spc="10" dirty="0">
                <a:latin typeface="Times New Roman"/>
                <a:cs typeface="Times New Roman"/>
              </a:rPr>
              <a:t>set </a:t>
            </a:r>
            <a:r>
              <a:rPr sz="1069" spc="5" dirty="0">
                <a:latin typeface="Times New Roman"/>
                <a:cs typeface="Times New Roman"/>
              </a:rPr>
              <a:t>to its predecessor or successor. After printing 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5,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traverse its right thread </a:t>
            </a:r>
            <a:r>
              <a:rPr sz="1069" spc="10" dirty="0">
                <a:latin typeface="Times New Roman"/>
                <a:cs typeface="Times New Roman"/>
              </a:rPr>
              <a:t>and go to node </a:t>
            </a:r>
            <a:r>
              <a:rPr sz="1069" spc="5" dirty="0">
                <a:latin typeface="Times New Roman"/>
                <a:cs typeface="Times New Roman"/>
              </a:rPr>
              <a:t>7. In this fashion, </a:t>
            </a:r>
            <a:r>
              <a:rPr sz="1069" spc="10" dirty="0">
                <a:latin typeface="Times New Roman"/>
                <a:cs typeface="Times New Roman"/>
              </a:rPr>
              <a:t>whole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 tree  can be traversed without</a:t>
            </a:r>
            <a:r>
              <a:rPr sz="1069" spc="-6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recursion.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algn="just"/>
            <a:r>
              <a:rPr sz="1069" spc="10" dirty="0">
                <a:latin typeface="Times New Roman"/>
                <a:cs typeface="Times New Roman"/>
              </a:rPr>
              <a:t>Now, </a:t>
            </a:r>
            <a:r>
              <a:rPr sz="1069" spc="5" dirty="0">
                <a:latin typeface="Times New Roman"/>
                <a:cs typeface="Times New Roman"/>
              </a:rPr>
              <a:t>let’s see </a:t>
            </a:r>
            <a:r>
              <a:rPr sz="1069" spc="10" dirty="0">
                <a:latin typeface="Times New Roman"/>
                <a:cs typeface="Times New Roman"/>
              </a:rPr>
              <a:t>some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code: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5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74"/>
              </a:lnSpc>
            </a:pPr>
            <a:r>
              <a:rPr sz="1069" spc="10" dirty="0">
                <a:latin typeface="Times New Roman"/>
                <a:cs typeface="Times New Roman"/>
              </a:rPr>
              <a:t>TreeNode*  </a:t>
            </a:r>
            <a:r>
              <a:rPr sz="1069" spc="5" dirty="0">
                <a:latin typeface="Times New Roman"/>
                <a:cs typeface="Times New Roman"/>
              </a:rPr>
              <a:t>nextInorder(TreeNode* </a:t>
            </a:r>
            <a:r>
              <a:rPr sz="1069" spc="1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p)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{</a:t>
            </a:r>
            <a:endParaRPr sz="1069">
              <a:latin typeface="Times New Roman"/>
              <a:cs typeface="Times New Roman"/>
            </a:endParaRPr>
          </a:p>
          <a:p>
            <a:pPr marL="430291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if(p-&gt;RTH  </a:t>
            </a:r>
            <a:r>
              <a:rPr sz="1069" spc="15" dirty="0">
                <a:latin typeface="Times New Roman"/>
                <a:cs typeface="Times New Roman"/>
              </a:rPr>
              <a:t>==</a:t>
            </a:r>
            <a:r>
              <a:rPr sz="1069" spc="2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thread)</a:t>
            </a:r>
            <a:endParaRPr sz="1069">
              <a:latin typeface="Times New Roman"/>
              <a:cs typeface="Times New Roman"/>
            </a:endParaRPr>
          </a:p>
          <a:p>
            <a:pPr marL="848235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return(p-&gt;R);</a:t>
            </a:r>
            <a:endParaRPr sz="1069">
              <a:latin typeface="Times New Roman"/>
              <a:cs typeface="Times New Roman"/>
            </a:endParaRPr>
          </a:p>
          <a:p>
            <a:pPr marL="430291">
              <a:lnSpc>
                <a:spcPts val="1259"/>
              </a:lnSpc>
            </a:pPr>
            <a:r>
              <a:rPr sz="1069" spc="10" dirty="0">
                <a:latin typeface="Times New Roman"/>
                <a:cs typeface="Times New Roman"/>
              </a:rPr>
              <a:t>else</a:t>
            </a:r>
            <a:r>
              <a:rPr sz="1069" spc="-9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{</a:t>
            </a:r>
            <a:endParaRPr sz="1069">
              <a:latin typeface="Times New Roman"/>
              <a:cs typeface="Times New Roman"/>
            </a:endParaRPr>
          </a:p>
          <a:p>
            <a:pPr marL="848235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p  </a:t>
            </a:r>
            <a:r>
              <a:rPr sz="1069" spc="15" dirty="0">
                <a:latin typeface="Times New Roman"/>
                <a:cs typeface="Times New Roman"/>
              </a:rPr>
              <a:t>=</a:t>
            </a:r>
            <a:r>
              <a:rPr sz="1069" spc="19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p-&gt;R;</a:t>
            </a:r>
            <a:endParaRPr sz="1069">
              <a:latin typeface="Times New Roman"/>
              <a:cs typeface="Times New Roman"/>
            </a:endParaRPr>
          </a:p>
          <a:p>
            <a:pPr marL="1266796" marR="2551495" indent="-418561">
              <a:lnSpc>
                <a:spcPts val="1264"/>
              </a:lnSpc>
              <a:spcBef>
                <a:spcPts val="49"/>
              </a:spcBef>
            </a:pPr>
            <a:r>
              <a:rPr sz="1069" spc="10" dirty="0">
                <a:latin typeface="Times New Roman"/>
                <a:cs typeface="Times New Roman"/>
              </a:rPr>
              <a:t>while(p-&gt;LTH == </a:t>
            </a:r>
            <a:r>
              <a:rPr sz="1069" spc="5" dirty="0">
                <a:latin typeface="Times New Roman"/>
                <a:cs typeface="Times New Roman"/>
              </a:rPr>
              <a:t>child)  </a:t>
            </a:r>
            <a:r>
              <a:rPr sz="1069" spc="10" dirty="0">
                <a:latin typeface="Times New Roman"/>
                <a:cs typeface="Times New Roman"/>
              </a:rPr>
              <a:t>p  </a:t>
            </a:r>
            <a:r>
              <a:rPr sz="1069" spc="15" dirty="0">
                <a:latin typeface="Times New Roman"/>
                <a:cs typeface="Times New Roman"/>
              </a:rPr>
              <a:t>=</a:t>
            </a:r>
            <a:r>
              <a:rPr sz="1069" spc="18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p-&gt;L;</a:t>
            </a:r>
            <a:endParaRPr sz="1069">
              <a:latin typeface="Times New Roman"/>
              <a:cs typeface="Times New Roman"/>
            </a:endParaRPr>
          </a:p>
          <a:p>
            <a:pPr marL="848235">
              <a:lnSpc>
                <a:spcPts val="1215"/>
              </a:lnSpc>
            </a:pPr>
            <a:r>
              <a:rPr sz="1069" spc="10" dirty="0">
                <a:latin typeface="Times New Roman"/>
                <a:cs typeface="Times New Roman"/>
              </a:rPr>
              <a:t>return</a:t>
            </a:r>
            <a:r>
              <a:rPr sz="1069" spc="190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p;</a:t>
            </a:r>
            <a:endParaRPr sz="1069">
              <a:latin typeface="Times New Roman"/>
              <a:cs typeface="Times New Roman"/>
            </a:endParaRPr>
          </a:p>
          <a:p>
            <a:pPr marL="430291">
              <a:lnSpc>
                <a:spcPts val="1259"/>
              </a:lnSpc>
            </a:pPr>
            <a:r>
              <a:rPr sz="1069" spc="10" dirty="0">
                <a:latin typeface="Times New Roman"/>
                <a:cs typeface="Times New Roman"/>
              </a:rPr>
              <a:t>}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74"/>
              </a:lnSpc>
            </a:pPr>
            <a:r>
              <a:rPr sz="1069" spc="10" dirty="0">
                <a:latin typeface="Times New Roman"/>
                <a:cs typeface="Times New Roman"/>
              </a:rPr>
              <a:t>}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marR="6791" algn="just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Above given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routine </a:t>
            </a:r>
            <a:r>
              <a:rPr sz="1069" i="1" spc="5" dirty="0">
                <a:latin typeface="Times New Roman"/>
                <a:cs typeface="Times New Roman"/>
              </a:rPr>
              <a:t>nextInorder</a:t>
            </a:r>
            <a:r>
              <a:rPr sz="1069" spc="5" dirty="0">
                <a:latin typeface="Times New Roman"/>
                <a:cs typeface="Times New Roman"/>
              </a:rPr>
              <a:t>, </a:t>
            </a:r>
            <a:r>
              <a:rPr sz="1069" spc="10" dirty="0">
                <a:latin typeface="Times New Roman"/>
                <a:cs typeface="Times New Roman"/>
              </a:rPr>
              <a:t>which </a:t>
            </a:r>
            <a:r>
              <a:rPr sz="1069" spc="5" dirty="0">
                <a:latin typeface="Times New Roman"/>
                <a:cs typeface="Times New Roman"/>
              </a:rPr>
              <a:t>gives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inorder successor of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15" dirty="0">
                <a:latin typeface="Times New Roman"/>
                <a:cs typeface="Times New Roman"/>
              </a:rPr>
              <a:t>node  </a:t>
            </a:r>
            <a:r>
              <a:rPr sz="1069" spc="5" dirty="0">
                <a:latin typeface="Times New Roman"/>
                <a:cs typeface="Times New Roman"/>
              </a:rPr>
              <a:t>passed </a:t>
            </a:r>
            <a:r>
              <a:rPr sz="1069" spc="10" dirty="0">
                <a:latin typeface="Times New Roman"/>
                <a:cs typeface="Times New Roman"/>
              </a:rPr>
              <a:t>in parameter pointer </a:t>
            </a:r>
            <a:r>
              <a:rPr sz="1069" i="1" spc="5" dirty="0">
                <a:latin typeface="Times New Roman"/>
                <a:cs typeface="Times New Roman"/>
              </a:rPr>
              <a:t>p</a:t>
            </a:r>
            <a:r>
              <a:rPr sz="1069" spc="5" dirty="0">
                <a:latin typeface="Times New Roman"/>
                <a:cs typeface="Times New Roman"/>
              </a:rPr>
              <a:t>. </a:t>
            </a: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10" dirty="0">
                <a:latin typeface="Times New Roman"/>
                <a:cs typeface="Times New Roman"/>
              </a:rPr>
              <a:t>what </a:t>
            </a:r>
            <a:r>
              <a:rPr sz="1069" spc="5" dirty="0">
                <a:latin typeface="Times New Roman"/>
                <a:cs typeface="Times New Roman"/>
              </a:rPr>
              <a:t>it </a:t>
            </a:r>
            <a:r>
              <a:rPr sz="1069" spc="10" dirty="0">
                <a:latin typeface="Times New Roman"/>
                <a:cs typeface="Times New Roman"/>
              </a:rPr>
              <a:t>does</a:t>
            </a:r>
            <a:r>
              <a:rPr sz="1069" spc="-2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is:</a:t>
            </a:r>
            <a:endParaRPr sz="1069">
              <a:latin typeface="Times New Roman"/>
              <a:cs typeface="Times New Roman"/>
            </a:endParaRPr>
          </a:p>
          <a:p>
            <a:pPr marL="12347" marR="4939" indent="-617" algn="just">
              <a:lnSpc>
                <a:spcPts val="1254"/>
              </a:lnSpc>
              <a:spcBef>
                <a:spcPts val="10"/>
              </a:spcBef>
            </a:pPr>
            <a:r>
              <a:rPr sz="1069" spc="5" dirty="0">
                <a:latin typeface="Times New Roman"/>
                <a:cs typeface="Times New Roman"/>
              </a:rPr>
              <a:t>If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i="1" spc="15" dirty="0">
                <a:latin typeface="Times New Roman"/>
                <a:cs typeface="Times New Roman"/>
              </a:rPr>
              <a:t>RTH </a:t>
            </a:r>
            <a:r>
              <a:rPr sz="1069" spc="5" dirty="0">
                <a:latin typeface="Times New Roman"/>
                <a:cs typeface="Times New Roman"/>
              </a:rPr>
              <a:t>flag of the </a:t>
            </a:r>
            <a:r>
              <a:rPr sz="1069" i="1" spc="10" dirty="0">
                <a:latin typeface="Times New Roman"/>
                <a:cs typeface="Times New Roman"/>
              </a:rPr>
              <a:t>p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(the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passed in </a:t>
            </a:r>
            <a:r>
              <a:rPr sz="1069" spc="10" dirty="0">
                <a:latin typeface="Times New Roman"/>
                <a:cs typeface="Times New Roman"/>
              </a:rPr>
              <a:t>the parameter)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i="1" spc="5" dirty="0">
                <a:latin typeface="Times New Roman"/>
                <a:cs typeface="Times New Roman"/>
              </a:rPr>
              <a:t>thread </a:t>
            </a:r>
            <a:r>
              <a:rPr sz="1069" spc="5" dirty="0">
                <a:latin typeface="Times New Roman"/>
                <a:cs typeface="Times New Roman"/>
              </a:rPr>
              <a:t>then it will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return</a:t>
            </a:r>
            <a:r>
              <a:rPr sz="1069" spc="7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7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node</a:t>
            </a:r>
            <a:r>
              <a:rPr sz="1069" spc="7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being</a:t>
            </a:r>
            <a:r>
              <a:rPr sz="1069" spc="7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pointed</a:t>
            </a:r>
            <a:r>
              <a:rPr sz="1069" spc="7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by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the</a:t>
            </a:r>
            <a:r>
              <a:rPr sz="1069" spc="7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right</a:t>
            </a:r>
            <a:r>
              <a:rPr sz="1069" spc="7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thread</a:t>
            </a:r>
            <a:r>
              <a:rPr sz="1069" spc="7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(</a:t>
            </a:r>
            <a:r>
              <a:rPr sz="1069" i="1" spc="10" dirty="0">
                <a:latin typeface="Times New Roman"/>
                <a:cs typeface="Times New Roman"/>
              </a:rPr>
              <a:t>p-&gt;R</a:t>
            </a:r>
            <a:r>
              <a:rPr sz="1069" spc="10" dirty="0">
                <a:latin typeface="Times New Roman"/>
                <a:cs typeface="Times New Roman"/>
              </a:rPr>
              <a:t>),</a:t>
            </a:r>
            <a:r>
              <a:rPr sz="1069" spc="8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which</a:t>
            </a:r>
            <a:r>
              <a:rPr sz="1069" spc="8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would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be</a:t>
            </a:r>
            <a:r>
              <a:rPr sz="1069" spc="8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its</a:t>
            </a:r>
            <a:r>
              <a:rPr sz="1069" spc="8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inorder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15"/>
              </a:lnSpc>
            </a:pPr>
            <a:r>
              <a:rPr sz="1069" spc="5" dirty="0">
                <a:latin typeface="Times New Roman"/>
                <a:cs typeface="Times New Roman"/>
              </a:rPr>
              <a:t>successor. </a:t>
            </a:r>
            <a:r>
              <a:rPr sz="1069" spc="10" dirty="0">
                <a:latin typeface="Times New Roman"/>
                <a:cs typeface="Times New Roman"/>
              </a:rPr>
              <a:t>Otherwise, </a:t>
            </a:r>
            <a:r>
              <a:rPr sz="1069" spc="5" dirty="0">
                <a:latin typeface="Times New Roman"/>
                <a:cs typeface="Times New Roman"/>
              </a:rPr>
              <a:t>it does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following.</a:t>
            </a: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300"/>
              </a:lnSpc>
              <a:spcBef>
                <a:spcPts val="10"/>
              </a:spcBef>
            </a:pPr>
            <a:r>
              <a:rPr sz="1069" spc="5" dirty="0">
                <a:latin typeface="Times New Roman"/>
                <a:cs typeface="Times New Roman"/>
              </a:rPr>
              <a:t>It goes to the right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i="1" spc="10" dirty="0">
                <a:latin typeface="Times New Roman"/>
                <a:cs typeface="Times New Roman"/>
              </a:rPr>
              <a:t>p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starts </a:t>
            </a:r>
            <a:r>
              <a:rPr sz="1069" spc="10" dirty="0">
                <a:latin typeface="Times New Roman"/>
                <a:cs typeface="Times New Roman"/>
              </a:rPr>
              <a:t>pointing </a:t>
            </a:r>
            <a:r>
              <a:rPr sz="1069" spc="5" dirty="0">
                <a:latin typeface="Times New Roman"/>
                <a:cs typeface="Times New Roman"/>
              </a:rPr>
              <a:t>it </a:t>
            </a:r>
            <a:r>
              <a:rPr sz="1069" spc="10" dirty="0">
                <a:latin typeface="Times New Roman"/>
                <a:cs typeface="Times New Roman"/>
              </a:rPr>
              <a:t>using the </a:t>
            </a:r>
            <a:r>
              <a:rPr sz="1069" spc="5" dirty="0">
                <a:latin typeface="Times New Roman"/>
                <a:cs typeface="Times New Roman"/>
              </a:rPr>
              <a:t>same </a:t>
            </a:r>
            <a:r>
              <a:rPr sz="1069" i="1" spc="10" dirty="0">
                <a:latin typeface="Times New Roman"/>
                <a:cs typeface="Times New Roman"/>
              </a:rPr>
              <a:t>p </a:t>
            </a:r>
            <a:r>
              <a:rPr sz="1069" spc="5" dirty="0">
                <a:latin typeface="Times New Roman"/>
                <a:cs typeface="Times New Roman"/>
              </a:rPr>
              <a:t>pointer. </a:t>
            </a:r>
            <a:r>
              <a:rPr sz="1069" spc="10" dirty="0">
                <a:latin typeface="Times New Roman"/>
                <a:cs typeface="Times New Roman"/>
              </a:rPr>
              <a:t>From  </a:t>
            </a:r>
            <a:r>
              <a:rPr sz="1069" spc="5" dirty="0">
                <a:latin typeface="Times New Roman"/>
                <a:cs typeface="Times New Roman"/>
              </a:rPr>
              <a:t>there </a:t>
            </a:r>
            <a:r>
              <a:rPr sz="1069" dirty="0">
                <a:latin typeface="Times New Roman"/>
                <a:cs typeface="Times New Roman"/>
              </a:rPr>
              <a:t>it </a:t>
            </a:r>
            <a:r>
              <a:rPr sz="1069" spc="10" dirty="0">
                <a:latin typeface="Times New Roman"/>
                <a:cs typeface="Times New Roman"/>
              </a:rPr>
              <a:t>keeps on </a:t>
            </a:r>
            <a:r>
              <a:rPr sz="1069" spc="5" dirty="0">
                <a:latin typeface="Times New Roman"/>
                <a:cs typeface="Times New Roman"/>
              </a:rPr>
              <a:t>moving (in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loop fashion) towards the left of the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as long as </a:t>
            </a:r>
            <a:r>
              <a:rPr sz="1069" spc="10" dirty="0">
                <a:latin typeface="Times New Roman"/>
                <a:cs typeface="Times New Roman"/>
              </a:rPr>
              <a:t>the  statement </a:t>
            </a:r>
            <a:r>
              <a:rPr sz="1069" i="1" spc="15" dirty="0">
                <a:latin typeface="Times New Roman"/>
                <a:cs typeface="Times New Roman"/>
              </a:rPr>
              <a:t>p-&gt;LTH == </a:t>
            </a:r>
            <a:r>
              <a:rPr sz="1069" i="1" spc="5" dirty="0">
                <a:latin typeface="Times New Roman"/>
                <a:cs typeface="Times New Roman"/>
              </a:rPr>
              <a:t>child </a:t>
            </a:r>
            <a:r>
              <a:rPr sz="1069" spc="5" dirty="0">
                <a:latin typeface="Times New Roman"/>
                <a:cs typeface="Times New Roman"/>
              </a:rPr>
              <a:t>is true. </a:t>
            </a:r>
            <a:r>
              <a:rPr sz="1069" spc="10" dirty="0">
                <a:latin typeface="Times New Roman"/>
                <a:cs typeface="Times New Roman"/>
              </a:rPr>
              <a:t>After </a:t>
            </a:r>
            <a:r>
              <a:rPr sz="1069" spc="5" dirty="0">
                <a:latin typeface="Times New Roman"/>
                <a:cs typeface="Times New Roman"/>
              </a:rPr>
              <a:t>this loop is terminated, the </a:t>
            </a:r>
            <a:r>
              <a:rPr sz="1069" spc="10" dirty="0">
                <a:latin typeface="Times New Roman"/>
                <a:cs typeface="Times New Roman"/>
              </a:rPr>
              <a:t>node p </a:t>
            </a:r>
            <a:r>
              <a:rPr sz="1069" dirty="0">
                <a:latin typeface="Times New Roman"/>
                <a:cs typeface="Times New Roman"/>
              </a:rPr>
              <a:t>is  </a:t>
            </a:r>
            <a:r>
              <a:rPr sz="1069" spc="10" dirty="0">
                <a:latin typeface="Times New Roman"/>
                <a:cs typeface="Times New Roman"/>
              </a:rPr>
              <a:t>returned.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algn="just"/>
            <a:r>
              <a:rPr sz="1069" spc="10" dirty="0">
                <a:latin typeface="Times New Roman"/>
                <a:cs typeface="Times New Roman"/>
              </a:rPr>
              <a:t>Next, </a:t>
            </a:r>
            <a:r>
              <a:rPr sz="1069" spc="15" dirty="0">
                <a:latin typeface="Times New Roman"/>
                <a:cs typeface="Times New Roman"/>
              </a:rPr>
              <a:t>we see </a:t>
            </a:r>
            <a:r>
              <a:rPr sz="1069" spc="5" dirty="0">
                <a:latin typeface="Times New Roman"/>
                <a:cs typeface="Times New Roman"/>
              </a:rPr>
              <a:t>this</a:t>
            </a:r>
            <a:r>
              <a:rPr sz="1069" spc="-9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pictorially.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52267" y="8337690"/>
            <a:ext cx="2274358" cy="194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264" b="1" spc="5" dirty="0">
                <a:latin typeface="Arial"/>
                <a:cs typeface="Arial"/>
              </a:rPr>
              <a:t>Where </a:t>
            </a:r>
            <a:r>
              <a:rPr sz="1264" b="1" dirty="0">
                <a:latin typeface="Arial"/>
                <a:cs typeface="Arial"/>
              </a:rPr>
              <a:t>is </a:t>
            </a:r>
            <a:r>
              <a:rPr sz="1264" b="1" spc="5" dirty="0">
                <a:latin typeface="Arial"/>
                <a:cs typeface="Arial"/>
              </a:rPr>
              <a:t>Inorder</a:t>
            </a:r>
            <a:r>
              <a:rPr sz="1264" b="1" spc="-44" dirty="0">
                <a:latin typeface="Arial"/>
                <a:cs typeface="Arial"/>
              </a:rPr>
              <a:t> </a:t>
            </a:r>
            <a:r>
              <a:rPr sz="1264" b="1" spc="5" dirty="0">
                <a:latin typeface="Arial"/>
                <a:cs typeface="Arial"/>
              </a:rPr>
              <a:t>Successor?</a:t>
            </a:r>
            <a:endParaRPr sz="1264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21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12334040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6"/>
            <a:ext cx="140696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CS301 – Data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43804" y="868856"/>
            <a:ext cx="86615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27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32426" y="1320604"/>
            <a:ext cx="4188005" cy="26204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3400672" y="1421271"/>
            <a:ext cx="207433" cy="194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264" b="1" spc="10" dirty="0">
                <a:latin typeface="Arial"/>
                <a:cs typeface="Arial"/>
              </a:rPr>
              <a:t>14</a:t>
            </a:r>
            <a:endParaRPr sz="1264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37689" y="2465845"/>
            <a:ext cx="115447" cy="194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264" b="1" spc="5" dirty="0">
                <a:latin typeface="Arial"/>
                <a:cs typeface="Arial"/>
              </a:rPr>
              <a:t>9</a:t>
            </a:r>
            <a:endParaRPr sz="1264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82389" y="2465845"/>
            <a:ext cx="205580" cy="194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264" b="1" spc="5" dirty="0">
                <a:latin typeface="Arial"/>
                <a:cs typeface="Arial"/>
              </a:rPr>
              <a:t>18</a:t>
            </a:r>
            <a:endParaRPr sz="1264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10202" y="1943559"/>
            <a:ext cx="115447" cy="194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264" b="1" spc="5" dirty="0">
                <a:latin typeface="Arial"/>
                <a:cs typeface="Arial"/>
              </a:rPr>
              <a:t>4</a:t>
            </a:r>
            <a:endParaRPr sz="1264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804675" y="3093332"/>
            <a:ext cx="205580" cy="194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264" b="1" spc="5" dirty="0">
                <a:latin typeface="Arial"/>
                <a:cs typeface="Arial"/>
              </a:rPr>
              <a:t>20</a:t>
            </a:r>
            <a:endParaRPr sz="1264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63818" y="3093332"/>
            <a:ext cx="205580" cy="194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264" b="1" spc="5" dirty="0">
                <a:latin typeface="Arial"/>
                <a:cs typeface="Arial"/>
              </a:rPr>
              <a:t>16</a:t>
            </a:r>
            <a:endParaRPr sz="1264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445987" y="1839841"/>
            <a:ext cx="205580" cy="194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264" b="1" spc="5" dirty="0">
                <a:latin typeface="Arial"/>
                <a:cs typeface="Arial"/>
              </a:rPr>
              <a:t>15</a:t>
            </a:r>
            <a:endParaRPr sz="1264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087174" y="2465845"/>
            <a:ext cx="115447" cy="194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264" b="1" spc="5" dirty="0">
                <a:latin typeface="Arial"/>
                <a:cs typeface="Arial"/>
              </a:rPr>
              <a:t>3</a:t>
            </a:r>
            <a:endParaRPr sz="1264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818376" y="3093332"/>
            <a:ext cx="115447" cy="194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264" b="1" spc="5" dirty="0">
                <a:latin typeface="Arial"/>
                <a:cs typeface="Arial"/>
              </a:rPr>
              <a:t>7</a:t>
            </a:r>
            <a:endParaRPr sz="1264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66344" y="1317060"/>
            <a:ext cx="1559454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b="1" spc="10" dirty="0">
                <a:latin typeface="Arial"/>
                <a:cs typeface="Arial"/>
              </a:rPr>
              <a:t>Inorder successor of</a:t>
            </a:r>
            <a:r>
              <a:rPr sz="1069" b="1" spc="-29" dirty="0">
                <a:latin typeface="Arial"/>
                <a:cs typeface="Arial"/>
              </a:rPr>
              <a:t> </a:t>
            </a:r>
            <a:r>
              <a:rPr sz="1069" b="1" spc="10" dirty="0">
                <a:latin typeface="Arial"/>
                <a:cs typeface="Arial"/>
              </a:rPr>
              <a:t>4.</a:t>
            </a:r>
            <a:endParaRPr sz="1069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52280" y="3616360"/>
            <a:ext cx="4852458" cy="868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5653">
              <a:lnSpc>
                <a:spcPts val="1410"/>
              </a:lnSpc>
            </a:pPr>
            <a:r>
              <a:rPr sz="1264" b="1" spc="5" dirty="0">
                <a:latin typeface="Arial"/>
                <a:cs typeface="Arial"/>
              </a:rPr>
              <a:t>5</a:t>
            </a:r>
            <a:endParaRPr sz="1264">
              <a:latin typeface="Arial"/>
              <a:cs typeface="Arial"/>
            </a:endParaRPr>
          </a:p>
          <a:p>
            <a:pPr marR="35189" algn="ctr">
              <a:lnSpc>
                <a:spcPts val="1410"/>
              </a:lnSpc>
            </a:pPr>
            <a:r>
              <a:rPr sz="1264" b="1" spc="5" dirty="0">
                <a:latin typeface="Times New Roman"/>
                <a:cs typeface="Times New Roman"/>
              </a:rPr>
              <a:t>Fig</a:t>
            </a:r>
            <a:r>
              <a:rPr sz="1264" b="1" spc="-78" dirty="0">
                <a:latin typeface="Times New Roman"/>
                <a:cs typeface="Times New Roman"/>
              </a:rPr>
              <a:t> </a:t>
            </a:r>
            <a:r>
              <a:rPr sz="1264" b="1" spc="5" dirty="0">
                <a:latin typeface="Times New Roman"/>
                <a:cs typeface="Times New Roman"/>
              </a:rPr>
              <a:t>27.11</a:t>
            </a:r>
            <a:endParaRPr sz="1264">
              <a:latin typeface="Times New Roman"/>
              <a:cs typeface="Times New Roman"/>
            </a:endParaRPr>
          </a:p>
          <a:p>
            <a:pPr marL="12347" marR="4939" algn="just">
              <a:lnSpc>
                <a:spcPct val="98400"/>
              </a:lnSpc>
              <a:spcBef>
                <a:spcPts val="209"/>
              </a:spcBef>
            </a:pP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are at </a:t>
            </a:r>
            <a:r>
              <a:rPr sz="1069" spc="10" dirty="0">
                <a:latin typeface="Times New Roman"/>
                <a:cs typeface="Times New Roman"/>
              </a:rPr>
              <a:t>node 4 and want to </a:t>
            </a:r>
            <a:r>
              <a:rPr sz="1069" spc="5" dirty="0">
                <a:latin typeface="Times New Roman"/>
                <a:cs typeface="Times New Roman"/>
              </a:rPr>
              <a:t>find its </a:t>
            </a:r>
            <a:r>
              <a:rPr sz="1069" spc="10" dirty="0">
                <a:latin typeface="Times New Roman"/>
                <a:cs typeface="Times New Roman"/>
              </a:rPr>
              <a:t>inorder </a:t>
            </a:r>
            <a:r>
              <a:rPr sz="1069" spc="5" dirty="0">
                <a:latin typeface="Times New Roman"/>
                <a:cs typeface="Times New Roman"/>
              </a:rPr>
              <a:t>successor. If </a:t>
            </a:r>
            <a:r>
              <a:rPr sz="1069" spc="10" dirty="0">
                <a:latin typeface="Times New Roman"/>
                <a:cs typeface="Times New Roman"/>
              </a:rPr>
              <a:t>you remember the </a:t>
            </a:r>
            <a:r>
              <a:rPr sz="1069" i="1" spc="10" dirty="0">
                <a:latin typeface="Times New Roman"/>
                <a:cs typeface="Times New Roman"/>
              </a:rPr>
              <a:t>delete  </a:t>
            </a:r>
            <a:r>
              <a:rPr sz="1069" spc="5" dirty="0">
                <a:latin typeface="Times New Roman"/>
                <a:cs typeface="Times New Roman"/>
              </a:rPr>
              <a:t>operation </a:t>
            </a:r>
            <a:r>
              <a:rPr sz="1069" spc="10" dirty="0">
                <a:latin typeface="Times New Roman"/>
                <a:cs typeface="Times New Roman"/>
              </a:rPr>
              <a:t>discussed </a:t>
            </a:r>
            <a:r>
              <a:rPr sz="1069" spc="5" dirty="0">
                <a:latin typeface="Times New Roman"/>
                <a:cs typeface="Times New Roman"/>
              </a:rPr>
              <a:t>in the </a:t>
            </a:r>
            <a:r>
              <a:rPr sz="1069" spc="10" dirty="0">
                <a:latin typeface="Times New Roman"/>
                <a:cs typeface="Times New Roman"/>
              </a:rPr>
              <a:t>previous </a:t>
            </a:r>
            <a:r>
              <a:rPr sz="1069" spc="5" dirty="0">
                <a:latin typeface="Times New Roman"/>
                <a:cs typeface="Times New Roman"/>
              </a:rPr>
              <a:t>lecture, </a:t>
            </a:r>
            <a:r>
              <a:rPr sz="1069" spc="10" dirty="0">
                <a:latin typeface="Times New Roman"/>
                <a:cs typeface="Times New Roman"/>
              </a:rPr>
              <a:t>where we </a:t>
            </a:r>
            <a:r>
              <a:rPr sz="1069" spc="5" dirty="0">
                <a:latin typeface="Times New Roman"/>
                <a:cs typeface="Times New Roman"/>
              </a:rPr>
              <a:t>searched </a:t>
            </a:r>
            <a:r>
              <a:rPr sz="1069" spc="10" dirty="0">
                <a:latin typeface="Times New Roman"/>
                <a:cs typeface="Times New Roman"/>
              </a:rPr>
              <a:t>for </a:t>
            </a:r>
            <a:r>
              <a:rPr sz="1069" spc="5" dirty="0">
                <a:latin typeface="Times New Roman"/>
                <a:cs typeface="Times New Roman"/>
              </a:rPr>
              <a:t>the inorder  successor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found it to </a:t>
            </a:r>
            <a:r>
              <a:rPr sz="1069" spc="10" dirty="0">
                <a:latin typeface="Times New Roman"/>
                <a:cs typeface="Times New Roman"/>
              </a:rPr>
              <a:t>be the </a:t>
            </a:r>
            <a:r>
              <a:rPr sz="1069" i="1" spc="5" dirty="0">
                <a:latin typeface="Times New Roman"/>
                <a:cs typeface="Times New Roman"/>
              </a:rPr>
              <a:t>left-most </a:t>
            </a:r>
            <a:r>
              <a:rPr sz="1069" i="1" spc="10" dirty="0">
                <a:latin typeface="Times New Roman"/>
                <a:cs typeface="Times New Roman"/>
              </a:rPr>
              <a:t>node </a:t>
            </a:r>
            <a:r>
              <a:rPr sz="1069" i="1" spc="5" dirty="0">
                <a:latin typeface="Times New Roman"/>
                <a:cs typeface="Times New Roman"/>
              </a:rPr>
              <a:t>in the </a:t>
            </a:r>
            <a:r>
              <a:rPr sz="1069" i="1" spc="10" dirty="0">
                <a:latin typeface="Times New Roman"/>
                <a:cs typeface="Times New Roman"/>
              </a:rPr>
              <a:t>right </a:t>
            </a:r>
            <a:r>
              <a:rPr sz="1069" i="1" spc="5" dirty="0">
                <a:latin typeface="Times New Roman"/>
                <a:cs typeface="Times New Roman"/>
              </a:rPr>
              <a:t>subtree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6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node.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932426" y="4673615"/>
            <a:ext cx="4188005" cy="28474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" name="object 17"/>
          <p:cNvSpPr txBox="1"/>
          <p:nvPr/>
        </p:nvSpPr>
        <p:spPr>
          <a:xfrm>
            <a:off x="3400672" y="4774283"/>
            <a:ext cx="207433" cy="194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264" b="1" spc="10" dirty="0">
                <a:latin typeface="Arial"/>
                <a:cs typeface="Arial"/>
              </a:rPr>
              <a:t>14</a:t>
            </a:r>
            <a:endParaRPr sz="1264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237689" y="5818857"/>
            <a:ext cx="115447" cy="194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264" b="1" spc="5" dirty="0">
                <a:latin typeface="Arial"/>
                <a:cs typeface="Arial"/>
              </a:rPr>
              <a:t>9</a:t>
            </a:r>
            <a:endParaRPr sz="1264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282389" y="5818857"/>
            <a:ext cx="205580" cy="194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264" b="1" spc="5" dirty="0">
                <a:latin typeface="Arial"/>
                <a:cs typeface="Arial"/>
              </a:rPr>
              <a:t>18</a:t>
            </a:r>
            <a:endParaRPr sz="1264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610202" y="5296570"/>
            <a:ext cx="115447" cy="194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264" b="1" spc="5" dirty="0">
                <a:latin typeface="Arial"/>
                <a:cs typeface="Arial"/>
              </a:rPr>
              <a:t>4</a:t>
            </a:r>
            <a:endParaRPr sz="1264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804675" y="6446343"/>
            <a:ext cx="205580" cy="194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264" b="1" spc="5" dirty="0">
                <a:latin typeface="Arial"/>
                <a:cs typeface="Arial"/>
              </a:rPr>
              <a:t>20</a:t>
            </a:r>
            <a:endParaRPr sz="1264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863818" y="6446343"/>
            <a:ext cx="205580" cy="194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264" b="1" spc="5" dirty="0">
                <a:latin typeface="Arial"/>
                <a:cs typeface="Arial"/>
              </a:rPr>
              <a:t>16</a:t>
            </a:r>
            <a:endParaRPr sz="1264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445987" y="5192854"/>
            <a:ext cx="205580" cy="194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264" b="1" spc="5" dirty="0">
                <a:latin typeface="Arial"/>
                <a:cs typeface="Arial"/>
              </a:rPr>
              <a:t>15</a:t>
            </a:r>
            <a:endParaRPr sz="1264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087174" y="5818857"/>
            <a:ext cx="115447" cy="194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264" b="1" spc="5" dirty="0">
                <a:latin typeface="Arial"/>
                <a:cs typeface="Arial"/>
              </a:rPr>
              <a:t>3</a:t>
            </a:r>
            <a:endParaRPr sz="1264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818376" y="6446343"/>
            <a:ext cx="115447" cy="194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264" b="1" spc="5" dirty="0">
                <a:latin typeface="Arial"/>
                <a:cs typeface="Arial"/>
              </a:rPr>
              <a:t>7</a:t>
            </a:r>
            <a:endParaRPr sz="1264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366344" y="4670072"/>
            <a:ext cx="1559454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b="1" spc="10" dirty="0">
                <a:latin typeface="Arial"/>
                <a:cs typeface="Arial"/>
              </a:rPr>
              <a:t>Inorder successor of</a:t>
            </a:r>
            <a:r>
              <a:rPr sz="1069" b="1" spc="-29" dirty="0">
                <a:latin typeface="Arial"/>
                <a:cs typeface="Arial"/>
              </a:rPr>
              <a:t> </a:t>
            </a:r>
            <a:r>
              <a:rPr sz="1069" b="1" spc="10" dirty="0">
                <a:latin typeface="Arial"/>
                <a:cs typeface="Arial"/>
              </a:rPr>
              <a:t>4.</a:t>
            </a:r>
            <a:endParaRPr sz="1069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352292" y="6968631"/>
            <a:ext cx="4852458" cy="15855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5653"/>
            <a:r>
              <a:rPr sz="1264" b="1" spc="5" dirty="0">
                <a:latin typeface="Arial"/>
                <a:cs typeface="Arial"/>
              </a:rPr>
              <a:t>5</a:t>
            </a:r>
            <a:endParaRPr sz="1264">
              <a:latin typeface="Arial"/>
              <a:cs typeface="Arial"/>
            </a:endParaRPr>
          </a:p>
          <a:p>
            <a:pPr marR="761189" algn="r">
              <a:spcBef>
                <a:spcPts val="796"/>
              </a:spcBef>
            </a:pPr>
            <a:r>
              <a:rPr sz="1264" b="1" spc="5" dirty="0">
                <a:latin typeface="Times New Roman"/>
                <a:cs typeface="Times New Roman"/>
              </a:rPr>
              <a:t>Fig</a:t>
            </a:r>
            <a:r>
              <a:rPr sz="1264" b="1" spc="-73" dirty="0">
                <a:latin typeface="Times New Roman"/>
                <a:cs typeface="Times New Roman"/>
              </a:rPr>
              <a:t> </a:t>
            </a:r>
            <a:r>
              <a:rPr sz="1264" b="1" spc="5" dirty="0">
                <a:latin typeface="Times New Roman"/>
                <a:cs typeface="Times New Roman"/>
              </a:rPr>
              <a:t>27.12</a:t>
            </a:r>
            <a:endParaRPr sz="1264">
              <a:latin typeface="Times New Roman"/>
              <a:cs typeface="Times New Roman"/>
            </a:endParaRPr>
          </a:p>
          <a:p>
            <a:pPr marL="1387796">
              <a:spcBef>
                <a:spcPts val="700"/>
              </a:spcBef>
            </a:pPr>
            <a:r>
              <a:rPr sz="1069" spc="5" dirty="0">
                <a:latin typeface="Arial"/>
                <a:cs typeface="Arial"/>
              </a:rPr>
              <a:t>Left </a:t>
            </a:r>
            <a:r>
              <a:rPr sz="1069" spc="10" dirty="0">
                <a:latin typeface="Arial"/>
                <a:cs typeface="Arial"/>
              </a:rPr>
              <a:t>most </a:t>
            </a:r>
            <a:r>
              <a:rPr sz="1069" spc="5" dirty="0">
                <a:latin typeface="Arial"/>
                <a:cs typeface="Arial"/>
              </a:rPr>
              <a:t>node in right subtree </a:t>
            </a:r>
            <a:r>
              <a:rPr sz="1069" spc="10" dirty="0">
                <a:latin typeface="Arial"/>
                <a:cs typeface="Arial"/>
              </a:rPr>
              <a:t>of</a:t>
            </a:r>
            <a:r>
              <a:rPr sz="1069" spc="19" dirty="0">
                <a:latin typeface="Arial"/>
                <a:cs typeface="Arial"/>
              </a:rPr>
              <a:t> </a:t>
            </a:r>
            <a:r>
              <a:rPr sz="1069" spc="10" dirty="0">
                <a:latin typeface="Arial"/>
                <a:cs typeface="Arial"/>
              </a:rPr>
              <a:t>4</a:t>
            </a:r>
            <a:endParaRPr sz="1069">
              <a:latin typeface="Arial"/>
              <a:cs typeface="Arial"/>
            </a:endParaRPr>
          </a:p>
          <a:p>
            <a:pPr>
              <a:spcBef>
                <a:spcPts val="5"/>
              </a:spcBef>
            </a:pPr>
            <a:endParaRPr sz="1264">
              <a:latin typeface="Times New Roman"/>
              <a:cs typeface="Times New Roman"/>
            </a:endParaRPr>
          </a:p>
          <a:p>
            <a:pPr marL="12347" marR="4939" algn="just">
              <a:lnSpc>
                <a:spcPct val="98300"/>
              </a:lnSpc>
              <a:spcBef>
                <a:spcPts val="5"/>
              </a:spcBef>
            </a:pPr>
            <a:r>
              <a:rPr sz="1069" spc="5" dirty="0">
                <a:latin typeface="Times New Roman"/>
                <a:cs typeface="Times New Roman"/>
              </a:rPr>
              <a:t>In this figure,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right subtree of </a:t>
            </a:r>
            <a:r>
              <a:rPr sz="1069" spc="10" dirty="0">
                <a:latin typeface="Times New Roman"/>
                <a:cs typeface="Times New Roman"/>
              </a:rPr>
              <a:t>4 </a:t>
            </a:r>
            <a:r>
              <a:rPr sz="1069" spc="5" dirty="0">
                <a:latin typeface="Times New Roman"/>
                <a:cs typeface="Times New Roman"/>
              </a:rPr>
              <a:t>is starting </a:t>
            </a:r>
            <a:r>
              <a:rPr sz="1069" spc="10" dirty="0">
                <a:latin typeface="Times New Roman"/>
                <a:cs typeface="Times New Roman"/>
              </a:rPr>
              <a:t>from node 9 and </a:t>
            </a:r>
            <a:r>
              <a:rPr sz="1069" spc="5" dirty="0">
                <a:latin typeface="Times New Roman"/>
                <a:cs typeface="Times New Roman"/>
              </a:rPr>
              <a:t>ending at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5. </a:t>
            </a:r>
            <a:r>
              <a:rPr sz="1069" spc="10" dirty="0">
                <a:latin typeface="Times New Roman"/>
                <a:cs typeface="Times New Roman"/>
              </a:rPr>
              <a:t>Node  5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dirty="0">
                <a:latin typeface="Times New Roman"/>
                <a:cs typeface="Times New Roman"/>
              </a:rPr>
              <a:t>left </a:t>
            </a:r>
            <a:r>
              <a:rPr sz="1069" spc="5" dirty="0">
                <a:latin typeface="Times New Roman"/>
                <a:cs typeface="Times New Roman"/>
              </a:rPr>
              <a:t>most </a:t>
            </a:r>
            <a:r>
              <a:rPr sz="1069" spc="10" dirty="0">
                <a:latin typeface="Times New Roman"/>
                <a:cs typeface="Times New Roman"/>
              </a:rPr>
              <a:t>node of </a:t>
            </a:r>
            <a:r>
              <a:rPr sz="1069" spc="5" dirty="0">
                <a:latin typeface="Times New Roman"/>
                <a:cs typeface="Times New Roman"/>
              </a:rPr>
              <a:t>it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this is also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inorder successor </a:t>
            </a:r>
            <a:r>
              <a:rPr sz="1069" spc="10" dirty="0">
                <a:latin typeface="Times New Roman"/>
                <a:cs typeface="Times New Roman"/>
              </a:rPr>
              <a:t>of node 4.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cannot  go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node 5 </a:t>
            </a:r>
            <a:r>
              <a:rPr sz="1069" spc="5" dirty="0">
                <a:latin typeface="Times New Roman"/>
                <a:cs typeface="Times New Roman"/>
              </a:rPr>
              <a:t>directly </a:t>
            </a:r>
            <a:r>
              <a:rPr sz="1069" spc="10" dirty="0">
                <a:latin typeface="Times New Roman"/>
                <a:cs typeface="Times New Roman"/>
              </a:rPr>
              <a:t>from node </a:t>
            </a:r>
            <a:r>
              <a:rPr sz="1069" spc="5" dirty="0">
                <a:latin typeface="Times New Roman"/>
                <a:cs typeface="Times New Roman"/>
              </a:rPr>
              <a:t>4, </a:t>
            </a:r>
            <a:r>
              <a:rPr sz="1069" spc="10" dirty="0">
                <a:latin typeface="Times New Roman"/>
                <a:cs typeface="Times New Roman"/>
              </a:rPr>
              <a:t>we go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node 9 </a:t>
            </a:r>
            <a:r>
              <a:rPr sz="1069" spc="5" dirty="0">
                <a:latin typeface="Times New Roman"/>
                <a:cs typeface="Times New Roman"/>
              </a:rPr>
              <a:t>first then </a:t>
            </a:r>
            <a:r>
              <a:rPr sz="1069" spc="10" dirty="0">
                <a:latin typeface="Times New Roman"/>
                <a:cs typeface="Times New Roman"/>
              </a:rPr>
              <a:t>node 7 and </a:t>
            </a:r>
            <a:r>
              <a:rPr sz="1069" spc="5" dirty="0">
                <a:latin typeface="Times New Roman"/>
                <a:cs typeface="Times New Roman"/>
              </a:rPr>
              <a:t>finally to  </a:t>
            </a:r>
            <a:r>
              <a:rPr sz="1069" spc="10" dirty="0">
                <a:latin typeface="Times New Roman"/>
                <a:cs typeface="Times New Roman"/>
              </a:rPr>
              <a:t>node</a:t>
            </a:r>
            <a:r>
              <a:rPr sz="1069" spc="-9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5.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22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38132140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6"/>
            <a:ext cx="140696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CS301 – Data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43804" y="868856"/>
            <a:ext cx="86615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27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32426" y="1320603"/>
            <a:ext cx="4188005" cy="26211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3400672" y="1421271"/>
            <a:ext cx="207433" cy="194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264" b="1" spc="10" dirty="0">
                <a:latin typeface="Arial"/>
                <a:cs typeface="Arial"/>
              </a:rPr>
              <a:t>14</a:t>
            </a:r>
            <a:endParaRPr sz="1264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37689" y="2466586"/>
            <a:ext cx="115447" cy="194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264" b="1" spc="5" dirty="0">
                <a:latin typeface="Arial"/>
                <a:cs typeface="Arial"/>
              </a:rPr>
              <a:t>9</a:t>
            </a:r>
            <a:endParaRPr sz="1264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82389" y="2466586"/>
            <a:ext cx="205580" cy="194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264" b="1" dirty="0">
                <a:latin typeface="Arial"/>
                <a:cs typeface="Arial"/>
              </a:rPr>
              <a:t>18</a:t>
            </a:r>
            <a:endParaRPr sz="1264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10202" y="1943559"/>
            <a:ext cx="115447" cy="194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264" b="1" spc="5" dirty="0">
                <a:latin typeface="Arial"/>
                <a:cs typeface="Arial"/>
              </a:rPr>
              <a:t>4</a:t>
            </a:r>
            <a:endParaRPr sz="1264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804675" y="3094072"/>
            <a:ext cx="205580" cy="194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264" b="1" dirty="0">
                <a:latin typeface="Arial"/>
                <a:cs typeface="Arial"/>
              </a:rPr>
              <a:t>20</a:t>
            </a:r>
            <a:endParaRPr sz="1264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63818" y="3094072"/>
            <a:ext cx="205580" cy="194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264" b="1" dirty="0">
                <a:latin typeface="Arial"/>
                <a:cs typeface="Arial"/>
              </a:rPr>
              <a:t>16</a:t>
            </a:r>
            <a:endParaRPr sz="1264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445987" y="1839841"/>
            <a:ext cx="205580" cy="194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264" b="1" dirty="0">
                <a:latin typeface="Arial"/>
                <a:cs typeface="Arial"/>
              </a:rPr>
              <a:t>15</a:t>
            </a:r>
            <a:endParaRPr sz="1264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087174" y="2466586"/>
            <a:ext cx="115447" cy="194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264" b="1" spc="5" dirty="0">
                <a:latin typeface="Arial"/>
                <a:cs typeface="Arial"/>
              </a:rPr>
              <a:t>3</a:t>
            </a:r>
            <a:endParaRPr sz="1264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818376" y="3094072"/>
            <a:ext cx="115447" cy="194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264" b="1" spc="5" dirty="0">
                <a:latin typeface="Arial"/>
                <a:cs typeface="Arial"/>
              </a:rPr>
              <a:t>7</a:t>
            </a:r>
            <a:endParaRPr sz="1264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66344" y="1317060"/>
            <a:ext cx="1558837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b="1" spc="10" dirty="0">
                <a:latin typeface="Arial"/>
                <a:cs typeface="Arial"/>
              </a:rPr>
              <a:t>Inorder successor of</a:t>
            </a:r>
            <a:r>
              <a:rPr sz="1069" b="1" spc="-24" dirty="0">
                <a:latin typeface="Arial"/>
                <a:cs typeface="Arial"/>
              </a:rPr>
              <a:t> </a:t>
            </a:r>
            <a:r>
              <a:rPr sz="1069" b="1" spc="10" dirty="0">
                <a:latin typeface="Arial"/>
                <a:cs typeface="Arial"/>
              </a:rPr>
              <a:t>9.</a:t>
            </a:r>
            <a:endParaRPr sz="1069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52293" y="3421027"/>
            <a:ext cx="4851841" cy="21038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87220"/>
            <a:r>
              <a:rPr sz="1069" b="1" spc="10" dirty="0">
                <a:latin typeface="Arial"/>
                <a:cs typeface="Arial"/>
              </a:rPr>
              <a:t>Follow right thread to</a:t>
            </a:r>
            <a:r>
              <a:rPr sz="1069" b="1" spc="-24" dirty="0">
                <a:latin typeface="Arial"/>
                <a:cs typeface="Arial"/>
              </a:rPr>
              <a:t> </a:t>
            </a:r>
            <a:r>
              <a:rPr sz="1069" b="1" spc="10" dirty="0">
                <a:latin typeface="Arial"/>
                <a:cs typeface="Arial"/>
              </a:rPr>
              <a:t>14.</a:t>
            </a:r>
            <a:endParaRPr sz="1069">
              <a:latin typeface="Arial"/>
              <a:cs typeface="Arial"/>
            </a:endParaRPr>
          </a:p>
          <a:p>
            <a:pPr marL="955653">
              <a:spcBef>
                <a:spcPts val="258"/>
              </a:spcBef>
            </a:pPr>
            <a:r>
              <a:rPr sz="1264" b="1" spc="5" dirty="0">
                <a:latin typeface="Arial"/>
                <a:cs typeface="Arial"/>
              </a:rPr>
              <a:t>5</a:t>
            </a:r>
            <a:endParaRPr sz="1264">
              <a:latin typeface="Arial"/>
              <a:cs typeface="Arial"/>
            </a:endParaRPr>
          </a:p>
          <a:p>
            <a:pPr marL="705628" algn="ctr">
              <a:spcBef>
                <a:spcPts val="97"/>
              </a:spcBef>
            </a:pPr>
            <a:r>
              <a:rPr sz="1264" b="1" spc="5" dirty="0">
                <a:latin typeface="Times New Roman"/>
                <a:cs typeface="Times New Roman"/>
              </a:rPr>
              <a:t>Fig</a:t>
            </a:r>
            <a:r>
              <a:rPr sz="1264" b="1" spc="-83" dirty="0">
                <a:latin typeface="Times New Roman"/>
                <a:cs typeface="Times New Roman"/>
              </a:rPr>
              <a:t> </a:t>
            </a:r>
            <a:r>
              <a:rPr sz="1264" b="1" spc="5" dirty="0">
                <a:latin typeface="Times New Roman"/>
                <a:cs typeface="Times New Roman"/>
              </a:rPr>
              <a:t>27.13</a:t>
            </a:r>
            <a:endParaRPr sz="1264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1264">
              <a:latin typeface="Times New Roman"/>
              <a:cs typeface="Times New Roman"/>
            </a:endParaRPr>
          </a:p>
          <a:p>
            <a:pPr marL="12347" marR="4939" algn="just">
              <a:lnSpc>
                <a:spcPct val="98300"/>
              </a:lnSpc>
            </a:pP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move from node 9 to node 5 </a:t>
            </a:r>
            <a:r>
              <a:rPr sz="1069" spc="5" dirty="0">
                <a:latin typeface="Times New Roman"/>
                <a:cs typeface="Times New Roman"/>
              </a:rPr>
              <a:t>following </a:t>
            </a:r>
            <a:r>
              <a:rPr sz="1069" spc="10" dirty="0">
                <a:latin typeface="Times New Roman"/>
                <a:cs typeface="Times New Roman"/>
              </a:rPr>
              <a:t>the normal tree link and </a:t>
            </a:r>
            <a:r>
              <a:rPr sz="1069" spc="5" dirty="0">
                <a:latin typeface="Times New Roman"/>
                <a:cs typeface="Times New Roman"/>
              </a:rPr>
              <a:t>not thread. </a:t>
            </a:r>
            <a:r>
              <a:rPr sz="1069" spc="10" dirty="0">
                <a:latin typeface="Times New Roman"/>
                <a:cs typeface="Times New Roman"/>
              </a:rPr>
              <a:t>As  long as the normal </a:t>
            </a:r>
            <a:r>
              <a:rPr sz="1069" spc="5" dirty="0">
                <a:latin typeface="Times New Roman"/>
                <a:cs typeface="Times New Roman"/>
              </a:rPr>
              <a:t>left tree link is </a:t>
            </a:r>
            <a:r>
              <a:rPr sz="1069" spc="10" dirty="0">
                <a:latin typeface="Times New Roman"/>
                <a:cs typeface="Times New Roman"/>
              </a:rPr>
              <a:t>there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a node, we have </a:t>
            </a:r>
            <a:r>
              <a:rPr sz="1069" spc="5" dirty="0">
                <a:latin typeface="Times New Roman"/>
                <a:cs typeface="Times New Roman"/>
              </a:rPr>
              <a:t>set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i="1" spc="15" dirty="0">
                <a:latin typeface="Times New Roman"/>
                <a:cs typeface="Times New Roman"/>
              </a:rPr>
              <a:t>LTH </a:t>
            </a:r>
            <a:r>
              <a:rPr sz="1069" spc="5" dirty="0">
                <a:latin typeface="Times New Roman"/>
                <a:cs typeface="Times New Roman"/>
              </a:rPr>
              <a:t>flag to </a:t>
            </a:r>
            <a:r>
              <a:rPr sz="1069" i="1" spc="10" dirty="0">
                <a:latin typeface="Times New Roman"/>
                <a:cs typeface="Times New Roman"/>
              </a:rPr>
              <a:t>child</a:t>
            </a:r>
            <a:r>
              <a:rPr sz="1069" spc="10" dirty="0">
                <a:latin typeface="Times New Roman"/>
                <a:cs typeface="Times New Roman"/>
              </a:rPr>
              <a:t>.  </a:t>
            </a:r>
            <a:r>
              <a:rPr sz="1069" spc="15" dirty="0">
                <a:latin typeface="Times New Roman"/>
                <a:cs typeface="Times New Roman"/>
              </a:rPr>
              <a:t>When we </a:t>
            </a:r>
            <a:r>
              <a:rPr sz="1069" spc="5" dirty="0">
                <a:latin typeface="Times New Roman"/>
                <a:cs typeface="Times New Roman"/>
              </a:rPr>
              <a:t>reach </a:t>
            </a:r>
            <a:r>
              <a:rPr sz="1069" spc="10" dirty="0">
                <a:latin typeface="Times New Roman"/>
                <a:cs typeface="Times New Roman"/>
              </a:rPr>
              <a:t>at node 5, the </a:t>
            </a:r>
            <a:r>
              <a:rPr sz="1069" spc="5" dirty="0">
                <a:latin typeface="Times New Roman"/>
                <a:cs typeface="Times New Roman"/>
              </a:rPr>
              <a:t>left </a:t>
            </a:r>
            <a:r>
              <a:rPr sz="1069" spc="10" dirty="0">
                <a:latin typeface="Times New Roman"/>
                <a:cs typeface="Times New Roman"/>
              </a:rPr>
              <a:t>link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thread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dirty="0">
                <a:latin typeface="Times New Roman"/>
                <a:cs typeface="Times New Roman"/>
              </a:rPr>
              <a:t>it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indicated </a:t>
            </a:r>
            <a:r>
              <a:rPr sz="1069" spc="5" dirty="0">
                <a:latin typeface="Times New Roman"/>
                <a:cs typeface="Times New Roman"/>
              </a:rPr>
              <a:t>with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flag. See 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while </a:t>
            </a:r>
            <a:r>
              <a:rPr sz="1069" spc="10" dirty="0">
                <a:latin typeface="Times New Roman"/>
                <a:cs typeface="Times New Roman"/>
              </a:rPr>
              <a:t>loop </a:t>
            </a:r>
            <a:r>
              <a:rPr sz="1069" spc="5" dirty="0">
                <a:latin typeface="Times New Roman"/>
                <a:cs typeface="Times New Roman"/>
              </a:rPr>
              <a:t>given </a:t>
            </a:r>
            <a:r>
              <a:rPr sz="1069" spc="10" dirty="0">
                <a:latin typeface="Times New Roman"/>
                <a:cs typeface="Times New Roman"/>
              </a:rPr>
              <a:t>in the </a:t>
            </a:r>
            <a:r>
              <a:rPr sz="1069" spc="5" dirty="0">
                <a:latin typeface="Times New Roman"/>
                <a:cs typeface="Times New Roman"/>
              </a:rPr>
              <a:t>above routine</a:t>
            </a:r>
            <a:r>
              <a:rPr sz="1069" spc="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again: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1118">
              <a:latin typeface="Times New Roman"/>
              <a:cs typeface="Times New Roman"/>
            </a:endParaRPr>
          </a:p>
          <a:p>
            <a:pPr marL="1266796" marR="2550878" indent="-418561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while(p-&gt;LTH == </a:t>
            </a:r>
            <a:r>
              <a:rPr sz="1069" spc="5" dirty="0">
                <a:latin typeface="Times New Roman"/>
                <a:cs typeface="Times New Roman"/>
              </a:rPr>
              <a:t>child)  </a:t>
            </a:r>
            <a:r>
              <a:rPr sz="1069" spc="10" dirty="0">
                <a:latin typeface="Times New Roman"/>
                <a:cs typeface="Times New Roman"/>
              </a:rPr>
              <a:t>p  </a:t>
            </a:r>
            <a:r>
              <a:rPr sz="1069" spc="15" dirty="0">
                <a:latin typeface="Times New Roman"/>
                <a:cs typeface="Times New Roman"/>
              </a:rPr>
              <a:t>=</a:t>
            </a:r>
            <a:r>
              <a:rPr sz="1069" spc="18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p-&gt;L;</a:t>
            </a:r>
            <a:endParaRPr sz="1069">
              <a:latin typeface="Times New Roman"/>
              <a:cs typeface="Times New Roman"/>
            </a:endParaRPr>
          </a:p>
          <a:p>
            <a:pPr marL="848235">
              <a:lnSpc>
                <a:spcPts val="1225"/>
              </a:lnSpc>
            </a:pPr>
            <a:r>
              <a:rPr sz="1069" spc="10" dirty="0">
                <a:latin typeface="Times New Roman"/>
                <a:cs typeface="Times New Roman"/>
              </a:rPr>
              <a:t>return</a:t>
            </a:r>
            <a:r>
              <a:rPr sz="1069" spc="190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p;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23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22254086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6"/>
            <a:ext cx="140696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CS301 – Data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43804" y="868856"/>
            <a:ext cx="86615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27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52267" y="1445718"/>
            <a:ext cx="4852458" cy="12191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264" b="1" spc="5" dirty="0">
                <a:latin typeface="Arial"/>
                <a:cs typeface="Arial"/>
              </a:rPr>
              <a:t>Inorder</a:t>
            </a:r>
            <a:r>
              <a:rPr sz="1264" b="1" spc="-58" dirty="0">
                <a:latin typeface="Arial"/>
                <a:cs typeface="Arial"/>
              </a:rPr>
              <a:t> </a:t>
            </a:r>
            <a:r>
              <a:rPr sz="1264" b="1" spc="5" dirty="0">
                <a:latin typeface="Arial"/>
                <a:cs typeface="Arial"/>
              </a:rPr>
              <a:t>Traversal</a:t>
            </a:r>
            <a:endParaRPr sz="1264">
              <a:latin typeface="Arial"/>
              <a:cs typeface="Arial"/>
            </a:endParaRPr>
          </a:p>
          <a:p>
            <a:pPr>
              <a:spcBef>
                <a:spcPts val="44"/>
              </a:spcBef>
            </a:pPr>
            <a:endParaRPr sz="1264">
              <a:latin typeface="Times New Roman"/>
              <a:cs typeface="Times New Roman"/>
            </a:endParaRPr>
          </a:p>
          <a:p>
            <a:pPr marL="12347" marR="4939">
              <a:lnSpc>
                <a:spcPts val="1264"/>
              </a:lnSpc>
              <a:spcBef>
                <a:spcPts val="5"/>
              </a:spcBef>
            </a:pP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5" dirty="0">
                <a:latin typeface="Times New Roman"/>
                <a:cs typeface="Times New Roman"/>
              </a:rPr>
              <a:t>by using </a:t>
            </a:r>
            <a:r>
              <a:rPr sz="1069" spc="10" dirty="0">
                <a:latin typeface="Times New Roman"/>
                <a:cs typeface="Times New Roman"/>
              </a:rPr>
              <a:t>this </a:t>
            </a:r>
            <a:r>
              <a:rPr sz="1069" spc="5" dirty="0">
                <a:latin typeface="Times New Roman"/>
                <a:cs typeface="Times New Roman"/>
              </a:rPr>
              <a:t>routine,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try to </a:t>
            </a:r>
            <a:r>
              <a:rPr sz="1069" spc="10" dirty="0">
                <a:latin typeface="Times New Roman"/>
                <a:cs typeface="Times New Roman"/>
              </a:rPr>
              <a:t>make </a:t>
            </a:r>
            <a:r>
              <a:rPr sz="1069" spc="5" dirty="0">
                <a:latin typeface="Times New Roman"/>
                <a:cs typeface="Times New Roman"/>
              </a:rPr>
              <a:t>our </a:t>
            </a:r>
            <a:r>
              <a:rPr sz="1069" spc="10" dirty="0">
                <a:latin typeface="Times New Roman"/>
                <a:cs typeface="Times New Roman"/>
              </a:rPr>
              <a:t>inorder </a:t>
            </a:r>
            <a:r>
              <a:rPr sz="1069" spc="5" dirty="0">
                <a:latin typeface="Times New Roman"/>
                <a:cs typeface="Times New Roman"/>
              </a:rPr>
              <a:t>traversal procedure </a:t>
            </a:r>
            <a:r>
              <a:rPr sz="1069" spc="10" dirty="0">
                <a:latin typeface="Times New Roman"/>
                <a:cs typeface="Times New Roman"/>
              </a:rPr>
              <a:t>that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non-  </a:t>
            </a:r>
            <a:r>
              <a:rPr sz="1069" spc="5" dirty="0">
                <a:latin typeface="Times New Roman"/>
                <a:cs typeface="Times New Roman"/>
              </a:rPr>
              <a:t>recursive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totally stack</a:t>
            </a:r>
            <a:r>
              <a:rPr sz="1069" spc="-1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free.</a:t>
            </a:r>
            <a:endParaRPr sz="1069">
              <a:latin typeface="Times New Roman"/>
              <a:cs typeface="Times New Roman"/>
            </a:endParaRPr>
          </a:p>
          <a:p>
            <a:pPr marL="221628" marR="4939" indent="-209281" algn="just">
              <a:lnSpc>
                <a:spcPct val="98000"/>
              </a:lnSpc>
              <a:spcBef>
                <a:spcPts val="53"/>
              </a:spcBef>
              <a:buFont typeface="Symbol"/>
              <a:buChar char=""/>
              <a:tabLst>
                <a:tab pos="222245" algn="l"/>
              </a:tabLst>
            </a:pPr>
            <a:r>
              <a:rPr sz="1069" i="1" spc="5" dirty="0">
                <a:latin typeface="Times New Roman"/>
                <a:cs typeface="Times New Roman"/>
              </a:rPr>
              <a:t>If </a:t>
            </a:r>
            <a:r>
              <a:rPr sz="1069" i="1" spc="15" dirty="0">
                <a:latin typeface="Times New Roman"/>
                <a:cs typeface="Times New Roman"/>
              </a:rPr>
              <a:t>we </a:t>
            </a:r>
            <a:r>
              <a:rPr sz="1069" i="1" spc="10" dirty="0">
                <a:latin typeface="Times New Roman"/>
                <a:cs typeface="Times New Roman"/>
              </a:rPr>
              <a:t>can get </a:t>
            </a:r>
            <a:r>
              <a:rPr sz="1069" i="1" spc="5" dirty="0">
                <a:latin typeface="Times New Roman"/>
                <a:cs typeface="Times New Roman"/>
              </a:rPr>
              <a:t>things started correctly, </a:t>
            </a:r>
            <a:r>
              <a:rPr sz="1069" i="1" spc="10" dirty="0">
                <a:latin typeface="Times New Roman"/>
                <a:cs typeface="Times New Roman"/>
              </a:rPr>
              <a:t>we can </a:t>
            </a:r>
            <a:r>
              <a:rPr sz="1069" i="1" spc="5" dirty="0">
                <a:latin typeface="Times New Roman"/>
                <a:cs typeface="Times New Roman"/>
              </a:rPr>
              <a:t>simply call nextInorder repeatedly  (in </a:t>
            </a:r>
            <a:r>
              <a:rPr sz="1069" i="1" spc="10" dirty="0">
                <a:latin typeface="Times New Roman"/>
                <a:cs typeface="Times New Roman"/>
              </a:rPr>
              <a:t>a simple </a:t>
            </a:r>
            <a:r>
              <a:rPr sz="1069" i="1" spc="5" dirty="0">
                <a:latin typeface="Times New Roman"/>
                <a:cs typeface="Times New Roman"/>
              </a:rPr>
              <a:t>loop) </a:t>
            </a:r>
            <a:r>
              <a:rPr sz="1069" i="1" spc="10" dirty="0">
                <a:latin typeface="Times New Roman"/>
                <a:cs typeface="Times New Roman"/>
              </a:rPr>
              <a:t>and move </a:t>
            </a:r>
            <a:r>
              <a:rPr sz="1069" i="1" spc="5" dirty="0">
                <a:latin typeface="Times New Roman"/>
                <a:cs typeface="Times New Roman"/>
              </a:rPr>
              <a:t>rapidly around the </a:t>
            </a:r>
            <a:r>
              <a:rPr sz="1069" i="1" spc="10" dirty="0">
                <a:latin typeface="Times New Roman"/>
                <a:cs typeface="Times New Roman"/>
              </a:rPr>
              <a:t>tree inorder </a:t>
            </a:r>
            <a:r>
              <a:rPr sz="1069" i="1" spc="5" dirty="0">
                <a:latin typeface="Times New Roman"/>
                <a:cs typeface="Times New Roman"/>
              </a:rPr>
              <a:t>printing </a:t>
            </a:r>
            <a:r>
              <a:rPr sz="1069" i="1" spc="10" dirty="0">
                <a:latin typeface="Times New Roman"/>
                <a:cs typeface="Times New Roman"/>
              </a:rPr>
              <a:t>node </a:t>
            </a:r>
            <a:r>
              <a:rPr sz="1069" i="1" spc="5" dirty="0">
                <a:latin typeface="Times New Roman"/>
                <a:cs typeface="Times New Roman"/>
              </a:rPr>
              <a:t>labels  (say) - </a:t>
            </a:r>
            <a:r>
              <a:rPr sz="1069" i="1" spc="10" dirty="0">
                <a:latin typeface="Times New Roman"/>
                <a:cs typeface="Times New Roman"/>
              </a:rPr>
              <a:t>without a</a:t>
            </a:r>
            <a:r>
              <a:rPr sz="1069" i="1" spc="-68" dirty="0">
                <a:latin typeface="Times New Roman"/>
                <a:cs typeface="Times New Roman"/>
              </a:rPr>
              <a:t> </a:t>
            </a:r>
            <a:r>
              <a:rPr sz="1069" i="1" spc="5" dirty="0">
                <a:latin typeface="Times New Roman"/>
                <a:cs typeface="Times New Roman"/>
              </a:rPr>
              <a:t>stack.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79023" y="2813383"/>
            <a:ext cx="4188005" cy="26204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2847270" y="2914049"/>
            <a:ext cx="207433" cy="194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264" b="1" spc="10" dirty="0">
                <a:latin typeface="Arial"/>
                <a:cs typeface="Arial"/>
              </a:rPr>
              <a:t>14</a:t>
            </a:r>
            <a:endParaRPr sz="1264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84285" y="3958624"/>
            <a:ext cx="115447" cy="194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264" b="1" spc="5" dirty="0">
                <a:latin typeface="Arial"/>
                <a:cs typeface="Arial"/>
              </a:rPr>
              <a:t>9</a:t>
            </a:r>
            <a:endParaRPr sz="1264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28986" y="3958624"/>
            <a:ext cx="205580" cy="194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264" b="1" spc="5" dirty="0">
                <a:latin typeface="Arial"/>
                <a:cs typeface="Arial"/>
              </a:rPr>
              <a:t>18</a:t>
            </a:r>
            <a:endParaRPr sz="1264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56801" y="3436338"/>
            <a:ext cx="115447" cy="194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264" b="1" spc="5" dirty="0">
                <a:latin typeface="Arial"/>
                <a:cs typeface="Arial"/>
              </a:rPr>
              <a:t>4</a:t>
            </a:r>
            <a:endParaRPr sz="1264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251273" y="4586110"/>
            <a:ext cx="205580" cy="194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264" b="1" spc="5" dirty="0">
                <a:latin typeface="Arial"/>
                <a:cs typeface="Arial"/>
              </a:rPr>
              <a:t>20</a:t>
            </a:r>
            <a:endParaRPr sz="1264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310415" y="4586110"/>
            <a:ext cx="205580" cy="194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264" b="1" spc="5" dirty="0">
                <a:latin typeface="Arial"/>
                <a:cs typeface="Arial"/>
              </a:rPr>
              <a:t>16</a:t>
            </a:r>
            <a:endParaRPr sz="1264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892585" y="3332621"/>
            <a:ext cx="205580" cy="194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264" b="1" spc="5" dirty="0">
                <a:latin typeface="Arial"/>
                <a:cs typeface="Arial"/>
              </a:rPr>
              <a:t>15</a:t>
            </a:r>
            <a:endParaRPr sz="1264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533772" y="3958624"/>
            <a:ext cx="115447" cy="194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264" b="1" spc="5" dirty="0">
                <a:latin typeface="Arial"/>
                <a:cs typeface="Arial"/>
              </a:rPr>
              <a:t>3</a:t>
            </a:r>
            <a:endParaRPr sz="1264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265716" y="4586110"/>
            <a:ext cx="115447" cy="194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264" b="1" spc="5" dirty="0">
                <a:latin typeface="Arial"/>
                <a:cs typeface="Arial"/>
              </a:rPr>
              <a:t>7</a:t>
            </a:r>
            <a:endParaRPr sz="1264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685151" y="2872810"/>
            <a:ext cx="109890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b="1" spc="15" dirty="0">
                <a:latin typeface="Times New Roman"/>
                <a:cs typeface="Times New Roman"/>
              </a:rPr>
              <a:t>P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352280" y="5108399"/>
            <a:ext cx="4851841" cy="37547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2510"/>
            <a:r>
              <a:rPr sz="1264" b="1" spc="5" dirty="0">
                <a:latin typeface="Arial"/>
                <a:cs typeface="Arial"/>
              </a:rPr>
              <a:t>5</a:t>
            </a:r>
            <a:endParaRPr sz="1264">
              <a:latin typeface="Arial"/>
              <a:cs typeface="Arial"/>
            </a:endParaRPr>
          </a:p>
          <a:p>
            <a:pPr marR="577837" algn="ctr">
              <a:spcBef>
                <a:spcPts val="486"/>
              </a:spcBef>
            </a:pPr>
            <a:r>
              <a:rPr sz="1264" b="1" spc="5" dirty="0">
                <a:latin typeface="Times New Roman"/>
                <a:cs typeface="Times New Roman"/>
              </a:rPr>
              <a:t>Fig</a:t>
            </a:r>
            <a:r>
              <a:rPr sz="1264" b="1" spc="-87" dirty="0">
                <a:latin typeface="Times New Roman"/>
                <a:cs typeface="Times New Roman"/>
              </a:rPr>
              <a:t> </a:t>
            </a:r>
            <a:r>
              <a:rPr sz="1264" b="1" spc="5" dirty="0">
                <a:latin typeface="Times New Roman"/>
                <a:cs typeface="Times New Roman"/>
              </a:rPr>
              <a:t>27.14</a:t>
            </a:r>
            <a:endParaRPr sz="1264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1264">
              <a:latin typeface="Times New Roman"/>
              <a:cs typeface="Times New Roman"/>
            </a:endParaRPr>
          </a:p>
          <a:p>
            <a:pPr marL="12347" marR="6173" algn="just">
              <a:lnSpc>
                <a:spcPct val="98400"/>
              </a:lnSpc>
            </a:pP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pointer </a:t>
            </a:r>
            <a:r>
              <a:rPr sz="1069" i="1" spc="10" dirty="0">
                <a:latin typeface="Times New Roman"/>
                <a:cs typeface="Times New Roman"/>
              </a:rPr>
              <a:t>p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pointing </a:t>
            </a:r>
            <a:r>
              <a:rPr sz="1069" spc="5" dirty="0">
                <a:latin typeface="Times New Roman"/>
                <a:cs typeface="Times New Roman"/>
              </a:rPr>
              <a:t>to the </a:t>
            </a:r>
            <a:r>
              <a:rPr sz="1069" i="1" spc="10" dirty="0">
                <a:latin typeface="Times New Roman"/>
                <a:cs typeface="Times New Roman"/>
              </a:rPr>
              <a:t>root </a:t>
            </a:r>
            <a:r>
              <a:rPr sz="1069" spc="10" dirty="0">
                <a:latin typeface="Times New Roman"/>
                <a:cs typeface="Times New Roman"/>
              </a:rPr>
              <a:t>node of the tree. </a:t>
            </a:r>
            <a:r>
              <a:rPr sz="1069" spc="5" dirty="0">
                <a:latin typeface="Times New Roman"/>
                <a:cs typeface="Times New Roman"/>
              </a:rPr>
              <a:t>If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start </a:t>
            </a:r>
            <a:r>
              <a:rPr sz="1069" spc="10" dirty="0">
                <a:latin typeface="Times New Roman"/>
                <a:cs typeface="Times New Roman"/>
              </a:rPr>
              <a:t>traversing </a:t>
            </a:r>
            <a:r>
              <a:rPr sz="1069" spc="15" dirty="0">
                <a:latin typeface="Times New Roman"/>
                <a:cs typeface="Times New Roman"/>
              </a:rPr>
              <a:t>from </a:t>
            </a:r>
            <a:r>
              <a:rPr sz="1069" spc="5" dirty="0">
                <a:latin typeface="Times New Roman"/>
                <a:cs typeface="Times New Roman"/>
              </a:rPr>
              <a:t>this 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and pass this </a:t>
            </a:r>
            <a:r>
              <a:rPr sz="1069" i="1" spc="10" dirty="0">
                <a:latin typeface="Times New Roman"/>
                <a:cs typeface="Times New Roman"/>
              </a:rPr>
              <a:t>root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pointer </a:t>
            </a:r>
            <a:r>
              <a:rPr sz="1069" spc="10" dirty="0">
                <a:latin typeface="Times New Roman"/>
                <a:cs typeface="Times New Roman"/>
              </a:rPr>
              <a:t>to </a:t>
            </a:r>
            <a:r>
              <a:rPr sz="1069" spc="5" dirty="0">
                <a:latin typeface="Times New Roman"/>
                <a:cs typeface="Times New Roman"/>
              </a:rPr>
              <a:t>our routine </a:t>
            </a:r>
            <a:r>
              <a:rPr sz="1069" i="1" spc="10" dirty="0">
                <a:latin typeface="Times New Roman"/>
                <a:cs typeface="Times New Roman"/>
              </a:rPr>
              <a:t>nexInorder </a:t>
            </a:r>
            <a:r>
              <a:rPr sz="1069" spc="10" dirty="0">
                <a:latin typeface="Times New Roman"/>
                <a:cs typeface="Times New Roman"/>
              </a:rPr>
              <a:t>above, </a:t>
            </a:r>
            <a:r>
              <a:rPr sz="1069" spc="5" dirty="0">
                <a:latin typeface="Times New Roman"/>
                <a:cs typeface="Times New Roman"/>
              </a:rPr>
              <a:t>it will create </a:t>
            </a:r>
            <a:r>
              <a:rPr sz="1069" spc="10" dirty="0">
                <a:latin typeface="Times New Roman"/>
                <a:cs typeface="Times New Roman"/>
              </a:rPr>
              <a:t>a  problem.</a:t>
            </a:r>
            <a:endParaRPr sz="1069">
              <a:latin typeface="Times New Roman"/>
              <a:cs typeface="Times New Roman"/>
            </a:endParaRPr>
          </a:p>
          <a:p>
            <a:pPr marL="12347" marR="1671776">
              <a:lnSpc>
                <a:spcPts val="1264"/>
              </a:lnSpc>
              <a:spcBef>
                <a:spcPts val="34"/>
              </a:spcBef>
            </a:pP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see the routine </a:t>
            </a:r>
            <a:r>
              <a:rPr sz="1069" spc="5" dirty="0">
                <a:latin typeface="Times New Roman"/>
                <a:cs typeface="Times New Roman"/>
              </a:rPr>
              <a:t>again to </a:t>
            </a:r>
            <a:r>
              <a:rPr sz="1069" spc="10" dirty="0">
                <a:latin typeface="Times New Roman"/>
                <a:cs typeface="Times New Roman"/>
              </a:rPr>
              <a:t>see the problem area </a:t>
            </a:r>
            <a:r>
              <a:rPr sz="1069" spc="5" dirty="0">
                <a:latin typeface="Times New Roman"/>
                <a:cs typeface="Times New Roman"/>
              </a:rPr>
              <a:t>clearly:  </a:t>
            </a:r>
            <a:r>
              <a:rPr sz="1069" spc="10" dirty="0">
                <a:latin typeface="Times New Roman"/>
                <a:cs typeface="Times New Roman"/>
              </a:rPr>
              <a:t>TreeNode*  </a:t>
            </a:r>
            <a:r>
              <a:rPr sz="1069" spc="5" dirty="0">
                <a:latin typeface="Times New Roman"/>
                <a:cs typeface="Times New Roman"/>
              </a:rPr>
              <a:t>nextInorder(TreeNode* </a:t>
            </a:r>
            <a:r>
              <a:rPr sz="1069" spc="1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p)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10"/>
              </a:lnSpc>
            </a:pPr>
            <a:r>
              <a:rPr sz="1069" spc="10" dirty="0">
                <a:latin typeface="Times New Roman"/>
                <a:cs typeface="Times New Roman"/>
              </a:rPr>
              <a:t>{</a:t>
            </a:r>
            <a:endParaRPr sz="1069">
              <a:latin typeface="Times New Roman"/>
              <a:cs typeface="Times New Roman"/>
            </a:endParaRPr>
          </a:p>
          <a:p>
            <a:pPr marL="430291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if(p-&gt;RTH  </a:t>
            </a:r>
            <a:r>
              <a:rPr sz="1069" spc="15" dirty="0">
                <a:latin typeface="Times New Roman"/>
                <a:cs typeface="Times New Roman"/>
              </a:rPr>
              <a:t>==</a:t>
            </a:r>
            <a:r>
              <a:rPr sz="1069" spc="2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thread)</a:t>
            </a:r>
            <a:endParaRPr sz="1069">
              <a:latin typeface="Times New Roman"/>
              <a:cs typeface="Times New Roman"/>
            </a:endParaRPr>
          </a:p>
          <a:p>
            <a:pPr marL="848235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return(p-&gt;R);</a:t>
            </a:r>
            <a:endParaRPr sz="1069">
              <a:latin typeface="Times New Roman"/>
              <a:cs typeface="Times New Roman"/>
            </a:endParaRPr>
          </a:p>
          <a:p>
            <a:pPr marL="430291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else</a:t>
            </a:r>
            <a:r>
              <a:rPr sz="1069" spc="-9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{</a:t>
            </a:r>
            <a:endParaRPr sz="1069">
              <a:latin typeface="Times New Roman"/>
              <a:cs typeface="Times New Roman"/>
            </a:endParaRPr>
          </a:p>
          <a:p>
            <a:pPr marL="848235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p  </a:t>
            </a:r>
            <a:r>
              <a:rPr sz="1069" spc="15" dirty="0">
                <a:latin typeface="Times New Roman"/>
                <a:cs typeface="Times New Roman"/>
              </a:rPr>
              <a:t>=</a:t>
            </a:r>
            <a:r>
              <a:rPr sz="1069" spc="19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p-&gt;R;</a:t>
            </a:r>
            <a:endParaRPr sz="1069">
              <a:latin typeface="Times New Roman"/>
              <a:cs typeface="Times New Roman"/>
            </a:endParaRPr>
          </a:p>
          <a:p>
            <a:pPr marL="1266796" marR="2550260" indent="-418561">
              <a:lnSpc>
                <a:spcPts val="1264"/>
              </a:lnSpc>
              <a:spcBef>
                <a:spcPts val="44"/>
              </a:spcBef>
            </a:pPr>
            <a:r>
              <a:rPr sz="1069" spc="10" dirty="0">
                <a:latin typeface="Times New Roman"/>
                <a:cs typeface="Times New Roman"/>
              </a:rPr>
              <a:t>while(p-&gt;LTH == </a:t>
            </a:r>
            <a:r>
              <a:rPr sz="1069" spc="5" dirty="0">
                <a:latin typeface="Times New Roman"/>
                <a:cs typeface="Times New Roman"/>
              </a:rPr>
              <a:t>child)  </a:t>
            </a:r>
            <a:r>
              <a:rPr sz="1069" spc="10" dirty="0">
                <a:latin typeface="Times New Roman"/>
                <a:cs typeface="Times New Roman"/>
              </a:rPr>
              <a:t>p  </a:t>
            </a:r>
            <a:r>
              <a:rPr sz="1069" spc="15" dirty="0">
                <a:latin typeface="Times New Roman"/>
                <a:cs typeface="Times New Roman"/>
              </a:rPr>
              <a:t>=</a:t>
            </a:r>
            <a:r>
              <a:rPr sz="1069" spc="18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p-&gt;L;</a:t>
            </a:r>
            <a:endParaRPr sz="1069">
              <a:latin typeface="Times New Roman"/>
              <a:cs typeface="Times New Roman"/>
            </a:endParaRPr>
          </a:p>
          <a:p>
            <a:pPr marL="848235">
              <a:lnSpc>
                <a:spcPts val="1215"/>
              </a:lnSpc>
            </a:pPr>
            <a:r>
              <a:rPr sz="1069" spc="10" dirty="0">
                <a:latin typeface="Times New Roman"/>
                <a:cs typeface="Times New Roman"/>
              </a:rPr>
              <a:t>return</a:t>
            </a:r>
            <a:r>
              <a:rPr sz="1069" spc="190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p;</a:t>
            </a:r>
            <a:endParaRPr sz="1069">
              <a:latin typeface="Times New Roman"/>
              <a:cs typeface="Times New Roman"/>
            </a:endParaRPr>
          </a:p>
          <a:p>
            <a:pPr marL="430291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}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74"/>
              </a:lnSpc>
            </a:pPr>
            <a:r>
              <a:rPr sz="1069" spc="10" dirty="0">
                <a:latin typeface="Times New Roman"/>
                <a:cs typeface="Times New Roman"/>
              </a:rPr>
              <a:t>}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2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400"/>
              </a:lnSpc>
            </a:pP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first part, it is checking for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15" dirty="0">
                <a:latin typeface="Times New Roman"/>
                <a:cs typeface="Times New Roman"/>
              </a:rPr>
              <a:t>RTH </a:t>
            </a:r>
            <a:r>
              <a:rPr sz="1069" spc="5" dirty="0">
                <a:latin typeface="Times New Roman"/>
                <a:cs typeface="Times New Roman"/>
              </a:rPr>
              <a:t>flag </a:t>
            </a:r>
            <a:r>
              <a:rPr sz="1069" spc="10" dirty="0">
                <a:latin typeface="Times New Roman"/>
                <a:cs typeface="Times New Roman"/>
              </a:rPr>
              <a:t>to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set </a:t>
            </a:r>
            <a:r>
              <a:rPr sz="1069" spc="10" dirty="0">
                <a:latin typeface="Times New Roman"/>
                <a:cs typeface="Times New Roman"/>
              </a:rPr>
              <a:t>to </a:t>
            </a:r>
            <a:r>
              <a:rPr sz="1069" i="1" spc="5" dirty="0">
                <a:latin typeface="Times New Roman"/>
                <a:cs typeface="Times New Roman"/>
              </a:rPr>
              <a:t>thread</a:t>
            </a:r>
            <a:r>
              <a:rPr sz="1069" spc="5" dirty="0">
                <a:latin typeface="Times New Roman"/>
                <a:cs typeface="Times New Roman"/>
              </a:rPr>
              <a:t>, </a:t>
            </a:r>
            <a:r>
              <a:rPr sz="1069" spc="10" dirty="0">
                <a:latin typeface="Times New Roman"/>
                <a:cs typeface="Times New Roman"/>
              </a:rPr>
              <a:t>which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not the </a:t>
            </a:r>
            <a:r>
              <a:rPr sz="1069" spc="28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case </a:t>
            </a:r>
            <a:r>
              <a:rPr sz="1069" spc="5" dirty="0">
                <a:latin typeface="Times New Roman"/>
                <a:cs typeface="Times New Roman"/>
              </a:rPr>
              <a:t>for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root node.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control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10" dirty="0">
                <a:latin typeface="Times New Roman"/>
                <a:cs typeface="Times New Roman"/>
              </a:rPr>
              <a:t>passed to the else part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routine. In </a:t>
            </a:r>
            <a:r>
              <a:rPr sz="1069" spc="10" dirty="0">
                <a:latin typeface="Times New Roman"/>
                <a:cs typeface="Times New Roman"/>
              </a:rPr>
              <a:t>else  </a:t>
            </a:r>
            <a:r>
              <a:rPr sz="1069" spc="5" dirty="0">
                <a:latin typeface="Times New Roman"/>
                <a:cs typeface="Times New Roman"/>
              </a:rPr>
              <a:t>part, </a:t>
            </a:r>
            <a:r>
              <a:rPr sz="1069" spc="10" dirty="0">
                <a:latin typeface="Times New Roman"/>
                <a:cs typeface="Times New Roman"/>
              </a:rPr>
              <a:t>in the very </a:t>
            </a:r>
            <a:r>
              <a:rPr sz="1069" spc="5" dirty="0">
                <a:latin typeface="Times New Roman"/>
                <a:cs typeface="Times New Roman"/>
              </a:rPr>
              <a:t>first step,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are </a:t>
            </a:r>
            <a:r>
              <a:rPr sz="1069" spc="10" dirty="0">
                <a:latin typeface="Times New Roman"/>
                <a:cs typeface="Times New Roman"/>
              </a:rPr>
              <a:t>moving </a:t>
            </a:r>
            <a:r>
              <a:rPr sz="1069" spc="5" dirty="0">
                <a:latin typeface="Times New Roman"/>
                <a:cs typeface="Times New Roman"/>
              </a:rPr>
              <a:t>towards right of root that is </a:t>
            </a:r>
            <a:r>
              <a:rPr sz="1069" spc="10" dirty="0">
                <a:latin typeface="Times New Roman"/>
                <a:cs typeface="Times New Roman"/>
              </a:rPr>
              <a:t>to node</a:t>
            </a:r>
            <a:r>
              <a:rPr sz="1069" spc="4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15.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24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12420761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6"/>
            <a:ext cx="140696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CS301 – Data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43804" y="868856"/>
            <a:ext cx="86615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27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79023" y="1307269"/>
            <a:ext cx="4188005" cy="26204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2847270" y="1407936"/>
            <a:ext cx="207433" cy="194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264" b="1" spc="10" dirty="0">
                <a:latin typeface="Arial"/>
                <a:cs typeface="Arial"/>
              </a:rPr>
              <a:t>14</a:t>
            </a:r>
            <a:endParaRPr sz="1264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84285" y="2452510"/>
            <a:ext cx="115447" cy="194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264" b="1" spc="5" dirty="0">
                <a:latin typeface="Arial"/>
                <a:cs typeface="Arial"/>
              </a:rPr>
              <a:t>9</a:t>
            </a:r>
            <a:endParaRPr sz="1264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28986" y="2452510"/>
            <a:ext cx="205580" cy="194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264" b="1" spc="5" dirty="0">
                <a:latin typeface="Arial"/>
                <a:cs typeface="Arial"/>
              </a:rPr>
              <a:t>18</a:t>
            </a:r>
            <a:endParaRPr sz="1264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56801" y="1930223"/>
            <a:ext cx="115447" cy="194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264" b="1" spc="5" dirty="0">
                <a:latin typeface="Arial"/>
                <a:cs typeface="Arial"/>
              </a:rPr>
              <a:t>4</a:t>
            </a:r>
            <a:endParaRPr sz="1264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51273" y="3079996"/>
            <a:ext cx="205580" cy="194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264" b="1" spc="5" dirty="0">
                <a:latin typeface="Arial"/>
                <a:cs typeface="Arial"/>
              </a:rPr>
              <a:t>20</a:t>
            </a:r>
            <a:endParaRPr sz="1264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310415" y="3079996"/>
            <a:ext cx="205580" cy="194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264" b="1" spc="5" dirty="0">
                <a:latin typeface="Arial"/>
                <a:cs typeface="Arial"/>
              </a:rPr>
              <a:t>16</a:t>
            </a:r>
            <a:endParaRPr sz="1264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892585" y="1826507"/>
            <a:ext cx="205580" cy="194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264" b="1" spc="5" dirty="0">
                <a:latin typeface="Arial"/>
                <a:cs typeface="Arial"/>
              </a:rPr>
              <a:t>15</a:t>
            </a:r>
            <a:endParaRPr sz="1264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33772" y="2452510"/>
            <a:ext cx="115447" cy="194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264" b="1" spc="5" dirty="0">
                <a:latin typeface="Arial"/>
                <a:cs typeface="Arial"/>
              </a:rPr>
              <a:t>3</a:t>
            </a:r>
            <a:endParaRPr sz="1264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265716" y="3079996"/>
            <a:ext cx="115447" cy="194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264" b="1" spc="5" dirty="0">
                <a:latin typeface="Arial"/>
                <a:cs typeface="Arial"/>
              </a:rPr>
              <a:t>7</a:t>
            </a:r>
            <a:endParaRPr sz="1264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803070" y="1883797"/>
            <a:ext cx="214224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b="1" spc="15" dirty="0">
                <a:latin typeface="Times New Roman"/>
                <a:cs typeface="Times New Roman"/>
              </a:rPr>
              <a:t>P</a:t>
            </a:r>
            <a:r>
              <a:rPr sz="1069" b="1" spc="-87" dirty="0">
                <a:latin typeface="Times New Roman"/>
                <a:cs typeface="Times New Roman"/>
              </a:rPr>
              <a:t> </a:t>
            </a:r>
            <a:r>
              <a:rPr sz="1069" b="1" spc="10" dirty="0">
                <a:latin typeface="Times New Roman"/>
                <a:cs typeface="Times New Roman"/>
              </a:rPr>
              <a:t>?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52280" y="3602284"/>
            <a:ext cx="4853076" cy="21207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2510"/>
            <a:r>
              <a:rPr sz="1264" b="1" spc="5" dirty="0">
                <a:latin typeface="Arial"/>
                <a:cs typeface="Arial"/>
              </a:rPr>
              <a:t>5</a:t>
            </a:r>
            <a:endParaRPr sz="1264">
              <a:latin typeface="Arial"/>
              <a:cs typeface="Arial"/>
            </a:endParaRPr>
          </a:p>
          <a:p>
            <a:pPr marR="579071" algn="ctr">
              <a:spcBef>
                <a:spcPts val="491"/>
              </a:spcBef>
            </a:pPr>
            <a:r>
              <a:rPr sz="1264" b="1" spc="5" dirty="0">
                <a:latin typeface="Times New Roman"/>
                <a:cs typeface="Times New Roman"/>
              </a:rPr>
              <a:t>Fig</a:t>
            </a:r>
            <a:r>
              <a:rPr sz="1264" b="1" spc="-87" dirty="0">
                <a:latin typeface="Times New Roman"/>
                <a:cs typeface="Times New Roman"/>
              </a:rPr>
              <a:t> </a:t>
            </a:r>
            <a:r>
              <a:rPr sz="1264" b="1" spc="5" dirty="0">
                <a:latin typeface="Times New Roman"/>
                <a:cs typeface="Times New Roman"/>
              </a:rPr>
              <a:t>27.15</a:t>
            </a:r>
            <a:endParaRPr sz="1264">
              <a:latin typeface="Times New Roman"/>
              <a:cs typeface="Times New Roman"/>
            </a:endParaRPr>
          </a:p>
          <a:p>
            <a:pPr>
              <a:spcBef>
                <a:spcPts val="29"/>
              </a:spcBef>
            </a:pPr>
            <a:endParaRPr sz="1361">
              <a:latin typeface="Times New Roman"/>
              <a:cs typeface="Times New Roman"/>
            </a:endParaRPr>
          </a:p>
          <a:p>
            <a:pPr marL="221628" marR="4939" indent="-209281">
              <a:lnSpc>
                <a:spcPts val="1264"/>
              </a:lnSpc>
              <a:buFont typeface="Symbol"/>
              <a:buChar char=""/>
              <a:tabLst>
                <a:tab pos="221628" algn="l"/>
                <a:tab pos="222245" algn="l"/>
              </a:tabLst>
            </a:pPr>
            <a:r>
              <a:rPr sz="1069" i="1" spc="5" dirty="0">
                <a:latin typeface="Times New Roman"/>
                <a:cs typeface="Times New Roman"/>
              </a:rPr>
              <a:t>If </a:t>
            </a:r>
            <a:r>
              <a:rPr sz="1069" i="1" spc="10" dirty="0">
                <a:latin typeface="Times New Roman"/>
                <a:cs typeface="Times New Roman"/>
              </a:rPr>
              <a:t>we </a:t>
            </a:r>
            <a:r>
              <a:rPr sz="1069" i="1" spc="5" dirty="0">
                <a:latin typeface="Times New Roman"/>
                <a:cs typeface="Times New Roman"/>
              </a:rPr>
              <a:t>call nextInorder with the </a:t>
            </a:r>
            <a:r>
              <a:rPr sz="1069" i="1" spc="10" dirty="0">
                <a:latin typeface="Times New Roman"/>
                <a:cs typeface="Times New Roman"/>
              </a:rPr>
              <a:t>root </a:t>
            </a:r>
            <a:r>
              <a:rPr sz="1069" i="1" spc="5" dirty="0">
                <a:latin typeface="Times New Roman"/>
                <a:cs typeface="Times New Roman"/>
              </a:rPr>
              <a:t>of </a:t>
            </a:r>
            <a:r>
              <a:rPr sz="1069" i="1" spc="10" dirty="0">
                <a:latin typeface="Times New Roman"/>
                <a:cs typeface="Times New Roman"/>
              </a:rPr>
              <a:t>the binary </a:t>
            </a:r>
            <a:r>
              <a:rPr sz="1069" i="1" spc="5" dirty="0">
                <a:latin typeface="Times New Roman"/>
                <a:cs typeface="Times New Roman"/>
              </a:rPr>
              <a:t>tree, we're going to </a:t>
            </a:r>
            <a:r>
              <a:rPr sz="1069" i="1" spc="10" dirty="0">
                <a:latin typeface="Times New Roman"/>
                <a:cs typeface="Times New Roman"/>
              </a:rPr>
              <a:t>have some  </a:t>
            </a:r>
            <a:r>
              <a:rPr sz="1069" i="1" spc="5" dirty="0">
                <a:latin typeface="Times New Roman"/>
                <a:cs typeface="Times New Roman"/>
              </a:rPr>
              <a:t>difficulty. </a:t>
            </a:r>
            <a:r>
              <a:rPr sz="1069" i="1" spc="10" dirty="0">
                <a:latin typeface="Times New Roman"/>
                <a:cs typeface="Times New Roman"/>
              </a:rPr>
              <a:t>The code won't work </a:t>
            </a:r>
            <a:r>
              <a:rPr sz="1069" i="1" spc="15" dirty="0">
                <a:latin typeface="Times New Roman"/>
                <a:cs typeface="Times New Roman"/>
              </a:rPr>
              <a:t>at </a:t>
            </a:r>
            <a:r>
              <a:rPr sz="1069" i="1" spc="10" dirty="0">
                <a:latin typeface="Times New Roman"/>
                <a:cs typeface="Times New Roman"/>
              </a:rPr>
              <a:t>all the </a:t>
            </a:r>
            <a:r>
              <a:rPr sz="1069" i="1" spc="15" dirty="0">
                <a:latin typeface="Times New Roman"/>
                <a:cs typeface="Times New Roman"/>
              </a:rPr>
              <a:t>way we</a:t>
            </a:r>
            <a:r>
              <a:rPr sz="1069" i="1" spc="-63" dirty="0">
                <a:latin typeface="Times New Roman"/>
                <a:cs typeface="Times New Roman"/>
              </a:rPr>
              <a:t> </a:t>
            </a:r>
            <a:r>
              <a:rPr sz="1069" i="1" spc="10" dirty="0">
                <a:latin typeface="Times New Roman"/>
                <a:cs typeface="Times New Roman"/>
              </a:rPr>
              <a:t>want.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44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marR="4939" algn="just">
              <a:lnSpc>
                <a:spcPct val="98400"/>
              </a:lnSpc>
            </a:pPr>
            <a:r>
              <a:rPr sz="1069" spc="10" dirty="0">
                <a:latin typeface="Times New Roman"/>
                <a:cs typeface="Times New Roman"/>
              </a:rPr>
              <a:t>Note </a:t>
            </a:r>
            <a:r>
              <a:rPr sz="1069" spc="5" dirty="0">
                <a:latin typeface="Times New Roman"/>
                <a:cs typeface="Times New Roman"/>
              </a:rPr>
              <a:t>that in </a:t>
            </a:r>
            <a:r>
              <a:rPr sz="1069" spc="10" dirty="0">
                <a:latin typeface="Times New Roman"/>
                <a:cs typeface="Times New Roman"/>
              </a:rPr>
              <a:t>this </a:t>
            </a:r>
            <a:r>
              <a:rPr sz="1069" spc="5" dirty="0">
                <a:latin typeface="Times New Roman"/>
                <a:cs typeface="Times New Roman"/>
              </a:rPr>
              <a:t>tree inorder traversal,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first </a:t>
            </a:r>
            <a:r>
              <a:rPr sz="1069" spc="10" dirty="0">
                <a:latin typeface="Times New Roman"/>
                <a:cs typeface="Times New Roman"/>
              </a:rPr>
              <a:t>number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should print is </a:t>
            </a:r>
            <a:r>
              <a:rPr sz="1069" spc="10" dirty="0">
                <a:latin typeface="Times New Roman"/>
                <a:cs typeface="Times New Roman"/>
              </a:rPr>
              <a:t>3 </a:t>
            </a:r>
            <a:r>
              <a:rPr sz="1069" spc="5" dirty="0">
                <a:latin typeface="Times New Roman"/>
                <a:cs typeface="Times New Roman"/>
              </a:rPr>
              <a:t>but </a:t>
            </a:r>
            <a:r>
              <a:rPr sz="1069" spc="15" dirty="0">
                <a:latin typeface="Times New Roman"/>
                <a:cs typeface="Times New Roman"/>
              </a:rPr>
              <a:t>now  we </a:t>
            </a:r>
            <a:r>
              <a:rPr sz="1069" spc="10" dirty="0">
                <a:latin typeface="Times New Roman"/>
                <a:cs typeface="Times New Roman"/>
              </a:rPr>
              <a:t>have reached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node 15 and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don’t </a:t>
            </a:r>
            <a:r>
              <a:rPr sz="1069" spc="10" dirty="0">
                <a:latin typeface="Times New Roman"/>
                <a:cs typeface="Times New Roman"/>
              </a:rPr>
              <a:t>know how can we </a:t>
            </a:r>
            <a:r>
              <a:rPr sz="1069" spc="5" dirty="0">
                <a:latin typeface="Times New Roman"/>
                <a:cs typeface="Times New Roman"/>
              </a:rPr>
              <a:t>reach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3. </a:t>
            </a:r>
            <a:r>
              <a:rPr sz="1069" spc="10" dirty="0">
                <a:latin typeface="Times New Roman"/>
                <a:cs typeface="Times New Roman"/>
              </a:rPr>
              <a:t>This has  </a:t>
            </a:r>
            <a:r>
              <a:rPr sz="1069" spc="5" dirty="0">
                <a:latin typeface="Times New Roman"/>
                <a:cs typeface="Times New Roman"/>
              </a:rPr>
              <a:t>created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problem. 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lecture,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make a small change </a:t>
            </a:r>
            <a:r>
              <a:rPr sz="1069" spc="5" dirty="0">
                <a:latin typeface="Times New Roman"/>
                <a:cs typeface="Times New Roman"/>
              </a:rPr>
              <a:t>in this </a:t>
            </a:r>
            <a:r>
              <a:rPr sz="1069" spc="10" dirty="0">
                <a:latin typeface="Times New Roman"/>
                <a:cs typeface="Times New Roman"/>
              </a:rPr>
              <a:t>routine </a:t>
            </a:r>
            <a:r>
              <a:rPr sz="1069" spc="5" dirty="0">
                <a:latin typeface="Times New Roman"/>
                <a:cs typeface="Times New Roman"/>
              </a:rPr>
              <a:t>to cater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to this situation i.e. </a:t>
            </a:r>
            <a:r>
              <a:rPr sz="1069" spc="10" dirty="0">
                <a:latin typeface="Times New Roman"/>
                <a:cs typeface="Times New Roman"/>
              </a:rPr>
              <a:t>when a </a:t>
            </a:r>
            <a:r>
              <a:rPr sz="1069" i="1" spc="5" dirty="0">
                <a:latin typeface="Times New Roman"/>
                <a:cs typeface="Times New Roman"/>
              </a:rPr>
              <a:t>root </a:t>
            </a:r>
            <a:r>
              <a:rPr sz="1069" spc="15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pointer is passed to it as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parameter. After that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change the </a:t>
            </a:r>
            <a:r>
              <a:rPr sz="1069" spc="5" dirty="0">
                <a:latin typeface="Times New Roman"/>
                <a:cs typeface="Times New Roman"/>
              </a:rPr>
              <a:t>routine will </a:t>
            </a:r>
            <a:r>
              <a:rPr sz="1069" spc="10" dirty="0">
                <a:latin typeface="Times New Roman"/>
                <a:cs typeface="Times New Roman"/>
              </a:rPr>
              <a:t>work </a:t>
            </a:r>
            <a:r>
              <a:rPr sz="1069" spc="5" dirty="0">
                <a:latin typeface="Times New Roman"/>
                <a:cs typeface="Times New Roman"/>
              </a:rPr>
              <a:t>properly in case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i="1" spc="5" dirty="0">
                <a:latin typeface="Times New Roman"/>
                <a:cs typeface="Times New Roman"/>
              </a:rPr>
              <a:t>root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also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it will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10" dirty="0">
                <a:latin typeface="Times New Roman"/>
                <a:cs typeface="Times New Roman"/>
              </a:rPr>
              <a:t>non- </a:t>
            </a:r>
            <a:r>
              <a:rPr sz="1069" spc="28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recursive, </a:t>
            </a:r>
            <a:r>
              <a:rPr sz="1069" spc="10" dirty="0">
                <a:latin typeface="Times New Roman"/>
                <a:cs typeface="Times New Roman"/>
              </a:rPr>
              <a:t>stack </a:t>
            </a:r>
            <a:r>
              <a:rPr sz="1069" spc="5" dirty="0">
                <a:latin typeface="Times New Roman"/>
                <a:cs typeface="Times New Roman"/>
              </a:rPr>
              <a:t>free routine to traverse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tree.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25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13013403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6"/>
            <a:ext cx="140696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CS301 – Data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43804" y="868856"/>
            <a:ext cx="86615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28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52267" y="1289896"/>
            <a:ext cx="1400792" cy="10871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ct val="159000"/>
              </a:lnSpc>
            </a:pPr>
            <a:r>
              <a:rPr sz="1458" b="1" spc="-10" dirty="0">
                <a:latin typeface="Arial"/>
                <a:cs typeface="Arial"/>
              </a:rPr>
              <a:t>Data</a:t>
            </a:r>
            <a:r>
              <a:rPr sz="1458" b="1" spc="-68" dirty="0">
                <a:latin typeface="Arial"/>
                <a:cs typeface="Arial"/>
              </a:rPr>
              <a:t> </a:t>
            </a:r>
            <a:r>
              <a:rPr sz="1458" b="1" spc="-5" dirty="0">
                <a:latin typeface="Arial"/>
                <a:cs typeface="Arial"/>
              </a:rPr>
              <a:t>Structures  Lecture </a:t>
            </a:r>
            <a:r>
              <a:rPr sz="1458" b="1" dirty="0">
                <a:latin typeface="Arial"/>
                <a:cs typeface="Arial"/>
              </a:rPr>
              <a:t>No.</a:t>
            </a:r>
            <a:r>
              <a:rPr sz="1458" b="1" spc="-58" dirty="0">
                <a:latin typeface="Arial"/>
                <a:cs typeface="Arial"/>
              </a:rPr>
              <a:t> </a:t>
            </a:r>
            <a:r>
              <a:rPr sz="1458" b="1" spc="-5" dirty="0">
                <a:latin typeface="Arial"/>
                <a:cs typeface="Arial"/>
              </a:rPr>
              <a:t>28</a:t>
            </a:r>
            <a:endParaRPr sz="1458">
              <a:latin typeface="Arial"/>
              <a:cs typeface="Arial"/>
            </a:endParaRPr>
          </a:p>
          <a:p>
            <a:pPr>
              <a:spcBef>
                <a:spcPts val="49"/>
              </a:spcBef>
            </a:pPr>
            <a:endParaRPr sz="1264">
              <a:latin typeface="Times New Roman"/>
              <a:cs typeface="Times New Roman"/>
            </a:endParaRPr>
          </a:p>
          <a:p>
            <a:pPr marL="12347"/>
            <a:r>
              <a:rPr sz="1167" b="1" u="heavy" spc="10" dirty="0">
                <a:latin typeface="Arial"/>
                <a:cs typeface="Arial"/>
              </a:rPr>
              <a:t>Reading</a:t>
            </a:r>
            <a:r>
              <a:rPr sz="1167" b="1" u="heavy" spc="-78" dirty="0">
                <a:latin typeface="Arial"/>
                <a:cs typeface="Arial"/>
              </a:rPr>
              <a:t> </a:t>
            </a:r>
            <a:r>
              <a:rPr sz="1167" b="1" u="heavy" spc="5" dirty="0">
                <a:latin typeface="Arial"/>
                <a:cs typeface="Arial"/>
              </a:rPr>
              <a:t>Material</a:t>
            </a:r>
            <a:endParaRPr sz="1167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52267" y="2521655"/>
            <a:ext cx="2691077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Data </a:t>
            </a:r>
            <a:r>
              <a:rPr sz="1069" spc="5" dirty="0">
                <a:latin typeface="Times New Roman"/>
                <a:cs typeface="Times New Roman"/>
              </a:rPr>
              <a:t>Structures </a:t>
            </a:r>
            <a:r>
              <a:rPr sz="1069" spc="10" dirty="0">
                <a:latin typeface="Times New Roman"/>
                <a:cs typeface="Times New Roman"/>
              </a:rPr>
              <a:t>and Algorithm Analysis </a:t>
            </a:r>
            <a:r>
              <a:rPr sz="1069" spc="5" dirty="0">
                <a:latin typeface="Times New Roman"/>
                <a:cs typeface="Times New Roman"/>
              </a:rPr>
              <a:t>in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C++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16437" y="2521656"/>
            <a:ext cx="605014" cy="3364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274"/>
              </a:lnSpc>
            </a:pPr>
            <a:r>
              <a:rPr sz="1069" spc="5" dirty="0">
                <a:latin typeface="Times New Roman"/>
                <a:cs typeface="Times New Roman"/>
              </a:rPr>
              <a:t>Chapter.</a:t>
            </a:r>
            <a:r>
              <a:rPr sz="1069" spc="-6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6</a:t>
            </a:r>
            <a:endParaRPr sz="1069">
              <a:latin typeface="Times New Roman"/>
              <a:cs typeface="Times New Roman"/>
            </a:endParaRPr>
          </a:p>
          <a:p>
            <a:pPr marL="12347">
              <a:lnSpc>
                <a:spcPts val="1274"/>
              </a:lnSpc>
            </a:pPr>
            <a:r>
              <a:rPr sz="1069" spc="5" dirty="0">
                <a:latin typeface="Times New Roman"/>
                <a:cs typeface="Times New Roman"/>
              </a:rPr>
              <a:t>6.3.1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52267" y="2979985"/>
            <a:ext cx="766763" cy="5784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264" b="1" i="1" spc="5" dirty="0">
                <a:latin typeface="Arial"/>
                <a:cs typeface="Arial"/>
              </a:rPr>
              <a:t>Summary</a:t>
            </a:r>
            <a:endParaRPr sz="1264">
              <a:latin typeface="Arial"/>
              <a:cs typeface="Arial"/>
            </a:endParaRPr>
          </a:p>
          <a:p>
            <a:pPr marL="159276" algn="ctr">
              <a:spcBef>
                <a:spcPts val="326"/>
              </a:spcBef>
            </a:pPr>
            <a:r>
              <a:rPr sz="1069" spc="10" dirty="0">
                <a:latin typeface="Symbol"/>
                <a:cs typeface="Symbol"/>
              </a:rPr>
              <a:t></a:t>
            </a:r>
            <a:endParaRPr sz="1069">
              <a:latin typeface="Symbol"/>
              <a:cs typeface="Symbol"/>
            </a:endParaRPr>
          </a:p>
          <a:p>
            <a:pPr marL="159276" algn="ctr">
              <a:spcBef>
                <a:spcPts val="58"/>
              </a:spcBef>
            </a:pPr>
            <a:r>
              <a:rPr sz="1069" spc="10" dirty="0">
                <a:latin typeface="Symbol"/>
                <a:cs typeface="Symbol"/>
              </a:rPr>
              <a:t></a:t>
            </a:r>
            <a:endParaRPr sz="1069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88644" y="3207001"/>
            <a:ext cx="1904559" cy="3454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ct val="104500"/>
              </a:lnSpc>
            </a:pPr>
            <a:r>
              <a:rPr sz="1069" spc="5" dirty="0">
                <a:latin typeface="Times New Roman"/>
                <a:cs typeface="Times New Roman"/>
              </a:rPr>
              <a:t>Inorder traversal in </a:t>
            </a:r>
            <a:r>
              <a:rPr sz="1069" spc="10" dirty="0">
                <a:latin typeface="Times New Roman"/>
                <a:cs typeface="Times New Roman"/>
              </a:rPr>
              <a:t>threaded </a:t>
            </a:r>
            <a:r>
              <a:rPr sz="1069" spc="5" dirty="0">
                <a:latin typeface="Times New Roman"/>
                <a:cs typeface="Times New Roman"/>
              </a:rPr>
              <a:t>trees  </a:t>
            </a:r>
            <a:r>
              <a:rPr sz="1069" spc="10" dirty="0">
                <a:latin typeface="Times New Roman"/>
                <a:cs typeface="Times New Roman"/>
              </a:rPr>
              <a:t>Complete Binary</a:t>
            </a:r>
            <a:r>
              <a:rPr sz="1069" spc="-6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Tree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52267" y="3863057"/>
            <a:ext cx="4852458" cy="10062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lnSpc>
                <a:spcPts val="1502"/>
              </a:lnSpc>
            </a:pPr>
            <a:r>
              <a:rPr sz="1264" b="1" spc="5" dirty="0">
                <a:latin typeface="Arial"/>
                <a:cs typeface="Arial"/>
              </a:rPr>
              <a:t>Inorder traversal in threaded</a:t>
            </a:r>
            <a:r>
              <a:rPr sz="1264" b="1" spc="-68" dirty="0">
                <a:latin typeface="Arial"/>
                <a:cs typeface="Arial"/>
              </a:rPr>
              <a:t> </a:t>
            </a:r>
            <a:r>
              <a:rPr sz="1264" b="1" spc="5" dirty="0">
                <a:latin typeface="Arial"/>
                <a:cs typeface="Arial"/>
              </a:rPr>
              <a:t>trees</a:t>
            </a:r>
            <a:endParaRPr sz="1264">
              <a:latin typeface="Arial"/>
              <a:cs typeface="Arial"/>
            </a:endParaRPr>
          </a:p>
          <a:p>
            <a:pPr marL="12347" marR="4939" algn="just">
              <a:lnSpc>
                <a:spcPct val="98400"/>
              </a:lnSpc>
              <a:spcBef>
                <a:spcPts val="5"/>
              </a:spcBef>
            </a:pPr>
            <a:r>
              <a:rPr sz="1069" spc="5" dirty="0">
                <a:latin typeface="Times New Roman"/>
                <a:cs typeface="Times New Roman"/>
              </a:rPr>
              <a:t>Discussion </a:t>
            </a:r>
            <a:r>
              <a:rPr sz="1069" spc="10" dirty="0">
                <a:latin typeface="Times New Roman"/>
                <a:cs typeface="Times New Roman"/>
              </a:rPr>
              <a:t>on </a:t>
            </a:r>
            <a:r>
              <a:rPr sz="1069" spc="5" dirty="0">
                <a:latin typeface="Times New Roman"/>
                <a:cs typeface="Times New Roman"/>
              </a:rPr>
              <a:t>the inroder traversal of the threaded binary tree will </a:t>
            </a:r>
            <a:r>
              <a:rPr sz="1069" spc="10" dirty="0">
                <a:latin typeface="Times New Roman"/>
                <a:cs typeface="Times New Roman"/>
              </a:rPr>
              <a:t>continue </a:t>
            </a:r>
            <a:r>
              <a:rPr sz="1069" spc="5" dirty="0">
                <a:latin typeface="Times New Roman"/>
                <a:cs typeface="Times New Roman"/>
              </a:rPr>
              <a:t>in this  lecture.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</a:t>
            </a:r>
            <a:r>
              <a:rPr sz="1069" spc="5" dirty="0">
                <a:latin typeface="Times New Roman"/>
                <a:cs typeface="Times New Roman"/>
              </a:rPr>
              <a:t>introduced the threads in the tree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15" dirty="0">
                <a:latin typeface="Times New Roman"/>
                <a:cs typeface="Times New Roman"/>
              </a:rPr>
              <a:t>have </a:t>
            </a:r>
            <a:r>
              <a:rPr sz="1069" spc="5" dirty="0">
                <a:latin typeface="Times New Roman"/>
                <a:cs typeface="Times New Roman"/>
              </a:rPr>
              <a:t>written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i="1" spc="5" dirty="0">
                <a:latin typeface="Times New Roman"/>
                <a:cs typeface="Times New Roman"/>
              </a:rPr>
              <a:t>nextInorder  </a:t>
            </a:r>
            <a:r>
              <a:rPr sz="1069" spc="5" dirty="0">
                <a:latin typeface="Times New Roman"/>
                <a:cs typeface="Times New Roman"/>
              </a:rPr>
              <a:t>routine. </a:t>
            </a:r>
            <a:r>
              <a:rPr sz="1069" spc="10" dirty="0">
                <a:latin typeface="Times New Roman"/>
                <a:cs typeface="Times New Roman"/>
              </a:rPr>
              <a:t>It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sure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provision of the </a:t>
            </a:r>
            <a:r>
              <a:rPr sz="1069" spc="10" dirty="0">
                <a:latin typeface="Times New Roman"/>
                <a:cs typeface="Times New Roman"/>
              </a:rPr>
              <a:t>root can help this </a:t>
            </a:r>
            <a:r>
              <a:rPr sz="1069" spc="5" dirty="0">
                <a:latin typeface="Times New Roman"/>
                <a:cs typeface="Times New Roman"/>
              </a:rPr>
              <a:t>routine </a:t>
            </a:r>
            <a:r>
              <a:rPr sz="1069" spc="10" dirty="0">
                <a:latin typeface="Times New Roman"/>
                <a:cs typeface="Times New Roman"/>
              </a:rPr>
              <a:t>perform the  </a:t>
            </a:r>
            <a:r>
              <a:rPr sz="1069" spc="5" dirty="0">
                <a:latin typeface="Times New Roman"/>
                <a:cs typeface="Times New Roman"/>
              </a:rPr>
              <a:t>inorder routine </a:t>
            </a:r>
            <a:r>
              <a:rPr sz="1069" spc="10" dirty="0">
                <a:latin typeface="Times New Roman"/>
                <a:cs typeface="Times New Roman"/>
              </a:rPr>
              <a:t>properly. </a:t>
            </a:r>
            <a:r>
              <a:rPr sz="1069" spc="5" dirty="0">
                <a:latin typeface="Times New Roman"/>
                <a:cs typeface="Times New Roman"/>
              </a:rPr>
              <a:t>It will </a:t>
            </a:r>
            <a:r>
              <a:rPr sz="1069" spc="10" dirty="0">
                <a:latin typeface="Times New Roman"/>
                <a:cs typeface="Times New Roman"/>
              </a:rPr>
              <a:t>go </a:t>
            </a:r>
            <a:r>
              <a:rPr sz="1069" spc="5" dirty="0">
                <a:latin typeface="Times New Roman"/>
                <a:cs typeface="Times New Roman"/>
              </a:rPr>
              <a:t>to the left </a:t>
            </a:r>
            <a:r>
              <a:rPr sz="1069" spc="10" dirty="0">
                <a:latin typeface="Times New Roman"/>
                <a:cs typeface="Times New Roman"/>
              </a:rPr>
              <a:t>most node before </a:t>
            </a:r>
            <a:r>
              <a:rPr sz="1069" spc="5" dirty="0">
                <a:latin typeface="Times New Roman"/>
                <a:cs typeface="Times New Roman"/>
              </a:rPr>
              <a:t>following the </a:t>
            </a:r>
            <a:r>
              <a:rPr sz="1069" spc="10" dirty="0">
                <a:latin typeface="Times New Roman"/>
                <a:cs typeface="Times New Roman"/>
              </a:rPr>
              <a:t>threads  </a:t>
            </a:r>
            <a:r>
              <a:rPr sz="1069" spc="5" dirty="0">
                <a:latin typeface="Times New Roman"/>
                <a:cs typeface="Times New Roman"/>
              </a:rPr>
              <a:t>to find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inorder successors.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code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routine is </a:t>
            </a:r>
            <a:r>
              <a:rPr sz="1069" spc="10" dirty="0">
                <a:latin typeface="Times New Roman"/>
                <a:cs typeface="Times New Roman"/>
              </a:rPr>
              <a:t>given</a:t>
            </a:r>
            <a:r>
              <a:rPr sz="1069" spc="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below: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12870" y="5023325"/>
            <a:ext cx="3130638" cy="1963038"/>
          </a:xfrm>
          <a:prstGeom prst="rect">
            <a:avLst/>
          </a:prstGeom>
          <a:ln w="5333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9882">
              <a:lnSpc>
                <a:spcPts val="1235"/>
              </a:lnSpc>
            </a:pPr>
            <a:r>
              <a:rPr sz="1069" spc="10" dirty="0">
                <a:latin typeface="Times New Roman"/>
                <a:cs typeface="Times New Roman"/>
              </a:rPr>
              <a:t>/*  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inorder </a:t>
            </a:r>
            <a:r>
              <a:rPr sz="1069" spc="10" dirty="0">
                <a:latin typeface="Times New Roman"/>
                <a:cs typeface="Times New Roman"/>
              </a:rPr>
              <a:t>routine for threaded binary tree </a:t>
            </a:r>
            <a:r>
              <a:rPr sz="1069" spc="22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*/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1069">
              <a:latin typeface="Times New Roman"/>
              <a:cs typeface="Times New Roman"/>
            </a:endParaRPr>
          </a:p>
          <a:p>
            <a:pPr marL="59882"/>
            <a:r>
              <a:rPr sz="1069" spc="10" dirty="0">
                <a:latin typeface="Times New Roman"/>
                <a:cs typeface="Times New Roman"/>
              </a:rPr>
              <a:t>TreeNode* </a:t>
            </a:r>
            <a:r>
              <a:rPr sz="1069" spc="5" dirty="0">
                <a:latin typeface="Times New Roman"/>
                <a:cs typeface="Times New Roman"/>
              </a:rPr>
              <a:t>nextInorder(TreeNode* p){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1118">
              <a:latin typeface="Times New Roman"/>
              <a:cs typeface="Times New Roman"/>
            </a:endParaRPr>
          </a:p>
          <a:p>
            <a:pPr marL="129643" marR="974174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if(p-&gt;RTH </a:t>
            </a:r>
            <a:r>
              <a:rPr sz="1069" spc="15" dirty="0">
                <a:latin typeface="Times New Roman"/>
                <a:cs typeface="Times New Roman"/>
              </a:rPr>
              <a:t>== </a:t>
            </a:r>
            <a:r>
              <a:rPr sz="1069" spc="10" dirty="0">
                <a:latin typeface="Times New Roman"/>
                <a:cs typeface="Times New Roman"/>
              </a:rPr>
              <a:t>thread) return(p-&gt;R);  </a:t>
            </a:r>
            <a:r>
              <a:rPr sz="1069" spc="5" dirty="0">
                <a:latin typeface="Times New Roman"/>
                <a:cs typeface="Times New Roman"/>
              </a:rPr>
              <a:t>else</a:t>
            </a:r>
            <a:r>
              <a:rPr sz="1069" spc="-8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{</a:t>
            </a:r>
            <a:endParaRPr sz="1069">
              <a:latin typeface="Times New Roman"/>
              <a:cs typeface="Times New Roman"/>
            </a:endParaRPr>
          </a:p>
          <a:p>
            <a:pPr marL="303735">
              <a:lnSpc>
                <a:spcPts val="1215"/>
              </a:lnSpc>
            </a:pPr>
            <a:r>
              <a:rPr sz="1069" spc="10" dirty="0">
                <a:latin typeface="Times New Roman"/>
                <a:cs typeface="Times New Roman"/>
              </a:rPr>
              <a:t>p </a:t>
            </a:r>
            <a:r>
              <a:rPr sz="1069" spc="15" dirty="0">
                <a:latin typeface="Times New Roman"/>
                <a:cs typeface="Times New Roman"/>
              </a:rPr>
              <a:t>=</a:t>
            </a:r>
            <a:r>
              <a:rPr sz="1069" spc="-9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p-&gt;R;</a:t>
            </a:r>
            <a:endParaRPr sz="1069">
              <a:latin typeface="Times New Roman"/>
              <a:cs typeface="Times New Roman"/>
            </a:endParaRPr>
          </a:p>
          <a:p>
            <a:pPr marL="443255" marR="1439653" indent="-139520">
              <a:lnSpc>
                <a:spcPts val="1264"/>
              </a:lnSpc>
              <a:spcBef>
                <a:spcPts val="44"/>
              </a:spcBef>
            </a:pPr>
            <a:r>
              <a:rPr sz="1069" spc="10" dirty="0">
                <a:latin typeface="Times New Roman"/>
                <a:cs typeface="Times New Roman"/>
              </a:rPr>
              <a:t>while(p-&gt;LTH </a:t>
            </a:r>
            <a:r>
              <a:rPr sz="1069" spc="15" dirty="0">
                <a:latin typeface="Times New Roman"/>
                <a:cs typeface="Times New Roman"/>
              </a:rPr>
              <a:t>== </a:t>
            </a:r>
            <a:r>
              <a:rPr sz="1069" spc="5" dirty="0">
                <a:latin typeface="Times New Roman"/>
                <a:cs typeface="Times New Roman"/>
              </a:rPr>
              <a:t>child)  </a:t>
            </a:r>
            <a:r>
              <a:rPr sz="1069" spc="10" dirty="0">
                <a:latin typeface="Times New Roman"/>
                <a:cs typeface="Times New Roman"/>
              </a:rPr>
              <a:t>p </a:t>
            </a:r>
            <a:r>
              <a:rPr sz="1069" spc="15" dirty="0">
                <a:latin typeface="Times New Roman"/>
                <a:cs typeface="Times New Roman"/>
              </a:rPr>
              <a:t>=</a:t>
            </a:r>
            <a:r>
              <a:rPr sz="1069" spc="-7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p-&gt;L;</a:t>
            </a:r>
            <a:endParaRPr sz="1069">
              <a:latin typeface="Times New Roman"/>
              <a:cs typeface="Times New Roman"/>
            </a:endParaRPr>
          </a:p>
          <a:p>
            <a:pPr marL="269163">
              <a:lnSpc>
                <a:spcPts val="1215"/>
              </a:lnSpc>
            </a:pPr>
            <a:r>
              <a:rPr sz="1069" spc="10" dirty="0">
                <a:latin typeface="Times New Roman"/>
                <a:cs typeface="Times New Roman"/>
              </a:rPr>
              <a:t>return</a:t>
            </a:r>
            <a:r>
              <a:rPr sz="1069" spc="-8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p;</a:t>
            </a:r>
            <a:endParaRPr sz="1069">
              <a:latin typeface="Times New Roman"/>
              <a:cs typeface="Times New Roman"/>
            </a:endParaRPr>
          </a:p>
          <a:p>
            <a:pPr marL="129643">
              <a:lnSpc>
                <a:spcPts val="1259"/>
              </a:lnSpc>
            </a:pPr>
            <a:r>
              <a:rPr sz="1069" spc="10" dirty="0">
                <a:latin typeface="Times New Roman"/>
                <a:cs typeface="Times New Roman"/>
              </a:rPr>
              <a:t>}</a:t>
            </a:r>
            <a:endParaRPr sz="1069">
              <a:latin typeface="Times New Roman"/>
              <a:cs typeface="Times New Roman"/>
            </a:endParaRPr>
          </a:p>
          <a:p>
            <a:pPr marL="59882">
              <a:lnSpc>
                <a:spcPts val="1274"/>
              </a:lnSpc>
            </a:pPr>
            <a:r>
              <a:rPr sz="1069" spc="10" dirty="0">
                <a:latin typeface="Times New Roman"/>
                <a:cs typeface="Times New Roman"/>
              </a:rPr>
              <a:t>}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52267" y="7112232"/>
            <a:ext cx="4850606" cy="4837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algn="just">
              <a:lnSpc>
                <a:spcPct val="98400"/>
              </a:lnSpc>
            </a:pPr>
            <a:r>
              <a:rPr sz="1069" spc="10" dirty="0">
                <a:latin typeface="Times New Roman"/>
                <a:cs typeface="Times New Roman"/>
              </a:rPr>
              <a:t>When we </a:t>
            </a:r>
            <a:r>
              <a:rPr sz="1069" spc="5" dirty="0">
                <a:latin typeface="Times New Roman"/>
                <a:cs typeface="Times New Roman"/>
              </a:rPr>
              <a:t>apply this routine </a:t>
            </a:r>
            <a:r>
              <a:rPr sz="1069" spc="10" dirty="0">
                <a:latin typeface="Times New Roman"/>
                <a:cs typeface="Times New Roman"/>
              </a:rPr>
              <a:t>on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sample </a:t>
            </a:r>
            <a:r>
              <a:rPr sz="1069" spc="5" dirty="0">
                <a:latin typeface="Times New Roman"/>
                <a:cs typeface="Times New Roman"/>
              </a:rPr>
              <a:t>tree, it does </a:t>
            </a:r>
            <a:r>
              <a:rPr sz="1069" spc="10" dirty="0">
                <a:latin typeface="Times New Roman"/>
                <a:cs typeface="Times New Roman"/>
              </a:rPr>
              <a:t>not work </a:t>
            </a:r>
            <a:r>
              <a:rPr sz="1069" spc="5" dirty="0">
                <a:latin typeface="Times New Roman"/>
                <a:cs typeface="Times New Roman"/>
              </a:rPr>
              <a:t>properly </a:t>
            </a:r>
            <a:r>
              <a:rPr sz="1069" spc="10" dirty="0">
                <a:latin typeface="Times New Roman"/>
                <a:cs typeface="Times New Roman"/>
              </a:rPr>
              <a:t>because the  </a:t>
            </a:r>
            <a:r>
              <a:rPr sz="1069" spc="5" dirty="0">
                <a:latin typeface="Times New Roman"/>
                <a:cs typeface="Times New Roman"/>
              </a:rPr>
              <a:t>pointer that points </a:t>
            </a:r>
            <a:r>
              <a:rPr sz="1069" spc="10" dirty="0">
                <a:latin typeface="Times New Roman"/>
                <a:cs typeface="Times New Roman"/>
              </a:rPr>
              <a:t>to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node goes in the wrong </a:t>
            </a:r>
            <a:r>
              <a:rPr sz="1069" spc="5" dirty="0">
                <a:latin typeface="Times New Roman"/>
                <a:cs typeface="Times New Roman"/>
              </a:rPr>
              <a:t>direction. </a:t>
            </a:r>
            <a:r>
              <a:rPr sz="1069" spc="15" dirty="0">
                <a:latin typeface="Times New Roman"/>
                <a:cs typeface="Times New Roman"/>
              </a:rPr>
              <a:t>How </a:t>
            </a:r>
            <a:r>
              <a:rPr sz="1069" spc="10" dirty="0">
                <a:latin typeface="Times New Roman"/>
                <a:cs typeface="Times New Roman"/>
              </a:rPr>
              <a:t>can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fix this  </a:t>
            </a:r>
            <a:r>
              <a:rPr sz="1069" spc="10" dirty="0">
                <a:latin typeface="Times New Roman"/>
                <a:cs typeface="Times New Roman"/>
              </a:rPr>
              <a:t>problem? </a:t>
            </a:r>
            <a:r>
              <a:rPr sz="1069" spc="5" dirty="0">
                <a:latin typeface="Times New Roman"/>
                <a:cs typeface="Times New Roman"/>
              </a:rPr>
              <a:t>Let’s review </a:t>
            </a:r>
            <a:r>
              <a:rPr sz="1069" spc="10" dirty="0">
                <a:latin typeface="Times New Roman"/>
                <a:cs typeface="Times New Roman"/>
              </a:rPr>
              <a:t>the threaded </a:t>
            </a:r>
            <a:r>
              <a:rPr sz="1069" spc="5" dirty="0">
                <a:latin typeface="Times New Roman"/>
                <a:cs typeface="Times New Roman"/>
              </a:rPr>
              <a:t>binary tree</a:t>
            </a:r>
            <a:r>
              <a:rPr sz="1069" spc="-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again: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26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13978899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6"/>
            <a:ext cx="140696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CS301 – Data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43804" y="868856"/>
            <a:ext cx="86615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28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52267" y="4224819"/>
            <a:ext cx="4852458" cy="2291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5556" algn="just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In the </a:t>
            </a:r>
            <a:r>
              <a:rPr sz="1069" spc="10" dirty="0">
                <a:latin typeface="Times New Roman"/>
                <a:cs typeface="Times New Roman"/>
              </a:rPr>
              <a:t>above </a:t>
            </a:r>
            <a:r>
              <a:rPr sz="1069" spc="5" dirty="0">
                <a:latin typeface="Times New Roman"/>
                <a:cs typeface="Times New Roman"/>
              </a:rPr>
              <a:t>figure, </a:t>
            </a:r>
            <a:r>
              <a:rPr sz="1069" spc="10" dirty="0">
                <a:latin typeface="Times New Roman"/>
                <a:cs typeface="Times New Roman"/>
              </a:rPr>
              <a:t>we have a binary </a:t>
            </a:r>
            <a:r>
              <a:rPr sz="1069" spc="5" dirty="0">
                <a:latin typeface="Times New Roman"/>
                <a:cs typeface="Times New Roman"/>
              </a:rPr>
              <a:t>search tree. </a:t>
            </a:r>
            <a:r>
              <a:rPr sz="1069" spc="10" dirty="0">
                <a:latin typeface="Times New Roman"/>
                <a:cs typeface="Times New Roman"/>
              </a:rPr>
              <a:t>Threads are </a:t>
            </a:r>
            <a:r>
              <a:rPr sz="1069" spc="5" dirty="0">
                <a:latin typeface="Times New Roman"/>
                <a:cs typeface="Times New Roman"/>
              </a:rPr>
              <a:t>also </a:t>
            </a:r>
            <a:r>
              <a:rPr sz="1069" spc="10" dirty="0">
                <a:latin typeface="Times New Roman"/>
                <a:cs typeface="Times New Roman"/>
              </a:rPr>
              <a:t>seen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dirty="0">
                <a:latin typeface="Times New Roman"/>
                <a:cs typeface="Times New Roman"/>
              </a:rPr>
              <a:t>it. </a:t>
            </a:r>
            <a:r>
              <a:rPr sz="1069" spc="10" dirty="0">
                <a:latin typeface="Times New Roman"/>
                <a:cs typeface="Times New Roman"/>
              </a:rPr>
              <a:t>These  threads </a:t>
            </a:r>
            <a:r>
              <a:rPr sz="1069" spc="5" dirty="0">
                <a:latin typeface="Times New Roman"/>
                <a:cs typeface="Times New Roman"/>
              </a:rPr>
              <a:t>points </a:t>
            </a:r>
            <a:r>
              <a:rPr sz="1069" spc="10" dirty="0">
                <a:latin typeface="Times New Roman"/>
                <a:cs typeface="Times New Roman"/>
              </a:rPr>
              <a:t>to the </a:t>
            </a:r>
            <a:r>
              <a:rPr sz="1069" spc="5" dirty="0">
                <a:latin typeface="Times New Roman"/>
                <a:cs typeface="Times New Roman"/>
              </a:rPr>
              <a:t>successor </a:t>
            </a:r>
            <a:r>
              <a:rPr sz="1069" spc="10" dirty="0">
                <a:latin typeface="Times New Roman"/>
                <a:cs typeface="Times New Roman"/>
              </a:rPr>
              <a:t>and</a:t>
            </a:r>
            <a:r>
              <a:rPr sz="1069" spc="1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predecessor.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44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marR="4939" algn="just">
              <a:lnSpc>
                <a:spcPct val="98400"/>
              </a:lnSpc>
            </a:pPr>
            <a:r>
              <a:rPr sz="1069" spc="10" dirty="0">
                <a:latin typeface="Times New Roman"/>
                <a:cs typeface="Times New Roman"/>
              </a:rPr>
              <a:t>Our </a:t>
            </a:r>
            <a:r>
              <a:rPr sz="1069" i="1" spc="5" dirty="0">
                <a:latin typeface="Times New Roman"/>
                <a:cs typeface="Times New Roman"/>
              </a:rPr>
              <a:t>nextInoder </a:t>
            </a:r>
            <a:r>
              <a:rPr sz="1069" spc="5" dirty="0">
                <a:latin typeface="Times New Roman"/>
                <a:cs typeface="Times New Roman"/>
              </a:rPr>
              <a:t>routine, first of all checks that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right pointer </a:t>
            </a:r>
            <a:r>
              <a:rPr sz="1069" spc="10" dirty="0">
                <a:latin typeface="Times New Roman"/>
                <a:cs typeface="Times New Roman"/>
              </a:rPr>
              <a:t>of the node </a:t>
            </a:r>
            <a:r>
              <a:rPr sz="1069" spc="5" dirty="0">
                <a:latin typeface="Times New Roman"/>
                <a:cs typeface="Times New Roman"/>
              </a:rPr>
              <a:t>is thread. </a:t>
            </a:r>
            <a:r>
              <a:rPr sz="1069" dirty="0">
                <a:latin typeface="Times New Roman"/>
                <a:cs typeface="Times New Roman"/>
              </a:rPr>
              <a:t>It  </a:t>
            </a:r>
            <a:r>
              <a:rPr sz="1069" spc="10" dirty="0">
                <a:latin typeface="Times New Roman"/>
                <a:cs typeface="Times New Roman"/>
              </a:rPr>
              <a:t>means </a:t>
            </a:r>
            <a:r>
              <a:rPr sz="1069" spc="5" dirty="0">
                <a:latin typeface="Times New Roman"/>
                <a:cs typeface="Times New Roman"/>
              </a:rPr>
              <a:t>that it does </a:t>
            </a:r>
            <a:r>
              <a:rPr sz="1069" spc="10" dirty="0">
                <a:latin typeface="Times New Roman"/>
                <a:cs typeface="Times New Roman"/>
              </a:rPr>
              <a:t>not </a:t>
            </a:r>
            <a:r>
              <a:rPr sz="1069" spc="5" dirty="0">
                <a:latin typeface="Times New Roman"/>
                <a:cs typeface="Times New Roman"/>
              </a:rPr>
              <a:t>point to </a:t>
            </a:r>
            <a:r>
              <a:rPr sz="1069" spc="10" dirty="0">
                <a:latin typeface="Times New Roman"/>
                <a:cs typeface="Times New Roman"/>
              </a:rPr>
              <a:t>any tree </a:t>
            </a:r>
            <a:r>
              <a:rPr sz="1069" spc="5" dirty="0">
                <a:latin typeface="Times New Roman"/>
                <a:cs typeface="Times New Roman"/>
              </a:rPr>
              <a:t>node. </a:t>
            </a:r>
            <a:r>
              <a:rPr sz="1069" spc="10" dirty="0">
                <a:latin typeface="Times New Roman"/>
                <a:cs typeface="Times New Roman"/>
              </a:rPr>
              <a:t>In this </a:t>
            </a:r>
            <a:r>
              <a:rPr sz="1069" spc="5" dirty="0">
                <a:latin typeface="Times New Roman"/>
                <a:cs typeface="Times New Roman"/>
              </a:rPr>
              <a:t>case,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return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right  pointer of </a:t>
            </a:r>
            <a:r>
              <a:rPr sz="1069" spc="10" dirty="0">
                <a:latin typeface="Times New Roman"/>
                <a:cs typeface="Times New Roman"/>
              </a:rPr>
              <a:t>the node </a:t>
            </a:r>
            <a:r>
              <a:rPr sz="1069" spc="5" dirty="0">
                <a:latin typeface="Times New Roman"/>
                <a:cs typeface="Times New Roman"/>
              </a:rPr>
              <a:t>as it is pointing </a:t>
            </a:r>
            <a:r>
              <a:rPr sz="1069" spc="10" dirty="0">
                <a:latin typeface="Times New Roman"/>
                <a:cs typeface="Times New Roman"/>
              </a:rPr>
              <a:t>to the inorder </a:t>
            </a:r>
            <a:r>
              <a:rPr sz="1069" spc="5" dirty="0">
                <a:latin typeface="Times New Roman"/>
                <a:cs typeface="Times New Roman"/>
              </a:rPr>
              <a:t>successor of </a:t>
            </a:r>
            <a:r>
              <a:rPr sz="1069" spc="10" dirty="0">
                <a:latin typeface="Times New Roman"/>
                <a:cs typeface="Times New Roman"/>
              </a:rPr>
              <a:t>that node. </a:t>
            </a:r>
            <a:r>
              <a:rPr sz="1069" spc="5" dirty="0">
                <a:latin typeface="Times New Roman"/>
                <a:cs typeface="Times New Roman"/>
              </a:rPr>
              <a:t>Otherwise, 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go to some other </a:t>
            </a:r>
            <a:r>
              <a:rPr sz="1069" spc="5" dirty="0">
                <a:latin typeface="Times New Roman"/>
                <a:cs typeface="Times New Roman"/>
              </a:rPr>
              <a:t>part. </a:t>
            </a:r>
            <a:r>
              <a:rPr sz="1069" spc="10" dirty="0">
                <a:latin typeface="Times New Roman"/>
                <a:cs typeface="Times New Roman"/>
              </a:rPr>
              <a:t>Here we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change the value </a:t>
            </a:r>
            <a:r>
              <a:rPr sz="1069" spc="5" dirty="0">
                <a:latin typeface="Times New Roman"/>
                <a:cs typeface="Times New Roman"/>
              </a:rPr>
              <a:t>of pointer </a:t>
            </a:r>
            <a:r>
              <a:rPr sz="1069" i="1" spc="10" dirty="0">
                <a:latin typeface="Times New Roman"/>
                <a:cs typeface="Times New Roman"/>
              </a:rPr>
              <a:t>p </a:t>
            </a:r>
            <a:r>
              <a:rPr sz="1069" spc="5" dirty="0">
                <a:latin typeface="Times New Roman"/>
                <a:cs typeface="Times New Roman"/>
              </a:rPr>
              <a:t>to its </a:t>
            </a:r>
            <a:r>
              <a:rPr sz="1069" spc="10" dirty="0">
                <a:latin typeface="Times New Roman"/>
                <a:cs typeface="Times New Roman"/>
              </a:rPr>
              <a:t>right  before running a while loops as long as </a:t>
            </a:r>
            <a:r>
              <a:rPr sz="1069" spc="5" dirty="0">
                <a:latin typeface="Times New Roman"/>
                <a:cs typeface="Times New Roman"/>
              </a:rPr>
              <a:t>the left pointer is </a:t>
            </a:r>
            <a:r>
              <a:rPr sz="1069" spc="10" dirty="0">
                <a:latin typeface="Times New Roman"/>
                <a:cs typeface="Times New Roman"/>
              </a:rPr>
              <a:t>the node. That means the </a:t>
            </a:r>
            <a:r>
              <a:rPr sz="1069" spc="5" dirty="0">
                <a:latin typeface="Times New Roman"/>
                <a:cs typeface="Times New Roman"/>
              </a:rPr>
              <a:t>left  child is </a:t>
            </a:r>
            <a:r>
              <a:rPr sz="1069" spc="10" dirty="0">
                <a:latin typeface="Times New Roman"/>
                <a:cs typeface="Times New Roman"/>
              </a:rPr>
              <a:t>not a </a:t>
            </a:r>
            <a:r>
              <a:rPr sz="1069" spc="5" dirty="0">
                <a:latin typeface="Times New Roman"/>
                <a:cs typeface="Times New Roman"/>
              </a:rPr>
              <a:t>thread.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move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left 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pointer </a:t>
            </a:r>
            <a:r>
              <a:rPr sz="1069" i="1" spc="10" dirty="0">
                <a:latin typeface="Times New Roman"/>
                <a:cs typeface="Times New Roman"/>
              </a:rPr>
              <a:t>p </a:t>
            </a:r>
            <a:r>
              <a:rPr sz="1069" spc="10" dirty="0">
                <a:latin typeface="Times New Roman"/>
                <a:cs typeface="Times New Roman"/>
              </a:rPr>
              <a:t>and keep on doing so </a:t>
            </a:r>
            <a:r>
              <a:rPr sz="1069" spc="5" dirty="0">
                <a:latin typeface="Times New Roman"/>
                <a:cs typeface="Times New Roman"/>
              </a:rPr>
              <a:t>till </a:t>
            </a:r>
            <a:r>
              <a:rPr sz="1069" spc="10" dirty="0">
                <a:latin typeface="Times New Roman"/>
                <a:cs typeface="Times New Roman"/>
              </a:rPr>
              <a:t>the  time the </a:t>
            </a:r>
            <a:r>
              <a:rPr sz="1069" spc="5" dirty="0">
                <a:latin typeface="Times New Roman"/>
                <a:cs typeface="Times New Roman"/>
              </a:rPr>
              <a:t>left pointer </a:t>
            </a:r>
            <a:r>
              <a:rPr sz="1069" spc="10" dirty="0">
                <a:latin typeface="Times New Roman"/>
                <a:cs typeface="Times New Roman"/>
              </a:rPr>
              <a:t>becomes a</a:t>
            </a:r>
            <a:r>
              <a:rPr sz="1069" spc="-3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thread.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5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marR="6173" algn="just">
              <a:lnSpc>
                <a:spcPts val="1264"/>
              </a:lnSpc>
              <a:spcBef>
                <a:spcPts val="5"/>
              </a:spcBef>
            </a:pP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will pass the root of the tree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i="1" spc="5" dirty="0">
                <a:latin typeface="Times New Roman"/>
                <a:cs typeface="Times New Roman"/>
              </a:rPr>
              <a:t>nextInorder </a:t>
            </a:r>
            <a:r>
              <a:rPr sz="1069" spc="5" dirty="0">
                <a:latin typeface="Times New Roman"/>
                <a:cs typeface="Times New Roman"/>
              </a:rPr>
              <a:t>routine.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pointer </a:t>
            </a:r>
            <a:r>
              <a:rPr sz="1069" i="1" spc="10" dirty="0">
                <a:latin typeface="Times New Roman"/>
                <a:cs typeface="Times New Roman"/>
              </a:rPr>
              <a:t>p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5" dirty="0">
                <a:latin typeface="Times New Roman"/>
                <a:cs typeface="Times New Roman"/>
              </a:rPr>
              <a:t>pointing  to the </a:t>
            </a:r>
            <a:r>
              <a:rPr sz="1069" spc="15" dirty="0">
                <a:latin typeface="Times New Roman"/>
                <a:cs typeface="Times New Roman"/>
              </a:rPr>
              <a:t>node </a:t>
            </a:r>
            <a:r>
              <a:rPr sz="1069" spc="10" dirty="0">
                <a:latin typeface="Times New Roman"/>
                <a:cs typeface="Times New Roman"/>
              </a:rPr>
              <a:t>14 </a:t>
            </a:r>
            <a:r>
              <a:rPr sz="1069" spc="5" dirty="0">
                <a:latin typeface="Times New Roman"/>
                <a:cs typeface="Times New Roman"/>
              </a:rPr>
              <a:t>i.e.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root node. </a:t>
            </a:r>
            <a:r>
              <a:rPr sz="1069" spc="10" dirty="0">
                <a:latin typeface="Times New Roman"/>
                <a:cs typeface="Times New Roman"/>
              </a:rPr>
              <a:t>As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right </a:t>
            </a:r>
            <a:r>
              <a:rPr sz="1069" spc="5" dirty="0">
                <a:latin typeface="Times New Roman"/>
                <a:cs typeface="Times New Roman"/>
              </a:rPr>
              <a:t>pointer of the </a:t>
            </a:r>
            <a:r>
              <a:rPr sz="1069" spc="10" dirty="0">
                <a:latin typeface="Times New Roman"/>
                <a:cs typeface="Times New Roman"/>
              </a:rPr>
              <a:t>node 14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5" dirty="0">
                <a:latin typeface="Times New Roman"/>
                <a:cs typeface="Times New Roman"/>
              </a:rPr>
              <a:t>not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thread, so  the pointer </a:t>
            </a:r>
            <a:r>
              <a:rPr sz="1069" i="1" spc="10" dirty="0">
                <a:latin typeface="Times New Roman"/>
                <a:cs typeface="Times New Roman"/>
              </a:rPr>
              <a:t>p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move to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5" dirty="0">
                <a:latin typeface="Times New Roman"/>
                <a:cs typeface="Times New Roman"/>
              </a:rPr>
              <a:t>node 15 </a:t>
            </a:r>
            <a:r>
              <a:rPr sz="1069" spc="5" dirty="0">
                <a:latin typeface="Times New Roman"/>
                <a:cs typeface="Times New Roman"/>
              </a:rPr>
              <a:t>as </a:t>
            </a:r>
            <a:r>
              <a:rPr sz="1069" spc="10" dirty="0">
                <a:latin typeface="Times New Roman"/>
                <a:cs typeface="Times New Roman"/>
              </a:rPr>
              <a:t>shown</a:t>
            </a:r>
            <a:r>
              <a:rPr sz="1069" spc="-10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below: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49143" y="1306281"/>
            <a:ext cx="4924146" cy="27246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3423637" y="1372129"/>
            <a:ext cx="212990" cy="201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312" spc="5" dirty="0">
                <a:latin typeface="Arial"/>
                <a:cs typeface="Arial"/>
              </a:rPr>
              <a:t>14</a:t>
            </a:r>
            <a:endParaRPr sz="1312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52680" y="1935163"/>
            <a:ext cx="212372" cy="201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312" dirty="0">
                <a:latin typeface="Arial"/>
                <a:cs typeface="Arial"/>
              </a:rPr>
              <a:t>15</a:t>
            </a:r>
            <a:endParaRPr sz="1312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92385" y="1935163"/>
            <a:ext cx="118533" cy="201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312" spc="5" dirty="0">
                <a:latin typeface="Arial"/>
                <a:cs typeface="Arial"/>
              </a:rPr>
              <a:t>4</a:t>
            </a:r>
            <a:endParaRPr sz="1312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11747" y="2550055"/>
            <a:ext cx="118533" cy="201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312" spc="5" dirty="0">
                <a:latin typeface="Arial"/>
                <a:cs typeface="Arial"/>
              </a:rPr>
              <a:t>9</a:t>
            </a:r>
            <a:endParaRPr sz="1312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99830" y="3010112"/>
            <a:ext cx="118533" cy="201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312" spc="5" dirty="0">
                <a:latin typeface="Arial"/>
                <a:cs typeface="Arial"/>
              </a:rPr>
              <a:t>7</a:t>
            </a:r>
            <a:endParaRPr sz="1312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472041" y="2550055"/>
            <a:ext cx="212372" cy="201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312" dirty="0">
                <a:latin typeface="Arial"/>
                <a:cs typeface="Arial"/>
              </a:rPr>
              <a:t>18</a:t>
            </a:r>
            <a:endParaRPr sz="1312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73765" y="2550055"/>
            <a:ext cx="118533" cy="201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312" spc="5" dirty="0">
                <a:latin typeface="Arial"/>
                <a:cs typeface="Arial"/>
              </a:rPr>
              <a:t>3</a:t>
            </a:r>
            <a:endParaRPr sz="1312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36798" y="3523510"/>
            <a:ext cx="118533" cy="201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312" spc="5" dirty="0">
                <a:latin typeface="Arial"/>
                <a:cs typeface="Arial"/>
              </a:rPr>
              <a:t>5</a:t>
            </a:r>
            <a:endParaRPr sz="1312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960126" y="3010112"/>
            <a:ext cx="212372" cy="201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312" dirty="0">
                <a:latin typeface="Arial"/>
                <a:cs typeface="Arial"/>
              </a:rPr>
              <a:t>16</a:t>
            </a:r>
            <a:endParaRPr sz="1312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983958" y="3010112"/>
            <a:ext cx="212372" cy="201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312" dirty="0">
                <a:latin typeface="Arial"/>
                <a:cs typeface="Arial"/>
              </a:rPr>
              <a:t>20</a:t>
            </a:r>
            <a:endParaRPr sz="1312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065198" y="1289156"/>
            <a:ext cx="146932" cy="2468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604" b="1" i="1" spc="-5" dirty="0">
                <a:latin typeface="Courier New"/>
                <a:cs typeface="Courier New"/>
              </a:rPr>
              <a:t>p</a:t>
            </a:r>
            <a:endParaRPr sz="1604">
              <a:latin typeface="Courier New"/>
              <a:cs typeface="Courier New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27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18390108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6"/>
            <a:ext cx="140696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CS301 – Data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43804" y="868856"/>
            <a:ext cx="86615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28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52267" y="4307599"/>
            <a:ext cx="4853693" cy="2621812"/>
          </a:xfrm>
          <a:prstGeom prst="rect">
            <a:avLst/>
          </a:prstGeom>
        </p:spPr>
        <p:txBody>
          <a:bodyPr vert="horz" wrap="square" lIns="0" tIns="4322" rIns="0" bIns="0" rtlCol="0">
            <a:spAutoFit/>
          </a:bodyPr>
          <a:lstStyle/>
          <a:p>
            <a:pPr marL="12347" marR="4939" algn="just">
              <a:lnSpc>
                <a:spcPts val="1264"/>
              </a:lnSpc>
              <a:spcBef>
                <a:spcPts val="34"/>
              </a:spcBef>
            </a:pPr>
            <a:r>
              <a:rPr sz="1069" spc="10" dirty="0">
                <a:latin typeface="Times New Roman"/>
                <a:cs typeface="Times New Roman"/>
              </a:rPr>
              <a:t>Here we want the </a:t>
            </a:r>
            <a:r>
              <a:rPr sz="1069" spc="5" dirty="0">
                <a:latin typeface="Times New Roman"/>
                <a:cs typeface="Times New Roman"/>
              </a:rPr>
              <a:t>inorder traversal. It is obvious </a:t>
            </a:r>
            <a:r>
              <a:rPr sz="1069" spc="10" dirty="0">
                <a:latin typeface="Times New Roman"/>
                <a:cs typeface="Times New Roman"/>
              </a:rPr>
              <a:t>from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above </a:t>
            </a:r>
            <a:r>
              <a:rPr sz="1069" spc="5" dirty="0">
                <a:latin typeface="Times New Roman"/>
                <a:cs typeface="Times New Roman"/>
              </a:rPr>
              <a:t>figure that </a:t>
            </a:r>
            <a:r>
              <a:rPr sz="1069" spc="10" dirty="0">
                <a:latin typeface="Times New Roman"/>
                <a:cs typeface="Times New Roman"/>
              </a:rPr>
              <a:t>15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not  the</a:t>
            </a:r>
            <a:r>
              <a:rPr sz="1069" spc="146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first</a:t>
            </a:r>
            <a:r>
              <a:rPr sz="1069" spc="141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value.</a:t>
            </a:r>
            <a:r>
              <a:rPr sz="1069" spc="151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The</a:t>
            </a:r>
            <a:r>
              <a:rPr sz="1069" spc="141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first</a:t>
            </a:r>
            <a:r>
              <a:rPr sz="1069" spc="14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value</a:t>
            </a:r>
            <a:r>
              <a:rPr sz="1069" spc="146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should</a:t>
            </a:r>
            <a:r>
              <a:rPr sz="1069" spc="14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be</a:t>
            </a:r>
            <a:r>
              <a:rPr sz="1069" spc="151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3.</a:t>
            </a:r>
            <a:r>
              <a:rPr sz="1069" spc="14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This</a:t>
            </a:r>
            <a:r>
              <a:rPr sz="1069" spc="151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means</a:t>
            </a:r>
            <a:r>
              <a:rPr sz="1069" spc="151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that</a:t>
            </a:r>
            <a:r>
              <a:rPr sz="1069" spc="151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we</a:t>
            </a:r>
            <a:r>
              <a:rPr sz="1069" spc="14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have</a:t>
            </a:r>
            <a:r>
              <a:rPr sz="1069" spc="14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moved</a:t>
            </a:r>
            <a:r>
              <a:rPr sz="1069" spc="15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in</a:t>
            </a:r>
            <a:r>
              <a:rPr sz="1069" spc="14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ts val="1264"/>
              </a:lnSpc>
            </a:pPr>
            <a:r>
              <a:rPr sz="1069" spc="15" dirty="0">
                <a:latin typeface="Times New Roman"/>
                <a:cs typeface="Times New Roman"/>
              </a:rPr>
              <a:t>wrong </a:t>
            </a:r>
            <a:r>
              <a:rPr sz="1069" spc="10" dirty="0">
                <a:latin typeface="Times New Roman"/>
                <a:cs typeface="Times New Roman"/>
              </a:rPr>
              <a:t>direction. </a:t>
            </a:r>
            <a:r>
              <a:rPr sz="1069" spc="15" dirty="0">
                <a:latin typeface="Times New Roman"/>
                <a:cs typeface="Times New Roman"/>
              </a:rPr>
              <a:t>How </a:t>
            </a:r>
            <a:r>
              <a:rPr sz="1069" spc="10" dirty="0">
                <a:latin typeface="Times New Roman"/>
                <a:cs typeface="Times New Roman"/>
              </a:rPr>
              <a:t>this problem can be overcome?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may want to implement  some logic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0" dirty="0">
                <a:latin typeface="Times New Roman"/>
                <a:cs typeface="Times New Roman"/>
              </a:rPr>
              <a:t>in case of the root node, </a:t>
            </a:r>
            <a:r>
              <a:rPr sz="1069" dirty="0">
                <a:latin typeface="Times New Roman"/>
                <a:cs typeface="Times New Roman"/>
              </a:rPr>
              <a:t>it </a:t>
            </a:r>
            <a:r>
              <a:rPr sz="1069" spc="5" dirty="0">
                <a:latin typeface="Times New Roman"/>
                <a:cs typeface="Times New Roman"/>
              </a:rPr>
              <a:t>is better </a:t>
            </a:r>
            <a:r>
              <a:rPr sz="1069" spc="10" dirty="0">
                <a:latin typeface="Times New Roman"/>
                <a:cs typeface="Times New Roman"/>
              </a:rPr>
              <a:t>not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go </a:t>
            </a:r>
            <a:r>
              <a:rPr sz="1069" spc="5" dirty="0">
                <a:latin typeface="Times New Roman"/>
                <a:cs typeface="Times New Roman"/>
              </a:rPr>
              <a:t>towards </a:t>
            </a:r>
            <a:r>
              <a:rPr sz="1069" spc="10" dirty="0">
                <a:latin typeface="Times New Roman"/>
                <a:cs typeface="Times New Roman"/>
              </a:rPr>
              <a:t>the right </a:t>
            </a:r>
            <a:r>
              <a:rPr sz="1069" spc="5" dirty="0">
                <a:latin typeface="Times New Roman"/>
                <a:cs typeface="Times New Roman"/>
              </a:rPr>
              <a:t>side.  Rather,</a:t>
            </a:r>
            <a:r>
              <a:rPr sz="1069" spc="8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9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left</a:t>
            </a:r>
            <a:r>
              <a:rPr sz="1069" spc="8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side</a:t>
            </a:r>
            <a:r>
              <a:rPr sz="1069" spc="9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movement</a:t>
            </a:r>
            <a:r>
              <a:rPr sz="1069" spc="8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will</a:t>
            </a:r>
            <a:r>
              <a:rPr sz="1069" spc="8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be</a:t>
            </a:r>
            <a:r>
              <a:rPr sz="1069" spc="8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appropriate.</a:t>
            </a:r>
            <a:r>
              <a:rPr sz="1069" spc="8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If</a:t>
            </a:r>
            <a:r>
              <a:rPr sz="1069" spc="8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this</a:t>
            </a:r>
            <a:r>
              <a:rPr sz="1069" spc="8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is</a:t>
            </a:r>
            <a:r>
              <a:rPr sz="1069" spc="9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not</a:t>
            </a:r>
            <a:r>
              <a:rPr sz="1069" spc="8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8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root</a:t>
            </a:r>
            <a:r>
              <a:rPr sz="1069" spc="8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node,</a:t>
            </a:r>
            <a:r>
              <a:rPr sz="1069" spc="8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do</a:t>
            </a:r>
            <a:r>
              <a:rPr sz="1069" spc="8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as</a:t>
            </a:r>
            <a:endParaRPr sz="1069">
              <a:latin typeface="Times New Roman"/>
              <a:cs typeface="Times New Roman"/>
            </a:endParaRPr>
          </a:p>
          <a:p>
            <a:pPr marL="12347" marR="6791" algn="just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usual. It </a:t>
            </a:r>
            <a:r>
              <a:rPr sz="1069" spc="10" dirty="0">
                <a:latin typeface="Times New Roman"/>
                <a:cs typeface="Times New Roman"/>
              </a:rPr>
              <a:t>may </a:t>
            </a:r>
            <a:r>
              <a:rPr sz="1069" spc="5" dirty="0">
                <a:latin typeface="Times New Roman"/>
                <a:cs typeface="Times New Roman"/>
              </a:rPr>
              <a:t>lend complexities to </a:t>
            </a:r>
            <a:r>
              <a:rPr sz="1069" spc="10" dirty="0">
                <a:latin typeface="Times New Roman"/>
                <a:cs typeface="Times New Roman"/>
              </a:rPr>
              <a:t>our </a:t>
            </a:r>
            <a:r>
              <a:rPr sz="1069" spc="5" dirty="0">
                <a:latin typeface="Times New Roman"/>
                <a:cs typeface="Times New Roman"/>
              </a:rPr>
              <a:t>code. </a:t>
            </a:r>
            <a:r>
              <a:rPr sz="1069" spc="10" dirty="0">
                <a:latin typeface="Times New Roman"/>
                <a:cs typeface="Times New Roman"/>
              </a:rPr>
              <a:t>Is there any other </a:t>
            </a:r>
            <a:r>
              <a:rPr sz="1069" spc="15" dirty="0">
                <a:latin typeface="Times New Roman"/>
                <a:cs typeface="Times New Roman"/>
              </a:rPr>
              <a:t>way </a:t>
            </a:r>
            <a:r>
              <a:rPr sz="1069" spc="10" dirty="0">
                <a:latin typeface="Times New Roman"/>
                <a:cs typeface="Times New Roman"/>
              </a:rPr>
              <a:t>to fix </a:t>
            </a:r>
            <a:r>
              <a:rPr sz="1069" spc="5" dirty="0">
                <a:latin typeface="Times New Roman"/>
                <a:cs typeface="Times New Roman"/>
              </a:rPr>
              <a:t>it? </a:t>
            </a:r>
            <a:r>
              <a:rPr sz="1069" spc="10" dirty="0">
                <a:latin typeface="Times New Roman"/>
                <a:cs typeface="Times New Roman"/>
              </a:rPr>
              <a:t>Here </a:t>
            </a:r>
            <a:r>
              <a:rPr sz="1069" spc="15" dirty="0">
                <a:latin typeface="Times New Roman"/>
                <a:cs typeface="Times New Roman"/>
              </a:rPr>
              <a:t>we  </a:t>
            </a:r>
            <a:r>
              <a:rPr sz="1069" spc="5" dirty="0">
                <a:latin typeface="Times New Roman"/>
                <a:cs typeface="Times New Roman"/>
              </a:rPr>
              <a:t>will use </a:t>
            </a:r>
            <a:r>
              <a:rPr sz="1069" spc="10" dirty="0">
                <a:latin typeface="Times New Roman"/>
                <a:cs typeface="Times New Roman"/>
              </a:rPr>
              <a:t>a programming </a:t>
            </a:r>
            <a:r>
              <a:rPr sz="1069" spc="5" dirty="0">
                <a:latin typeface="Times New Roman"/>
                <a:cs typeface="Times New Roman"/>
              </a:rPr>
              <a:t>trick to fix</a:t>
            </a:r>
            <a:r>
              <a:rPr sz="1069" spc="-5" dirty="0">
                <a:latin typeface="Times New Roman"/>
                <a:cs typeface="Times New Roman"/>
              </a:rPr>
              <a:t> </a:t>
            </a:r>
            <a:r>
              <a:rPr sz="1069" dirty="0">
                <a:latin typeface="Times New Roman"/>
                <a:cs typeface="Times New Roman"/>
              </a:rPr>
              <a:t>it.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49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marR="6791" algn="just">
              <a:lnSpc>
                <a:spcPct val="98300"/>
              </a:lnSpc>
            </a:pP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make </a:t>
            </a:r>
            <a:r>
              <a:rPr sz="1069" spc="5" dirty="0">
                <a:latin typeface="Times New Roman"/>
                <a:cs typeface="Times New Roman"/>
              </a:rPr>
              <a:t>this routine as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private </a:t>
            </a:r>
            <a:r>
              <a:rPr sz="1069" spc="10" dirty="0">
                <a:latin typeface="Times New Roman"/>
                <a:cs typeface="Times New Roman"/>
              </a:rPr>
              <a:t>member </a:t>
            </a:r>
            <a:r>
              <a:rPr sz="1069" spc="5" dirty="0">
                <a:latin typeface="Times New Roman"/>
                <a:cs typeface="Times New Roman"/>
              </a:rPr>
              <a:t>function 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class </a:t>
            </a:r>
            <a:r>
              <a:rPr sz="1069" spc="10" dirty="0">
                <a:latin typeface="Times New Roman"/>
                <a:cs typeface="Times New Roman"/>
              </a:rPr>
              <a:t>so </a:t>
            </a:r>
            <a:r>
              <a:rPr sz="1069" spc="5" dirty="0">
                <a:latin typeface="Times New Roman"/>
                <a:cs typeface="Times New Roman"/>
              </a:rPr>
              <a:t>other classes  </a:t>
            </a:r>
            <a:r>
              <a:rPr sz="1069" spc="10" dirty="0">
                <a:latin typeface="Times New Roman"/>
                <a:cs typeface="Times New Roman"/>
              </a:rPr>
              <a:t>do </a:t>
            </a:r>
            <a:r>
              <a:rPr sz="1069" spc="5" dirty="0">
                <a:latin typeface="Times New Roman"/>
                <a:cs typeface="Times New Roman"/>
              </a:rPr>
              <a:t>not </a:t>
            </a:r>
            <a:r>
              <a:rPr sz="1069" spc="10" dirty="0">
                <a:latin typeface="Times New Roman"/>
                <a:cs typeface="Times New Roman"/>
              </a:rPr>
              <a:t>have </a:t>
            </a:r>
            <a:r>
              <a:rPr sz="1069" spc="5" dirty="0">
                <a:latin typeface="Times New Roman"/>
                <a:cs typeface="Times New Roman"/>
              </a:rPr>
              <a:t>access to it. </a:t>
            </a: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10" dirty="0">
                <a:latin typeface="Times New Roman"/>
                <a:cs typeface="Times New Roman"/>
              </a:rPr>
              <a:t>what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5" dirty="0">
                <a:latin typeface="Times New Roman"/>
                <a:cs typeface="Times New Roman"/>
              </a:rPr>
              <a:t>the trick?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insert </a:t>
            </a:r>
            <a:r>
              <a:rPr sz="1069" spc="10" dirty="0">
                <a:latin typeface="Times New Roman"/>
                <a:cs typeface="Times New Roman"/>
              </a:rPr>
              <a:t>a new node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tree.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With the help </a:t>
            </a:r>
            <a:r>
              <a:rPr sz="1069" spc="5" dirty="0">
                <a:latin typeface="Times New Roman"/>
                <a:cs typeface="Times New Roman"/>
              </a:rPr>
              <a:t>of this </a:t>
            </a:r>
            <a:r>
              <a:rPr sz="1069" spc="10" dirty="0">
                <a:latin typeface="Times New Roman"/>
                <a:cs typeface="Times New Roman"/>
              </a:rPr>
              <a:t>node, </a:t>
            </a:r>
            <a:r>
              <a:rPr sz="1069" spc="5" dirty="0">
                <a:latin typeface="Times New Roman"/>
                <a:cs typeface="Times New Roman"/>
              </a:rPr>
              <a:t>it </a:t>
            </a:r>
            <a:r>
              <a:rPr sz="1069" spc="10" dirty="0">
                <a:latin typeface="Times New Roman"/>
                <a:cs typeface="Times New Roman"/>
              </a:rPr>
              <a:t>will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easy to find out </a:t>
            </a:r>
            <a:r>
              <a:rPr sz="1069" spc="10" dirty="0">
                <a:latin typeface="Times New Roman"/>
                <a:cs typeface="Times New Roman"/>
              </a:rPr>
              <a:t>whether we </a:t>
            </a:r>
            <a:r>
              <a:rPr sz="1069" spc="5" dirty="0">
                <a:latin typeface="Times New Roman"/>
                <a:cs typeface="Times New Roman"/>
              </a:rPr>
              <a:t>are </a:t>
            </a:r>
            <a:r>
              <a:rPr sz="1069" spc="10" dirty="0">
                <a:latin typeface="Times New Roman"/>
                <a:cs typeface="Times New Roman"/>
              </a:rPr>
              <a:t>on the </a:t>
            </a:r>
            <a:r>
              <a:rPr sz="1069" spc="5" dirty="0">
                <a:latin typeface="Times New Roman"/>
                <a:cs typeface="Times New Roman"/>
              </a:rPr>
              <a:t>root </a:t>
            </a:r>
            <a:r>
              <a:rPr sz="1069" spc="10" dirty="0">
                <a:latin typeface="Times New Roman"/>
                <a:cs typeface="Times New Roman"/>
              </a:rPr>
              <a:t>node  </a:t>
            </a:r>
            <a:r>
              <a:rPr sz="1069" spc="5" dirty="0">
                <a:latin typeface="Times New Roman"/>
                <a:cs typeface="Times New Roman"/>
              </a:rPr>
              <a:t>or not. </a:t>
            </a:r>
            <a:r>
              <a:rPr sz="1069" spc="10" dirty="0">
                <a:latin typeface="Times New Roman"/>
                <a:cs typeface="Times New Roman"/>
              </a:rPr>
              <a:t>This </a:t>
            </a:r>
            <a:r>
              <a:rPr sz="1069" spc="15" dirty="0">
                <a:latin typeface="Times New Roman"/>
                <a:cs typeface="Times New Roman"/>
              </a:rPr>
              <a:t>way, </a:t>
            </a:r>
            <a:r>
              <a:rPr sz="1069" spc="10" dirty="0">
                <a:latin typeface="Times New Roman"/>
                <a:cs typeface="Times New Roman"/>
              </a:rPr>
              <a:t>the pointer </a:t>
            </a:r>
            <a:r>
              <a:rPr sz="1069" i="1" spc="10" dirty="0">
                <a:latin typeface="Times New Roman"/>
                <a:cs typeface="Times New Roman"/>
              </a:rPr>
              <a:t>p </a:t>
            </a:r>
            <a:r>
              <a:rPr sz="1069" spc="10" dirty="0">
                <a:latin typeface="Times New Roman"/>
                <a:cs typeface="Times New Roman"/>
              </a:rPr>
              <a:t>will move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correct</a:t>
            </a:r>
            <a:r>
              <a:rPr sz="1069" spc="-2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direction.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2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6173" algn="just">
              <a:lnSpc>
                <a:spcPct val="98400"/>
              </a:lnSpc>
            </a:pPr>
            <a:r>
              <a:rPr sz="1069" spc="5" dirty="0">
                <a:latin typeface="Times New Roman"/>
                <a:cs typeface="Times New Roman"/>
              </a:rPr>
              <a:t>Let’s </a:t>
            </a:r>
            <a:r>
              <a:rPr sz="1069" spc="10" dirty="0">
                <a:latin typeface="Times New Roman"/>
                <a:cs typeface="Times New Roman"/>
              </a:rPr>
              <a:t>see </a:t>
            </a:r>
            <a:r>
              <a:rPr sz="1069" spc="5" dirty="0">
                <a:latin typeface="Times New Roman"/>
                <a:cs typeface="Times New Roman"/>
              </a:rPr>
              <a:t>this trick.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insert </a:t>
            </a:r>
            <a:r>
              <a:rPr sz="1069" spc="10" dirty="0">
                <a:latin typeface="Times New Roman"/>
                <a:cs typeface="Times New Roman"/>
              </a:rPr>
              <a:t>an </a:t>
            </a:r>
            <a:r>
              <a:rPr sz="1069" spc="5" dirty="0">
                <a:latin typeface="Times New Roman"/>
                <a:cs typeface="Times New Roman"/>
              </a:rPr>
              <a:t>extra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binary tree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call it as </a:t>
            </a:r>
            <a:r>
              <a:rPr sz="1069" spc="10" dirty="0">
                <a:latin typeface="Times New Roman"/>
                <a:cs typeface="Times New Roman"/>
              </a:rPr>
              <a:t>a  </a:t>
            </a:r>
            <a:r>
              <a:rPr sz="1069" i="1" spc="10" dirty="0">
                <a:latin typeface="Times New Roman"/>
                <a:cs typeface="Times New Roman"/>
              </a:rPr>
              <a:t>dummy </a:t>
            </a:r>
            <a:r>
              <a:rPr sz="1069" spc="5" dirty="0">
                <a:latin typeface="Times New Roman"/>
                <a:cs typeface="Times New Roman"/>
              </a:rPr>
              <a:t>node. </a:t>
            </a:r>
            <a:r>
              <a:rPr sz="1069" spc="10" dirty="0">
                <a:latin typeface="Times New Roman"/>
                <a:cs typeface="Times New Roman"/>
              </a:rPr>
              <a:t>This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well </a:t>
            </a:r>
            <a:r>
              <a:rPr sz="1069" spc="5" dirty="0">
                <a:latin typeface="Times New Roman"/>
                <a:cs typeface="Times New Roman"/>
              </a:rPr>
              <a:t>reflected in the </a:t>
            </a:r>
            <a:r>
              <a:rPr sz="1069" spc="10" dirty="0">
                <a:latin typeface="Times New Roman"/>
                <a:cs typeface="Times New Roman"/>
              </a:rPr>
              <a:t>diagram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tree with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i="1" spc="10" dirty="0">
                <a:latin typeface="Times New Roman"/>
                <a:cs typeface="Times New Roman"/>
              </a:rPr>
              <a:t>dummy </a:t>
            </a:r>
            <a:r>
              <a:rPr sz="1069" spc="5" dirty="0">
                <a:latin typeface="Times New Roman"/>
                <a:cs typeface="Times New Roman"/>
              </a:rPr>
              <a:t>node.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see where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5" dirty="0">
                <a:latin typeface="Times New Roman"/>
                <a:cs typeface="Times New Roman"/>
              </a:rPr>
              <a:t>dummy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has </a:t>
            </a:r>
            <a:r>
              <a:rPr sz="1069" spc="10" dirty="0">
                <a:latin typeface="Times New Roman"/>
                <a:cs typeface="Times New Roman"/>
              </a:rPr>
              <a:t>been</a:t>
            </a:r>
            <a:r>
              <a:rPr sz="1069" spc="-2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inserted.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48402" y="1293687"/>
            <a:ext cx="4874510" cy="26624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5986180" y="2947140"/>
            <a:ext cx="212372" cy="201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312" dirty="0">
                <a:latin typeface="Arial"/>
                <a:cs typeface="Arial"/>
              </a:rPr>
              <a:t>20</a:t>
            </a:r>
            <a:endParaRPr sz="1312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99930" y="1358795"/>
            <a:ext cx="212990" cy="201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312" spc="5" dirty="0">
                <a:latin typeface="Arial"/>
                <a:cs typeface="Arial"/>
              </a:rPr>
              <a:t>14</a:t>
            </a:r>
            <a:endParaRPr sz="1312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17120" y="1916642"/>
            <a:ext cx="212372" cy="201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312" dirty="0">
                <a:latin typeface="Arial"/>
                <a:cs typeface="Arial"/>
              </a:rPr>
              <a:t>15</a:t>
            </a:r>
            <a:endParaRPr sz="1312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82014" y="1916642"/>
            <a:ext cx="118533" cy="201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312" spc="5" dirty="0">
                <a:latin typeface="Arial"/>
                <a:cs typeface="Arial"/>
              </a:rPr>
              <a:t>4</a:t>
            </a:r>
            <a:endParaRPr sz="1312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93226" y="2524866"/>
            <a:ext cx="118533" cy="201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312" spc="5" dirty="0">
                <a:latin typeface="Arial"/>
                <a:cs typeface="Arial"/>
              </a:rPr>
              <a:t>9</a:t>
            </a:r>
            <a:endParaRPr sz="1312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586495" y="2981960"/>
            <a:ext cx="118533" cy="201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312" spc="5" dirty="0">
                <a:latin typeface="Arial"/>
                <a:cs typeface="Arial"/>
              </a:rPr>
              <a:t>7</a:t>
            </a:r>
            <a:endParaRPr sz="1312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428333" y="2524866"/>
            <a:ext cx="212372" cy="201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312" dirty="0">
                <a:latin typeface="Arial"/>
                <a:cs typeface="Arial"/>
              </a:rPr>
              <a:t>18</a:t>
            </a:r>
            <a:endParaRPr sz="1312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70801" y="2524866"/>
            <a:ext cx="118533" cy="201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312" spc="5" dirty="0">
                <a:latin typeface="Arial"/>
                <a:cs typeface="Arial"/>
              </a:rPr>
              <a:t>3</a:t>
            </a:r>
            <a:endParaRPr sz="1312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028649" y="3488691"/>
            <a:ext cx="118533" cy="201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312" spc="5" dirty="0">
                <a:latin typeface="Arial"/>
                <a:cs typeface="Arial"/>
              </a:rPr>
              <a:t>5</a:t>
            </a:r>
            <a:endParaRPr sz="1312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920862" y="2981960"/>
            <a:ext cx="212372" cy="201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312" dirty="0">
                <a:latin typeface="Arial"/>
                <a:cs typeface="Arial"/>
              </a:rPr>
              <a:t>16</a:t>
            </a:r>
            <a:endParaRPr sz="1312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313503" y="1859597"/>
            <a:ext cx="269169" cy="2468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604" b="1" i="1" spc="-5" dirty="0">
                <a:latin typeface="Courier New"/>
                <a:cs typeface="Courier New"/>
              </a:rPr>
              <a:t>p?</a:t>
            </a:r>
            <a:endParaRPr sz="1604">
              <a:latin typeface="Courier New"/>
              <a:cs typeface="Courier New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28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40536026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6"/>
            <a:ext cx="140696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CS301 – Data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43804" y="868856"/>
            <a:ext cx="86615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28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52267" y="4445394"/>
            <a:ext cx="4851841" cy="14545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lnSpc>
                <a:spcPts val="1254"/>
              </a:lnSpc>
            </a:pPr>
            <a:r>
              <a:rPr sz="1069" spc="5" dirty="0">
                <a:latin typeface="Times New Roman"/>
                <a:cs typeface="Times New Roman"/>
              </a:rPr>
              <a:t>This</a:t>
            </a:r>
            <a:r>
              <a:rPr sz="1069" spc="78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dummy</a:t>
            </a:r>
            <a:r>
              <a:rPr sz="1069" spc="8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node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has</a:t>
            </a:r>
            <a:r>
              <a:rPr sz="1069" spc="8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either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no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value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or</a:t>
            </a:r>
            <a:r>
              <a:rPr sz="1069" spc="7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some</a:t>
            </a:r>
            <a:r>
              <a:rPr sz="1069" spc="8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dummy</a:t>
            </a:r>
            <a:r>
              <a:rPr sz="1069" spc="8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value.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The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dirty="0">
                <a:latin typeface="Times New Roman"/>
                <a:cs typeface="Times New Roman"/>
              </a:rPr>
              <a:t>left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pointer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of</a:t>
            </a:r>
            <a:r>
              <a:rPr sz="1069" spc="7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this</a:t>
            </a: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300"/>
              </a:lnSpc>
              <a:spcBef>
                <a:spcPts val="10"/>
              </a:spcBef>
            </a:pP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is pointing to </a:t>
            </a:r>
            <a:r>
              <a:rPr sz="1069" spc="10" dirty="0">
                <a:latin typeface="Times New Roman"/>
                <a:cs typeface="Times New Roman"/>
              </a:rPr>
              <a:t>the root node </a:t>
            </a:r>
            <a:r>
              <a:rPr sz="1069" spc="5" dirty="0">
                <a:latin typeface="Times New Roman"/>
                <a:cs typeface="Times New Roman"/>
              </a:rPr>
              <a:t>of the tree while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right pointer is seen pointing  itself i.e. to </a:t>
            </a:r>
            <a:r>
              <a:rPr sz="1069" i="1" spc="15" dirty="0">
                <a:latin typeface="Times New Roman"/>
                <a:cs typeface="Times New Roman"/>
              </a:rPr>
              <a:t>dummy </a:t>
            </a:r>
            <a:r>
              <a:rPr sz="1069" spc="5" dirty="0">
                <a:latin typeface="Times New Roman"/>
                <a:cs typeface="Times New Roman"/>
              </a:rPr>
              <a:t>node. </a:t>
            </a:r>
            <a:r>
              <a:rPr sz="1069" spc="10" dirty="0">
                <a:latin typeface="Times New Roman"/>
                <a:cs typeface="Times New Roman"/>
              </a:rPr>
              <a:t>There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no </a:t>
            </a:r>
            <a:r>
              <a:rPr sz="1069" spc="5" dirty="0">
                <a:latin typeface="Times New Roman"/>
                <a:cs typeface="Times New Roman"/>
              </a:rPr>
              <a:t>problem in doing all these things.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</a:t>
            </a:r>
            <a:r>
              <a:rPr sz="1069" spc="5" dirty="0">
                <a:latin typeface="Times New Roman"/>
                <a:cs typeface="Times New Roman"/>
              </a:rPr>
              <a:t>put  the address of </a:t>
            </a:r>
            <a:r>
              <a:rPr sz="1069" i="1" spc="15" dirty="0">
                <a:latin typeface="Times New Roman"/>
                <a:cs typeface="Times New Roman"/>
              </a:rPr>
              <a:t>dummy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in its right pointer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pointed the left </a:t>
            </a:r>
            <a:r>
              <a:rPr sz="1069" spc="10" dirty="0">
                <a:latin typeface="Times New Roman"/>
                <a:cs typeface="Times New Roman"/>
              </a:rPr>
              <a:t>thread </a:t>
            </a:r>
            <a:r>
              <a:rPr sz="1069" spc="5" dirty="0">
                <a:latin typeface="Times New Roman"/>
                <a:cs typeface="Times New Roman"/>
              </a:rPr>
              <a:t>of the left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most node towards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i="1" spc="10" dirty="0">
                <a:latin typeface="Times New Roman"/>
                <a:cs typeface="Times New Roman"/>
              </a:rPr>
              <a:t>dummy </a:t>
            </a:r>
            <a:r>
              <a:rPr sz="1069" spc="5" dirty="0">
                <a:latin typeface="Times New Roman"/>
                <a:cs typeface="Times New Roman"/>
              </a:rPr>
              <a:t>node. Similarly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right thread 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right-most </a:t>
            </a:r>
            <a:r>
              <a:rPr sz="1069" spc="10" dirty="0">
                <a:latin typeface="Times New Roman"/>
                <a:cs typeface="Times New Roman"/>
              </a:rPr>
              <a:t>node  </a:t>
            </a:r>
            <a:r>
              <a:rPr sz="1069" spc="5" dirty="0">
                <a:latin typeface="Times New Roman"/>
                <a:cs typeface="Times New Roman"/>
              </a:rPr>
              <a:t>is pointing </a:t>
            </a:r>
            <a:r>
              <a:rPr sz="1069" spc="10" dirty="0">
                <a:latin typeface="Times New Roman"/>
                <a:cs typeface="Times New Roman"/>
              </a:rPr>
              <a:t>to the </a:t>
            </a:r>
            <a:r>
              <a:rPr sz="1069" i="1" spc="10" dirty="0">
                <a:latin typeface="Times New Roman"/>
                <a:cs typeface="Times New Roman"/>
              </a:rPr>
              <a:t>dummy </a:t>
            </a:r>
            <a:r>
              <a:rPr sz="1069" spc="5" dirty="0">
                <a:latin typeface="Times New Roman"/>
                <a:cs typeface="Times New Roman"/>
              </a:rPr>
              <a:t>node. </a:t>
            </a:r>
            <a:r>
              <a:rPr sz="1069" spc="15" dirty="0">
                <a:latin typeface="Times New Roman"/>
                <a:cs typeface="Times New Roman"/>
              </a:rPr>
              <a:t>Now we </a:t>
            </a:r>
            <a:r>
              <a:rPr sz="1069" spc="10" dirty="0">
                <a:latin typeface="Times New Roman"/>
                <a:cs typeface="Times New Roman"/>
              </a:rPr>
              <a:t>have some </a:t>
            </a:r>
            <a:r>
              <a:rPr sz="1069" spc="5" dirty="0">
                <a:latin typeface="Times New Roman"/>
                <a:cs typeface="Times New Roman"/>
              </a:rPr>
              <a:t>extra pointers </a:t>
            </a:r>
            <a:r>
              <a:rPr sz="1069" spc="10" dirty="0">
                <a:latin typeface="Times New Roman"/>
                <a:cs typeface="Times New Roman"/>
              </a:rPr>
              <a:t>whose </a:t>
            </a:r>
            <a:r>
              <a:rPr sz="1069" spc="5" dirty="0">
                <a:latin typeface="Times New Roman"/>
                <a:cs typeface="Times New Roman"/>
              </a:rPr>
              <a:t>help will  </a:t>
            </a:r>
            <a:r>
              <a:rPr sz="1069" spc="10" dirty="0">
                <a:latin typeface="Times New Roman"/>
                <a:cs typeface="Times New Roman"/>
              </a:rPr>
              <a:t>make the </a:t>
            </a:r>
            <a:r>
              <a:rPr sz="1069" i="1" spc="5" dirty="0">
                <a:latin typeface="Times New Roman"/>
                <a:cs typeface="Times New Roman"/>
              </a:rPr>
              <a:t>nextInorder </a:t>
            </a:r>
            <a:r>
              <a:rPr sz="1069" spc="5" dirty="0">
                <a:latin typeface="Times New Roman"/>
                <a:cs typeface="Times New Roman"/>
              </a:rPr>
              <a:t>routine function</a:t>
            </a:r>
            <a:r>
              <a:rPr sz="1069" spc="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properly.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5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algn="just"/>
            <a:r>
              <a:rPr sz="1069" spc="10" dirty="0">
                <a:latin typeface="Times New Roman"/>
                <a:cs typeface="Times New Roman"/>
              </a:rPr>
              <a:t>Following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routine </a:t>
            </a:r>
            <a:r>
              <a:rPr sz="1069" i="1" spc="5" dirty="0">
                <a:latin typeface="Times New Roman"/>
                <a:cs typeface="Times New Roman"/>
              </a:rPr>
              <a:t>fastInorder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0" dirty="0">
                <a:latin typeface="Times New Roman"/>
                <a:cs typeface="Times New Roman"/>
              </a:rPr>
              <a:t>can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in the public interface of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class.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59849" y="6054936"/>
            <a:ext cx="4035690" cy="985270"/>
          </a:xfrm>
          <a:prstGeom prst="rect">
            <a:avLst/>
          </a:prstGeom>
          <a:ln w="609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9265">
              <a:lnSpc>
                <a:spcPts val="1235"/>
              </a:lnSpc>
            </a:pPr>
            <a:r>
              <a:rPr sz="1069" spc="5" dirty="0">
                <a:latin typeface="Times New Roman"/>
                <a:cs typeface="Times New Roman"/>
              </a:rPr>
              <a:t>/* This routine will traverse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binary search tree 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*/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5"/>
              </a:spcBef>
            </a:pPr>
            <a:endParaRPr sz="1069">
              <a:latin typeface="Times New Roman"/>
              <a:cs typeface="Times New Roman"/>
            </a:endParaRPr>
          </a:p>
          <a:p>
            <a:pPr marL="59265">
              <a:lnSpc>
                <a:spcPts val="1274"/>
              </a:lnSpc>
            </a:pPr>
            <a:r>
              <a:rPr sz="1069" spc="10" dirty="0">
                <a:latin typeface="Times New Roman"/>
                <a:cs typeface="Times New Roman"/>
              </a:rPr>
              <a:t>void fastInorder(TreeNode*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p)</a:t>
            </a:r>
            <a:endParaRPr sz="1069">
              <a:latin typeface="Times New Roman"/>
              <a:cs typeface="Times New Roman"/>
            </a:endParaRPr>
          </a:p>
          <a:p>
            <a:pPr marL="59265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{</a:t>
            </a:r>
            <a:endParaRPr sz="1069">
              <a:latin typeface="Times New Roman"/>
              <a:cs typeface="Times New Roman"/>
            </a:endParaRPr>
          </a:p>
          <a:p>
            <a:pPr marL="477827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while((p=nexInorder(p)) != dummy)  cout </a:t>
            </a:r>
            <a:r>
              <a:rPr sz="1069" spc="15" dirty="0">
                <a:latin typeface="Times New Roman"/>
                <a:cs typeface="Times New Roman"/>
              </a:rPr>
              <a:t>&lt;&lt;</a:t>
            </a:r>
            <a:r>
              <a:rPr sz="1069" spc="-13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p-&gt;getInfo();</a:t>
            </a:r>
            <a:endParaRPr sz="1069">
              <a:latin typeface="Times New Roman"/>
              <a:cs typeface="Times New Roman"/>
            </a:endParaRPr>
          </a:p>
          <a:p>
            <a:pPr marL="59265">
              <a:lnSpc>
                <a:spcPts val="1274"/>
              </a:lnSpc>
            </a:pPr>
            <a:r>
              <a:rPr sz="1069" spc="10" dirty="0">
                <a:latin typeface="Times New Roman"/>
                <a:cs typeface="Times New Roman"/>
              </a:rPr>
              <a:t>}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52267" y="7181870"/>
            <a:ext cx="4851841" cy="20971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algn="just">
              <a:lnSpc>
                <a:spcPct val="98400"/>
              </a:lnSpc>
            </a:pPr>
            <a:r>
              <a:rPr sz="1069" spc="5" dirty="0">
                <a:latin typeface="Times New Roman"/>
                <a:cs typeface="Times New Roman"/>
              </a:rPr>
              <a:t>This routine takes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i="1" spc="10" dirty="0">
                <a:latin typeface="Times New Roman"/>
                <a:cs typeface="Times New Roman"/>
              </a:rPr>
              <a:t>TreeNode </a:t>
            </a:r>
            <a:r>
              <a:rPr sz="1069" spc="10" dirty="0">
                <a:latin typeface="Times New Roman"/>
                <a:cs typeface="Times New Roman"/>
              </a:rPr>
              <a:t>as </a:t>
            </a:r>
            <a:r>
              <a:rPr sz="1069" spc="5" dirty="0">
                <a:latin typeface="Times New Roman"/>
                <a:cs typeface="Times New Roman"/>
              </a:rPr>
              <a:t>an </a:t>
            </a:r>
            <a:r>
              <a:rPr sz="1069" spc="10" dirty="0">
                <a:latin typeface="Times New Roman"/>
                <a:cs typeface="Times New Roman"/>
              </a:rPr>
              <a:t>argument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0" dirty="0">
                <a:latin typeface="Times New Roman"/>
                <a:cs typeface="Times New Roman"/>
              </a:rPr>
              <a:t>make </a:t>
            </a:r>
            <a:r>
              <a:rPr sz="1069" spc="5" dirty="0">
                <a:latin typeface="Times New Roman"/>
                <a:cs typeface="Times New Roman"/>
              </a:rPr>
              <a:t>it </a:t>
            </a:r>
            <a:r>
              <a:rPr sz="1069" spc="10" dirty="0">
                <a:latin typeface="Times New Roman"/>
                <a:cs typeface="Times New Roman"/>
              </a:rPr>
              <a:t>pass through the root of the  tree.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while </a:t>
            </a:r>
            <a:r>
              <a:rPr sz="1069" spc="10" dirty="0">
                <a:latin typeface="Times New Roman"/>
                <a:cs typeface="Times New Roman"/>
              </a:rPr>
              <a:t>loop, we are </a:t>
            </a:r>
            <a:r>
              <a:rPr sz="1069" spc="5" dirty="0">
                <a:latin typeface="Times New Roman"/>
                <a:cs typeface="Times New Roman"/>
              </a:rPr>
              <a:t>calling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i="1" spc="5" dirty="0">
                <a:latin typeface="Times New Roman"/>
                <a:cs typeface="Times New Roman"/>
              </a:rPr>
              <a:t>nextInorder </a:t>
            </a:r>
            <a:r>
              <a:rPr sz="1069" spc="5" dirty="0">
                <a:latin typeface="Times New Roman"/>
                <a:cs typeface="Times New Roman"/>
              </a:rPr>
              <a:t>routine </a:t>
            </a:r>
            <a:r>
              <a:rPr sz="1069" spc="10" dirty="0">
                <a:latin typeface="Times New Roman"/>
                <a:cs typeface="Times New Roman"/>
              </a:rPr>
              <a:t>and pass </a:t>
            </a:r>
            <a:r>
              <a:rPr sz="1069" spc="5" dirty="0">
                <a:latin typeface="Times New Roman"/>
                <a:cs typeface="Times New Roman"/>
              </a:rPr>
              <a:t>it </a:t>
            </a:r>
            <a:r>
              <a:rPr sz="1069" i="1" spc="5" dirty="0">
                <a:latin typeface="Times New Roman"/>
                <a:cs typeface="Times New Roman"/>
              </a:rPr>
              <a:t>p</a:t>
            </a:r>
            <a:r>
              <a:rPr sz="1069" spc="5" dirty="0">
                <a:latin typeface="Times New Roman"/>
                <a:cs typeface="Times New Roman"/>
              </a:rPr>
              <a:t>. </a:t>
            </a:r>
            <a:r>
              <a:rPr sz="1069" spc="15" dirty="0">
                <a:latin typeface="Times New Roman"/>
                <a:cs typeface="Times New Roman"/>
              </a:rPr>
              <a:t>The  </a:t>
            </a:r>
            <a:r>
              <a:rPr sz="1069" spc="5" dirty="0">
                <a:latin typeface="Times New Roman"/>
                <a:cs typeface="Times New Roman"/>
              </a:rPr>
              <a:t>pointer returned </a:t>
            </a:r>
            <a:r>
              <a:rPr sz="1069" spc="10" dirty="0">
                <a:latin typeface="Times New Roman"/>
                <a:cs typeface="Times New Roman"/>
              </a:rPr>
              <a:t>from this </a:t>
            </a:r>
            <a:r>
              <a:rPr sz="1069" spc="5" dirty="0">
                <a:latin typeface="Times New Roman"/>
                <a:cs typeface="Times New Roman"/>
              </a:rPr>
              <a:t>routine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then assigned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i="1" spc="5" dirty="0">
                <a:latin typeface="Times New Roman"/>
                <a:cs typeface="Times New Roman"/>
              </a:rPr>
              <a:t>p</a:t>
            </a:r>
            <a:r>
              <a:rPr sz="1069" spc="5" dirty="0">
                <a:latin typeface="Times New Roman"/>
                <a:cs typeface="Times New Roman"/>
              </a:rPr>
              <a:t>. </a:t>
            </a:r>
            <a:r>
              <a:rPr sz="1069" spc="10" dirty="0">
                <a:latin typeface="Times New Roman"/>
                <a:cs typeface="Times New Roman"/>
              </a:rPr>
              <a:t>This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 programming style</a:t>
            </a:r>
            <a:r>
              <a:rPr sz="1069" spc="13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of</a:t>
            </a: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ts val="1264"/>
              </a:lnSpc>
              <a:spcBef>
                <a:spcPts val="34"/>
              </a:spcBef>
            </a:pPr>
            <a:r>
              <a:rPr sz="1069" spc="10" dirty="0">
                <a:latin typeface="Times New Roman"/>
                <a:cs typeface="Times New Roman"/>
              </a:rPr>
              <a:t>C.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are </a:t>
            </a:r>
            <a:r>
              <a:rPr sz="1069" spc="10" dirty="0">
                <a:latin typeface="Times New Roman"/>
                <a:cs typeface="Times New Roman"/>
              </a:rPr>
              <a:t>performing two </a:t>
            </a:r>
            <a:r>
              <a:rPr sz="1069" spc="5" dirty="0">
                <a:latin typeface="Times New Roman"/>
                <a:cs typeface="Times New Roman"/>
              </a:rPr>
              <a:t>tasks in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single </a:t>
            </a:r>
            <a:r>
              <a:rPr sz="1069" spc="10" dirty="0">
                <a:latin typeface="Times New Roman"/>
                <a:cs typeface="Times New Roman"/>
              </a:rPr>
              <a:t>statement </a:t>
            </a:r>
            <a:r>
              <a:rPr sz="1069" spc="5" dirty="0">
                <a:latin typeface="Times New Roman"/>
                <a:cs typeface="Times New Roman"/>
              </a:rPr>
              <a:t>i.e.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call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i="1" spc="5" dirty="0">
                <a:latin typeface="Times New Roman"/>
                <a:cs typeface="Times New Roman"/>
              </a:rPr>
              <a:t>nextInorder </a:t>
            </a:r>
            <a:r>
              <a:rPr sz="1069" dirty="0">
                <a:latin typeface="Times New Roman"/>
                <a:cs typeface="Times New Roman"/>
              </a:rPr>
              <a:t>by  </a:t>
            </a:r>
            <a:r>
              <a:rPr sz="1069" spc="10" dirty="0">
                <a:latin typeface="Times New Roman"/>
                <a:cs typeface="Times New Roman"/>
              </a:rPr>
              <a:t>passing</a:t>
            </a:r>
            <a:r>
              <a:rPr sz="1069" spc="9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it</a:t>
            </a:r>
            <a:r>
              <a:rPr sz="1069" spc="83" dirty="0">
                <a:latin typeface="Times New Roman"/>
                <a:cs typeface="Times New Roman"/>
              </a:rPr>
              <a:t> </a:t>
            </a:r>
            <a:r>
              <a:rPr sz="1069" i="1" spc="10" dirty="0">
                <a:latin typeface="Times New Roman"/>
                <a:cs typeface="Times New Roman"/>
              </a:rPr>
              <a:t>p</a:t>
            </a:r>
            <a:r>
              <a:rPr sz="1069" i="1" spc="10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and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8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value</a:t>
            </a:r>
            <a:r>
              <a:rPr sz="1069" spc="8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returned</a:t>
            </a:r>
            <a:r>
              <a:rPr sz="1069" spc="92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by</a:t>
            </a:r>
            <a:r>
              <a:rPr sz="1069" spc="10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this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routine</a:t>
            </a:r>
            <a:r>
              <a:rPr sz="1069" spc="8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is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saved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in</a:t>
            </a:r>
            <a:r>
              <a:rPr sz="1069" spc="92" dirty="0">
                <a:latin typeface="Times New Roman"/>
                <a:cs typeface="Times New Roman"/>
              </a:rPr>
              <a:t> </a:t>
            </a:r>
            <a:r>
              <a:rPr sz="1069" i="1" spc="5" dirty="0">
                <a:latin typeface="Times New Roman"/>
                <a:cs typeface="Times New Roman"/>
              </a:rPr>
              <a:t>p</a:t>
            </a:r>
            <a:r>
              <a:rPr sz="1069" spc="5" dirty="0">
                <a:latin typeface="Times New Roman"/>
                <a:cs typeface="Times New Roman"/>
              </a:rPr>
              <a:t>.</a:t>
            </a:r>
            <a:r>
              <a:rPr sz="1069" spc="9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Then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we</a:t>
            </a:r>
            <a:r>
              <a:rPr sz="1069" spc="9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check</a:t>
            </a:r>
            <a:r>
              <a:rPr sz="1069" spc="9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that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15"/>
              </a:lnSpc>
            </a:pPr>
            <a:r>
              <a:rPr sz="1069" spc="5" dirty="0">
                <a:latin typeface="Times New Roman"/>
                <a:cs typeface="Times New Roman"/>
              </a:rPr>
              <a:t>the</a:t>
            </a:r>
            <a:r>
              <a:rPr sz="1069" spc="6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value</a:t>
            </a:r>
            <a:r>
              <a:rPr sz="1069" spc="6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returned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by</a:t>
            </a:r>
            <a:r>
              <a:rPr sz="1069" spc="7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the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i="1" spc="5" dirty="0">
                <a:latin typeface="Times New Roman"/>
                <a:cs typeface="Times New Roman"/>
              </a:rPr>
              <a:t>nextInorder</a:t>
            </a:r>
            <a:r>
              <a:rPr sz="1069" i="1" spc="7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routine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that</a:t>
            </a:r>
            <a:r>
              <a:rPr sz="1069" spc="78" dirty="0">
                <a:latin typeface="Times New Roman"/>
                <a:cs typeface="Times New Roman"/>
              </a:rPr>
              <a:t> </a:t>
            </a:r>
            <a:r>
              <a:rPr sz="1069" dirty="0">
                <a:latin typeface="Times New Roman"/>
                <a:cs typeface="Times New Roman"/>
              </a:rPr>
              <a:t>is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now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actually</a:t>
            </a:r>
            <a:r>
              <a:rPr sz="1069" spc="7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saved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in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i="1" spc="5" dirty="0">
                <a:latin typeface="Times New Roman"/>
                <a:cs typeface="Times New Roman"/>
              </a:rPr>
              <a:t>p</a:t>
            </a:r>
            <a:r>
              <a:rPr sz="1069" spc="5" dirty="0">
                <a:latin typeface="Times New Roman"/>
                <a:cs typeface="Times New Roman"/>
              </a:rPr>
              <a:t>,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is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not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74"/>
              </a:lnSpc>
            </a:pPr>
            <a:r>
              <a:rPr sz="1069" i="1" spc="10" dirty="0">
                <a:latin typeface="Times New Roman"/>
                <a:cs typeface="Times New Roman"/>
              </a:rPr>
              <a:t>dummy </a:t>
            </a:r>
            <a:r>
              <a:rPr sz="1069" spc="5" dirty="0">
                <a:latin typeface="Times New Roman"/>
                <a:cs typeface="Times New Roman"/>
              </a:rPr>
              <a:t>node. </a:t>
            </a:r>
            <a:r>
              <a:rPr sz="1069" spc="10" dirty="0">
                <a:latin typeface="Times New Roman"/>
                <a:cs typeface="Times New Roman"/>
              </a:rPr>
              <a:t>Then we </a:t>
            </a:r>
            <a:r>
              <a:rPr sz="1069" spc="5" dirty="0">
                <a:latin typeface="Times New Roman"/>
                <a:cs typeface="Times New Roman"/>
              </a:rPr>
              <a:t>print the </a:t>
            </a:r>
            <a:r>
              <a:rPr sz="1069" i="1" spc="5" dirty="0">
                <a:latin typeface="Times New Roman"/>
                <a:cs typeface="Times New Roman"/>
              </a:rPr>
              <a:t>info </a:t>
            </a:r>
            <a:r>
              <a:rPr sz="1069" spc="10" dirty="0">
                <a:latin typeface="Times New Roman"/>
                <a:cs typeface="Times New Roman"/>
              </a:rPr>
              <a:t>of the node. This </a:t>
            </a:r>
            <a:r>
              <a:rPr sz="1069" spc="5" dirty="0">
                <a:latin typeface="Times New Roman"/>
                <a:cs typeface="Times New Roman"/>
              </a:rPr>
              <a:t>function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5" dirty="0">
                <a:latin typeface="Times New Roman"/>
                <a:cs typeface="Times New Roman"/>
              </a:rPr>
              <a:t>called</a:t>
            </a:r>
            <a:r>
              <a:rPr sz="1069" spc="8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as: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1069">
              <a:latin typeface="Times New Roman"/>
              <a:cs typeface="Times New Roman"/>
            </a:endParaRPr>
          </a:p>
          <a:p>
            <a:pPr marL="430908"/>
            <a:r>
              <a:rPr sz="1069" spc="10" dirty="0">
                <a:latin typeface="Times New Roman"/>
                <a:cs typeface="Times New Roman"/>
              </a:rPr>
              <a:t>fastInorder(dummy);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29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400"/>
              </a:lnSpc>
              <a:spcBef>
                <a:spcPts val="5"/>
              </a:spcBef>
            </a:pP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are </a:t>
            </a:r>
            <a:r>
              <a:rPr sz="1069" spc="15" dirty="0">
                <a:latin typeface="Times New Roman"/>
                <a:cs typeface="Times New Roman"/>
              </a:rPr>
              <a:t>not </a:t>
            </a:r>
            <a:r>
              <a:rPr sz="1069" spc="5" dirty="0">
                <a:latin typeface="Times New Roman"/>
                <a:cs typeface="Times New Roman"/>
              </a:rPr>
              <a:t>passing it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root 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tree </a:t>
            </a:r>
            <a:r>
              <a:rPr sz="1069" spc="10" dirty="0">
                <a:latin typeface="Times New Roman"/>
                <a:cs typeface="Times New Roman"/>
              </a:rPr>
              <a:t>but the </a:t>
            </a:r>
            <a:r>
              <a:rPr sz="1069" i="1" spc="10" dirty="0">
                <a:latin typeface="Times New Roman"/>
                <a:cs typeface="Times New Roman"/>
              </a:rPr>
              <a:t>dummy </a:t>
            </a:r>
            <a:r>
              <a:rPr sz="1069" spc="5" dirty="0">
                <a:latin typeface="Times New Roman"/>
                <a:cs typeface="Times New Roman"/>
              </a:rPr>
              <a:t>node. </a:t>
            </a: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get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28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correct </a:t>
            </a:r>
            <a:r>
              <a:rPr sz="1069" spc="10" dirty="0">
                <a:latin typeface="Times New Roman"/>
                <a:cs typeface="Times New Roman"/>
              </a:rPr>
              <a:t>values and see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diagrams below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i="1" spc="10" dirty="0">
                <a:latin typeface="Times New Roman"/>
                <a:cs typeface="Times New Roman"/>
              </a:rPr>
              <a:t>p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10" dirty="0">
                <a:latin typeface="Times New Roman"/>
                <a:cs typeface="Times New Roman"/>
              </a:rPr>
              <a:t>moving in the right  </a:t>
            </a:r>
            <a:r>
              <a:rPr sz="1069" spc="5" dirty="0">
                <a:latin typeface="Times New Roman"/>
                <a:cs typeface="Times New Roman"/>
              </a:rPr>
              <a:t>direction. </a:t>
            </a:r>
            <a:r>
              <a:rPr sz="1069" spc="10" dirty="0">
                <a:latin typeface="Times New Roman"/>
                <a:cs typeface="Times New Roman"/>
              </a:rPr>
              <a:t>Let’s </a:t>
            </a:r>
            <a:r>
              <a:rPr sz="1069" spc="5" dirty="0">
                <a:latin typeface="Times New Roman"/>
                <a:cs typeface="Times New Roman"/>
              </a:rPr>
              <a:t>try to understand this with </a:t>
            </a:r>
            <a:r>
              <a:rPr sz="1069" spc="10" dirty="0">
                <a:latin typeface="Times New Roman"/>
                <a:cs typeface="Times New Roman"/>
              </a:rPr>
              <a:t>the help </a:t>
            </a:r>
            <a:r>
              <a:rPr sz="1069" spc="5" dirty="0">
                <a:latin typeface="Times New Roman"/>
                <a:cs typeface="Times New Roman"/>
              </a:rPr>
              <a:t>of</a:t>
            </a:r>
            <a:r>
              <a:rPr sz="1069" spc="3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diagrams.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337205" y="1293687"/>
            <a:ext cx="4553075" cy="2967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" name="object 8"/>
          <p:cNvSpPr txBox="1"/>
          <p:nvPr/>
        </p:nvSpPr>
        <p:spPr>
          <a:xfrm>
            <a:off x="4492659" y="2454734"/>
            <a:ext cx="186443" cy="172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18" spc="10" dirty="0">
                <a:latin typeface="Arial"/>
                <a:cs typeface="Arial"/>
              </a:rPr>
              <a:t>15</a:t>
            </a:r>
            <a:endParaRPr sz="1118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60554" y="2454734"/>
            <a:ext cx="105569" cy="172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18" spc="10" dirty="0">
                <a:latin typeface="Arial"/>
                <a:cs typeface="Arial"/>
              </a:rPr>
              <a:t>4</a:t>
            </a:r>
            <a:endParaRPr sz="1118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165827" y="2983688"/>
            <a:ext cx="105569" cy="172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18" spc="10" dirty="0">
                <a:latin typeface="Arial"/>
                <a:cs typeface="Arial"/>
              </a:rPr>
              <a:t>9</a:t>
            </a:r>
            <a:endParaRPr sz="1118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725031" y="3380034"/>
            <a:ext cx="105569" cy="172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18" spc="10" dirty="0">
                <a:latin typeface="Arial"/>
                <a:cs typeface="Arial"/>
              </a:rPr>
              <a:t>7</a:t>
            </a:r>
            <a:endParaRPr sz="1118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197934" y="2983688"/>
            <a:ext cx="186443" cy="172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18" spc="10" dirty="0">
                <a:latin typeface="Arial"/>
                <a:cs typeface="Arial"/>
              </a:rPr>
              <a:t>18</a:t>
            </a:r>
            <a:endParaRPr sz="1118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55281" y="2983688"/>
            <a:ext cx="105569" cy="172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18" spc="10" dirty="0">
                <a:latin typeface="Arial"/>
                <a:cs typeface="Arial"/>
              </a:rPr>
              <a:t>3</a:t>
            </a:r>
            <a:endParaRPr sz="1118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240527" y="3820831"/>
            <a:ext cx="105569" cy="172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18" spc="10" dirty="0">
                <a:latin typeface="Arial"/>
                <a:cs typeface="Arial"/>
              </a:rPr>
              <a:t>5</a:t>
            </a:r>
            <a:endParaRPr sz="1118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757137" y="3380034"/>
            <a:ext cx="186443" cy="172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18" spc="10" dirty="0">
                <a:latin typeface="Arial"/>
                <a:cs typeface="Arial"/>
              </a:rPr>
              <a:t>16</a:t>
            </a:r>
            <a:endParaRPr sz="1118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638728" y="3380034"/>
            <a:ext cx="187678" cy="172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18" spc="15" dirty="0">
                <a:latin typeface="Arial"/>
                <a:cs typeface="Arial"/>
              </a:rPr>
              <a:t>20</a:t>
            </a:r>
            <a:endParaRPr sz="1118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434749" y="1396082"/>
            <a:ext cx="893939" cy="755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5597"/>
            <a:r>
              <a:rPr sz="1118" spc="15" dirty="0">
                <a:latin typeface="Arial"/>
                <a:cs typeface="Arial"/>
              </a:rPr>
              <a:t>dummy</a:t>
            </a:r>
            <a:endParaRPr sz="1118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2347">
              <a:spcBef>
                <a:spcPts val="715"/>
              </a:spcBef>
            </a:pPr>
            <a:r>
              <a:rPr sz="1118" spc="10" dirty="0">
                <a:latin typeface="Arial"/>
                <a:cs typeface="Arial"/>
              </a:rPr>
              <a:t>14</a:t>
            </a:r>
            <a:endParaRPr sz="1118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298314" y="1650683"/>
            <a:ext cx="1914437" cy="2120018"/>
          </a:xfrm>
          <a:custGeom>
            <a:avLst/>
            <a:gdLst/>
            <a:ahLst/>
            <a:cxnLst/>
            <a:rect l="l" t="t" r="r" b="b"/>
            <a:pathLst>
              <a:path w="1969135" h="2180590">
                <a:moveTo>
                  <a:pt x="1541526" y="2036064"/>
                </a:moveTo>
                <a:lnTo>
                  <a:pt x="1538477" y="2038350"/>
                </a:lnTo>
                <a:lnTo>
                  <a:pt x="1537715" y="2041398"/>
                </a:lnTo>
                <a:lnTo>
                  <a:pt x="1543050" y="2068068"/>
                </a:lnTo>
                <a:lnTo>
                  <a:pt x="1545336" y="2070353"/>
                </a:lnTo>
                <a:lnTo>
                  <a:pt x="1548384" y="2071116"/>
                </a:lnTo>
                <a:lnTo>
                  <a:pt x="1551431" y="2069592"/>
                </a:lnTo>
                <a:lnTo>
                  <a:pt x="1552193" y="2065782"/>
                </a:lnTo>
                <a:lnTo>
                  <a:pt x="1546098" y="2039874"/>
                </a:lnTo>
                <a:lnTo>
                  <a:pt x="1544574" y="2036826"/>
                </a:lnTo>
                <a:lnTo>
                  <a:pt x="1541526" y="2036064"/>
                </a:lnTo>
                <a:close/>
              </a:path>
              <a:path w="1969135" h="2180590">
                <a:moveTo>
                  <a:pt x="1555241" y="2097024"/>
                </a:moveTo>
                <a:lnTo>
                  <a:pt x="1552955" y="2099310"/>
                </a:lnTo>
                <a:lnTo>
                  <a:pt x="1552193" y="2103120"/>
                </a:lnTo>
                <a:lnTo>
                  <a:pt x="1552955" y="2106929"/>
                </a:lnTo>
                <a:lnTo>
                  <a:pt x="1557527" y="2118360"/>
                </a:lnTo>
                <a:lnTo>
                  <a:pt x="1561338" y="2129028"/>
                </a:lnTo>
                <a:lnTo>
                  <a:pt x="1563624" y="2131314"/>
                </a:lnTo>
                <a:lnTo>
                  <a:pt x="1566672" y="2131314"/>
                </a:lnTo>
                <a:lnTo>
                  <a:pt x="1569720" y="2129028"/>
                </a:lnTo>
                <a:lnTo>
                  <a:pt x="1569720" y="2125218"/>
                </a:lnTo>
                <a:lnTo>
                  <a:pt x="1565910" y="2116074"/>
                </a:lnTo>
                <a:lnTo>
                  <a:pt x="1560576" y="2100072"/>
                </a:lnTo>
                <a:lnTo>
                  <a:pt x="1559052" y="2097786"/>
                </a:lnTo>
                <a:lnTo>
                  <a:pt x="1555241" y="2097024"/>
                </a:lnTo>
                <a:close/>
              </a:path>
              <a:path w="1969135" h="2180590">
                <a:moveTo>
                  <a:pt x="1583436" y="2153412"/>
                </a:moveTo>
                <a:lnTo>
                  <a:pt x="1580388" y="2154174"/>
                </a:lnTo>
                <a:lnTo>
                  <a:pt x="1578864" y="2157984"/>
                </a:lnTo>
                <a:lnTo>
                  <a:pt x="1579626" y="2161032"/>
                </a:lnTo>
                <a:lnTo>
                  <a:pt x="1584960" y="2166366"/>
                </a:lnTo>
                <a:lnTo>
                  <a:pt x="1592579" y="2172462"/>
                </a:lnTo>
                <a:lnTo>
                  <a:pt x="1597152" y="2174748"/>
                </a:lnTo>
                <a:lnTo>
                  <a:pt x="1600962" y="2177034"/>
                </a:lnTo>
                <a:lnTo>
                  <a:pt x="1603248" y="2177796"/>
                </a:lnTo>
                <a:lnTo>
                  <a:pt x="1606296" y="2177796"/>
                </a:lnTo>
                <a:lnTo>
                  <a:pt x="1608581" y="2175510"/>
                </a:lnTo>
                <a:lnTo>
                  <a:pt x="1608581" y="2171700"/>
                </a:lnTo>
                <a:lnTo>
                  <a:pt x="1606296" y="2169414"/>
                </a:lnTo>
                <a:lnTo>
                  <a:pt x="1605534" y="2169414"/>
                </a:lnTo>
                <a:lnTo>
                  <a:pt x="1594103" y="2162556"/>
                </a:lnTo>
                <a:lnTo>
                  <a:pt x="1586484" y="2154936"/>
                </a:lnTo>
                <a:lnTo>
                  <a:pt x="1583436" y="2153412"/>
                </a:lnTo>
                <a:close/>
              </a:path>
              <a:path w="1969135" h="2180590">
                <a:moveTo>
                  <a:pt x="1665731" y="2167128"/>
                </a:moveTo>
                <a:lnTo>
                  <a:pt x="1660398" y="2167890"/>
                </a:lnTo>
                <a:lnTo>
                  <a:pt x="1652015" y="2169414"/>
                </a:lnTo>
                <a:lnTo>
                  <a:pt x="1645158" y="2170176"/>
                </a:lnTo>
                <a:lnTo>
                  <a:pt x="1639062" y="2171700"/>
                </a:lnTo>
                <a:lnTo>
                  <a:pt x="1636014" y="2173224"/>
                </a:lnTo>
                <a:lnTo>
                  <a:pt x="1635252" y="2176272"/>
                </a:lnTo>
                <a:lnTo>
                  <a:pt x="1637538" y="2179320"/>
                </a:lnTo>
                <a:lnTo>
                  <a:pt x="1640586" y="2180082"/>
                </a:lnTo>
                <a:lnTo>
                  <a:pt x="1645920" y="2179320"/>
                </a:lnTo>
                <a:lnTo>
                  <a:pt x="1653539" y="2178558"/>
                </a:lnTo>
                <a:lnTo>
                  <a:pt x="1661922" y="2177034"/>
                </a:lnTo>
                <a:lnTo>
                  <a:pt x="1667255" y="2176272"/>
                </a:lnTo>
                <a:lnTo>
                  <a:pt x="1670303" y="2173986"/>
                </a:lnTo>
                <a:lnTo>
                  <a:pt x="1671065" y="2170938"/>
                </a:lnTo>
                <a:lnTo>
                  <a:pt x="1669541" y="2167890"/>
                </a:lnTo>
                <a:lnTo>
                  <a:pt x="1665731" y="2167128"/>
                </a:lnTo>
                <a:close/>
              </a:path>
              <a:path w="1969135" h="2180590">
                <a:moveTo>
                  <a:pt x="1729739" y="2153412"/>
                </a:moveTo>
                <a:lnTo>
                  <a:pt x="1726691" y="2153412"/>
                </a:lnTo>
                <a:lnTo>
                  <a:pt x="1716786" y="2155698"/>
                </a:lnTo>
                <a:lnTo>
                  <a:pt x="1706879" y="2158746"/>
                </a:lnTo>
                <a:lnTo>
                  <a:pt x="1700784" y="2160270"/>
                </a:lnTo>
                <a:lnTo>
                  <a:pt x="1697736" y="2161794"/>
                </a:lnTo>
                <a:lnTo>
                  <a:pt x="1696974" y="2165604"/>
                </a:lnTo>
                <a:lnTo>
                  <a:pt x="1699260" y="2167890"/>
                </a:lnTo>
                <a:lnTo>
                  <a:pt x="1703070" y="2168652"/>
                </a:lnTo>
                <a:lnTo>
                  <a:pt x="1708403" y="2167128"/>
                </a:lnTo>
                <a:lnTo>
                  <a:pt x="1719072" y="2164842"/>
                </a:lnTo>
                <a:lnTo>
                  <a:pt x="1728977" y="2161794"/>
                </a:lnTo>
                <a:lnTo>
                  <a:pt x="1731264" y="2159508"/>
                </a:lnTo>
                <a:lnTo>
                  <a:pt x="1732026" y="2156460"/>
                </a:lnTo>
                <a:lnTo>
                  <a:pt x="1729739" y="2153412"/>
                </a:lnTo>
                <a:close/>
              </a:path>
              <a:path w="1969135" h="2180590">
                <a:moveTo>
                  <a:pt x="1787652" y="2131314"/>
                </a:moveTo>
                <a:lnTo>
                  <a:pt x="1784603" y="2131314"/>
                </a:lnTo>
                <a:lnTo>
                  <a:pt x="1781555" y="2132838"/>
                </a:lnTo>
                <a:lnTo>
                  <a:pt x="1770126" y="2137410"/>
                </a:lnTo>
                <a:lnTo>
                  <a:pt x="1760220" y="2141982"/>
                </a:lnTo>
                <a:lnTo>
                  <a:pt x="1757172" y="2144268"/>
                </a:lnTo>
                <a:lnTo>
                  <a:pt x="1757172" y="2148078"/>
                </a:lnTo>
                <a:lnTo>
                  <a:pt x="1760220" y="2150364"/>
                </a:lnTo>
                <a:lnTo>
                  <a:pt x="1763267" y="2150364"/>
                </a:lnTo>
                <a:lnTo>
                  <a:pt x="1784603" y="2141220"/>
                </a:lnTo>
                <a:lnTo>
                  <a:pt x="1788414" y="2139696"/>
                </a:lnTo>
                <a:lnTo>
                  <a:pt x="1790700" y="2136648"/>
                </a:lnTo>
                <a:lnTo>
                  <a:pt x="1790700" y="2133600"/>
                </a:lnTo>
                <a:lnTo>
                  <a:pt x="1787652" y="2131314"/>
                </a:lnTo>
                <a:close/>
              </a:path>
              <a:path w="1969135" h="2180590">
                <a:moveTo>
                  <a:pt x="1840229" y="2098548"/>
                </a:moveTo>
                <a:lnTo>
                  <a:pt x="1837181" y="2099310"/>
                </a:lnTo>
                <a:lnTo>
                  <a:pt x="1831848" y="2103120"/>
                </a:lnTo>
                <a:lnTo>
                  <a:pt x="1822703" y="2109978"/>
                </a:lnTo>
                <a:lnTo>
                  <a:pt x="1815084" y="2114550"/>
                </a:lnTo>
                <a:lnTo>
                  <a:pt x="1813560" y="2117598"/>
                </a:lnTo>
                <a:lnTo>
                  <a:pt x="1814322" y="2120646"/>
                </a:lnTo>
                <a:lnTo>
                  <a:pt x="1816608" y="2122932"/>
                </a:lnTo>
                <a:lnTo>
                  <a:pt x="1844039" y="2103120"/>
                </a:lnTo>
                <a:lnTo>
                  <a:pt x="1843277" y="2100072"/>
                </a:lnTo>
                <a:lnTo>
                  <a:pt x="1840229" y="2098548"/>
                </a:lnTo>
                <a:close/>
              </a:path>
              <a:path w="1969135" h="2180590">
                <a:moveTo>
                  <a:pt x="1880615" y="2052066"/>
                </a:moveTo>
                <a:lnTo>
                  <a:pt x="1878329" y="2054352"/>
                </a:lnTo>
                <a:lnTo>
                  <a:pt x="1872996" y="2061972"/>
                </a:lnTo>
                <a:lnTo>
                  <a:pt x="1866138" y="2071116"/>
                </a:lnTo>
                <a:lnTo>
                  <a:pt x="1862327" y="2074926"/>
                </a:lnTo>
                <a:lnTo>
                  <a:pt x="1861565" y="2078736"/>
                </a:lnTo>
                <a:lnTo>
                  <a:pt x="1863089" y="2081784"/>
                </a:lnTo>
                <a:lnTo>
                  <a:pt x="1866138" y="2082546"/>
                </a:lnTo>
                <a:lnTo>
                  <a:pt x="1869186" y="2081022"/>
                </a:lnTo>
                <a:lnTo>
                  <a:pt x="1872234" y="2077212"/>
                </a:lnTo>
                <a:lnTo>
                  <a:pt x="1879853" y="2067306"/>
                </a:lnTo>
                <a:lnTo>
                  <a:pt x="1885188" y="2058924"/>
                </a:lnTo>
                <a:lnTo>
                  <a:pt x="1885950" y="2055876"/>
                </a:lnTo>
                <a:lnTo>
                  <a:pt x="1884426" y="2052827"/>
                </a:lnTo>
                <a:lnTo>
                  <a:pt x="1880615" y="2052066"/>
                </a:lnTo>
                <a:close/>
              </a:path>
              <a:path w="1969135" h="2180590">
                <a:moveTo>
                  <a:pt x="1905000" y="1994153"/>
                </a:moveTo>
                <a:lnTo>
                  <a:pt x="1901952" y="1994916"/>
                </a:lnTo>
                <a:lnTo>
                  <a:pt x="1899665" y="1997964"/>
                </a:lnTo>
                <a:lnTo>
                  <a:pt x="1898141" y="2007108"/>
                </a:lnTo>
                <a:lnTo>
                  <a:pt x="1894331" y="2019300"/>
                </a:lnTo>
                <a:lnTo>
                  <a:pt x="1893570" y="2023110"/>
                </a:lnTo>
                <a:lnTo>
                  <a:pt x="1893570" y="2026158"/>
                </a:lnTo>
                <a:lnTo>
                  <a:pt x="1895855" y="2028444"/>
                </a:lnTo>
                <a:lnTo>
                  <a:pt x="1899665" y="2028444"/>
                </a:lnTo>
                <a:lnTo>
                  <a:pt x="1901952" y="2026158"/>
                </a:lnTo>
                <a:lnTo>
                  <a:pt x="1902714" y="2022348"/>
                </a:lnTo>
                <a:lnTo>
                  <a:pt x="1906524" y="2009394"/>
                </a:lnTo>
                <a:lnTo>
                  <a:pt x="1908810" y="1999488"/>
                </a:lnTo>
                <a:lnTo>
                  <a:pt x="1908048" y="1996440"/>
                </a:lnTo>
                <a:lnTo>
                  <a:pt x="1905000" y="1994153"/>
                </a:lnTo>
                <a:close/>
              </a:path>
              <a:path w="1969135" h="2180590">
                <a:moveTo>
                  <a:pt x="1920239" y="1933194"/>
                </a:moveTo>
                <a:lnTo>
                  <a:pt x="1916429" y="1933956"/>
                </a:lnTo>
                <a:lnTo>
                  <a:pt x="1914905" y="1936242"/>
                </a:lnTo>
                <a:lnTo>
                  <a:pt x="1914143" y="1937003"/>
                </a:lnTo>
                <a:lnTo>
                  <a:pt x="1910334" y="1952244"/>
                </a:lnTo>
                <a:lnTo>
                  <a:pt x="1907286" y="1962150"/>
                </a:lnTo>
                <a:lnTo>
                  <a:pt x="1908048" y="1965960"/>
                </a:lnTo>
                <a:lnTo>
                  <a:pt x="1910334" y="1968246"/>
                </a:lnTo>
                <a:lnTo>
                  <a:pt x="1914143" y="1967484"/>
                </a:lnTo>
                <a:lnTo>
                  <a:pt x="1915667" y="1964436"/>
                </a:lnTo>
                <a:lnTo>
                  <a:pt x="1918715" y="1954529"/>
                </a:lnTo>
                <a:lnTo>
                  <a:pt x="1922526" y="1940052"/>
                </a:lnTo>
                <a:lnTo>
                  <a:pt x="1923288" y="1939290"/>
                </a:lnTo>
                <a:lnTo>
                  <a:pt x="1922526" y="1935479"/>
                </a:lnTo>
                <a:lnTo>
                  <a:pt x="1920239" y="1933194"/>
                </a:lnTo>
                <a:close/>
              </a:path>
              <a:path w="1969135" h="2180590">
                <a:moveTo>
                  <a:pt x="1938527" y="1872996"/>
                </a:moveTo>
                <a:lnTo>
                  <a:pt x="1934717" y="1873758"/>
                </a:lnTo>
                <a:lnTo>
                  <a:pt x="1933193" y="1876044"/>
                </a:lnTo>
                <a:lnTo>
                  <a:pt x="1928622" y="1890522"/>
                </a:lnTo>
                <a:lnTo>
                  <a:pt x="1924812" y="1901952"/>
                </a:lnTo>
                <a:lnTo>
                  <a:pt x="1925574" y="1905762"/>
                </a:lnTo>
                <a:lnTo>
                  <a:pt x="1927860" y="1907286"/>
                </a:lnTo>
                <a:lnTo>
                  <a:pt x="1931670" y="1907286"/>
                </a:lnTo>
                <a:lnTo>
                  <a:pt x="1933955" y="1905000"/>
                </a:lnTo>
                <a:lnTo>
                  <a:pt x="1937003" y="1892808"/>
                </a:lnTo>
                <a:lnTo>
                  <a:pt x="1941576" y="1879092"/>
                </a:lnTo>
                <a:lnTo>
                  <a:pt x="1940814" y="1875282"/>
                </a:lnTo>
                <a:lnTo>
                  <a:pt x="1938527" y="1872996"/>
                </a:lnTo>
                <a:close/>
              </a:path>
              <a:path w="1969135" h="2180590">
                <a:moveTo>
                  <a:pt x="1953767" y="1812798"/>
                </a:moveTo>
                <a:lnTo>
                  <a:pt x="1950720" y="1813560"/>
                </a:lnTo>
                <a:lnTo>
                  <a:pt x="1948434" y="1815846"/>
                </a:lnTo>
                <a:lnTo>
                  <a:pt x="1946910" y="1821942"/>
                </a:lnTo>
                <a:lnTo>
                  <a:pt x="1943100" y="1839468"/>
                </a:lnTo>
                <a:lnTo>
                  <a:pt x="1942338" y="1841753"/>
                </a:lnTo>
                <a:lnTo>
                  <a:pt x="1943100" y="1845564"/>
                </a:lnTo>
                <a:lnTo>
                  <a:pt x="1945386" y="1847088"/>
                </a:lnTo>
                <a:lnTo>
                  <a:pt x="1949196" y="1847088"/>
                </a:lnTo>
                <a:lnTo>
                  <a:pt x="1950720" y="1844040"/>
                </a:lnTo>
                <a:lnTo>
                  <a:pt x="1951481" y="1841753"/>
                </a:lnTo>
                <a:lnTo>
                  <a:pt x="1956053" y="1824227"/>
                </a:lnTo>
                <a:lnTo>
                  <a:pt x="1957577" y="1818132"/>
                </a:lnTo>
                <a:lnTo>
                  <a:pt x="1956815" y="1814322"/>
                </a:lnTo>
                <a:lnTo>
                  <a:pt x="1953767" y="1812798"/>
                </a:lnTo>
                <a:close/>
              </a:path>
              <a:path w="1969135" h="2180590">
                <a:moveTo>
                  <a:pt x="1962912" y="1750314"/>
                </a:moveTo>
                <a:lnTo>
                  <a:pt x="1959864" y="1751838"/>
                </a:lnTo>
                <a:lnTo>
                  <a:pt x="1958339" y="1754886"/>
                </a:lnTo>
                <a:lnTo>
                  <a:pt x="1956815" y="1765553"/>
                </a:lnTo>
                <a:lnTo>
                  <a:pt x="1955291" y="1780794"/>
                </a:lnTo>
                <a:lnTo>
                  <a:pt x="1956053" y="1784603"/>
                </a:lnTo>
                <a:lnTo>
                  <a:pt x="1959102" y="1786127"/>
                </a:lnTo>
                <a:lnTo>
                  <a:pt x="1962150" y="1785366"/>
                </a:lnTo>
                <a:lnTo>
                  <a:pt x="1963674" y="1782318"/>
                </a:lnTo>
                <a:lnTo>
                  <a:pt x="1965960" y="1767077"/>
                </a:lnTo>
                <a:lnTo>
                  <a:pt x="1966722" y="1755648"/>
                </a:lnTo>
                <a:lnTo>
                  <a:pt x="1965960" y="1751838"/>
                </a:lnTo>
                <a:lnTo>
                  <a:pt x="1962912" y="1750314"/>
                </a:lnTo>
                <a:close/>
              </a:path>
              <a:path w="1969135" h="2180590">
                <a:moveTo>
                  <a:pt x="1963674" y="1687829"/>
                </a:moveTo>
                <a:lnTo>
                  <a:pt x="1960626" y="1689353"/>
                </a:lnTo>
                <a:lnTo>
                  <a:pt x="1959102" y="1692402"/>
                </a:lnTo>
                <a:lnTo>
                  <a:pt x="1959864" y="1694688"/>
                </a:lnTo>
                <a:lnTo>
                  <a:pt x="1959864" y="1719072"/>
                </a:lnTo>
                <a:lnTo>
                  <a:pt x="1961388" y="1722120"/>
                </a:lnTo>
                <a:lnTo>
                  <a:pt x="1964436" y="1723644"/>
                </a:lnTo>
                <a:lnTo>
                  <a:pt x="1967484" y="1722120"/>
                </a:lnTo>
                <a:lnTo>
                  <a:pt x="1969008" y="1719072"/>
                </a:lnTo>
                <a:lnTo>
                  <a:pt x="1969008" y="1705356"/>
                </a:lnTo>
                <a:lnTo>
                  <a:pt x="1968296" y="1694688"/>
                </a:lnTo>
                <a:lnTo>
                  <a:pt x="1968246" y="1692402"/>
                </a:lnTo>
                <a:lnTo>
                  <a:pt x="1966722" y="1689353"/>
                </a:lnTo>
                <a:lnTo>
                  <a:pt x="1963674" y="1687829"/>
                </a:lnTo>
                <a:close/>
              </a:path>
              <a:path w="1969135" h="2180590">
                <a:moveTo>
                  <a:pt x="1954529" y="1626108"/>
                </a:moveTo>
                <a:lnTo>
                  <a:pt x="1952243" y="1627632"/>
                </a:lnTo>
                <a:lnTo>
                  <a:pt x="1951481" y="1631442"/>
                </a:lnTo>
                <a:lnTo>
                  <a:pt x="1955291" y="1650492"/>
                </a:lnTo>
                <a:lnTo>
                  <a:pt x="1956053" y="1657350"/>
                </a:lnTo>
                <a:lnTo>
                  <a:pt x="1957577" y="1660398"/>
                </a:lnTo>
                <a:lnTo>
                  <a:pt x="1960626" y="1661160"/>
                </a:lnTo>
                <a:lnTo>
                  <a:pt x="1963674" y="1659636"/>
                </a:lnTo>
                <a:lnTo>
                  <a:pt x="1964436" y="1655826"/>
                </a:lnTo>
                <a:lnTo>
                  <a:pt x="1962150" y="1637538"/>
                </a:lnTo>
                <a:lnTo>
                  <a:pt x="1959864" y="1629156"/>
                </a:lnTo>
                <a:lnTo>
                  <a:pt x="1958339" y="1626870"/>
                </a:lnTo>
                <a:lnTo>
                  <a:pt x="1954529" y="1626108"/>
                </a:lnTo>
                <a:close/>
              </a:path>
              <a:path w="1969135" h="2180590">
                <a:moveTo>
                  <a:pt x="1940052" y="1565910"/>
                </a:moveTo>
                <a:lnTo>
                  <a:pt x="1937003" y="1565910"/>
                </a:lnTo>
                <a:lnTo>
                  <a:pt x="1934717" y="1568196"/>
                </a:lnTo>
                <a:lnTo>
                  <a:pt x="1933955" y="1571244"/>
                </a:lnTo>
                <a:lnTo>
                  <a:pt x="1937765" y="1580388"/>
                </a:lnTo>
                <a:lnTo>
                  <a:pt x="1941576" y="1592579"/>
                </a:lnTo>
                <a:lnTo>
                  <a:pt x="1942338" y="1596390"/>
                </a:lnTo>
                <a:lnTo>
                  <a:pt x="1944624" y="1599438"/>
                </a:lnTo>
                <a:lnTo>
                  <a:pt x="1948434" y="1599438"/>
                </a:lnTo>
                <a:lnTo>
                  <a:pt x="1950720" y="1597914"/>
                </a:lnTo>
                <a:lnTo>
                  <a:pt x="1951481" y="1594103"/>
                </a:lnTo>
                <a:lnTo>
                  <a:pt x="1949958" y="1590294"/>
                </a:lnTo>
                <a:lnTo>
                  <a:pt x="1946148" y="1577340"/>
                </a:lnTo>
                <a:lnTo>
                  <a:pt x="1942338" y="1568196"/>
                </a:lnTo>
                <a:lnTo>
                  <a:pt x="1940052" y="1565910"/>
                </a:lnTo>
                <a:close/>
              </a:path>
              <a:path w="1969135" h="2180590">
                <a:moveTo>
                  <a:pt x="1914905" y="1507998"/>
                </a:moveTo>
                <a:lnTo>
                  <a:pt x="1911858" y="1508760"/>
                </a:lnTo>
                <a:lnTo>
                  <a:pt x="1909572" y="1511046"/>
                </a:lnTo>
                <a:lnTo>
                  <a:pt x="1909572" y="1514094"/>
                </a:lnTo>
                <a:lnTo>
                  <a:pt x="1911096" y="1517903"/>
                </a:lnTo>
                <a:lnTo>
                  <a:pt x="1917191" y="1530858"/>
                </a:lnTo>
                <a:lnTo>
                  <a:pt x="1921002" y="1538477"/>
                </a:lnTo>
                <a:lnTo>
                  <a:pt x="1923288" y="1540764"/>
                </a:lnTo>
                <a:lnTo>
                  <a:pt x="1927098" y="1540764"/>
                </a:lnTo>
                <a:lnTo>
                  <a:pt x="1929384" y="1538477"/>
                </a:lnTo>
                <a:lnTo>
                  <a:pt x="1929384" y="1534668"/>
                </a:lnTo>
                <a:lnTo>
                  <a:pt x="1925574" y="1527048"/>
                </a:lnTo>
                <a:lnTo>
                  <a:pt x="1919477" y="1513332"/>
                </a:lnTo>
                <a:lnTo>
                  <a:pt x="1917953" y="1510284"/>
                </a:lnTo>
                <a:lnTo>
                  <a:pt x="1914905" y="1507998"/>
                </a:lnTo>
                <a:close/>
              </a:path>
              <a:path w="1969135" h="2180590">
                <a:moveTo>
                  <a:pt x="1883664" y="1453896"/>
                </a:moveTo>
                <a:lnTo>
                  <a:pt x="1879853" y="1453896"/>
                </a:lnTo>
                <a:lnTo>
                  <a:pt x="1878329" y="1456944"/>
                </a:lnTo>
                <a:lnTo>
                  <a:pt x="1879091" y="1459992"/>
                </a:lnTo>
                <a:lnTo>
                  <a:pt x="1881377" y="1463802"/>
                </a:lnTo>
                <a:lnTo>
                  <a:pt x="1889760" y="1477518"/>
                </a:lnTo>
                <a:lnTo>
                  <a:pt x="1892808" y="1482852"/>
                </a:lnTo>
                <a:lnTo>
                  <a:pt x="1895093" y="1485138"/>
                </a:lnTo>
                <a:lnTo>
                  <a:pt x="1898903" y="1485138"/>
                </a:lnTo>
                <a:lnTo>
                  <a:pt x="1901189" y="1482090"/>
                </a:lnTo>
                <a:lnTo>
                  <a:pt x="1900427" y="1479042"/>
                </a:lnTo>
                <a:lnTo>
                  <a:pt x="1897379" y="1472946"/>
                </a:lnTo>
                <a:lnTo>
                  <a:pt x="1888998" y="1459229"/>
                </a:lnTo>
                <a:lnTo>
                  <a:pt x="1886712" y="1455420"/>
                </a:lnTo>
                <a:lnTo>
                  <a:pt x="1883664" y="1453896"/>
                </a:lnTo>
                <a:close/>
              </a:path>
              <a:path w="1969135" h="2180590">
                <a:moveTo>
                  <a:pt x="1847850" y="1402079"/>
                </a:moveTo>
                <a:lnTo>
                  <a:pt x="1844039" y="1402842"/>
                </a:lnTo>
                <a:lnTo>
                  <a:pt x="1842515" y="1405890"/>
                </a:lnTo>
                <a:lnTo>
                  <a:pt x="1843277" y="1408938"/>
                </a:lnTo>
                <a:lnTo>
                  <a:pt x="1859279" y="1431036"/>
                </a:lnTo>
                <a:lnTo>
                  <a:pt x="1861565" y="1432560"/>
                </a:lnTo>
                <a:lnTo>
                  <a:pt x="1865376" y="1431798"/>
                </a:lnTo>
                <a:lnTo>
                  <a:pt x="1866900" y="1428750"/>
                </a:lnTo>
                <a:lnTo>
                  <a:pt x="1866138" y="1425702"/>
                </a:lnTo>
                <a:lnTo>
                  <a:pt x="1850136" y="1403603"/>
                </a:lnTo>
                <a:lnTo>
                  <a:pt x="1847850" y="1402079"/>
                </a:lnTo>
                <a:close/>
              </a:path>
              <a:path w="1969135" h="2180590">
                <a:moveTo>
                  <a:pt x="1807464" y="1353312"/>
                </a:moveTo>
                <a:lnTo>
                  <a:pt x="1804415" y="1354074"/>
                </a:lnTo>
                <a:lnTo>
                  <a:pt x="1802891" y="1357122"/>
                </a:lnTo>
                <a:lnTo>
                  <a:pt x="1804415" y="1360932"/>
                </a:lnTo>
                <a:lnTo>
                  <a:pt x="1806702" y="1363979"/>
                </a:lnTo>
                <a:lnTo>
                  <a:pt x="1819655" y="1378458"/>
                </a:lnTo>
                <a:lnTo>
                  <a:pt x="1821179" y="1380744"/>
                </a:lnTo>
                <a:lnTo>
                  <a:pt x="1824227" y="1383029"/>
                </a:lnTo>
                <a:lnTo>
                  <a:pt x="1827276" y="1381506"/>
                </a:lnTo>
                <a:lnTo>
                  <a:pt x="1829562" y="1378458"/>
                </a:lnTo>
                <a:lnTo>
                  <a:pt x="1828038" y="1375410"/>
                </a:lnTo>
                <a:lnTo>
                  <a:pt x="1826514" y="1373124"/>
                </a:lnTo>
                <a:lnTo>
                  <a:pt x="1813560" y="1357884"/>
                </a:lnTo>
                <a:lnTo>
                  <a:pt x="1810512" y="1354836"/>
                </a:lnTo>
                <a:lnTo>
                  <a:pt x="1807464" y="1353312"/>
                </a:lnTo>
                <a:close/>
              </a:path>
              <a:path w="1969135" h="2180590">
                <a:moveTo>
                  <a:pt x="1765553" y="1306829"/>
                </a:moveTo>
                <a:lnTo>
                  <a:pt x="1761743" y="1308353"/>
                </a:lnTo>
                <a:lnTo>
                  <a:pt x="1760220" y="1311402"/>
                </a:lnTo>
                <a:lnTo>
                  <a:pt x="1761743" y="1314450"/>
                </a:lnTo>
                <a:lnTo>
                  <a:pt x="1765553" y="1318260"/>
                </a:lnTo>
                <a:lnTo>
                  <a:pt x="1780031" y="1333500"/>
                </a:lnTo>
                <a:lnTo>
                  <a:pt x="1783079" y="1335024"/>
                </a:lnTo>
                <a:lnTo>
                  <a:pt x="1786889" y="1334262"/>
                </a:lnTo>
                <a:lnTo>
                  <a:pt x="1788414" y="1331214"/>
                </a:lnTo>
                <a:lnTo>
                  <a:pt x="1786889" y="1328166"/>
                </a:lnTo>
                <a:lnTo>
                  <a:pt x="1786889" y="1327403"/>
                </a:lnTo>
                <a:lnTo>
                  <a:pt x="1772412" y="1312164"/>
                </a:lnTo>
                <a:lnTo>
                  <a:pt x="1768602" y="1308353"/>
                </a:lnTo>
                <a:lnTo>
                  <a:pt x="1765553" y="1306829"/>
                </a:lnTo>
                <a:close/>
              </a:path>
              <a:path w="1969135" h="2180590">
                <a:moveTo>
                  <a:pt x="1720596" y="1262634"/>
                </a:moveTo>
                <a:lnTo>
                  <a:pt x="1717548" y="1263396"/>
                </a:lnTo>
                <a:lnTo>
                  <a:pt x="1716024" y="1267206"/>
                </a:lnTo>
                <a:lnTo>
                  <a:pt x="1717548" y="1270253"/>
                </a:lnTo>
                <a:lnTo>
                  <a:pt x="1734312" y="1286256"/>
                </a:lnTo>
                <a:lnTo>
                  <a:pt x="1736598" y="1288542"/>
                </a:lnTo>
                <a:lnTo>
                  <a:pt x="1740408" y="1290066"/>
                </a:lnTo>
                <a:lnTo>
                  <a:pt x="1743455" y="1288542"/>
                </a:lnTo>
                <a:lnTo>
                  <a:pt x="1744217" y="1285494"/>
                </a:lnTo>
                <a:lnTo>
                  <a:pt x="1743455" y="1282446"/>
                </a:lnTo>
                <a:lnTo>
                  <a:pt x="1741170" y="1280160"/>
                </a:lnTo>
                <a:lnTo>
                  <a:pt x="1723643" y="1263396"/>
                </a:lnTo>
                <a:lnTo>
                  <a:pt x="1720596" y="1262634"/>
                </a:lnTo>
                <a:close/>
              </a:path>
              <a:path w="1969135" h="2180590">
                <a:moveTo>
                  <a:pt x="1675638" y="1219200"/>
                </a:moveTo>
                <a:lnTo>
                  <a:pt x="1672589" y="1220724"/>
                </a:lnTo>
                <a:lnTo>
                  <a:pt x="1671065" y="1223772"/>
                </a:lnTo>
                <a:lnTo>
                  <a:pt x="1672589" y="1226820"/>
                </a:lnTo>
                <a:lnTo>
                  <a:pt x="1691639" y="1245108"/>
                </a:lnTo>
                <a:lnTo>
                  <a:pt x="1695450" y="1246632"/>
                </a:lnTo>
                <a:lnTo>
                  <a:pt x="1698498" y="1245108"/>
                </a:lnTo>
                <a:lnTo>
                  <a:pt x="1699260" y="1242060"/>
                </a:lnTo>
                <a:lnTo>
                  <a:pt x="1698498" y="1239012"/>
                </a:lnTo>
                <a:lnTo>
                  <a:pt x="1678686" y="1219962"/>
                </a:lnTo>
                <a:lnTo>
                  <a:pt x="1675638" y="1219200"/>
                </a:lnTo>
                <a:close/>
              </a:path>
              <a:path w="1969135" h="2180590">
                <a:moveTo>
                  <a:pt x="1629155" y="1176527"/>
                </a:moveTo>
                <a:lnTo>
                  <a:pt x="1626108" y="1178052"/>
                </a:lnTo>
                <a:lnTo>
                  <a:pt x="1624584" y="1181862"/>
                </a:lnTo>
                <a:lnTo>
                  <a:pt x="1626108" y="1184910"/>
                </a:lnTo>
                <a:lnTo>
                  <a:pt x="1628393" y="1186434"/>
                </a:lnTo>
                <a:lnTo>
                  <a:pt x="1645920" y="1202436"/>
                </a:lnTo>
                <a:lnTo>
                  <a:pt x="1648967" y="1203960"/>
                </a:lnTo>
                <a:lnTo>
                  <a:pt x="1652777" y="1202436"/>
                </a:lnTo>
                <a:lnTo>
                  <a:pt x="1653539" y="1199388"/>
                </a:lnTo>
                <a:lnTo>
                  <a:pt x="1652015" y="1196340"/>
                </a:lnTo>
                <a:lnTo>
                  <a:pt x="1634489" y="1180338"/>
                </a:lnTo>
                <a:lnTo>
                  <a:pt x="1632203" y="1178052"/>
                </a:lnTo>
                <a:lnTo>
                  <a:pt x="1629155" y="1176527"/>
                </a:lnTo>
                <a:close/>
              </a:path>
              <a:path w="1969135" h="2180590">
                <a:moveTo>
                  <a:pt x="1581912" y="1135379"/>
                </a:moveTo>
                <a:lnTo>
                  <a:pt x="1578864" y="1136903"/>
                </a:lnTo>
                <a:lnTo>
                  <a:pt x="1577339" y="1139952"/>
                </a:lnTo>
                <a:lnTo>
                  <a:pt x="1578864" y="1143000"/>
                </a:lnTo>
                <a:lnTo>
                  <a:pt x="1588770" y="1151382"/>
                </a:lnTo>
                <a:lnTo>
                  <a:pt x="1599438" y="1161288"/>
                </a:lnTo>
                <a:lnTo>
                  <a:pt x="1602486" y="1162050"/>
                </a:lnTo>
                <a:lnTo>
                  <a:pt x="1605534" y="1160526"/>
                </a:lnTo>
                <a:lnTo>
                  <a:pt x="1607058" y="1157477"/>
                </a:lnTo>
                <a:lnTo>
                  <a:pt x="1605534" y="1154429"/>
                </a:lnTo>
                <a:lnTo>
                  <a:pt x="1594865" y="1144524"/>
                </a:lnTo>
                <a:lnTo>
                  <a:pt x="1584960" y="1136903"/>
                </a:lnTo>
                <a:lnTo>
                  <a:pt x="1581912" y="1135379"/>
                </a:lnTo>
                <a:close/>
              </a:path>
              <a:path w="1969135" h="2180590">
                <a:moveTo>
                  <a:pt x="1533905" y="1094994"/>
                </a:moveTo>
                <a:lnTo>
                  <a:pt x="1530858" y="1096518"/>
                </a:lnTo>
                <a:lnTo>
                  <a:pt x="1530096" y="1099566"/>
                </a:lnTo>
                <a:lnTo>
                  <a:pt x="1531620" y="1102614"/>
                </a:lnTo>
                <a:lnTo>
                  <a:pt x="1552193" y="1120140"/>
                </a:lnTo>
                <a:lnTo>
                  <a:pt x="1555241" y="1120902"/>
                </a:lnTo>
                <a:lnTo>
                  <a:pt x="1558289" y="1119377"/>
                </a:lnTo>
                <a:lnTo>
                  <a:pt x="1559052" y="1116329"/>
                </a:lnTo>
                <a:lnTo>
                  <a:pt x="1557527" y="1113282"/>
                </a:lnTo>
                <a:lnTo>
                  <a:pt x="1552955" y="1108710"/>
                </a:lnTo>
                <a:lnTo>
                  <a:pt x="1536953" y="1095756"/>
                </a:lnTo>
                <a:lnTo>
                  <a:pt x="1533905" y="1094994"/>
                </a:lnTo>
                <a:close/>
              </a:path>
              <a:path w="1969135" h="2180590">
                <a:moveTo>
                  <a:pt x="1485900" y="1054608"/>
                </a:moveTo>
                <a:lnTo>
                  <a:pt x="1482852" y="1056132"/>
                </a:lnTo>
                <a:lnTo>
                  <a:pt x="1481327" y="1059942"/>
                </a:lnTo>
                <a:lnTo>
                  <a:pt x="1482852" y="1062990"/>
                </a:lnTo>
                <a:lnTo>
                  <a:pt x="1503426" y="1078992"/>
                </a:lnTo>
                <a:lnTo>
                  <a:pt x="1504188" y="1079753"/>
                </a:lnTo>
                <a:lnTo>
                  <a:pt x="1507236" y="1080516"/>
                </a:lnTo>
                <a:lnTo>
                  <a:pt x="1510284" y="1078992"/>
                </a:lnTo>
                <a:lnTo>
                  <a:pt x="1511046" y="1075944"/>
                </a:lnTo>
                <a:lnTo>
                  <a:pt x="1509522" y="1072896"/>
                </a:lnTo>
                <a:lnTo>
                  <a:pt x="1508760" y="1072134"/>
                </a:lnTo>
                <a:lnTo>
                  <a:pt x="1488948" y="1055370"/>
                </a:lnTo>
                <a:lnTo>
                  <a:pt x="1485900" y="1054608"/>
                </a:lnTo>
                <a:close/>
              </a:path>
              <a:path w="1969135" h="2180590">
                <a:moveTo>
                  <a:pt x="1437131" y="1014984"/>
                </a:moveTo>
                <a:lnTo>
                  <a:pt x="1434084" y="1017270"/>
                </a:lnTo>
                <a:lnTo>
                  <a:pt x="1432560" y="1020318"/>
                </a:lnTo>
                <a:lnTo>
                  <a:pt x="1434084" y="1023366"/>
                </a:lnTo>
                <a:lnTo>
                  <a:pt x="1455420" y="1040129"/>
                </a:lnTo>
                <a:lnTo>
                  <a:pt x="1458467" y="1040892"/>
                </a:lnTo>
                <a:lnTo>
                  <a:pt x="1461515" y="1039368"/>
                </a:lnTo>
                <a:lnTo>
                  <a:pt x="1463039" y="1036320"/>
                </a:lnTo>
                <a:lnTo>
                  <a:pt x="1460753" y="1033272"/>
                </a:lnTo>
                <a:lnTo>
                  <a:pt x="1440179" y="1016508"/>
                </a:lnTo>
                <a:lnTo>
                  <a:pt x="1437131" y="1014984"/>
                </a:lnTo>
                <a:close/>
              </a:path>
              <a:path w="1969135" h="2180590">
                <a:moveTo>
                  <a:pt x="1387602" y="976122"/>
                </a:moveTo>
                <a:lnTo>
                  <a:pt x="1384553" y="977646"/>
                </a:lnTo>
                <a:lnTo>
                  <a:pt x="1383791" y="981456"/>
                </a:lnTo>
                <a:lnTo>
                  <a:pt x="1385315" y="984503"/>
                </a:lnTo>
                <a:lnTo>
                  <a:pt x="1406652" y="1000506"/>
                </a:lnTo>
                <a:lnTo>
                  <a:pt x="1409700" y="1002029"/>
                </a:lnTo>
                <a:lnTo>
                  <a:pt x="1412748" y="999744"/>
                </a:lnTo>
                <a:lnTo>
                  <a:pt x="1413510" y="996696"/>
                </a:lnTo>
                <a:lnTo>
                  <a:pt x="1411986" y="993648"/>
                </a:lnTo>
                <a:lnTo>
                  <a:pt x="1390650" y="976884"/>
                </a:lnTo>
                <a:lnTo>
                  <a:pt x="1387602" y="976122"/>
                </a:lnTo>
                <a:close/>
              </a:path>
              <a:path w="1969135" h="2180590">
                <a:moveTo>
                  <a:pt x="1338072" y="937260"/>
                </a:moveTo>
                <a:lnTo>
                  <a:pt x="1335024" y="939546"/>
                </a:lnTo>
                <a:lnTo>
                  <a:pt x="1334262" y="942594"/>
                </a:lnTo>
                <a:lnTo>
                  <a:pt x="1335786" y="945642"/>
                </a:lnTo>
                <a:lnTo>
                  <a:pt x="1357122" y="962406"/>
                </a:lnTo>
                <a:lnTo>
                  <a:pt x="1360170" y="963168"/>
                </a:lnTo>
                <a:lnTo>
                  <a:pt x="1363217" y="961644"/>
                </a:lnTo>
                <a:lnTo>
                  <a:pt x="1364741" y="957834"/>
                </a:lnTo>
                <a:lnTo>
                  <a:pt x="1362455" y="954786"/>
                </a:lnTo>
                <a:lnTo>
                  <a:pt x="1341120" y="938784"/>
                </a:lnTo>
                <a:lnTo>
                  <a:pt x="1338072" y="937260"/>
                </a:lnTo>
                <a:close/>
              </a:path>
              <a:path w="1969135" h="2180590">
                <a:moveTo>
                  <a:pt x="1288541" y="899160"/>
                </a:moveTo>
                <a:lnTo>
                  <a:pt x="1285493" y="901446"/>
                </a:lnTo>
                <a:lnTo>
                  <a:pt x="1284731" y="904494"/>
                </a:lnTo>
                <a:lnTo>
                  <a:pt x="1286255" y="907542"/>
                </a:lnTo>
                <a:lnTo>
                  <a:pt x="1307591" y="923544"/>
                </a:lnTo>
                <a:lnTo>
                  <a:pt x="1310639" y="924306"/>
                </a:lnTo>
                <a:lnTo>
                  <a:pt x="1313688" y="922782"/>
                </a:lnTo>
                <a:lnTo>
                  <a:pt x="1315212" y="919734"/>
                </a:lnTo>
                <a:lnTo>
                  <a:pt x="1312926" y="916686"/>
                </a:lnTo>
                <a:lnTo>
                  <a:pt x="1291589" y="899922"/>
                </a:lnTo>
                <a:lnTo>
                  <a:pt x="1288541" y="899160"/>
                </a:lnTo>
                <a:close/>
              </a:path>
              <a:path w="1969135" h="2180590">
                <a:moveTo>
                  <a:pt x="1238250" y="861060"/>
                </a:moveTo>
                <a:lnTo>
                  <a:pt x="1235202" y="863346"/>
                </a:lnTo>
                <a:lnTo>
                  <a:pt x="1234439" y="866394"/>
                </a:lnTo>
                <a:lnTo>
                  <a:pt x="1235964" y="869442"/>
                </a:lnTo>
                <a:lnTo>
                  <a:pt x="1258062" y="885444"/>
                </a:lnTo>
                <a:lnTo>
                  <a:pt x="1261110" y="886206"/>
                </a:lnTo>
                <a:lnTo>
                  <a:pt x="1264158" y="884682"/>
                </a:lnTo>
                <a:lnTo>
                  <a:pt x="1264920" y="881634"/>
                </a:lnTo>
                <a:lnTo>
                  <a:pt x="1263396" y="878586"/>
                </a:lnTo>
                <a:lnTo>
                  <a:pt x="1242060" y="862584"/>
                </a:lnTo>
                <a:lnTo>
                  <a:pt x="1238250" y="861060"/>
                </a:lnTo>
                <a:close/>
              </a:path>
              <a:path w="1969135" h="2180590">
                <a:moveTo>
                  <a:pt x="1187958" y="823722"/>
                </a:moveTo>
                <a:lnTo>
                  <a:pt x="1184910" y="825246"/>
                </a:lnTo>
                <a:lnTo>
                  <a:pt x="1184148" y="829056"/>
                </a:lnTo>
                <a:lnTo>
                  <a:pt x="1186434" y="832103"/>
                </a:lnTo>
                <a:lnTo>
                  <a:pt x="1207770" y="848106"/>
                </a:lnTo>
                <a:lnTo>
                  <a:pt x="1210817" y="848868"/>
                </a:lnTo>
                <a:lnTo>
                  <a:pt x="1213865" y="847344"/>
                </a:lnTo>
                <a:lnTo>
                  <a:pt x="1214627" y="843534"/>
                </a:lnTo>
                <a:lnTo>
                  <a:pt x="1213103" y="840486"/>
                </a:lnTo>
                <a:lnTo>
                  <a:pt x="1191767" y="824484"/>
                </a:lnTo>
                <a:lnTo>
                  <a:pt x="1187958" y="823722"/>
                </a:lnTo>
                <a:close/>
              </a:path>
              <a:path w="1969135" h="2180590">
                <a:moveTo>
                  <a:pt x="1137665" y="786384"/>
                </a:moveTo>
                <a:lnTo>
                  <a:pt x="1134617" y="787908"/>
                </a:lnTo>
                <a:lnTo>
                  <a:pt x="1133855" y="791718"/>
                </a:lnTo>
                <a:lnTo>
                  <a:pt x="1136141" y="794766"/>
                </a:lnTo>
                <a:lnTo>
                  <a:pt x="1149096" y="804672"/>
                </a:lnTo>
                <a:lnTo>
                  <a:pt x="1157477" y="810768"/>
                </a:lnTo>
                <a:lnTo>
                  <a:pt x="1160526" y="811529"/>
                </a:lnTo>
                <a:lnTo>
                  <a:pt x="1163574" y="809244"/>
                </a:lnTo>
                <a:lnTo>
                  <a:pt x="1164336" y="806196"/>
                </a:lnTo>
                <a:lnTo>
                  <a:pt x="1162812" y="803148"/>
                </a:lnTo>
                <a:lnTo>
                  <a:pt x="1154429" y="797051"/>
                </a:lnTo>
                <a:lnTo>
                  <a:pt x="1141476" y="787146"/>
                </a:lnTo>
                <a:lnTo>
                  <a:pt x="1137665" y="786384"/>
                </a:lnTo>
                <a:close/>
              </a:path>
              <a:path w="1969135" h="2180590">
                <a:moveTo>
                  <a:pt x="1087374" y="749046"/>
                </a:moveTo>
                <a:lnTo>
                  <a:pt x="1084326" y="751332"/>
                </a:lnTo>
                <a:lnTo>
                  <a:pt x="1083564" y="754379"/>
                </a:lnTo>
                <a:lnTo>
                  <a:pt x="1085088" y="757427"/>
                </a:lnTo>
                <a:lnTo>
                  <a:pt x="1092708" y="762762"/>
                </a:lnTo>
                <a:lnTo>
                  <a:pt x="1107186" y="773429"/>
                </a:lnTo>
                <a:lnTo>
                  <a:pt x="1110234" y="774192"/>
                </a:lnTo>
                <a:lnTo>
                  <a:pt x="1113281" y="772668"/>
                </a:lnTo>
                <a:lnTo>
                  <a:pt x="1114043" y="768858"/>
                </a:lnTo>
                <a:lnTo>
                  <a:pt x="1112520" y="765810"/>
                </a:lnTo>
                <a:lnTo>
                  <a:pt x="1098041" y="755903"/>
                </a:lnTo>
                <a:lnTo>
                  <a:pt x="1090422" y="749808"/>
                </a:lnTo>
                <a:lnTo>
                  <a:pt x="1087374" y="749046"/>
                </a:lnTo>
                <a:close/>
              </a:path>
              <a:path w="1969135" h="2180590">
                <a:moveTo>
                  <a:pt x="1036320" y="712470"/>
                </a:moveTo>
                <a:lnTo>
                  <a:pt x="1033272" y="713994"/>
                </a:lnTo>
                <a:lnTo>
                  <a:pt x="1032510" y="717803"/>
                </a:lnTo>
                <a:lnTo>
                  <a:pt x="1034796" y="720851"/>
                </a:lnTo>
                <a:lnTo>
                  <a:pt x="1056131" y="736092"/>
                </a:lnTo>
                <a:lnTo>
                  <a:pt x="1059941" y="736853"/>
                </a:lnTo>
                <a:lnTo>
                  <a:pt x="1062227" y="735329"/>
                </a:lnTo>
                <a:lnTo>
                  <a:pt x="1062989" y="732282"/>
                </a:lnTo>
                <a:lnTo>
                  <a:pt x="1061465" y="729234"/>
                </a:lnTo>
                <a:lnTo>
                  <a:pt x="1040129" y="713232"/>
                </a:lnTo>
                <a:lnTo>
                  <a:pt x="1036320" y="712470"/>
                </a:lnTo>
                <a:close/>
              </a:path>
              <a:path w="1969135" h="2180590">
                <a:moveTo>
                  <a:pt x="985265" y="675894"/>
                </a:moveTo>
                <a:lnTo>
                  <a:pt x="982979" y="677418"/>
                </a:lnTo>
                <a:lnTo>
                  <a:pt x="982217" y="681227"/>
                </a:lnTo>
                <a:lnTo>
                  <a:pt x="983741" y="683514"/>
                </a:lnTo>
                <a:lnTo>
                  <a:pt x="1005839" y="699516"/>
                </a:lnTo>
                <a:lnTo>
                  <a:pt x="1008888" y="700277"/>
                </a:lnTo>
                <a:lnTo>
                  <a:pt x="1011936" y="698753"/>
                </a:lnTo>
                <a:lnTo>
                  <a:pt x="1012698" y="694944"/>
                </a:lnTo>
                <a:lnTo>
                  <a:pt x="1010412" y="691896"/>
                </a:lnTo>
                <a:lnTo>
                  <a:pt x="989076" y="676656"/>
                </a:lnTo>
                <a:lnTo>
                  <a:pt x="985265" y="675894"/>
                </a:lnTo>
                <a:close/>
              </a:path>
              <a:path w="1969135" h="2180590">
                <a:moveTo>
                  <a:pt x="934212" y="639318"/>
                </a:moveTo>
                <a:lnTo>
                  <a:pt x="931926" y="640842"/>
                </a:lnTo>
                <a:lnTo>
                  <a:pt x="931163" y="644651"/>
                </a:lnTo>
                <a:lnTo>
                  <a:pt x="932688" y="647700"/>
                </a:lnTo>
                <a:lnTo>
                  <a:pt x="954786" y="662940"/>
                </a:lnTo>
                <a:lnTo>
                  <a:pt x="957834" y="663701"/>
                </a:lnTo>
                <a:lnTo>
                  <a:pt x="960881" y="662177"/>
                </a:lnTo>
                <a:lnTo>
                  <a:pt x="961643" y="658368"/>
                </a:lnTo>
                <a:lnTo>
                  <a:pt x="960120" y="655320"/>
                </a:lnTo>
                <a:lnTo>
                  <a:pt x="938022" y="640079"/>
                </a:lnTo>
                <a:lnTo>
                  <a:pt x="934212" y="639318"/>
                </a:lnTo>
                <a:close/>
              </a:path>
              <a:path w="1969135" h="2180590">
                <a:moveTo>
                  <a:pt x="883158" y="602742"/>
                </a:moveTo>
                <a:lnTo>
                  <a:pt x="880110" y="605027"/>
                </a:lnTo>
                <a:lnTo>
                  <a:pt x="879348" y="608076"/>
                </a:lnTo>
                <a:lnTo>
                  <a:pt x="881634" y="611124"/>
                </a:lnTo>
                <a:lnTo>
                  <a:pt x="903731" y="626364"/>
                </a:lnTo>
                <a:lnTo>
                  <a:pt x="906779" y="627126"/>
                </a:lnTo>
                <a:lnTo>
                  <a:pt x="909827" y="625601"/>
                </a:lnTo>
                <a:lnTo>
                  <a:pt x="910589" y="621792"/>
                </a:lnTo>
                <a:lnTo>
                  <a:pt x="908303" y="619506"/>
                </a:lnTo>
                <a:lnTo>
                  <a:pt x="886967" y="603503"/>
                </a:lnTo>
                <a:lnTo>
                  <a:pt x="883158" y="602742"/>
                </a:lnTo>
                <a:close/>
              </a:path>
              <a:path w="1969135" h="2180590">
                <a:moveTo>
                  <a:pt x="832103" y="566927"/>
                </a:moveTo>
                <a:lnTo>
                  <a:pt x="829055" y="568451"/>
                </a:lnTo>
                <a:lnTo>
                  <a:pt x="828293" y="572262"/>
                </a:lnTo>
                <a:lnTo>
                  <a:pt x="830579" y="574548"/>
                </a:lnTo>
                <a:lnTo>
                  <a:pt x="852677" y="590550"/>
                </a:lnTo>
                <a:lnTo>
                  <a:pt x="855726" y="591312"/>
                </a:lnTo>
                <a:lnTo>
                  <a:pt x="858774" y="589026"/>
                </a:lnTo>
                <a:lnTo>
                  <a:pt x="859536" y="585977"/>
                </a:lnTo>
                <a:lnTo>
                  <a:pt x="857250" y="582929"/>
                </a:lnTo>
                <a:lnTo>
                  <a:pt x="835151" y="567690"/>
                </a:lnTo>
                <a:lnTo>
                  <a:pt x="832103" y="566927"/>
                </a:lnTo>
                <a:close/>
              </a:path>
              <a:path w="1969135" h="2180590">
                <a:moveTo>
                  <a:pt x="781050" y="530351"/>
                </a:moveTo>
                <a:lnTo>
                  <a:pt x="778001" y="532638"/>
                </a:lnTo>
                <a:lnTo>
                  <a:pt x="777239" y="535686"/>
                </a:lnTo>
                <a:lnTo>
                  <a:pt x="778763" y="538734"/>
                </a:lnTo>
                <a:lnTo>
                  <a:pt x="792479" y="547877"/>
                </a:lnTo>
                <a:lnTo>
                  <a:pt x="800862" y="553974"/>
                </a:lnTo>
                <a:lnTo>
                  <a:pt x="804672" y="554736"/>
                </a:lnTo>
                <a:lnTo>
                  <a:pt x="806958" y="553212"/>
                </a:lnTo>
                <a:lnTo>
                  <a:pt x="807720" y="549401"/>
                </a:lnTo>
                <a:lnTo>
                  <a:pt x="806196" y="547116"/>
                </a:lnTo>
                <a:lnTo>
                  <a:pt x="784098" y="531114"/>
                </a:lnTo>
                <a:lnTo>
                  <a:pt x="781050" y="530351"/>
                </a:lnTo>
                <a:close/>
              </a:path>
              <a:path w="1969135" h="2180590">
                <a:moveTo>
                  <a:pt x="729234" y="494538"/>
                </a:moveTo>
                <a:lnTo>
                  <a:pt x="726186" y="496824"/>
                </a:lnTo>
                <a:lnTo>
                  <a:pt x="725424" y="499872"/>
                </a:lnTo>
                <a:lnTo>
                  <a:pt x="727710" y="502920"/>
                </a:lnTo>
                <a:lnTo>
                  <a:pt x="729234" y="503682"/>
                </a:lnTo>
                <a:lnTo>
                  <a:pt x="749808" y="518160"/>
                </a:lnTo>
                <a:lnTo>
                  <a:pt x="752855" y="518922"/>
                </a:lnTo>
                <a:lnTo>
                  <a:pt x="755903" y="517398"/>
                </a:lnTo>
                <a:lnTo>
                  <a:pt x="756665" y="513588"/>
                </a:lnTo>
                <a:lnTo>
                  <a:pt x="755141" y="510540"/>
                </a:lnTo>
                <a:lnTo>
                  <a:pt x="734567" y="496824"/>
                </a:lnTo>
                <a:lnTo>
                  <a:pt x="733043" y="495300"/>
                </a:lnTo>
                <a:lnTo>
                  <a:pt x="729234" y="494538"/>
                </a:lnTo>
                <a:close/>
              </a:path>
              <a:path w="1969135" h="2180590">
                <a:moveTo>
                  <a:pt x="678179" y="458724"/>
                </a:moveTo>
                <a:lnTo>
                  <a:pt x="675131" y="461010"/>
                </a:lnTo>
                <a:lnTo>
                  <a:pt x="674370" y="464058"/>
                </a:lnTo>
                <a:lnTo>
                  <a:pt x="675893" y="467106"/>
                </a:lnTo>
                <a:lnTo>
                  <a:pt x="697991" y="482346"/>
                </a:lnTo>
                <a:lnTo>
                  <a:pt x="701801" y="483108"/>
                </a:lnTo>
                <a:lnTo>
                  <a:pt x="704088" y="480822"/>
                </a:lnTo>
                <a:lnTo>
                  <a:pt x="704850" y="477774"/>
                </a:lnTo>
                <a:lnTo>
                  <a:pt x="703326" y="474725"/>
                </a:lnTo>
                <a:lnTo>
                  <a:pt x="681227" y="459486"/>
                </a:lnTo>
                <a:lnTo>
                  <a:pt x="678179" y="458724"/>
                </a:lnTo>
                <a:close/>
              </a:path>
              <a:path w="1969135" h="2180590">
                <a:moveTo>
                  <a:pt x="626363" y="422910"/>
                </a:moveTo>
                <a:lnTo>
                  <a:pt x="623315" y="425196"/>
                </a:lnTo>
                <a:lnTo>
                  <a:pt x="622553" y="428244"/>
                </a:lnTo>
                <a:lnTo>
                  <a:pt x="624839" y="431292"/>
                </a:lnTo>
                <a:lnTo>
                  <a:pt x="646938" y="446532"/>
                </a:lnTo>
                <a:lnTo>
                  <a:pt x="649986" y="447294"/>
                </a:lnTo>
                <a:lnTo>
                  <a:pt x="653034" y="445770"/>
                </a:lnTo>
                <a:lnTo>
                  <a:pt x="653796" y="441960"/>
                </a:lnTo>
                <a:lnTo>
                  <a:pt x="651510" y="438912"/>
                </a:lnTo>
                <a:lnTo>
                  <a:pt x="629412" y="423672"/>
                </a:lnTo>
                <a:lnTo>
                  <a:pt x="626363" y="422910"/>
                </a:lnTo>
                <a:close/>
              </a:path>
              <a:path w="1969135" h="2180590">
                <a:moveTo>
                  <a:pt x="574548" y="387858"/>
                </a:moveTo>
                <a:lnTo>
                  <a:pt x="571500" y="389382"/>
                </a:lnTo>
                <a:lnTo>
                  <a:pt x="570738" y="392429"/>
                </a:lnTo>
                <a:lnTo>
                  <a:pt x="573024" y="395477"/>
                </a:lnTo>
                <a:lnTo>
                  <a:pt x="595122" y="410718"/>
                </a:lnTo>
                <a:lnTo>
                  <a:pt x="598170" y="411479"/>
                </a:lnTo>
                <a:lnTo>
                  <a:pt x="601217" y="409956"/>
                </a:lnTo>
                <a:lnTo>
                  <a:pt x="601979" y="406146"/>
                </a:lnTo>
                <a:lnTo>
                  <a:pt x="600455" y="403860"/>
                </a:lnTo>
                <a:lnTo>
                  <a:pt x="578358" y="388620"/>
                </a:lnTo>
                <a:lnTo>
                  <a:pt x="574548" y="387858"/>
                </a:lnTo>
                <a:close/>
              </a:path>
              <a:path w="1969135" h="2180590">
                <a:moveTo>
                  <a:pt x="522731" y="352044"/>
                </a:moveTo>
                <a:lnTo>
                  <a:pt x="520446" y="353568"/>
                </a:lnTo>
                <a:lnTo>
                  <a:pt x="519684" y="357377"/>
                </a:lnTo>
                <a:lnTo>
                  <a:pt x="521208" y="360425"/>
                </a:lnTo>
                <a:lnTo>
                  <a:pt x="535686" y="369570"/>
                </a:lnTo>
                <a:lnTo>
                  <a:pt x="543305" y="374903"/>
                </a:lnTo>
                <a:lnTo>
                  <a:pt x="547115" y="375666"/>
                </a:lnTo>
                <a:lnTo>
                  <a:pt x="549401" y="374142"/>
                </a:lnTo>
                <a:lnTo>
                  <a:pt x="550163" y="371094"/>
                </a:lnTo>
                <a:lnTo>
                  <a:pt x="548639" y="368046"/>
                </a:lnTo>
                <a:lnTo>
                  <a:pt x="540258" y="362712"/>
                </a:lnTo>
                <a:lnTo>
                  <a:pt x="526541" y="352806"/>
                </a:lnTo>
                <a:lnTo>
                  <a:pt x="522731" y="352044"/>
                </a:lnTo>
                <a:close/>
              </a:path>
              <a:path w="1969135" h="2180590">
                <a:moveTo>
                  <a:pt x="470915" y="316229"/>
                </a:moveTo>
                <a:lnTo>
                  <a:pt x="468629" y="318516"/>
                </a:lnTo>
                <a:lnTo>
                  <a:pt x="467867" y="321564"/>
                </a:lnTo>
                <a:lnTo>
                  <a:pt x="469391" y="324612"/>
                </a:lnTo>
                <a:lnTo>
                  <a:pt x="491489" y="339851"/>
                </a:lnTo>
                <a:lnTo>
                  <a:pt x="495300" y="340614"/>
                </a:lnTo>
                <a:lnTo>
                  <a:pt x="497586" y="338327"/>
                </a:lnTo>
                <a:lnTo>
                  <a:pt x="498348" y="335279"/>
                </a:lnTo>
                <a:lnTo>
                  <a:pt x="496824" y="332232"/>
                </a:lnTo>
                <a:lnTo>
                  <a:pt x="474725" y="316992"/>
                </a:lnTo>
                <a:lnTo>
                  <a:pt x="470915" y="316229"/>
                </a:lnTo>
                <a:close/>
              </a:path>
              <a:path w="1969135" h="2180590">
                <a:moveTo>
                  <a:pt x="419862" y="281177"/>
                </a:moveTo>
                <a:lnTo>
                  <a:pt x="416813" y="282701"/>
                </a:lnTo>
                <a:lnTo>
                  <a:pt x="416051" y="286512"/>
                </a:lnTo>
                <a:lnTo>
                  <a:pt x="417575" y="289560"/>
                </a:lnTo>
                <a:lnTo>
                  <a:pt x="439674" y="304038"/>
                </a:lnTo>
                <a:lnTo>
                  <a:pt x="443484" y="304800"/>
                </a:lnTo>
                <a:lnTo>
                  <a:pt x="446531" y="303275"/>
                </a:lnTo>
                <a:lnTo>
                  <a:pt x="446531" y="299466"/>
                </a:lnTo>
                <a:lnTo>
                  <a:pt x="445008" y="297179"/>
                </a:lnTo>
                <a:lnTo>
                  <a:pt x="422910" y="281940"/>
                </a:lnTo>
                <a:lnTo>
                  <a:pt x="419862" y="281177"/>
                </a:lnTo>
                <a:close/>
              </a:path>
              <a:path w="1969135" h="2180590">
                <a:moveTo>
                  <a:pt x="371093" y="246125"/>
                </a:moveTo>
                <a:lnTo>
                  <a:pt x="368046" y="246125"/>
                </a:lnTo>
                <a:lnTo>
                  <a:pt x="364998" y="247650"/>
                </a:lnTo>
                <a:lnTo>
                  <a:pt x="364236" y="250698"/>
                </a:lnTo>
                <a:lnTo>
                  <a:pt x="365760" y="253746"/>
                </a:lnTo>
                <a:lnTo>
                  <a:pt x="387858" y="268986"/>
                </a:lnTo>
                <a:lnTo>
                  <a:pt x="391667" y="269748"/>
                </a:lnTo>
                <a:lnTo>
                  <a:pt x="394715" y="267462"/>
                </a:lnTo>
                <a:lnTo>
                  <a:pt x="395477" y="264414"/>
                </a:lnTo>
                <a:lnTo>
                  <a:pt x="393191" y="261366"/>
                </a:lnTo>
                <a:lnTo>
                  <a:pt x="371093" y="246125"/>
                </a:lnTo>
                <a:close/>
              </a:path>
              <a:path w="1969135" h="2180590">
                <a:moveTo>
                  <a:pt x="315467" y="210312"/>
                </a:moveTo>
                <a:lnTo>
                  <a:pt x="313181" y="212598"/>
                </a:lnTo>
                <a:lnTo>
                  <a:pt x="312420" y="215646"/>
                </a:lnTo>
                <a:lnTo>
                  <a:pt x="313943" y="218694"/>
                </a:lnTo>
                <a:lnTo>
                  <a:pt x="336041" y="233934"/>
                </a:lnTo>
                <a:lnTo>
                  <a:pt x="339851" y="234696"/>
                </a:lnTo>
                <a:lnTo>
                  <a:pt x="342900" y="232410"/>
                </a:lnTo>
                <a:lnTo>
                  <a:pt x="342900" y="229362"/>
                </a:lnTo>
                <a:lnTo>
                  <a:pt x="341375" y="226314"/>
                </a:lnTo>
                <a:lnTo>
                  <a:pt x="319277" y="211074"/>
                </a:lnTo>
                <a:lnTo>
                  <a:pt x="315467" y="210312"/>
                </a:lnTo>
                <a:close/>
              </a:path>
              <a:path w="1969135" h="2180590">
                <a:moveTo>
                  <a:pt x="263651" y="175260"/>
                </a:moveTo>
                <a:lnTo>
                  <a:pt x="261365" y="176784"/>
                </a:lnTo>
                <a:lnTo>
                  <a:pt x="260603" y="180594"/>
                </a:lnTo>
                <a:lnTo>
                  <a:pt x="262127" y="182879"/>
                </a:lnTo>
                <a:lnTo>
                  <a:pt x="268986" y="187451"/>
                </a:lnTo>
                <a:lnTo>
                  <a:pt x="284225" y="198120"/>
                </a:lnTo>
                <a:lnTo>
                  <a:pt x="288036" y="198882"/>
                </a:lnTo>
                <a:lnTo>
                  <a:pt x="291084" y="197358"/>
                </a:lnTo>
                <a:lnTo>
                  <a:pt x="291084" y="193548"/>
                </a:lnTo>
                <a:lnTo>
                  <a:pt x="289560" y="191262"/>
                </a:lnTo>
                <a:lnTo>
                  <a:pt x="274320" y="180594"/>
                </a:lnTo>
                <a:lnTo>
                  <a:pt x="267462" y="176022"/>
                </a:lnTo>
                <a:lnTo>
                  <a:pt x="263651" y="175260"/>
                </a:lnTo>
                <a:close/>
              </a:path>
              <a:path w="1969135" h="2180590">
                <a:moveTo>
                  <a:pt x="211836" y="140208"/>
                </a:moveTo>
                <a:lnTo>
                  <a:pt x="209550" y="141732"/>
                </a:lnTo>
                <a:lnTo>
                  <a:pt x="208787" y="145542"/>
                </a:lnTo>
                <a:lnTo>
                  <a:pt x="210312" y="147827"/>
                </a:lnTo>
                <a:lnTo>
                  <a:pt x="232410" y="163068"/>
                </a:lnTo>
                <a:lnTo>
                  <a:pt x="236220" y="163829"/>
                </a:lnTo>
                <a:lnTo>
                  <a:pt x="238505" y="161544"/>
                </a:lnTo>
                <a:lnTo>
                  <a:pt x="239267" y="158496"/>
                </a:lnTo>
                <a:lnTo>
                  <a:pt x="237743" y="155448"/>
                </a:lnTo>
                <a:lnTo>
                  <a:pt x="215646" y="140970"/>
                </a:lnTo>
                <a:lnTo>
                  <a:pt x="211836" y="140208"/>
                </a:lnTo>
                <a:close/>
              </a:path>
              <a:path w="1969135" h="2180590">
                <a:moveTo>
                  <a:pt x="160020" y="104394"/>
                </a:moveTo>
                <a:lnTo>
                  <a:pt x="156972" y="106679"/>
                </a:lnTo>
                <a:lnTo>
                  <a:pt x="156972" y="109727"/>
                </a:lnTo>
                <a:lnTo>
                  <a:pt x="158496" y="112775"/>
                </a:lnTo>
                <a:lnTo>
                  <a:pt x="180593" y="128016"/>
                </a:lnTo>
                <a:lnTo>
                  <a:pt x="184403" y="128777"/>
                </a:lnTo>
                <a:lnTo>
                  <a:pt x="186689" y="126492"/>
                </a:lnTo>
                <a:lnTo>
                  <a:pt x="187451" y="123444"/>
                </a:lnTo>
                <a:lnTo>
                  <a:pt x="185927" y="120396"/>
                </a:lnTo>
                <a:lnTo>
                  <a:pt x="163829" y="105156"/>
                </a:lnTo>
                <a:lnTo>
                  <a:pt x="160020" y="104394"/>
                </a:lnTo>
                <a:close/>
              </a:path>
              <a:path w="1969135" h="2180590">
                <a:moveTo>
                  <a:pt x="108203" y="69342"/>
                </a:moveTo>
                <a:lnTo>
                  <a:pt x="105155" y="71627"/>
                </a:lnTo>
                <a:lnTo>
                  <a:pt x="104393" y="74675"/>
                </a:lnTo>
                <a:lnTo>
                  <a:pt x="106679" y="77724"/>
                </a:lnTo>
                <a:lnTo>
                  <a:pt x="128777" y="92964"/>
                </a:lnTo>
                <a:lnTo>
                  <a:pt x="131825" y="92964"/>
                </a:lnTo>
                <a:lnTo>
                  <a:pt x="134874" y="91440"/>
                </a:lnTo>
                <a:lnTo>
                  <a:pt x="135636" y="88392"/>
                </a:lnTo>
                <a:lnTo>
                  <a:pt x="134112" y="85344"/>
                </a:lnTo>
                <a:lnTo>
                  <a:pt x="111251" y="70103"/>
                </a:lnTo>
                <a:lnTo>
                  <a:pt x="108203" y="69342"/>
                </a:lnTo>
                <a:close/>
              </a:path>
              <a:path w="1969135" h="2180590">
                <a:moveTo>
                  <a:pt x="0" y="0"/>
                </a:moveTo>
                <a:lnTo>
                  <a:pt x="39624" y="70103"/>
                </a:lnTo>
                <a:lnTo>
                  <a:pt x="57216" y="44213"/>
                </a:lnTo>
                <a:lnTo>
                  <a:pt x="54863" y="42672"/>
                </a:lnTo>
                <a:lnTo>
                  <a:pt x="52577" y="39624"/>
                </a:lnTo>
                <a:lnTo>
                  <a:pt x="53339" y="36575"/>
                </a:lnTo>
                <a:lnTo>
                  <a:pt x="56387" y="34290"/>
                </a:lnTo>
                <a:lnTo>
                  <a:pt x="63959" y="34290"/>
                </a:lnTo>
                <a:lnTo>
                  <a:pt x="80010" y="10668"/>
                </a:lnTo>
                <a:lnTo>
                  <a:pt x="0" y="0"/>
                </a:lnTo>
                <a:close/>
              </a:path>
              <a:path w="1969135" h="2180590">
                <a:moveTo>
                  <a:pt x="62163" y="36932"/>
                </a:moveTo>
                <a:lnTo>
                  <a:pt x="57216" y="44213"/>
                </a:lnTo>
                <a:lnTo>
                  <a:pt x="76962" y="57150"/>
                </a:lnTo>
                <a:lnTo>
                  <a:pt x="80010" y="57912"/>
                </a:lnTo>
                <a:lnTo>
                  <a:pt x="83058" y="56388"/>
                </a:lnTo>
                <a:lnTo>
                  <a:pt x="83820" y="52577"/>
                </a:lnTo>
                <a:lnTo>
                  <a:pt x="81534" y="50292"/>
                </a:lnTo>
                <a:lnTo>
                  <a:pt x="62163" y="36932"/>
                </a:lnTo>
                <a:close/>
              </a:path>
              <a:path w="1969135" h="2180590">
                <a:moveTo>
                  <a:pt x="56387" y="34290"/>
                </a:moveTo>
                <a:lnTo>
                  <a:pt x="53339" y="36575"/>
                </a:lnTo>
                <a:lnTo>
                  <a:pt x="52577" y="39624"/>
                </a:lnTo>
                <a:lnTo>
                  <a:pt x="54863" y="42672"/>
                </a:lnTo>
                <a:lnTo>
                  <a:pt x="57216" y="44213"/>
                </a:lnTo>
                <a:lnTo>
                  <a:pt x="62163" y="36932"/>
                </a:lnTo>
                <a:lnTo>
                  <a:pt x="59436" y="35051"/>
                </a:lnTo>
                <a:lnTo>
                  <a:pt x="56387" y="34290"/>
                </a:lnTo>
                <a:close/>
              </a:path>
              <a:path w="1969135" h="2180590">
                <a:moveTo>
                  <a:pt x="63959" y="34290"/>
                </a:moveTo>
                <a:lnTo>
                  <a:pt x="56387" y="34290"/>
                </a:lnTo>
                <a:lnTo>
                  <a:pt x="59436" y="35051"/>
                </a:lnTo>
                <a:lnTo>
                  <a:pt x="62163" y="36932"/>
                </a:lnTo>
                <a:lnTo>
                  <a:pt x="63959" y="342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" name="object 19"/>
          <p:cNvSpPr/>
          <p:nvPr/>
        </p:nvSpPr>
        <p:spPr>
          <a:xfrm>
            <a:off x="4198302" y="1535113"/>
            <a:ext cx="751328" cy="440178"/>
          </a:xfrm>
          <a:custGeom>
            <a:avLst/>
            <a:gdLst/>
            <a:ahLst/>
            <a:cxnLst/>
            <a:rect l="l" t="t" r="r" b="b"/>
            <a:pathLst>
              <a:path w="772795" h="452755">
                <a:moveTo>
                  <a:pt x="25908" y="160782"/>
                </a:moveTo>
                <a:lnTo>
                  <a:pt x="0" y="167640"/>
                </a:lnTo>
                <a:lnTo>
                  <a:pt x="5334" y="190500"/>
                </a:lnTo>
                <a:lnTo>
                  <a:pt x="11430" y="214122"/>
                </a:lnTo>
                <a:lnTo>
                  <a:pt x="23622" y="259842"/>
                </a:lnTo>
                <a:lnTo>
                  <a:pt x="38862" y="304038"/>
                </a:lnTo>
                <a:lnTo>
                  <a:pt x="57150" y="344424"/>
                </a:lnTo>
                <a:lnTo>
                  <a:pt x="80772" y="381000"/>
                </a:lnTo>
                <a:lnTo>
                  <a:pt x="118872" y="418338"/>
                </a:lnTo>
                <a:lnTo>
                  <a:pt x="156972" y="439674"/>
                </a:lnTo>
                <a:lnTo>
                  <a:pt x="198120" y="450342"/>
                </a:lnTo>
                <a:lnTo>
                  <a:pt x="204216" y="451104"/>
                </a:lnTo>
                <a:lnTo>
                  <a:pt x="211074" y="451866"/>
                </a:lnTo>
                <a:lnTo>
                  <a:pt x="218694" y="452628"/>
                </a:lnTo>
                <a:lnTo>
                  <a:pt x="249936" y="452628"/>
                </a:lnTo>
                <a:lnTo>
                  <a:pt x="303275" y="448056"/>
                </a:lnTo>
                <a:lnTo>
                  <a:pt x="362712" y="438912"/>
                </a:lnTo>
                <a:lnTo>
                  <a:pt x="383286" y="434340"/>
                </a:lnTo>
                <a:lnTo>
                  <a:pt x="403860" y="430530"/>
                </a:lnTo>
                <a:lnTo>
                  <a:pt x="422147" y="425958"/>
                </a:lnTo>
                <a:lnTo>
                  <a:pt x="220218" y="425958"/>
                </a:lnTo>
                <a:lnTo>
                  <a:pt x="201930" y="423672"/>
                </a:lnTo>
                <a:lnTo>
                  <a:pt x="197358" y="422910"/>
                </a:lnTo>
                <a:lnTo>
                  <a:pt x="186690" y="420624"/>
                </a:lnTo>
                <a:lnTo>
                  <a:pt x="176784" y="418338"/>
                </a:lnTo>
                <a:lnTo>
                  <a:pt x="167640" y="414528"/>
                </a:lnTo>
                <a:lnTo>
                  <a:pt x="159258" y="411480"/>
                </a:lnTo>
                <a:lnTo>
                  <a:pt x="114300" y="379475"/>
                </a:lnTo>
                <a:lnTo>
                  <a:pt x="86106" y="341375"/>
                </a:lnTo>
                <a:lnTo>
                  <a:pt x="64008" y="294132"/>
                </a:lnTo>
                <a:lnTo>
                  <a:pt x="49530" y="252222"/>
                </a:lnTo>
                <a:lnTo>
                  <a:pt x="31242" y="184404"/>
                </a:lnTo>
                <a:lnTo>
                  <a:pt x="25908" y="160782"/>
                </a:lnTo>
                <a:close/>
              </a:path>
              <a:path w="772795" h="452755">
                <a:moveTo>
                  <a:pt x="744543" y="270717"/>
                </a:moveTo>
                <a:lnTo>
                  <a:pt x="743712" y="272796"/>
                </a:lnTo>
                <a:lnTo>
                  <a:pt x="740664" y="278129"/>
                </a:lnTo>
                <a:lnTo>
                  <a:pt x="739140" y="281178"/>
                </a:lnTo>
                <a:lnTo>
                  <a:pt x="735330" y="284988"/>
                </a:lnTo>
                <a:lnTo>
                  <a:pt x="729996" y="289560"/>
                </a:lnTo>
                <a:lnTo>
                  <a:pt x="726948" y="291084"/>
                </a:lnTo>
                <a:lnTo>
                  <a:pt x="723900" y="293370"/>
                </a:lnTo>
                <a:lnTo>
                  <a:pt x="720090" y="296418"/>
                </a:lnTo>
                <a:lnTo>
                  <a:pt x="715518" y="298704"/>
                </a:lnTo>
                <a:lnTo>
                  <a:pt x="710946" y="301751"/>
                </a:lnTo>
                <a:lnTo>
                  <a:pt x="705612" y="304038"/>
                </a:lnTo>
                <a:lnTo>
                  <a:pt x="700278" y="307086"/>
                </a:lnTo>
                <a:lnTo>
                  <a:pt x="694182" y="310134"/>
                </a:lnTo>
                <a:lnTo>
                  <a:pt x="688086" y="312420"/>
                </a:lnTo>
                <a:lnTo>
                  <a:pt x="681990" y="315468"/>
                </a:lnTo>
                <a:lnTo>
                  <a:pt x="668274" y="321564"/>
                </a:lnTo>
                <a:lnTo>
                  <a:pt x="653034" y="327660"/>
                </a:lnTo>
                <a:lnTo>
                  <a:pt x="637032" y="334518"/>
                </a:lnTo>
                <a:lnTo>
                  <a:pt x="601980" y="346710"/>
                </a:lnTo>
                <a:lnTo>
                  <a:pt x="563880" y="359664"/>
                </a:lnTo>
                <a:lnTo>
                  <a:pt x="524256" y="371856"/>
                </a:lnTo>
                <a:lnTo>
                  <a:pt x="482346" y="383286"/>
                </a:lnTo>
                <a:lnTo>
                  <a:pt x="461772" y="389382"/>
                </a:lnTo>
                <a:lnTo>
                  <a:pt x="440436" y="393954"/>
                </a:lnTo>
                <a:lnTo>
                  <a:pt x="419862" y="399288"/>
                </a:lnTo>
                <a:lnTo>
                  <a:pt x="377951" y="408432"/>
                </a:lnTo>
                <a:lnTo>
                  <a:pt x="358140" y="412242"/>
                </a:lnTo>
                <a:lnTo>
                  <a:pt x="318516" y="418338"/>
                </a:lnTo>
                <a:lnTo>
                  <a:pt x="300228" y="421386"/>
                </a:lnTo>
                <a:lnTo>
                  <a:pt x="249174" y="425958"/>
                </a:lnTo>
                <a:lnTo>
                  <a:pt x="422147" y="425958"/>
                </a:lnTo>
                <a:lnTo>
                  <a:pt x="425196" y="425196"/>
                </a:lnTo>
                <a:lnTo>
                  <a:pt x="446532" y="420624"/>
                </a:lnTo>
                <a:lnTo>
                  <a:pt x="467868" y="415290"/>
                </a:lnTo>
                <a:lnTo>
                  <a:pt x="489204" y="409194"/>
                </a:lnTo>
                <a:lnTo>
                  <a:pt x="510540" y="403860"/>
                </a:lnTo>
                <a:lnTo>
                  <a:pt x="572262" y="385572"/>
                </a:lnTo>
                <a:lnTo>
                  <a:pt x="591312" y="378714"/>
                </a:lnTo>
                <a:lnTo>
                  <a:pt x="610362" y="372618"/>
                </a:lnTo>
                <a:lnTo>
                  <a:pt x="628650" y="365760"/>
                </a:lnTo>
                <a:lnTo>
                  <a:pt x="646176" y="359664"/>
                </a:lnTo>
                <a:lnTo>
                  <a:pt x="685800" y="343662"/>
                </a:lnTo>
                <a:lnTo>
                  <a:pt x="699516" y="337566"/>
                </a:lnTo>
                <a:lnTo>
                  <a:pt x="705612" y="334518"/>
                </a:lnTo>
                <a:lnTo>
                  <a:pt x="712470" y="331470"/>
                </a:lnTo>
                <a:lnTo>
                  <a:pt x="733806" y="319278"/>
                </a:lnTo>
                <a:lnTo>
                  <a:pt x="738378" y="316230"/>
                </a:lnTo>
                <a:lnTo>
                  <a:pt x="742188" y="313944"/>
                </a:lnTo>
                <a:lnTo>
                  <a:pt x="745998" y="310896"/>
                </a:lnTo>
                <a:lnTo>
                  <a:pt x="752856" y="305562"/>
                </a:lnTo>
                <a:lnTo>
                  <a:pt x="758951" y="299466"/>
                </a:lnTo>
                <a:lnTo>
                  <a:pt x="763524" y="292608"/>
                </a:lnTo>
                <a:lnTo>
                  <a:pt x="764286" y="291846"/>
                </a:lnTo>
                <a:lnTo>
                  <a:pt x="764286" y="291084"/>
                </a:lnTo>
                <a:lnTo>
                  <a:pt x="767334" y="284988"/>
                </a:lnTo>
                <a:lnTo>
                  <a:pt x="770382" y="278130"/>
                </a:lnTo>
                <a:lnTo>
                  <a:pt x="770382" y="275844"/>
                </a:lnTo>
                <a:lnTo>
                  <a:pt x="771688" y="271272"/>
                </a:lnTo>
                <a:lnTo>
                  <a:pt x="744474" y="271272"/>
                </a:lnTo>
                <a:lnTo>
                  <a:pt x="744543" y="270717"/>
                </a:lnTo>
                <a:close/>
              </a:path>
              <a:path w="772795" h="452755">
                <a:moveTo>
                  <a:pt x="745236" y="268986"/>
                </a:moveTo>
                <a:lnTo>
                  <a:pt x="744543" y="270717"/>
                </a:lnTo>
                <a:lnTo>
                  <a:pt x="744474" y="271272"/>
                </a:lnTo>
                <a:lnTo>
                  <a:pt x="745236" y="268986"/>
                </a:lnTo>
                <a:close/>
              </a:path>
              <a:path w="772795" h="452755">
                <a:moveTo>
                  <a:pt x="771906" y="268986"/>
                </a:moveTo>
                <a:lnTo>
                  <a:pt x="745236" y="268986"/>
                </a:lnTo>
                <a:lnTo>
                  <a:pt x="744474" y="271272"/>
                </a:lnTo>
                <a:lnTo>
                  <a:pt x="771688" y="271272"/>
                </a:lnTo>
                <a:lnTo>
                  <a:pt x="771846" y="270717"/>
                </a:lnTo>
                <a:lnTo>
                  <a:pt x="771906" y="268986"/>
                </a:lnTo>
                <a:close/>
              </a:path>
              <a:path w="772795" h="452755">
                <a:moveTo>
                  <a:pt x="275913" y="26180"/>
                </a:moveTo>
                <a:lnTo>
                  <a:pt x="272103" y="52850"/>
                </a:lnTo>
                <a:lnTo>
                  <a:pt x="281178" y="54101"/>
                </a:lnTo>
                <a:lnTo>
                  <a:pt x="366522" y="67818"/>
                </a:lnTo>
                <a:lnTo>
                  <a:pt x="471678" y="89154"/>
                </a:lnTo>
                <a:lnTo>
                  <a:pt x="518922" y="101346"/>
                </a:lnTo>
                <a:lnTo>
                  <a:pt x="529590" y="105156"/>
                </a:lnTo>
                <a:lnTo>
                  <a:pt x="540258" y="108204"/>
                </a:lnTo>
                <a:lnTo>
                  <a:pt x="550163" y="112014"/>
                </a:lnTo>
                <a:lnTo>
                  <a:pt x="560070" y="115062"/>
                </a:lnTo>
                <a:lnTo>
                  <a:pt x="569976" y="118872"/>
                </a:lnTo>
                <a:lnTo>
                  <a:pt x="579120" y="122682"/>
                </a:lnTo>
                <a:lnTo>
                  <a:pt x="587501" y="126492"/>
                </a:lnTo>
                <a:lnTo>
                  <a:pt x="595884" y="131064"/>
                </a:lnTo>
                <a:lnTo>
                  <a:pt x="612648" y="139446"/>
                </a:lnTo>
                <a:lnTo>
                  <a:pt x="630174" y="149351"/>
                </a:lnTo>
                <a:lnTo>
                  <a:pt x="646938" y="159258"/>
                </a:lnTo>
                <a:lnTo>
                  <a:pt x="663701" y="169925"/>
                </a:lnTo>
                <a:lnTo>
                  <a:pt x="679704" y="181356"/>
                </a:lnTo>
                <a:lnTo>
                  <a:pt x="687324" y="186690"/>
                </a:lnTo>
                <a:lnTo>
                  <a:pt x="694182" y="192786"/>
                </a:lnTo>
                <a:lnTo>
                  <a:pt x="701040" y="198120"/>
                </a:lnTo>
                <a:lnTo>
                  <a:pt x="707898" y="204216"/>
                </a:lnTo>
                <a:lnTo>
                  <a:pt x="733806" y="232410"/>
                </a:lnTo>
                <a:lnTo>
                  <a:pt x="743712" y="252984"/>
                </a:lnTo>
                <a:lnTo>
                  <a:pt x="745236" y="256794"/>
                </a:lnTo>
                <a:lnTo>
                  <a:pt x="745236" y="267462"/>
                </a:lnTo>
                <a:lnTo>
                  <a:pt x="744950" y="267462"/>
                </a:lnTo>
                <a:lnTo>
                  <a:pt x="744543" y="270717"/>
                </a:lnTo>
                <a:lnTo>
                  <a:pt x="745236" y="268986"/>
                </a:lnTo>
                <a:lnTo>
                  <a:pt x="771906" y="268986"/>
                </a:lnTo>
                <a:lnTo>
                  <a:pt x="772001" y="267462"/>
                </a:lnTo>
                <a:lnTo>
                  <a:pt x="745236" y="267462"/>
                </a:lnTo>
                <a:lnTo>
                  <a:pt x="745236" y="265175"/>
                </a:lnTo>
                <a:lnTo>
                  <a:pt x="772287" y="265175"/>
                </a:lnTo>
                <a:lnTo>
                  <a:pt x="772668" y="262128"/>
                </a:lnTo>
                <a:lnTo>
                  <a:pt x="771906" y="254508"/>
                </a:lnTo>
                <a:lnTo>
                  <a:pt x="770382" y="246888"/>
                </a:lnTo>
                <a:lnTo>
                  <a:pt x="768096" y="239268"/>
                </a:lnTo>
                <a:lnTo>
                  <a:pt x="764286" y="232410"/>
                </a:lnTo>
                <a:lnTo>
                  <a:pt x="760476" y="224790"/>
                </a:lnTo>
                <a:lnTo>
                  <a:pt x="751332" y="211074"/>
                </a:lnTo>
                <a:lnTo>
                  <a:pt x="745998" y="204216"/>
                </a:lnTo>
                <a:lnTo>
                  <a:pt x="739901" y="197358"/>
                </a:lnTo>
                <a:lnTo>
                  <a:pt x="733044" y="191262"/>
                </a:lnTo>
                <a:lnTo>
                  <a:pt x="726186" y="184404"/>
                </a:lnTo>
                <a:lnTo>
                  <a:pt x="719328" y="178308"/>
                </a:lnTo>
                <a:lnTo>
                  <a:pt x="711708" y="172212"/>
                </a:lnTo>
                <a:lnTo>
                  <a:pt x="703326" y="165354"/>
                </a:lnTo>
                <a:lnTo>
                  <a:pt x="661416" y="136398"/>
                </a:lnTo>
                <a:lnTo>
                  <a:pt x="625601" y="115824"/>
                </a:lnTo>
                <a:lnTo>
                  <a:pt x="598932" y="102870"/>
                </a:lnTo>
                <a:lnTo>
                  <a:pt x="589788" y="98298"/>
                </a:lnTo>
                <a:lnTo>
                  <a:pt x="569976" y="90678"/>
                </a:lnTo>
                <a:lnTo>
                  <a:pt x="537972" y="79248"/>
                </a:lnTo>
                <a:lnTo>
                  <a:pt x="526542" y="76200"/>
                </a:lnTo>
                <a:lnTo>
                  <a:pt x="515112" y="72390"/>
                </a:lnTo>
                <a:lnTo>
                  <a:pt x="452628" y="57150"/>
                </a:lnTo>
                <a:lnTo>
                  <a:pt x="399288" y="46482"/>
                </a:lnTo>
                <a:lnTo>
                  <a:pt x="371094" y="41910"/>
                </a:lnTo>
                <a:lnTo>
                  <a:pt x="342900" y="36575"/>
                </a:lnTo>
                <a:lnTo>
                  <a:pt x="284988" y="27432"/>
                </a:lnTo>
                <a:lnTo>
                  <a:pt x="275913" y="26180"/>
                </a:lnTo>
                <a:close/>
              </a:path>
              <a:path w="772795" h="452755">
                <a:moveTo>
                  <a:pt x="279654" y="0"/>
                </a:moveTo>
                <a:lnTo>
                  <a:pt x="194310" y="28194"/>
                </a:lnTo>
                <a:lnTo>
                  <a:pt x="268224" y="80010"/>
                </a:lnTo>
                <a:lnTo>
                  <a:pt x="272103" y="52850"/>
                </a:lnTo>
                <a:lnTo>
                  <a:pt x="259080" y="51054"/>
                </a:lnTo>
                <a:lnTo>
                  <a:pt x="262890" y="24384"/>
                </a:lnTo>
                <a:lnTo>
                  <a:pt x="276170" y="24384"/>
                </a:lnTo>
                <a:lnTo>
                  <a:pt x="279654" y="0"/>
                </a:lnTo>
                <a:close/>
              </a:path>
              <a:path w="772795" h="452755">
                <a:moveTo>
                  <a:pt x="262890" y="24384"/>
                </a:moveTo>
                <a:lnTo>
                  <a:pt x="259080" y="51054"/>
                </a:lnTo>
                <a:lnTo>
                  <a:pt x="272103" y="52850"/>
                </a:lnTo>
                <a:lnTo>
                  <a:pt x="275913" y="26180"/>
                </a:lnTo>
                <a:lnTo>
                  <a:pt x="262890" y="24384"/>
                </a:lnTo>
                <a:close/>
              </a:path>
              <a:path w="772795" h="452755">
                <a:moveTo>
                  <a:pt x="276170" y="24384"/>
                </a:moveTo>
                <a:lnTo>
                  <a:pt x="262890" y="24384"/>
                </a:lnTo>
                <a:lnTo>
                  <a:pt x="275913" y="26180"/>
                </a:lnTo>
                <a:lnTo>
                  <a:pt x="276170" y="243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" name="object 20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29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1949237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6"/>
            <a:ext cx="140696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CS301 – Data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43804" y="868856"/>
            <a:ext cx="86615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26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52267" y="1449314"/>
            <a:ext cx="4853076" cy="19386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algn="just">
              <a:lnSpc>
                <a:spcPct val="98400"/>
              </a:lnSpc>
            </a:pPr>
            <a:r>
              <a:rPr sz="1069" spc="10" dirty="0">
                <a:latin typeface="Times New Roman"/>
                <a:cs typeface="Times New Roman"/>
              </a:rPr>
              <a:t>In the second </a:t>
            </a:r>
            <a:r>
              <a:rPr sz="1069" spc="5" dirty="0">
                <a:latin typeface="Times New Roman"/>
                <a:cs typeface="Times New Roman"/>
              </a:rPr>
              <a:t>step, </a:t>
            </a:r>
            <a:r>
              <a:rPr sz="1069" spc="10" dirty="0">
                <a:latin typeface="Times New Roman"/>
                <a:cs typeface="Times New Roman"/>
              </a:rPr>
              <a:t>we make nodes of </a:t>
            </a:r>
            <a:r>
              <a:rPr sz="1069" spc="5" dirty="0">
                <a:latin typeface="Times New Roman"/>
                <a:cs typeface="Times New Roman"/>
              </a:rPr>
              <a:t>these </a:t>
            </a:r>
            <a:r>
              <a:rPr sz="1069" spc="10" dirty="0">
                <a:latin typeface="Times New Roman"/>
                <a:cs typeface="Times New Roman"/>
              </a:rPr>
              <a:t>pairs of letters and frequencies. </a:t>
            </a:r>
            <a:r>
              <a:rPr sz="1069" spc="15" dirty="0">
                <a:latin typeface="Times New Roman"/>
                <a:cs typeface="Times New Roman"/>
              </a:rPr>
              <a:t>The  </a:t>
            </a:r>
            <a:r>
              <a:rPr sz="1069" spc="5" dirty="0">
                <a:latin typeface="Times New Roman"/>
                <a:cs typeface="Times New Roman"/>
              </a:rPr>
              <a:t>following figure (fig 26.2) depicts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letters as </a:t>
            </a:r>
            <a:r>
              <a:rPr sz="1069" spc="10" dirty="0">
                <a:latin typeface="Times New Roman"/>
                <a:cs typeface="Times New Roman"/>
              </a:rPr>
              <a:t>nodes.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</a:t>
            </a:r>
            <a:r>
              <a:rPr sz="1069" spc="5" dirty="0">
                <a:latin typeface="Times New Roman"/>
                <a:cs typeface="Times New Roman"/>
              </a:rPr>
              <a:t>written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frequency  of </a:t>
            </a:r>
            <a:r>
              <a:rPr sz="1069" spc="10" dirty="0">
                <a:latin typeface="Times New Roman"/>
                <a:cs typeface="Times New Roman"/>
              </a:rPr>
              <a:t>each </a:t>
            </a:r>
            <a:r>
              <a:rPr sz="1069" spc="5" dirty="0">
                <a:latin typeface="Times New Roman"/>
                <a:cs typeface="Times New Roman"/>
              </a:rPr>
              <a:t>letter with 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node.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nodes have been    </a:t>
            </a:r>
            <a:r>
              <a:rPr sz="1069" spc="16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categorized  with  respect  to  the</a:t>
            </a:r>
            <a:endParaRPr sz="1069">
              <a:latin typeface="Times New Roman"/>
              <a:cs typeface="Times New Roman"/>
            </a:endParaRPr>
          </a:p>
          <a:p>
            <a:pPr marL="12347" marR="5556" algn="just">
              <a:lnSpc>
                <a:spcPts val="1264"/>
              </a:lnSpc>
              <a:spcBef>
                <a:spcPts val="39"/>
              </a:spcBef>
            </a:pPr>
            <a:r>
              <a:rPr sz="1069" spc="10" dirty="0">
                <a:latin typeface="Times New Roman"/>
                <a:cs typeface="Times New Roman"/>
              </a:rPr>
              <a:t>frequencies for simplicity.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are going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build the </a:t>
            </a:r>
            <a:r>
              <a:rPr sz="1069" spc="5" dirty="0">
                <a:latin typeface="Times New Roman"/>
                <a:cs typeface="Times New Roman"/>
              </a:rPr>
              <a:t>tree </a:t>
            </a:r>
            <a:r>
              <a:rPr sz="1069" spc="15" dirty="0">
                <a:latin typeface="Times New Roman"/>
                <a:cs typeface="Times New Roman"/>
              </a:rPr>
              <a:t>from </a:t>
            </a:r>
            <a:r>
              <a:rPr sz="1069" spc="10" dirty="0">
                <a:latin typeface="Times New Roman"/>
                <a:cs typeface="Times New Roman"/>
              </a:rPr>
              <a:t>downside i.e. </a:t>
            </a:r>
            <a:r>
              <a:rPr sz="1069" spc="15" dirty="0">
                <a:latin typeface="Times New Roman"/>
                <a:cs typeface="Times New Roman"/>
              </a:rPr>
              <a:t>from </a:t>
            </a:r>
            <a:r>
              <a:rPr sz="1069" spc="10" dirty="0">
                <a:latin typeface="Times New Roman"/>
                <a:cs typeface="Times New Roman"/>
              </a:rPr>
              <a:t>the  lowest</a:t>
            </a:r>
            <a:r>
              <a:rPr sz="1069" spc="-7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frequency.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10"/>
              </a:lnSpc>
            </a:pPr>
            <a:r>
              <a:rPr sz="1069" spc="15" dirty="0">
                <a:latin typeface="Times New Roman"/>
                <a:cs typeface="Times New Roman"/>
              </a:rPr>
              <a:t>Now</a:t>
            </a:r>
            <a:r>
              <a:rPr sz="1069" spc="131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according</a:t>
            </a:r>
            <a:r>
              <a:rPr sz="1069" spc="131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to</a:t>
            </a:r>
            <a:r>
              <a:rPr sz="1069" spc="131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third</a:t>
            </a:r>
            <a:r>
              <a:rPr sz="1069" spc="136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step,</a:t>
            </a:r>
            <a:r>
              <a:rPr sz="1069" spc="13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two</a:t>
            </a:r>
            <a:r>
              <a:rPr sz="1069" spc="12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nodes</a:t>
            </a:r>
            <a:r>
              <a:rPr sz="1069" spc="126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of</a:t>
            </a:r>
            <a:r>
              <a:rPr sz="1069" spc="131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lowest</a:t>
            </a:r>
            <a:r>
              <a:rPr sz="1069" spc="131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frequency</a:t>
            </a:r>
            <a:r>
              <a:rPr sz="1069" spc="131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are</a:t>
            </a:r>
            <a:r>
              <a:rPr sz="1069" spc="131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picked</a:t>
            </a:r>
            <a:r>
              <a:rPr sz="1069" spc="136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up.</a:t>
            </a:r>
            <a:r>
              <a:rPr sz="1069" spc="126" dirty="0">
                <a:latin typeface="Times New Roman"/>
                <a:cs typeface="Times New Roman"/>
              </a:rPr>
              <a:t> </a:t>
            </a:r>
            <a:r>
              <a:rPr sz="1069" spc="19" dirty="0">
                <a:latin typeface="Times New Roman"/>
                <a:cs typeface="Times New Roman"/>
              </a:rPr>
              <a:t>We</a:t>
            </a:r>
            <a:r>
              <a:rPr sz="1069" spc="131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see</a:t>
            </a: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400"/>
              </a:lnSpc>
              <a:spcBef>
                <a:spcPts val="10"/>
              </a:spcBef>
            </a:pP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0" dirty="0">
                <a:latin typeface="Times New Roman"/>
                <a:cs typeface="Times New Roman"/>
              </a:rPr>
              <a:t>nodes NL, </a:t>
            </a:r>
            <a:r>
              <a:rPr sz="1069" spc="5" dirty="0">
                <a:latin typeface="Times New Roman"/>
                <a:cs typeface="Times New Roman"/>
              </a:rPr>
              <a:t>b, g, h, </a:t>
            </a:r>
            <a:r>
              <a:rPr sz="1069" spc="10" dirty="0">
                <a:latin typeface="Times New Roman"/>
                <a:cs typeface="Times New Roman"/>
              </a:rPr>
              <a:t>v and y have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frequency </a:t>
            </a:r>
            <a:r>
              <a:rPr sz="1069" spc="5" dirty="0">
                <a:latin typeface="Times New Roman"/>
                <a:cs typeface="Times New Roman"/>
              </a:rPr>
              <a:t>1.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randomly choose the nodes v  and </a:t>
            </a:r>
            <a:r>
              <a:rPr sz="1069" spc="15" dirty="0">
                <a:latin typeface="Times New Roman"/>
                <a:cs typeface="Times New Roman"/>
              </a:rPr>
              <a:t>y. </a:t>
            </a:r>
            <a:r>
              <a:rPr sz="1069" spc="10" dirty="0">
                <a:latin typeface="Times New Roman"/>
                <a:cs typeface="Times New Roman"/>
              </a:rPr>
              <a:t>now, as the </a:t>
            </a:r>
            <a:r>
              <a:rPr sz="1069" spc="5" dirty="0">
                <a:latin typeface="Times New Roman"/>
                <a:cs typeface="Times New Roman"/>
              </a:rPr>
              <a:t>fourth step,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make a </a:t>
            </a:r>
            <a:r>
              <a:rPr sz="1069" spc="15" dirty="0">
                <a:latin typeface="Times New Roman"/>
                <a:cs typeface="Times New Roman"/>
              </a:rPr>
              <a:t>new </a:t>
            </a:r>
            <a:r>
              <a:rPr sz="1069" spc="10" dirty="0">
                <a:latin typeface="Times New Roman"/>
                <a:cs typeface="Times New Roman"/>
              </a:rPr>
              <a:t>node and join the </a:t>
            </a:r>
            <a:r>
              <a:rPr sz="1069" spc="5" dirty="0">
                <a:latin typeface="Times New Roman"/>
                <a:cs typeface="Times New Roman"/>
              </a:rPr>
              <a:t>leaf </a:t>
            </a:r>
            <a:r>
              <a:rPr sz="1069" spc="10" dirty="0">
                <a:latin typeface="Times New Roman"/>
                <a:cs typeface="Times New Roman"/>
              </a:rPr>
              <a:t>nodes v and y to  </a:t>
            </a:r>
            <a:r>
              <a:rPr sz="1069" spc="5" dirty="0">
                <a:latin typeface="Times New Roman"/>
                <a:cs typeface="Times New Roman"/>
              </a:rPr>
              <a:t>it </a:t>
            </a:r>
            <a:r>
              <a:rPr sz="1069" spc="10" dirty="0">
                <a:latin typeface="Times New Roman"/>
                <a:cs typeface="Times New Roman"/>
              </a:rPr>
              <a:t>as </a:t>
            </a:r>
            <a:r>
              <a:rPr sz="1069" dirty="0">
                <a:latin typeface="Times New Roman"/>
                <a:cs typeface="Times New Roman"/>
              </a:rPr>
              <a:t>its </a:t>
            </a:r>
            <a:r>
              <a:rPr sz="1069" spc="10" dirty="0">
                <a:latin typeface="Times New Roman"/>
                <a:cs typeface="Times New Roman"/>
              </a:rPr>
              <a:t>children.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assign </a:t>
            </a:r>
            <a:r>
              <a:rPr sz="1069" spc="10" dirty="0">
                <a:latin typeface="Times New Roman"/>
                <a:cs typeface="Times New Roman"/>
              </a:rPr>
              <a:t>the frequency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this new </a:t>
            </a:r>
            <a:r>
              <a:rPr sz="1069" spc="5" dirty="0">
                <a:latin typeface="Times New Roman"/>
                <a:cs typeface="Times New Roman"/>
              </a:rPr>
              <a:t>(parent) </a:t>
            </a:r>
            <a:r>
              <a:rPr sz="1069" spc="10" dirty="0">
                <a:latin typeface="Times New Roman"/>
                <a:cs typeface="Times New Roman"/>
              </a:rPr>
              <a:t>node equal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15" dirty="0">
                <a:latin typeface="Times New Roman"/>
                <a:cs typeface="Times New Roman"/>
              </a:rPr>
              <a:t>sum 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frequencies of </a:t>
            </a:r>
            <a:r>
              <a:rPr sz="1069" dirty="0">
                <a:latin typeface="Times New Roman"/>
                <a:cs typeface="Times New Roman"/>
              </a:rPr>
              <a:t>its </a:t>
            </a:r>
            <a:r>
              <a:rPr sz="1069" spc="10" dirty="0">
                <a:latin typeface="Times New Roman"/>
                <a:cs typeface="Times New Roman"/>
              </a:rPr>
              <a:t>children </a:t>
            </a:r>
            <a:r>
              <a:rPr sz="1069" spc="5" dirty="0">
                <a:latin typeface="Times New Roman"/>
                <a:cs typeface="Times New Roman"/>
              </a:rPr>
              <a:t>i.e. </a:t>
            </a:r>
            <a:r>
              <a:rPr sz="1069" spc="10" dirty="0">
                <a:latin typeface="Times New Roman"/>
                <a:cs typeface="Times New Roman"/>
              </a:rPr>
              <a:t>v </a:t>
            </a:r>
            <a:r>
              <a:rPr sz="1069" spc="5" dirty="0">
                <a:latin typeface="Times New Roman"/>
                <a:cs typeface="Times New Roman"/>
              </a:rPr>
              <a:t>and </a:t>
            </a:r>
            <a:r>
              <a:rPr sz="1069" spc="15" dirty="0">
                <a:latin typeface="Times New Roman"/>
                <a:cs typeface="Times New Roman"/>
              </a:rPr>
              <a:t>y. </a:t>
            </a:r>
            <a:r>
              <a:rPr sz="1069" spc="10" dirty="0">
                <a:latin typeface="Times New Roman"/>
                <a:cs typeface="Times New Roman"/>
              </a:rPr>
              <a:t>Thus in </a:t>
            </a:r>
            <a:r>
              <a:rPr sz="1069" spc="5" dirty="0">
                <a:latin typeface="Times New Roman"/>
                <a:cs typeface="Times New Roman"/>
              </a:rPr>
              <a:t>the fifth step;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frequency of  </a:t>
            </a:r>
            <a:r>
              <a:rPr sz="1069" spc="10" dirty="0">
                <a:latin typeface="Times New Roman"/>
                <a:cs typeface="Times New Roman"/>
              </a:rPr>
              <a:t>this </a:t>
            </a:r>
            <a:r>
              <a:rPr sz="1069" spc="15" dirty="0">
                <a:latin typeface="Times New Roman"/>
                <a:cs typeface="Times New Roman"/>
              </a:rPr>
              <a:t>new node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2.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5" dirty="0">
                <a:latin typeface="Times New Roman"/>
                <a:cs typeface="Times New Roman"/>
              </a:rPr>
              <a:t>have </a:t>
            </a:r>
            <a:r>
              <a:rPr sz="1069" spc="5" dirty="0">
                <a:latin typeface="Times New Roman"/>
                <a:cs typeface="Times New Roman"/>
              </a:rPr>
              <a:t>written </a:t>
            </a:r>
            <a:r>
              <a:rPr sz="1069" spc="10" dirty="0">
                <a:latin typeface="Times New Roman"/>
                <a:cs typeface="Times New Roman"/>
              </a:rPr>
              <a:t>no </a:t>
            </a:r>
            <a:r>
              <a:rPr sz="1069" spc="5" dirty="0">
                <a:latin typeface="Times New Roman"/>
                <a:cs typeface="Times New Roman"/>
              </a:rPr>
              <a:t>letter </a:t>
            </a:r>
            <a:r>
              <a:rPr sz="1069" spc="10" dirty="0">
                <a:latin typeface="Times New Roman"/>
                <a:cs typeface="Times New Roman"/>
              </a:rPr>
              <a:t>in </a:t>
            </a:r>
            <a:r>
              <a:rPr sz="1069" spc="5" dirty="0">
                <a:latin typeface="Times New Roman"/>
                <a:cs typeface="Times New Roman"/>
              </a:rPr>
              <a:t>this </a:t>
            </a:r>
            <a:r>
              <a:rPr sz="1069" spc="15" dirty="0">
                <a:latin typeface="Times New Roman"/>
                <a:cs typeface="Times New Roman"/>
              </a:rPr>
              <a:t>node </a:t>
            </a:r>
            <a:r>
              <a:rPr sz="1069" spc="10" dirty="0">
                <a:latin typeface="Times New Roman"/>
                <a:cs typeface="Times New Roman"/>
              </a:rPr>
              <a:t>as shown in the figure  </a:t>
            </a:r>
            <a:r>
              <a:rPr sz="1069" spc="5" dirty="0">
                <a:latin typeface="Times New Roman"/>
                <a:cs typeface="Times New Roman"/>
              </a:rPr>
              <a:t>below.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99421" y="3540548"/>
            <a:ext cx="4957410" cy="0"/>
          </a:xfrm>
          <a:custGeom>
            <a:avLst/>
            <a:gdLst/>
            <a:ahLst/>
            <a:cxnLst/>
            <a:rect l="l" t="t" r="r" b="b"/>
            <a:pathLst>
              <a:path w="5099050">
                <a:moveTo>
                  <a:pt x="0" y="0"/>
                </a:moveTo>
                <a:lnTo>
                  <a:pt x="5098542" y="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/>
          <p:nvPr/>
        </p:nvSpPr>
        <p:spPr>
          <a:xfrm>
            <a:off x="1302014" y="3537585"/>
            <a:ext cx="0" cy="2947282"/>
          </a:xfrm>
          <a:custGeom>
            <a:avLst/>
            <a:gdLst/>
            <a:ahLst/>
            <a:cxnLst/>
            <a:rect l="l" t="t" r="r" b="b"/>
            <a:pathLst>
              <a:path h="3031490">
                <a:moveTo>
                  <a:pt x="0" y="0"/>
                </a:moveTo>
                <a:lnTo>
                  <a:pt x="0" y="3031235"/>
                </a:lnTo>
              </a:path>
            </a:pathLst>
          </a:custGeom>
          <a:ln w="53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/>
          <p:nvPr/>
        </p:nvSpPr>
        <p:spPr>
          <a:xfrm>
            <a:off x="1299421" y="6482027"/>
            <a:ext cx="4951236" cy="0"/>
          </a:xfrm>
          <a:custGeom>
            <a:avLst/>
            <a:gdLst/>
            <a:ahLst/>
            <a:cxnLst/>
            <a:rect l="l" t="t" r="r" b="b"/>
            <a:pathLst>
              <a:path w="5092700">
                <a:moveTo>
                  <a:pt x="0" y="0"/>
                </a:moveTo>
                <a:lnTo>
                  <a:pt x="5092446" y="0"/>
                </a:lnTo>
              </a:path>
            </a:pathLst>
          </a:custGeom>
          <a:ln w="53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" name="object 8"/>
          <p:cNvSpPr/>
          <p:nvPr/>
        </p:nvSpPr>
        <p:spPr>
          <a:xfrm>
            <a:off x="6253373" y="3537585"/>
            <a:ext cx="0" cy="2947282"/>
          </a:xfrm>
          <a:custGeom>
            <a:avLst/>
            <a:gdLst/>
            <a:ahLst/>
            <a:cxnLst/>
            <a:rect l="l" t="t" r="r" b="b"/>
            <a:pathLst>
              <a:path h="3031490">
                <a:moveTo>
                  <a:pt x="0" y="0"/>
                </a:moveTo>
                <a:lnTo>
                  <a:pt x="0" y="3031235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" name="object 9"/>
          <p:cNvSpPr txBox="1"/>
          <p:nvPr/>
        </p:nvSpPr>
        <p:spPr>
          <a:xfrm>
            <a:off x="1352267" y="6645862"/>
            <a:ext cx="4851841" cy="8335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algn="just">
              <a:lnSpc>
                <a:spcPts val="1264"/>
              </a:lnSpc>
            </a:pP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10" dirty="0">
                <a:latin typeface="Times New Roman"/>
                <a:cs typeface="Times New Roman"/>
              </a:rPr>
              <a:t>we continue this </a:t>
            </a:r>
            <a:r>
              <a:rPr sz="1069" spc="5" dirty="0">
                <a:latin typeface="Times New Roman"/>
                <a:cs typeface="Times New Roman"/>
              </a:rPr>
              <a:t>process with other </a:t>
            </a:r>
            <a:r>
              <a:rPr sz="1069" spc="10" dirty="0">
                <a:latin typeface="Times New Roman"/>
                <a:cs typeface="Times New Roman"/>
              </a:rPr>
              <a:t>nodes. </a:t>
            </a:r>
            <a:r>
              <a:rPr sz="1069" spc="15" dirty="0">
                <a:latin typeface="Times New Roman"/>
                <a:cs typeface="Times New Roman"/>
              </a:rPr>
              <a:t>Now we </a:t>
            </a:r>
            <a:r>
              <a:rPr sz="1069" spc="10" dirty="0">
                <a:latin typeface="Times New Roman"/>
                <a:cs typeface="Times New Roman"/>
              </a:rPr>
              <a:t>join the nodes g and h as </a:t>
            </a:r>
            <a:r>
              <a:rPr sz="1069" spc="28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children of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15" dirty="0">
                <a:latin typeface="Times New Roman"/>
                <a:cs typeface="Times New Roman"/>
              </a:rPr>
              <a:t>new </a:t>
            </a:r>
            <a:r>
              <a:rPr sz="1069" spc="10" dirty="0">
                <a:latin typeface="Times New Roman"/>
                <a:cs typeface="Times New Roman"/>
              </a:rPr>
              <a:t>node.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frequency of this </a:t>
            </a:r>
            <a:r>
              <a:rPr sz="1069" spc="15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2 </a:t>
            </a:r>
            <a:r>
              <a:rPr sz="1069" spc="5" dirty="0">
                <a:latin typeface="Times New Roman"/>
                <a:cs typeface="Times New Roman"/>
              </a:rPr>
              <a:t>i.e. the </a:t>
            </a:r>
            <a:r>
              <a:rPr sz="1069" spc="15" dirty="0">
                <a:latin typeface="Times New Roman"/>
                <a:cs typeface="Times New Roman"/>
              </a:rPr>
              <a:t>sum </a:t>
            </a:r>
            <a:r>
              <a:rPr sz="1069" spc="5" dirty="0">
                <a:latin typeface="Times New Roman"/>
                <a:cs typeface="Times New Roman"/>
              </a:rPr>
              <a:t>of frequencies </a:t>
            </a:r>
            <a:r>
              <a:rPr sz="1069" spc="15" dirty="0">
                <a:latin typeface="Times New Roman"/>
                <a:cs typeface="Times New Roman"/>
              </a:rPr>
              <a:t>of  </a:t>
            </a:r>
            <a:r>
              <a:rPr sz="1069" spc="10" dirty="0">
                <a:latin typeface="Times New Roman"/>
                <a:cs typeface="Times New Roman"/>
              </a:rPr>
              <a:t>g and </a:t>
            </a:r>
            <a:r>
              <a:rPr sz="1069" spc="5" dirty="0">
                <a:latin typeface="Times New Roman"/>
                <a:cs typeface="Times New Roman"/>
              </a:rPr>
              <a:t>h. After this,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join </a:t>
            </a:r>
            <a:r>
              <a:rPr sz="1069" spc="10" dirty="0">
                <a:latin typeface="Times New Roman"/>
                <a:cs typeface="Times New Roman"/>
              </a:rPr>
              <a:t>the nodes </a:t>
            </a:r>
            <a:r>
              <a:rPr sz="1069" spc="15" dirty="0">
                <a:latin typeface="Times New Roman"/>
                <a:cs typeface="Times New Roman"/>
              </a:rPr>
              <a:t>NL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b. This also makes </a:t>
            </a:r>
            <a:r>
              <a:rPr sz="1069" spc="10" dirty="0">
                <a:latin typeface="Times New Roman"/>
                <a:cs typeface="Times New Roman"/>
              </a:rPr>
              <a:t>a new node </a:t>
            </a:r>
            <a:r>
              <a:rPr sz="1069" spc="15" dirty="0">
                <a:latin typeface="Times New Roman"/>
                <a:cs typeface="Times New Roman"/>
              </a:rPr>
              <a:t>of  </a:t>
            </a:r>
            <a:r>
              <a:rPr sz="1069" spc="5" dirty="0">
                <a:latin typeface="Times New Roman"/>
                <a:cs typeface="Times New Roman"/>
              </a:rPr>
              <a:t>frequency 2. </a:t>
            </a:r>
            <a:r>
              <a:rPr sz="1069" spc="10" dirty="0">
                <a:latin typeface="Times New Roman"/>
                <a:cs typeface="Times New Roman"/>
              </a:rPr>
              <a:t>Thus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nodes </a:t>
            </a:r>
            <a:r>
              <a:rPr sz="1069" spc="5" dirty="0">
                <a:latin typeface="Times New Roman"/>
                <a:cs typeface="Times New Roman"/>
              </a:rPr>
              <a:t>having </a:t>
            </a:r>
            <a:r>
              <a:rPr sz="1069" spc="10" dirty="0">
                <a:latin typeface="Times New Roman"/>
                <a:cs typeface="Times New Roman"/>
              </a:rPr>
              <a:t>frequency 1 have </a:t>
            </a:r>
            <a:r>
              <a:rPr sz="1069" spc="5" dirty="0">
                <a:latin typeface="Times New Roman"/>
                <a:cs typeface="Times New Roman"/>
              </a:rPr>
              <a:t>joined to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respective </a:t>
            </a:r>
            <a:r>
              <a:rPr sz="1069" spc="10" dirty="0">
                <a:latin typeface="Times New Roman"/>
                <a:cs typeface="Times New Roman"/>
              </a:rPr>
              <a:t>parent  nodes. </a:t>
            </a:r>
            <a:r>
              <a:rPr sz="1069" spc="5" dirty="0">
                <a:latin typeface="Times New Roman"/>
                <a:cs typeface="Times New Roman"/>
              </a:rPr>
              <a:t>This process is </a:t>
            </a:r>
            <a:r>
              <a:rPr sz="1069" spc="10" dirty="0">
                <a:latin typeface="Times New Roman"/>
                <a:cs typeface="Times New Roman"/>
              </a:rPr>
              <a:t>shown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following </a:t>
            </a:r>
            <a:r>
              <a:rPr sz="1069" spc="5" dirty="0">
                <a:latin typeface="Times New Roman"/>
                <a:cs typeface="Times New Roman"/>
              </a:rPr>
              <a:t>figure (Fig</a:t>
            </a:r>
            <a:r>
              <a:rPr sz="1069" spc="2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26.3).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445865" y="4222115"/>
            <a:ext cx="372269" cy="648229"/>
          </a:xfrm>
          <a:custGeom>
            <a:avLst/>
            <a:gdLst/>
            <a:ahLst/>
            <a:cxnLst/>
            <a:rect l="l" t="t" r="r" b="b"/>
            <a:pathLst>
              <a:path w="382904" h="666750">
                <a:moveTo>
                  <a:pt x="4572" y="586739"/>
                </a:moveTo>
                <a:lnTo>
                  <a:pt x="0" y="666750"/>
                </a:lnTo>
                <a:lnTo>
                  <a:pt x="67055" y="621791"/>
                </a:lnTo>
                <a:lnTo>
                  <a:pt x="61622" y="618743"/>
                </a:lnTo>
                <a:lnTo>
                  <a:pt x="27432" y="618743"/>
                </a:lnTo>
                <a:lnTo>
                  <a:pt x="25908" y="615695"/>
                </a:lnTo>
                <a:lnTo>
                  <a:pt x="25908" y="612648"/>
                </a:lnTo>
                <a:lnTo>
                  <a:pt x="31942" y="602094"/>
                </a:lnTo>
                <a:lnTo>
                  <a:pt x="4572" y="586739"/>
                </a:lnTo>
                <a:close/>
              </a:path>
              <a:path w="382904" h="666750">
                <a:moveTo>
                  <a:pt x="31942" y="602094"/>
                </a:moveTo>
                <a:lnTo>
                  <a:pt x="25908" y="612648"/>
                </a:lnTo>
                <a:lnTo>
                  <a:pt x="25908" y="615695"/>
                </a:lnTo>
                <a:lnTo>
                  <a:pt x="27432" y="618743"/>
                </a:lnTo>
                <a:lnTo>
                  <a:pt x="31241" y="618743"/>
                </a:lnTo>
                <a:lnTo>
                  <a:pt x="33527" y="617219"/>
                </a:lnTo>
                <a:lnTo>
                  <a:pt x="39691" y="606441"/>
                </a:lnTo>
                <a:lnTo>
                  <a:pt x="31942" y="602094"/>
                </a:lnTo>
                <a:close/>
              </a:path>
              <a:path w="382904" h="666750">
                <a:moveTo>
                  <a:pt x="39691" y="606441"/>
                </a:moveTo>
                <a:lnTo>
                  <a:pt x="33527" y="617219"/>
                </a:lnTo>
                <a:lnTo>
                  <a:pt x="31241" y="618743"/>
                </a:lnTo>
                <a:lnTo>
                  <a:pt x="61622" y="618743"/>
                </a:lnTo>
                <a:lnTo>
                  <a:pt x="39691" y="606441"/>
                </a:lnTo>
                <a:close/>
              </a:path>
              <a:path w="382904" h="666750">
                <a:moveTo>
                  <a:pt x="377189" y="0"/>
                </a:moveTo>
                <a:lnTo>
                  <a:pt x="374903" y="2286"/>
                </a:lnTo>
                <a:lnTo>
                  <a:pt x="31942" y="602094"/>
                </a:lnTo>
                <a:lnTo>
                  <a:pt x="39691" y="606441"/>
                </a:lnTo>
                <a:lnTo>
                  <a:pt x="382524" y="6857"/>
                </a:lnTo>
                <a:lnTo>
                  <a:pt x="382524" y="3810"/>
                </a:lnTo>
                <a:lnTo>
                  <a:pt x="381000" y="762"/>
                </a:lnTo>
                <a:lnTo>
                  <a:pt x="3771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" name="object 11"/>
          <p:cNvSpPr txBox="1"/>
          <p:nvPr/>
        </p:nvSpPr>
        <p:spPr>
          <a:xfrm>
            <a:off x="5045321" y="5427697"/>
            <a:ext cx="109273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indent="3704">
              <a:lnSpc>
                <a:spcPts val="1361"/>
              </a:lnSpc>
            </a:pPr>
            <a:r>
              <a:rPr sz="1167" spc="5" dirty="0">
                <a:latin typeface="Arial"/>
                <a:cs typeface="Arial"/>
              </a:rPr>
              <a:t>v  </a:t>
            </a:r>
            <a:r>
              <a:rPr sz="1167" spc="10" dirty="0">
                <a:latin typeface="Arial"/>
                <a:cs typeface="Arial"/>
              </a:rPr>
              <a:t>1</a:t>
            </a:r>
            <a:endParaRPr sz="1167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986548" y="5376333"/>
            <a:ext cx="229658" cy="229041"/>
          </a:xfrm>
          <a:custGeom>
            <a:avLst/>
            <a:gdLst/>
            <a:ahLst/>
            <a:cxnLst/>
            <a:rect l="l" t="t" r="r" b="b"/>
            <a:pathLst>
              <a:path w="236220" h="235585">
                <a:moveTo>
                  <a:pt x="118110" y="0"/>
                </a:moveTo>
                <a:lnTo>
                  <a:pt x="72330" y="9239"/>
                </a:lnTo>
                <a:lnTo>
                  <a:pt x="34766" y="34480"/>
                </a:lnTo>
                <a:lnTo>
                  <a:pt x="9346" y="72009"/>
                </a:lnTo>
                <a:lnTo>
                  <a:pt x="0" y="118110"/>
                </a:lnTo>
                <a:lnTo>
                  <a:pt x="9346" y="163770"/>
                </a:lnTo>
                <a:lnTo>
                  <a:pt x="34766" y="201072"/>
                </a:lnTo>
                <a:lnTo>
                  <a:pt x="72330" y="226230"/>
                </a:lnTo>
                <a:lnTo>
                  <a:pt x="118110" y="235458"/>
                </a:lnTo>
                <a:lnTo>
                  <a:pt x="164211" y="226230"/>
                </a:lnTo>
                <a:lnTo>
                  <a:pt x="201739" y="201072"/>
                </a:lnTo>
                <a:lnTo>
                  <a:pt x="226980" y="163770"/>
                </a:lnTo>
                <a:lnTo>
                  <a:pt x="236219" y="118110"/>
                </a:lnTo>
                <a:lnTo>
                  <a:pt x="226980" y="72009"/>
                </a:lnTo>
                <a:lnTo>
                  <a:pt x="201739" y="34480"/>
                </a:lnTo>
                <a:lnTo>
                  <a:pt x="164210" y="9239"/>
                </a:lnTo>
                <a:lnTo>
                  <a:pt x="11811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" name="object 13"/>
          <p:cNvSpPr txBox="1"/>
          <p:nvPr/>
        </p:nvSpPr>
        <p:spPr>
          <a:xfrm>
            <a:off x="5431297" y="5427697"/>
            <a:ext cx="109273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indent="4321">
              <a:lnSpc>
                <a:spcPts val="1361"/>
              </a:lnSpc>
            </a:pPr>
            <a:r>
              <a:rPr sz="1167" spc="5" dirty="0">
                <a:latin typeface="Arial"/>
                <a:cs typeface="Arial"/>
              </a:rPr>
              <a:t>y  </a:t>
            </a:r>
            <a:r>
              <a:rPr sz="1167" spc="10" dirty="0">
                <a:latin typeface="Arial"/>
                <a:cs typeface="Arial"/>
              </a:rPr>
              <a:t>1</a:t>
            </a:r>
            <a:endParaRPr sz="1167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354002" y="5376333"/>
            <a:ext cx="230893" cy="229041"/>
          </a:xfrm>
          <a:custGeom>
            <a:avLst/>
            <a:gdLst/>
            <a:ahLst/>
            <a:cxnLst/>
            <a:rect l="l" t="t" r="r" b="b"/>
            <a:pathLst>
              <a:path w="237489" h="235585">
                <a:moveTo>
                  <a:pt x="118872" y="0"/>
                </a:moveTo>
                <a:lnTo>
                  <a:pt x="72651" y="9239"/>
                </a:lnTo>
                <a:lnTo>
                  <a:pt x="34861" y="34480"/>
                </a:lnTo>
                <a:lnTo>
                  <a:pt x="9358" y="72009"/>
                </a:lnTo>
                <a:lnTo>
                  <a:pt x="0" y="118110"/>
                </a:lnTo>
                <a:lnTo>
                  <a:pt x="9358" y="163770"/>
                </a:lnTo>
                <a:lnTo>
                  <a:pt x="34861" y="201072"/>
                </a:lnTo>
                <a:lnTo>
                  <a:pt x="72651" y="226230"/>
                </a:lnTo>
                <a:lnTo>
                  <a:pt x="118872" y="235458"/>
                </a:lnTo>
                <a:lnTo>
                  <a:pt x="164651" y="226230"/>
                </a:lnTo>
                <a:lnTo>
                  <a:pt x="202215" y="201072"/>
                </a:lnTo>
                <a:lnTo>
                  <a:pt x="227635" y="163770"/>
                </a:lnTo>
                <a:lnTo>
                  <a:pt x="236981" y="118110"/>
                </a:lnTo>
                <a:lnTo>
                  <a:pt x="227635" y="72009"/>
                </a:lnTo>
                <a:lnTo>
                  <a:pt x="202215" y="34480"/>
                </a:lnTo>
                <a:lnTo>
                  <a:pt x="164651" y="9239"/>
                </a:lnTo>
                <a:lnTo>
                  <a:pt x="118872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" name="object 15"/>
          <p:cNvSpPr txBox="1"/>
          <p:nvPr/>
        </p:nvSpPr>
        <p:spPr>
          <a:xfrm>
            <a:off x="5864684" y="4991100"/>
            <a:ext cx="227806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0378" marR="4939" indent="-58648">
              <a:lnSpc>
                <a:spcPts val="1371"/>
              </a:lnSpc>
            </a:pPr>
            <a:r>
              <a:rPr sz="1167" spc="10" dirty="0">
                <a:latin typeface="Arial"/>
                <a:cs typeface="Arial"/>
              </a:rPr>
              <a:t>SP  3</a:t>
            </a:r>
            <a:endParaRPr sz="1167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859992" y="4951835"/>
            <a:ext cx="229658" cy="229658"/>
          </a:xfrm>
          <a:custGeom>
            <a:avLst/>
            <a:gdLst/>
            <a:ahLst/>
            <a:cxnLst/>
            <a:rect l="l" t="t" r="r" b="b"/>
            <a:pathLst>
              <a:path w="236220" h="236220">
                <a:moveTo>
                  <a:pt x="118109" y="0"/>
                </a:moveTo>
                <a:lnTo>
                  <a:pt x="72008" y="9346"/>
                </a:lnTo>
                <a:lnTo>
                  <a:pt x="34480" y="34766"/>
                </a:lnTo>
                <a:lnTo>
                  <a:pt x="9239" y="72330"/>
                </a:lnTo>
                <a:lnTo>
                  <a:pt x="0" y="118110"/>
                </a:lnTo>
                <a:lnTo>
                  <a:pt x="9239" y="164211"/>
                </a:lnTo>
                <a:lnTo>
                  <a:pt x="34480" y="201739"/>
                </a:lnTo>
                <a:lnTo>
                  <a:pt x="72009" y="226980"/>
                </a:lnTo>
                <a:lnTo>
                  <a:pt x="118109" y="236220"/>
                </a:lnTo>
                <a:lnTo>
                  <a:pt x="164210" y="226980"/>
                </a:lnTo>
                <a:lnTo>
                  <a:pt x="201739" y="201739"/>
                </a:lnTo>
                <a:lnTo>
                  <a:pt x="226980" y="164211"/>
                </a:lnTo>
                <a:lnTo>
                  <a:pt x="236219" y="118110"/>
                </a:lnTo>
                <a:lnTo>
                  <a:pt x="226980" y="72330"/>
                </a:lnTo>
                <a:lnTo>
                  <a:pt x="201739" y="34766"/>
                </a:lnTo>
                <a:lnTo>
                  <a:pt x="164210" y="9346"/>
                </a:lnTo>
                <a:lnTo>
                  <a:pt x="118109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" name="object 17"/>
          <p:cNvSpPr txBox="1"/>
          <p:nvPr/>
        </p:nvSpPr>
        <p:spPr>
          <a:xfrm>
            <a:off x="4891241" y="4360157"/>
            <a:ext cx="109273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indent="16051">
              <a:lnSpc>
                <a:spcPts val="1361"/>
              </a:lnSpc>
            </a:pPr>
            <a:r>
              <a:rPr sz="1167" spc="5" dirty="0">
                <a:latin typeface="Arial"/>
                <a:cs typeface="Arial"/>
              </a:rPr>
              <a:t>r  </a:t>
            </a:r>
            <a:r>
              <a:rPr sz="1167" spc="10" dirty="0">
                <a:latin typeface="Arial"/>
                <a:cs typeface="Arial"/>
              </a:rPr>
              <a:t>5</a:t>
            </a:r>
            <a:endParaRPr sz="1167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838382" y="4308793"/>
            <a:ext cx="230893" cy="230893"/>
          </a:xfrm>
          <a:custGeom>
            <a:avLst/>
            <a:gdLst/>
            <a:ahLst/>
            <a:cxnLst/>
            <a:rect l="l" t="t" r="r" b="b"/>
            <a:pathLst>
              <a:path w="237489" h="237489">
                <a:moveTo>
                  <a:pt x="118872" y="0"/>
                </a:moveTo>
                <a:lnTo>
                  <a:pt x="72651" y="9358"/>
                </a:lnTo>
                <a:lnTo>
                  <a:pt x="34861" y="34861"/>
                </a:lnTo>
                <a:lnTo>
                  <a:pt x="9358" y="72651"/>
                </a:lnTo>
                <a:lnTo>
                  <a:pt x="0" y="118872"/>
                </a:lnTo>
                <a:lnTo>
                  <a:pt x="9358" y="164651"/>
                </a:lnTo>
                <a:lnTo>
                  <a:pt x="34861" y="202215"/>
                </a:lnTo>
                <a:lnTo>
                  <a:pt x="72651" y="227635"/>
                </a:lnTo>
                <a:lnTo>
                  <a:pt x="118872" y="236982"/>
                </a:lnTo>
                <a:lnTo>
                  <a:pt x="164651" y="227635"/>
                </a:lnTo>
                <a:lnTo>
                  <a:pt x="202215" y="202215"/>
                </a:lnTo>
                <a:lnTo>
                  <a:pt x="227635" y="164651"/>
                </a:lnTo>
                <a:lnTo>
                  <a:pt x="236981" y="118872"/>
                </a:lnTo>
                <a:lnTo>
                  <a:pt x="227635" y="72651"/>
                </a:lnTo>
                <a:lnTo>
                  <a:pt x="202215" y="34861"/>
                </a:lnTo>
                <a:lnTo>
                  <a:pt x="164651" y="9358"/>
                </a:lnTo>
                <a:lnTo>
                  <a:pt x="118872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" name="object 19"/>
          <p:cNvSpPr txBox="1"/>
          <p:nvPr/>
        </p:nvSpPr>
        <p:spPr>
          <a:xfrm>
            <a:off x="4457842" y="5406954"/>
            <a:ext cx="109273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ts val="1361"/>
              </a:lnSpc>
            </a:pPr>
            <a:r>
              <a:rPr sz="1167" spc="10" dirty="0">
                <a:latin typeface="Arial"/>
                <a:cs typeface="Arial"/>
              </a:rPr>
              <a:t>h  1</a:t>
            </a:r>
            <a:endParaRPr sz="1167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388697" y="5376333"/>
            <a:ext cx="229658" cy="229041"/>
          </a:xfrm>
          <a:custGeom>
            <a:avLst/>
            <a:gdLst/>
            <a:ahLst/>
            <a:cxnLst/>
            <a:rect l="l" t="t" r="r" b="b"/>
            <a:pathLst>
              <a:path w="236220" h="235585">
                <a:moveTo>
                  <a:pt x="118110" y="0"/>
                </a:moveTo>
                <a:lnTo>
                  <a:pt x="72330" y="9239"/>
                </a:lnTo>
                <a:lnTo>
                  <a:pt x="34766" y="34480"/>
                </a:lnTo>
                <a:lnTo>
                  <a:pt x="9346" y="72009"/>
                </a:lnTo>
                <a:lnTo>
                  <a:pt x="0" y="118110"/>
                </a:lnTo>
                <a:lnTo>
                  <a:pt x="9346" y="163770"/>
                </a:lnTo>
                <a:lnTo>
                  <a:pt x="34766" y="201072"/>
                </a:lnTo>
                <a:lnTo>
                  <a:pt x="72330" y="226230"/>
                </a:lnTo>
                <a:lnTo>
                  <a:pt x="118110" y="235458"/>
                </a:lnTo>
                <a:lnTo>
                  <a:pt x="164211" y="226230"/>
                </a:lnTo>
                <a:lnTo>
                  <a:pt x="201739" y="201072"/>
                </a:lnTo>
                <a:lnTo>
                  <a:pt x="226980" y="163770"/>
                </a:lnTo>
                <a:lnTo>
                  <a:pt x="236220" y="118110"/>
                </a:lnTo>
                <a:lnTo>
                  <a:pt x="226980" y="72009"/>
                </a:lnTo>
                <a:lnTo>
                  <a:pt x="201739" y="34480"/>
                </a:lnTo>
                <a:lnTo>
                  <a:pt x="164211" y="9239"/>
                </a:lnTo>
                <a:lnTo>
                  <a:pt x="11811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" name="object 21"/>
          <p:cNvSpPr txBox="1"/>
          <p:nvPr/>
        </p:nvSpPr>
        <p:spPr>
          <a:xfrm>
            <a:off x="4485252" y="4349785"/>
            <a:ext cx="109273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ts val="1361"/>
              </a:lnSpc>
            </a:pPr>
            <a:r>
              <a:rPr sz="1167" spc="10" dirty="0">
                <a:latin typeface="Arial"/>
                <a:cs typeface="Arial"/>
              </a:rPr>
              <a:t>e  5</a:t>
            </a:r>
            <a:endParaRPr sz="1167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434628" y="4308793"/>
            <a:ext cx="230893" cy="230893"/>
          </a:xfrm>
          <a:custGeom>
            <a:avLst/>
            <a:gdLst/>
            <a:ahLst/>
            <a:cxnLst/>
            <a:rect l="l" t="t" r="r" b="b"/>
            <a:pathLst>
              <a:path w="237489" h="237489">
                <a:moveTo>
                  <a:pt x="118871" y="0"/>
                </a:moveTo>
                <a:lnTo>
                  <a:pt x="72651" y="9358"/>
                </a:lnTo>
                <a:lnTo>
                  <a:pt x="34861" y="34861"/>
                </a:lnTo>
                <a:lnTo>
                  <a:pt x="9358" y="72651"/>
                </a:lnTo>
                <a:lnTo>
                  <a:pt x="0" y="118872"/>
                </a:lnTo>
                <a:lnTo>
                  <a:pt x="9358" y="164651"/>
                </a:lnTo>
                <a:lnTo>
                  <a:pt x="34861" y="202215"/>
                </a:lnTo>
                <a:lnTo>
                  <a:pt x="72651" y="227635"/>
                </a:lnTo>
                <a:lnTo>
                  <a:pt x="118871" y="236982"/>
                </a:lnTo>
                <a:lnTo>
                  <a:pt x="164651" y="227635"/>
                </a:lnTo>
                <a:lnTo>
                  <a:pt x="202215" y="202215"/>
                </a:lnTo>
                <a:lnTo>
                  <a:pt x="227635" y="164651"/>
                </a:lnTo>
                <a:lnTo>
                  <a:pt x="236981" y="118872"/>
                </a:lnTo>
                <a:lnTo>
                  <a:pt x="227635" y="72651"/>
                </a:lnTo>
                <a:lnTo>
                  <a:pt x="202215" y="34861"/>
                </a:lnTo>
                <a:lnTo>
                  <a:pt x="164651" y="9358"/>
                </a:lnTo>
                <a:lnTo>
                  <a:pt x="118871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" name="object 23"/>
          <p:cNvSpPr/>
          <p:nvPr/>
        </p:nvSpPr>
        <p:spPr>
          <a:xfrm>
            <a:off x="4021242" y="5376333"/>
            <a:ext cx="230893" cy="229041"/>
          </a:xfrm>
          <a:custGeom>
            <a:avLst/>
            <a:gdLst/>
            <a:ahLst/>
            <a:cxnLst/>
            <a:rect l="l" t="t" r="r" b="b"/>
            <a:pathLst>
              <a:path w="237489" h="235585">
                <a:moveTo>
                  <a:pt x="118110" y="0"/>
                </a:moveTo>
                <a:lnTo>
                  <a:pt x="72330" y="9239"/>
                </a:lnTo>
                <a:lnTo>
                  <a:pt x="34766" y="34480"/>
                </a:lnTo>
                <a:lnTo>
                  <a:pt x="9346" y="72009"/>
                </a:lnTo>
                <a:lnTo>
                  <a:pt x="0" y="118110"/>
                </a:lnTo>
                <a:lnTo>
                  <a:pt x="9346" y="163770"/>
                </a:lnTo>
                <a:lnTo>
                  <a:pt x="34766" y="201072"/>
                </a:lnTo>
                <a:lnTo>
                  <a:pt x="72330" y="226230"/>
                </a:lnTo>
                <a:lnTo>
                  <a:pt x="118110" y="235458"/>
                </a:lnTo>
                <a:lnTo>
                  <a:pt x="164330" y="226230"/>
                </a:lnTo>
                <a:lnTo>
                  <a:pt x="202120" y="201072"/>
                </a:lnTo>
                <a:lnTo>
                  <a:pt x="227623" y="163770"/>
                </a:lnTo>
                <a:lnTo>
                  <a:pt x="236981" y="118110"/>
                </a:lnTo>
                <a:lnTo>
                  <a:pt x="227623" y="72009"/>
                </a:lnTo>
                <a:lnTo>
                  <a:pt x="202120" y="34480"/>
                </a:lnTo>
                <a:lnTo>
                  <a:pt x="164330" y="9239"/>
                </a:lnTo>
                <a:lnTo>
                  <a:pt x="11811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" name="object 24"/>
          <p:cNvSpPr txBox="1"/>
          <p:nvPr/>
        </p:nvSpPr>
        <p:spPr>
          <a:xfrm>
            <a:off x="3822946" y="5397076"/>
            <a:ext cx="385233" cy="3623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381"/>
              </a:lnSpc>
              <a:tabLst>
                <a:tab pos="288301" algn="l"/>
              </a:tabLst>
            </a:pPr>
            <a:r>
              <a:rPr sz="1167" spc="10" dirty="0">
                <a:latin typeface="Arial"/>
                <a:cs typeface="Arial"/>
              </a:rPr>
              <a:t>b	g</a:t>
            </a:r>
            <a:endParaRPr sz="1167">
              <a:latin typeface="Arial"/>
              <a:cs typeface="Arial"/>
            </a:endParaRPr>
          </a:p>
          <a:p>
            <a:pPr marL="12347">
              <a:lnSpc>
                <a:spcPts val="1381"/>
              </a:lnSpc>
              <a:tabLst>
                <a:tab pos="288301" algn="l"/>
              </a:tabLst>
            </a:pPr>
            <a:r>
              <a:rPr sz="1167" spc="10" dirty="0">
                <a:latin typeface="Arial"/>
                <a:cs typeface="Arial"/>
              </a:rPr>
              <a:t>1	1</a:t>
            </a:r>
            <a:endParaRPr sz="1167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745653" y="5376333"/>
            <a:ext cx="229041" cy="229041"/>
          </a:xfrm>
          <a:custGeom>
            <a:avLst/>
            <a:gdLst/>
            <a:ahLst/>
            <a:cxnLst/>
            <a:rect l="l" t="t" r="r" b="b"/>
            <a:pathLst>
              <a:path w="235585" h="235585">
                <a:moveTo>
                  <a:pt x="118110" y="0"/>
                </a:moveTo>
                <a:lnTo>
                  <a:pt x="72009" y="9239"/>
                </a:lnTo>
                <a:lnTo>
                  <a:pt x="34480" y="34480"/>
                </a:lnTo>
                <a:lnTo>
                  <a:pt x="9239" y="72009"/>
                </a:lnTo>
                <a:lnTo>
                  <a:pt x="0" y="118110"/>
                </a:lnTo>
                <a:lnTo>
                  <a:pt x="9239" y="163770"/>
                </a:lnTo>
                <a:lnTo>
                  <a:pt x="34480" y="201072"/>
                </a:lnTo>
                <a:lnTo>
                  <a:pt x="72009" y="226230"/>
                </a:lnTo>
                <a:lnTo>
                  <a:pt x="118110" y="235458"/>
                </a:lnTo>
                <a:lnTo>
                  <a:pt x="163770" y="226230"/>
                </a:lnTo>
                <a:lnTo>
                  <a:pt x="201072" y="201072"/>
                </a:lnTo>
                <a:lnTo>
                  <a:pt x="226230" y="163770"/>
                </a:lnTo>
                <a:lnTo>
                  <a:pt x="235457" y="118110"/>
                </a:lnTo>
                <a:lnTo>
                  <a:pt x="226230" y="72009"/>
                </a:lnTo>
                <a:lnTo>
                  <a:pt x="201072" y="34480"/>
                </a:lnTo>
                <a:lnTo>
                  <a:pt x="163770" y="9239"/>
                </a:lnTo>
                <a:lnTo>
                  <a:pt x="11811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" name="object 26"/>
          <p:cNvSpPr txBox="1"/>
          <p:nvPr/>
        </p:nvSpPr>
        <p:spPr>
          <a:xfrm>
            <a:off x="3328811" y="5398310"/>
            <a:ext cx="217928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6673" marR="4939" indent="-54944">
              <a:lnSpc>
                <a:spcPts val="1351"/>
              </a:lnSpc>
            </a:pPr>
            <a:r>
              <a:rPr sz="1167" spc="5" dirty="0">
                <a:latin typeface="Arial"/>
                <a:cs typeface="Arial"/>
              </a:rPr>
              <a:t>NL  </a:t>
            </a:r>
            <a:r>
              <a:rPr sz="1167" spc="10" dirty="0">
                <a:latin typeface="Arial"/>
                <a:cs typeface="Arial"/>
              </a:rPr>
              <a:t>1</a:t>
            </a:r>
            <a:endParaRPr sz="1167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307079" y="5376333"/>
            <a:ext cx="229658" cy="229041"/>
          </a:xfrm>
          <a:custGeom>
            <a:avLst/>
            <a:gdLst/>
            <a:ahLst/>
            <a:cxnLst/>
            <a:rect l="l" t="t" r="r" b="b"/>
            <a:pathLst>
              <a:path w="236220" h="235585">
                <a:moveTo>
                  <a:pt x="118110" y="0"/>
                </a:moveTo>
                <a:lnTo>
                  <a:pt x="72009" y="9239"/>
                </a:lnTo>
                <a:lnTo>
                  <a:pt x="34480" y="34480"/>
                </a:lnTo>
                <a:lnTo>
                  <a:pt x="9239" y="72009"/>
                </a:lnTo>
                <a:lnTo>
                  <a:pt x="0" y="118110"/>
                </a:lnTo>
                <a:lnTo>
                  <a:pt x="9239" y="163770"/>
                </a:lnTo>
                <a:lnTo>
                  <a:pt x="34480" y="201072"/>
                </a:lnTo>
                <a:lnTo>
                  <a:pt x="72009" y="226230"/>
                </a:lnTo>
                <a:lnTo>
                  <a:pt x="118110" y="235458"/>
                </a:lnTo>
                <a:lnTo>
                  <a:pt x="164211" y="226230"/>
                </a:lnTo>
                <a:lnTo>
                  <a:pt x="201739" y="201072"/>
                </a:lnTo>
                <a:lnTo>
                  <a:pt x="226980" y="163770"/>
                </a:lnTo>
                <a:lnTo>
                  <a:pt x="236220" y="118110"/>
                </a:lnTo>
                <a:lnTo>
                  <a:pt x="226980" y="72009"/>
                </a:lnTo>
                <a:lnTo>
                  <a:pt x="201739" y="34480"/>
                </a:lnTo>
                <a:lnTo>
                  <a:pt x="164211" y="9239"/>
                </a:lnTo>
                <a:lnTo>
                  <a:pt x="11811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" name="object 28"/>
          <p:cNvSpPr txBox="1"/>
          <p:nvPr/>
        </p:nvSpPr>
        <p:spPr>
          <a:xfrm>
            <a:off x="3133972" y="4967639"/>
            <a:ext cx="109273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indent="4321">
              <a:lnSpc>
                <a:spcPts val="1361"/>
              </a:lnSpc>
            </a:pPr>
            <a:r>
              <a:rPr sz="1167" spc="5" dirty="0">
                <a:latin typeface="Arial"/>
                <a:cs typeface="Arial"/>
              </a:rPr>
              <a:t>s  </a:t>
            </a:r>
            <a:r>
              <a:rPr sz="1167" spc="10" dirty="0">
                <a:latin typeface="Arial"/>
                <a:cs typeface="Arial"/>
              </a:rPr>
              <a:t>2</a:t>
            </a:r>
            <a:endParaRPr sz="1167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055938" y="4916276"/>
            <a:ext cx="230893" cy="229658"/>
          </a:xfrm>
          <a:custGeom>
            <a:avLst/>
            <a:gdLst/>
            <a:ahLst/>
            <a:cxnLst/>
            <a:rect l="l" t="t" r="r" b="b"/>
            <a:pathLst>
              <a:path w="237489" h="236220">
                <a:moveTo>
                  <a:pt x="118110" y="0"/>
                </a:moveTo>
                <a:lnTo>
                  <a:pt x="72330" y="9239"/>
                </a:lnTo>
                <a:lnTo>
                  <a:pt x="34766" y="34480"/>
                </a:lnTo>
                <a:lnTo>
                  <a:pt x="9346" y="72009"/>
                </a:lnTo>
                <a:lnTo>
                  <a:pt x="0" y="118110"/>
                </a:lnTo>
                <a:lnTo>
                  <a:pt x="9346" y="164211"/>
                </a:lnTo>
                <a:lnTo>
                  <a:pt x="34766" y="201739"/>
                </a:lnTo>
                <a:lnTo>
                  <a:pt x="72330" y="226980"/>
                </a:lnTo>
                <a:lnTo>
                  <a:pt x="118110" y="236220"/>
                </a:lnTo>
                <a:lnTo>
                  <a:pt x="164330" y="226980"/>
                </a:lnTo>
                <a:lnTo>
                  <a:pt x="202120" y="201739"/>
                </a:lnTo>
                <a:lnTo>
                  <a:pt x="227623" y="164211"/>
                </a:lnTo>
                <a:lnTo>
                  <a:pt x="236982" y="118110"/>
                </a:lnTo>
                <a:lnTo>
                  <a:pt x="227623" y="72009"/>
                </a:lnTo>
                <a:lnTo>
                  <a:pt x="202120" y="34480"/>
                </a:lnTo>
                <a:lnTo>
                  <a:pt x="164330" y="9239"/>
                </a:lnTo>
                <a:lnTo>
                  <a:pt x="11811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" name="object 30"/>
          <p:cNvSpPr/>
          <p:nvPr/>
        </p:nvSpPr>
        <p:spPr>
          <a:xfrm>
            <a:off x="2688484" y="4916276"/>
            <a:ext cx="229658" cy="229658"/>
          </a:xfrm>
          <a:custGeom>
            <a:avLst/>
            <a:gdLst/>
            <a:ahLst/>
            <a:cxnLst/>
            <a:rect l="l" t="t" r="r" b="b"/>
            <a:pathLst>
              <a:path w="236219" h="236220">
                <a:moveTo>
                  <a:pt x="118109" y="0"/>
                </a:moveTo>
                <a:lnTo>
                  <a:pt x="72008" y="9239"/>
                </a:lnTo>
                <a:lnTo>
                  <a:pt x="34480" y="34480"/>
                </a:lnTo>
                <a:lnTo>
                  <a:pt x="9239" y="72009"/>
                </a:lnTo>
                <a:lnTo>
                  <a:pt x="0" y="118110"/>
                </a:lnTo>
                <a:lnTo>
                  <a:pt x="9239" y="164211"/>
                </a:lnTo>
                <a:lnTo>
                  <a:pt x="34480" y="201739"/>
                </a:lnTo>
                <a:lnTo>
                  <a:pt x="72008" y="226980"/>
                </a:lnTo>
                <a:lnTo>
                  <a:pt x="118109" y="236220"/>
                </a:lnTo>
                <a:lnTo>
                  <a:pt x="163889" y="226980"/>
                </a:lnTo>
                <a:lnTo>
                  <a:pt x="201453" y="201739"/>
                </a:lnTo>
                <a:lnTo>
                  <a:pt x="226873" y="164211"/>
                </a:lnTo>
                <a:lnTo>
                  <a:pt x="236219" y="118110"/>
                </a:lnTo>
                <a:lnTo>
                  <a:pt x="226873" y="72009"/>
                </a:lnTo>
                <a:lnTo>
                  <a:pt x="201453" y="34480"/>
                </a:lnTo>
                <a:lnTo>
                  <a:pt x="163889" y="9239"/>
                </a:lnTo>
                <a:lnTo>
                  <a:pt x="118109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" name="object 31"/>
          <p:cNvSpPr txBox="1"/>
          <p:nvPr/>
        </p:nvSpPr>
        <p:spPr>
          <a:xfrm>
            <a:off x="2489446" y="4957763"/>
            <a:ext cx="366713" cy="3630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041">
              <a:lnSpc>
                <a:spcPts val="1381"/>
              </a:lnSpc>
              <a:tabLst>
                <a:tab pos="269781" algn="l"/>
              </a:tabLst>
            </a:pPr>
            <a:r>
              <a:rPr sz="1167" spc="5" dirty="0">
                <a:latin typeface="Arial"/>
                <a:cs typeface="Arial"/>
              </a:rPr>
              <a:t>i	</a:t>
            </a:r>
            <a:r>
              <a:rPr sz="1167" spc="10" dirty="0">
                <a:latin typeface="Arial"/>
                <a:cs typeface="Arial"/>
              </a:rPr>
              <a:t>n</a:t>
            </a:r>
            <a:endParaRPr sz="1167">
              <a:latin typeface="Arial"/>
              <a:cs typeface="Arial"/>
            </a:endParaRPr>
          </a:p>
          <a:p>
            <a:pPr marL="12347">
              <a:lnSpc>
                <a:spcPts val="1381"/>
              </a:lnSpc>
              <a:tabLst>
                <a:tab pos="269781" algn="l"/>
              </a:tabLst>
            </a:pPr>
            <a:r>
              <a:rPr sz="1167" spc="10" dirty="0">
                <a:latin typeface="Arial"/>
                <a:cs typeface="Arial"/>
              </a:rPr>
              <a:t>2	2</a:t>
            </a:r>
            <a:endParaRPr sz="1167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2412893" y="4916276"/>
            <a:ext cx="229658" cy="229658"/>
          </a:xfrm>
          <a:custGeom>
            <a:avLst/>
            <a:gdLst/>
            <a:ahLst/>
            <a:cxnLst/>
            <a:rect l="l" t="t" r="r" b="b"/>
            <a:pathLst>
              <a:path w="236219" h="236220">
                <a:moveTo>
                  <a:pt x="118110" y="0"/>
                </a:moveTo>
                <a:lnTo>
                  <a:pt x="72009" y="9239"/>
                </a:lnTo>
                <a:lnTo>
                  <a:pt x="34480" y="34480"/>
                </a:lnTo>
                <a:lnTo>
                  <a:pt x="9239" y="72009"/>
                </a:lnTo>
                <a:lnTo>
                  <a:pt x="0" y="118110"/>
                </a:lnTo>
                <a:lnTo>
                  <a:pt x="9239" y="164211"/>
                </a:lnTo>
                <a:lnTo>
                  <a:pt x="34480" y="201739"/>
                </a:lnTo>
                <a:lnTo>
                  <a:pt x="72009" y="226980"/>
                </a:lnTo>
                <a:lnTo>
                  <a:pt x="118110" y="236220"/>
                </a:lnTo>
                <a:lnTo>
                  <a:pt x="163889" y="226980"/>
                </a:lnTo>
                <a:lnTo>
                  <a:pt x="201453" y="201739"/>
                </a:lnTo>
                <a:lnTo>
                  <a:pt x="226873" y="164211"/>
                </a:lnTo>
                <a:lnTo>
                  <a:pt x="236220" y="118110"/>
                </a:lnTo>
                <a:lnTo>
                  <a:pt x="226873" y="72009"/>
                </a:lnTo>
                <a:lnTo>
                  <a:pt x="201453" y="34480"/>
                </a:lnTo>
                <a:lnTo>
                  <a:pt x="163889" y="9239"/>
                </a:lnTo>
                <a:lnTo>
                  <a:pt x="11811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" name="object 33"/>
          <p:cNvSpPr txBox="1"/>
          <p:nvPr/>
        </p:nvSpPr>
        <p:spPr>
          <a:xfrm>
            <a:off x="2113103" y="5004681"/>
            <a:ext cx="109273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ts val="1361"/>
              </a:lnSpc>
            </a:pPr>
            <a:r>
              <a:rPr sz="1167" spc="10" dirty="0">
                <a:latin typeface="Arial"/>
                <a:cs typeface="Arial"/>
              </a:rPr>
              <a:t>d  2</a:t>
            </a:r>
            <a:endParaRPr sz="1167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2041737" y="4951094"/>
            <a:ext cx="229041" cy="229658"/>
          </a:xfrm>
          <a:custGeom>
            <a:avLst/>
            <a:gdLst/>
            <a:ahLst/>
            <a:cxnLst/>
            <a:rect l="l" t="t" r="r" b="b"/>
            <a:pathLst>
              <a:path w="235585" h="236220">
                <a:moveTo>
                  <a:pt x="117347" y="0"/>
                </a:moveTo>
                <a:lnTo>
                  <a:pt x="71687" y="9239"/>
                </a:lnTo>
                <a:lnTo>
                  <a:pt x="34385" y="34480"/>
                </a:lnTo>
                <a:lnTo>
                  <a:pt x="9227" y="72009"/>
                </a:lnTo>
                <a:lnTo>
                  <a:pt x="0" y="118110"/>
                </a:lnTo>
                <a:lnTo>
                  <a:pt x="9227" y="164211"/>
                </a:lnTo>
                <a:lnTo>
                  <a:pt x="34385" y="201739"/>
                </a:lnTo>
                <a:lnTo>
                  <a:pt x="71687" y="226980"/>
                </a:lnTo>
                <a:lnTo>
                  <a:pt x="117347" y="236220"/>
                </a:lnTo>
                <a:lnTo>
                  <a:pt x="163448" y="226980"/>
                </a:lnTo>
                <a:lnTo>
                  <a:pt x="200977" y="201739"/>
                </a:lnTo>
                <a:lnTo>
                  <a:pt x="226218" y="164211"/>
                </a:lnTo>
                <a:lnTo>
                  <a:pt x="235457" y="118110"/>
                </a:lnTo>
                <a:lnTo>
                  <a:pt x="226218" y="72009"/>
                </a:lnTo>
                <a:lnTo>
                  <a:pt x="200977" y="34480"/>
                </a:lnTo>
                <a:lnTo>
                  <a:pt x="163448" y="9239"/>
                </a:lnTo>
                <a:lnTo>
                  <a:pt x="117347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" name="object 35"/>
          <p:cNvSpPr txBox="1"/>
          <p:nvPr/>
        </p:nvSpPr>
        <p:spPr>
          <a:xfrm>
            <a:off x="1790841" y="4503137"/>
            <a:ext cx="109273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indent="20372">
              <a:lnSpc>
                <a:spcPts val="1361"/>
              </a:lnSpc>
            </a:pPr>
            <a:r>
              <a:rPr sz="1167" spc="5" dirty="0">
                <a:latin typeface="Arial"/>
                <a:cs typeface="Arial"/>
              </a:rPr>
              <a:t>t  </a:t>
            </a:r>
            <a:r>
              <a:rPr sz="1167" spc="10" dirty="0">
                <a:latin typeface="Arial"/>
                <a:cs typeface="Arial"/>
              </a:rPr>
              <a:t>3</a:t>
            </a:r>
            <a:endParaRPr sz="1167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1727622" y="4435475"/>
            <a:ext cx="230893" cy="230893"/>
          </a:xfrm>
          <a:custGeom>
            <a:avLst/>
            <a:gdLst/>
            <a:ahLst/>
            <a:cxnLst/>
            <a:rect l="l" t="t" r="r" b="b"/>
            <a:pathLst>
              <a:path w="237489" h="237489">
                <a:moveTo>
                  <a:pt x="118110" y="0"/>
                </a:moveTo>
                <a:lnTo>
                  <a:pt x="72330" y="9358"/>
                </a:lnTo>
                <a:lnTo>
                  <a:pt x="34766" y="34861"/>
                </a:lnTo>
                <a:lnTo>
                  <a:pt x="9346" y="72651"/>
                </a:lnTo>
                <a:lnTo>
                  <a:pt x="0" y="118872"/>
                </a:lnTo>
                <a:lnTo>
                  <a:pt x="9346" y="164651"/>
                </a:lnTo>
                <a:lnTo>
                  <a:pt x="34766" y="202215"/>
                </a:lnTo>
                <a:lnTo>
                  <a:pt x="72330" y="227635"/>
                </a:lnTo>
                <a:lnTo>
                  <a:pt x="118110" y="236982"/>
                </a:lnTo>
                <a:lnTo>
                  <a:pt x="164330" y="227635"/>
                </a:lnTo>
                <a:lnTo>
                  <a:pt x="202120" y="202215"/>
                </a:lnTo>
                <a:lnTo>
                  <a:pt x="227623" y="164651"/>
                </a:lnTo>
                <a:lnTo>
                  <a:pt x="236982" y="118872"/>
                </a:lnTo>
                <a:lnTo>
                  <a:pt x="227623" y="72651"/>
                </a:lnTo>
                <a:lnTo>
                  <a:pt x="202120" y="34861"/>
                </a:lnTo>
                <a:lnTo>
                  <a:pt x="164330" y="9358"/>
                </a:lnTo>
                <a:lnTo>
                  <a:pt x="11811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7" name="object 37"/>
          <p:cNvSpPr txBox="1"/>
          <p:nvPr/>
        </p:nvSpPr>
        <p:spPr>
          <a:xfrm>
            <a:off x="1385606" y="4478196"/>
            <a:ext cx="109273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ts val="1351"/>
              </a:lnSpc>
            </a:pPr>
            <a:r>
              <a:rPr sz="1167" spc="10" dirty="0">
                <a:latin typeface="Arial"/>
                <a:cs typeface="Arial"/>
              </a:rPr>
              <a:t>a  3</a:t>
            </a:r>
            <a:endParaRPr sz="1167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1309794" y="4435475"/>
            <a:ext cx="229658" cy="229041"/>
          </a:xfrm>
          <a:custGeom>
            <a:avLst/>
            <a:gdLst/>
            <a:ahLst/>
            <a:cxnLst/>
            <a:rect l="l" t="t" r="r" b="b"/>
            <a:pathLst>
              <a:path w="236219" h="235585">
                <a:moveTo>
                  <a:pt x="118109" y="0"/>
                </a:moveTo>
                <a:lnTo>
                  <a:pt x="72009" y="9346"/>
                </a:lnTo>
                <a:lnTo>
                  <a:pt x="34480" y="34766"/>
                </a:lnTo>
                <a:lnTo>
                  <a:pt x="9239" y="72330"/>
                </a:lnTo>
                <a:lnTo>
                  <a:pt x="0" y="118110"/>
                </a:lnTo>
                <a:lnTo>
                  <a:pt x="9239" y="163770"/>
                </a:lnTo>
                <a:lnTo>
                  <a:pt x="34480" y="201072"/>
                </a:lnTo>
                <a:lnTo>
                  <a:pt x="72009" y="226230"/>
                </a:lnTo>
                <a:lnTo>
                  <a:pt x="118109" y="235458"/>
                </a:lnTo>
                <a:lnTo>
                  <a:pt x="164211" y="226230"/>
                </a:lnTo>
                <a:lnTo>
                  <a:pt x="201739" y="201072"/>
                </a:lnTo>
                <a:lnTo>
                  <a:pt x="226980" y="163770"/>
                </a:lnTo>
                <a:lnTo>
                  <a:pt x="236220" y="118110"/>
                </a:lnTo>
                <a:lnTo>
                  <a:pt x="226980" y="72330"/>
                </a:lnTo>
                <a:lnTo>
                  <a:pt x="201739" y="34766"/>
                </a:lnTo>
                <a:lnTo>
                  <a:pt x="164211" y="9346"/>
                </a:lnTo>
                <a:lnTo>
                  <a:pt x="118109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9" name="object 39"/>
          <p:cNvSpPr/>
          <p:nvPr/>
        </p:nvSpPr>
        <p:spPr>
          <a:xfrm>
            <a:off x="5124343" y="5054070"/>
            <a:ext cx="138289" cy="322263"/>
          </a:xfrm>
          <a:custGeom>
            <a:avLst/>
            <a:gdLst/>
            <a:ahLst/>
            <a:cxnLst/>
            <a:rect l="l" t="t" r="r" b="b"/>
            <a:pathLst>
              <a:path w="142239" h="331470">
                <a:moveTo>
                  <a:pt x="0" y="331469"/>
                </a:moveTo>
                <a:lnTo>
                  <a:pt x="141732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0" name="object 40"/>
          <p:cNvSpPr/>
          <p:nvPr/>
        </p:nvSpPr>
        <p:spPr>
          <a:xfrm>
            <a:off x="5308811" y="5054070"/>
            <a:ext cx="137054" cy="322263"/>
          </a:xfrm>
          <a:custGeom>
            <a:avLst/>
            <a:gdLst/>
            <a:ahLst/>
            <a:cxnLst/>
            <a:rect l="l" t="t" r="r" b="b"/>
            <a:pathLst>
              <a:path w="140970" h="331470">
                <a:moveTo>
                  <a:pt x="0" y="0"/>
                </a:moveTo>
                <a:lnTo>
                  <a:pt x="140970" y="331469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1" name="object 41"/>
          <p:cNvSpPr/>
          <p:nvPr/>
        </p:nvSpPr>
        <p:spPr>
          <a:xfrm>
            <a:off x="5216206" y="4962207"/>
            <a:ext cx="138289" cy="137054"/>
          </a:xfrm>
          <a:custGeom>
            <a:avLst/>
            <a:gdLst/>
            <a:ahLst/>
            <a:cxnLst/>
            <a:rect l="l" t="t" r="r" b="b"/>
            <a:pathLst>
              <a:path w="142239" h="140970">
                <a:moveTo>
                  <a:pt x="70866" y="0"/>
                </a:moveTo>
                <a:lnTo>
                  <a:pt x="43076" y="5607"/>
                </a:lnTo>
                <a:lnTo>
                  <a:pt x="20574" y="20859"/>
                </a:lnTo>
                <a:lnTo>
                  <a:pt x="5500" y="43398"/>
                </a:lnTo>
                <a:lnTo>
                  <a:pt x="0" y="70865"/>
                </a:lnTo>
                <a:lnTo>
                  <a:pt x="5500" y="98214"/>
                </a:lnTo>
                <a:lnTo>
                  <a:pt x="20574" y="120491"/>
                </a:lnTo>
                <a:lnTo>
                  <a:pt x="43076" y="135481"/>
                </a:lnTo>
                <a:lnTo>
                  <a:pt x="70866" y="140969"/>
                </a:lnTo>
                <a:lnTo>
                  <a:pt x="98333" y="135481"/>
                </a:lnTo>
                <a:lnTo>
                  <a:pt x="120872" y="120491"/>
                </a:lnTo>
                <a:lnTo>
                  <a:pt x="136124" y="98214"/>
                </a:lnTo>
                <a:lnTo>
                  <a:pt x="141732" y="70865"/>
                </a:lnTo>
                <a:lnTo>
                  <a:pt x="136124" y="43398"/>
                </a:lnTo>
                <a:lnTo>
                  <a:pt x="120872" y="20859"/>
                </a:lnTo>
                <a:lnTo>
                  <a:pt x="98333" y="5607"/>
                </a:lnTo>
                <a:lnTo>
                  <a:pt x="7086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2" name="object 42"/>
          <p:cNvSpPr/>
          <p:nvPr/>
        </p:nvSpPr>
        <p:spPr>
          <a:xfrm>
            <a:off x="5216206" y="4962207"/>
            <a:ext cx="138289" cy="137054"/>
          </a:xfrm>
          <a:custGeom>
            <a:avLst/>
            <a:gdLst/>
            <a:ahLst/>
            <a:cxnLst/>
            <a:rect l="l" t="t" r="r" b="b"/>
            <a:pathLst>
              <a:path w="142239" h="140970">
                <a:moveTo>
                  <a:pt x="70866" y="0"/>
                </a:moveTo>
                <a:lnTo>
                  <a:pt x="43076" y="5607"/>
                </a:lnTo>
                <a:lnTo>
                  <a:pt x="20574" y="20859"/>
                </a:lnTo>
                <a:lnTo>
                  <a:pt x="5500" y="43398"/>
                </a:lnTo>
                <a:lnTo>
                  <a:pt x="0" y="70865"/>
                </a:lnTo>
                <a:lnTo>
                  <a:pt x="5500" y="98214"/>
                </a:lnTo>
                <a:lnTo>
                  <a:pt x="20574" y="120491"/>
                </a:lnTo>
                <a:lnTo>
                  <a:pt x="43076" y="135481"/>
                </a:lnTo>
                <a:lnTo>
                  <a:pt x="70866" y="140969"/>
                </a:lnTo>
                <a:lnTo>
                  <a:pt x="98333" y="135481"/>
                </a:lnTo>
                <a:lnTo>
                  <a:pt x="120872" y="120491"/>
                </a:lnTo>
                <a:lnTo>
                  <a:pt x="136124" y="98214"/>
                </a:lnTo>
                <a:lnTo>
                  <a:pt x="141732" y="70865"/>
                </a:lnTo>
                <a:lnTo>
                  <a:pt x="136124" y="43398"/>
                </a:lnTo>
                <a:lnTo>
                  <a:pt x="120872" y="20859"/>
                </a:lnTo>
                <a:lnTo>
                  <a:pt x="98333" y="5607"/>
                </a:lnTo>
                <a:lnTo>
                  <a:pt x="70866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3" name="object 43"/>
          <p:cNvSpPr txBox="1"/>
          <p:nvPr/>
        </p:nvSpPr>
        <p:spPr>
          <a:xfrm>
            <a:off x="5338692" y="4982211"/>
            <a:ext cx="109273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spc="10" dirty="0">
                <a:latin typeface="Arial"/>
                <a:cs typeface="Arial"/>
              </a:rPr>
              <a:t>2</a:t>
            </a:r>
            <a:endParaRPr sz="1167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182754" y="6042095"/>
            <a:ext cx="2785533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b="1" spc="5" dirty="0">
                <a:latin typeface="Times New Roman"/>
                <a:cs typeface="Times New Roman"/>
              </a:rPr>
              <a:t>Fig </a:t>
            </a:r>
            <a:r>
              <a:rPr sz="1069" b="1" spc="10" dirty="0">
                <a:latin typeface="Times New Roman"/>
                <a:cs typeface="Times New Roman"/>
              </a:rPr>
              <a:t>26.2: </a:t>
            </a:r>
            <a:r>
              <a:rPr sz="1069" spc="10" dirty="0">
                <a:latin typeface="Times New Roman"/>
                <a:cs typeface="Times New Roman"/>
              </a:rPr>
              <a:t>Nodes with </a:t>
            </a:r>
            <a:r>
              <a:rPr sz="1069" spc="5" dirty="0">
                <a:latin typeface="Times New Roman"/>
                <a:cs typeface="Times New Roman"/>
              </a:rPr>
              <a:t>their </a:t>
            </a:r>
            <a:r>
              <a:rPr sz="1069" spc="10" dirty="0">
                <a:latin typeface="Times New Roman"/>
                <a:cs typeface="Times New Roman"/>
              </a:rPr>
              <a:t>respective</a:t>
            </a:r>
            <a:r>
              <a:rPr sz="1069" spc="-1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frequencies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5201637" y="3729214"/>
            <a:ext cx="1110015" cy="4216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084"/>
              </a:lnSpc>
            </a:pPr>
            <a:r>
              <a:rPr sz="924" spc="-5" dirty="0">
                <a:latin typeface="Times New Roman"/>
                <a:cs typeface="Times New Roman"/>
              </a:rPr>
              <a:t>2 is equal to</a:t>
            </a:r>
            <a:r>
              <a:rPr sz="924" spc="-97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sum</a:t>
            </a:r>
            <a:endParaRPr sz="924">
              <a:latin typeface="Times New Roman"/>
              <a:cs typeface="Times New Roman"/>
            </a:endParaRPr>
          </a:p>
          <a:p>
            <a:pPr marL="12347" marR="4939">
              <a:lnSpc>
                <a:spcPts val="1060"/>
              </a:lnSpc>
              <a:spcBef>
                <a:spcPts val="49"/>
              </a:spcBef>
            </a:pPr>
            <a:r>
              <a:rPr sz="924" spc="-5" dirty="0">
                <a:latin typeface="Times New Roman"/>
                <a:cs typeface="Times New Roman"/>
              </a:rPr>
              <a:t>of the frequencies of  the </a:t>
            </a:r>
            <a:r>
              <a:rPr sz="924" spc="-10" dirty="0">
                <a:latin typeface="Times New Roman"/>
                <a:cs typeface="Times New Roman"/>
              </a:rPr>
              <a:t>two </a:t>
            </a:r>
            <a:r>
              <a:rPr sz="924" spc="-5" dirty="0">
                <a:latin typeface="Times New Roman"/>
                <a:cs typeface="Times New Roman"/>
              </a:rPr>
              <a:t>children</a:t>
            </a:r>
            <a:r>
              <a:rPr sz="924" spc="-83" dirty="0">
                <a:latin typeface="Times New Roman"/>
                <a:cs typeface="Times New Roman"/>
              </a:rPr>
              <a:t> </a:t>
            </a:r>
            <a:r>
              <a:rPr sz="924" spc="-5" dirty="0">
                <a:latin typeface="Times New Roman"/>
                <a:cs typeface="Times New Roman"/>
              </a:rPr>
              <a:t>nodes.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7" name="object 47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3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38631076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6"/>
            <a:ext cx="140696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CS301 – Data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43804" y="868856"/>
            <a:ext cx="86615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28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52267" y="1446706"/>
            <a:ext cx="393752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First of </a:t>
            </a:r>
            <a:r>
              <a:rPr sz="1069" dirty="0">
                <a:latin typeface="Times New Roman"/>
                <a:cs typeface="Times New Roman"/>
              </a:rPr>
              <a:t>all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call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i="1" spc="5" dirty="0">
                <a:latin typeface="Times New Roman"/>
                <a:cs typeface="Times New Roman"/>
              </a:rPr>
              <a:t>nextInorder </a:t>
            </a:r>
            <a:r>
              <a:rPr sz="1069" spc="10" dirty="0">
                <a:latin typeface="Times New Roman"/>
                <a:cs typeface="Times New Roman"/>
              </a:rPr>
              <a:t>routine </a:t>
            </a:r>
            <a:r>
              <a:rPr sz="1069" spc="5" dirty="0">
                <a:latin typeface="Times New Roman"/>
                <a:cs typeface="Times New Roman"/>
              </a:rPr>
              <a:t>passing it the </a:t>
            </a:r>
            <a:r>
              <a:rPr sz="1069" spc="10" dirty="0">
                <a:latin typeface="Times New Roman"/>
                <a:cs typeface="Times New Roman"/>
              </a:rPr>
              <a:t>dummy</a:t>
            </a:r>
            <a:r>
              <a:rPr sz="1069" spc="8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node.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52255" y="5083993"/>
            <a:ext cx="4853693" cy="2145656"/>
          </a:xfrm>
          <a:prstGeom prst="rect">
            <a:avLst/>
          </a:prstGeom>
        </p:spPr>
        <p:txBody>
          <a:bodyPr vert="horz" wrap="square" lIns="0" tIns="4322" rIns="0" bIns="0" rtlCol="0">
            <a:spAutoFit/>
          </a:bodyPr>
          <a:lstStyle/>
          <a:p>
            <a:pPr marL="12347" marR="6173" algn="just">
              <a:lnSpc>
                <a:spcPts val="1264"/>
              </a:lnSpc>
              <a:spcBef>
                <a:spcPts val="34"/>
              </a:spcBef>
            </a:pP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pointer </a:t>
            </a:r>
            <a:r>
              <a:rPr sz="1069" i="1" spc="10" dirty="0">
                <a:latin typeface="Times New Roman"/>
                <a:cs typeface="Times New Roman"/>
              </a:rPr>
              <a:t>p </a:t>
            </a:r>
            <a:r>
              <a:rPr sz="1069" spc="5" dirty="0">
                <a:latin typeface="Times New Roman"/>
                <a:cs typeface="Times New Roman"/>
              </a:rPr>
              <a:t>is pointing to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i="1" spc="15" dirty="0">
                <a:latin typeface="Times New Roman"/>
                <a:cs typeface="Times New Roman"/>
              </a:rPr>
              <a:t>dummy </a:t>
            </a:r>
            <a:r>
              <a:rPr sz="1069" spc="5" dirty="0">
                <a:latin typeface="Times New Roman"/>
                <a:cs typeface="Times New Roman"/>
              </a:rPr>
              <a:t>node. </a:t>
            </a:r>
            <a:r>
              <a:rPr sz="1069" spc="15" dirty="0">
                <a:latin typeface="Times New Roman"/>
                <a:cs typeface="Times New Roman"/>
              </a:rPr>
              <a:t>Now we </a:t>
            </a:r>
            <a:r>
              <a:rPr sz="1069" spc="10" dirty="0">
                <a:latin typeface="Times New Roman"/>
                <a:cs typeface="Times New Roman"/>
              </a:rPr>
              <a:t>will check </a:t>
            </a:r>
            <a:r>
              <a:rPr sz="1069" spc="5" dirty="0">
                <a:latin typeface="Times New Roman"/>
                <a:cs typeface="Times New Roman"/>
              </a:rPr>
              <a:t>whether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right  pointer  of  this  </a:t>
            </a:r>
            <a:r>
              <a:rPr sz="1069" spc="10" dirty="0">
                <a:latin typeface="Times New Roman"/>
                <a:cs typeface="Times New Roman"/>
              </a:rPr>
              <a:t>node  </a:t>
            </a:r>
            <a:r>
              <a:rPr sz="1069" spc="5" dirty="0">
                <a:latin typeface="Times New Roman"/>
                <a:cs typeface="Times New Roman"/>
              </a:rPr>
              <a:t>is  not  thread.  </a:t>
            </a:r>
            <a:r>
              <a:rPr sz="1069" spc="10" dirty="0">
                <a:latin typeface="Times New Roman"/>
                <a:cs typeface="Times New Roman"/>
              </a:rPr>
              <a:t>If  </a:t>
            </a:r>
            <a:r>
              <a:rPr sz="1069" spc="5" dirty="0">
                <a:latin typeface="Times New Roman"/>
                <a:cs typeface="Times New Roman"/>
              </a:rPr>
              <a:t>so,  then  </a:t>
            </a:r>
            <a:r>
              <a:rPr sz="1069" dirty="0">
                <a:latin typeface="Times New Roman"/>
                <a:cs typeface="Times New Roman"/>
              </a:rPr>
              <a:t>it  is  </a:t>
            </a:r>
            <a:r>
              <a:rPr sz="1069" spc="5" dirty="0">
                <a:latin typeface="Times New Roman"/>
                <a:cs typeface="Times New Roman"/>
              </a:rPr>
              <a:t>advisable  to  </a:t>
            </a:r>
            <a:r>
              <a:rPr sz="1069" spc="10" dirty="0">
                <a:latin typeface="Times New Roman"/>
                <a:cs typeface="Times New Roman"/>
              </a:rPr>
              <a:t>move the</a:t>
            </a:r>
            <a:r>
              <a:rPr sz="1069" spc="-9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pointer</a:t>
            </a: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towards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right pointer </a:t>
            </a:r>
            <a:r>
              <a:rPr sz="1069" spc="10" dirty="0">
                <a:latin typeface="Times New Roman"/>
                <a:cs typeface="Times New Roman"/>
              </a:rPr>
              <a:t>of the node. </a:t>
            </a:r>
            <a:r>
              <a:rPr sz="1069" spc="15" dirty="0">
                <a:latin typeface="Times New Roman"/>
                <a:cs typeface="Times New Roman"/>
              </a:rPr>
              <a:t>Now we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5" dirty="0">
                <a:latin typeface="Times New Roman"/>
                <a:cs typeface="Times New Roman"/>
              </a:rPr>
              <a:t>go </a:t>
            </a:r>
            <a:r>
              <a:rPr sz="1069" spc="5" dirty="0">
                <a:latin typeface="Times New Roman"/>
                <a:cs typeface="Times New Roman"/>
              </a:rPr>
              <a:t>to the </a:t>
            </a:r>
            <a:r>
              <a:rPr sz="1069" spc="10" dirty="0">
                <a:latin typeface="Times New Roman"/>
                <a:cs typeface="Times New Roman"/>
              </a:rPr>
              <a:t>while loop and </a:t>
            </a:r>
            <a:r>
              <a:rPr sz="1069" spc="5" dirty="0">
                <a:latin typeface="Times New Roman"/>
                <a:cs typeface="Times New Roman"/>
              </a:rPr>
              <a:t>start  </a:t>
            </a:r>
            <a:r>
              <a:rPr sz="1069" spc="10" dirty="0">
                <a:latin typeface="Times New Roman"/>
                <a:cs typeface="Times New Roman"/>
              </a:rPr>
              <a:t>moving</a:t>
            </a:r>
            <a:r>
              <a:rPr sz="1069" spc="16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on</a:t>
            </a:r>
            <a:r>
              <a:rPr sz="1069" spc="17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the</a:t>
            </a:r>
            <a:r>
              <a:rPr sz="1069" spc="16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left</a:t>
            </a:r>
            <a:r>
              <a:rPr sz="1069" spc="160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of</a:t>
            </a:r>
            <a:r>
              <a:rPr sz="1069" spc="17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160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node</a:t>
            </a:r>
            <a:r>
              <a:rPr sz="1069" spc="160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till</a:t>
            </a:r>
            <a:r>
              <a:rPr sz="1069" spc="16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160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time</a:t>
            </a:r>
            <a:r>
              <a:rPr sz="1069" spc="160" dirty="0">
                <a:latin typeface="Times New Roman"/>
                <a:cs typeface="Times New Roman"/>
              </a:rPr>
              <a:t> </a:t>
            </a:r>
            <a:r>
              <a:rPr sz="1069" spc="19" dirty="0">
                <a:latin typeface="Times New Roman"/>
                <a:cs typeface="Times New Roman"/>
              </a:rPr>
              <a:t>we</a:t>
            </a:r>
            <a:r>
              <a:rPr sz="1069" spc="160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get</a:t>
            </a:r>
            <a:r>
              <a:rPr sz="1069" spc="16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</a:t>
            </a:r>
            <a:r>
              <a:rPr sz="1069" spc="160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node</a:t>
            </a:r>
            <a:r>
              <a:rPr sz="1069" spc="160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with</a:t>
            </a:r>
            <a:r>
              <a:rPr sz="1069" spc="160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16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left</a:t>
            </a:r>
            <a:r>
              <a:rPr sz="1069" spc="160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pointer</a:t>
            </a:r>
            <a:r>
              <a:rPr sz="1069" spc="16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as</a:t>
            </a: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thread.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pointer </a:t>
            </a:r>
            <a:r>
              <a:rPr sz="1069" i="1" spc="10" dirty="0">
                <a:latin typeface="Times New Roman"/>
                <a:cs typeface="Times New Roman"/>
              </a:rPr>
              <a:t>p </a:t>
            </a:r>
            <a:r>
              <a:rPr sz="1069" spc="10" dirty="0">
                <a:latin typeface="Times New Roman"/>
                <a:cs typeface="Times New Roman"/>
              </a:rPr>
              <a:t>will move from dummy to node </a:t>
            </a:r>
            <a:r>
              <a:rPr sz="1069" spc="5" dirty="0">
                <a:latin typeface="Times New Roman"/>
                <a:cs typeface="Times New Roman"/>
              </a:rPr>
              <a:t>14. </a:t>
            </a:r>
            <a:r>
              <a:rPr sz="1069" spc="10" dirty="0">
                <a:latin typeface="Times New Roman"/>
                <a:cs typeface="Times New Roman"/>
              </a:rPr>
              <a:t>As </a:t>
            </a:r>
            <a:r>
              <a:rPr sz="1069" spc="5" dirty="0">
                <a:latin typeface="Times New Roman"/>
                <a:cs typeface="Times New Roman"/>
              </a:rPr>
              <a:t>the left </a:t>
            </a:r>
            <a:r>
              <a:rPr sz="1069" spc="10" dirty="0">
                <a:latin typeface="Times New Roman"/>
                <a:cs typeface="Times New Roman"/>
              </a:rPr>
              <a:t>pointer </a:t>
            </a:r>
            <a:r>
              <a:rPr sz="1069" spc="5" dirty="0">
                <a:latin typeface="Times New Roman"/>
                <a:cs typeface="Times New Roman"/>
              </a:rPr>
              <a:t>of node  </a:t>
            </a:r>
            <a:r>
              <a:rPr sz="1069" spc="10" dirty="0">
                <a:latin typeface="Times New Roman"/>
                <a:cs typeface="Times New Roman"/>
              </a:rPr>
              <a:t>14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not thread so </a:t>
            </a:r>
            <a:r>
              <a:rPr sz="1069" i="1" spc="10" dirty="0">
                <a:latin typeface="Times New Roman"/>
                <a:cs typeface="Times New Roman"/>
              </a:rPr>
              <a:t>p </a:t>
            </a:r>
            <a:r>
              <a:rPr sz="1069" spc="5" dirty="0">
                <a:latin typeface="Times New Roman"/>
                <a:cs typeface="Times New Roman"/>
              </a:rPr>
              <a:t>will move to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4. </a:t>
            </a:r>
            <a:r>
              <a:rPr sz="1069" spc="10" dirty="0">
                <a:latin typeface="Times New Roman"/>
                <a:cs typeface="Times New Roman"/>
              </a:rPr>
              <a:t>Again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i="1" spc="10" dirty="0">
                <a:latin typeface="Times New Roman"/>
                <a:cs typeface="Times New Roman"/>
              </a:rPr>
              <a:t>p </a:t>
            </a:r>
            <a:r>
              <a:rPr sz="1069" spc="10" dirty="0">
                <a:latin typeface="Times New Roman"/>
                <a:cs typeface="Times New Roman"/>
              </a:rPr>
              <a:t>will move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3. </a:t>
            </a:r>
            <a:r>
              <a:rPr sz="1069" spc="15" dirty="0">
                <a:latin typeface="Times New Roman"/>
                <a:cs typeface="Times New Roman"/>
              </a:rPr>
              <a:t>As </a:t>
            </a:r>
            <a:r>
              <a:rPr sz="1069" spc="5" dirty="0">
                <a:latin typeface="Times New Roman"/>
                <a:cs typeface="Times New Roman"/>
              </a:rPr>
              <a:t>the left  </a:t>
            </a:r>
            <a:r>
              <a:rPr sz="1069" spc="10" dirty="0">
                <a:latin typeface="Times New Roman"/>
                <a:cs typeface="Times New Roman"/>
              </a:rPr>
              <a:t>pointer of </a:t>
            </a:r>
            <a:r>
              <a:rPr sz="1069" i="1" spc="10" dirty="0">
                <a:latin typeface="Times New Roman"/>
                <a:cs typeface="Times New Roman"/>
              </a:rPr>
              <a:t>p </a:t>
            </a:r>
            <a:r>
              <a:rPr sz="1069" spc="5" dirty="0">
                <a:latin typeface="Times New Roman"/>
                <a:cs typeface="Times New Roman"/>
              </a:rPr>
              <a:t>is thread, </a:t>
            </a:r>
            <a:r>
              <a:rPr sz="1069" spc="10" dirty="0">
                <a:latin typeface="Times New Roman"/>
                <a:cs typeface="Times New Roman"/>
              </a:rPr>
              <a:t>the while </a:t>
            </a:r>
            <a:r>
              <a:rPr sz="1069" spc="5" dirty="0">
                <a:latin typeface="Times New Roman"/>
                <a:cs typeface="Times New Roman"/>
              </a:rPr>
              <a:t>loop will finish here. This </a:t>
            </a:r>
            <a:r>
              <a:rPr sz="1069" spc="10" dirty="0">
                <a:latin typeface="Times New Roman"/>
                <a:cs typeface="Times New Roman"/>
              </a:rPr>
              <a:t>value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returned that  is pointing to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3. </a:t>
            </a:r>
            <a:r>
              <a:rPr sz="1069" spc="10" dirty="0">
                <a:latin typeface="Times New Roman"/>
                <a:cs typeface="Times New Roman"/>
              </a:rPr>
              <a:t>The node 3 </a:t>
            </a:r>
            <a:r>
              <a:rPr sz="1069" spc="5" dirty="0">
                <a:latin typeface="Times New Roman"/>
                <a:cs typeface="Times New Roman"/>
              </a:rPr>
              <a:t>should </a:t>
            </a:r>
            <a:r>
              <a:rPr sz="1069" spc="10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printed first of all </a:t>
            </a:r>
            <a:r>
              <a:rPr sz="1069" spc="10" dirty="0">
                <a:latin typeface="Times New Roman"/>
                <a:cs typeface="Times New Roman"/>
              </a:rPr>
              <a:t>regarding </a:t>
            </a:r>
            <a:r>
              <a:rPr sz="1069" spc="5" dirty="0">
                <a:latin typeface="Times New Roman"/>
                <a:cs typeface="Times New Roman"/>
              </a:rPr>
              <a:t>the inorder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traversal. </a:t>
            </a:r>
            <a:r>
              <a:rPr sz="1069" spc="10" dirty="0">
                <a:latin typeface="Times New Roman"/>
                <a:cs typeface="Times New Roman"/>
              </a:rPr>
              <a:t>So with the help of </a:t>
            </a:r>
            <a:r>
              <a:rPr sz="1069" spc="5" dirty="0">
                <a:latin typeface="Times New Roman"/>
                <a:cs typeface="Times New Roman"/>
              </a:rPr>
              <a:t>our trick,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get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right</a:t>
            </a:r>
            <a:r>
              <a:rPr sz="1069" spc="10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information.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49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marR="6791" algn="just">
              <a:lnSpc>
                <a:spcPct val="98400"/>
              </a:lnSpc>
            </a:pP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while </a:t>
            </a:r>
            <a:r>
              <a:rPr sz="1069" spc="5" dirty="0">
                <a:latin typeface="Times New Roman"/>
                <a:cs typeface="Times New Roman"/>
              </a:rPr>
              <a:t>loop in the </a:t>
            </a:r>
            <a:r>
              <a:rPr sz="1069" i="1" spc="5" dirty="0">
                <a:latin typeface="Times New Roman"/>
                <a:cs typeface="Times New Roman"/>
              </a:rPr>
              <a:t>fastInorder </a:t>
            </a:r>
            <a:r>
              <a:rPr sz="1069" spc="10" dirty="0">
                <a:latin typeface="Times New Roman"/>
                <a:cs typeface="Times New Roman"/>
              </a:rPr>
              <a:t>will again </a:t>
            </a:r>
            <a:r>
              <a:rPr sz="1069" spc="5" dirty="0">
                <a:latin typeface="Times New Roman"/>
                <a:cs typeface="Times New Roman"/>
              </a:rPr>
              <a:t>call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i="1" spc="5" dirty="0">
                <a:latin typeface="Times New Roman"/>
                <a:cs typeface="Times New Roman"/>
              </a:rPr>
              <a:t>nextInorder </a:t>
            </a:r>
            <a:r>
              <a:rPr sz="1069" spc="10" dirty="0">
                <a:latin typeface="Times New Roman"/>
                <a:cs typeface="Times New Roman"/>
              </a:rPr>
              <a:t>routine. </a:t>
            </a:r>
            <a:r>
              <a:rPr sz="1069" spc="19" dirty="0">
                <a:latin typeface="Times New Roman"/>
                <a:cs typeface="Times New Roman"/>
              </a:rPr>
              <a:t>We  </a:t>
            </a:r>
            <a:r>
              <a:rPr sz="1069" spc="10" dirty="0">
                <a:latin typeface="Times New Roman"/>
                <a:cs typeface="Times New Roman"/>
              </a:rPr>
              <a:t>have </a:t>
            </a:r>
            <a:r>
              <a:rPr sz="1069" spc="5" dirty="0">
                <a:latin typeface="Times New Roman"/>
                <a:cs typeface="Times New Roman"/>
              </a:rPr>
              <a:t>updated the </a:t>
            </a:r>
            <a:r>
              <a:rPr sz="1069" spc="10" dirty="0">
                <a:latin typeface="Times New Roman"/>
                <a:cs typeface="Times New Roman"/>
              </a:rPr>
              <a:t>value of </a:t>
            </a:r>
            <a:r>
              <a:rPr sz="1069" i="1" spc="10" dirty="0">
                <a:latin typeface="Times New Roman"/>
                <a:cs typeface="Times New Roman"/>
              </a:rPr>
              <a:t>p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i="1" spc="10" dirty="0">
                <a:latin typeface="Times New Roman"/>
                <a:cs typeface="Times New Roman"/>
              </a:rPr>
              <a:t>fastInorder </a:t>
            </a:r>
            <a:r>
              <a:rPr sz="1069" spc="10" dirty="0">
                <a:latin typeface="Times New Roman"/>
                <a:cs typeface="Times New Roman"/>
              </a:rPr>
              <a:t>that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5" dirty="0">
                <a:latin typeface="Times New Roman"/>
                <a:cs typeface="Times New Roman"/>
              </a:rPr>
              <a:t>pointing </a:t>
            </a:r>
            <a:r>
              <a:rPr sz="1069" spc="10" dirty="0">
                <a:latin typeface="Times New Roman"/>
                <a:cs typeface="Times New Roman"/>
              </a:rPr>
              <a:t>to the node </a:t>
            </a:r>
            <a:r>
              <a:rPr sz="1069" spc="5" dirty="0">
                <a:latin typeface="Times New Roman"/>
                <a:cs typeface="Times New Roman"/>
              </a:rPr>
              <a:t>3. </a:t>
            </a:r>
            <a:r>
              <a:rPr sz="1069" spc="10" dirty="0">
                <a:latin typeface="Times New Roman"/>
                <a:cs typeface="Times New Roman"/>
              </a:rPr>
              <a:t>This 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shown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figure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below: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646958" y="1774488"/>
            <a:ext cx="4241098" cy="2963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 txBox="1"/>
          <p:nvPr/>
        </p:nvSpPr>
        <p:spPr>
          <a:xfrm>
            <a:off x="3433268" y="2450288"/>
            <a:ext cx="186443" cy="172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18" spc="10" dirty="0">
                <a:latin typeface="Arial"/>
                <a:cs typeface="Arial"/>
              </a:rPr>
              <a:t>14</a:t>
            </a:r>
            <a:endParaRPr sz="1118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90437" y="2936276"/>
            <a:ext cx="186443" cy="172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18" spc="10" dirty="0">
                <a:latin typeface="Arial"/>
                <a:cs typeface="Arial"/>
              </a:rPr>
              <a:t>15</a:t>
            </a:r>
            <a:endParaRPr sz="1118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59073" y="2936276"/>
            <a:ext cx="105569" cy="172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18" spc="10" dirty="0">
                <a:latin typeface="Arial"/>
                <a:cs typeface="Arial"/>
              </a:rPr>
              <a:t>4</a:t>
            </a:r>
            <a:endParaRPr sz="1118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164346" y="3464489"/>
            <a:ext cx="105569" cy="172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18" spc="10" dirty="0">
                <a:latin typeface="Arial"/>
                <a:cs typeface="Arial"/>
              </a:rPr>
              <a:t>9</a:t>
            </a:r>
            <a:endParaRPr sz="1118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723551" y="3860836"/>
            <a:ext cx="105569" cy="172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18" spc="10" dirty="0">
                <a:latin typeface="Arial"/>
                <a:cs typeface="Arial"/>
              </a:rPr>
              <a:t>7</a:t>
            </a:r>
            <a:endParaRPr sz="1118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196451" y="3464489"/>
            <a:ext cx="186443" cy="172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18" spc="10" dirty="0">
                <a:latin typeface="Arial"/>
                <a:cs typeface="Arial"/>
              </a:rPr>
              <a:t>18</a:t>
            </a:r>
            <a:endParaRPr sz="1118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53058" y="3464489"/>
            <a:ext cx="105569" cy="172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18" spc="10" dirty="0">
                <a:latin typeface="Arial"/>
                <a:cs typeface="Arial"/>
              </a:rPr>
              <a:t>3</a:t>
            </a:r>
            <a:endParaRPr sz="1118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238304" y="4302373"/>
            <a:ext cx="105569" cy="172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18" spc="10" dirty="0">
                <a:latin typeface="Arial"/>
                <a:cs typeface="Arial"/>
              </a:rPr>
              <a:t>5</a:t>
            </a:r>
            <a:endParaRPr sz="1118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754915" y="3860836"/>
            <a:ext cx="187678" cy="172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18" spc="15" dirty="0">
                <a:latin typeface="Arial"/>
                <a:cs typeface="Arial"/>
              </a:rPr>
              <a:t>16</a:t>
            </a:r>
            <a:endParaRPr sz="1118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637247" y="3860836"/>
            <a:ext cx="186443" cy="172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18" spc="10" dirty="0">
                <a:latin typeface="Arial"/>
                <a:cs typeface="Arial"/>
              </a:rPr>
              <a:t>20</a:t>
            </a:r>
            <a:endParaRPr sz="1118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826651" y="1876883"/>
            <a:ext cx="500679" cy="172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18" spc="15" dirty="0">
                <a:latin typeface="Arial"/>
                <a:cs typeface="Arial"/>
              </a:rPr>
              <a:t>dummy</a:t>
            </a:r>
            <a:endParaRPr sz="1118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334982" y="2039620"/>
            <a:ext cx="2433020" cy="1864431"/>
          </a:xfrm>
          <a:custGeom>
            <a:avLst/>
            <a:gdLst/>
            <a:ahLst/>
            <a:cxnLst/>
            <a:rect l="l" t="t" r="r" b="b"/>
            <a:pathLst>
              <a:path w="2502535" h="1917700">
                <a:moveTo>
                  <a:pt x="371856" y="1677162"/>
                </a:moveTo>
                <a:lnTo>
                  <a:pt x="368807" y="1678686"/>
                </a:lnTo>
                <a:lnTo>
                  <a:pt x="367283" y="1681734"/>
                </a:lnTo>
                <a:lnTo>
                  <a:pt x="364236" y="1705356"/>
                </a:lnTo>
                <a:lnTo>
                  <a:pt x="363474" y="1708403"/>
                </a:lnTo>
                <a:lnTo>
                  <a:pt x="364998" y="1711452"/>
                </a:lnTo>
                <a:lnTo>
                  <a:pt x="368045" y="1712976"/>
                </a:lnTo>
                <a:lnTo>
                  <a:pt x="371094" y="1712214"/>
                </a:lnTo>
                <a:lnTo>
                  <a:pt x="372618" y="1709166"/>
                </a:lnTo>
                <a:lnTo>
                  <a:pt x="373380" y="1706118"/>
                </a:lnTo>
                <a:lnTo>
                  <a:pt x="375665" y="1682496"/>
                </a:lnTo>
                <a:lnTo>
                  <a:pt x="374903" y="1679448"/>
                </a:lnTo>
                <a:lnTo>
                  <a:pt x="371856" y="1677162"/>
                </a:lnTo>
                <a:close/>
              </a:path>
              <a:path w="2502535" h="1917700">
                <a:moveTo>
                  <a:pt x="364236" y="1739646"/>
                </a:moveTo>
                <a:lnTo>
                  <a:pt x="361188" y="1740408"/>
                </a:lnTo>
                <a:lnTo>
                  <a:pt x="359663" y="1743456"/>
                </a:lnTo>
                <a:lnTo>
                  <a:pt x="358139" y="1752600"/>
                </a:lnTo>
                <a:lnTo>
                  <a:pt x="355853" y="1770126"/>
                </a:lnTo>
                <a:lnTo>
                  <a:pt x="356615" y="1773936"/>
                </a:lnTo>
                <a:lnTo>
                  <a:pt x="359663" y="1775460"/>
                </a:lnTo>
                <a:lnTo>
                  <a:pt x="362712" y="1774698"/>
                </a:lnTo>
                <a:lnTo>
                  <a:pt x="364236" y="1771650"/>
                </a:lnTo>
                <a:lnTo>
                  <a:pt x="367283" y="1754124"/>
                </a:lnTo>
                <a:lnTo>
                  <a:pt x="368045" y="1744979"/>
                </a:lnTo>
                <a:lnTo>
                  <a:pt x="367283" y="1741170"/>
                </a:lnTo>
                <a:lnTo>
                  <a:pt x="364236" y="1739646"/>
                </a:lnTo>
                <a:close/>
              </a:path>
              <a:path w="2502535" h="1917700">
                <a:moveTo>
                  <a:pt x="355092" y="1802129"/>
                </a:moveTo>
                <a:lnTo>
                  <a:pt x="352044" y="1802892"/>
                </a:lnTo>
                <a:lnTo>
                  <a:pt x="349757" y="1805177"/>
                </a:lnTo>
                <a:lnTo>
                  <a:pt x="349757" y="1807464"/>
                </a:lnTo>
                <a:lnTo>
                  <a:pt x="347471" y="1817370"/>
                </a:lnTo>
                <a:lnTo>
                  <a:pt x="345948" y="1827276"/>
                </a:lnTo>
                <a:lnTo>
                  <a:pt x="344424" y="1831848"/>
                </a:lnTo>
                <a:lnTo>
                  <a:pt x="345186" y="1834896"/>
                </a:lnTo>
                <a:lnTo>
                  <a:pt x="348233" y="1837182"/>
                </a:lnTo>
                <a:lnTo>
                  <a:pt x="351281" y="1836420"/>
                </a:lnTo>
                <a:lnTo>
                  <a:pt x="353568" y="1833372"/>
                </a:lnTo>
                <a:lnTo>
                  <a:pt x="354330" y="1828800"/>
                </a:lnTo>
                <a:lnTo>
                  <a:pt x="356615" y="1818894"/>
                </a:lnTo>
                <a:lnTo>
                  <a:pt x="358139" y="1808988"/>
                </a:lnTo>
                <a:lnTo>
                  <a:pt x="358901" y="1806702"/>
                </a:lnTo>
                <a:lnTo>
                  <a:pt x="358139" y="1803653"/>
                </a:lnTo>
                <a:lnTo>
                  <a:pt x="355092" y="1802129"/>
                </a:lnTo>
                <a:close/>
              </a:path>
              <a:path w="2502535" h="1917700">
                <a:moveTo>
                  <a:pt x="340613" y="1863090"/>
                </a:moveTo>
                <a:lnTo>
                  <a:pt x="337565" y="1863090"/>
                </a:lnTo>
                <a:lnTo>
                  <a:pt x="335280" y="1865376"/>
                </a:lnTo>
                <a:lnTo>
                  <a:pt x="333756" y="1869186"/>
                </a:lnTo>
                <a:lnTo>
                  <a:pt x="330707" y="1876044"/>
                </a:lnTo>
                <a:lnTo>
                  <a:pt x="324612" y="1888236"/>
                </a:lnTo>
                <a:lnTo>
                  <a:pt x="324612" y="1888998"/>
                </a:lnTo>
                <a:lnTo>
                  <a:pt x="323850" y="1892808"/>
                </a:lnTo>
                <a:lnTo>
                  <a:pt x="325374" y="1895094"/>
                </a:lnTo>
                <a:lnTo>
                  <a:pt x="329183" y="1895856"/>
                </a:lnTo>
                <a:lnTo>
                  <a:pt x="332994" y="1892046"/>
                </a:lnTo>
                <a:lnTo>
                  <a:pt x="336042" y="1885950"/>
                </a:lnTo>
                <a:lnTo>
                  <a:pt x="342138" y="1872234"/>
                </a:lnTo>
                <a:lnTo>
                  <a:pt x="343662" y="1868424"/>
                </a:lnTo>
                <a:lnTo>
                  <a:pt x="342900" y="1865376"/>
                </a:lnTo>
                <a:lnTo>
                  <a:pt x="340613" y="1863090"/>
                </a:lnTo>
                <a:close/>
              </a:path>
              <a:path w="2502535" h="1917700">
                <a:moveTo>
                  <a:pt x="274319" y="1901190"/>
                </a:moveTo>
                <a:lnTo>
                  <a:pt x="271271" y="1903476"/>
                </a:lnTo>
                <a:lnTo>
                  <a:pt x="271271" y="1907286"/>
                </a:lnTo>
                <a:lnTo>
                  <a:pt x="273557" y="1909572"/>
                </a:lnTo>
                <a:lnTo>
                  <a:pt x="278892" y="1912620"/>
                </a:lnTo>
                <a:lnTo>
                  <a:pt x="284988" y="1915668"/>
                </a:lnTo>
                <a:lnTo>
                  <a:pt x="290321" y="1917192"/>
                </a:lnTo>
                <a:lnTo>
                  <a:pt x="300989" y="1917192"/>
                </a:lnTo>
                <a:lnTo>
                  <a:pt x="304038" y="1915668"/>
                </a:lnTo>
                <a:lnTo>
                  <a:pt x="305562" y="1912620"/>
                </a:lnTo>
                <a:lnTo>
                  <a:pt x="304038" y="1909572"/>
                </a:lnTo>
                <a:lnTo>
                  <a:pt x="302514" y="1908810"/>
                </a:lnTo>
                <a:lnTo>
                  <a:pt x="296418" y="1908810"/>
                </a:lnTo>
                <a:lnTo>
                  <a:pt x="296769" y="1908751"/>
                </a:lnTo>
                <a:lnTo>
                  <a:pt x="291845" y="1908048"/>
                </a:lnTo>
                <a:lnTo>
                  <a:pt x="292607" y="1908048"/>
                </a:lnTo>
                <a:lnTo>
                  <a:pt x="287274" y="1906524"/>
                </a:lnTo>
                <a:lnTo>
                  <a:pt x="282701" y="1904238"/>
                </a:lnTo>
                <a:lnTo>
                  <a:pt x="277368" y="1901952"/>
                </a:lnTo>
                <a:lnTo>
                  <a:pt x="274319" y="1901190"/>
                </a:lnTo>
                <a:close/>
              </a:path>
              <a:path w="2502535" h="1917700">
                <a:moveTo>
                  <a:pt x="296769" y="1908751"/>
                </a:moveTo>
                <a:lnTo>
                  <a:pt x="296418" y="1908810"/>
                </a:lnTo>
                <a:lnTo>
                  <a:pt x="297180" y="1908810"/>
                </a:lnTo>
                <a:lnTo>
                  <a:pt x="296769" y="1908751"/>
                </a:lnTo>
                <a:close/>
              </a:path>
              <a:path w="2502535" h="1917700">
                <a:moveTo>
                  <a:pt x="300989" y="1908048"/>
                </a:moveTo>
                <a:lnTo>
                  <a:pt x="296769" y="1908751"/>
                </a:lnTo>
                <a:lnTo>
                  <a:pt x="297180" y="1908810"/>
                </a:lnTo>
                <a:lnTo>
                  <a:pt x="302514" y="1908810"/>
                </a:lnTo>
                <a:lnTo>
                  <a:pt x="300989" y="1908048"/>
                </a:lnTo>
                <a:close/>
              </a:path>
              <a:path w="2502535" h="1917700">
                <a:moveTo>
                  <a:pt x="224028" y="1864614"/>
                </a:moveTo>
                <a:lnTo>
                  <a:pt x="220979" y="1866138"/>
                </a:lnTo>
                <a:lnTo>
                  <a:pt x="220217" y="1869186"/>
                </a:lnTo>
                <a:lnTo>
                  <a:pt x="221741" y="1872234"/>
                </a:lnTo>
                <a:lnTo>
                  <a:pt x="227075" y="1876806"/>
                </a:lnTo>
                <a:lnTo>
                  <a:pt x="237744" y="1885188"/>
                </a:lnTo>
                <a:lnTo>
                  <a:pt x="243078" y="1888998"/>
                </a:lnTo>
                <a:lnTo>
                  <a:pt x="246125" y="1890522"/>
                </a:lnTo>
                <a:lnTo>
                  <a:pt x="249173" y="1888236"/>
                </a:lnTo>
                <a:lnTo>
                  <a:pt x="250697" y="1885188"/>
                </a:lnTo>
                <a:lnTo>
                  <a:pt x="248412" y="1882140"/>
                </a:lnTo>
                <a:lnTo>
                  <a:pt x="243078" y="1878329"/>
                </a:lnTo>
                <a:lnTo>
                  <a:pt x="232409" y="1869948"/>
                </a:lnTo>
                <a:lnTo>
                  <a:pt x="227837" y="1865376"/>
                </a:lnTo>
                <a:lnTo>
                  <a:pt x="224028" y="1864614"/>
                </a:lnTo>
                <a:close/>
              </a:path>
              <a:path w="2502535" h="1917700">
                <a:moveTo>
                  <a:pt x="177545" y="1822703"/>
                </a:moveTo>
                <a:lnTo>
                  <a:pt x="174497" y="1824227"/>
                </a:lnTo>
                <a:lnTo>
                  <a:pt x="172973" y="1827276"/>
                </a:lnTo>
                <a:lnTo>
                  <a:pt x="174497" y="1830324"/>
                </a:lnTo>
                <a:lnTo>
                  <a:pt x="180594" y="1835658"/>
                </a:lnTo>
                <a:lnTo>
                  <a:pt x="192785" y="1847088"/>
                </a:lnTo>
                <a:lnTo>
                  <a:pt x="194309" y="1849374"/>
                </a:lnTo>
                <a:lnTo>
                  <a:pt x="198119" y="1850136"/>
                </a:lnTo>
                <a:lnTo>
                  <a:pt x="201167" y="1848612"/>
                </a:lnTo>
                <a:lnTo>
                  <a:pt x="201929" y="1845564"/>
                </a:lnTo>
                <a:lnTo>
                  <a:pt x="200406" y="1842516"/>
                </a:lnTo>
                <a:lnTo>
                  <a:pt x="198881" y="1840229"/>
                </a:lnTo>
                <a:lnTo>
                  <a:pt x="185928" y="1829562"/>
                </a:lnTo>
                <a:lnTo>
                  <a:pt x="180594" y="1824227"/>
                </a:lnTo>
                <a:lnTo>
                  <a:pt x="177545" y="1822703"/>
                </a:lnTo>
                <a:close/>
              </a:path>
              <a:path w="2502535" h="1917700">
                <a:moveTo>
                  <a:pt x="134112" y="1778508"/>
                </a:moveTo>
                <a:lnTo>
                  <a:pt x="131063" y="1779270"/>
                </a:lnTo>
                <a:lnTo>
                  <a:pt x="129539" y="1782318"/>
                </a:lnTo>
                <a:lnTo>
                  <a:pt x="131063" y="1785366"/>
                </a:lnTo>
                <a:lnTo>
                  <a:pt x="142494" y="1798320"/>
                </a:lnTo>
                <a:lnTo>
                  <a:pt x="149351" y="1805177"/>
                </a:lnTo>
                <a:lnTo>
                  <a:pt x="152400" y="1806702"/>
                </a:lnTo>
                <a:lnTo>
                  <a:pt x="155447" y="1805177"/>
                </a:lnTo>
                <a:lnTo>
                  <a:pt x="156972" y="1802129"/>
                </a:lnTo>
                <a:lnTo>
                  <a:pt x="155447" y="1799082"/>
                </a:lnTo>
                <a:lnTo>
                  <a:pt x="148589" y="1792224"/>
                </a:lnTo>
                <a:lnTo>
                  <a:pt x="137159" y="1779270"/>
                </a:lnTo>
                <a:lnTo>
                  <a:pt x="134112" y="1778508"/>
                </a:lnTo>
                <a:close/>
              </a:path>
              <a:path w="2502535" h="1917700">
                <a:moveTo>
                  <a:pt x="93725" y="1730502"/>
                </a:moveTo>
                <a:lnTo>
                  <a:pt x="90678" y="1731264"/>
                </a:lnTo>
                <a:lnTo>
                  <a:pt x="89153" y="1734312"/>
                </a:lnTo>
                <a:lnTo>
                  <a:pt x="89915" y="1737360"/>
                </a:lnTo>
                <a:lnTo>
                  <a:pt x="92201" y="1740408"/>
                </a:lnTo>
                <a:lnTo>
                  <a:pt x="104393" y="1755648"/>
                </a:lnTo>
                <a:lnTo>
                  <a:pt x="106679" y="1758696"/>
                </a:lnTo>
                <a:lnTo>
                  <a:pt x="109728" y="1760220"/>
                </a:lnTo>
                <a:lnTo>
                  <a:pt x="113537" y="1759458"/>
                </a:lnTo>
                <a:lnTo>
                  <a:pt x="115062" y="1755648"/>
                </a:lnTo>
                <a:lnTo>
                  <a:pt x="113537" y="1752600"/>
                </a:lnTo>
                <a:lnTo>
                  <a:pt x="111251" y="1749552"/>
                </a:lnTo>
                <a:lnTo>
                  <a:pt x="99059" y="1735074"/>
                </a:lnTo>
                <a:lnTo>
                  <a:pt x="96773" y="1732026"/>
                </a:lnTo>
                <a:lnTo>
                  <a:pt x="93725" y="1730502"/>
                </a:lnTo>
                <a:close/>
              </a:path>
              <a:path w="2502535" h="1917700">
                <a:moveTo>
                  <a:pt x="58673" y="1679448"/>
                </a:moveTo>
                <a:lnTo>
                  <a:pt x="54863" y="1679448"/>
                </a:lnTo>
                <a:lnTo>
                  <a:pt x="52578" y="1682496"/>
                </a:lnTo>
                <a:lnTo>
                  <a:pt x="53339" y="1686306"/>
                </a:lnTo>
                <a:lnTo>
                  <a:pt x="58673" y="1693926"/>
                </a:lnTo>
                <a:lnTo>
                  <a:pt x="68579" y="1708403"/>
                </a:lnTo>
                <a:lnTo>
                  <a:pt x="70865" y="1710690"/>
                </a:lnTo>
                <a:lnTo>
                  <a:pt x="74675" y="1709927"/>
                </a:lnTo>
                <a:lnTo>
                  <a:pt x="76200" y="1706879"/>
                </a:lnTo>
                <a:lnTo>
                  <a:pt x="75437" y="1703832"/>
                </a:lnTo>
                <a:lnTo>
                  <a:pt x="66293" y="1688592"/>
                </a:lnTo>
                <a:lnTo>
                  <a:pt x="60959" y="1680972"/>
                </a:lnTo>
                <a:lnTo>
                  <a:pt x="58673" y="1679448"/>
                </a:lnTo>
                <a:close/>
              </a:path>
              <a:path w="2502535" h="1917700">
                <a:moveTo>
                  <a:pt x="28956" y="1624584"/>
                </a:moveTo>
                <a:lnTo>
                  <a:pt x="25907" y="1624584"/>
                </a:lnTo>
                <a:lnTo>
                  <a:pt x="23621" y="1626870"/>
                </a:lnTo>
                <a:lnTo>
                  <a:pt x="23621" y="1630679"/>
                </a:lnTo>
                <a:lnTo>
                  <a:pt x="30479" y="1645158"/>
                </a:lnTo>
                <a:lnTo>
                  <a:pt x="35051" y="1654302"/>
                </a:lnTo>
                <a:lnTo>
                  <a:pt x="38100" y="1656588"/>
                </a:lnTo>
                <a:lnTo>
                  <a:pt x="41147" y="1656588"/>
                </a:lnTo>
                <a:lnTo>
                  <a:pt x="43434" y="1653540"/>
                </a:lnTo>
                <a:lnTo>
                  <a:pt x="43434" y="1650492"/>
                </a:lnTo>
                <a:lnTo>
                  <a:pt x="38100" y="1641348"/>
                </a:lnTo>
                <a:lnTo>
                  <a:pt x="31241" y="1626870"/>
                </a:lnTo>
                <a:lnTo>
                  <a:pt x="28956" y="1624584"/>
                </a:lnTo>
                <a:close/>
              </a:path>
              <a:path w="2502535" h="1917700">
                <a:moveTo>
                  <a:pt x="7619" y="1564386"/>
                </a:moveTo>
                <a:lnTo>
                  <a:pt x="4571" y="1566672"/>
                </a:lnTo>
                <a:lnTo>
                  <a:pt x="3809" y="1569720"/>
                </a:lnTo>
                <a:lnTo>
                  <a:pt x="3809" y="1571244"/>
                </a:lnTo>
                <a:lnTo>
                  <a:pt x="6095" y="1579626"/>
                </a:lnTo>
                <a:lnTo>
                  <a:pt x="7619" y="1588008"/>
                </a:lnTo>
                <a:lnTo>
                  <a:pt x="10667" y="1595627"/>
                </a:lnTo>
                <a:lnTo>
                  <a:pt x="10667" y="1596390"/>
                </a:lnTo>
                <a:lnTo>
                  <a:pt x="12953" y="1598676"/>
                </a:lnTo>
                <a:lnTo>
                  <a:pt x="16001" y="1599438"/>
                </a:lnTo>
                <a:lnTo>
                  <a:pt x="19050" y="1597152"/>
                </a:lnTo>
                <a:lnTo>
                  <a:pt x="19050" y="1593342"/>
                </a:lnTo>
                <a:lnTo>
                  <a:pt x="16763" y="1584960"/>
                </a:lnTo>
                <a:lnTo>
                  <a:pt x="14478" y="1577340"/>
                </a:lnTo>
                <a:lnTo>
                  <a:pt x="12953" y="1569720"/>
                </a:lnTo>
                <a:lnTo>
                  <a:pt x="12953" y="1568196"/>
                </a:lnTo>
                <a:lnTo>
                  <a:pt x="10667" y="1565148"/>
                </a:lnTo>
                <a:lnTo>
                  <a:pt x="7619" y="1564386"/>
                </a:lnTo>
                <a:close/>
              </a:path>
              <a:path w="2502535" h="1917700">
                <a:moveTo>
                  <a:pt x="8381" y="1501902"/>
                </a:moveTo>
                <a:lnTo>
                  <a:pt x="5334" y="1502664"/>
                </a:lnTo>
                <a:lnTo>
                  <a:pt x="3047" y="1505712"/>
                </a:lnTo>
                <a:lnTo>
                  <a:pt x="3047" y="1507236"/>
                </a:lnTo>
                <a:lnTo>
                  <a:pt x="1523" y="1514856"/>
                </a:lnTo>
                <a:lnTo>
                  <a:pt x="762" y="1523238"/>
                </a:lnTo>
                <a:lnTo>
                  <a:pt x="0" y="1530858"/>
                </a:lnTo>
                <a:lnTo>
                  <a:pt x="0" y="1533144"/>
                </a:lnTo>
                <a:lnTo>
                  <a:pt x="1523" y="1536192"/>
                </a:lnTo>
                <a:lnTo>
                  <a:pt x="4571" y="1537716"/>
                </a:lnTo>
                <a:lnTo>
                  <a:pt x="7619" y="1536192"/>
                </a:lnTo>
                <a:lnTo>
                  <a:pt x="9143" y="1533144"/>
                </a:lnTo>
                <a:lnTo>
                  <a:pt x="9143" y="1530858"/>
                </a:lnTo>
                <a:lnTo>
                  <a:pt x="9906" y="1523238"/>
                </a:lnTo>
                <a:lnTo>
                  <a:pt x="10667" y="1516379"/>
                </a:lnTo>
                <a:lnTo>
                  <a:pt x="11429" y="1508760"/>
                </a:lnTo>
                <a:lnTo>
                  <a:pt x="12191" y="1507236"/>
                </a:lnTo>
                <a:lnTo>
                  <a:pt x="11429" y="1504188"/>
                </a:lnTo>
                <a:lnTo>
                  <a:pt x="8381" y="1501902"/>
                </a:lnTo>
                <a:close/>
              </a:path>
              <a:path w="2502535" h="1917700">
                <a:moveTo>
                  <a:pt x="24384" y="1441703"/>
                </a:moveTo>
                <a:lnTo>
                  <a:pt x="20573" y="1441703"/>
                </a:lnTo>
                <a:lnTo>
                  <a:pt x="18287" y="1444752"/>
                </a:lnTo>
                <a:lnTo>
                  <a:pt x="15239" y="1455420"/>
                </a:lnTo>
                <a:lnTo>
                  <a:pt x="11429" y="1469898"/>
                </a:lnTo>
                <a:lnTo>
                  <a:pt x="11429" y="1470660"/>
                </a:lnTo>
                <a:lnTo>
                  <a:pt x="12191" y="1473708"/>
                </a:lnTo>
                <a:lnTo>
                  <a:pt x="14478" y="1475994"/>
                </a:lnTo>
                <a:lnTo>
                  <a:pt x="18287" y="1475232"/>
                </a:lnTo>
                <a:lnTo>
                  <a:pt x="19812" y="1472946"/>
                </a:lnTo>
                <a:lnTo>
                  <a:pt x="20573" y="1472184"/>
                </a:lnTo>
                <a:lnTo>
                  <a:pt x="24384" y="1457706"/>
                </a:lnTo>
                <a:lnTo>
                  <a:pt x="27431" y="1447038"/>
                </a:lnTo>
                <a:lnTo>
                  <a:pt x="26669" y="1443990"/>
                </a:lnTo>
                <a:lnTo>
                  <a:pt x="24384" y="1441703"/>
                </a:lnTo>
                <a:close/>
              </a:path>
              <a:path w="2502535" h="1917700">
                <a:moveTo>
                  <a:pt x="44957" y="1382268"/>
                </a:moveTo>
                <a:lnTo>
                  <a:pt x="41147" y="1382268"/>
                </a:lnTo>
                <a:lnTo>
                  <a:pt x="38862" y="1384553"/>
                </a:lnTo>
                <a:lnTo>
                  <a:pt x="34289" y="1396746"/>
                </a:lnTo>
                <a:lnTo>
                  <a:pt x="29717" y="1409700"/>
                </a:lnTo>
                <a:lnTo>
                  <a:pt x="29717" y="1413510"/>
                </a:lnTo>
                <a:lnTo>
                  <a:pt x="32003" y="1415796"/>
                </a:lnTo>
                <a:lnTo>
                  <a:pt x="35813" y="1415796"/>
                </a:lnTo>
                <a:lnTo>
                  <a:pt x="38100" y="1412748"/>
                </a:lnTo>
                <a:lnTo>
                  <a:pt x="42671" y="1399794"/>
                </a:lnTo>
                <a:lnTo>
                  <a:pt x="47243" y="1388364"/>
                </a:lnTo>
                <a:lnTo>
                  <a:pt x="47243" y="1384553"/>
                </a:lnTo>
                <a:lnTo>
                  <a:pt x="44957" y="1382268"/>
                </a:lnTo>
                <a:close/>
              </a:path>
              <a:path w="2502535" h="1917700">
                <a:moveTo>
                  <a:pt x="72389" y="1325879"/>
                </a:moveTo>
                <a:lnTo>
                  <a:pt x="69341" y="1325879"/>
                </a:lnTo>
                <a:lnTo>
                  <a:pt x="66293" y="1328166"/>
                </a:lnTo>
                <a:lnTo>
                  <a:pt x="60959" y="1337310"/>
                </a:lnTo>
                <a:lnTo>
                  <a:pt x="53339" y="1351788"/>
                </a:lnTo>
                <a:lnTo>
                  <a:pt x="53339" y="1354836"/>
                </a:lnTo>
                <a:lnTo>
                  <a:pt x="55625" y="1357884"/>
                </a:lnTo>
                <a:lnTo>
                  <a:pt x="58673" y="1357884"/>
                </a:lnTo>
                <a:lnTo>
                  <a:pt x="61721" y="1355598"/>
                </a:lnTo>
                <a:lnTo>
                  <a:pt x="69341" y="1341120"/>
                </a:lnTo>
                <a:lnTo>
                  <a:pt x="73913" y="1331976"/>
                </a:lnTo>
                <a:lnTo>
                  <a:pt x="74675" y="1328927"/>
                </a:lnTo>
                <a:lnTo>
                  <a:pt x="72389" y="1325879"/>
                </a:lnTo>
                <a:close/>
              </a:path>
              <a:path w="2502535" h="1917700">
                <a:moveTo>
                  <a:pt x="104393" y="1273302"/>
                </a:moveTo>
                <a:lnTo>
                  <a:pt x="101345" y="1274826"/>
                </a:lnTo>
                <a:lnTo>
                  <a:pt x="100584" y="1275588"/>
                </a:lnTo>
                <a:lnTo>
                  <a:pt x="85343" y="1296924"/>
                </a:lnTo>
                <a:lnTo>
                  <a:pt x="84581" y="1300734"/>
                </a:lnTo>
                <a:lnTo>
                  <a:pt x="86867" y="1303020"/>
                </a:lnTo>
                <a:lnTo>
                  <a:pt x="89915" y="1303782"/>
                </a:lnTo>
                <a:lnTo>
                  <a:pt x="92963" y="1302258"/>
                </a:lnTo>
                <a:lnTo>
                  <a:pt x="96773" y="1296162"/>
                </a:lnTo>
                <a:lnTo>
                  <a:pt x="108203" y="1280922"/>
                </a:lnTo>
                <a:lnTo>
                  <a:pt x="108203" y="1280160"/>
                </a:lnTo>
                <a:lnTo>
                  <a:pt x="108965" y="1277112"/>
                </a:lnTo>
                <a:lnTo>
                  <a:pt x="107441" y="1274064"/>
                </a:lnTo>
                <a:lnTo>
                  <a:pt x="104393" y="1273302"/>
                </a:lnTo>
                <a:close/>
              </a:path>
              <a:path w="2502535" h="1917700">
                <a:moveTo>
                  <a:pt x="144779" y="1224534"/>
                </a:moveTo>
                <a:lnTo>
                  <a:pt x="141731" y="1226058"/>
                </a:lnTo>
                <a:lnTo>
                  <a:pt x="140969" y="1226820"/>
                </a:lnTo>
                <a:lnTo>
                  <a:pt x="133350" y="1235202"/>
                </a:lnTo>
                <a:lnTo>
                  <a:pt x="126491" y="1243584"/>
                </a:lnTo>
                <a:lnTo>
                  <a:pt x="123443" y="1246632"/>
                </a:lnTo>
                <a:lnTo>
                  <a:pt x="122681" y="1249679"/>
                </a:lnTo>
                <a:lnTo>
                  <a:pt x="124206" y="1252727"/>
                </a:lnTo>
                <a:lnTo>
                  <a:pt x="127253" y="1254252"/>
                </a:lnTo>
                <a:lnTo>
                  <a:pt x="130301" y="1252727"/>
                </a:lnTo>
                <a:lnTo>
                  <a:pt x="133350" y="1248918"/>
                </a:lnTo>
                <a:lnTo>
                  <a:pt x="140207" y="1241298"/>
                </a:lnTo>
                <a:lnTo>
                  <a:pt x="147828" y="1232916"/>
                </a:lnTo>
                <a:lnTo>
                  <a:pt x="147828" y="1232153"/>
                </a:lnTo>
                <a:lnTo>
                  <a:pt x="149351" y="1229106"/>
                </a:lnTo>
                <a:lnTo>
                  <a:pt x="147828" y="1226058"/>
                </a:lnTo>
                <a:lnTo>
                  <a:pt x="144779" y="1224534"/>
                </a:lnTo>
                <a:close/>
              </a:path>
              <a:path w="2502535" h="1917700">
                <a:moveTo>
                  <a:pt x="188975" y="1180338"/>
                </a:moveTo>
                <a:lnTo>
                  <a:pt x="185928" y="1181862"/>
                </a:lnTo>
                <a:lnTo>
                  <a:pt x="182879" y="1184148"/>
                </a:lnTo>
                <a:lnTo>
                  <a:pt x="173735" y="1193292"/>
                </a:lnTo>
                <a:lnTo>
                  <a:pt x="166115" y="1200150"/>
                </a:lnTo>
                <a:lnTo>
                  <a:pt x="165353" y="1203198"/>
                </a:lnTo>
                <a:lnTo>
                  <a:pt x="166115" y="1207008"/>
                </a:lnTo>
                <a:lnTo>
                  <a:pt x="169925" y="1207770"/>
                </a:lnTo>
                <a:lnTo>
                  <a:pt x="172973" y="1207008"/>
                </a:lnTo>
                <a:lnTo>
                  <a:pt x="179831" y="1199388"/>
                </a:lnTo>
                <a:lnTo>
                  <a:pt x="188975" y="1191006"/>
                </a:lnTo>
                <a:lnTo>
                  <a:pt x="192023" y="1187958"/>
                </a:lnTo>
                <a:lnTo>
                  <a:pt x="193547" y="1184910"/>
                </a:lnTo>
                <a:lnTo>
                  <a:pt x="192023" y="1181862"/>
                </a:lnTo>
                <a:lnTo>
                  <a:pt x="188975" y="1180338"/>
                </a:lnTo>
                <a:close/>
              </a:path>
              <a:path w="2502535" h="1917700">
                <a:moveTo>
                  <a:pt x="236219" y="1139190"/>
                </a:moveTo>
                <a:lnTo>
                  <a:pt x="233172" y="1139952"/>
                </a:lnTo>
                <a:lnTo>
                  <a:pt x="222503" y="1148334"/>
                </a:lnTo>
                <a:lnTo>
                  <a:pt x="212597" y="1157477"/>
                </a:lnTo>
                <a:lnTo>
                  <a:pt x="211073" y="1160526"/>
                </a:lnTo>
                <a:lnTo>
                  <a:pt x="211835" y="1163574"/>
                </a:lnTo>
                <a:lnTo>
                  <a:pt x="215645" y="1165098"/>
                </a:lnTo>
                <a:lnTo>
                  <a:pt x="218694" y="1164336"/>
                </a:lnTo>
                <a:lnTo>
                  <a:pt x="228600" y="1155192"/>
                </a:lnTo>
                <a:lnTo>
                  <a:pt x="239267" y="1146810"/>
                </a:lnTo>
                <a:lnTo>
                  <a:pt x="240791" y="1143762"/>
                </a:lnTo>
                <a:lnTo>
                  <a:pt x="239267" y="1140714"/>
                </a:lnTo>
                <a:lnTo>
                  <a:pt x="236219" y="1139190"/>
                </a:lnTo>
                <a:close/>
              </a:path>
              <a:path w="2502535" h="1917700">
                <a:moveTo>
                  <a:pt x="285750" y="1099566"/>
                </a:moveTo>
                <a:lnTo>
                  <a:pt x="281177" y="1101852"/>
                </a:lnTo>
                <a:lnTo>
                  <a:pt x="268986" y="1110996"/>
                </a:lnTo>
                <a:lnTo>
                  <a:pt x="261365" y="1117092"/>
                </a:lnTo>
                <a:lnTo>
                  <a:pt x="259080" y="1120140"/>
                </a:lnTo>
                <a:lnTo>
                  <a:pt x="260603" y="1123950"/>
                </a:lnTo>
                <a:lnTo>
                  <a:pt x="263651" y="1125474"/>
                </a:lnTo>
                <a:lnTo>
                  <a:pt x="266700" y="1124712"/>
                </a:lnTo>
                <a:lnTo>
                  <a:pt x="274319" y="1118616"/>
                </a:lnTo>
                <a:lnTo>
                  <a:pt x="286512" y="1108710"/>
                </a:lnTo>
                <a:lnTo>
                  <a:pt x="288036" y="1107948"/>
                </a:lnTo>
                <a:lnTo>
                  <a:pt x="289559" y="1104900"/>
                </a:lnTo>
                <a:lnTo>
                  <a:pt x="288798" y="1101852"/>
                </a:lnTo>
                <a:lnTo>
                  <a:pt x="285750" y="1099566"/>
                </a:lnTo>
                <a:close/>
              </a:path>
              <a:path w="2502535" h="1917700">
                <a:moveTo>
                  <a:pt x="336803" y="1062990"/>
                </a:moveTo>
                <a:lnTo>
                  <a:pt x="332994" y="1063752"/>
                </a:lnTo>
                <a:lnTo>
                  <a:pt x="321563" y="1072134"/>
                </a:lnTo>
                <a:lnTo>
                  <a:pt x="311657" y="1078992"/>
                </a:lnTo>
                <a:lnTo>
                  <a:pt x="309371" y="1082040"/>
                </a:lnTo>
                <a:lnTo>
                  <a:pt x="310133" y="1085850"/>
                </a:lnTo>
                <a:lnTo>
                  <a:pt x="313181" y="1087374"/>
                </a:lnTo>
                <a:lnTo>
                  <a:pt x="316230" y="1086612"/>
                </a:lnTo>
                <a:lnTo>
                  <a:pt x="326898" y="1078992"/>
                </a:lnTo>
                <a:lnTo>
                  <a:pt x="338327" y="1070610"/>
                </a:lnTo>
                <a:lnTo>
                  <a:pt x="339851" y="1068324"/>
                </a:lnTo>
                <a:lnTo>
                  <a:pt x="339089" y="1064514"/>
                </a:lnTo>
                <a:lnTo>
                  <a:pt x="336803" y="1062990"/>
                </a:lnTo>
                <a:close/>
              </a:path>
              <a:path w="2502535" h="1917700">
                <a:moveTo>
                  <a:pt x="388619" y="1027176"/>
                </a:moveTo>
                <a:lnTo>
                  <a:pt x="384809" y="1027938"/>
                </a:lnTo>
                <a:lnTo>
                  <a:pt x="381762" y="1030224"/>
                </a:lnTo>
                <a:lnTo>
                  <a:pt x="365759" y="1040892"/>
                </a:lnTo>
                <a:lnTo>
                  <a:pt x="362712" y="1043177"/>
                </a:lnTo>
                <a:lnTo>
                  <a:pt x="361188" y="1046226"/>
                </a:lnTo>
                <a:lnTo>
                  <a:pt x="361188" y="1049274"/>
                </a:lnTo>
                <a:lnTo>
                  <a:pt x="364236" y="1051560"/>
                </a:lnTo>
                <a:lnTo>
                  <a:pt x="368045" y="1050798"/>
                </a:lnTo>
                <a:lnTo>
                  <a:pt x="371094" y="1048512"/>
                </a:lnTo>
                <a:lnTo>
                  <a:pt x="386333" y="1037844"/>
                </a:lnTo>
                <a:lnTo>
                  <a:pt x="390144" y="1035558"/>
                </a:lnTo>
                <a:lnTo>
                  <a:pt x="391668" y="1032510"/>
                </a:lnTo>
                <a:lnTo>
                  <a:pt x="390906" y="1029462"/>
                </a:lnTo>
                <a:lnTo>
                  <a:pt x="388619" y="1027176"/>
                </a:lnTo>
                <a:close/>
              </a:path>
              <a:path w="2502535" h="1917700">
                <a:moveTo>
                  <a:pt x="441198" y="993648"/>
                </a:moveTo>
                <a:lnTo>
                  <a:pt x="438150" y="993648"/>
                </a:lnTo>
                <a:lnTo>
                  <a:pt x="431292" y="998220"/>
                </a:lnTo>
                <a:lnTo>
                  <a:pt x="415289" y="1008126"/>
                </a:lnTo>
                <a:lnTo>
                  <a:pt x="413003" y="1011174"/>
                </a:lnTo>
                <a:lnTo>
                  <a:pt x="413765" y="1014984"/>
                </a:lnTo>
                <a:lnTo>
                  <a:pt x="416813" y="1016508"/>
                </a:lnTo>
                <a:lnTo>
                  <a:pt x="419862" y="1015746"/>
                </a:lnTo>
                <a:lnTo>
                  <a:pt x="436625" y="1005840"/>
                </a:lnTo>
                <a:lnTo>
                  <a:pt x="442721" y="1001268"/>
                </a:lnTo>
                <a:lnTo>
                  <a:pt x="444245" y="998982"/>
                </a:lnTo>
                <a:lnTo>
                  <a:pt x="444245" y="995172"/>
                </a:lnTo>
                <a:lnTo>
                  <a:pt x="441198" y="993648"/>
                </a:lnTo>
                <a:close/>
              </a:path>
              <a:path w="2502535" h="1917700">
                <a:moveTo>
                  <a:pt x="494538" y="960120"/>
                </a:moveTo>
                <a:lnTo>
                  <a:pt x="491489" y="960882"/>
                </a:lnTo>
                <a:lnTo>
                  <a:pt x="486156" y="963929"/>
                </a:lnTo>
                <a:lnTo>
                  <a:pt x="467868" y="974598"/>
                </a:lnTo>
                <a:lnTo>
                  <a:pt x="466344" y="977646"/>
                </a:lnTo>
                <a:lnTo>
                  <a:pt x="467106" y="981456"/>
                </a:lnTo>
                <a:lnTo>
                  <a:pt x="469392" y="982979"/>
                </a:lnTo>
                <a:lnTo>
                  <a:pt x="473201" y="982218"/>
                </a:lnTo>
                <a:lnTo>
                  <a:pt x="490727" y="971550"/>
                </a:lnTo>
                <a:lnTo>
                  <a:pt x="496062" y="968501"/>
                </a:lnTo>
                <a:lnTo>
                  <a:pt x="497586" y="966216"/>
                </a:lnTo>
                <a:lnTo>
                  <a:pt x="497586" y="962406"/>
                </a:lnTo>
                <a:lnTo>
                  <a:pt x="494538" y="960120"/>
                </a:lnTo>
                <a:close/>
              </a:path>
              <a:path w="2502535" h="1917700">
                <a:moveTo>
                  <a:pt x="548639" y="928116"/>
                </a:moveTo>
                <a:lnTo>
                  <a:pt x="544830" y="928877"/>
                </a:lnTo>
                <a:lnTo>
                  <a:pt x="521969" y="942594"/>
                </a:lnTo>
                <a:lnTo>
                  <a:pt x="519683" y="945642"/>
                </a:lnTo>
                <a:lnTo>
                  <a:pt x="520445" y="948690"/>
                </a:lnTo>
                <a:lnTo>
                  <a:pt x="523494" y="950976"/>
                </a:lnTo>
                <a:lnTo>
                  <a:pt x="526542" y="950214"/>
                </a:lnTo>
                <a:lnTo>
                  <a:pt x="549401" y="936498"/>
                </a:lnTo>
                <a:lnTo>
                  <a:pt x="551688" y="934212"/>
                </a:lnTo>
                <a:lnTo>
                  <a:pt x="550926" y="930401"/>
                </a:lnTo>
                <a:lnTo>
                  <a:pt x="548639" y="928116"/>
                </a:lnTo>
                <a:close/>
              </a:path>
              <a:path w="2502535" h="1917700">
                <a:moveTo>
                  <a:pt x="602742" y="896874"/>
                </a:moveTo>
                <a:lnTo>
                  <a:pt x="599694" y="897636"/>
                </a:lnTo>
                <a:lnTo>
                  <a:pt x="587501" y="904494"/>
                </a:lnTo>
                <a:lnTo>
                  <a:pt x="576071" y="910590"/>
                </a:lnTo>
                <a:lnTo>
                  <a:pt x="573786" y="913638"/>
                </a:lnTo>
                <a:lnTo>
                  <a:pt x="574548" y="917448"/>
                </a:lnTo>
                <a:lnTo>
                  <a:pt x="577595" y="918972"/>
                </a:lnTo>
                <a:lnTo>
                  <a:pt x="580644" y="918972"/>
                </a:lnTo>
                <a:lnTo>
                  <a:pt x="592074" y="912114"/>
                </a:lnTo>
                <a:lnTo>
                  <a:pt x="604265" y="905256"/>
                </a:lnTo>
                <a:lnTo>
                  <a:pt x="606551" y="902970"/>
                </a:lnTo>
                <a:lnTo>
                  <a:pt x="605789" y="899160"/>
                </a:lnTo>
                <a:lnTo>
                  <a:pt x="602742" y="896874"/>
                </a:lnTo>
                <a:close/>
              </a:path>
              <a:path w="2502535" h="1917700">
                <a:moveTo>
                  <a:pt x="657606" y="866394"/>
                </a:moveTo>
                <a:lnTo>
                  <a:pt x="654557" y="867156"/>
                </a:lnTo>
                <a:lnTo>
                  <a:pt x="631698" y="879348"/>
                </a:lnTo>
                <a:lnTo>
                  <a:pt x="630936" y="880110"/>
                </a:lnTo>
                <a:lnTo>
                  <a:pt x="628650" y="883158"/>
                </a:lnTo>
                <a:lnTo>
                  <a:pt x="629412" y="886206"/>
                </a:lnTo>
                <a:lnTo>
                  <a:pt x="631698" y="888492"/>
                </a:lnTo>
                <a:lnTo>
                  <a:pt x="635507" y="887729"/>
                </a:lnTo>
                <a:lnTo>
                  <a:pt x="636269" y="887729"/>
                </a:lnTo>
                <a:lnTo>
                  <a:pt x="659130" y="874776"/>
                </a:lnTo>
                <a:lnTo>
                  <a:pt x="660653" y="872490"/>
                </a:lnTo>
                <a:lnTo>
                  <a:pt x="660653" y="868679"/>
                </a:lnTo>
                <a:lnTo>
                  <a:pt x="657606" y="866394"/>
                </a:lnTo>
                <a:close/>
              </a:path>
              <a:path w="2502535" h="1917700">
                <a:moveTo>
                  <a:pt x="713232" y="836676"/>
                </a:moveTo>
                <a:lnTo>
                  <a:pt x="709421" y="837438"/>
                </a:lnTo>
                <a:lnTo>
                  <a:pt x="685800" y="849629"/>
                </a:lnTo>
                <a:lnTo>
                  <a:pt x="683513" y="852677"/>
                </a:lnTo>
                <a:lnTo>
                  <a:pt x="684276" y="855726"/>
                </a:lnTo>
                <a:lnTo>
                  <a:pt x="686562" y="858012"/>
                </a:lnTo>
                <a:lnTo>
                  <a:pt x="690371" y="858012"/>
                </a:lnTo>
                <a:lnTo>
                  <a:pt x="713994" y="845058"/>
                </a:lnTo>
                <a:lnTo>
                  <a:pt x="716280" y="842772"/>
                </a:lnTo>
                <a:lnTo>
                  <a:pt x="715518" y="838962"/>
                </a:lnTo>
                <a:lnTo>
                  <a:pt x="713232" y="836676"/>
                </a:lnTo>
                <a:close/>
              </a:path>
              <a:path w="2502535" h="1917700">
                <a:moveTo>
                  <a:pt x="768857" y="807720"/>
                </a:moveTo>
                <a:lnTo>
                  <a:pt x="765048" y="807720"/>
                </a:lnTo>
                <a:lnTo>
                  <a:pt x="741426" y="820674"/>
                </a:lnTo>
                <a:lnTo>
                  <a:pt x="739139" y="822960"/>
                </a:lnTo>
                <a:lnTo>
                  <a:pt x="739139" y="826770"/>
                </a:lnTo>
                <a:lnTo>
                  <a:pt x="742188" y="828294"/>
                </a:lnTo>
                <a:lnTo>
                  <a:pt x="745236" y="828294"/>
                </a:lnTo>
                <a:lnTo>
                  <a:pt x="769619" y="815340"/>
                </a:lnTo>
                <a:lnTo>
                  <a:pt x="771144" y="813053"/>
                </a:lnTo>
                <a:lnTo>
                  <a:pt x="771144" y="810006"/>
                </a:lnTo>
                <a:lnTo>
                  <a:pt x="768857" y="807720"/>
                </a:lnTo>
                <a:close/>
              </a:path>
              <a:path w="2502535" h="1917700">
                <a:moveTo>
                  <a:pt x="824483" y="778764"/>
                </a:moveTo>
                <a:lnTo>
                  <a:pt x="820674" y="778764"/>
                </a:lnTo>
                <a:lnTo>
                  <a:pt x="797051" y="790956"/>
                </a:lnTo>
                <a:lnTo>
                  <a:pt x="794765" y="794003"/>
                </a:lnTo>
                <a:lnTo>
                  <a:pt x="794765" y="797051"/>
                </a:lnTo>
                <a:lnTo>
                  <a:pt x="797813" y="799338"/>
                </a:lnTo>
                <a:lnTo>
                  <a:pt x="800862" y="799338"/>
                </a:lnTo>
                <a:lnTo>
                  <a:pt x="825245" y="786384"/>
                </a:lnTo>
                <a:lnTo>
                  <a:pt x="826769" y="784098"/>
                </a:lnTo>
                <a:lnTo>
                  <a:pt x="826769" y="781050"/>
                </a:lnTo>
                <a:lnTo>
                  <a:pt x="824483" y="778764"/>
                </a:lnTo>
                <a:close/>
              </a:path>
              <a:path w="2502535" h="1917700">
                <a:moveTo>
                  <a:pt x="880109" y="749808"/>
                </a:moveTo>
                <a:lnTo>
                  <a:pt x="876300" y="750570"/>
                </a:lnTo>
                <a:lnTo>
                  <a:pt x="852677" y="762762"/>
                </a:lnTo>
                <a:lnTo>
                  <a:pt x="850392" y="765048"/>
                </a:lnTo>
                <a:lnTo>
                  <a:pt x="851153" y="768096"/>
                </a:lnTo>
                <a:lnTo>
                  <a:pt x="853439" y="770382"/>
                </a:lnTo>
                <a:lnTo>
                  <a:pt x="856488" y="770382"/>
                </a:lnTo>
                <a:lnTo>
                  <a:pt x="880871" y="758190"/>
                </a:lnTo>
                <a:lnTo>
                  <a:pt x="883157" y="755903"/>
                </a:lnTo>
                <a:lnTo>
                  <a:pt x="882395" y="752094"/>
                </a:lnTo>
                <a:lnTo>
                  <a:pt x="880109" y="749808"/>
                </a:lnTo>
                <a:close/>
              </a:path>
              <a:path w="2502535" h="1917700">
                <a:moveTo>
                  <a:pt x="935736" y="721614"/>
                </a:moveTo>
                <a:lnTo>
                  <a:pt x="932688" y="721614"/>
                </a:lnTo>
                <a:lnTo>
                  <a:pt x="909065" y="733806"/>
                </a:lnTo>
                <a:lnTo>
                  <a:pt x="906780" y="736853"/>
                </a:lnTo>
                <a:lnTo>
                  <a:pt x="906780" y="739901"/>
                </a:lnTo>
                <a:lnTo>
                  <a:pt x="909065" y="742188"/>
                </a:lnTo>
                <a:lnTo>
                  <a:pt x="912876" y="742188"/>
                </a:lnTo>
                <a:lnTo>
                  <a:pt x="936498" y="729996"/>
                </a:lnTo>
                <a:lnTo>
                  <a:pt x="938783" y="726948"/>
                </a:lnTo>
                <a:lnTo>
                  <a:pt x="938783" y="723900"/>
                </a:lnTo>
                <a:lnTo>
                  <a:pt x="935736" y="721614"/>
                </a:lnTo>
                <a:close/>
              </a:path>
              <a:path w="2502535" h="1917700">
                <a:moveTo>
                  <a:pt x="992124" y="693420"/>
                </a:moveTo>
                <a:lnTo>
                  <a:pt x="989076" y="694182"/>
                </a:lnTo>
                <a:lnTo>
                  <a:pt x="964692" y="705612"/>
                </a:lnTo>
                <a:lnTo>
                  <a:pt x="962406" y="708660"/>
                </a:lnTo>
                <a:lnTo>
                  <a:pt x="962406" y="711708"/>
                </a:lnTo>
                <a:lnTo>
                  <a:pt x="965453" y="713994"/>
                </a:lnTo>
                <a:lnTo>
                  <a:pt x="968501" y="713994"/>
                </a:lnTo>
                <a:lnTo>
                  <a:pt x="992886" y="701801"/>
                </a:lnTo>
                <a:lnTo>
                  <a:pt x="995171" y="699516"/>
                </a:lnTo>
                <a:lnTo>
                  <a:pt x="995171" y="695706"/>
                </a:lnTo>
                <a:lnTo>
                  <a:pt x="992124" y="693420"/>
                </a:lnTo>
                <a:close/>
              </a:path>
              <a:path w="2502535" h="1917700">
                <a:moveTo>
                  <a:pt x="1048512" y="665988"/>
                </a:moveTo>
                <a:lnTo>
                  <a:pt x="1045463" y="665988"/>
                </a:lnTo>
                <a:lnTo>
                  <a:pt x="1021080" y="678179"/>
                </a:lnTo>
                <a:lnTo>
                  <a:pt x="1018794" y="680466"/>
                </a:lnTo>
                <a:lnTo>
                  <a:pt x="1018794" y="684276"/>
                </a:lnTo>
                <a:lnTo>
                  <a:pt x="1021842" y="686562"/>
                </a:lnTo>
                <a:lnTo>
                  <a:pt x="1024889" y="685800"/>
                </a:lnTo>
                <a:lnTo>
                  <a:pt x="1049274" y="674370"/>
                </a:lnTo>
                <a:lnTo>
                  <a:pt x="1051559" y="671322"/>
                </a:lnTo>
                <a:lnTo>
                  <a:pt x="1050798" y="668274"/>
                </a:lnTo>
                <a:lnTo>
                  <a:pt x="1048512" y="665988"/>
                </a:lnTo>
                <a:close/>
              </a:path>
              <a:path w="2502535" h="1917700">
                <a:moveTo>
                  <a:pt x="1104900" y="638556"/>
                </a:moveTo>
                <a:lnTo>
                  <a:pt x="1101852" y="638556"/>
                </a:lnTo>
                <a:lnTo>
                  <a:pt x="1077468" y="650748"/>
                </a:lnTo>
                <a:lnTo>
                  <a:pt x="1075182" y="653034"/>
                </a:lnTo>
                <a:lnTo>
                  <a:pt x="1075182" y="656844"/>
                </a:lnTo>
                <a:lnTo>
                  <a:pt x="1078230" y="658368"/>
                </a:lnTo>
                <a:lnTo>
                  <a:pt x="1081277" y="658368"/>
                </a:lnTo>
                <a:lnTo>
                  <a:pt x="1105662" y="646938"/>
                </a:lnTo>
                <a:lnTo>
                  <a:pt x="1107948" y="643890"/>
                </a:lnTo>
                <a:lnTo>
                  <a:pt x="1107186" y="640842"/>
                </a:lnTo>
                <a:lnTo>
                  <a:pt x="1104900" y="638556"/>
                </a:lnTo>
                <a:close/>
              </a:path>
              <a:path w="2502535" h="1917700">
                <a:moveTo>
                  <a:pt x="1161288" y="611124"/>
                </a:moveTo>
                <a:lnTo>
                  <a:pt x="1158239" y="611124"/>
                </a:lnTo>
                <a:lnTo>
                  <a:pt x="1133856" y="623316"/>
                </a:lnTo>
                <a:lnTo>
                  <a:pt x="1131570" y="625601"/>
                </a:lnTo>
                <a:lnTo>
                  <a:pt x="1131570" y="629412"/>
                </a:lnTo>
                <a:lnTo>
                  <a:pt x="1134618" y="631698"/>
                </a:lnTo>
                <a:lnTo>
                  <a:pt x="1137665" y="630936"/>
                </a:lnTo>
                <a:lnTo>
                  <a:pt x="1162050" y="619506"/>
                </a:lnTo>
                <a:lnTo>
                  <a:pt x="1164336" y="617220"/>
                </a:lnTo>
                <a:lnTo>
                  <a:pt x="1164336" y="613410"/>
                </a:lnTo>
                <a:lnTo>
                  <a:pt x="1161288" y="611124"/>
                </a:lnTo>
                <a:close/>
              </a:path>
              <a:path w="2502535" h="1917700">
                <a:moveTo>
                  <a:pt x="1217676" y="584453"/>
                </a:moveTo>
                <a:lnTo>
                  <a:pt x="1214627" y="584453"/>
                </a:lnTo>
                <a:lnTo>
                  <a:pt x="1190244" y="595884"/>
                </a:lnTo>
                <a:lnTo>
                  <a:pt x="1187958" y="598932"/>
                </a:lnTo>
                <a:lnTo>
                  <a:pt x="1187958" y="601979"/>
                </a:lnTo>
                <a:lnTo>
                  <a:pt x="1191006" y="604266"/>
                </a:lnTo>
                <a:lnTo>
                  <a:pt x="1194053" y="604266"/>
                </a:lnTo>
                <a:lnTo>
                  <a:pt x="1218438" y="592836"/>
                </a:lnTo>
                <a:lnTo>
                  <a:pt x="1220724" y="589788"/>
                </a:lnTo>
                <a:lnTo>
                  <a:pt x="1220724" y="586740"/>
                </a:lnTo>
                <a:lnTo>
                  <a:pt x="1217676" y="584453"/>
                </a:lnTo>
                <a:close/>
              </a:path>
              <a:path w="2502535" h="1917700">
                <a:moveTo>
                  <a:pt x="1274826" y="557022"/>
                </a:moveTo>
                <a:lnTo>
                  <a:pt x="1271015" y="557784"/>
                </a:lnTo>
                <a:lnTo>
                  <a:pt x="1247394" y="569214"/>
                </a:lnTo>
                <a:lnTo>
                  <a:pt x="1245108" y="571500"/>
                </a:lnTo>
                <a:lnTo>
                  <a:pt x="1245108" y="575310"/>
                </a:lnTo>
                <a:lnTo>
                  <a:pt x="1247394" y="577596"/>
                </a:lnTo>
                <a:lnTo>
                  <a:pt x="1251203" y="576834"/>
                </a:lnTo>
                <a:lnTo>
                  <a:pt x="1274826" y="565403"/>
                </a:lnTo>
                <a:lnTo>
                  <a:pt x="1277112" y="563118"/>
                </a:lnTo>
                <a:lnTo>
                  <a:pt x="1277112" y="559308"/>
                </a:lnTo>
                <a:lnTo>
                  <a:pt x="1274826" y="557022"/>
                </a:lnTo>
                <a:close/>
              </a:path>
              <a:path w="2502535" h="1917700">
                <a:moveTo>
                  <a:pt x="1331214" y="530351"/>
                </a:moveTo>
                <a:lnTo>
                  <a:pt x="1328165" y="530351"/>
                </a:lnTo>
                <a:lnTo>
                  <a:pt x="1303782" y="541782"/>
                </a:lnTo>
                <a:lnTo>
                  <a:pt x="1301495" y="544829"/>
                </a:lnTo>
                <a:lnTo>
                  <a:pt x="1301495" y="547877"/>
                </a:lnTo>
                <a:lnTo>
                  <a:pt x="1304544" y="550164"/>
                </a:lnTo>
                <a:lnTo>
                  <a:pt x="1307592" y="550164"/>
                </a:lnTo>
                <a:lnTo>
                  <a:pt x="1331976" y="538734"/>
                </a:lnTo>
                <a:lnTo>
                  <a:pt x="1334262" y="536448"/>
                </a:lnTo>
                <a:lnTo>
                  <a:pt x="1334262" y="532638"/>
                </a:lnTo>
                <a:lnTo>
                  <a:pt x="1331214" y="530351"/>
                </a:lnTo>
                <a:close/>
              </a:path>
              <a:path w="2502535" h="1917700">
                <a:moveTo>
                  <a:pt x="1388364" y="503682"/>
                </a:moveTo>
                <a:lnTo>
                  <a:pt x="1384553" y="504444"/>
                </a:lnTo>
                <a:lnTo>
                  <a:pt x="1363218" y="514350"/>
                </a:lnTo>
                <a:lnTo>
                  <a:pt x="1360170" y="515112"/>
                </a:lnTo>
                <a:lnTo>
                  <a:pt x="1358645" y="518160"/>
                </a:lnTo>
                <a:lnTo>
                  <a:pt x="1358645" y="521208"/>
                </a:lnTo>
                <a:lnTo>
                  <a:pt x="1360932" y="523494"/>
                </a:lnTo>
                <a:lnTo>
                  <a:pt x="1363980" y="523494"/>
                </a:lnTo>
                <a:lnTo>
                  <a:pt x="1367027" y="522732"/>
                </a:lnTo>
                <a:lnTo>
                  <a:pt x="1388364" y="512064"/>
                </a:lnTo>
                <a:lnTo>
                  <a:pt x="1390650" y="509777"/>
                </a:lnTo>
                <a:lnTo>
                  <a:pt x="1390650" y="505968"/>
                </a:lnTo>
                <a:lnTo>
                  <a:pt x="1388364" y="503682"/>
                </a:lnTo>
                <a:close/>
              </a:path>
              <a:path w="2502535" h="1917700">
                <a:moveTo>
                  <a:pt x="1445514" y="477774"/>
                </a:moveTo>
                <a:lnTo>
                  <a:pt x="1441703" y="477774"/>
                </a:lnTo>
                <a:lnTo>
                  <a:pt x="1417320" y="489203"/>
                </a:lnTo>
                <a:lnTo>
                  <a:pt x="1415033" y="491490"/>
                </a:lnTo>
                <a:lnTo>
                  <a:pt x="1415033" y="494538"/>
                </a:lnTo>
                <a:lnTo>
                  <a:pt x="1418082" y="496824"/>
                </a:lnTo>
                <a:lnTo>
                  <a:pt x="1421130" y="496824"/>
                </a:lnTo>
                <a:lnTo>
                  <a:pt x="1445514" y="485394"/>
                </a:lnTo>
                <a:lnTo>
                  <a:pt x="1447800" y="483108"/>
                </a:lnTo>
                <a:lnTo>
                  <a:pt x="1447800" y="480060"/>
                </a:lnTo>
                <a:lnTo>
                  <a:pt x="1445514" y="477774"/>
                </a:lnTo>
                <a:close/>
              </a:path>
              <a:path w="2502535" h="1917700">
                <a:moveTo>
                  <a:pt x="1501902" y="451103"/>
                </a:moveTo>
                <a:lnTo>
                  <a:pt x="1498853" y="451103"/>
                </a:lnTo>
                <a:lnTo>
                  <a:pt x="1495806" y="452627"/>
                </a:lnTo>
                <a:lnTo>
                  <a:pt x="1474470" y="462534"/>
                </a:lnTo>
                <a:lnTo>
                  <a:pt x="1472183" y="464820"/>
                </a:lnTo>
                <a:lnTo>
                  <a:pt x="1472183" y="468629"/>
                </a:lnTo>
                <a:lnTo>
                  <a:pt x="1474470" y="470916"/>
                </a:lnTo>
                <a:lnTo>
                  <a:pt x="1478280" y="470916"/>
                </a:lnTo>
                <a:lnTo>
                  <a:pt x="1499615" y="461010"/>
                </a:lnTo>
                <a:lnTo>
                  <a:pt x="1502664" y="459486"/>
                </a:lnTo>
                <a:lnTo>
                  <a:pt x="1504950" y="456438"/>
                </a:lnTo>
                <a:lnTo>
                  <a:pt x="1504950" y="453390"/>
                </a:lnTo>
                <a:lnTo>
                  <a:pt x="1501902" y="451103"/>
                </a:lnTo>
                <a:close/>
              </a:path>
              <a:path w="2502535" h="1917700">
                <a:moveTo>
                  <a:pt x="1559052" y="425196"/>
                </a:moveTo>
                <a:lnTo>
                  <a:pt x="1556003" y="425196"/>
                </a:lnTo>
                <a:lnTo>
                  <a:pt x="1530858" y="435864"/>
                </a:lnTo>
                <a:lnTo>
                  <a:pt x="1529333" y="438912"/>
                </a:lnTo>
                <a:lnTo>
                  <a:pt x="1529333" y="441960"/>
                </a:lnTo>
                <a:lnTo>
                  <a:pt x="1531620" y="444246"/>
                </a:lnTo>
                <a:lnTo>
                  <a:pt x="1534668" y="444246"/>
                </a:lnTo>
                <a:lnTo>
                  <a:pt x="1559052" y="432816"/>
                </a:lnTo>
                <a:lnTo>
                  <a:pt x="1561338" y="430529"/>
                </a:lnTo>
                <a:lnTo>
                  <a:pt x="1561338" y="427482"/>
                </a:lnTo>
                <a:lnTo>
                  <a:pt x="1559052" y="425196"/>
                </a:lnTo>
                <a:close/>
              </a:path>
              <a:path w="2502535" h="1917700">
                <a:moveTo>
                  <a:pt x="1616202" y="398525"/>
                </a:moveTo>
                <a:lnTo>
                  <a:pt x="1612392" y="398525"/>
                </a:lnTo>
                <a:lnTo>
                  <a:pt x="1588008" y="409956"/>
                </a:lnTo>
                <a:lnTo>
                  <a:pt x="1585721" y="412242"/>
                </a:lnTo>
                <a:lnTo>
                  <a:pt x="1585721" y="416051"/>
                </a:lnTo>
                <a:lnTo>
                  <a:pt x="1588770" y="418338"/>
                </a:lnTo>
                <a:lnTo>
                  <a:pt x="1591818" y="418338"/>
                </a:lnTo>
                <a:lnTo>
                  <a:pt x="1616202" y="406908"/>
                </a:lnTo>
                <a:lnTo>
                  <a:pt x="1618488" y="404622"/>
                </a:lnTo>
                <a:lnTo>
                  <a:pt x="1618488" y="400812"/>
                </a:lnTo>
                <a:lnTo>
                  <a:pt x="1616202" y="398525"/>
                </a:lnTo>
                <a:close/>
              </a:path>
              <a:path w="2502535" h="1917700">
                <a:moveTo>
                  <a:pt x="1673352" y="372618"/>
                </a:moveTo>
                <a:lnTo>
                  <a:pt x="1669542" y="372618"/>
                </a:lnTo>
                <a:lnTo>
                  <a:pt x="1645158" y="384048"/>
                </a:lnTo>
                <a:lnTo>
                  <a:pt x="1642871" y="386334"/>
                </a:lnTo>
                <a:lnTo>
                  <a:pt x="1642871" y="390144"/>
                </a:lnTo>
                <a:lnTo>
                  <a:pt x="1645920" y="392429"/>
                </a:lnTo>
                <a:lnTo>
                  <a:pt x="1648968" y="391668"/>
                </a:lnTo>
                <a:lnTo>
                  <a:pt x="1673352" y="381000"/>
                </a:lnTo>
                <a:lnTo>
                  <a:pt x="1675638" y="377951"/>
                </a:lnTo>
                <a:lnTo>
                  <a:pt x="1675638" y="374903"/>
                </a:lnTo>
                <a:lnTo>
                  <a:pt x="1673352" y="372618"/>
                </a:lnTo>
                <a:close/>
              </a:path>
              <a:path w="2502535" h="1917700">
                <a:moveTo>
                  <a:pt x="1730502" y="346710"/>
                </a:moveTo>
                <a:lnTo>
                  <a:pt x="1726692" y="346710"/>
                </a:lnTo>
                <a:lnTo>
                  <a:pt x="1702308" y="358140"/>
                </a:lnTo>
                <a:lnTo>
                  <a:pt x="1700021" y="360425"/>
                </a:lnTo>
                <a:lnTo>
                  <a:pt x="1700021" y="363474"/>
                </a:lnTo>
                <a:lnTo>
                  <a:pt x="1702308" y="365760"/>
                </a:lnTo>
                <a:lnTo>
                  <a:pt x="1706118" y="365760"/>
                </a:lnTo>
                <a:lnTo>
                  <a:pt x="1730502" y="355092"/>
                </a:lnTo>
                <a:lnTo>
                  <a:pt x="1732788" y="352044"/>
                </a:lnTo>
                <a:lnTo>
                  <a:pt x="1732788" y="348996"/>
                </a:lnTo>
                <a:lnTo>
                  <a:pt x="1730502" y="346710"/>
                </a:lnTo>
                <a:close/>
              </a:path>
              <a:path w="2502535" h="1917700">
                <a:moveTo>
                  <a:pt x="1787652" y="320801"/>
                </a:moveTo>
                <a:lnTo>
                  <a:pt x="1783842" y="320801"/>
                </a:lnTo>
                <a:lnTo>
                  <a:pt x="1771650" y="326136"/>
                </a:lnTo>
                <a:lnTo>
                  <a:pt x="1759458" y="332232"/>
                </a:lnTo>
                <a:lnTo>
                  <a:pt x="1757171" y="334518"/>
                </a:lnTo>
                <a:lnTo>
                  <a:pt x="1757171" y="337566"/>
                </a:lnTo>
                <a:lnTo>
                  <a:pt x="1759458" y="339851"/>
                </a:lnTo>
                <a:lnTo>
                  <a:pt x="1763268" y="339851"/>
                </a:lnTo>
                <a:lnTo>
                  <a:pt x="1787652" y="329184"/>
                </a:lnTo>
                <a:lnTo>
                  <a:pt x="1789938" y="326136"/>
                </a:lnTo>
                <a:lnTo>
                  <a:pt x="1789938" y="323088"/>
                </a:lnTo>
                <a:lnTo>
                  <a:pt x="1787652" y="320801"/>
                </a:lnTo>
                <a:close/>
              </a:path>
              <a:path w="2502535" h="1917700">
                <a:moveTo>
                  <a:pt x="1844802" y="294894"/>
                </a:moveTo>
                <a:lnTo>
                  <a:pt x="1840992" y="294894"/>
                </a:lnTo>
                <a:lnTo>
                  <a:pt x="1816608" y="306324"/>
                </a:lnTo>
                <a:lnTo>
                  <a:pt x="1814321" y="308610"/>
                </a:lnTo>
                <a:lnTo>
                  <a:pt x="1814321" y="311658"/>
                </a:lnTo>
                <a:lnTo>
                  <a:pt x="1816608" y="313944"/>
                </a:lnTo>
                <a:lnTo>
                  <a:pt x="1820418" y="313944"/>
                </a:lnTo>
                <a:lnTo>
                  <a:pt x="1844802" y="303275"/>
                </a:lnTo>
                <a:lnTo>
                  <a:pt x="1847088" y="300227"/>
                </a:lnTo>
                <a:lnTo>
                  <a:pt x="1847088" y="297179"/>
                </a:lnTo>
                <a:lnTo>
                  <a:pt x="1844802" y="294894"/>
                </a:lnTo>
                <a:close/>
              </a:path>
              <a:path w="2502535" h="1917700">
                <a:moveTo>
                  <a:pt x="1901952" y="268986"/>
                </a:moveTo>
                <a:lnTo>
                  <a:pt x="1898141" y="268986"/>
                </a:lnTo>
                <a:lnTo>
                  <a:pt x="1873758" y="280416"/>
                </a:lnTo>
                <a:lnTo>
                  <a:pt x="1871471" y="282701"/>
                </a:lnTo>
                <a:lnTo>
                  <a:pt x="1871471" y="285750"/>
                </a:lnTo>
                <a:lnTo>
                  <a:pt x="1873758" y="288798"/>
                </a:lnTo>
                <a:lnTo>
                  <a:pt x="1877568" y="288036"/>
                </a:lnTo>
                <a:lnTo>
                  <a:pt x="1901952" y="277368"/>
                </a:lnTo>
                <a:lnTo>
                  <a:pt x="1904238" y="275082"/>
                </a:lnTo>
                <a:lnTo>
                  <a:pt x="1904238" y="271272"/>
                </a:lnTo>
                <a:lnTo>
                  <a:pt x="1901952" y="268986"/>
                </a:lnTo>
                <a:close/>
              </a:path>
              <a:path w="2502535" h="1917700">
                <a:moveTo>
                  <a:pt x="1959102" y="243077"/>
                </a:moveTo>
                <a:lnTo>
                  <a:pt x="1955291" y="243077"/>
                </a:lnTo>
                <a:lnTo>
                  <a:pt x="1930908" y="254508"/>
                </a:lnTo>
                <a:lnTo>
                  <a:pt x="1928622" y="256794"/>
                </a:lnTo>
                <a:lnTo>
                  <a:pt x="1928622" y="260603"/>
                </a:lnTo>
                <a:lnTo>
                  <a:pt x="1930908" y="262890"/>
                </a:lnTo>
                <a:lnTo>
                  <a:pt x="1934717" y="262890"/>
                </a:lnTo>
                <a:lnTo>
                  <a:pt x="1959102" y="251460"/>
                </a:lnTo>
                <a:lnTo>
                  <a:pt x="1961388" y="249174"/>
                </a:lnTo>
                <a:lnTo>
                  <a:pt x="1961388" y="245364"/>
                </a:lnTo>
                <a:lnTo>
                  <a:pt x="1959102" y="243077"/>
                </a:lnTo>
                <a:close/>
              </a:path>
              <a:path w="2502535" h="1917700">
                <a:moveTo>
                  <a:pt x="2016252" y="217932"/>
                </a:moveTo>
                <a:lnTo>
                  <a:pt x="2012441" y="217932"/>
                </a:lnTo>
                <a:lnTo>
                  <a:pt x="1988058" y="228600"/>
                </a:lnTo>
                <a:lnTo>
                  <a:pt x="1985772" y="230886"/>
                </a:lnTo>
                <a:lnTo>
                  <a:pt x="1985772" y="234696"/>
                </a:lnTo>
                <a:lnTo>
                  <a:pt x="1988820" y="236982"/>
                </a:lnTo>
                <a:lnTo>
                  <a:pt x="1991867" y="236982"/>
                </a:lnTo>
                <a:lnTo>
                  <a:pt x="2016252" y="225551"/>
                </a:lnTo>
                <a:lnTo>
                  <a:pt x="2018538" y="223266"/>
                </a:lnTo>
                <a:lnTo>
                  <a:pt x="2018538" y="220218"/>
                </a:lnTo>
                <a:lnTo>
                  <a:pt x="2016252" y="217932"/>
                </a:lnTo>
                <a:close/>
              </a:path>
              <a:path w="2502535" h="1917700">
                <a:moveTo>
                  <a:pt x="2073402" y="192024"/>
                </a:moveTo>
                <a:lnTo>
                  <a:pt x="2069591" y="192024"/>
                </a:lnTo>
                <a:lnTo>
                  <a:pt x="2058924" y="196596"/>
                </a:lnTo>
                <a:lnTo>
                  <a:pt x="2045208" y="202692"/>
                </a:lnTo>
                <a:lnTo>
                  <a:pt x="2042922" y="205740"/>
                </a:lnTo>
                <a:lnTo>
                  <a:pt x="2042922" y="208788"/>
                </a:lnTo>
                <a:lnTo>
                  <a:pt x="2045970" y="211074"/>
                </a:lnTo>
                <a:lnTo>
                  <a:pt x="2049017" y="211074"/>
                </a:lnTo>
                <a:lnTo>
                  <a:pt x="2062734" y="204977"/>
                </a:lnTo>
                <a:lnTo>
                  <a:pt x="2073402" y="200406"/>
                </a:lnTo>
                <a:lnTo>
                  <a:pt x="2075688" y="197358"/>
                </a:lnTo>
                <a:lnTo>
                  <a:pt x="2075688" y="194310"/>
                </a:lnTo>
                <a:lnTo>
                  <a:pt x="2073402" y="192024"/>
                </a:lnTo>
                <a:close/>
              </a:path>
              <a:path w="2502535" h="1917700">
                <a:moveTo>
                  <a:pt x="2130552" y="166116"/>
                </a:moveTo>
                <a:lnTo>
                  <a:pt x="2127504" y="166116"/>
                </a:lnTo>
                <a:lnTo>
                  <a:pt x="2102358" y="177546"/>
                </a:lnTo>
                <a:lnTo>
                  <a:pt x="2100072" y="179832"/>
                </a:lnTo>
                <a:lnTo>
                  <a:pt x="2100072" y="183642"/>
                </a:lnTo>
                <a:lnTo>
                  <a:pt x="2103120" y="185927"/>
                </a:lnTo>
                <a:lnTo>
                  <a:pt x="2106167" y="185166"/>
                </a:lnTo>
                <a:lnTo>
                  <a:pt x="2130552" y="174498"/>
                </a:lnTo>
                <a:lnTo>
                  <a:pt x="2132838" y="172212"/>
                </a:lnTo>
                <a:lnTo>
                  <a:pt x="2132838" y="168401"/>
                </a:lnTo>
                <a:lnTo>
                  <a:pt x="2130552" y="166116"/>
                </a:lnTo>
                <a:close/>
              </a:path>
              <a:path w="2502535" h="1917700">
                <a:moveTo>
                  <a:pt x="2187702" y="140970"/>
                </a:moveTo>
                <a:lnTo>
                  <a:pt x="2184654" y="140970"/>
                </a:lnTo>
                <a:lnTo>
                  <a:pt x="2160270" y="151638"/>
                </a:lnTo>
                <a:lnTo>
                  <a:pt x="2157984" y="153924"/>
                </a:lnTo>
                <a:lnTo>
                  <a:pt x="2157984" y="157734"/>
                </a:lnTo>
                <a:lnTo>
                  <a:pt x="2160270" y="160020"/>
                </a:lnTo>
                <a:lnTo>
                  <a:pt x="2163317" y="160020"/>
                </a:lnTo>
                <a:lnTo>
                  <a:pt x="2188464" y="148590"/>
                </a:lnTo>
                <a:lnTo>
                  <a:pt x="2190750" y="146303"/>
                </a:lnTo>
                <a:lnTo>
                  <a:pt x="2190750" y="143256"/>
                </a:lnTo>
                <a:lnTo>
                  <a:pt x="2187702" y="140970"/>
                </a:lnTo>
                <a:close/>
              </a:path>
              <a:path w="2502535" h="1917700">
                <a:moveTo>
                  <a:pt x="2244852" y="115062"/>
                </a:moveTo>
                <a:lnTo>
                  <a:pt x="2241804" y="115062"/>
                </a:lnTo>
                <a:lnTo>
                  <a:pt x="2217420" y="126492"/>
                </a:lnTo>
                <a:lnTo>
                  <a:pt x="2215134" y="128777"/>
                </a:lnTo>
                <a:lnTo>
                  <a:pt x="2215134" y="131825"/>
                </a:lnTo>
                <a:lnTo>
                  <a:pt x="2217420" y="134112"/>
                </a:lnTo>
                <a:lnTo>
                  <a:pt x="2221229" y="134112"/>
                </a:lnTo>
                <a:lnTo>
                  <a:pt x="2245614" y="123444"/>
                </a:lnTo>
                <a:lnTo>
                  <a:pt x="2247900" y="121158"/>
                </a:lnTo>
                <a:lnTo>
                  <a:pt x="2247900" y="117348"/>
                </a:lnTo>
                <a:lnTo>
                  <a:pt x="2244852" y="115062"/>
                </a:lnTo>
                <a:close/>
              </a:path>
              <a:path w="2502535" h="1917700">
                <a:moveTo>
                  <a:pt x="2302764" y="89916"/>
                </a:moveTo>
                <a:lnTo>
                  <a:pt x="2298954" y="89916"/>
                </a:lnTo>
                <a:lnTo>
                  <a:pt x="2274570" y="100584"/>
                </a:lnTo>
                <a:lnTo>
                  <a:pt x="2272284" y="102870"/>
                </a:lnTo>
                <a:lnTo>
                  <a:pt x="2272284" y="106679"/>
                </a:lnTo>
                <a:lnTo>
                  <a:pt x="2274570" y="108966"/>
                </a:lnTo>
                <a:lnTo>
                  <a:pt x="2278379" y="108966"/>
                </a:lnTo>
                <a:lnTo>
                  <a:pt x="2302764" y="97536"/>
                </a:lnTo>
                <a:lnTo>
                  <a:pt x="2305050" y="95250"/>
                </a:lnTo>
                <a:lnTo>
                  <a:pt x="2305050" y="92201"/>
                </a:lnTo>
                <a:lnTo>
                  <a:pt x="2302764" y="89916"/>
                </a:lnTo>
                <a:close/>
              </a:path>
              <a:path w="2502535" h="1917700">
                <a:moveTo>
                  <a:pt x="2359914" y="64008"/>
                </a:moveTo>
                <a:lnTo>
                  <a:pt x="2356104" y="64008"/>
                </a:lnTo>
                <a:lnTo>
                  <a:pt x="2353055" y="65532"/>
                </a:lnTo>
                <a:lnTo>
                  <a:pt x="2331720" y="75438"/>
                </a:lnTo>
                <a:lnTo>
                  <a:pt x="2329434" y="77724"/>
                </a:lnTo>
                <a:lnTo>
                  <a:pt x="2329434" y="80772"/>
                </a:lnTo>
                <a:lnTo>
                  <a:pt x="2331720" y="83058"/>
                </a:lnTo>
                <a:lnTo>
                  <a:pt x="2335529" y="83058"/>
                </a:lnTo>
                <a:lnTo>
                  <a:pt x="2356866" y="73914"/>
                </a:lnTo>
                <a:lnTo>
                  <a:pt x="2359914" y="72390"/>
                </a:lnTo>
                <a:lnTo>
                  <a:pt x="2362200" y="70103"/>
                </a:lnTo>
                <a:lnTo>
                  <a:pt x="2362200" y="66294"/>
                </a:lnTo>
                <a:lnTo>
                  <a:pt x="2359914" y="64008"/>
                </a:lnTo>
                <a:close/>
              </a:path>
              <a:path w="2502535" h="1917700">
                <a:moveTo>
                  <a:pt x="2417064" y="38862"/>
                </a:moveTo>
                <a:lnTo>
                  <a:pt x="2414016" y="38862"/>
                </a:lnTo>
                <a:lnTo>
                  <a:pt x="2388870" y="49529"/>
                </a:lnTo>
                <a:lnTo>
                  <a:pt x="2386584" y="51816"/>
                </a:lnTo>
                <a:lnTo>
                  <a:pt x="2386584" y="55625"/>
                </a:lnTo>
                <a:lnTo>
                  <a:pt x="2389631" y="57912"/>
                </a:lnTo>
                <a:lnTo>
                  <a:pt x="2392679" y="57912"/>
                </a:lnTo>
                <a:lnTo>
                  <a:pt x="2417064" y="46482"/>
                </a:lnTo>
                <a:lnTo>
                  <a:pt x="2419350" y="44196"/>
                </a:lnTo>
                <a:lnTo>
                  <a:pt x="2419350" y="41148"/>
                </a:lnTo>
                <a:lnTo>
                  <a:pt x="2417064" y="38862"/>
                </a:lnTo>
                <a:close/>
              </a:path>
              <a:path w="2502535" h="1917700">
                <a:moveTo>
                  <a:pt x="2422398" y="0"/>
                </a:moveTo>
                <a:lnTo>
                  <a:pt x="2452116" y="65532"/>
                </a:lnTo>
                <a:lnTo>
                  <a:pt x="2502408" y="3810"/>
                </a:lnTo>
                <a:lnTo>
                  <a:pt x="242239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" name="object 19"/>
          <p:cNvSpPr/>
          <p:nvPr/>
        </p:nvSpPr>
        <p:spPr>
          <a:xfrm>
            <a:off x="4196079" y="2015912"/>
            <a:ext cx="2014326" cy="22350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" name="object 20"/>
          <p:cNvSpPr txBox="1"/>
          <p:nvPr/>
        </p:nvSpPr>
        <p:spPr>
          <a:xfrm>
            <a:off x="3182126" y="1847743"/>
            <a:ext cx="146932" cy="2468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604" b="1" i="1" spc="-5" dirty="0">
                <a:latin typeface="Courier New"/>
                <a:cs typeface="Courier New"/>
              </a:rPr>
              <a:t>p</a:t>
            </a:r>
            <a:endParaRPr sz="1604">
              <a:latin typeface="Courier New"/>
              <a:cs typeface="Courier New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410796" y="1964055"/>
            <a:ext cx="313619" cy="70379"/>
          </a:xfrm>
          <a:custGeom>
            <a:avLst/>
            <a:gdLst/>
            <a:ahLst/>
            <a:cxnLst/>
            <a:rect l="l" t="t" r="r" b="b"/>
            <a:pathLst>
              <a:path w="322579" h="72390">
                <a:moveTo>
                  <a:pt x="250698" y="0"/>
                </a:moveTo>
                <a:lnTo>
                  <a:pt x="250698" y="72390"/>
                </a:lnTo>
                <a:lnTo>
                  <a:pt x="314705" y="40386"/>
                </a:lnTo>
                <a:lnTo>
                  <a:pt x="262127" y="40386"/>
                </a:lnTo>
                <a:lnTo>
                  <a:pt x="265938" y="39624"/>
                </a:lnTo>
                <a:lnTo>
                  <a:pt x="266700" y="36575"/>
                </a:lnTo>
                <a:lnTo>
                  <a:pt x="265938" y="32766"/>
                </a:lnTo>
                <a:lnTo>
                  <a:pt x="262127" y="32003"/>
                </a:lnTo>
                <a:lnTo>
                  <a:pt x="313372" y="32003"/>
                </a:lnTo>
                <a:lnTo>
                  <a:pt x="250698" y="0"/>
                </a:lnTo>
                <a:close/>
              </a:path>
              <a:path w="322579" h="72390">
                <a:moveTo>
                  <a:pt x="250698" y="32003"/>
                </a:moveTo>
                <a:lnTo>
                  <a:pt x="4572" y="32003"/>
                </a:lnTo>
                <a:lnTo>
                  <a:pt x="1524" y="32766"/>
                </a:lnTo>
                <a:lnTo>
                  <a:pt x="0" y="36575"/>
                </a:lnTo>
                <a:lnTo>
                  <a:pt x="1524" y="39624"/>
                </a:lnTo>
                <a:lnTo>
                  <a:pt x="4572" y="40386"/>
                </a:lnTo>
                <a:lnTo>
                  <a:pt x="250698" y="40386"/>
                </a:lnTo>
                <a:lnTo>
                  <a:pt x="250698" y="32003"/>
                </a:lnTo>
                <a:close/>
              </a:path>
              <a:path w="322579" h="72390">
                <a:moveTo>
                  <a:pt x="313372" y="32003"/>
                </a:moveTo>
                <a:lnTo>
                  <a:pt x="262127" y="32003"/>
                </a:lnTo>
                <a:lnTo>
                  <a:pt x="265938" y="32766"/>
                </a:lnTo>
                <a:lnTo>
                  <a:pt x="266700" y="36575"/>
                </a:lnTo>
                <a:lnTo>
                  <a:pt x="265938" y="39624"/>
                </a:lnTo>
                <a:lnTo>
                  <a:pt x="262127" y="40386"/>
                </a:lnTo>
                <a:lnTo>
                  <a:pt x="314705" y="40386"/>
                </a:lnTo>
                <a:lnTo>
                  <a:pt x="322325" y="36575"/>
                </a:lnTo>
                <a:lnTo>
                  <a:pt x="313372" y="320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" name="object 22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30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16209177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6"/>
            <a:ext cx="140696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CS301 – Data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43804" y="868856"/>
            <a:ext cx="86615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28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52255" y="4232227"/>
            <a:ext cx="4852458" cy="52428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5556" algn="just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According to </a:t>
            </a:r>
            <a:r>
              <a:rPr sz="1069" spc="10" dirty="0">
                <a:latin typeface="Times New Roman"/>
                <a:cs typeface="Times New Roman"/>
              </a:rPr>
              <a:t>the code, we have </a:t>
            </a:r>
            <a:r>
              <a:rPr sz="1069" spc="5" dirty="0">
                <a:latin typeface="Times New Roman"/>
                <a:cs typeface="Times New Roman"/>
              </a:rPr>
              <a:t>to follow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right thread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node 3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dirty="0">
                <a:latin typeface="Times New Roman"/>
                <a:cs typeface="Times New Roman"/>
              </a:rPr>
              <a:t>is  </a:t>
            </a:r>
            <a:r>
              <a:rPr sz="1069" spc="5" dirty="0">
                <a:latin typeface="Times New Roman"/>
                <a:cs typeface="Times New Roman"/>
              </a:rPr>
              <a:t>pointing to the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4. Therefore </a:t>
            </a:r>
            <a:r>
              <a:rPr sz="1069" i="1" spc="10" dirty="0">
                <a:latin typeface="Times New Roman"/>
                <a:cs typeface="Times New Roman"/>
              </a:rPr>
              <a:t>p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now </a:t>
            </a:r>
            <a:r>
              <a:rPr sz="1069" spc="5" dirty="0">
                <a:latin typeface="Times New Roman"/>
                <a:cs typeface="Times New Roman"/>
              </a:rPr>
              <a:t>pointing to </a:t>
            </a:r>
            <a:r>
              <a:rPr sz="1069" spc="10" dirty="0">
                <a:latin typeface="Times New Roman"/>
                <a:cs typeface="Times New Roman"/>
              </a:rPr>
              <a:t>the node 4. Here 4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5" dirty="0">
                <a:latin typeface="Times New Roman"/>
                <a:cs typeface="Times New Roman"/>
              </a:rPr>
              <a:t>inorder  successor of 3. </a:t>
            </a:r>
            <a:r>
              <a:rPr sz="1069" spc="15" dirty="0">
                <a:latin typeface="Times New Roman"/>
                <a:cs typeface="Times New Roman"/>
              </a:rPr>
              <a:t>So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pointer </a:t>
            </a:r>
            <a:r>
              <a:rPr sz="1069" i="1" spc="10" dirty="0">
                <a:latin typeface="Times New Roman"/>
                <a:cs typeface="Times New Roman"/>
              </a:rPr>
              <a:t>p </a:t>
            </a:r>
            <a:r>
              <a:rPr sz="1069" spc="5" dirty="0">
                <a:latin typeface="Times New Roman"/>
                <a:cs typeface="Times New Roman"/>
              </a:rPr>
              <a:t>has </a:t>
            </a:r>
            <a:r>
              <a:rPr sz="1069" spc="10" dirty="0">
                <a:latin typeface="Times New Roman"/>
                <a:cs typeface="Times New Roman"/>
              </a:rPr>
              <a:t>moved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correct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for inorder</a:t>
            </a:r>
            <a:r>
              <a:rPr sz="1069" spc="5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traversal.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49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marR="4939" algn="just">
              <a:lnSpc>
                <a:spcPct val="98400"/>
              </a:lnSpc>
            </a:pPr>
            <a:r>
              <a:rPr sz="1069" spc="15" dirty="0">
                <a:latin typeface="Times New Roman"/>
                <a:cs typeface="Times New Roman"/>
              </a:rPr>
              <a:t>As </a:t>
            </a:r>
            <a:r>
              <a:rPr sz="1069" spc="5" dirty="0">
                <a:latin typeface="Times New Roman"/>
                <a:cs typeface="Times New Roman"/>
              </a:rPr>
              <a:t>the right pointer of the </a:t>
            </a:r>
            <a:r>
              <a:rPr sz="1069" spc="10" dirty="0">
                <a:latin typeface="Times New Roman"/>
                <a:cs typeface="Times New Roman"/>
              </a:rPr>
              <a:t>node 4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link, </a:t>
            </a:r>
            <a:r>
              <a:rPr sz="1069" i="1" spc="10" dirty="0">
                <a:latin typeface="Times New Roman"/>
                <a:cs typeface="Times New Roman"/>
              </a:rPr>
              <a:t>p </a:t>
            </a:r>
            <a:r>
              <a:rPr sz="1069" spc="10" dirty="0">
                <a:latin typeface="Times New Roman"/>
                <a:cs typeface="Times New Roman"/>
              </a:rPr>
              <a:t>will move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9. </a:t>
            </a:r>
            <a:r>
              <a:rPr sz="1069" spc="10" dirty="0">
                <a:latin typeface="Times New Roman"/>
                <a:cs typeface="Times New Roman"/>
              </a:rPr>
              <a:t>Later, we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go </a:t>
            </a:r>
            <a:r>
              <a:rPr sz="1069" spc="5" dirty="0">
                <a:latin typeface="Times New Roman"/>
                <a:cs typeface="Times New Roman"/>
              </a:rPr>
              <a:t>on  the </a:t>
            </a:r>
            <a:r>
              <a:rPr sz="1069" dirty="0">
                <a:latin typeface="Times New Roman"/>
                <a:cs typeface="Times New Roman"/>
              </a:rPr>
              <a:t>left </a:t>
            </a:r>
            <a:r>
              <a:rPr sz="1069" spc="5" dirty="0">
                <a:latin typeface="Times New Roman"/>
                <a:cs typeface="Times New Roman"/>
              </a:rPr>
              <a:t>of nodes and reach at </a:t>
            </a:r>
            <a:r>
              <a:rPr sz="1069" spc="10" dirty="0">
                <a:latin typeface="Times New Roman"/>
                <a:cs typeface="Times New Roman"/>
              </a:rPr>
              <a:t>the node </a:t>
            </a:r>
            <a:r>
              <a:rPr sz="1069" spc="5" dirty="0">
                <a:latin typeface="Times New Roman"/>
                <a:cs typeface="Times New Roman"/>
              </a:rPr>
              <a:t>5. </a:t>
            </a:r>
            <a:r>
              <a:rPr sz="1069" spc="10" dirty="0">
                <a:latin typeface="Times New Roman"/>
                <a:cs typeface="Times New Roman"/>
              </a:rPr>
              <a:t>Looking </a:t>
            </a:r>
            <a:r>
              <a:rPr sz="1069" spc="5" dirty="0">
                <a:latin typeface="Times New Roman"/>
                <a:cs typeface="Times New Roman"/>
              </a:rPr>
              <a:t>at the tree,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know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inorder  successor of the </a:t>
            </a:r>
            <a:r>
              <a:rPr sz="1069" spc="10" dirty="0">
                <a:latin typeface="Times New Roman"/>
                <a:cs typeface="Times New Roman"/>
              </a:rPr>
              <a:t>node 4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5. In the </a:t>
            </a:r>
            <a:r>
              <a:rPr sz="1069" spc="10" dirty="0">
                <a:latin typeface="Times New Roman"/>
                <a:cs typeface="Times New Roman"/>
              </a:rPr>
              <a:t>next </a:t>
            </a:r>
            <a:r>
              <a:rPr sz="1069" spc="5" dirty="0">
                <a:latin typeface="Times New Roman"/>
                <a:cs typeface="Times New Roman"/>
              </a:rPr>
              <a:t>step,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get the node 7 and so on.  With the help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threads and </a:t>
            </a:r>
            <a:r>
              <a:rPr sz="1069" spc="5" dirty="0">
                <a:latin typeface="Times New Roman"/>
                <a:cs typeface="Times New Roman"/>
              </a:rPr>
              <a:t>links,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are successful </a:t>
            </a:r>
            <a:r>
              <a:rPr sz="1069" spc="10" dirty="0">
                <a:latin typeface="Times New Roman"/>
                <a:cs typeface="Times New Roman"/>
              </a:rPr>
              <a:t>in getting the </a:t>
            </a:r>
            <a:r>
              <a:rPr sz="1069" spc="5" dirty="0">
                <a:latin typeface="Times New Roman"/>
                <a:cs typeface="Times New Roman"/>
              </a:rPr>
              <a:t>correct inorder  traversal. </a:t>
            </a:r>
            <a:r>
              <a:rPr sz="1069" spc="19" dirty="0">
                <a:latin typeface="Times New Roman"/>
                <a:cs typeface="Times New Roman"/>
              </a:rPr>
              <a:t>No </a:t>
            </a:r>
            <a:r>
              <a:rPr sz="1069" spc="5" dirty="0">
                <a:latin typeface="Times New Roman"/>
                <a:cs typeface="Times New Roman"/>
              </a:rPr>
              <a:t>recursive call has </a:t>
            </a:r>
            <a:r>
              <a:rPr sz="1069" spc="10" dirty="0">
                <a:latin typeface="Times New Roman"/>
                <a:cs typeface="Times New Roman"/>
              </a:rPr>
              <a:t>been made so </a:t>
            </a:r>
            <a:r>
              <a:rPr sz="1069" dirty="0">
                <a:latin typeface="Times New Roman"/>
                <a:cs typeface="Times New Roman"/>
              </a:rPr>
              <a:t>far. </a:t>
            </a:r>
            <a:r>
              <a:rPr sz="1069" spc="5" dirty="0">
                <a:latin typeface="Times New Roman"/>
                <a:cs typeface="Times New Roman"/>
              </a:rPr>
              <a:t>Therefore stack is not used. </a:t>
            </a:r>
            <a:r>
              <a:rPr sz="1069" spc="10" dirty="0">
                <a:latin typeface="Times New Roman"/>
                <a:cs typeface="Times New Roman"/>
              </a:rPr>
              <a:t>This  </a:t>
            </a:r>
            <a:r>
              <a:rPr sz="1069" spc="5" dirty="0">
                <a:latin typeface="Times New Roman"/>
                <a:cs typeface="Times New Roman"/>
              </a:rPr>
              <a:t>inorder traversal will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faster </a:t>
            </a:r>
            <a:r>
              <a:rPr sz="1069" spc="10" dirty="0">
                <a:latin typeface="Times New Roman"/>
                <a:cs typeface="Times New Roman"/>
              </a:rPr>
              <a:t>than the </a:t>
            </a:r>
            <a:r>
              <a:rPr sz="1069" spc="5" dirty="0">
                <a:latin typeface="Times New Roman"/>
                <a:cs typeface="Times New Roman"/>
              </a:rPr>
              <a:t>recursive inorder traversal. </a:t>
            </a:r>
            <a:r>
              <a:rPr sz="1069" spc="10" dirty="0">
                <a:latin typeface="Times New Roman"/>
                <a:cs typeface="Times New Roman"/>
              </a:rPr>
              <a:t>When </a:t>
            </a:r>
            <a:r>
              <a:rPr sz="1069" spc="5" dirty="0">
                <a:latin typeface="Times New Roman"/>
                <a:cs typeface="Times New Roman"/>
              </a:rPr>
              <a:t>other classes  </a:t>
            </a:r>
            <a:r>
              <a:rPr sz="1069" spc="10" dirty="0">
                <a:latin typeface="Times New Roman"/>
                <a:cs typeface="Times New Roman"/>
              </a:rPr>
              <a:t>use </a:t>
            </a:r>
            <a:r>
              <a:rPr sz="1069" spc="5" dirty="0">
                <a:latin typeface="Times New Roman"/>
                <a:cs typeface="Times New Roman"/>
              </a:rPr>
              <a:t>this routine, it </a:t>
            </a:r>
            <a:r>
              <a:rPr sz="1069" spc="10" dirty="0">
                <a:latin typeface="Times New Roman"/>
                <a:cs typeface="Times New Roman"/>
              </a:rPr>
              <a:t>will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faster.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</a:t>
            </a:r>
            <a:r>
              <a:rPr sz="1069" spc="5" dirty="0">
                <a:latin typeface="Times New Roman"/>
                <a:cs typeface="Times New Roman"/>
              </a:rPr>
              <a:t>not used </a:t>
            </a:r>
            <a:r>
              <a:rPr sz="1069" spc="10" dirty="0">
                <a:latin typeface="Times New Roman"/>
                <a:cs typeface="Times New Roman"/>
              </a:rPr>
              <a:t>any </a:t>
            </a:r>
            <a:r>
              <a:rPr sz="1069" spc="5" dirty="0">
                <a:latin typeface="Times New Roman"/>
                <a:cs typeface="Times New Roman"/>
              </a:rPr>
              <a:t>additional </a:t>
            </a:r>
            <a:r>
              <a:rPr sz="1069" spc="10" dirty="0">
                <a:latin typeface="Times New Roman"/>
                <a:cs typeface="Times New Roman"/>
              </a:rPr>
              <a:t>memory </a:t>
            </a:r>
            <a:r>
              <a:rPr sz="1069" spc="5" dirty="0">
                <a:latin typeface="Times New Roman"/>
                <a:cs typeface="Times New Roman"/>
              </a:rPr>
              <a:t>for this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routine.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are using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null </a:t>
            </a:r>
            <a:r>
              <a:rPr sz="1069" spc="10" dirty="0">
                <a:latin typeface="Times New Roman"/>
                <a:cs typeface="Times New Roman"/>
              </a:rPr>
              <a:t>links and </a:t>
            </a:r>
            <a:r>
              <a:rPr sz="1069" spc="5" dirty="0">
                <a:latin typeface="Times New Roman"/>
                <a:cs typeface="Times New Roman"/>
              </a:rPr>
              <a:t>putting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values of thread in </a:t>
            </a:r>
            <a:r>
              <a:rPr sz="1069" dirty="0">
                <a:latin typeface="Times New Roman"/>
                <a:cs typeface="Times New Roman"/>
              </a:rPr>
              <a:t>it. </a:t>
            </a:r>
            <a:r>
              <a:rPr sz="1069" spc="10" dirty="0">
                <a:latin typeface="Times New Roman"/>
                <a:cs typeface="Times New Roman"/>
              </a:rPr>
              <a:t>This </a:t>
            </a:r>
            <a:r>
              <a:rPr sz="1069" spc="5" dirty="0">
                <a:latin typeface="Times New Roman"/>
                <a:cs typeface="Times New Roman"/>
              </a:rPr>
              <a:t>routine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is very simple to understand. 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recursive routines, </a:t>
            </a:r>
            <a:r>
              <a:rPr sz="1069" spc="10" dirty="0">
                <a:latin typeface="Times New Roman"/>
                <a:cs typeface="Times New Roman"/>
              </a:rPr>
              <a:t>we have to </a:t>
            </a:r>
            <a:r>
              <a:rPr sz="1069" spc="5" dirty="0">
                <a:latin typeface="Times New Roman"/>
                <a:cs typeface="Times New Roman"/>
              </a:rPr>
              <a:t>stop the recursion  at </a:t>
            </a:r>
            <a:r>
              <a:rPr sz="1069" spc="15" dirty="0">
                <a:latin typeface="Times New Roman"/>
                <a:cs typeface="Times New Roman"/>
              </a:rPr>
              <a:t>some </a:t>
            </a:r>
            <a:r>
              <a:rPr sz="1069" spc="5" dirty="0">
                <a:latin typeface="Times New Roman"/>
                <a:cs typeface="Times New Roman"/>
              </a:rPr>
              <a:t>condition. Otherwise, it will </a:t>
            </a:r>
            <a:r>
              <a:rPr sz="1069" spc="10" dirty="0">
                <a:latin typeface="Times New Roman"/>
                <a:cs typeface="Times New Roman"/>
              </a:rPr>
              <a:t>keep on </a:t>
            </a:r>
            <a:r>
              <a:rPr sz="1069" spc="5" dirty="0">
                <a:latin typeface="Times New Roman"/>
                <a:cs typeface="Times New Roman"/>
              </a:rPr>
              <a:t>executing and lead to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aborting </a:t>
            </a:r>
            <a:r>
              <a:rPr sz="1069" spc="10" dirty="0">
                <a:latin typeface="Times New Roman"/>
                <a:cs typeface="Times New Roman"/>
              </a:rPr>
              <a:t>of our  program.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53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algn="just">
              <a:lnSpc>
                <a:spcPts val="1502"/>
              </a:lnSpc>
            </a:pPr>
            <a:r>
              <a:rPr sz="1264" b="1" spc="5" dirty="0">
                <a:latin typeface="Arial"/>
                <a:cs typeface="Arial"/>
              </a:rPr>
              <a:t>Complete Binary</a:t>
            </a:r>
            <a:r>
              <a:rPr sz="1264" b="1" spc="-63" dirty="0">
                <a:latin typeface="Arial"/>
                <a:cs typeface="Arial"/>
              </a:rPr>
              <a:t> </a:t>
            </a:r>
            <a:r>
              <a:rPr sz="1264" b="1" dirty="0">
                <a:latin typeface="Arial"/>
                <a:cs typeface="Arial"/>
              </a:rPr>
              <a:t>Tree</a:t>
            </a:r>
            <a:endParaRPr sz="1264">
              <a:latin typeface="Arial"/>
              <a:cs typeface="Arial"/>
            </a:endParaRPr>
          </a:p>
          <a:p>
            <a:pPr marL="12347" marR="4939" algn="just">
              <a:lnSpc>
                <a:spcPct val="98300"/>
              </a:lnSpc>
              <a:spcBef>
                <a:spcPts val="5"/>
              </a:spcBef>
            </a:pP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5" dirty="0">
                <a:latin typeface="Times New Roman"/>
                <a:cs typeface="Times New Roman"/>
              </a:rPr>
              <a:t>have </a:t>
            </a:r>
            <a:r>
              <a:rPr sz="1069" spc="5" dirty="0">
                <a:latin typeface="Times New Roman"/>
                <a:cs typeface="Times New Roman"/>
              </a:rPr>
              <a:t>earlier </a:t>
            </a:r>
            <a:r>
              <a:rPr sz="1069" spc="10" dirty="0">
                <a:latin typeface="Times New Roman"/>
                <a:cs typeface="Times New Roman"/>
              </a:rPr>
              <a:t>discussed the properties of the </a:t>
            </a:r>
            <a:r>
              <a:rPr sz="1069" spc="5" dirty="0">
                <a:latin typeface="Times New Roman"/>
                <a:cs typeface="Times New Roman"/>
              </a:rPr>
              <a:t>binary trees besides talking about </a:t>
            </a:r>
            <a:r>
              <a:rPr sz="1069" spc="10" dirty="0">
                <a:latin typeface="Times New Roman"/>
                <a:cs typeface="Times New Roman"/>
              </a:rPr>
              <a:t>the  </a:t>
            </a:r>
            <a:r>
              <a:rPr sz="1069" spc="5" dirty="0">
                <a:latin typeface="Times New Roman"/>
                <a:cs typeface="Times New Roman"/>
              </a:rPr>
              <a:t>internal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external </a:t>
            </a:r>
            <a:r>
              <a:rPr sz="1069" spc="10" dirty="0">
                <a:latin typeface="Times New Roman"/>
                <a:cs typeface="Times New Roman"/>
              </a:rPr>
              <a:t>nodes’ </a:t>
            </a:r>
            <a:r>
              <a:rPr sz="1069" spc="5" dirty="0">
                <a:latin typeface="Times New Roman"/>
                <a:cs typeface="Times New Roman"/>
              </a:rPr>
              <a:t>theorem. </a:t>
            </a: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discuss another property of binary  </a:t>
            </a:r>
            <a:r>
              <a:rPr sz="1069" spc="10" dirty="0">
                <a:latin typeface="Times New Roman"/>
                <a:cs typeface="Times New Roman"/>
              </a:rPr>
              <a:t>trees that </a:t>
            </a:r>
            <a:r>
              <a:rPr sz="1069" spc="5" dirty="0">
                <a:latin typeface="Times New Roman"/>
                <a:cs typeface="Times New Roman"/>
              </a:rPr>
              <a:t>is related </a:t>
            </a:r>
            <a:r>
              <a:rPr sz="1069" spc="10" dirty="0">
                <a:latin typeface="Times New Roman"/>
                <a:cs typeface="Times New Roman"/>
              </a:rPr>
              <a:t>to </a:t>
            </a:r>
            <a:r>
              <a:rPr sz="1069" spc="5" dirty="0">
                <a:latin typeface="Times New Roman"/>
                <a:cs typeface="Times New Roman"/>
              </a:rPr>
              <a:t>its storage before dilating </a:t>
            </a:r>
            <a:r>
              <a:rPr sz="1069" spc="10" dirty="0">
                <a:latin typeface="Times New Roman"/>
                <a:cs typeface="Times New Roman"/>
              </a:rPr>
              <a:t>upon the complete binary </a:t>
            </a:r>
            <a:r>
              <a:rPr sz="1069" spc="5" dirty="0">
                <a:latin typeface="Times New Roman"/>
                <a:cs typeface="Times New Roman"/>
              </a:rPr>
              <a:t>tree </a:t>
            </a:r>
            <a:r>
              <a:rPr sz="1069" spc="10" dirty="0">
                <a:latin typeface="Times New Roman"/>
                <a:cs typeface="Times New Roman"/>
              </a:rPr>
              <a:t>and the  heap </a:t>
            </a:r>
            <a:r>
              <a:rPr sz="1069" spc="5" dirty="0">
                <a:latin typeface="Times New Roman"/>
                <a:cs typeface="Times New Roman"/>
              </a:rPr>
              <a:t>abstract </a:t>
            </a:r>
            <a:r>
              <a:rPr sz="1069" spc="10" dirty="0">
                <a:latin typeface="Times New Roman"/>
                <a:cs typeface="Times New Roman"/>
              </a:rPr>
              <a:t>data</a:t>
            </a:r>
            <a:r>
              <a:rPr sz="1069" spc="-4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type.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algn="just"/>
            <a:r>
              <a:rPr sz="1069" spc="10" dirty="0">
                <a:latin typeface="Times New Roman"/>
                <a:cs typeface="Times New Roman"/>
              </a:rPr>
              <a:t>Here </a:t>
            </a:r>
            <a:r>
              <a:rPr sz="1069" spc="5" dirty="0">
                <a:latin typeface="Times New Roman"/>
                <a:cs typeface="Times New Roman"/>
              </a:rPr>
              <a:t>is the definition of </a:t>
            </a:r>
            <a:r>
              <a:rPr sz="1069" spc="10" dirty="0">
                <a:latin typeface="Times New Roman"/>
                <a:cs typeface="Times New Roman"/>
              </a:rPr>
              <a:t>a complete binary</a:t>
            </a:r>
            <a:r>
              <a:rPr sz="1069" spc="-1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tree: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1118">
              <a:latin typeface="Times New Roman"/>
              <a:cs typeface="Times New Roman"/>
            </a:endParaRPr>
          </a:p>
          <a:p>
            <a:pPr marL="430908" marR="5556" indent="-209281">
              <a:lnSpc>
                <a:spcPts val="1264"/>
              </a:lnSpc>
              <a:buFont typeface="Wingdings"/>
              <a:buChar char=""/>
              <a:tabLst>
                <a:tab pos="430291" algn="l"/>
                <a:tab pos="430908" algn="l"/>
              </a:tabLst>
            </a:pPr>
            <a:r>
              <a:rPr sz="1069" spc="19" dirty="0">
                <a:latin typeface="Times New Roman"/>
                <a:cs typeface="Times New Roman"/>
              </a:rPr>
              <a:t>A </a:t>
            </a:r>
            <a:r>
              <a:rPr sz="1069" spc="10" dirty="0">
                <a:latin typeface="Times New Roman"/>
                <a:cs typeface="Times New Roman"/>
              </a:rPr>
              <a:t>complete </a:t>
            </a:r>
            <a:r>
              <a:rPr sz="1069" spc="5" dirty="0">
                <a:latin typeface="Times New Roman"/>
                <a:cs typeface="Times New Roman"/>
              </a:rPr>
              <a:t>binary tree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tree that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completely </a:t>
            </a:r>
            <a:r>
              <a:rPr sz="1069" spc="5" dirty="0">
                <a:latin typeface="Times New Roman"/>
                <a:cs typeface="Times New Roman"/>
              </a:rPr>
              <a:t>filled, with </a:t>
            </a:r>
            <a:r>
              <a:rPr sz="1069" spc="10" dirty="0">
                <a:latin typeface="Times New Roman"/>
                <a:cs typeface="Times New Roman"/>
              </a:rPr>
              <a:t>the possible  </a:t>
            </a:r>
            <a:r>
              <a:rPr sz="1069" spc="5" dirty="0">
                <a:latin typeface="Times New Roman"/>
                <a:cs typeface="Times New Roman"/>
              </a:rPr>
              <a:t>exception of the </a:t>
            </a:r>
            <a:r>
              <a:rPr sz="1069" spc="10" dirty="0">
                <a:latin typeface="Times New Roman"/>
                <a:cs typeface="Times New Roman"/>
              </a:rPr>
              <a:t>bottom</a:t>
            </a:r>
            <a:r>
              <a:rPr sz="1069" spc="5" dirty="0">
                <a:latin typeface="Times New Roman"/>
                <a:cs typeface="Times New Roman"/>
              </a:rPr>
              <a:t> level.</a:t>
            </a:r>
            <a:endParaRPr sz="1069">
              <a:latin typeface="Times New Roman"/>
              <a:cs typeface="Times New Roman"/>
            </a:endParaRPr>
          </a:p>
          <a:p>
            <a:pPr marL="430908" indent="-209281">
              <a:lnSpc>
                <a:spcPts val="1225"/>
              </a:lnSpc>
              <a:buFont typeface="Wingdings"/>
              <a:buChar char=""/>
              <a:tabLst>
                <a:tab pos="430291" algn="l"/>
                <a:tab pos="430908" algn="l"/>
              </a:tabLst>
            </a:pPr>
            <a:r>
              <a:rPr sz="1069" spc="10" dirty="0">
                <a:latin typeface="Times New Roman"/>
                <a:cs typeface="Times New Roman"/>
              </a:rPr>
              <a:t>The bottom </a:t>
            </a:r>
            <a:r>
              <a:rPr sz="1069" spc="5" dirty="0">
                <a:latin typeface="Times New Roman"/>
                <a:cs typeface="Times New Roman"/>
              </a:rPr>
              <a:t>level is filled </a:t>
            </a:r>
            <a:r>
              <a:rPr sz="1069" spc="10" dirty="0">
                <a:latin typeface="Times New Roman"/>
                <a:cs typeface="Times New Roman"/>
              </a:rPr>
              <a:t>from </a:t>
            </a:r>
            <a:r>
              <a:rPr sz="1069" spc="5" dirty="0">
                <a:latin typeface="Times New Roman"/>
                <a:cs typeface="Times New Roman"/>
              </a:rPr>
              <a:t>left </a:t>
            </a:r>
            <a:r>
              <a:rPr sz="1069" spc="10" dirty="0">
                <a:latin typeface="Times New Roman"/>
                <a:cs typeface="Times New Roman"/>
              </a:rPr>
              <a:t>to</a:t>
            </a:r>
            <a:r>
              <a:rPr sz="1069" spc="-2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right.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2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5556" algn="just">
              <a:lnSpc>
                <a:spcPct val="98500"/>
              </a:lnSpc>
            </a:pPr>
            <a:r>
              <a:rPr sz="1069" spc="15" dirty="0">
                <a:latin typeface="Times New Roman"/>
                <a:cs typeface="Times New Roman"/>
              </a:rPr>
              <a:t>You </a:t>
            </a:r>
            <a:r>
              <a:rPr sz="1069" spc="10" dirty="0">
                <a:latin typeface="Times New Roman"/>
                <a:cs typeface="Times New Roman"/>
              </a:rPr>
              <a:t>may </a:t>
            </a:r>
            <a:r>
              <a:rPr sz="1069" spc="5" dirty="0">
                <a:latin typeface="Times New Roman"/>
                <a:cs typeface="Times New Roman"/>
              </a:rPr>
              <a:t>find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definition of </a:t>
            </a:r>
            <a:r>
              <a:rPr sz="1069" spc="10" dirty="0">
                <a:latin typeface="Times New Roman"/>
                <a:cs typeface="Times New Roman"/>
              </a:rPr>
              <a:t>complete binary tree in the </a:t>
            </a:r>
            <a:r>
              <a:rPr sz="1069" spc="5" dirty="0">
                <a:latin typeface="Times New Roman"/>
                <a:cs typeface="Times New Roman"/>
              </a:rPr>
              <a:t>books little bit different  </a:t>
            </a:r>
            <a:r>
              <a:rPr sz="1069" spc="15" dirty="0">
                <a:latin typeface="Times New Roman"/>
                <a:cs typeface="Times New Roman"/>
              </a:rPr>
              <a:t>from </a:t>
            </a:r>
            <a:r>
              <a:rPr sz="1069" spc="5" dirty="0">
                <a:latin typeface="Times New Roman"/>
                <a:cs typeface="Times New Roman"/>
              </a:rPr>
              <a:t>this. </a:t>
            </a:r>
            <a:r>
              <a:rPr sz="1069" spc="19" dirty="0">
                <a:latin typeface="Times New Roman"/>
                <a:cs typeface="Times New Roman"/>
              </a:rPr>
              <a:t>A </a:t>
            </a:r>
            <a:r>
              <a:rPr sz="1069" spc="10" dirty="0">
                <a:latin typeface="Times New Roman"/>
                <a:cs typeface="Times New Roman"/>
              </a:rPr>
              <a:t>perfectly complete binary tree has </a:t>
            </a:r>
            <a:r>
              <a:rPr sz="1069" spc="5" dirty="0">
                <a:latin typeface="Times New Roman"/>
                <a:cs typeface="Times New Roman"/>
              </a:rPr>
              <a:t>all </a:t>
            </a:r>
            <a:r>
              <a:rPr sz="1069" spc="10" dirty="0">
                <a:latin typeface="Times New Roman"/>
                <a:cs typeface="Times New Roman"/>
              </a:rPr>
              <a:t>the leaf nodes. In the complete  </a:t>
            </a:r>
            <a:r>
              <a:rPr sz="1069" spc="5" dirty="0">
                <a:latin typeface="Times New Roman"/>
                <a:cs typeface="Times New Roman"/>
              </a:rPr>
              <a:t>binary tree, all </a:t>
            </a:r>
            <a:r>
              <a:rPr sz="1069" spc="10" dirty="0">
                <a:latin typeface="Times New Roman"/>
                <a:cs typeface="Times New Roman"/>
              </a:rPr>
              <a:t>the nodes have </a:t>
            </a:r>
            <a:r>
              <a:rPr sz="1069" spc="5" dirty="0">
                <a:latin typeface="Times New Roman"/>
                <a:cs typeface="Times New Roman"/>
              </a:rPr>
              <a:t>left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right child nodes </a:t>
            </a:r>
            <a:r>
              <a:rPr sz="1069" spc="10" dirty="0">
                <a:latin typeface="Times New Roman"/>
                <a:cs typeface="Times New Roman"/>
              </a:rPr>
              <a:t>except the bottom </a:t>
            </a:r>
            <a:r>
              <a:rPr sz="1069" spc="5" dirty="0">
                <a:latin typeface="Times New Roman"/>
                <a:cs typeface="Times New Roman"/>
              </a:rPr>
              <a:t>level. </a:t>
            </a:r>
            <a:r>
              <a:rPr sz="1069" spc="15" dirty="0">
                <a:latin typeface="Times New Roman"/>
                <a:cs typeface="Times New Roman"/>
              </a:rPr>
              <a:t>At 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bottom </a:t>
            </a:r>
            <a:r>
              <a:rPr sz="1069" spc="5" dirty="0">
                <a:latin typeface="Times New Roman"/>
                <a:cs typeface="Times New Roman"/>
              </a:rPr>
              <a:t>level, </a:t>
            </a:r>
            <a:r>
              <a:rPr sz="1069" spc="15" dirty="0">
                <a:latin typeface="Times New Roman"/>
                <a:cs typeface="Times New Roman"/>
              </a:rPr>
              <a:t>you </a:t>
            </a:r>
            <a:r>
              <a:rPr sz="1069" spc="5" dirty="0">
                <a:latin typeface="Times New Roman"/>
                <a:cs typeface="Times New Roman"/>
              </a:rPr>
              <a:t>will find the </a:t>
            </a:r>
            <a:r>
              <a:rPr sz="1069" spc="10" dirty="0">
                <a:latin typeface="Times New Roman"/>
                <a:cs typeface="Times New Roman"/>
              </a:rPr>
              <a:t>nodes from </a:t>
            </a:r>
            <a:r>
              <a:rPr sz="1069" spc="5" dirty="0">
                <a:latin typeface="Times New Roman"/>
                <a:cs typeface="Times New Roman"/>
              </a:rPr>
              <a:t>left to right.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bottom </a:t>
            </a:r>
            <a:r>
              <a:rPr sz="1069" spc="5" dirty="0">
                <a:latin typeface="Times New Roman"/>
                <a:cs typeface="Times New Roman"/>
              </a:rPr>
              <a:t>level may  </a:t>
            </a:r>
            <a:r>
              <a:rPr sz="1069" spc="17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not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851428" y="1293687"/>
            <a:ext cx="3934393" cy="27498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4485252" y="2372007"/>
            <a:ext cx="180269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5" dirty="0">
                <a:latin typeface="Arial"/>
                <a:cs typeface="Arial"/>
              </a:rPr>
              <a:t>15</a:t>
            </a:r>
            <a:endParaRPr sz="1069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02054" y="2372007"/>
            <a:ext cx="102482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5" dirty="0">
                <a:latin typeface="Arial"/>
                <a:cs typeface="Arial"/>
              </a:rPr>
              <a:t>4</a:t>
            </a:r>
            <a:endParaRPr sz="1069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56949" y="2862438"/>
            <a:ext cx="102482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5" dirty="0">
                <a:latin typeface="Arial"/>
                <a:cs typeface="Arial"/>
              </a:rPr>
              <a:t>9</a:t>
            </a:r>
            <a:endParaRPr sz="1069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847269" y="3231373"/>
            <a:ext cx="102482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5" dirty="0">
                <a:latin typeface="Arial"/>
                <a:cs typeface="Arial"/>
              </a:rPr>
              <a:t>7</a:t>
            </a:r>
            <a:endParaRPr sz="1069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140148" y="2862438"/>
            <a:ext cx="179035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Arial"/>
                <a:cs typeface="Arial"/>
              </a:rPr>
              <a:t>18</a:t>
            </a:r>
            <a:endParaRPr sz="1069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947897" y="2862438"/>
            <a:ext cx="102482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5" dirty="0">
                <a:latin typeface="Arial"/>
                <a:cs typeface="Arial"/>
              </a:rPr>
              <a:t>3</a:t>
            </a:r>
            <a:endParaRPr sz="1069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398324" y="3639572"/>
            <a:ext cx="102482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5" dirty="0">
                <a:latin typeface="Arial"/>
                <a:cs typeface="Arial"/>
              </a:rPr>
              <a:t>5</a:t>
            </a:r>
            <a:endParaRPr sz="1069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731208" y="3231373"/>
            <a:ext cx="179035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Arial"/>
                <a:cs typeface="Arial"/>
              </a:rPr>
              <a:t>16</a:t>
            </a:r>
            <a:endParaRPr sz="1069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549088" y="3231373"/>
            <a:ext cx="179035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Arial"/>
                <a:cs typeface="Arial"/>
              </a:rPr>
              <a:t>20</a:t>
            </a:r>
            <a:endParaRPr sz="1069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504388" y="1389662"/>
            <a:ext cx="842081" cy="717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1643"/>
            <a:r>
              <a:rPr sz="1069" spc="15" dirty="0">
                <a:latin typeface="Arial"/>
                <a:cs typeface="Arial"/>
              </a:rPr>
              <a:t>dummy</a:t>
            </a:r>
            <a:endParaRPr sz="1069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58">
              <a:latin typeface="Times New Roman"/>
              <a:cs typeface="Times New Roman"/>
            </a:endParaRPr>
          </a:p>
          <a:p>
            <a:pPr marL="12347">
              <a:spcBef>
                <a:spcPts val="5"/>
              </a:spcBef>
            </a:pPr>
            <a:r>
              <a:rPr sz="1069" spc="10" dirty="0">
                <a:latin typeface="Arial"/>
                <a:cs typeface="Arial"/>
              </a:rPr>
              <a:t>14</a:t>
            </a:r>
            <a:endParaRPr sz="1069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561677" y="1539557"/>
            <a:ext cx="2257690" cy="1726142"/>
          </a:xfrm>
          <a:custGeom>
            <a:avLst/>
            <a:gdLst/>
            <a:ahLst/>
            <a:cxnLst/>
            <a:rect l="l" t="t" r="r" b="b"/>
            <a:pathLst>
              <a:path w="2322195" h="1775460">
                <a:moveTo>
                  <a:pt x="345185" y="1556003"/>
                </a:moveTo>
                <a:lnTo>
                  <a:pt x="342137" y="1556766"/>
                </a:lnTo>
                <a:lnTo>
                  <a:pt x="339852" y="1559814"/>
                </a:lnTo>
                <a:lnTo>
                  <a:pt x="337566" y="1582674"/>
                </a:lnTo>
                <a:lnTo>
                  <a:pt x="336803" y="1586484"/>
                </a:lnTo>
                <a:lnTo>
                  <a:pt x="337566" y="1590294"/>
                </a:lnTo>
                <a:lnTo>
                  <a:pt x="340614" y="1591818"/>
                </a:lnTo>
                <a:lnTo>
                  <a:pt x="344423" y="1591056"/>
                </a:lnTo>
                <a:lnTo>
                  <a:pt x="345947" y="1588008"/>
                </a:lnTo>
                <a:lnTo>
                  <a:pt x="346709" y="1583436"/>
                </a:lnTo>
                <a:lnTo>
                  <a:pt x="348996" y="1561338"/>
                </a:lnTo>
                <a:lnTo>
                  <a:pt x="348234" y="1558290"/>
                </a:lnTo>
                <a:lnTo>
                  <a:pt x="345185" y="1556003"/>
                </a:lnTo>
                <a:close/>
              </a:path>
              <a:path w="2322195" h="1775460">
                <a:moveTo>
                  <a:pt x="337566" y="1618488"/>
                </a:moveTo>
                <a:lnTo>
                  <a:pt x="334517" y="1619250"/>
                </a:lnTo>
                <a:lnTo>
                  <a:pt x="332231" y="1622298"/>
                </a:lnTo>
                <a:lnTo>
                  <a:pt x="332231" y="1626108"/>
                </a:lnTo>
                <a:lnTo>
                  <a:pt x="329184" y="1647444"/>
                </a:lnTo>
                <a:lnTo>
                  <a:pt x="329184" y="1648968"/>
                </a:lnTo>
                <a:lnTo>
                  <a:pt x="329946" y="1652016"/>
                </a:lnTo>
                <a:lnTo>
                  <a:pt x="332231" y="1654302"/>
                </a:lnTo>
                <a:lnTo>
                  <a:pt x="336041" y="1653540"/>
                </a:lnTo>
                <a:lnTo>
                  <a:pt x="337566" y="1650492"/>
                </a:lnTo>
                <a:lnTo>
                  <a:pt x="338328" y="1648206"/>
                </a:lnTo>
                <a:lnTo>
                  <a:pt x="340614" y="1627632"/>
                </a:lnTo>
                <a:lnTo>
                  <a:pt x="341376" y="1623822"/>
                </a:lnTo>
                <a:lnTo>
                  <a:pt x="340614" y="1620012"/>
                </a:lnTo>
                <a:lnTo>
                  <a:pt x="337566" y="1618488"/>
                </a:lnTo>
                <a:close/>
              </a:path>
              <a:path w="2322195" h="1775460">
                <a:moveTo>
                  <a:pt x="327659" y="1680210"/>
                </a:moveTo>
                <a:lnTo>
                  <a:pt x="318516" y="1703832"/>
                </a:lnTo>
                <a:lnTo>
                  <a:pt x="316991" y="1709927"/>
                </a:lnTo>
                <a:lnTo>
                  <a:pt x="316991" y="1712976"/>
                </a:lnTo>
                <a:lnTo>
                  <a:pt x="320040" y="1715262"/>
                </a:lnTo>
                <a:lnTo>
                  <a:pt x="323087" y="1715262"/>
                </a:lnTo>
                <a:lnTo>
                  <a:pt x="325373" y="1712214"/>
                </a:lnTo>
                <a:lnTo>
                  <a:pt x="331470" y="1687829"/>
                </a:lnTo>
                <a:lnTo>
                  <a:pt x="331470" y="1685544"/>
                </a:lnTo>
                <a:lnTo>
                  <a:pt x="330708" y="1682496"/>
                </a:lnTo>
                <a:lnTo>
                  <a:pt x="327659" y="1680210"/>
                </a:lnTo>
                <a:close/>
              </a:path>
              <a:path w="2322195" h="1775460">
                <a:moveTo>
                  <a:pt x="311658" y="1741170"/>
                </a:moveTo>
                <a:lnTo>
                  <a:pt x="307847" y="1741170"/>
                </a:lnTo>
                <a:lnTo>
                  <a:pt x="305561" y="1743456"/>
                </a:lnTo>
                <a:lnTo>
                  <a:pt x="304037" y="1746503"/>
                </a:lnTo>
                <a:lnTo>
                  <a:pt x="300990" y="1751838"/>
                </a:lnTo>
                <a:lnTo>
                  <a:pt x="297941" y="1756410"/>
                </a:lnTo>
                <a:lnTo>
                  <a:pt x="291846" y="1764029"/>
                </a:lnTo>
                <a:lnTo>
                  <a:pt x="290322" y="1767077"/>
                </a:lnTo>
                <a:lnTo>
                  <a:pt x="291846" y="1770126"/>
                </a:lnTo>
                <a:lnTo>
                  <a:pt x="294893" y="1771650"/>
                </a:lnTo>
                <a:lnTo>
                  <a:pt x="297941" y="1770888"/>
                </a:lnTo>
                <a:lnTo>
                  <a:pt x="298703" y="1770126"/>
                </a:lnTo>
                <a:lnTo>
                  <a:pt x="302514" y="1765553"/>
                </a:lnTo>
                <a:lnTo>
                  <a:pt x="305561" y="1760982"/>
                </a:lnTo>
                <a:lnTo>
                  <a:pt x="309372" y="1755648"/>
                </a:lnTo>
                <a:lnTo>
                  <a:pt x="312420" y="1750314"/>
                </a:lnTo>
                <a:lnTo>
                  <a:pt x="313943" y="1746503"/>
                </a:lnTo>
                <a:lnTo>
                  <a:pt x="313943" y="1743456"/>
                </a:lnTo>
                <a:lnTo>
                  <a:pt x="311658" y="1741170"/>
                </a:lnTo>
                <a:close/>
              </a:path>
              <a:path w="2322195" h="1775460">
                <a:moveTo>
                  <a:pt x="237743" y="1753362"/>
                </a:moveTo>
                <a:lnTo>
                  <a:pt x="235458" y="1754886"/>
                </a:lnTo>
                <a:lnTo>
                  <a:pt x="234696" y="1757934"/>
                </a:lnTo>
                <a:lnTo>
                  <a:pt x="236220" y="1760982"/>
                </a:lnTo>
                <a:lnTo>
                  <a:pt x="237743" y="1762506"/>
                </a:lnTo>
                <a:lnTo>
                  <a:pt x="245364" y="1767840"/>
                </a:lnTo>
                <a:lnTo>
                  <a:pt x="252984" y="1771650"/>
                </a:lnTo>
                <a:lnTo>
                  <a:pt x="259079" y="1775460"/>
                </a:lnTo>
                <a:lnTo>
                  <a:pt x="263652" y="1775460"/>
                </a:lnTo>
                <a:lnTo>
                  <a:pt x="265937" y="1773174"/>
                </a:lnTo>
                <a:lnTo>
                  <a:pt x="265937" y="1770126"/>
                </a:lnTo>
                <a:lnTo>
                  <a:pt x="263652" y="1767840"/>
                </a:lnTo>
                <a:lnTo>
                  <a:pt x="262128" y="1767077"/>
                </a:lnTo>
                <a:lnTo>
                  <a:pt x="256793" y="1764029"/>
                </a:lnTo>
                <a:lnTo>
                  <a:pt x="250697" y="1760220"/>
                </a:lnTo>
                <a:lnTo>
                  <a:pt x="243078" y="1754886"/>
                </a:lnTo>
                <a:lnTo>
                  <a:pt x="241553" y="1754124"/>
                </a:lnTo>
                <a:lnTo>
                  <a:pt x="237743" y="1753362"/>
                </a:lnTo>
                <a:close/>
              </a:path>
              <a:path w="2322195" h="1775460">
                <a:moveTo>
                  <a:pt x="189737" y="1713738"/>
                </a:moveTo>
                <a:lnTo>
                  <a:pt x="186690" y="1715262"/>
                </a:lnTo>
                <a:lnTo>
                  <a:pt x="185165" y="1719072"/>
                </a:lnTo>
                <a:lnTo>
                  <a:pt x="186690" y="1722120"/>
                </a:lnTo>
                <a:lnTo>
                  <a:pt x="189737" y="1724406"/>
                </a:lnTo>
                <a:lnTo>
                  <a:pt x="200405" y="1733550"/>
                </a:lnTo>
                <a:lnTo>
                  <a:pt x="207264" y="1739646"/>
                </a:lnTo>
                <a:lnTo>
                  <a:pt x="211073" y="1740408"/>
                </a:lnTo>
                <a:lnTo>
                  <a:pt x="214122" y="1738884"/>
                </a:lnTo>
                <a:lnTo>
                  <a:pt x="214884" y="1735074"/>
                </a:lnTo>
                <a:lnTo>
                  <a:pt x="213359" y="1732026"/>
                </a:lnTo>
                <a:lnTo>
                  <a:pt x="205740" y="1726692"/>
                </a:lnTo>
                <a:lnTo>
                  <a:pt x="195834" y="1717548"/>
                </a:lnTo>
                <a:lnTo>
                  <a:pt x="192785" y="1715262"/>
                </a:lnTo>
                <a:lnTo>
                  <a:pt x="189737" y="1713738"/>
                </a:lnTo>
                <a:close/>
              </a:path>
              <a:path w="2322195" h="1775460">
                <a:moveTo>
                  <a:pt x="144779" y="1671066"/>
                </a:moveTo>
                <a:lnTo>
                  <a:pt x="140970" y="1671827"/>
                </a:lnTo>
                <a:lnTo>
                  <a:pt x="140208" y="1675638"/>
                </a:lnTo>
                <a:lnTo>
                  <a:pt x="140970" y="1678686"/>
                </a:lnTo>
                <a:lnTo>
                  <a:pt x="144017" y="1680972"/>
                </a:lnTo>
                <a:lnTo>
                  <a:pt x="155447" y="1692402"/>
                </a:lnTo>
                <a:lnTo>
                  <a:pt x="160020" y="1697736"/>
                </a:lnTo>
                <a:lnTo>
                  <a:pt x="163829" y="1698498"/>
                </a:lnTo>
                <a:lnTo>
                  <a:pt x="166878" y="1696974"/>
                </a:lnTo>
                <a:lnTo>
                  <a:pt x="167640" y="1693926"/>
                </a:lnTo>
                <a:lnTo>
                  <a:pt x="166878" y="1690877"/>
                </a:lnTo>
                <a:lnTo>
                  <a:pt x="161543" y="1686306"/>
                </a:lnTo>
                <a:lnTo>
                  <a:pt x="150114" y="1674876"/>
                </a:lnTo>
                <a:lnTo>
                  <a:pt x="147828" y="1671827"/>
                </a:lnTo>
                <a:lnTo>
                  <a:pt x="144779" y="1671066"/>
                </a:lnTo>
                <a:close/>
              </a:path>
              <a:path w="2322195" h="1775460">
                <a:moveTo>
                  <a:pt x="102870" y="1624584"/>
                </a:moveTo>
                <a:lnTo>
                  <a:pt x="99059" y="1625346"/>
                </a:lnTo>
                <a:lnTo>
                  <a:pt x="97535" y="1628394"/>
                </a:lnTo>
                <a:lnTo>
                  <a:pt x="99059" y="1631442"/>
                </a:lnTo>
                <a:lnTo>
                  <a:pt x="108203" y="1642872"/>
                </a:lnTo>
                <a:lnTo>
                  <a:pt x="116585" y="1652016"/>
                </a:lnTo>
                <a:lnTo>
                  <a:pt x="119634" y="1653540"/>
                </a:lnTo>
                <a:lnTo>
                  <a:pt x="122681" y="1652777"/>
                </a:lnTo>
                <a:lnTo>
                  <a:pt x="124205" y="1649729"/>
                </a:lnTo>
                <a:lnTo>
                  <a:pt x="123443" y="1645920"/>
                </a:lnTo>
                <a:lnTo>
                  <a:pt x="115061" y="1636776"/>
                </a:lnTo>
                <a:lnTo>
                  <a:pt x="105917" y="1626108"/>
                </a:lnTo>
                <a:lnTo>
                  <a:pt x="102870" y="1624584"/>
                </a:lnTo>
                <a:close/>
              </a:path>
              <a:path w="2322195" h="1775460">
                <a:moveTo>
                  <a:pt x="64770" y="1574292"/>
                </a:moveTo>
                <a:lnTo>
                  <a:pt x="61721" y="1575053"/>
                </a:lnTo>
                <a:lnTo>
                  <a:pt x="60197" y="1578102"/>
                </a:lnTo>
                <a:lnTo>
                  <a:pt x="60197" y="1581150"/>
                </a:lnTo>
                <a:lnTo>
                  <a:pt x="64008" y="1586484"/>
                </a:lnTo>
                <a:lnTo>
                  <a:pt x="74676" y="1600962"/>
                </a:lnTo>
                <a:lnTo>
                  <a:pt x="76199" y="1603248"/>
                </a:lnTo>
                <a:lnTo>
                  <a:pt x="79247" y="1605534"/>
                </a:lnTo>
                <a:lnTo>
                  <a:pt x="82296" y="1604010"/>
                </a:lnTo>
                <a:lnTo>
                  <a:pt x="84581" y="1601724"/>
                </a:lnTo>
                <a:lnTo>
                  <a:pt x="83820" y="1597914"/>
                </a:lnTo>
                <a:lnTo>
                  <a:pt x="81534" y="1595627"/>
                </a:lnTo>
                <a:lnTo>
                  <a:pt x="71628" y="1581150"/>
                </a:lnTo>
                <a:lnTo>
                  <a:pt x="67817" y="1576577"/>
                </a:lnTo>
                <a:lnTo>
                  <a:pt x="64770" y="1574292"/>
                </a:lnTo>
                <a:close/>
              </a:path>
              <a:path w="2322195" h="1775460">
                <a:moveTo>
                  <a:pt x="33528" y="1520952"/>
                </a:moveTo>
                <a:lnTo>
                  <a:pt x="29717" y="1520952"/>
                </a:lnTo>
                <a:lnTo>
                  <a:pt x="28193" y="1524000"/>
                </a:lnTo>
                <a:lnTo>
                  <a:pt x="28193" y="1527048"/>
                </a:lnTo>
                <a:lnTo>
                  <a:pt x="35814" y="1542288"/>
                </a:lnTo>
                <a:lnTo>
                  <a:pt x="41147" y="1550670"/>
                </a:lnTo>
                <a:lnTo>
                  <a:pt x="44196" y="1552956"/>
                </a:lnTo>
                <a:lnTo>
                  <a:pt x="47243" y="1552956"/>
                </a:lnTo>
                <a:lnTo>
                  <a:pt x="49529" y="1549908"/>
                </a:lnTo>
                <a:lnTo>
                  <a:pt x="48767" y="1546098"/>
                </a:lnTo>
                <a:lnTo>
                  <a:pt x="43434" y="1537716"/>
                </a:lnTo>
                <a:lnTo>
                  <a:pt x="35814" y="1523238"/>
                </a:lnTo>
                <a:lnTo>
                  <a:pt x="33528" y="1520952"/>
                </a:lnTo>
                <a:close/>
              </a:path>
              <a:path w="2322195" h="1775460">
                <a:moveTo>
                  <a:pt x="9143" y="1462277"/>
                </a:moveTo>
                <a:lnTo>
                  <a:pt x="6095" y="1464564"/>
                </a:lnTo>
                <a:lnTo>
                  <a:pt x="5334" y="1467612"/>
                </a:lnTo>
                <a:lnTo>
                  <a:pt x="6857" y="1473708"/>
                </a:lnTo>
                <a:lnTo>
                  <a:pt x="9143" y="1481327"/>
                </a:lnTo>
                <a:lnTo>
                  <a:pt x="13715" y="1493520"/>
                </a:lnTo>
                <a:lnTo>
                  <a:pt x="16001" y="1496568"/>
                </a:lnTo>
                <a:lnTo>
                  <a:pt x="19050" y="1496568"/>
                </a:lnTo>
                <a:lnTo>
                  <a:pt x="22097" y="1494282"/>
                </a:lnTo>
                <a:lnTo>
                  <a:pt x="22097" y="1490472"/>
                </a:lnTo>
                <a:lnTo>
                  <a:pt x="17525" y="1478279"/>
                </a:lnTo>
                <a:lnTo>
                  <a:pt x="16001" y="1470660"/>
                </a:lnTo>
                <a:lnTo>
                  <a:pt x="14478" y="1465326"/>
                </a:lnTo>
                <a:lnTo>
                  <a:pt x="12191" y="1463040"/>
                </a:lnTo>
                <a:lnTo>
                  <a:pt x="9143" y="1462277"/>
                </a:lnTo>
                <a:close/>
              </a:path>
              <a:path w="2322195" h="1775460">
                <a:moveTo>
                  <a:pt x="6857" y="1399794"/>
                </a:moveTo>
                <a:lnTo>
                  <a:pt x="3047" y="1400556"/>
                </a:lnTo>
                <a:lnTo>
                  <a:pt x="1523" y="1403603"/>
                </a:lnTo>
                <a:lnTo>
                  <a:pt x="1447" y="1406652"/>
                </a:lnTo>
                <a:lnTo>
                  <a:pt x="762" y="1413510"/>
                </a:lnTo>
                <a:lnTo>
                  <a:pt x="0" y="1420368"/>
                </a:lnTo>
                <a:lnTo>
                  <a:pt x="0" y="1431036"/>
                </a:lnTo>
                <a:lnTo>
                  <a:pt x="1523" y="1434084"/>
                </a:lnTo>
                <a:lnTo>
                  <a:pt x="5334" y="1435608"/>
                </a:lnTo>
                <a:lnTo>
                  <a:pt x="8381" y="1434084"/>
                </a:lnTo>
                <a:lnTo>
                  <a:pt x="9143" y="1431036"/>
                </a:lnTo>
                <a:lnTo>
                  <a:pt x="9143" y="1413510"/>
                </a:lnTo>
                <a:lnTo>
                  <a:pt x="9906" y="1406652"/>
                </a:lnTo>
                <a:lnTo>
                  <a:pt x="10667" y="1405127"/>
                </a:lnTo>
                <a:lnTo>
                  <a:pt x="9906" y="1401318"/>
                </a:lnTo>
                <a:lnTo>
                  <a:pt x="6857" y="1399794"/>
                </a:lnTo>
                <a:close/>
              </a:path>
              <a:path w="2322195" h="1775460">
                <a:moveTo>
                  <a:pt x="22097" y="1338834"/>
                </a:moveTo>
                <a:lnTo>
                  <a:pt x="18287" y="1339596"/>
                </a:lnTo>
                <a:lnTo>
                  <a:pt x="16763" y="1341882"/>
                </a:lnTo>
                <a:lnTo>
                  <a:pt x="14478" y="1350264"/>
                </a:lnTo>
                <a:lnTo>
                  <a:pt x="10667" y="1363979"/>
                </a:lnTo>
                <a:lnTo>
                  <a:pt x="9143" y="1368552"/>
                </a:lnTo>
                <a:lnTo>
                  <a:pt x="9906" y="1371600"/>
                </a:lnTo>
                <a:lnTo>
                  <a:pt x="12953" y="1373886"/>
                </a:lnTo>
                <a:lnTo>
                  <a:pt x="16001" y="1373124"/>
                </a:lnTo>
                <a:lnTo>
                  <a:pt x="18287" y="1370076"/>
                </a:lnTo>
                <a:lnTo>
                  <a:pt x="19050" y="1366266"/>
                </a:lnTo>
                <a:lnTo>
                  <a:pt x="22859" y="1352550"/>
                </a:lnTo>
                <a:lnTo>
                  <a:pt x="25146" y="1344929"/>
                </a:lnTo>
                <a:lnTo>
                  <a:pt x="24384" y="1341120"/>
                </a:lnTo>
                <a:lnTo>
                  <a:pt x="22097" y="1338834"/>
                </a:lnTo>
                <a:close/>
              </a:path>
              <a:path w="2322195" h="1775460">
                <a:moveTo>
                  <a:pt x="42671" y="1280160"/>
                </a:moveTo>
                <a:lnTo>
                  <a:pt x="38861" y="1280160"/>
                </a:lnTo>
                <a:lnTo>
                  <a:pt x="36576" y="1282446"/>
                </a:lnTo>
                <a:lnTo>
                  <a:pt x="31241" y="1296162"/>
                </a:lnTo>
                <a:lnTo>
                  <a:pt x="27431" y="1307592"/>
                </a:lnTo>
                <a:lnTo>
                  <a:pt x="27431" y="1311402"/>
                </a:lnTo>
                <a:lnTo>
                  <a:pt x="29717" y="1313688"/>
                </a:lnTo>
                <a:lnTo>
                  <a:pt x="33528" y="1312926"/>
                </a:lnTo>
                <a:lnTo>
                  <a:pt x="35814" y="1310640"/>
                </a:lnTo>
                <a:lnTo>
                  <a:pt x="39623" y="1299210"/>
                </a:lnTo>
                <a:lnTo>
                  <a:pt x="44958" y="1285494"/>
                </a:lnTo>
                <a:lnTo>
                  <a:pt x="44958" y="1282446"/>
                </a:lnTo>
                <a:lnTo>
                  <a:pt x="42671" y="1280160"/>
                </a:lnTo>
                <a:close/>
              </a:path>
              <a:path w="2322195" h="1775460">
                <a:moveTo>
                  <a:pt x="71628" y="1223772"/>
                </a:moveTo>
                <a:lnTo>
                  <a:pt x="67817" y="1223772"/>
                </a:lnTo>
                <a:lnTo>
                  <a:pt x="64770" y="1225296"/>
                </a:lnTo>
                <a:lnTo>
                  <a:pt x="64770" y="1226820"/>
                </a:lnTo>
                <a:lnTo>
                  <a:pt x="56387" y="1240536"/>
                </a:lnTo>
                <a:lnTo>
                  <a:pt x="51815" y="1249679"/>
                </a:lnTo>
                <a:lnTo>
                  <a:pt x="51815" y="1252727"/>
                </a:lnTo>
                <a:lnTo>
                  <a:pt x="54102" y="1255776"/>
                </a:lnTo>
                <a:lnTo>
                  <a:pt x="57149" y="1255776"/>
                </a:lnTo>
                <a:lnTo>
                  <a:pt x="60197" y="1253490"/>
                </a:lnTo>
                <a:lnTo>
                  <a:pt x="64770" y="1245108"/>
                </a:lnTo>
                <a:lnTo>
                  <a:pt x="72390" y="1231392"/>
                </a:lnTo>
                <a:lnTo>
                  <a:pt x="72390" y="1230629"/>
                </a:lnTo>
                <a:lnTo>
                  <a:pt x="73152" y="1226820"/>
                </a:lnTo>
                <a:lnTo>
                  <a:pt x="71628" y="1223772"/>
                </a:lnTo>
                <a:close/>
              </a:path>
              <a:path w="2322195" h="1775460">
                <a:moveTo>
                  <a:pt x="103631" y="1171956"/>
                </a:moveTo>
                <a:lnTo>
                  <a:pt x="100584" y="1173479"/>
                </a:lnTo>
                <a:lnTo>
                  <a:pt x="92964" y="1183386"/>
                </a:lnTo>
                <a:lnTo>
                  <a:pt x="84581" y="1195577"/>
                </a:lnTo>
                <a:lnTo>
                  <a:pt x="83820" y="1198626"/>
                </a:lnTo>
                <a:lnTo>
                  <a:pt x="86105" y="1201674"/>
                </a:lnTo>
                <a:lnTo>
                  <a:pt x="89153" y="1202436"/>
                </a:lnTo>
                <a:lnTo>
                  <a:pt x="92202" y="1200150"/>
                </a:lnTo>
                <a:lnTo>
                  <a:pt x="100584" y="1188720"/>
                </a:lnTo>
                <a:lnTo>
                  <a:pt x="108203" y="1178814"/>
                </a:lnTo>
                <a:lnTo>
                  <a:pt x="108965" y="1175766"/>
                </a:lnTo>
                <a:lnTo>
                  <a:pt x="107441" y="1172718"/>
                </a:lnTo>
                <a:lnTo>
                  <a:pt x="103631" y="1171956"/>
                </a:lnTo>
                <a:close/>
              </a:path>
              <a:path w="2322195" h="1775460">
                <a:moveTo>
                  <a:pt x="145541" y="1124712"/>
                </a:moveTo>
                <a:lnTo>
                  <a:pt x="142493" y="1125474"/>
                </a:lnTo>
                <a:lnTo>
                  <a:pt x="137922" y="1130808"/>
                </a:lnTo>
                <a:lnTo>
                  <a:pt x="130302" y="1138427"/>
                </a:lnTo>
                <a:lnTo>
                  <a:pt x="124205" y="1146048"/>
                </a:lnTo>
                <a:lnTo>
                  <a:pt x="122681" y="1149096"/>
                </a:lnTo>
                <a:lnTo>
                  <a:pt x="124205" y="1152144"/>
                </a:lnTo>
                <a:lnTo>
                  <a:pt x="127253" y="1152906"/>
                </a:lnTo>
                <a:lnTo>
                  <a:pt x="130302" y="1151382"/>
                </a:lnTo>
                <a:lnTo>
                  <a:pt x="137159" y="1144524"/>
                </a:lnTo>
                <a:lnTo>
                  <a:pt x="144017" y="1136903"/>
                </a:lnTo>
                <a:lnTo>
                  <a:pt x="148590" y="1132332"/>
                </a:lnTo>
                <a:lnTo>
                  <a:pt x="150114" y="1129284"/>
                </a:lnTo>
                <a:lnTo>
                  <a:pt x="148590" y="1125474"/>
                </a:lnTo>
                <a:lnTo>
                  <a:pt x="145541" y="1124712"/>
                </a:lnTo>
                <a:close/>
              </a:path>
              <a:path w="2322195" h="1775460">
                <a:moveTo>
                  <a:pt x="191261" y="1081277"/>
                </a:moveTo>
                <a:lnTo>
                  <a:pt x="187452" y="1082040"/>
                </a:lnTo>
                <a:lnTo>
                  <a:pt x="187452" y="1082802"/>
                </a:lnTo>
                <a:lnTo>
                  <a:pt x="178308" y="1090422"/>
                </a:lnTo>
                <a:lnTo>
                  <a:pt x="169164" y="1098803"/>
                </a:lnTo>
                <a:lnTo>
                  <a:pt x="167640" y="1100327"/>
                </a:lnTo>
                <a:lnTo>
                  <a:pt x="166115" y="1103376"/>
                </a:lnTo>
                <a:lnTo>
                  <a:pt x="167640" y="1106424"/>
                </a:lnTo>
                <a:lnTo>
                  <a:pt x="170687" y="1107948"/>
                </a:lnTo>
                <a:lnTo>
                  <a:pt x="173735" y="1107186"/>
                </a:lnTo>
                <a:lnTo>
                  <a:pt x="176022" y="1105662"/>
                </a:lnTo>
                <a:lnTo>
                  <a:pt x="184403" y="1097279"/>
                </a:lnTo>
                <a:lnTo>
                  <a:pt x="193547" y="1088898"/>
                </a:lnTo>
                <a:lnTo>
                  <a:pt x="195072" y="1085850"/>
                </a:lnTo>
                <a:lnTo>
                  <a:pt x="194309" y="1082802"/>
                </a:lnTo>
                <a:lnTo>
                  <a:pt x="191261" y="1081277"/>
                </a:lnTo>
                <a:close/>
              </a:path>
              <a:path w="2322195" h="1775460">
                <a:moveTo>
                  <a:pt x="239267" y="1040892"/>
                </a:moveTo>
                <a:lnTo>
                  <a:pt x="213359" y="1061466"/>
                </a:lnTo>
                <a:lnTo>
                  <a:pt x="214122" y="1065276"/>
                </a:lnTo>
                <a:lnTo>
                  <a:pt x="217170" y="1066800"/>
                </a:lnTo>
                <a:lnTo>
                  <a:pt x="220979" y="1065276"/>
                </a:lnTo>
                <a:lnTo>
                  <a:pt x="222503" y="1063752"/>
                </a:lnTo>
                <a:lnTo>
                  <a:pt x="233172" y="1055370"/>
                </a:lnTo>
                <a:lnTo>
                  <a:pt x="241553" y="1048512"/>
                </a:lnTo>
                <a:lnTo>
                  <a:pt x="243078" y="1045464"/>
                </a:lnTo>
                <a:lnTo>
                  <a:pt x="242315" y="1042416"/>
                </a:lnTo>
                <a:lnTo>
                  <a:pt x="239267" y="1040892"/>
                </a:lnTo>
                <a:close/>
              </a:path>
              <a:path w="2322195" h="1775460">
                <a:moveTo>
                  <a:pt x="289559" y="1002792"/>
                </a:moveTo>
                <a:lnTo>
                  <a:pt x="285749" y="1003553"/>
                </a:lnTo>
                <a:lnTo>
                  <a:pt x="284987" y="1003553"/>
                </a:lnTo>
                <a:lnTo>
                  <a:pt x="272796" y="1012698"/>
                </a:lnTo>
                <a:lnTo>
                  <a:pt x="264414" y="1019556"/>
                </a:lnTo>
                <a:lnTo>
                  <a:pt x="262128" y="1022603"/>
                </a:lnTo>
                <a:lnTo>
                  <a:pt x="263652" y="1025651"/>
                </a:lnTo>
                <a:lnTo>
                  <a:pt x="266699" y="1027176"/>
                </a:lnTo>
                <a:lnTo>
                  <a:pt x="269747" y="1026414"/>
                </a:lnTo>
                <a:lnTo>
                  <a:pt x="278129" y="1020318"/>
                </a:lnTo>
                <a:lnTo>
                  <a:pt x="290322" y="1011174"/>
                </a:lnTo>
                <a:lnTo>
                  <a:pt x="291084" y="1010412"/>
                </a:lnTo>
                <a:lnTo>
                  <a:pt x="292608" y="1007364"/>
                </a:lnTo>
                <a:lnTo>
                  <a:pt x="291846" y="1004316"/>
                </a:lnTo>
                <a:lnTo>
                  <a:pt x="289559" y="1002792"/>
                </a:lnTo>
                <a:close/>
              </a:path>
              <a:path w="2322195" h="1775460">
                <a:moveTo>
                  <a:pt x="340614" y="966216"/>
                </a:moveTo>
                <a:lnTo>
                  <a:pt x="337566" y="966977"/>
                </a:lnTo>
                <a:lnTo>
                  <a:pt x="315467" y="982218"/>
                </a:lnTo>
                <a:lnTo>
                  <a:pt x="313181" y="985266"/>
                </a:lnTo>
                <a:lnTo>
                  <a:pt x="313943" y="989076"/>
                </a:lnTo>
                <a:lnTo>
                  <a:pt x="316991" y="990600"/>
                </a:lnTo>
                <a:lnTo>
                  <a:pt x="320040" y="989838"/>
                </a:lnTo>
                <a:lnTo>
                  <a:pt x="342137" y="974598"/>
                </a:lnTo>
                <a:lnTo>
                  <a:pt x="344423" y="971550"/>
                </a:lnTo>
                <a:lnTo>
                  <a:pt x="343661" y="968501"/>
                </a:lnTo>
                <a:lnTo>
                  <a:pt x="340614" y="966216"/>
                </a:lnTo>
                <a:close/>
              </a:path>
              <a:path w="2322195" h="1775460">
                <a:moveTo>
                  <a:pt x="393191" y="931926"/>
                </a:moveTo>
                <a:lnTo>
                  <a:pt x="389381" y="932688"/>
                </a:lnTo>
                <a:lnTo>
                  <a:pt x="384047" y="936498"/>
                </a:lnTo>
                <a:lnTo>
                  <a:pt x="368808" y="946403"/>
                </a:lnTo>
                <a:lnTo>
                  <a:pt x="367284" y="947166"/>
                </a:lnTo>
                <a:lnTo>
                  <a:pt x="364997" y="950214"/>
                </a:lnTo>
                <a:lnTo>
                  <a:pt x="365759" y="953262"/>
                </a:lnTo>
                <a:lnTo>
                  <a:pt x="368808" y="955548"/>
                </a:lnTo>
                <a:lnTo>
                  <a:pt x="371855" y="954786"/>
                </a:lnTo>
                <a:lnTo>
                  <a:pt x="373379" y="954024"/>
                </a:lnTo>
                <a:lnTo>
                  <a:pt x="389381" y="943356"/>
                </a:lnTo>
                <a:lnTo>
                  <a:pt x="394716" y="940308"/>
                </a:lnTo>
                <a:lnTo>
                  <a:pt x="396240" y="937260"/>
                </a:lnTo>
                <a:lnTo>
                  <a:pt x="396240" y="934212"/>
                </a:lnTo>
                <a:lnTo>
                  <a:pt x="393191" y="931926"/>
                </a:lnTo>
                <a:close/>
              </a:path>
              <a:path w="2322195" h="1775460">
                <a:moveTo>
                  <a:pt x="446531" y="898398"/>
                </a:moveTo>
                <a:lnTo>
                  <a:pt x="442722" y="899160"/>
                </a:lnTo>
                <a:lnTo>
                  <a:pt x="433578" y="905256"/>
                </a:lnTo>
                <a:lnTo>
                  <a:pt x="419861" y="913638"/>
                </a:lnTo>
                <a:lnTo>
                  <a:pt x="418337" y="915924"/>
                </a:lnTo>
                <a:lnTo>
                  <a:pt x="418337" y="919734"/>
                </a:lnTo>
                <a:lnTo>
                  <a:pt x="421385" y="921258"/>
                </a:lnTo>
                <a:lnTo>
                  <a:pt x="424434" y="921258"/>
                </a:lnTo>
                <a:lnTo>
                  <a:pt x="438149" y="912876"/>
                </a:lnTo>
                <a:lnTo>
                  <a:pt x="447293" y="906779"/>
                </a:lnTo>
                <a:lnTo>
                  <a:pt x="449579" y="903732"/>
                </a:lnTo>
                <a:lnTo>
                  <a:pt x="448817" y="900684"/>
                </a:lnTo>
                <a:lnTo>
                  <a:pt x="446531" y="898398"/>
                </a:lnTo>
                <a:close/>
              </a:path>
              <a:path w="2322195" h="1775460">
                <a:moveTo>
                  <a:pt x="500634" y="866394"/>
                </a:moveTo>
                <a:lnTo>
                  <a:pt x="496823" y="867156"/>
                </a:lnTo>
                <a:lnTo>
                  <a:pt x="473964" y="880872"/>
                </a:lnTo>
                <a:lnTo>
                  <a:pt x="471678" y="883158"/>
                </a:lnTo>
                <a:lnTo>
                  <a:pt x="472440" y="886968"/>
                </a:lnTo>
                <a:lnTo>
                  <a:pt x="474726" y="888492"/>
                </a:lnTo>
                <a:lnTo>
                  <a:pt x="478535" y="888492"/>
                </a:lnTo>
                <a:lnTo>
                  <a:pt x="501396" y="874776"/>
                </a:lnTo>
                <a:lnTo>
                  <a:pt x="503681" y="871727"/>
                </a:lnTo>
                <a:lnTo>
                  <a:pt x="502920" y="868679"/>
                </a:lnTo>
                <a:lnTo>
                  <a:pt x="500634" y="866394"/>
                </a:lnTo>
                <a:close/>
              </a:path>
              <a:path w="2322195" h="1775460">
                <a:moveTo>
                  <a:pt x="554735" y="835151"/>
                </a:moveTo>
                <a:lnTo>
                  <a:pt x="550926" y="835914"/>
                </a:lnTo>
                <a:lnTo>
                  <a:pt x="544829" y="838962"/>
                </a:lnTo>
                <a:lnTo>
                  <a:pt x="528066" y="848868"/>
                </a:lnTo>
                <a:lnTo>
                  <a:pt x="525779" y="851916"/>
                </a:lnTo>
                <a:lnTo>
                  <a:pt x="526541" y="854964"/>
                </a:lnTo>
                <a:lnTo>
                  <a:pt x="528828" y="857250"/>
                </a:lnTo>
                <a:lnTo>
                  <a:pt x="532637" y="856488"/>
                </a:lnTo>
                <a:lnTo>
                  <a:pt x="549402" y="846582"/>
                </a:lnTo>
                <a:lnTo>
                  <a:pt x="555497" y="843534"/>
                </a:lnTo>
                <a:lnTo>
                  <a:pt x="557784" y="840486"/>
                </a:lnTo>
                <a:lnTo>
                  <a:pt x="557022" y="837438"/>
                </a:lnTo>
                <a:lnTo>
                  <a:pt x="554735" y="835151"/>
                </a:lnTo>
                <a:close/>
              </a:path>
              <a:path w="2322195" h="1775460">
                <a:moveTo>
                  <a:pt x="609599" y="804672"/>
                </a:moveTo>
                <a:lnTo>
                  <a:pt x="605790" y="804672"/>
                </a:lnTo>
                <a:lnTo>
                  <a:pt x="585978" y="816101"/>
                </a:lnTo>
                <a:lnTo>
                  <a:pt x="582167" y="818388"/>
                </a:lnTo>
                <a:lnTo>
                  <a:pt x="580643" y="820674"/>
                </a:lnTo>
                <a:lnTo>
                  <a:pt x="580643" y="824484"/>
                </a:lnTo>
                <a:lnTo>
                  <a:pt x="583691" y="826008"/>
                </a:lnTo>
                <a:lnTo>
                  <a:pt x="586740" y="826008"/>
                </a:lnTo>
                <a:lnTo>
                  <a:pt x="590549" y="823722"/>
                </a:lnTo>
                <a:lnTo>
                  <a:pt x="610361" y="813053"/>
                </a:lnTo>
                <a:lnTo>
                  <a:pt x="612647" y="810006"/>
                </a:lnTo>
                <a:lnTo>
                  <a:pt x="611885" y="806958"/>
                </a:lnTo>
                <a:lnTo>
                  <a:pt x="609599" y="804672"/>
                </a:lnTo>
                <a:close/>
              </a:path>
              <a:path w="2322195" h="1775460">
                <a:moveTo>
                  <a:pt x="664464" y="774953"/>
                </a:moveTo>
                <a:lnTo>
                  <a:pt x="661416" y="774953"/>
                </a:lnTo>
                <a:lnTo>
                  <a:pt x="637793" y="787908"/>
                </a:lnTo>
                <a:lnTo>
                  <a:pt x="635508" y="790194"/>
                </a:lnTo>
                <a:lnTo>
                  <a:pt x="635508" y="794003"/>
                </a:lnTo>
                <a:lnTo>
                  <a:pt x="638555" y="796290"/>
                </a:lnTo>
                <a:lnTo>
                  <a:pt x="641604" y="795527"/>
                </a:lnTo>
                <a:lnTo>
                  <a:pt x="665226" y="783336"/>
                </a:lnTo>
                <a:lnTo>
                  <a:pt x="667511" y="780288"/>
                </a:lnTo>
                <a:lnTo>
                  <a:pt x="667511" y="777240"/>
                </a:lnTo>
                <a:lnTo>
                  <a:pt x="664464" y="774953"/>
                </a:lnTo>
                <a:close/>
              </a:path>
              <a:path w="2322195" h="1775460">
                <a:moveTo>
                  <a:pt x="720090" y="745236"/>
                </a:moveTo>
                <a:lnTo>
                  <a:pt x="717041" y="745998"/>
                </a:lnTo>
                <a:lnTo>
                  <a:pt x="692658" y="758190"/>
                </a:lnTo>
                <a:lnTo>
                  <a:pt x="691134" y="761238"/>
                </a:lnTo>
                <a:lnTo>
                  <a:pt x="691134" y="764286"/>
                </a:lnTo>
                <a:lnTo>
                  <a:pt x="693420" y="766572"/>
                </a:lnTo>
                <a:lnTo>
                  <a:pt x="697229" y="765810"/>
                </a:lnTo>
                <a:lnTo>
                  <a:pt x="720852" y="753618"/>
                </a:lnTo>
                <a:lnTo>
                  <a:pt x="723137" y="750570"/>
                </a:lnTo>
                <a:lnTo>
                  <a:pt x="723137" y="747522"/>
                </a:lnTo>
                <a:lnTo>
                  <a:pt x="720090" y="745236"/>
                </a:lnTo>
                <a:close/>
              </a:path>
              <a:path w="2322195" h="1775460">
                <a:moveTo>
                  <a:pt x="775716" y="716279"/>
                </a:moveTo>
                <a:lnTo>
                  <a:pt x="772667" y="717042"/>
                </a:lnTo>
                <a:lnTo>
                  <a:pt x="748284" y="729234"/>
                </a:lnTo>
                <a:lnTo>
                  <a:pt x="745997" y="731520"/>
                </a:lnTo>
                <a:lnTo>
                  <a:pt x="746760" y="735329"/>
                </a:lnTo>
                <a:lnTo>
                  <a:pt x="749046" y="737616"/>
                </a:lnTo>
                <a:lnTo>
                  <a:pt x="752855" y="736853"/>
                </a:lnTo>
                <a:lnTo>
                  <a:pt x="771905" y="726948"/>
                </a:lnTo>
                <a:lnTo>
                  <a:pt x="776478" y="724662"/>
                </a:lnTo>
                <a:lnTo>
                  <a:pt x="778764" y="722376"/>
                </a:lnTo>
                <a:lnTo>
                  <a:pt x="778764" y="718566"/>
                </a:lnTo>
                <a:lnTo>
                  <a:pt x="775716" y="716279"/>
                </a:lnTo>
                <a:close/>
              </a:path>
              <a:path w="2322195" h="1775460">
                <a:moveTo>
                  <a:pt x="832104" y="688086"/>
                </a:moveTo>
                <a:lnTo>
                  <a:pt x="828293" y="688086"/>
                </a:lnTo>
                <a:lnTo>
                  <a:pt x="817626" y="693420"/>
                </a:lnTo>
                <a:lnTo>
                  <a:pt x="804672" y="700277"/>
                </a:lnTo>
                <a:lnTo>
                  <a:pt x="802385" y="703326"/>
                </a:lnTo>
                <a:lnTo>
                  <a:pt x="802385" y="706374"/>
                </a:lnTo>
                <a:lnTo>
                  <a:pt x="805434" y="708660"/>
                </a:lnTo>
                <a:lnTo>
                  <a:pt x="808481" y="708660"/>
                </a:lnTo>
                <a:lnTo>
                  <a:pt x="821435" y="701801"/>
                </a:lnTo>
                <a:lnTo>
                  <a:pt x="832104" y="696468"/>
                </a:lnTo>
                <a:lnTo>
                  <a:pt x="834390" y="693420"/>
                </a:lnTo>
                <a:lnTo>
                  <a:pt x="834390" y="690372"/>
                </a:lnTo>
                <a:lnTo>
                  <a:pt x="832104" y="688086"/>
                </a:lnTo>
                <a:close/>
              </a:path>
              <a:path w="2322195" h="1775460">
                <a:moveTo>
                  <a:pt x="887729" y="659892"/>
                </a:moveTo>
                <a:lnTo>
                  <a:pt x="884681" y="659892"/>
                </a:lnTo>
                <a:lnTo>
                  <a:pt x="868679" y="667512"/>
                </a:lnTo>
                <a:lnTo>
                  <a:pt x="860297" y="672084"/>
                </a:lnTo>
                <a:lnTo>
                  <a:pt x="858011" y="675132"/>
                </a:lnTo>
                <a:lnTo>
                  <a:pt x="858773" y="678179"/>
                </a:lnTo>
                <a:lnTo>
                  <a:pt x="861060" y="680466"/>
                </a:lnTo>
                <a:lnTo>
                  <a:pt x="864108" y="680466"/>
                </a:lnTo>
                <a:lnTo>
                  <a:pt x="872490" y="675894"/>
                </a:lnTo>
                <a:lnTo>
                  <a:pt x="888491" y="668274"/>
                </a:lnTo>
                <a:lnTo>
                  <a:pt x="890778" y="665226"/>
                </a:lnTo>
                <a:lnTo>
                  <a:pt x="890778" y="662177"/>
                </a:lnTo>
                <a:lnTo>
                  <a:pt x="887729" y="659892"/>
                </a:lnTo>
                <a:close/>
              </a:path>
              <a:path w="2322195" h="1775460">
                <a:moveTo>
                  <a:pt x="944117" y="631698"/>
                </a:moveTo>
                <a:lnTo>
                  <a:pt x="940308" y="632460"/>
                </a:lnTo>
                <a:lnTo>
                  <a:pt x="921258" y="641603"/>
                </a:lnTo>
                <a:lnTo>
                  <a:pt x="916685" y="643890"/>
                </a:lnTo>
                <a:lnTo>
                  <a:pt x="914399" y="646938"/>
                </a:lnTo>
                <a:lnTo>
                  <a:pt x="914399" y="649986"/>
                </a:lnTo>
                <a:lnTo>
                  <a:pt x="917447" y="652272"/>
                </a:lnTo>
                <a:lnTo>
                  <a:pt x="920496" y="652272"/>
                </a:lnTo>
                <a:lnTo>
                  <a:pt x="944879" y="640079"/>
                </a:lnTo>
                <a:lnTo>
                  <a:pt x="947166" y="637794"/>
                </a:lnTo>
                <a:lnTo>
                  <a:pt x="946404" y="633984"/>
                </a:lnTo>
                <a:lnTo>
                  <a:pt x="944117" y="631698"/>
                </a:lnTo>
                <a:close/>
              </a:path>
              <a:path w="2322195" h="1775460">
                <a:moveTo>
                  <a:pt x="1000505" y="604266"/>
                </a:moveTo>
                <a:lnTo>
                  <a:pt x="996696" y="604266"/>
                </a:lnTo>
                <a:lnTo>
                  <a:pt x="975360" y="614934"/>
                </a:lnTo>
                <a:lnTo>
                  <a:pt x="973073" y="616458"/>
                </a:lnTo>
                <a:lnTo>
                  <a:pt x="970787" y="618744"/>
                </a:lnTo>
                <a:lnTo>
                  <a:pt x="970787" y="622553"/>
                </a:lnTo>
                <a:lnTo>
                  <a:pt x="973073" y="624840"/>
                </a:lnTo>
                <a:lnTo>
                  <a:pt x="976884" y="624077"/>
                </a:lnTo>
                <a:lnTo>
                  <a:pt x="979170" y="623316"/>
                </a:lnTo>
                <a:lnTo>
                  <a:pt x="1001267" y="612648"/>
                </a:lnTo>
                <a:lnTo>
                  <a:pt x="1003554" y="610362"/>
                </a:lnTo>
                <a:lnTo>
                  <a:pt x="1002791" y="606551"/>
                </a:lnTo>
                <a:lnTo>
                  <a:pt x="1000505" y="604266"/>
                </a:lnTo>
                <a:close/>
              </a:path>
              <a:path w="2322195" h="1775460">
                <a:moveTo>
                  <a:pt x="1056893" y="576834"/>
                </a:moveTo>
                <a:lnTo>
                  <a:pt x="1053084" y="577596"/>
                </a:lnTo>
                <a:lnTo>
                  <a:pt x="1030985" y="588264"/>
                </a:lnTo>
                <a:lnTo>
                  <a:pt x="1029461" y="589026"/>
                </a:lnTo>
                <a:lnTo>
                  <a:pt x="1027176" y="591312"/>
                </a:lnTo>
                <a:lnTo>
                  <a:pt x="1027176" y="595122"/>
                </a:lnTo>
                <a:lnTo>
                  <a:pt x="1029461" y="597408"/>
                </a:lnTo>
                <a:lnTo>
                  <a:pt x="1033272" y="596646"/>
                </a:lnTo>
                <a:lnTo>
                  <a:pt x="1034796" y="595884"/>
                </a:lnTo>
                <a:lnTo>
                  <a:pt x="1057655" y="585216"/>
                </a:lnTo>
                <a:lnTo>
                  <a:pt x="1059942" y="582929"/>
                </a:lnTo>
                <a:lnTo>
                  <a:pt x="1059180" y="579120"/>
                </a:lnTo>
                <a:lnTo>
                  <a:pt x="1056893" y="576834"/>
                </a:lnTo>
                <a:close/>
              </a:path>
              <a:path w="2322195" h="1775460">
                <a:moveTo>
                  <a:pt x="1113281" y="550164"/>
                </a:moveTo>
                <a:lnTo>
                  <a:pt x="1110234" y="550164"/>
                </a:lnTo>
                <a:lnTo>
                  <a:pt x="1087373" y="560832"/>
                </a:lnTo>
                <a:lnTo>
                  <a:pt x="1085849" y="561594"/>
                </a:lnTo>
                <a:lnTo>
                  <a:pt x="1083564" y="564642"/>
                </a:lnTo>
                <a:lnTo>
                  <a:pt x="1083564" y="567690"/>
                </a:lnTo>
                <a:lnTo>
                  <a:pt x="1086611" y="569976"/>
                </a:lnTo>
                <a:lnTo>
                  <a:pt x="1089660" y="569976"/>
                </a:lnTo>
                <a:lnTo>
                  <a:pt x="1114043" y="557784"/>
                </a:lnTo>
                <a:lnTo>
                  <a:pt x="1116330" y="555498"/>
                </a:lnTo>
                <a:lnTo>
                  <a:pt x="1116330" y="552450"/>
                </a:lnTo>
                <a:lnTo>
                  <a:pt x="1113281" y="550164"/>
                </a:lnTo>
                <a:close/>
              </a:path>
              <a:path w="2322195" h="1775460">
                <a:moveTo>
                  <a:pt x="1169670" y="522732"/>
                </a:moveTo>
                <a:lnTo>
                  <a:pt x="1166622" y="522732"/>
                </a:lnTo>
                <a:lnTo>
                  <a:pt x="1142237" y="534924"/>
                </a:lnTo>
                <a:lnTo>
                  <a:pt x="1139952" y="537210"/>
                </a:lnTo>
                <a:lnTo>
                  <a:pt x="1139952" y="540258"/>
                </a:lnTo>
                <a:lnTo>
                  <a:pt x="1142999" y="542544"/>
                </a:lnTo>
                <a:lnTo>
                  <a:pt x="1146048" y="542544"/>
                </a:lnTo>
                <a:lnTo>
                  <a:pt x="1149096" y="541020"/>
                </a:lnTo>
                <a:lnTo>
                  <a:pt x="1170431" y="531114"/>
                </a:lnTo>
                <a:lnTo>
                  <a:pt x="1172717" y="528827"/>
                </a:lnTo>
                <a:lnTo>
                  <a:pt x="1172717" y="525018"/>
                </a:lnTo>
                <a:lnTo>
                  <a:pt x="1169670" y="522732"/>
                </a:lnTo>
                <a:close/>
              </a:path>
              <a:path w="2322195" h="1775460">
                <a:moveTo>
                  <a:pt x="1226820" y="496062"/>
                </a:moveTo>
                <a:lnTo>
                  <a:pt x="1223772" y="496062"/>
                </a:lnTo>
                <a:lnTo>
                  <a:pt x="1203960" y="505206"/>
                </a:lnTo>
                <a:lnTo>
                  <a:pt x="1199387" y="507492"/>
                </a:lnTo>
                <a:lnTo>
                  <a:pt x="1197102" y="510540"/>
                </a:lnTo>
                <a:lnTo>
                  <a:pt x="1197102" y="513588"/>
                </a:lnTo>
                <a:lnTo>
                  <a:pt x="1199387" y="515874"/>
                </a:lnTo>
                <a:lnTo>
                  <a:pt x="1203198" y="515874"/>
                </a:lnTo>
                <a:lnTo>
                  <a:pt x="1207770" y="513588"/>
                </a:lnTo>
                <a:lnTo>
                  <a:pt x="1227581" y="504444"/>
                </a:lnTo>
                <a:lnTo>
                  <a:pt x="1229867" y="502158"/>
                </a:lnTo>
                <a:lnTo>
                  <a:pt x="1229105" y="498348"/>
                </a:lnTo>
                <a:lnTo>
                  <a:pt x="1226820" y="496062"/>
                </a:lnTo>
                <a:close/>
              </a:path>
              <a:path w="2322195" h="1775460">
                <a:moveTo>
                  <a:pt x="1283208" y="469392"/>
                </a:moveTo>
                <a:lnTo>
                  <a:pt x="1280160" y="469392"/>
                </a:lnTo>
                <a:lnTo>
                  <a:pt x="1264158" y="477012"/>
                </a:lnTo>
                <a:lnTo>
                  <a:pt x="1255776" y="480822"/>
                </a:lnTo>
                <a:lnTo>
                  <a:pt x="1253490" y="483870"/>
                </a:lnTo>
                <a:lnTo>
                  <a:pt x="1253490" y="486918"/>
                </a:lnTo>
                <a:lnTo>
                  <a:pt x="1256537" y="489203"/>
                </a:lnTo>
                <a:lnTo>
                  <a:pt x="1259586" y="489203"/>
                </a:lnTo>
                <a:lnTo>
                  <a:pt x="1267967" y="485394"/>
                </a:lnTo>
                <a:lnTo>
                  <a:pt x="1283970" y="477774"/>
                </a:lnTo>
                <a:lnTo>
                  <a:pt x="1286255" y="475488"/>
                </a:lnTo>
                <a:lnTo>
                  <a:pt x="1286255" y="471677"/>
                </a:lnTo>
                <a:lnTo>
                  <a:pt x="1283208" y="469392"/>
                </a:lnTo>
                <a:close/>
              </a:path>
              <a:path w="2322195" h="1775460">
                <a:moveTo>
                  <a:pt x="1340358" y="442722"/>
                </a:moveTo>
                <a:lnTo>
                  <a:pt x="1337310" y="443484"/>
                </a:lnTo>
                <a:lnTo>
                  <a:pt x="1312926" y="454151"/>
                </a:lnTo>
                <a:lnTo>
                  <a:pt x="1310640" y="457200"/>
                </a:lnTo>
                <a:lnTo>
                  <a:pt x="1310640" y="460248"/>
                </a:lnTo>
                <a:lnTo>
                  <a:pt x="1312926" y="462534"/>
                </a:lnTo>
                <a:lnTo>
                  <a:pt x="1316736" y="462534"/>
                </a:lnTo>
                <a:lnTo>
                  <a:pt x="1328928" y="456438"/>
                </a:lnTo>
                <a:lnTo>
                  <a:pt x="1341120" y="451103"/>
                </a:lnTo>
                <a:lnTo>
                  <a:pt x="1343405" y="448818"/>
                </a:lnTo>
                <a:lnTo>
                  <a:pt x="1342643" y="445008"/>
                </a:lnTo>
                <a:lnTo>
                  <a:pt x="1340358" y="442722"/>
                </a:lnTo>
                <a:close/>
              </a:path>
              <a:path w="2322195" h="1775460">
                <a:moveTo>
                  <a:pt x="1397508" y="416814"/>
                </a:moveTo>
                <a:lnTo>
                  <a:pt x="1393698" y="416814"/>
                </a:lnTo>
                <a:lnTo>
                  <a:pt x="1387602" y="419862"/>
                </a:lnTo>
                <a:lnTo>
                  <a:pt x="1369314" y="428244"/>
                </a:lnTo>
                <a:lnTo>
                  <a:pt x="1367028" y="430529"/>
                </a:lnTo>
                <a:lnTo>
                  <a:pt x="1367028" y="434340"/>
                </a:lnTo>
                <a:lnTo>
                  <a:pt x="1370076" y="436625"/>
                </a:lnTo>
                <a:lnTo>
                  <a:pt x="1373123" y="435864"/>
                </a:lnTo>
                <a:lnTo>
                  <a:pt x="1397508" y="425196"/>
                </a:lnTo>
                <a:lnTo>
                  <a:pt x="1399793" y="422148"/>
                </a:lnTo>
                <a:lnTo>
                  <a:pt x="1399793" y="419100"/>
                </a:lnTo>
                <a:lnTo>
                  <a:pt x="1397508" y="416814"/>
                </a:lnTo>
                <a:close/>
              </a:path>
              <a:path w="2322195" h="1775460">
                <a:moveTo>
                  <a:pt x="1454658" y="390144"/>
                </a:moveTo>
                <a:lnTo>
                  <a:pt x="1450848" y="390144"/>
                </a:lnTo>
                <a:lnTo>
                  <a:pt x="1450086" y="390906"/>
                </a:lnTo>
                <a:lnTo>
                  <a:pt x="1426464" y="401574"/>
                </a:lnTo>
                <a:lnTo>
                  <a:pt x="1424178" y="404622"/>
                </a:lnTo>
                <a:lnTo>
                  <a:pt x="1424178" y="407670"/>
                </a:lnTo>
                <a:lnTo>
                  <a:pt x="1427226" y="409956"/>
                </a:lnTo>
                <a:lnTo>
                  <a:pt x="1430273" y="409956"/>
                </a:lnTo>
                <a:lnTo>
                  <a:pt x="1453896" y="399288"/>
                </a:lnTo>
                <a:lnTo>
                  <a:pt x="1456943" y="396240"/>
                </a:lnTo>
                <a:lnTo>
                  <a:pt x="1456943" y="392429"/>
                </a:lnTo>
                <a:lnTo>
                  <a:pt x="1454658" y="390144"/>
                </a:lnTo>
                <a:close/>
              </a:path>
              <a:path w="2322195" h="1775460">
                <a:moveTo>
                  <a:pt x="1511046" y="364236"/>
                </a:moveTo>
                <a:lnTo>
                  <a:pt x="1507998" y="364236"/>
                </a:lnTo>
                <a:lnTo>
                  <a:pt x="1483614" y="375666"/>
                </a:lnTo>
                <a:lnTo>
                  <a:pt x="1481328" y="377951"/>
                </a:lnTo>
                <a:lnTo>
                  <a:pt x="1481328" y="381762"/>
                </a:lnTo>
                <a:lnTo>
                  <a:pt x="1483614" y="384048"/>
                </a:lnTo>
                <a:lnTo>
                  <a:pt x="1487423" y="384048"/>
                </a:lnTo>
                <a:lnTo>
                  <a:pt x="1511808" y="372618"/>
                </a:lnTo>
                <a:lnTo>
                  <a:pt x="1514093" y="370332"/>
                </a:lnTo>
                <a:lnTo>
                  <a:pt x="1514093" y="366522"/>
                </a:lnTo>
                <a:lnTo>
                  <a:pt x="1511046" y="364236"/>
                </a:lnTo>
                <a:close/>
              </a:path>
              <a:path w="2322195" h="1775460">
                <a:moveTo>
                  <a:pt x="1568196" y="338327"/>
                </a:moveTo>
                <a:lnTo>
                  <a:pt x="1565148" y="338327"/>
                </a:lnTo>
                <a:lnTo>
                  <a:pt x="1540764" y="349758"/>
                </a:lnTo>
                <a:lnTo>
                  <a:pt x="1538478" y="352044"/>
                </a:lnTo>
                <a:lnTo>
                  <a:pt x="1538478" y="355092"/>
                </a:lnTo>
                <a:lnTo>
                  <a:pt x="1540764" y="357377"/>
                </a:lnTo>
                <a:lnTo>
                  <a:pt x="1544573" y="357377"/>
                </a:lnTo>
                <a:lnTo>
                  <a:pt x="1568958" y="346710"/>
                </a:lnTo>
                <a:lnTo>
                  <a:pt x="1571243" y="343662"/>
                </a:lnTo>
                <a:lnTo>
                  <a:pt x="1571243" y="340614"/>
                </a:lnTo>
                <a:lnTo>
                  <a:pt x="1568196" y="338327"/>
                </a:lnTo>
                <a:close/>
              </a:path>
              <a:path w="2322195" h="1775460">
                <a:moveTo>
                  <a:pt x="1625346" y="312420"/>
                </a:moveTo>
                <a:lnTo>
                  <a:pt x="1622298" y="312420"/>
                </a:lnTo>
                <a:lnTo>
                  <a:pt x="1597914" y="323088"/>
                </a:lnTo>
                <a:lnTo>
                  <a:pt x="1595628" y="326136"/>
                </a:lnTo>
                <a:lnTo>
                  <a:pt x="1595628" y="329184"/>
                </a:lnTo>
                <a:lnTo>
                  <a:pt x="1597914" y="331470"/>
                </a:lnTo>
                <a:lnTo>
                  <a:pt x="1601723" y="331470"/>
                </a:lnTo>
                <a:lnTo>
                  <a:pt x="1626108" y="320801"/>
                </a:lnTo>
                <a:lnTo>
                  <a:pt x="1628393" y="317753"/>
                </a:lnTo>
                <a:lnTo>
                  <a:pt x="1628393" y="314706"/>
                </a:lnTo>
                <a:lnTo>
                  <a:pt x="1625346" y="312420"/>
                </a:lnTo>
                <a:close/>
              </a:path>
              <a:path w="2322195" h="1775460">
                <a:moveTo>
                  <a:pt x="1682495" y="286512"/>
                </a:moveTo>
                <a:lnTo>
                  <a:pt x="1679448" y="286512"/>
                </a:lnTo>
                <a:lnTo>
                  <a:pt x="1655064" y="297179"/>
                </a:lnTo>
                <a:lnTo>
                  <a:pt x="1652777" y="300227"/>
                </a:lnTo>
                <a:lnTo>
                  <a:pt x="1652777" y="303275"/>
                </a:lnTo>
                <a:lnTo>
                  <a:pt x="1655064" y="305562"/>
                </a:lnTo>
                <a:lnTo>
                  <a:pt x="1658112" y="305562"/>
                </a:lnTo>
                <a:lnTo>
                  <a:pt x="1683257" y="294894"/>
                </a:lnTo>
                <a:lnTo>
                  <a:pt x="1685543" y="291846"/>
                </a:lnTo>
                <a:lnTo>
                  <a:pt x="1685543" y="288798"/>
                </a:lnTo>
                <a:lnTo>
                  <a:pt x="1682495" y="286512"/>
                </a:lnTo>
                <a:close/>
              </a:path>
              <a:path w="2322195" h="1775460">
                <a:moveTo>
                  <a:pt x="1739645" y="260603"/>
                </a:moveTo>
                <a:lnTo>
                  <a:pt x="1736598" y="260603"/>
                </a:lnTo>
                <a:lnTo>
                  <a:pt x="1712214" y="272034"/>
                </a:lnTo>
                <a:lnTo>
                  <a:pt x="1709927" y="274320"/>
                </a:lnTo>
                <a:lnTo>
                  <a:pt x="1709927" y="277368"/>
                </a:lnTo>
                <a:lnTo>
                  <a:pt x="1712214" y="279653"/>
                </a:lnTo>
                <a:lnTo>
                  <a:pt x="1716024" y="279653"/>
                </a:lnTo>
                <a:lnTo>
                  <a:pt x="1740407" y="268986"/>
                </a:lnTo>
                <a:lnTo>
                  <a:pt x="1742693" y="265938"/>
                </a:lnTo>
                <a:lnTo>
                  <a:pt x="1742693" y="262890"/>
                </a:lnTo>
                <a:lnTo>
                  <a:pt x="1739645" y="260603"/>
                </a:lnTo>
                <a:close/>
              </a:path>
              <a:path w="2322195" h="1775460">
                <a:moveTo>
                  <a:pt x="1796795" y="234696"/>
                </a:moveTo>
                <a:lnTo>
                  <a:pt x="1793748" y="234696"/>
                </a:lnTo>
                <a:lnTo>
                  <a:pt x="1775459" y="243077"/>
                </a:lnTo>
                <a:lnTo>
                  <a:pt x="1769364" y="246125"/>
                </a:lnTo>
                <a:lnTo>
                  <a:pt x="1767077" y="248412"/>
                </a:lnTo>
                <a:lnTo>
                  <a:pt x="1767077" y="251460"/>
                </a:lnTo>
                <a:lnTo>
                  <a:pt x="1769364" y="253746"/>
                </a:lnTo>
                <a:lnTo>
                  <a:pt x="1773174" y="253746"/>
                </a:lnTo>
                <a:lnTo>
                  <a:pt x="1779269" y="250698"/>
                </a:lnTo>
                <a:lnTo>
                  <a:pt x="1797557" y="243077"/>
                </a:lnTo>
                <a:lnTo>
                  <a:pt x="1799843" y="240792"/>
                </a:lnTo>
                <a:lnTo>
                  <a:pt x="1799843" y="236982"/>
                </a:lnTo>
                <a:lnTo>
                  <a:pt x="1796795" y="234696"/>
                </a:lnTo>
                <a:close/>
              </a:path>
              <a:path w="2322195" h="1775460">
                <a:moveTo>
                  <a:pt x="1853945" y="208788"/>
                </a:moveTo>
                <a:lnTo>
                  <a:pt x="1850898" y="208788"/>
                </a:lnTo>
                <a:lnTo>
                  <a:pt x="1826514" y="220218"/>
                </a:lnTo>
                <a:lnTo>
                  <a:pt x="1824227" y="222503"/>
                </a:lnTo>
                <a:lnTo>
                  <a:pt x="1824227" y="226314"/>
                </a:lnTo>
                <a:lnTo>
                  <a:pt x="1826514" y="228600"/>
                </a:lnTo>
                <a:lnTo>
                  <a:pt x="1830324" y="228600"/>
                </a:lnTo>
                <a:lnTo>
                  <a:pt x="1854707" y="217170"/>
                </a:lnTo>
                <a:lnTo>
                  <a:pt x="1856993" y="214884"/>
                </a:lnTo>
                <a:lnTo>
                  <a:pt x="1856993" y="211074"/>
                </a:lnTo>
                <a:lnTo>
                  <a:pt x="1853945" y="208788"/>
                </a:lnTo>
                <a:close/>
              </a:path>
              <a:path w="2322195" h="1775460">
                <a:moveTo>
                  <a:pt x="1911857" y="183642"/>
                </a:moveTo>
                <a:lnTo>
                  <a:pt x="1908048" y="183642"/>
                </a:lnTo>
                <a:lnTo>
                  <a:pt x="1883664" y="194310"/>
                </a:lnTo>
                <a:lnTo>
                  <a:pt x="1881377" y="196596"/>
                </a:lnTo>
                <a:lnTo>
                  <a:pt x="1881377" y="200406"/>
                </a:lnTo>
                <a:lnTo>
                  <a:pt x="1883664" y="202692"/>
                </a:lnTo>
                <a:lnTo>
                  <a:pt x="1887474" y="202692"/>
                </a:lnTo>
                <a:lnTo>
                  <a:pt x="1911857" y="191262"/>
                </a:lnTo>
                <a:lnTo>
                  <a:pt x="1914143" y="188975"/>
                </a:lnTo>
                <a:lnTo>
                  <a:pt x="1914143" y="185927"/>
                </a:lnTo>
                <a:lnTo>
                  <a:pt x="1911857" y="183642"/>
                </a:lnTo>
                <a:close/>
              </a:path>
              <a:path w="2322195" h="1775460">
                <a:moveTo>
                  <a:pt x="1969007" y="157734"/>
                </a:moveTo>
                <a:lnTo>
                  <a:pt x="1965198" y="157734"/>
                </a:lnTo>
                <a:lnTo>
                  <a:pt x="1940814" y="168401"/>
                </a:lnTo>
                <a:lnTo>
                  <a:pt x="1938527" y="171450"/>
                </a:lnTo>
                <a:lnTo>
                  <a:pt x="1938527" y="174498"/>
                </a:lnTo>
                <a:lnTo>
                  <a:pt x="1940814" y="176784"/>
                </a:lnTo>
                <a:lnTo>
                  <a:pt x="1944624" y="176784"/>
                </a:lnTo>
                <a:lnTo>
                  <a:pt x="1969007" y="166116"/>
                </a:lnTo>
                <a:lnTo>
                  <a:pt x="1971293" y="163829"/>
                </a:lnTo>
                <a:lnTo>
                  <a:pt x="1971293" y="160020"/>
                </a:lnTo>
                <a:lnTo>
                  <a:pt x="1969007" y="157734"/>
                </a:lnTo>
                <a:close/>
              </a:path>
              <a:path w="2322195" h="1775460">
                <a:moveTo>
                  <a:pt x="2026157" y="131825"/>
                </a:moveTo>
                <a:lnTo>
                  <a:pt x="2022348" y="132588"/>
                </a:lnTo>
                <a:lnTo>
                  <a:pt x="1997964" y="143256"/>
                </a:lnTo>
                <a:lnTo>
                  <a:pt x="1995677" y="145542"/>
                </a:lnTo>
                <a:lnTo>
                  <a:pt x="1995677" y="149351"/>
                </a:lnTo>
                <a:lnTo>
                  <a:pt x="1998726" y="151638"/>
                </a:lnTo>
                <a:lnTo>
                  <a:pt x="2001774" y="151638"/>
                </a:lnTo>
                <a:lnTo>
                  <a:pt x="2026157" y="140208"/>
                </a:lnTo>
                <a:lnTo>
                  <a:pt x="2028443" y="137922"/>
                </a:lnTo>
                <a:lnTo>
                  <a:pt x="2028443" y="134112"/>
                </a:lnTo>
                <a:lnTo>
                  <a:pt x="2026157" y="131825"/>
                </a:lnTo>
                <a:close/>
              </a:path>
              <a:path w="2322195" h="1775460">
                <a:moveTo>
                  <a:pt x="2083307" y="106679"/>
                </a:moveTo>
                <a:lnTo>
                  <a:pt x="2080259" y="106679"/>
                </a:lnTo>
                <a:lnTo>
                  <a:pt x="2055114" y="117348"/>
                </a:lnTo>
                <a:lnTo>
                  <a:pt x="2052827" y="120396"/>
                </a:lnTo>
                <a:lnTo>
                  <a:pt x="2052827" y="123444"/>
                </a:lnTo>
                <a:lnTo>
                  <a:pt x="2055876" y="125729"/>
                </a:lnTo>
                <a:lnTo>
                  <a:pt x="2058924" y="125729"/>
                </a:lnTo>
                <a:lnTo>
                  <a:pt x="2083307" y="115062"/>
                </a:lnTo>
                <a:lnTo>
                  <a:pt x="2085593" y="112014"/>
                </a:lnTo>
                <a:lnTo>
                  <a:pt x="2085593" y="108966"/>
                </a:lnTo>
                <a:lnTo>
                  <a:pt x="2083307" y="106679"/>
                </a:lnTo>
                <a:close/>
              </a:path>
              <a:path w="2322195" h="1775460">
                <a:moveTo>
                  <a:pt x="2140457" y="80772"/>
                </a:moveTo>
                <a:lnTo>
                  <a:pt x="2137409" y="80772"/>
                </a:lnTo>
                <a:lnTo>
                  <a:pt x="2113026" y="92201"/>
                </a:lnTo>
                <a:lnTo>
                  <a:pt x="2109978" y="94488"/>
                </a:lnTo>
                <a:lnTo>
                  <a:pt x="2110740" y="98298"/>
                </a:lnTo>
                <a:lnTo>
                  <a:pt x="2113026" y="100584"/>
                </a:lnTo>
                <a:lnTo>
                  <a:pt x="2116074" y="100584"/>
                </a:lnTo>
                <a:lnTo>
                  <a:pt x="2141219" y="89153"/>
                </a:lnTo>
                <a:lnTo>
                  <a:pt x="2143505" y="86868"/>
                </a:lnTo>
                <a:lnTo>
                  <a:pt x="2142743" y="83058"/>
                </a:lnTo>
                <a:lnTo>
                  <a:pt x="2140457" y="80772"/>
                </a:lnTo>
                <a:close/>
              </a:path>
              <a:path w="2322195" h="1775460">
                <a:moveTo>
                  <a:pt x="2197607" y="55625"/>
                </a:moveTo>
                <a:lnTo>
                  <a:pt x="2194559" y="55625"/>
                </a:lnTo>
                <a:lnTo>
                  <a:pt x="2170176" y="66294"/>
                </a:lnTo>
                <a:lnTo>
                  <a:pt x="2167890" y="69342"/>
                </a:lnTo>
                <a:lnTo>
                  <a:pt x="2167890" y="72390"/>
                </a:lnTo>
                <a:lnTo>
                  <a:pt x="2170176" y="74675"/>
                </a:lnTo>
                <a:lnTo>
                  <a:pt x="2173224" y="74675"/>
                </a:lnTo>
                <a:lnTo>
                  <a:pt x="2186178" y="69342"/>
                </a:lnTo>
                <a:lnTo>
                  <a:pt x="2198369" y="64008"/>
                </a:lnTo>
                <a:lnTo>
                  <a:pt x="2200655" y="60960"/>
                </a:lnTo>
                <a:lnTo>
                  <a:pt x="2200655" y="57912"/>
                </a:lnTo>
                <a:lnTo>
                  <a:pt x="2197607" y="55625"/>
                </a:lnTo>
                <a:close/>
              </a:path>
              <a:path w="2322195" h="1775460">
                <a:moveTo>
                  <a:pt x="2300383" y="29718"/>
                </a:moveTo>
                <a:lnTo>
                  <a:pt x="2255519" y="29718"/>
                </a:lnTo>
                <a:lnTo>
                  <a:pt x="2257805" y="32003"/>
                </a:lnTo>
                <a:lnTo>
                  <a:pt x="2257683" y="35936"/>
                </a:lnTo>
                <a:lnTo>
                  <a:pt x="2270759" y="65532"/>
                </a:lnTo>
                <a:lnTo>
                  <a:pt x="2300383" y="29718"/>
                </a:lnTo>
                <a:close/>
              </a:path>
              <a:path w="2322195" h="1775460">
                <a:moveTo>
                  <a:pt x="2254935" y="29718"/>
                </a:moveTo>
                <a:lnTo>
                  <a:pt x="2251709" y="29718"/>
                </a:lnTo>
                <a:lnTo>
                  <a:pt x="2227326" y="41148"/>
                </a:lnTo>
                <a:lnTo>
                  <a:pt x="2225040" y="43434"/>
                </a:lnTo>
                <a:lnTo>
                  <a:pt x="2225040" y="47244"/>
                </a:lnTo>
                <a:lnTo>
                  <a:pt x="2227326" y="49529"/>
                </a:lnTo>
                <a:lnTo>
                  <a:pt x="2231136" y="49529"/>
                </a:lnTo>
                <a:lnTo>
                  <a:pt x="2255519" y="38100"/>
                </a:lnTo>
                <a:lnTo>
                  <a:pt x="2257683" y="35936"/>
                </a:lnTo>
                <a:lnTo>
                  <a:pt x="2254935" y="29718"/>
                </a:lnTo>
                <a:close/>
              </a:path>
              <a:path w="2322195" h="1775460">
                <a:moveTo>
                  <a:pt x="2241804" y="0"/>
                </a:moveTo>
                <a:lnTo>
                  <a:pt x="2257683" y="35936"/>
                </a:lnTo>
                <a:lnTo>
                  <a:pt x="2257805" y="32003"/>
                </a:lnTo>
                <a:lnTo>
                  <a:pt x="2255519" y="29718"/>
                </a:lnTo>
                <a:lnTo>
                  <a:pt x="2300383" y="29718"/>
                </a:lnTo>
                <a:lnTo>
                  <a:pt x="2321814" y="3810"/>
                </a:lnTo>
                <a:lnTo>
                  <a:pt x="22418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" name="object 17"/>
          <p:cNvSpPr/>
          <p:nvPr/>
        </p:nvSpPr>
        <p:spPr>
          <a:xfrm>
            <a:off x="4214600" y="1515850"/>
            <a:ext cx="1870604" cy="20772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" name="object 18"/>
          <p:cNvSpPr txBox="1"/>
          <p:nvPr/>
        </p:nvSpPr>
        <p:spPr>
          <a:xfrm>
            <a:off x="1401904" y="2835028"/>
            <a:ext cx="140141" cy="2319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507" b="1" i="1" dirty="0">
                <a:latin typeface="Courier New"/>
                <a:cs typeface="Courier New"/>
              </a:rPr>
              <a:t>p</a:t>
            </a:r>
            <a:endParaRPr sz="1507">
              <a:latin typeface="Courier New"/>
              <a:cs typeface="Courier New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564640" y="2930101"/>
            <a:ext cx="250649" cy="69762"/>
          </a:xfrm>
          <a:custGeom>
            <a:avLst/>
            <a:gdLst/>
            <a:ahLst/>
            <a:cxnLst/>
            <a:rect l="l" t="t" r="r" b="b"/>
            <a:pathLst>
              <a:path w="257810" h="71755">
                <a:moveTo>
                  <a:pt x="185928" y="0"/>
                </a:moveTo>
                <a:lnTo>
                  <a:pt x="185928" y="71627"/>
                </a:lnTo>
                <a:lnTo>
                  <a:pt x="248411" y="40386"/>
                </a:lnTo>
                <a:lnTo>
                  <a:pt x="197357" y="40386"/>
                </a:lnTo>
                <a:lnTo>
                  <a:pt x="201168" y="38862"/>
                </a:lnTo>
                <a:lnTo>
                  <a:pt x="201930" y="35814"/>
                </a:lnTo>
                <a:lnTo>
                  <a:pt x="201168" y="32766"/>
                </a:lnTo>
                <a:lnTo>
                  <a:pt x="197357" y="31242"/>
                </a:lnTo>
                <a:lnTo>
                  <a:pt x="248411" y="31242"/>
                </a:lnTo>
                <a:lnTo>
                  <a:pt x="185928" y="0"/>
                </a:lnTo>
                <a:close/>
              </a:path>
              <a:path w="257810" h="71755">
                <a:moveTo>
                  <a:pt x="185928" y="31242"/>
                </a:moveTo>
                <a:lnTo>
                  <a:pt x="4571" y="31242"/>
                </a:lnTo>
                <a:lnTo>
                  <a:pt x="1524" y="32766"/>
                </a:lnTo>
                <a:lnTo>
                  <a:pt x="0" y="35814"/>
                </a:lnTo>
                <a:lnTo>
                  <a:pt x="1524" y="38862"/>
                </a:lnTo>
                <a:lnTo>
                  <a:pt x="4571" y="40386"/>
                </a:lnTo>
                <a:lnTo>
                  <a:pt x="185928" y="40386"/>
                </a:lnTo>
                <a:lnTo>
                  <a:pt x="185928" y="31242"/>
                </a:lnTo>
                <a:close/>
              </a:path>
              <a:path w="257810" h="71755">
                <a:moveTo>
                  <a:pt x="248411" y="31242"/>
                </a:moveTo>
                <a:lnTo>
                  <a:pt x="197357" y="31242"/>
                </a:lnTo>
                <a:lnTo>
                  <a:pt x="201168" y="32766"/>
                </a:lnTo>
                <a:lnTo>
                  <a:pt x="201930" y="35814"/>
                </a:lnTo>
                <a:lnTo>
                  <a:pt x="201168" y="38862"/>
                </a:lnTo>
                <a:lnTo>
                  <a:pt x="197357" y="40386"/>
                </a:lnTo>
                <a:lnTo>
                  <a:pt x="248411" y="40386"/>
                </a:lnTo>
                <a:lnTo>
                  <a:pt x="257556" y="35814"/>
                </a:lnTo>
                <a:lnTo>
                  <a:pt x="248411" y="312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" name="object 20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31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36105879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92376" y="2051472"/>
            <a:ext cx="873566" cy="437092"/>
          </a:xfrm>
          <a:custGeom>
            <a:avLst/>
            <a:gdLst/>
            <a:ahLst/>
            <a:cxnLst/>
            <a:rect l="l" t="t" r="r" b="b"/>
            <a:pathLst>
              <a:path w="898525" h="449580">
                <a:moveTo>
                  <a:pt x="0" y="0"/>
                </a:moveTo>
                <a:lnTo>
                  <a:pt x="898397" y="449579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" name="object 3"/>
          <p:cNvSpPr/>
          <p:nvPr/>
        </p:nvSpPr>
        <p:spPr>
          <a:xfrm>
            <a:off x="3375236" y="3360526"/>
            <a:ext cx="272256" cy="491418"/>
          </a:xfrm>
          <a:custGeom>
            <a:avLst/>
            <a:gdLst/>
            <a:ahLst/>
            <a:cxnLst/>
            <a:rect l="l" t="t" r="r" b="b"/>
            <a:pathLst>
              <a:path w="280035" h="505460">
                <a:moveTo>
                  <a:pt x="279653" y="0"/>
                </a:moveTo>
                <a:lnTo>
                  <a:pt x="0" y="505205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" name="object 4"/>
          <p:cNvSpPr/>
          <p:nvPr/>
        </p:nvSpPr>
        <p:spPr>
          <a:xfrm>
            <a:off x="1629092" y="3360526"/>
            <a:ext cx="272874" cy="491418"/>
          </a:xfrm>
          <a:custGeom>
            <a:avLst/>
            <a:gdLst/>
            <a:ahLst/>
            <a:cxnLst/>
            <a:rect l="l" t="t" r="r" b="b"/>
            <a:pathLst>
              <a:path w="280669" h="505460">
                <a:moveTo>
                  <a:pt x="280416" y="0"/>
                </a:moveTo>
                <a:lnTo>
                  <a:pt x="0" y="505205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2065443" y="3360525"/>
            <a:ext cx="327819" cy="546365"/>
          </a:xfrm>
          <a:custGeom>
            <a:avLst/>
            <a:gdLst/>
            <a:ahLst/>
            <a:cxnLst/>
            <a:rect l="l" t="t" r="r" b="b"/>
            <a:pathLst>
              <a:path w="337185" h="561975">
                <a:moveTo>
                  <a:pt x="0" y="0"/>
                </a:moveTo>
                <a:lnTo>
                  <a:pt x="336804" y="561594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/>
          <p:nvPr/>
        </p:nvSpPr>
        <p:spPr>
          <a:xfrm>
            <a:off x="3865667" y="1778847"/>
            <a:ext cx="381529" cy="381529"/>
          </a:xfrm>
          <a:custGeom>
            <a:avLst/>
            <a:gdLst/>
            <a:ahLst/>
            <a:cxnLst/>
            <a:rect l="l" t="t" r="r" b="b"/>
            <a:pathLst>
              <a:path w="392429" h="392430">
                <a:moveTo>
                  <a:pt x="196596" y="0"/>
                </a:moveTo>
                <a:lnTo>
                  <a:pt x="151395" y="5211"/>
                </a:lnTo>
                <a:lnTo>
                  <a:pt x="109967" y="20047"/>
                </a:lnTo>
                <a:lnTo>
                  <a:pt x="73471" y="43307"/>
                </a:lnTo>
                <a:lnTo>
                  <a:pt x="43067" y="73791"/>
                </a:lnTo>
                <a:lnTo>
                  <a:pt x="19914" y="110301"/>
                </a:lnTo>
                <a:lnTo>
                  <a:pt x="5171" y="151635"/>
                </a:lnTo>
                <a:lnTo>
                  <a:pt x="0" y="196596"/>
                </a:lnTo>
                <a:lnTo>
                  <a:pt x="5171" y="241514"/>
                </a:lnTo>
                <a:lnTo>
                  <a:pt x="19914" y="282739"/>
                </a:lnTo>
                <a:lnTo>
                  <a:pt x="43067" y="319100"/>
                </a:lnTo>
                <a:lnTo>
                  <a:pt x="73471" y="349422"/>
                </a:lnTo>
                <a:lnTo>
                  <a:pt x="109967" y="372533"/>
                </a:lnTo>
                <a:lnTo>
                  <a:pt x="151395" y="387260"/>
                </a:lnTo>
                <a:lnTo>
                  <a:pt x="196596" y="392430"/>
                </a:lnTo>
                <a:lnTo>
                  <a:pt x="241514" y="387260"/>
                </a:lnTo>
                <a:lnTo>
                  <a:pt x="282739" y="372533"/>
                </a:lnTo>
                <a:lnTo>
                  <a:pt x="319100" y="349422"/>
                </a:lnTo>
                <a:lnTo>
                  <a:pt x="349422" y="319100"/>
                </a:lnTo>
                <a:lnTo>
                  <a:pt x="372533" y="282739"/>
                </a:lnTo>
                <a:lnTo>
                  <a:pt x="387260" y="241514"/>
                </a:lnTo>
                <a:lnTo>
                  <a:pt x="392430" y="196596"/>
                </a:lnTo>
                <a:lnTo>
                  <a:pt x="387260" y="151635"/>
                </a:lnTo>
                <a:lnTo>
                  <a:pt x="372533" y="110301"/>
                </a:lnTo>
                <a:lnTo>
                  <a:pt x="349422" y="73791"/>
                </a:lnTo>
                <a:lnTo>
                  <a:pt x="319100" y="43307"/>
                </a:lnTo>
                <a:lnTo>
                  <a:pt x="282739" y="20047"/>
                </a:lnTo>
                <a:lnTo>
                  <a:pt x="241514" y="5211"/>
                </a:lnTo>
                <a:lnTo>
                  <a:pt x="196596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 txBox="1"/>
          <p:nvPr/>
        </p:nvSpPr>
        <p:spPr>
          <a:xfrm>
            <a:off x="1352267" y="868857"/>
            <a:ext cx="4853693" cy="12214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3903484" algn="l"/>
              </a:tabLst>
            </a:pPr>
            <a:r>
              <a:rPr sz="1069" spc="10" dirty="0">
                <a:latin typeface="Times New Roman"/>
                <a:cs typeface="Times New Roman"/>
              </a:rPr>
              <a:t>CS301 –</a:t>
            </a:r>
            <a:r>
              <a:rPr sz="1069" spc="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Data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	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28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2347" marR="4939">
              <a:lnSpc>
                <a:spcPts val="1264"/>
              </a:lnSpc>
              <a:spcBef>
                <a:spcPts val="836"/>
              </a:spcBef>
            </a:pPr>
            <a:r>
              <a:rPr sz="1069" spc="10" dirty="0">
                <a:latin typeface="Times New Roman"/>
                <a:cs typeface="Times New Roman"/>
              </a:rPr>
              <a:t>be completely </a:t>
            </a:r>
            <a:r>
              <a:rPr sz="1069" spc="5" dirty="0">
                <a:latin typeface="Times New Roman"/>
                <a:cs typeface="Times New Roman"/>
              </a:rPr>
              <a:t>filled, depicting </a:t>
            </a:r>
            <a:r>
              <a:rPr sz="1069" spc="10" dirty="0">
                <a:latin typeface="Times New Roman"/>
                <a:cs typeface="Times New Roman"/>
              </a:rPr>
              <a:t>that the </a:t>
            </a:r>
            <a:r>
              <a:rPr sz="1069" spc="5" dirty="0">
                <a:latin typeface="Times New Roman"/>
                <a:cs typeface="Times New Roman"/>
              </a:rPr>
              <a:t>tree is </a:t>
            </a:r>
            <a:r>
              <a:rPr sz="1069" spc="15" dirty="0">
                <a:latin typeface="Times New Roman"/>
                <a:cs typeface="Times New Roman"/>
              </a:rPr>
              <a:t>not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perfectly </a:t>
            </a:r>
            <a:r>
              <a:rPr sz="1069" spc="10" dirty="0">
                <a:latin typeface="Times New Roman"/>
                <a:cs typeface="Times New Roman"/>
              </a:rPr>
              <a:t>complete </a:t>
            </a:r>
            <a:r>
              <a:rPr sz="1069" spc="5" dirty="0">
                <a:latin typeface="Times New Roman"/>
                <a:cs typeface="Times New Roman"/>
              </a:rPr>
              <a:t>one. </a:t>
            </a:r>
            <a:r>
              <a:rPr sz="1069" spc="10" dirty="0">
                <a:latin typeface="Times New Roman"/>
                <a:cs typeface="Times New Roman"/>
              </a:rPr>
              <a:t>Let’s </a:t>
            </a:r>
            <a:r>
              <a:rPr sz="1069" spc="5" dirty="0">
                <a:latin typeface="Times New Roman"/>
                <a:cs typeface="Times New Roman"/>
              </a:rPr>
              <a:t>see </a:t>
            </a:r>
            <a:r>
              <a:rPr sz="1069" spc="10" dirty="0">
                <a:latin typeface="Times New Roman"/>
                <a:cs typeface="Times New Roman"/>
              </a:rPr>
              <a:t>a  complete binary </a:t>
            </a:r>
            <a:r>
              <a:rPr sz="1069" spc="5" dirty="0">
                <a:latin typeface="Times New Roman"/>
                <a:cs typeface="Times New Roman"/>
              </a:rPr>
              <a:t>tree 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figure</a:t>
            </a:r>
            <a:r>
              <a:rPr sz="1069" spc="-3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below: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5"/>
              </a:spcBef>
            </a:pPr>
            <a:endParaRPr sz="1556">
              <a:latin typeface="Times New Roman"/>
              <a:cs typeface="Times New Roman"/>
            </a:endParaRPr>
          </a:p>
          <a:p>
            <a:pPr marL="555612" algn="ctr"/>
            <a:r>
              <a:rPr sz="1410" dirty="0">
                <a:latin typeface="Arial"/>
                <a:cs typeface="Arial"/>
              </a:rPr>
              <a:t>A</a:t>
            </a:r>
            <a:endParaRPr sz="141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010996" y="2378921"/>
            <a:ext cx="381529" cy="382764"/>
          </a:xfrm>
          <a:custGeom>
            <a:avLst/>
            <a:gdLst/>
            <a:ahLst/>
            <a:cxnLst/>
            <a:rect l="l" t="t" r="r" b="b"/>
            <a:pathLst>
              <a:path w="392429" h="393700">
                <a:moveTo>
                  <a:pt x="196596" y="0"/>
                </a:moveTo>
                <a:lnTo>
                  <a:pt x="151395" y="5211"/>
                </a:lnTo>
                <a:lnTo>
                  <a:pt x="109967" y="20047"/>
                </a:lnTo>
                <a:lnTo>
                  <a:pt x="73471" y="43307"/>
                </a:lnTo>
                <a:lnTo>
                  <a:pt x="43067" y="73791"/>
                </a:lnTo>
                <a:lnTo>
                  <a:pt x="19914" y="110301"/>
                </a:lnTo>
                <a:lnTo>
                  <a:pt x="5171" y="151635"/>
                </a:lnTo>
                <a:lnTo>
                  <a:pt x="0" y="196596"/>
                </a:lnTo>
                <a:lnTo>
                  <a:pt x="5171" y="241796"/>
                </a:lnTo>
                <a:lnTo>
                  <a:pt x="19914" y="283224"/>
                </a:lnTo>
                <a:lnTo>
                  <a:pt x="43067" y="319720"/>
                </a:lnTo>
                <a:lnTo>
                  <a:pt x="73471" y="350124"/>
                </a:lnTo>
                <a:lnTo>
                  <a:pt x="109967" y="373277"/>
                </a:lnTo>
                <a:lnTo>
                  <a:pt x="151395" y="388020"/>
                </a:lnTo>
                <a:lnTo>
                  <a:pt x="196596" y="393192"/>
                </a:lnTo>
                <a:lnTo>
                  <a:pt x="241514" y="388020"/>
                </a:lnTo>
                <a:lnTo>
                  <a:pt x="282739" y="373277"/>
                </a:lnTo>
                <a:lnTo>
                  <a:pt x="319100" y="350124"/>
                </a:lnTo>
                <a:lnTo>
                  <a:pt x="349422" y="319720"/>
                </a:lnTo>
                <a:lnTo>
                  <a:pt x="372533" y="283224"/>
                </a:lnTo>
                <a:lnTo>
                  <a:pt x="387260" y="241796"/>
                </a:lnTo>
                <a:lnTo>
                  <a:pt x="392430" y="196596"/>
                </a:lnTo>
                <a:lnTo>
                  <a:pt x="387260" y="151635"/>
                </a:lnTo>
                <a:lnTo>
                  <a:pt x="372533" y="110301"/>
                </a:lnTo>
                <a:lnTo>
                  <a:pt x="349422" y="73791"/>
                </a:lnTo>
                <a:lnTo>
                  <a:pt x="319100" y="43307"/>
                </a:lnTo>
                <a:lnTo>
                  <a:pt x="282739" y="20047"/>
                </a:lnTo>
                <a:lnTo>
                  <a:pt x="241514" y="5211"/>
                </a:lnTo>
                <a:lnTo>
                  <a:pt x="196596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" name="object 9"/>
          <p:cNvSpPr txBox="1"/>
          <p:nvPr/>
        </p:nvSpPr>
        <p:spPr>
          <a:xfrm>
            <a:off x="5124591" y="2442880"/>
            <a:ext cx="154958" cy="2169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410" dirty="0">
                <a:latin typeface="Arial"/>
                <a:cs typeface="Arial"/>
              </a:rPr>
              <a:t>C</a:t>
            </a:r>
            <a:endParaRPr sz="141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665518" y="2378921"/>
            <a:ext cx="381529" cy="382764"/>
          </a:xfrm>
          <a:custGeom>
            <a:avLst/>
            <a:gdLst/>
            <a:ahLst/>
            <a:cxnLst/>
            <a:rect l="l" t="t" r="r" b="b"/>
            <a:pathLst>
              <a:path w="392430" h="393700">
                <a:moveTo>
                  <a:pt x="196596" y="0"/>
                </a:moveTo>
                <a:lnTo>
                  <a:pt x="151635" y="5211"/>
                </a:lnTo>
                <a:lnTo>
                  <a:pt x="110301" y="20047"/>
                </a:lnTo>
                <a:lnTo>
                  <a:pt x="73791" y="43307"/>
                </a:lnTo>
                <a:lnTo>
                  <a:pt x="43307" y="73791"/>
                </a:lnTo>
                <a:lnTo>
                  <a:pt x="20047" y="110301"/>
                </a:lnTo>
                <a:lnTo>
                  <a:pt x="5211" y="151635"/>
                </a:lnTo>
                <a:lnTo>
                  <a:pt x="0" y="196596"/>
                </a:lnTo>
                <a:lnTo>
                  <a:pt x="5211" y="241796"/>
                </a:lnTo>
                <a:lnTo>
                  <a:pt x="20047" y="283224"/>
                </a:lnTo>
                <a:lnTo>
                  <a:pt x="43307" y="319720"/>
                </a:lnTo>
                <a:lnTo>
                  <a:pt x="73791" y="350124"/>
                </a:lnTo>
                <a:lnTo>
                  <a:pt x="110301" y="373277"/>
                </a:lnTo>
                <a:lnTo>
                  <a:pt x="151635" y="388020"/>
                </a:lnTo>
                <a:lnTo>
                  <a:pt x="196596" y="393192"/>
                </a:lnTo>
                <a:lnTo>
                  <a:pt x="241514" y="388020"/>
                </a:lnTo>
                <a:lnTo>
                  <a:pt x="282739" y="373277"/>
                </a:lnTo>
                <a:lnTo>
                  <a:pt x="319100" y="350124"/>
                </a:lnTo>
                <a:lnTo>
                  <a:pt x="349422" y="319720"/>
                </a:lnTo>
                <a:lnTo>
                  <a:pt x="372533" y="283224"/>
                </a:lnTo>
                <a:lnTo>
                  <a:pt x="387260" y="241796"/>
                </a:lnTo>
                <a:lnTo>
                  <a:pt x="392430" y="196596"/>
                </a:lnTo>
                <a:lnTo>
                  <a:pt x="387260" y="151635"/>
                </a:lnTo>
                <a:lnTo>
                  <a:pt x="372533" y="110301"/>
                </a:lnTo>
                <a:lnTo>
                  <a:pt x="349422" y="73791"/>
                </a:lnTo>
                <a:lnTo>
                  <a:pt x="319100" y="43307"/>
                </a:lnTo>
                <a:lnTo>
                  <a:pt x="282739" y="20047"/>
                </a:lnTo>
                <a:lnTo>
                  <a:pt x="241514" y="5211"/>
                </a:lnTo>
                <a:lnTo>
                  <a:pt x="196596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" name="object 11"/>
          <p:cNvSpPr txBox="1"/>
          <p:nvPr/>
        </p:nvSpPr>
        <p:spPr>
          <a:xfrm>
            <a:off x="2785039" y="2442880"/>
            <a:ext cx="145080" cy="2169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410" dirty="0">
                <a:latin typeface="Arial"/>
                <a:cs typeface="Arial"/>
              </a:rPr>
              <a:t>B</a:t>
            </a:r>
            <a:endParaRPr sz="141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992966" y="2051472"/>
            <a:ext cx="872949" cy="382764"/>
          </a:xfrm>
          <a:custGeom>
            <a:avLst/>
            <a:gdLst/>
            <a:ahLst/>
            <a:cxnLst/>
            <a:rect l="l" t="t" r="r" b="b"/>
            <a:pathLst>
              <a:path w="897889" h="393700">
                <a:moveTo>
                  <a:pt x="897635" y="0"/>
                </a:moveTo>
                <a:lnTo>
                  <a:pt x="0" y="393192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" name="object 13"/>
          <p:cNvSpPr/>
          <p:nvPr/>
        </p:nvSpPr>
        <p:spPr>
          <a:xfrm>
            <a:off x="3538219" y="3033817"/>
            <a:ext cx="382764" cy="381529"/>
          </a:xfrm>
          <a:custGeom>
            <a:avLst/>
            <a:gdLst/>
            <a:ahLst/>
            <a:cxnLst/>
            <a:rect l="l" t="t" r="r" b="b"/>
            <a:pathLst>
              <a:path w="393700" h="392430">
                <a:moveTo>
                  <a:pt x="196596" y="0"/>
                </a:moveTo>
                <a:lnTo>
                  <a:pt x="151395" y="5169"/>
                </a:lnTo>
                <a:lnTo>
                  <a:pt x="109967" y="19896"/>
                </a:lnTo>
                <a:lnTo>
                  <a:pt x="73471" y="43007"/>
                </a:lnTo>
                <a:lnTo>
                  <a:pt x="43067" y="73329"/>
                </a:lnTo>
                <a:lnTo>
                  <a:pt x="19914" y="109690"/>
                </a:lnTo>
                <a:lnTo>
                  <a:pt x="5171" y="150915"/>
                </a:lnTo>
                <a:lnTo>
                  <a:pt x="0" y="195834"/>
                </a:lnTo>
                <a:lnTo>
                  <a:pt x="5171" y="241034"/>
                </a:lnTo>
                <a:lnTo>
                  <a:pt x="19914" y="282462"/>
                </a:lnTo>
                <a:lnTo>
                  <a:pt x="43067" y="318958"/>
                </a:lnTo>
                <a:lnTo>
                  <a:pt x="73471" y="349362"/>
                </a:lnTo>
                <a:lnTo>
                  <a:pt x="109967" y="372515"/>
                </a:lnTo>
                <a:lnTo>
                  <a:pt x="151395" y="387258"/>
                </a:lnTo>
                <a:lnTo>
                  <a:pt x="196596" y="392430"/>
                </a:lnTo>
                <a:lnTo>
                  <a:pt x="241556" y="387258"/>
                </a:lnTo>
                <a:lnTo>
                  <a:pt x="282890" y="372515"/>
                </a:lnTo>
                <a:lnTo>
                  <a:pt x="319400" y="349362"/>
                </a:lnTo>
                <a:lnTo>
                  <a:pt x="349884" y="318958"/>
                </a:lnTo>
                <a:lnTo>
                  <a:pt x="373144" y="282462"/>
                </a:lnTo>
                <a:lnTo>
                  <a:pt x="387980" y="241034"/>
                </a:lnTo>
                <a:lnTo>
                  <a:pt x="393191" y="195834"/>
                </a:lnTo>
                <a:lnTo>
                  <a:pt x="387980" y="150915"/>
                </a:lnTo>
                <a:lnTo>
                  <a:pt x="373144" y="109690"/>
                </a:lnTo>
                <a:lnTo>
                  <a:pt x="349884" y="73329"/>
                </a:lnTo>
                <a:lnTo>
                  <a:pt x="319400" y="43007"/>
                </a:lnTo>
                <a:lnTo>
                  <a:pt x="282890" y="19896"/>
                </a:lnTo>
                <a:lnTo>
                  <a:pt x="241556" y="5169"/>
                </a:lnTo>
                <a:lnTo>
                  <a:pt x="196596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" name="object 14"/>
          <p:cNvSpPr txBox="1"/>
          <p:nvPr/>
        </p:nvSpPr>
        <p:spPr>
          <a:xfrm>
            <a:off x="3657741" y="3097776"/>
            <a:ext cx="145080" cy="2169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410" dirty="0">
                <a:latin typeface="Arial"/>
                <a:cs typeface="Arial"/>
              </a:rPr>
              <a:t>E</a:t>
            </a:r>
            <a:endParaRPr sz="141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992966" y="2706370"/>
            <a:ext cx="600075" cy="382764"/>
          </a:xfrm>
          <a:custGeom>
            <a:avLst/>
            <a:gdLst/>
            <a:ahLst/>
            <a:cxnLst/>
            <a:rect l="l" t="t" r="r" b="b"/>
            <a:pathLst>
              <a:path w="617220" h="393700">
                <a:moveTo>
                  <a:pt x="0" y="0"/>
                </a:moveTo>
                <a:lnTo>
                  <a:pt x="617219" y="393192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" name="object 16"/>
          <p:cNvSpPr/>
          <p:nvPr/>
        </p:nvSpPr>
        <p:spPr>
          <a:xfrm>
            <a:off x="2229908" y="3851698"/>
            <a:ext cx="381529" cy="382764"/>
          </a:xfrm>
          <a:custGeom>
            <a:avLst/>
            <a:gdLst/>
            <a:ahLst/>
            <a:cxnLst/>
            <a:rect l="l" t="t" r="r" b="b"/>
            <a:pathLst>
              <a:path w="392430" h="393700">
                <a:moveTo>
                  <a:pt x="195834" y="0"/>
                </a:moveTo>
                <a:lnTo>
                  <a:pt x="150915" y="5211"/>
                </a:lnTo>
                <a:lnTo>
                  <a:pt x="109690" y="20047"/>
                </a:lnTo>
                <a:lnTo>
                  <a:pt x="73329" y="43307"/>
                </a:lnTo>
                <a:lnTo>
                  <a:pt x="43007" y="73791"/>
                </a:lnTo>
                <a:lnTo>
                  <a:pt x="19896" y="110301"/>
                </a:lnTo>
                <a:lnTo>
                  <a:pt x="5169" y="151635"/>
                </a:lnTo>
                <a:lnTo>
                  <a:pt x="0" y="196596"/>
                </a:lnTo>
                <a:lnTo>
                  <a:pt x="5169" y="241556"/>
                </a:lnTo>
                <a:lnTo>
                  <a:pt x="19896" y="282890"/>
                </a:lnTo>
                <a:lnTo>
                  <a:pt x="43007" y="319400"/>
                </a:lnTo>
                <a:lnTo>
                  <a:pt x="73329" y="349884"/>
                </a:lnTo>
                <a:lnTo>
                  <a:pt x="109690" y="373144"/>
                </a:lnTo>
                <a:lnTo>
                  <a:pt x="150915" y="387980"/>
                </a:lnTo>
                <a:lnTo>
                  <a:pt x="195834" y="393192"/>
                </a:lnTo>
                <a:lnTo>
                  <a:pt x="240794" y="387980"/>
                </a:lnTo>
                <a:lnTo>
                  <a:pt x="282128" y="373144"/>
                </a:lnTo>
                <a:lnTo>
                  <a:pt x="318638" y="349884"/>
                </a:lnTo>
                <a:lnTo>
                  <a:pt x="349122" y="319400"/>
                </a:lnTo>
                <a:lnTo>
                  <a:pt x="372382" y="282890"/>
                </a:lnTo>
                <a:lnTo>
                  <a:pt x="387218" y="241556"/>
                </a:lnTo>
                <a:lnTo>
                  <a:pt x="392430" y="196596"/>
                </a:lnTo>
                <a:lnTo>
                  <a:pt x="387218" y="151635"/>
                </a:lnTo>
                <a:lnTo>
                  <a:pt x="372382" y="110301"/>
                </a:lnTo>
                <a:lnTo>
                  <a:pt x="349122" y="73791"/>
                </a:lnTo>
                <a:lnTo>
                  <a:pt x="318638" y="43307"/>
                </a:lnTo>
                <a:lnTo>
                  <a:pt x="282128" y="20047"/>
                </a:lnTo>
                <a:lnTo>
                  <a:pt x="240794" y="5211"/>
                </a:lnTo>
                <a:lnTo>
                  <a:pt x="195834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" name="object 17"/>
          <p:cNvSpPr/>
          <p:nvPr/>
        </p:nvSpPr>
        <p:spPr>
          <a:xfrm>
            <a:off x="1792816" y="3033817"/>
            <a:ext cx="382764" cy="381529"/>
          </a:xfrm>
          <a:custGeom>
            <a:avLst/>
            <a:gdLst/>
            <a:ahLst/>
            <a:cxnLst/>
            <a:rect l="l" t="t" r="r" b="b"/>
            <a:pathLst>
              <a:path w="393700" h="392430">
                <a:moveTo>
                  <a:pt x="196596" y="0"/>
                </a:moveTo>
                <a:lnTo>
                  <a:pt x="151395" y="5169"/>
                </a:lnTo>
                <a:lnTo>
                  <a:pt x="109967" y="19896"/>
                </a:lnTo>
                <a:lnTo>
                  <a:pt x="73471" y="43007"/>
                </a:lnTo>
                <a:lnTo>
                  <a:pt x="43067" y="73329"/>
                </a:lnTo>
                <a:lnTo>
                  <a:pt x="19914" y="109690"/>
                </a:lnTo>
                <a:lnTo>
                  <a:pt x="5171" y="150915"/>
                </a:lnTo>
                <a:lnTo>
                  <a:pt x="0" y="195834"/>
                </a:lnTo>
                <a:lnTo>
                  <a:pt x="5171" y="241034"/>
                </a:lnTo>
                <a:lnTo>
                  <a:pt x="19914" y="282462"/>
                </a:lnTo>
                <a:lnTo>
                  <a:pt x="43067" y="318958"/>
                </a:lnTo>
                <a:lnTo>
                  <a:pt x="73471" y="349362"/>
                </a:lnTo>
                <a:lnTo>
                  <a:pt x="109967" y="372515"/>
                </a:lnTo>
                <a:lnTo>
                  <a:pt x="151395" y="387258"/>
                </a:lnTo>
                <a:lnTo>
                  <a:pt x="196596" y="392430"/>
                </a:lnTo>
                <a:lnTo>
                  <a:pt x="241556" y="387258"/>
                </a:lnTo>
                <a:lnTo>
                  <a:pt x="282890" y="372515"/>
                </a:lnTo>
                <a:lnTo>
                  <a:pt x="319400" y="349362"/>
                </a:lnTo>
                <a:lnTo>
                  <a:pt x="349884" y="318958"/>
                </a:lnTo>
                <a:lnTo>
                  <a:pt x="373144" y="282462"/>
                </a:lnTo>
                <a:lnTo>
                  <a:pt x="387980" y="241034"/>
                </a:lnTo>
                <a:lnTo>
                  <a:pt x="393192" y="195834"/>
                </a:lnTo>
                <a:lnTo>
                  <a:pt x="387980" y="150915"/>
                </a:lnTo>
                <a:lnTo>
                  <a:pt x="373144" y="109690"/>
                </a:lnTo>
                <a:lnTo>
                  <a:pt x="349884" y="73329"/>
                </a:lnTo>
                <a:lnTo>
                  <a:pt x="319400" y="43007"/>
                </a:lnTo>
                <a:lnTo>
                  <a:pt x="282890" y="19896"/>
                </a:lnTo>
                <a:lnTo>
                  <a:pt x="241556" y="5169"/>
                </a:lnTo>
                <a:lnTo>
                  <a:pt x="196596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" name="object 18"/>
          <p:cNvSpPr txBox="1"/>
          <p:nvPr/>
        </p:nvSpPr>
        <p:spPr>
          <a:xfrm>
            <a:off x="1905670" y="3097776"/>
            <a:ext cx="154958" cy="2169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410" dirty="0">
                <a:latin typeface="Arial"/>
                <a:cs typeface="Arial"/>
              </a:rPr>
              <a:t>D</a:t>
            </a:r>
            <a:endParaRPr sz="141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120265" y="2706370"/>
            <a:ext cx="600075" cy="382764"/>
          </a:xfrm>
          <a:custGeom>
            <a:avLst/>
            <a:gdLst/>
            <a:ahLst/>
            <a:cxnLst/>
            <a:rect l="l" t="t" r="r" b="b"/>
            <a:pathLst>
              <a:path w="617219" h="393700">
                <a:moveTo>
                  <a:pt x="617219" y="0"/>
                </a:moveTo>
                <a:lnTo>
                  <a:pt x="0" y="393192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" name="object 20"/>
          <p:cNvSpPr/>
          <p:nvPr/>
        </p:nvSpPr>
        <p:spPr>
          <a:xfrm>
            <a:off x="1356466" y="3851698"/>
            <a:ext cx="381529" cy="382764"/>
          </a:xfrm>
          <a:custGeom>
            <a:avLst/>
            <a:gdLst/>
            <a:ahLst/>
            <a:cxnLst/>
            <a:rect l="l" t="t" r="r" b="b"/>
            <a:pathLst>
              <a:path w="392430" h="393700">
                <a:moveTo>
                  <a:pt x="196596" y="0"/>
                </a:moveTo>
                <a:lnTo>
                  <a:pt x="151635" y="5211"/>
                </a:lnTo>
                <a:lnTo>
                  <a:pt x="110301" y="20047"/>
                </a:lnTo>
                <a:lnTo>
                  <a:pt x="73791" y="43307"/>
                </a:lnTo>
                <a:lnTo>
                  <a:pt x="43307" y="73791"/>
                </a:lnTo>
                <a:lnTo>
                  <a:pt x="20047" y="110301"/>
                </a:lnTo>
                <a:lnTo>
                  <a:pt x="5211" y="151635"/>
                </a:lnTo>
                <a:lnTo>
                  <a:pt x="0" y="196596"/>
                </a:lnTo>
                <a:lnTo>
                  <a:pt x="5211" y="241556"/>
                </a:lnTo>
                <a:lnTo>
                  <a:pt x="20047" y="282890"/>
                </a:lnTo>
                <a:lnTo>
                  <a:pt x="43307" y="319400"/>
                </a:lnTo>
                <a:lnTo>
                  <a:pt x="73791" y="349884"/>
                </a:lnTo>
                <a:lnTo>
                  <a:pt x="110301" y="373144"/>
                </a:lnTo>
                <a:lnTo>
                  <a:pt x="151635" y="387980"/>
                </a:lnTo>
                <a:lnTo>
                  <a:pt x="196596" y="393192"/>
                </a:lnTo>
                <a:lnTo>
                  <a:pt x="241514" y="387980"/>
                </a:lnTo>
                <a:lnTo>
                  <a:pt x="282739" y="373144"/>
                </a:lnTo>
                <a:lnTo>
                  <a:pt x="319100" y="349884"/>
                </a:lnTo>
                <a:lnTo>
                  <a:pt x="349422" y="319400"/>
                </a:lnTo>
                <a:lnTo>
                  <a:pt x="372533" y="282890"/>
                </a:lnTo>
                <a:lnTo>
                  <a:pt x="387260" y="241556"/>
                </a:lnTo>
                <a:lnTo>
                  <a:pt x="392429" y="196596"/>
                </a:lnTo>
                <a:lnTo>
                  <a:pt x="387260" y="151635"/>
                </a:lnTo>
                <a:lnTo>
                  <a:pt x="372533" y="110301"/>
                </a:lnTo>
                <a:lnTo>
                  <a:pt x="349422" y="73791"/>
                </a:lnTo>
                <a:lnTo>
                  <a:pt x="319100" y="43307"/>
                </a:lnTo>
                <a:lnTo>
                  <a:pt x="282739" y="20047"/>
                </a:lnTo>
                <a:lnTo>
                  <a:pt x="241514" y="5211"/>
                </a:lnTo>
                <a:lnTo>
                  <a:pt x="196596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" name="object 21"/>
          <p:cNvSpPr/>
          <p:nvPr/>
        </p:nvSpPr>
        <p:spPr>
          <a:xfrm>
            <a:off x="3101869" y="3851698"/>
            <a:ext cx="382764" cy="382764"/>
          </a:xfrm>
          <a:custGeom>
            <a:avLst/>
            <a:gdLst/>
            <a:ahLst/>
            <a:cxnLst/>
            <a:rect l="l" t="t" r="r" b="b"/>
            <a:pathLst>
              <a:path w="393700" h="393700">
                <a:moveTo>
                  <a:pt x="196595" y="0"/>
                </a:moveTo>
                <a:lnTo>
                  <a:pt x="151635" y="5211"/>
                </a:lnTo>
                <a:lnTo>
                  <a:pt x="110301" y="20047"/>
                </a:lnTo>
                <a:lnTo>
                  <a:pt x="73791" y="43307"/>
                </a:lnTo>
                <a:lnTo>
                  <a:pt x="43307" y="73791"/>
                </a:lnTo>
                <a:lnTo>
                  <a:pt x="20047" y="110301"/>
                </a:lnTo>
                <a:lnTo>
                  <a:pt x="5211" y="151635"/>
                </a:lnTo>
                <a:lnTo>
                  <a:pt x="0" y="196596"/>
                </a:lnTo>
                <a:lnTo>
                  <a:pt x="5211" y="241556"/>
                </a:lnTo>
                <a:lnTo>
                  <a:pt x="20047" y="282890"/>
                </a:lnTo>
                <a:lnTo>
                  <a:pt x="43307" y="319400"/>
                </a:lnTo>
                <a:lnTo>
                  <a:pt x="73791" y="349884"/>
                </a:lnTo>
                <a:lnTo>
                  <a:pt x="110301" y="373144"/>
                </a:lnTo>
                <a:lnTo>
                  <a:pt x="151635" y="387980"/>
                </a:lnTo>
                <a:lnTo>
                  <a:pt x="196595" y="393192"/>
                </a:lnTo>
                <a:lnTo>
                  <a:pt x="241796" y="387980"/>
                </a:lnTo>
                <a:lnTo>
                  <a:pt x="283224" y="373144"/>
                </a:lnTo>
                <a:lnTo>
                  <a:pt x="319720" y="349884"/>
                </a:lnTo>
                <a:lnTo>
                  <a:pt x="350124" y="319400"/>
                </a:lnTo>
                <a:lnTo>
                  <a:pt x="373277" y="282890"/>
                </a:lnTo>
                <a:lnTo>
                  <a:pt x="388020" y="241556"/>
                </a:lnTo>
                <a:lnTo>
                  <a:pt x="393192" y="196596"/>
                </a:lnTo>
                <a:lnTo>
                  <a:pt x="388020" y="151635"/>
                </a:lnTo>
                <a:lnTo>
                  <a:pt x="373277" y="110301"/>
                </a:lnTo>
                <a:lnTo>
                  <a:pt x="350124" y="73791"/>
                </a:lnTo>
                <a:lnTo>
                  <a:pt x="319720" y="43307"/>
                </a:lnTo>
                <a:lnTo>
                  <a:pt x="283224" y="20047"/>
                </a:lnTo>
                <a:lnTo>
                  <a:pt x="241796" y="5211"/>
                </a:lnTo>
                <a:lnTo>
                  <a:pt x="196595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" name="object 22"/>
          <p:cNvSpPr txBox="1"/>
          <p:nvPr/>
        </p:nvSpPr>
        <p:spPr>
          <a:xfrm>
            <a:off x="1352267" y="3914917"/>
            <a:ext cx="4853076" cy="53658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9026">
              <a:tabLst>
                <a:tab pos="1043316" algn="l"/>
                <a:tab pos="1894637" algn="l"/>
              </a:tabLst>
            </a:pPr>
            <a:r>
              <a:rPr sz="1410" dirty="0">
                <a:latin typeface="Arial"/>
                <a:cs typeface="Arial"/>
              </a:rPr>
              <a:t>H	I	J</a:t>
            </a:r>
            <a:endParaRPr sz="1410">
              <a:latin typeface="Arial"/>
              <a:cs typeface="Arial"/>
            </a:endParaRPr>
          </a:p>
          <a:p>
            <a:pPr>
              <a:spcBef>
                <a:spcPts val="10"/>
              </a:spcBef>
            </a:pPr>
            <a:endParaRPr sz="1799">
              <a:latin typeface="Times New Roman"/>
              <a:cs typeface="Times New Roman"/>
            </a:endParaRPr>
          </a:p>
          <a:p>
            <a:pPr marL="12347" marR="5556" algn="just">
              <a:lnSpc>
                <a:spcPct val="98400"/>
              </a:lnSpc>
            </a:pP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above tree,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15" dirty="0">
                <a:latin typeface="Times New Roman"/>
                <a:cs typeface="Times New Roman"/>
              </a:rPr>
              <a:t>have </a:t>
            </a:r>
            <a:r>
              <a:rPr sz="1069" spc="10" dirty="0">
                <a:latin typeface="Times New Roman"/>
                <a:cs typeface="Times New Roman"/>
              </a:rPr>
              <a:t>nodes </a:t>
            </a:r>
            <a:r>
              <a:rPr sz="1069" spc="5" dirty="0">
                <a:latin typeface="Times New Roman"/>
                <a:cs typeface="Times New Roman"/>
              </a:rPr>
              <a:t>as </a:t>
            </a:r>
            <a:r>
              <a:rPr sz="1069" spc="15" dirty="0">
                <a:latin typeface="Times New Roman"/>
                <a:cs typeface="Times New Roman"/>
              </a:rPr>
              <a:t>A, </a:t>
            </a:r>
            <a:r>
              <a:rPr sz="1069" spc="10" dirty="0">
                <a:latin typeface="Times New Roman"/>
                <a:cs typeface="Times New Roman"/>
              </a:rPr>
              <a:t>B, C, D, E, </a:t>
            </a:r>
            <a:r>
              <a:rPr sz="1069" spc="5" dirty="0">
                <a:latin typeface="Times New Roman"/>
                <a:cs typeface="Times New Roman"/>
              </a:rPr>
              <a:t>F, </a:t>
            </a:r>
            <a:r>
              <a:rPr sz="1069" spc="10" dirty="0">
                <a:latin typeface="Times New Roman"/>
                <a:cs typeface="Times New Roman"/>
              </a:rPr>
              <a:t>G, H, </a:t>
            </a:r>
            <a:r>
              <a:rPr sz="1069" spc="5" dirty="0">
                <a:latin typeface="Times New Roman"/>
                <a:cs typeface="Times New Roman"/>
              </a:rPr>
              <a:t>I, J. </a:t>
            </a:r>
            <a:r>
              <a:rPr sz="1069" spc="15" dirty="0">
                <a:latin typeface="Times New Roman"/>
                <a:cs typeface="Times New Roman"/>
              </a:rPr>
              <a:t>The node </a:t>
            </a:r>
            <a:r>
              <a:rPr sz="1069" spc="19" dirty="0">
                <a:latin typeface="Times New Roman"/>
                <a:cs typeface="Times New Roman"/>
              </a:rPr>
              <a:t>D </a:t>
            </a:r>
            <a:r>
              <a:rPr sz="1069" spc="10" dirty="0">
                <a:latin typeface="Times New Roman"/>
                <a:cs typeface="Times New Roman"/>
              </a:rPr>
              <a:t>has two  </a:t>
            </a:r>
            <a:r>
              <a:rPr sz="1069" spc="5" dirty="0">
                <a:latin typeface="Times New Roman"/>
                <a:cs typeface="Times New Roman"/>
              </a:rPr>
              <a:t>children at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lowest level whereas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15" dirty="0">
                <a:latin typeface="Times New Roman"/>
                <a:cs typeface="Times New Roman"/>
              </a:rPr>
              <a:t>E </a:t>
            </a:r>
            <a:r>
              <a:rPr sz="1069" spc="10" dirty="0">
                <a:latin typeface="Times New Roman"/>
                <a:cs typeface="Times New Roman"/>
              </a:rPr>
              <a:t>has only </a:t>
            </a:r>
            <a:r>
              <a:rPr sz="1069" dirty="0">
                <a:latin typeface="Times New Roman"/>
                <a:cs typeface="Times New Roman"/>
              </a:rPr>
              <a:t>left </a:t>
            </a:r>
            <a:r>
              <a:rPr sz="1069" spc="10" dirty="0">
                <a:latin typeface="Times New Roman"/>
                <a:cs typeface="Times New Roman"/>
              </a:rPr>
              <a:t>child </a:t>
            </a:r>
            <a:r>
              <a:rPr sz="1069" spc="5" dirty="0">
                <a:latin typeface="Times New Roman"/>
                <a:cs typeface="Times New Roman"/>
              </a:rPr>
              <a:t>at </a:t>
            </a:r>
            <a:r>
              <a:rPr sz="1069" spc="10" dirty="0">
                <a:latin typeface="Times New Roman"/>
                <a:cs typeface="Times New Roman"/>
              </a:rPr>
              <a:t>the lowest level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is J. </a:t>
            </a:r>
            <a:r>
              <a:rPr sz="1069" spc="10" dirty="0">
                <a:latin typeface="Times New Roman"/>
                <a:cs typeface="Times New Roman"/>
              </a:rPr>
              <a:t>The right </a:t>
            </a:r>
            <a:r>
              <a:rPr sz="1069" spc="5" dirty="0">
                <a:latin typeface="Times New Roman"/>
                <a:cs typeface="Times New Roman"/>
              </a:rPr>
              <a:t>child of the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15" dirty="0">
                <a:latin typeface="Times New Roman"/>
                <a:cs typeface="Times New Roman"/>
              </a:rPr>
              <a:t>E </a:t>
            </a:r>
            <a:r>
              <a:rPr sz="1069" spc="5" dirty="0">
                <a:latin typeface="Times New Roman"/>
                <a:cs typeface="Times New Roman"/>
              </a:rPr>
              <a:t>is missing. Similarly node </a:t>
            </a:r>
            <a:r>
              <a:rPr sz="1069" spc="15" dirty="0">
                <a:latin typeface="Times New Roman"/>
                <a:cs typeface="Times New Roman"/>
              </a:rPr>
              <a:t>F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19" dirty="0">
                <a:latin typeface="Times New Roman"/>
                <a:cs typeface="Times New Roman"/>
              </a:rPr>
              <a:t>G </a:t>
            </a:r>
            <a:r>
              <a:rPr sz="1069" spc="5" dirty="0">
                <a:latin typeface="Times New Roman"/>
                <a:cs typeface="Times New Roman"/>
              </a:rPr>
              <a:t>also lack child  </a:t>
            </a:r>
            <a:r>
              <a:rPr sz="1069" spc="10" dirty="0">
                <a:latin typeface="Times New Roman"/>
                <a:cs typeface="Times New Roman"/>
              </a:rPr>
              <a:t>nodes. </a:t>
            </a:r>
            <a:r>
              <a:rPr sz="1069" spc="5" dirty="0">
                <a:latin typeface="Times New Roman"/>
                <a:cs typeface="Times New Roman"/>
              </a:rPr>
              <a:t>This is </a:t>
            </a:r>
            <a:r>
              <a:rPr sz="1069" spc="10" dirty="0">
                <a:latin typeface="Times New Roman"/>
                <a:cs typeface="Times New Roman"/>
              </a:rPr>
              <a:t>a complete </a:t>
            </a:r>
            <a:r>
              <a:rPr sz="1069" spc="5" dirty="0">
                <a:latin typeface="Times New Roman"/>
                <a:cs typeface="Times New Roman"/>
              </a:rPr>
              <a:t>binary tree according to the definition </a:t>
            </a:r>
            <a:r>
              <a:rPr sz="1069" spc="10" dirty="0">
                <a:latin typeface="Times New Roman"/>
                <a:cs typeface="Times New Roman"/>
              </a:rPr>
              <a:t>given above. At </a:t>
            </a:r>
            <a:r>
              <a:rPr sz="1069" spc="5" dirty="0">
                <a:latin typeface="Times New Roman"/>
                <a:cs typeface="Times New Roman"/>
              </a:rPr>
              <a:t>the  lowest level, </a:t>
            </a:r>
            <a:r>
              <a:rPr sz="1069" spc="10" dirty="0">
                <a:latin typeface="Times New Roman"/>
                <a:cs typeface="Times New Roman"/>
              </a:rPr>
              <a:t>leaf </a:t>
            </a:r>
            <a:r>
              <a:rPr sz="1069" spc="5" dirty="0">
                <a:latin typeface="Times New Roman"/>
                <a:cs typeface="Times New Roman"/>
              </a:rPr>
              <a:t>nodes </a:t>
            </a:r>
            <a:r>
              <a:rPr sz="1069" spc="10" dirty="0">
                <a:latin typeface="Times New Roman"/>
                <a:cs typeface="Times New Roman"/>
              </a:rPr>
              <a:t>are present from </a:t>
            </a:r>
            <a:r>
              <a:rPr sz="1069" spc="5" dirty="0">
                <a:latin typeface="Times New Roman"/>
                <a:cs typeface="Times New Roman"/>
              </a:rPr>
              <a:t>left </a:t>
            </a:r>
            <a:r>
              <a:rPr sz="1069" spc="10" dirty="0">
                <a:latin typeface="Times New Roman"/>
                <a:cs typeface="Times New Roman"/>
              </a:rPr>
              <a:t>to right but </a:t>
            </a:r>
            <a:r>
              <a:rPr sz="1069" spc="5" dirty="0">
                <a:latin typeface="Times New Roman"/>
                <a:cs typeface="Times New Roman"/>
              </a:rPr>
              <a:t>all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inner </a:t>
            </a:r>
            <a:r>
              <a:rPr sz="1069" spc="10" dirty="0">
                <a:latin typeface="Times New Roman"/>
                <a:cs typeface="Times New Roman"/>
              </a:rPr>
              <a:t>nodes </a:t>
            </a:r>
            <a:r>
              <a:rPr sz="1069" spc="15" dirty="0">
                <a:latin typeface="Times New Roman"/>
                <a:cs typeface="Times New Roman"/>
              </a:rPr>
              <a:t>have </a:t>
            </a:r>
            <a:r>
              <a:rPr sz="1069" spc="10" dirty="0">
                <a:latin typeface="Times New Roman"/>
                <a:cs typeface="Times New Roman"/>
              </a:rPr>
              <a:t>both  </a:t>
            </a:r>
            <a:r>
              <a:rPr sz="1069" spc="5" dirty="0">
                <a:latin typeface="Times New Roman"/>
                <a:cs typeface="Times New Roman"/>
              </a:rPr>
              <a:t>children. </a:t>
            </a:r>
            <a:r>
              <a:rPr sz="1069" spc="10" dirty="0">
                <a:latin typeface="Times New Roman"/>
                <a:cs typeface="Times New Roman"/>
              </a:rPr>
              <a:t>Let’s </a:t>
            </a:r>
            <a:r>
              <a:rPr sz="1069" spc="5" dirty="0">
                <a:latin typeface="Times New Roman"/>
                <a:cs typeface="Times New Roman"/>
              </a:rPr>
              <a:t>recap </a:t>
            </a:r>
            <a:r>
              <a:rPr sz="1069" spc="15" dirty="0">
                <a:latin typeface="Times New Roman"/>
                <a:cs typeface="Times New Roman"/>
              </a:rPr>
              <a:t>some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properties of </a:t>
            </a:r>
            <a:r>
              <a:rPr sz="1069" spc="10" dirty="0">
                <a:latin typeface="Times New Roman"/>
                <a:cs typeface="Times New Roman"/>
              </a:rPr>
              <a:t>complete binary</a:t>
            </a:r>
            <a:r>
              <a:rPr sz="1069" spc="5" dirty="0">
                <a:latin typeface="Times New Roman"/>
                <a:cs typeface="Times New Roman"/>
              </a:rPr>
              <a:t> tree.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5"/>
              </a:spcBef>
            </a:pPr>
            <a:endParaRPr sz="1069">
              <a:latin typeface="Times New Roman"/>
              <a:cs typeface="Times New Roman"/>
            </a:endParaRPr>
          </a:p>
          <a:p>
            <a:pPr marL="430908" indent="-209281">
              <a:buFont typeface="Wingdings"/>
              <a:buChar char=""/>
              <a:tabLst>
                <a:tab pos="430291" algn="l"/>
                <a:tab pos="430908" algn="l"/>
              </a:tabLst>
            </a:pPr>
            <a:r>
              <a:rPr sz="1069" spc="19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complete binary tree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spc="5" dirty="0">
                <a:latin typeface="Times New Roman"/>
                <a:cs typeface="Times New Roman"/>
              </a:rPr>
              <a:t>height </a:t>
            </a:r>
            <a:r>
              <a:rPr sz="1069" i="1" spc="10" dirty="0">
                <a:latin typeface="Times New Roman"/>
                <a:cs typeface="Times New Roman"/>
              </a:rPr>
              <a:t>h </a:t>
            </a:r>
            <a:r>
              <a:rPr sz="1069" spc="10" dirty="0">
                <a:latin typeface="Times New Roman"/>
                <a:cs typeface="Times New Roman"/>
              </a:rPr>
              <a:t>has </a:t>
            </a:r>
            <a:r>
              <a:rPr sz="1069" spc="5" dirty="0">
                <a:latin typeface="Times New Roman"/>
                <a:cs typeface="Times New Roman"/>
              </a:rPr>
              <a:t>between </a:t>
            </a:r>
            <a:r>
              <a:rPr sz="1069" dirty="0">
                <a:latin typeface="Times New Roman"/>
                <a:cs typeface="Times New Roman"/>
              </a:rPr>
              <a:t>2</a:t>
            </a:r>
            <a:r>
              <a:rPr sz="1094" i="1" baseline="37037" dirty="0">
                <a:latin typeface="Times New Roman"/>
                <a:cs typeface="Times New Roman"/>
              </a:rPr>
              <a:t>h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dirty="0">
                <a:latin typeface="Times New Roman"/>
                <a:cs typeface="Times New Roman"/>
              </a:rPr>
              <a:t>2</a:t>
            </a:r>
            <a:r>
              <a:rPr sz="1094" i="1" baseline="37037" dirty="0">
                <a:latin typeface="Times New Roman"/>
                <a:cs typeface="Times New Roman"/>
              </a:rPr>
              <a:t>h</a:t>
            </a:r>
            <a:r>
              <a:rPr sz="1094" baseline="37037" dirty="0">
                <a:latin typeface="Times New Roman"/>
                <a:cs typeface="Times New Roman"/>
              </a:rPr>
              <a:t>+1 </a:t>
            </a:r>
            <a:r>
              <a:rPr sz="1069" spc="10" dirty="0">
                <a:latin typeface="Times New Roman"/>
                <a:cs typeface="Times New Roman"/>
              </a:rPr>
              <a:t>–1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nodes.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  <a:buFont typeface="Wingdings"/>
              <a:buChar char=""/>
            </a:pPr>
            <a:endParaRPr sz="1118">
              <a:latin typeface="Times New Roman"/>
              <a:cs typeface="Times New Roman"/>
            </a:endParaRPr>
          </a:p>
          <a:p>
            <a:pPr marL="430908" marR="6791" indent="-209281">
              <a:lnSpc>
                <a:spcPts val="1264"/>
              </a:lnSpc>
              <a:buFont typeface="Wingdings"/>
              <a:buChar char=""/>
              <a:tabLst>
                <a:tab pos="430291" algn="l"/>
                <a:tab pos="430908" algn="l"/>
                <a:tab pos="2351475" algn="l"/>
                <a:tab pos="2874985" algn="l"/>
              </a:tabLst>
            </a:pPr>
            <a:r>
              <a:rPr sz="1069" spc="10" dirty="0">
                <a:latin typeface="Times New Roman"/>
                <a:cs typeface="Times New Roman"/>
              </a:rPr>
              <a:t>The height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such a</a:t>
            </a:r>
            <a:r>
              <a:rPr sz="1069" spc="27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tree</a:t>
            </a:r>
            <a:r>
              <a:rPr sz="1069" spc="5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is	</a:t>
            </a:r>
            <a:r>
              <a:rPr sz="1069" spc="10" dirty="0">
                <a:latin typeface="Times New Roman"/>
                <a:cs typeface="Times New Roman"/>
              </a:rPr>
              <a:t>log</a:t>
            </a:r>
            <a:r>
              <a:rPr sz="1094" spc="15" baseline="-11111" dirty="0">
                <a:latin typeface="Times New Roman"/>
                <a:cs typeface="Times New Roman"/>
              </a:rPr>
              <a:t>2</a:t>
            </a:r>
            <a:r>
              <a:rPr sz="1069" i="1" spc="10" dirty="0">
                <a:latin typeface="Times New Roman"/>
                <a:cs typeface="Times New Roman"/>
              </a:rPr>
              <a:t>N	</a:t>
            </a:r>
            <a:r>
              <a:rPr sz="1069" spc="10" dirty="0">
                <a:latin typeface="Times New Roman"/>
                <a:cs typeface="Times New Roman"/>
              </a:rPr>
              <a:t>where </a:t>
            </a:r>
            <a:r>
              <a:rPr sz="1069" i="1" spc="15" dirty="0">
                <a:latin typeface="Times New Roman"/>
                <a:cs typeface="Times New Roman"/>
              </a:rPr>
              <a:t>N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the number of</a:t>
            </a:r>
            <a:r>
              <a:rPr sz="1069" spc="24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nodes</a:t>
            </a:r>
            <a:r>
              <a:rPr sz="1069" spc="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the</a:t>
            </a:r>
            <a:r>
              <a:rPr sz="1069" spc="-8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tree.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29"/>
              </a:spcBef>
              <a:buFont typeface="Wingdings"/>
              <a:buChar char=""/>
            </a:pPr>
            <a:endParaRPr sz="1069">
              <a:latin typeface="Times New Roman"/>
              <a:cs typeface="Times New Roman"/>
            </a:endParaRPr>
          </a:p>
          <a:p>
            <a:pPr marL="430908" marR="4939" indent="-209281">
              <a:lnSpc>
                <a:spcPts val="1264"/>
              </a:lnSpc>
              <a:buFont typeface="Wingdings"/>
              <a:buChar char=""/>
              <a:tabLst>
                <a:tab pos="430291" algn="l"/>
                <a:tab pos="430908" algn="l"/>
              </a:tabLst>
            </a:pPr>
            <a:r>
              <a:rPr sz="1069" spc="10" dirty="0">
                <a:latin typeface="Times New Roman"/>
                <a:cs typeface="Times New Roman"/>
              </a:rPr>
              <a:t>Because the </a:t>
            </a:r>
            <a:r>
              <a:rPr sz="1069" spc="5" dirty="0">
                <a:latin typeface="Times New Roman"/>
                <a:cs typeface="Times New Roman"/>
              </a:rPr>
              <a:t>tree is </a:t>
            </a:r>
            <a:r>
              <a:rPr sz="1069" spc="10" dirty="0">
                <a:latin typeface="Times New Roman"/>
                <a:cs typeface="Times New Roman"/>
              </a:rPr>
              <a:t>so </a:t>
            </a:r>
            <a:r>
              <a:rPr sz="1069" spc="5" dirty="0">
                <a:latin typeface="Times New Roman"/>
                <a:cs typeface="Times New Roman"/>
              </a:rPr>
              <a:t>regular, it </a:t>
            </a:r>
            <a:r>
              <a:rPr sz="1069" spc="10" dirty="0">
                <a:latin typeface="Times New Roman"/>
                <a:cs typeface="Times New Roman"/>
              </a:rPr>
              <a:t>can be </a:t>
            </a:r>
            <a:r>
              <a:rPr sz="1069" spc="5" dirty="0">
                <a:latin typeface="Times New Roman"/>
                <a:cs typeface="Times New Roman"/>
              </a:rPr>
              <a:t>stored in </a:t>
            </a:r>
            <a:r>
              <a:rPr sz="1069" spc="10" dirty="0">
                <a:latin typeface="Times New Roman"/>
                <a:cs typeface="Times New Roman"/>
              </a:rPr>
              <a:t>an </a:t>
            </a:r>
            <a:r>
              <a:rPr sz="1069" i="1" spc="5" dirty="0">
                <a:latin typeface="Times New Roman"/>
                <a:cs typeface="Times New Roman"/>
              </a:rPr>
              <a:t>array. </a:t>
            </a:r>
            <a:r>
              <a:rPr sz="1069" spc="15" dirty="0">
                <a:latin typeface="Times New Roman"/>
                <a:cs typeface="Times New Roman"/>
              </a:rPr>
              <a:t>No </a:t>
            </a:r>
            <a:r>
              <a:rPr sz="1069" spc="10" dirty="0">
                <a:latin typeface="Times New Roman"/>
                <a:cs typeface="Times New Roman"/>
              </a:rPr>
              <a:t>pointers are  necessary.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44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marR="5556" algn="just">
              <a:lnSpc>
                <a:spcPct val="98400"/>
              </a:lnSpc>
            </a:pP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</a:t>
            </a:r>
            <a:r>
              <a:rPr sz="1069" spc="5" dirty="0">
                <a:latin typeface="Times New Roman"/>
                <a:cs typeface="Times New Roman"/>
              </a:rPr>
              <a:t>taken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floor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spc="5" dirty="0">
                <a:latin typeface="Times New Roman"/>
                <a:cs typeface="Times New Roman"/>
              </a:rPr>
              <a:t>the log</a:t>
            </a:r>
            <a:r>
              <a:rPr sz="1094" spc="7" baseline="-11111" dirty="0">
                <a:latin typeface="Times New Roman"/>
                <a:cs typeface="Times New Roman"/>
              </a:rPr>
              <a:t>2 </a:t>
            </a:r>
            <a:r>
              <a:rPr sz="1069" spc="10" dirty="0">
                <a:latin typeface="Times New Roman"/>
                <a:cs typeface="Times New Roman"/>
              </a:rPr>
              <a:t>N. </a:t>
            </a:r>
            <a:r>
              <a:rPr sz="1069" spc="5" dirty="0">
                <a:latin typeface="Times New Roman"/>
                <a:cs typeface="Times New Roman"/>
              </a:rPr>
              <a:t>If </a:t>
            </a:r>
            <a:r>
              <a:rPr sz="1069" spc="10" dirty="0">
                <a:latin typeface="Times New Roman"/>
                <a:cs typeface="Times New Roman"/>
              </a:rPr>
              <a:t>the answer </a:t>
            </a:r>
            <a:r>
              <a:rPr sz="1069" spc="5" dirty="0">
                <a:latin typeface="Times New Roman"/>
                <a:cs typeface="Times New Roman"/>
              </a:rPr>
              <a:t>is not </a:t>
            </a:r>
            <a:r>
              <a:rPr sz="1069" spc="10" dirty="0">
                <a:latin typeface="Times New Roman"/>
                <a:cs typeface="Times New Roman"/>
              </a:rPr>
              <a:t>an </a:t>
            </a:r>
            <a:r>
              <a:rPr sz="1069" spc="5" dirty="0">
                <a:latin typeface="Times New Roman"/>
                <a:cs typeface="Times New Roman"/>
              </a:rPr>
              <a:t>integer,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take the  </a:t>
            </a:r>
            <a:r>
              <a:rPr sz="1069" spc="5" dirty="0">
                <a:latin typeface="Times New Roman"/>
                <a:cs typeface="Times New Roman"/>
              </a:rPr>
              <a:t>next </a:t>
            </a:r>
            <a:r>
              <a:rPr sz="1069" spc="10" dirty="0">
                <a:latin typeface="Times New Roman"/>
                <a:cs typeface="Times New Roman"/>
              </a:rPr>
              <a:t>smaller </a:t>
            </a:r>
            <a:r>
              <a:rPr sz="1069" spc="5" dirty="0">
                <a:latin typeface="Times New Roman"/>
                <a:cs typeface="Times New Roman"/>
              </a:rPr>
              <a:t>integer. </a:t>
            </a:r>
            <a:r>
              <a:rPr sz="1069" spc="10" dirty="0">
                <a:latin typeface="Times New Roman"/>
                <a:cs typeface="Times New Roman"/>
              </a:rPr>
              <a:t>So </a:t>
            </a:r>
            <a:r>
              <a:rPr sz="1069" spc="5" dirty="0">
                <a:latin typeface="Times New Roman"/>
                <a:cs typeface="Times New Roman"/>
              </a:rPr>
              <a:t>far,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been </a:t>
            </a:r>
            <a:r>
              <a:rPr sz="1069" spc="5" dirty="0">
                <a:latin typeface="Times New Roman"/>
                <a:cs typeface="Times New Roman"/>
              </a:rPr>
              <a:t>using </a:t>
            </a:r>
            <a:r>
              <a:rPr sz="1069" spc="10" dirty="0">
                <a:latin typeface="Times New Roman"/>
                <a:cs typeface="Times New Roman"/>
              </a:rPr>
              <a:t>the pointers </a:t>
            </a:r>
            <a:r>
              <a:rPr sz="1069" spc="5" dirty="0">
                <a:latin typeface="Times New Roman"/>
                <a:cs typeface="Times New Roman"/>
              </a:rPr>
              <a:t>for </a:t>
            </a:r>
            <a:r>
              <a:rPr sz="1069" spc="10" dirty="0">
                <a:latin typeface="Times New Roman"/>
                <a:cs typeface="Times New Roman"/>
              </a:rPr>
              <a:t>the implementation  of </a:t>
            </a:r>
            <a:r>
              <a:rPr sz="1069" spc="5" dirty="0">
                <a:latin typeface="Times New Roman"/>
                <a:cs typeface="Times New Roman"/>
              </a:rPr>
              <a:t>trees.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i="1" spc="10" dirty="0">
                <a:latin typeface="Times New Roman"/>
                <a:cs typeface="Times New Roman"/>
              </a:rPr>
              <a:t>treeNode </a:t>
            </a:r>
            <a:r>
              <a:rPr sz="1069" spc="5" dirty="0">
                <a:latin typeface="Times New Roman"/>
                <a:cs typeface="Times New Roman"/>
              </a:rPr>
              <a:t>class </a:t>
            </a:r>
            <a:r>
              <a:rPr sz="1069" spc="10" dirty="0">
                <a:latin typeface="Times New Roman"/>
                <a:cs typeface="Times New Roman"/>
              </a:rPr>
              <a:t>has </a:t>
            </a:r>
            <a:r>
              <a:rPr sz="1069" spc="5" dirty="0">
                <a:latin typeface="Times New Roman"/>
                <a:cs typeface="Times New Roman"/>
              </a:rPr>
              <a:t>left </a:t>
            </a:r>
            <a:r>
              <a:rPr sz="1069" spc="10" dirty="0">
                <a:latin typeface="Times New Roman"/>
                <a:cs typeface="Times New Roman"/>
              </a:rPr>
              <a:t>and right </a:t>
            </a:r>
            <a:r>
              <a:rPr sz="1069" spc="5" dirty="0">
                <a:latin typeface="Times New Roman"/>
                <a:cs typeface="Times New Roman"/>
              </a:rPr>
              <a:t>pointers.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</a:t>
            </a:r>
            <a:r>
              <a:rPr sz="1069" spc="5" dirty="0">
                <a:latin typeface="Times New Roman"/>
                <a:cs typeface="Times New Roman"/>
              </a:rPr>
              <a:t>pointers </a:t>
            </a:r>
            <a:r>
              <a:rPr sz="1069" spc="10" dirty="0">
                <a:latin typeface="Times New Roman"/>
                <a:cs typeface="Times New Roman"/>
              </a:rPr>
              <a:t>in the  balance </a:t>
            </a:r>
            <a:r>
              <a:rPr sz="1069" spc="5" dirty="0">
                <a:latin typeface="Times New Roman"/>
                <a:cs typeface="Times New Roman"/>
              </a:rPr>
              <a:t>tree also. In the threaded trees, </a:t>
            </a:r>
            <a:r>
              <a:rPr sz="1069" spc="10" dirty="0">
                <a:latin typeface="Times New Roman"/>
                <a:cs typeface="Times New Roman"/>
              </a:rPr>
              <a:t>these </a:t>
            </a:r>
            <a:r>
              <a:rPr sz="1069" spc="5" dirty="0">
                <a:latin typeface="Times New Roman"/>
                <a:cs typeface="Times New Roman"/>
              </a:rPr>
              <a:t>pointers </a:t>
            </a:r>
            <a:r>
              <a:rPr sz="1069" spc="10" dirty="0">
                <a:latin typeface="Times New Roman"/>
                <a:cs typeface="Times New Roman"/>
              </a:rPr>
              <a:t>were </a:t>
            </a:r>
            <a:r>
              <a:rPr sz="1069" spc="5" dirty="0">
                <a:latin typeface="Times New Roman"/>
                <a:cs typeface="Times New Roman"/>
              </a:rPr>
              <a:t>used in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different </a:t>
            </a:r>
            <a:r>
              <a:rPr sz="1069" spc="15" dirty="0">
                <a:latin typeface="Times New Roman"/>
                <a:cs typeface="Times New Roman"/>
              </a:rPr>
              <a:t>way.  </a:t>
            </a:r>
            <a:r>
              <a:rPr sz="1069" spc="10" dirty="0">
                <a:latin typeface="Times New Roman"/>
                <a:cs typeface="Times New Roman"/>
              </a:rPr>
              <a:t>But now we can </a:t>
            </a:r>
            <a:r>
              <a:rPr sz="1069" spc="5" dirty="0">
                <a:latin typeface="Times New Roman"/>
                <a:cs typeface="Times New Roman"/>
              </a:rPr>
              <a:t>say that </a:t>
            </a:r>
            <a:r>
              <a:rPr sz="1069" spc="10" dirty="0">
                <a:latin typeface="Times New Roman"/>
                <a:cs typeface="Times New Roman"/>
              </a:rPr>
              <a:t>an </a:t>
            </a:r>
            <a:r>
              <a:rPr sz="1069" spc="5" dirty="0">
                <a:latin typeface="Times New Roman"/>
                <a:cs typeface="Times New Roman"/>
              </a:rPr>
              <a:t>array </a:t>
            </a:r>
            <a:r>
              <a:rPr sz="1069" spc="10" dirty="0">
                <a:latin typeface="Times New Roman"/>
                <a:cs typeface="Times New Roman"/>
              </a:rPr>
              <a:t>can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stored in </a:t>
            </a:r>
            <a:r>
              <a:rPr sz="1069" spc="10" dirty="0">
                <a:latin typeface="Times New Roman"/>
                <a:cs typeface="Times New Roman"/>
              </a:rPr>
              <a:t>a complete </a:t>
            </a:r>
            <a:r>
              <a:rPr sz="1069" spc="5" dirty="0">
                <a:latin typeface="Times New Roman"/>
                <a:cs typeface="Times New Roman"/>
              </a:rPr>
              <a:t>binary tree </a:t>
            </a:r>
            <a:r>
              <a:rPr sz="1069" spc="10" dirty="0">
                <a:latin typeface="Times New Roman"/>
                <a:cs typeface="Times New Roman"/>
              </a:rPr>
              <a:t>without  </a:t>
            </a:r>
            <a:r>
              <a:rPr sz="1069" spc="5" dirty="0">
                <a:latin typeface="Times New Roman"/>
                <a:cs typeface="Times New Roman"/>
              </a:rPr>
              <a:t>needing the </a:t>
            </a:r>
            <a:r>
              <a:rPr sz="1069" spc="10" dirty="0">
                <a:latin typeface="Times New Roman"/>
                <a:cs typeface="Times New Roman"/>
              </a:rPr>
              <a:t>help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any</a:t>
            </a:r>
            <a:r>
              <a:rPr sz="1069" spc="-2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pointer.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29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400"/>
              </a:lnSpc>
              <a:spcBef>
                <a:spcPts val="5"/>
              </a:spcBef>
            </a:pPr>
            <a:r>
              <a:rPr sz="1069" spc="15" dirty="0">
                <a:latin typeface="Times New Roman"/>
                <a:cs typeface="Times New Roman"/>
              </a:rPr>
              <a:t>Now we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try to remember </a:t>
            </a:r>
            <a:r>
              <a:rPr sz="1069" spc="5" dirty="0">
                <a:latin typeface="Times New Roman"/>
                <a:cs typeface="Times New Roman"/>
              </a:rPr>
              <a:t>the characteristics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spc="5" dirty="0">
                <a:latin typeface="Times New Roman"/>
                <a:cs typeface="Times New Roman"/>
              </a:rPr>
              <a:t>the tree. </a:t>
            </a:r>
            <a:r>
              <a:rPr sz="1069" spc="10" dirty="0">
                <a:latin typeface="Times New Roman"/>
                <a:cs typeface="Times New Roman"/>
              </a:rPr>
              <a:t>1) The </a:t>
            </a:r>
            <a:r>
              <a:rPr sz="1069" spc="5" dirty="0">
                <a:latin typeface="Times New Roman"/>
                <a:cs typeface="Times New Roman"/>
              </a:rPr>
              <a:t>data </a:t>
            </a:r>
            <a:r>
              <a:rPr sz="1069" spc="10" dirty="0">
                <a:latin typeface="Times New Roman"/>
                <a:cs typeface="Times New Roman"/>
              </a:rPr>
              <a:t>element can  be numbers, </a:t>
            </a:r>
            <a:r>
              <a:rPr sz="1069" spc="5" dirty="0">
                <a:latin typeface="Times New Roman"/>
                <a:cs typeface="Times New Roman"/>
              </a:rPr>
              <a:t>strings, </a:t>
            </a:r>
            <a:r>
              <a:rPr sz="1069" spc="10" dirty="0">
                <a:latin typeface="Times New Roman"/>
                <a:cs typeface="Times New Roman"/>
              </a:rPr>
              <a:t>name or some other data type.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information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stored in the  </a:t>
            </a:r>
            <a:r>
              <a:rPr sz="1069" spc="5" dirty="0">
                <a:latin typeface="Times New Roman"/>
                <a:cs typeface="Times New Roman"/>
              </a:rPr>
              <a:t>node.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We</a:t>
            </a:r>
            <a:r>
              <a:rPr sz="1069" spc="10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may</a:t>
            </a:r>
            <a:r>
              <a:rPr sz="1069" spc="10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retrieve,</a:t>
            </a:r>
            <a:r>
              <a:rPr sz="1069" spc="10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change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or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delete</a:t>
            </a:r>
            <a:r>
              <a:rPr sz="1069" spc="10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it.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2)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We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link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these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nodes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in</a:t>
            </a:r>
            <a:r>
              <a:rPr sz="1069" spc="10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special</a:t>
            </a:r>
            <a:r>
              <a:rPr sz="1069" spc="9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way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49"/>
              </a:lnSpc>
            </a:pPr>
            <a:r>
              <a:rPr sz="1069" spc="5" dirty="0">
                <a:latin typeface="Times New Roman"/>
                <a:cs typeface="Times New Roman"/>
              </a:rPr>
              <a:t>i.e. </a:t>
            </a:r>
            <a:r>
              <a:rPr sz="1069" spc="10" dirty="0">
                <a:latin typeface="Times New Roman"/>
                <a:cs typeface="Times New Roman"/>
              </a:rPr>
              <a:t>a node can have </a:t>
            </a:r>
            <a:r>
              <a:rPr sz="1069" spc="5" dirty="0">
                <a:latin typeface="Times New Roman"/>
                <a:cs typeface="Times New Roman"/>
              </a:rPr>
              <a:t>left or right subtree or </a:t>
            </a:r>
            <a:r>
              <a:rPr sz="1069" spc="10" dirty="0">
                <a:latin typeface="Times New Roman"/>
                <a:cs typeface="Times New Roman"/>
              </a:rPr>
              <a:t>both. </a:t>
            </a:r>
            <a:r>
              <a:rPr sz="1069" spc="15" dirty="0">
                <a:latin typeface="Times New Roman"/>
                <a:cs typeface="Times New Roman"/>
              </a:rPr>
              <a:t>Now we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see </a:t>
            </a:r>
            <a:r>
              <a:rPr sz="1069" spc="15" dirty="0">
                <a:latin typeface="Times New Roman"/>
                <a:cs typeface="Times New Roman"/>
              </a:rPr>
              <a:t>why </a:t>
            </a:r>
            <a:r>
              <a:rPr sz="1069" spc="5" dirty="0">
                <a:latin typeface="Times New Roman"/>
                <a:cs typeface="Times New Roman"/>
              </a:rPr>
              <a:t>the pointers</a:t>
            </a:r>
            <a:r>
              <a:rPr sz="1069" spc="10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are</a:t>
            </a: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200"/>
              </a:lnSpc>
              <a:spcBef>
                <a:spcPts val="15"/>
              </a:spcBef>
            </a:pPr>
            <a:r>
              <a:rPr sz="1069" spc="5" dirty="0">
                <a:latin typeface="Times New Roman"/>
                <a:cs typeface="Times New Roman"/>
              </a:rPr>
              <a:t>being used.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just started </a:t>
            </a:r>
            <a:r>
              <a:rPr sz="1069" spc="10" dirty="0">
                <a:latin typeface="Times New Roman"/>
                <a:cs typeface="Times New Roman"/>
              </a:rPr>
              <a:t>using </a:t>
            </a:r>
            <a:r>
              <a:rPr sz="1069" spc="5" dirty="0">
                <a:latin typeface="Times New Roman"/>
                <a:cs typeface="Times New Roman"/>
              </a:rPr>
              <a:t>these. If </a:t>
            </a:r>
            <a:r>
              <a:rPr sz="1069" spc="15" dirty="0">
                <a:latin typeface="Times New Roman"/>
                <a:cs typeface="Times New Roman"/>
              </a:rPr>
              <a:t>we have </a:t>
            </a:r>
            <a:r>
              <a:rPr sz="1069" spc="10" dirty="0">
                <a:latin typeface="Times New Roman"/>
                <a:cs typeface="Times New Roman"/>
              </a:rPr>
              <a:t>some other structure in which trees  can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10" dirty="0">
                <a:latin typeface="Times New Roman"/>
                <a:cs typeface="Times New Roman"/>
              </a:rPr>
              <a:t>stored and </a:t>
            </a:r>
            <a:r>
              <a:rPr sz="1069" spc="5" dirty="0">
                <a:latin typeface="Times New Roman"/>
                <a:cs typeface="Times New Roman"/>
              </a:rPr>
              <a:t>information </a:t>
            </a:r>
            <a:r>
              <a:rPr sz="1069" spc="10" dirty="0">
                <a:latin typeface="Times New Roman"/>
                <a:cs typeface="Times New Roman"/>
              </a:rPr>
              <a:t>may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10" dirty="0">
                <a:latin typeface="Times New Roman"/>
                <a:cs typeface="Times New Roman"/>
              </a:rPr>
              <a:t>searched, then these may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10" dirty="0">
                <a:latin typeface="Times New Roman"/>
                <a:cs typeface="Times New Roman"/>
              </a:rPr>
              <a:t>used. There should  be </a:t>
            </a:r>
            <a:r>
              <a:rPr sz="1069" spc="5" dirty="0">
                <a:latin typeface="Times New Roman"/>
                <a:cs typeface="Times New Roman"/>
              </a:rPr>
              <a:t>reason for choosing that structure or pointer </a:t>
            </a:r>
            <a:r>
              <a:rPr sz="1069" spc="10" dirty="0">
                <a:latin typeface="Times New Roman"/>
                <a:cs typeface="Times New Roman"/>
              </a:rPr>
              <a:t>for </a:t>
            </a:r>
            <a:r>
              <a:rPr sz="1069" spc="5" dirty="0">
                <a:latin typeface="Times New Roman"/>
                <a:cs typeface="Times New Roman"/>
              </a:rPr>
              <a:t>the manipulation 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trees. If </a:t>
            </a:r>
            <a:r>
              <a:rPr sz="1069" spc="10" dirty="0">
                <a:latin typeface="Times New Roman"/>
                <a:cs typeface="Times New Roman"/>
              </a:rPr>
              <a:t>we  have a complete binary </a:t>
            </a:r>
            <a:r>
              <a:rPr sz="1069" spc="5" dirty="0">
                <a:latin typeface="Times New Roman"/>
                <a:cs typeface="Times New Roman"/>
              </a:rPr>
              <a:t>tree, it </a:t>
            </a:r>
            <a:r>
              <a:rPr sz="1069" spc="10" dirty="0">
                <a:latin typeface="Times New Roman"/>
                <a:cs typeface="Times New Roman"/>
              </a:rPr>
              <a:t>can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stored in an array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easily.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883697" y="3033817"/>
            <a:ext cx="382764" cy="381529"/>
          </a:xfrm>
          <a:custGeom>
            <a:avLst/>
            <a:gdLst/>
            <a:ahLst/>
            <a:cxnLst/>
            <a:rect l="l" t="t" r="r" b="b"/>
            <a:pathLst>
              <a:path w="393700" h="392430">
                <a:moveTo>
                  <a:pt x="196596" y="0"/>
                </a:moveTo>
                <a:lnTo>
                  <a:pt x="151635" y="5169"/>
                </a:lnTo>
                <a:lnTo>
                  <a:pt x="110301" y="19896"/>
                </a:lnTo>
                <a:lnTo>
                  <a:pt x="73791" y="43007"/>
                </a:lnTo>
                <a:lnTo>
                  <a:pt x="43307" y="73329"/>
                </a:lnTo>
                <a:lnTo>
                  <a:pt x="20047" y="109690"/>
                </a:lnTo>
                <a:lnTo>
                  <a:pt x="5211" y="150915"/>
                </a:lnTo>
                <a:lnTo>
                  <a:pt x="0" y="195834"/>
                </a:lnTo>
                <a:lnTo>
                  <a:pt x="5211" y="241034"/>
                </a:lnTo>
                <a:lnTo>
                  <a:pt x="20047" y="282462"/>
                </a:lnTo>
                <a:lnTo>
                  <a:pt x="43307" y="318958"/>
                </a:lnTo>
                <a:lnTo>
                  <a:pt x="73791" y="349362"/>
                </a:lnTo>
                <a:lnTo>
                  <a:pt x="110301" y="372515"/>
                </a:lnTo>
                <a:lnTo>
                  <a:pt x="151635" y="387258"/>
                </a:lnTo>
                <a:lnTo>
                  <a:pt x="196596" y="392430"/>
                </a:lnTo>
                <a:lnTo>
                  <a:pt x="241556" y="387258"/>
                </a:lnTo>
                <a:lnTo>
                  <a:pt x="282890" y="372515"/>
                </a:lnTo>
                <a:lnTo>
                  <a:pt x="319400" y="349362"/>
                </a:lnTo>
                <a:lnTo>
                  <a:pt x="349884" y="318958"/>
                </a:lnTo>
                <a:lnTo>
                  <a:pt x="373144" y="282462"/>
                </a:lnTo>
                <a:lnTo>
                  <a:pt x="387980" y="241034"/>
                </a:lnTo>
                <a:lnTo>
                  <a:pt x="393192" y="195834"/>
                </a:lnTo>
                <a:lnTo>
                  <a:pt x="387980" y="150915"/>
                </a:lnTo>
                <a:lnTo>
                  <a:pt x="373144" y="109690"/>
                </a:lnTo>
                <a:lnTo>
                  <a:pt x="349884" y="73329"/>
                </a:lnTo>
                <a:lnTo>
                  <a:pt x="319400" y="43007"/>
                </a:lnTo>
                <a:lnTo>
                  <a:pt x="282890" y="19896"/>
                </a:lnTo>
                <a:lnTo>
                  <a:pt x="241556" y="5169"/>
                </a:lnTo>
                <a:lnTo>
                  <a:pt x="196596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" name="object 24"/>
          <p:cNvSpPr txBox="1"/>
          <p:nvPr/>
        </p:nvSpPr>
        <p:spPr>
          <a:xfrm>
            <a:off x="5992107" y="3097776"/>
            <a:ext cx="164835" cy="2169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410" spc="5" dirty="0">
                <a:latin typeface="Arial"/>
                <a:cs typeface="Arial"/>
              </a:rPr>
              <a:t>G</a:t>
            </a:r>
            <a:endParaRPr sz="141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338444" y="2706370"/>
            <a:ext cx="600075" cy="382764"/>
          </a:xfrm>
          <a:custGeom>
            <a:avLst/>
            <a:gdLst/>
            <a:ahLst/>
            <a:cxnLst/>
            <a:rect l="l" t="t" r="r" b="b"/>
            <a:pathLst>
              <a:path w="617220" h="393700">
                <a:moveTo>
                  <a:pt x="0" y="0"/>
                </a:moveTo>
                <a:lnTo>
                  <a:pt x="617219" y="393192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" name="object 26"/>
          <p:cNvSpPr/>
          <p:nvPr/>
        </p:nvSpPr>
        <p:spPr>
          <a:xfrm>
            <a:off x="4138295" y="3033817"/>
            <a:ext cx="382764" cy="381529"/>
          </a:xfrm>
          <a:custGeom>
            <a:avLst/>
            <a:gdLst/>
            <a:ahLst/>
            <a:cxnLst/>
            <a:rect l="l" t="t" r="r" b="b"/>
            <a:pathLst>
              <a:path w="393700" h="392430">
                <a:moveTo>
                  <a:pt x="196595" y="0"/>
                </a:moveTo>
                <a:lnTo>
                  <a:pt x="151395" y="5169"/>
                </a:lnTo>
                <a:lnTo>
                  <a:pt x="109967" y="19896"/>
                </a:lnTo>
                <a:lnTo>
                  <a:pt x="73471" y="43007"/>
                </a:lnTo>
                <a:lnTo>
                  <a:pt x="43067" y="73329"/>
                </a:lnTo>
                <a:lnTo>
                  <a:pt x="19914" y="109690"/>
                </a:lnTo>
                <a:lnTo>
                  <a:pt x="5171" y="150915"/>
                </a:lnTo>
                <a:lnTo>
                  <a:pt x="0" y="195834"/>
                </a:lnTo>
                <a:lnTo>
                  <a:pt x="5171" y="241034"/>
                </a:lnTo>
                <a:lnTo>
                  <a:pt x="19914" y="282462"/>
                </a:lnTo>
                <a:lnTo>
                  <a:pt x="43067" y="318958"/>
                </a:lnTo>
                <a:lnTo>
                  <a:pt x="73471" y="349362"/>
                </a:lnTo>
                <a:lnTo>
                  <a:pt x="109967" y="372515"/>
                </a:lnTo>
                <a:lnTo>
                  <a:pt x="151395" y="387258"/>
                </a:lnTo>
                <a:lnTo>
                  <a:pt x="196595" y="392430"/>
                </a:lnTo>
                <a:lnTo>
                  <a:pt x="241556" y="387258"/>
                </a:lnTo>
                <a:lnTo>
                  <a:pt x="282890" y="372515"/>
                </a:lnTo>
                <a:lnTo>
                  <a:pt x="319400" y="349362"/>
                </a:lnTo>
                <a:lnTo>
                  <a:pt x="349884" y="318958"/>
                </a:lnTo>
                <a:lnTo>
                  <a:pt x="373144" y="282462"/>
                </a:lnTo>
                <a:lnTo>
                  <a:pt x="387980" y="241034"/>
                </a:lnTo>
                <a:lnTo>
                  <a:pt x="393191" y="195834"/>
                </a:lnTo>
                <a:lnTo>
                  <a:pt x="387980" y="150915"/>
                </a:lnTo>
                <a:lnTo>
                  <a:pt x="373144" y="109690"/>
                </a:lnTo>
                <a:lnTo>
                  <a:pt x="349884" y="73329"/>
                </a:lnTo>
                <a:lnTo>
                  <a:pt x="319400" y="43007"/>
                </a:lnTo>
                <a:lnTo>
                  <a:pt x="282890" y="19896"/>
                </a:lnTo>
                <a:lnTo>
                  <a:pt x="241556" y="5169"/>
                </a:lnTo>
                <a:lnTo>
                  <a:pt x="196595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" name="object 27"/>
          <p:cNvSpPr txBox="1"/>
          <p:nvPr/>
        </p:nvSpPr>
        <p:spPr>
          <a:xfrm>
            <a:off x="4262261" y="3097776"/>
            <a:ext cx="134585" cy="2169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410" dirty="0">
                <a:latin typeface="Arial"/>
                <a:cs typeface="Arial"/>
              </a:rPr>
              <a:t>F</a:t>
            </a:r>
            <a:endParaRPr sz="141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4465742" y="2706370"/>
            <a:ext cx="600075" cy="382764"/>
          </a:xfrm>
          <a:custGeom>
            <a:avLst/>
            <a:gdLst/>
            <a:ahLst/>
            <a:cxnLst/>
            <a:rect l="l" t="t" r="r" b="b"/>
            <a:pathLst>
              <a:path w="617220" h="393700">
                <a:moveTo>
                  <a:pt x="617219" y="0"/>
                </a:moveTo>
                <a:lnTo>
                  <a:pt x="0" y="393192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" name="object 29"/>
          <p:cNvSpPr/>
          <p:nvPr/>
        </p:nvSpPr>
        <p:spPr>
          <a:xfrm>
            <a:off x="3560444" y="5812684"/>
            <a:ext cx="104951" cy="209285"/>
          </a:xfrm>
          <a:custGeom>
            <a:avLst/>
            <a:gdLst/>
            <a:ahLst/>
            <a:cxnLst/>
            <a:rect l="l" t="t" r="r" b="b"/>
            <a:pathLst>
              <a:path w="107950" h="215264">
                <a:moveTo>
                  <a:pt x="0" y="0"/>
                </a:moveTo>
                <a:lnTo>
                  <a:pt x="0" y="214884"/>
                </a:lnTo>
                <a:lnTo>
                  <a:pt x="107441" y="214884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" name="object 30"/>
          <p:cNvSpPr/>
          <p:nvPr/>
        </p:nvSpPr>
        <p:spPr>
          <a:xfrm>
            <a:off x="3978275" y="5812684"/>
            <a:ext cx="104951" cy="209285"/>
          </a:xfrm>
          <a:custGeom>
            <a:avLst/>
            <a:gdLst/>
            <a:ahLst/>
            <a:cxnLst/>
            <a:rect l="l" t="t" r="r" b="b"/>
            <a:pathLst>
              <a:path w="107950" h="215264">
                <a:moveTo>
                  <a:pt x="107442" y="0"/>
                </a:moveTo>
                <a:lnTo>
                  <a:pt x="107442" y="214884"/>
                </a:lnTo>
                <a:lnTo>
                  <a:pt x="0" y="214884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" name="object 31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" name="object 32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32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32560848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53841" y="2031471"/>
            <a:ext cx="795778" cy="401901"/>
          </a:xfrm>
          <a:custGeom>
            <a:avLst/>
            <a:gdLst/>
            <a:ahLst/>
            <a:cxnLst/>
            <a:rect l="l" t="t" r="r" b="b"/>
            <a:pathLst>
              <a:path w="818514" h="413385">
                <a:moveTo>
                  <a:pt x="0" y="0"/>
                </a:moveTo>
                <a:lnTo>
                  <a:pt x="818388" y="413003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" name="object 3"/>
          <p:cNvSpPr/>
          <p:nvPr/>
        </p:nvSpPr>
        <p:spPr>
          <a:xfrm>
            <a:off x="3307820" y="3236065"/>
            <a:ext cx="248179" cy="451908"/>
          </a:xfrm>
          <a:custGeom>
            <a:avLst/>
            <a:gdLst/>
            <a:ahLst/>
            <a:cxnLst/>
            <a:rect l="l" t="t" r="r" b="b"/>
            <a:pathLst>
              <a:path w="255270" h="464820">
                <a:moveTo>
                  <a:pt x="255270" y="0"/>
                </a:moveTo>
                <a:lnTo>
                  <a:pt x="0" y="46482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" name="object 4"/>
          <p:cNvSpPr/>
          <p:nvPr/>
        </p:nvSpPr>
        <p:spPr>
          <a:xfrm>
            <a:off x="1715770" y="3236065"/>
            <a:ext cx="248179" cy="451908"/>
          </a:xfrm>
          <a:custGeom>
            <a:avLst/>
            <a:gdLst/>
            <a:ahLst/>
            <a:cxnLst/>
            <a:rect l="l" t="t" r="r" b="b"/>
            <a:pathLst>
              <a:path w="255269" h="464820">
                <a:moveTo>
                  <a:pt x="255269" y="0"/>
                </a:moveTo>
                <a:lnTo>
                  <a:pt x="0" y="46482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2113596" y="3236066"/>
            <a:ext cx="298803" cy="503149"/>
          </a:xfrm>
          <a:custGeom>
            <a:avLst/>
            <a:gdLst/>
            <a:ahLst/>
            <a:cxnLst/>
            <a:rect l="l" t="t" r="r" b="b"/>
            <a:pathLst>
              <a:path w="307339" h="517525">
                <a:moveTo>
                  <a:pt x="0" y="0"/>
                </a:moveTo>
                <a:lnTo>
                  <a:pt x="307086" y="517398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/>
          <p:nvPr/>
        </p:nvSpPr>
        <p:spPr>
          <a:xfrm>
            <a:off x="3755284" y="1778847"/>
            <a:ext cx="349426" cy="351896"/>
          </a:xfrm>
          <a:custGeom>
            <a:avLst/>
            <a:gdLst/>
            <a:ahLst/>
            <a:cxnLst/>
            <a:rect l="l" t="t" r="r" b="b"/>
            <a:pathLst>
              <a:path w="359410" h="361950">
                <a:moveTo>
                  <a:pt x="179832" y="0"/>
                </a:moveTo>
                <a:lnTo>
                  <a:pt x="132115" y="6501"/>
                </a:lnTo>
                <a:lnTo>
                  <a:pt x="89182" y="24835"/>
                </a:lnTo>
                <a:lnTo>
                  <a:pt x="52768" y="53244"/>
                </a:lnTo>
                <a:lnTo>
                  <a:pt x="24609" y="89972"/>
                </a:lnTo>
                <a:lnTo>
                  <a:pt x="6441" y="133261"/>
                </a:lnTo>
                <a:lnTo>
                  <a:pt x="0" y="181356"/>
                </a:lnTo>
                <a:lnTo>
                  <a:pt x="6441" y="229393"/>
                </a:lnTo>
                <a:lnTo>
                  <a:pt x="24609" y="272541"/>
                </a:lnTo>
                <a:lnTo>
                  <a:pt x="52768" y="309086"/>
                </a:lnTo>
                <a:lnTo>
                  <a:pt x="89182" y="337311"/>
                </a:lnTo>
                <a:lnTo>
                  <a:pt x="132115" y="355504"/>
                </a:lnTo>
                <a:lnTo>
                  <a:pt x="179832" y="361950"/>
                </a:lnTo>
                <a:lnTo>
                  <a:pt x="227492" y="355504"/>
                </a:lnTo>
                <a:lnTo>
                  <a:pt x="270284" y="337311"/>
                </a:lnTo>
                <a:lnTo>
                  <a:pt x="306514" y="309086"/>
                </a:lnTo>
                <a:lnTo>
                  <a:pt x="334489" y="272542"/>
                </a:lnTo>
                <a:lnTo>
                  <a:pt x="352516" y="229393"/>
                </a:lnTo>
                <a:lnTo>
                  <a:pt x="358901" y="181356"/>
                </a:lnTo>
                <a:lnTo>
                  <a:pt x="352516" y="133261"/>
                </a:lnTo>
                <a:lnTo>
                  <a:pt x="334489" y="89972"/>
                </a:lnTo>
                <a:lnTo>
                  <a:pt x="306514" y="53244"/>
                </a:lnTo>
                <a:lnTo>
                  <a:pt x="270284" y="24835"/>
                </a:lnTo>
                <a:lnTo>
                  <a:pt x="227492" y="6501"/>
                </a:lnTo>
                <a:lnTo>
                  <a:pt x="179832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 txBox="1"/>
          <p:nvPr/>
        </p:nvSpPr>
        <p:spPr>
          <a:xfrm>
            <a:off x="1352267" y="868857"/>
            <a:ext cx="4851224" cy="1221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3903484" algn="l"/>
              </a:tabLst>
            </a:pPr>
            <a:r>
              <a:rPr sz="1069" spc="10" dirty="0">
                <a:latin typeface="Times New Roman"/>
                <a:cs typeface="Times New Roman"/>
              </a:rPr>
              <a:t>CS301 –</a:t>
            </a:r>
            <a:r>
              <a:rPr sz="1069" spc="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Data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	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28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2347" marR="4939">
              <a:lnSpc>
                <a:spcPts val="1264"/>
              </a:lnSpc>
              <a:spcBef>
                <a:spcPts val="836"/>
              </a:spcBef>
            </a:pPr>
            <a:r>
              <a:rPr sz="1069" spc="10" dirty="0">
                <a:latin typeface="Times New Roman"/>
                <a:cs typeface="Times New Roman"/>
              </a:rPr>
              <a:t>The following example can help </a:t>
            </a:r>
            <a:r>
              <a:rPr sz="1069" spc="5" dirty="0">
                <a:latin typeface="Times New Roman"/>
                <a:cs typeface="Times New Roman"/>
              </a:rPr>
              <a:t>understand this process. </a:t>
            </a:r>
            <a:r>
              <a:rPr sz="1069" spc="10" dirty="0">
                <a:latin typeface="Times New Roman"/>
                <a:cs typeface="Times New Roman"/>
              </a:rPr>
              <a:t>Consider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above tree  </a:t>
            </a:r>
            <a:r>
              <a:rPr sz="1069" spc="5" dirty="0">
                <a:latin typeface="Times New Roman"/>
                <a:cs typeface="Times New Roman"/>
              </a:rPr>
              <a:t>again.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44"/>
              </a:spcBef>
            </a:pPr>
            <a:endParaRPr sz="1507">
              <a:latin typeface="Times New Roman"/>
              <a:cs typeface="Times New Roman"/>
            </a:endParaRPr>
          </a:p>
          <a:p>
            <a:pPr marL="302500" algn="ctr"/>
            <a:r>
              <a:rPr sz="1458" dirty="0">
                <a:latin typeface="Arial"/>
                <a:cs typeface="Arial"/>
              </a:rPr>
              <a:t>A</a:t>
            </a:r>
            <a:endParaRPr sz="1458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799118" y="2332250"/>
            <a:ext cx="350044" cy="351278"/>
          </a:xfrm>
          <a:custGeom>
            <a:avLst/>
            <a:gdLst/>
            <a:ahLst/>
            <a:cxnLst/>
            <a:rect l="l" t="t" r="r" b="b"/>
            <a:pathLst>
              <a:path w="360045" h="361314">
                <a:moveTo>
                  <a:pt x="179831" y="0"/>
                </a:moveTo>
                <a:lnTo>
                  <a:pt x="132115" y="6445"/>
                </a:lnTo>
                <a:lnTo>
                  <a:pt x="89182" y="24638"/>
                </a:lnTo>
                <a:lnTo>
                  <a:pt x="52768" y="52863"/>
                </a:lnTo>
                <a:lnTo>
                  <a:pt x="24609" y="89408"/>
                </a:lnTo>
                <a:lnTo>
                  <a:pt x="6441" y="132556"/>
                </a:lnTo>
                <a:lnTo>
                  <a:pt x="0" y="180594"/>
                </a:lnTo>
                <a:lnTo>
                  <a:pt x="6441" y="228631"/>
                </a:lnTo>
                <a:lnTo>
                  <a:pt x="24609" y="271780"/>
                </a:lnTo>
                <a:lnTo>
                  <a:pt x="52768" y="308324"/>
                </a:lnTo>
                <a:lnTo>
                  <a:pt x="89182" y="336550"/>
                </a:lnTo>
                <a:lnTo>
                  <a:pt x="132115" y="354742"/>
                </a:lnTo>
                <a:lnTo>
                  <a:pt x="179831" y="361187"/>
                </a:lnTo>
                <a:lnTo>
                  <a:pt x="227548" y="354742"/>
                </a:lnTo>
                <a:lnTo>
                  <a:pt x="270481" y="336550"/>
                </a:lnTo>
                <a:lnTo>
                  <a:pt x="306895" y="308324"/>
                </a:lnTo>
                <a:lnTo>
                  <a:pt x="335054" y="271780"/>
                </a:lnTo>
                <a:lnTo>
                  <a:pt x="353222" y="228631"/>
                </a:lnTo>
                <a:lnTo>
                  <a:pt x="359663" y="180594"/>
                </a:lnTo>
                <a:lnTo>
                  <a:pt x="353222" y="132556"/>
                </a:lnTo>
                <a:lnTo>
                  <a:pt x="335054" y="89407"/>
                </a:lnTo>
                <a:lnTo>
                  <a:pt x="306895" y="52863"/>
                </a:lnTo>
                <a:lnTo>
                  <a:pt x="270481" y="24637"/>
                </a:lnTo>
                <a:lnTo>
                  <a:pt x="227548" y="6445"/>
                </a:lnTo>
                <a:lnTo>
                  <a:pt x="179831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" name="object 9"/>
          <p:cNvSpPr txBox="1"/>
          <p:nvPr/>
        </p:nvSpPr>
        <p:spPr>
          <a:xfrm>
            <a:off x="4894933" y="2392256"/>
            <a:ext cx="159279" cy="2243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458" spc="5" dirty="0">
                <a:latin typeface="Arial"/>
                <a:cs typeface="Arial"/>
              </a:rPr>
              <a:t>C</a:t>
            </a:r>
            <a:endParaRPr sz="1458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660333" y="2332250"/>
            <a:ext cx="349426" cy="351278"/>
          </a:xfrm>
          <a:custGeom>
            <a:avLst/>
            <a:gdLst/>
            <a:ahLst/>
            <a:cxnLst/>
            <a:rect l="l" t="t" r="r" b="b"/>
            <a:pathLst>
              <a:path w="359410" h="361314">
                <a:moveTo>
                  <a:pt x="179069" y="0"/>
                </a:moveTo>
                <a:lnTo>
                  <a:pt x="131409" y="6445"/>
                </a:lnTo>
                <a:lnTo>
                  <a:pt x="88617" y="24638"/>
                </a:lnTo>
                <a:lnTo>
                  <a:pt x="52387" y="52863"/>
                </a:lnTo>
                <a:lnTo>
                  <a:pt x="24412" y="89408"/>
                </a:lnTo>
                <a:lnTo>
                  <a:pt x="6385" y="132556"/>
                </a:lnTo>
                <a:lnTo>
                  <a:pt x="0" y="180594"/>
                </a:lnTo>
                <a:lnTo>
                  <a:pt x="6385" y="228631"/>
                </a:lnTo>
                <a:lnTo>
                  <a:pt x="24412" y="271780"/>
                </a:lnTo>
                <a:lnTo>
                  <a:pt x="52387" y="308324"/>
                </a:lnTo>
                <a:lnTo>
                  <a:pt x="88617" y="336550"/>
                </a:lnTo>
                <a:lnTo>
                  <a:pt x="131409" y="354742"/>
                </a:lnTo>
                <a:lnTo>
                  <a:pt x="179069" y="361187"/>
                </a:lnTo>
                <a:lnTo>
                  <a:pt x="226786" y="354742"/>
                </a:lnTo>
                <a:lnTo>
                  <a:pt x="269719" y="336550"/>
                </a:lnTo>
                <a:lnTo>
                  <a:pt x="306133" y="308324"/>
                </a:lnTo>
                <a:lnTo>
                  <a:pt x="334292" y="271780"/>
                </a:lnTo>
                <a:lnTo>
                  <a:pt x="352460" y="228631"/>
                </a:lnTo>
                <a:lnTo>
                  <a:pt x="358901" y="180594"/>
                </a:lnTo>
                <a:lnTo>
                  <a:pt x="352460" y="132556"/>
                </a:lnTo>
                <a:lnTo>
                  <a:pt x="334292" y="89407"/>
                </a:lnTo>
                <a:lnTo>
                  <a:pt x="306133" y="52863"/>
                </a:lnTo>
                <a:lnTo>
                  <a:pt x="269719" y="24637"/>
                </a:lnTo>
                <a:lnTo>
                  <a:pt x="226786" y="6445"/>
                </a:lnTo>
                <a:lnTo>
                  <a:pt x="179069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" name="object 11"/>
          <p:cNvSpPr txBox="1"/>
          <p:nvPr/>
        </p:nvSpPr>
        <p:spPr>
          <a:xfrm>
            <a:off x="2759851" y="2392256"/>
            <a:ext cx="149401" cy="2243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458" dirty="0">
                <a:latin typeface="Arial"/>
                <a:cs typeface="Arial"/>
              </a:rPr>
              <a:t>B</a:t>
            </a:r>
            <a:endParaRPr sz="1458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958887" y="2031471"/>
            <a:ext cx="796396" cy="350661"/>
          </a:xfrm>
          <a:custGeom>
            <a:avLst/>
            <a:gdLst/>
            <a:ahLst/>
            <a:cxnLst/>
            <a:rect l="l" t="t" r="r" b="b"/>
            <a:pathLst>
              <a:path w="819150" h="360680">
                <a:moveTo>
                  <a:pt x="819150" y="0"/>
                </a:moveTo>
                <a:lnTo>
                  <a:pt x="0" y="360425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" name="object 13"/>
          <p:cNvSpPr/>
          <p:nvPr/>
        </p:nvSpPr>
        <p:spPr>
          <a:xfrm>
            <a:off x="3455987" y="2935287"/>
            <a:ext cx="350044" cy="351278"/>
          </a:xfrm>
          <a:custGeom>
            <a:avLst/>
            <a:gdLst/>
            <a:ahLst/>
            <a:cxnLst/>
            <a:rect l="l" t="t" r="r" b="b"/>
            <a:pathLst>
              <a:path w="360045" h="361314">
                <a:moveTo>
                  <a:pt x="179832" y="0"/>
                </a:moveTo>
                <a:lnTo>
                  <a:pt x="132115" y="6445"/>
                </a:lnTo>
                <a:lnTo>
                  <a:pt x="89182" y="24637"/>
                </a:lnTo>
                <a:lnTo>
                  <a:pt x="52768" y="52863"/>
                </a:lnTo>
                <a:lnTo>
                  <a:pt x="24609" y="89407"/>
                </a:lnTo>
                <a:lnTo>
                  <a:pt x="6441" y="132556"/>
                </a:lnTo>
                <a:lnTo>
                  <a:pt x="0" y="180593"/>
                </a:lnTo>
                <a:lnTo>
                  <a:pt x="6441" y="228631"/>
                </a:lnTo>
                <a:lnTo>
                  <a:pt x="24609" y="271779"/>
                </a:lnTo>
                <a:lnTo>
                  <a:pt x="52768" y="308324"/>
                </a:lnTo>
                <a:lnTo>
                  <a:pt x="89182" y="336550"/>
                </a:lnTo>
                <a:lnTo>
                  <a:pt x="132115" y="354742"/>
                </a:lnTo>
                <a:lnTo>
                  <a:pt x="179832" y="361187"/>
                </a:lnTo>
                <a:lnTo>
                  <a:pt x="227813" y="354742"/>
                </a:lnTo>
                <a:lnTo>
                  <a:pt x="270820" y="336549"/>
                </a:lnTo>
                <a:lnTo>
                  <a:pt x="307181" y="308324"/>
                </a:lnTo>
                <a:lnTo>
                  <a:pt x="335223" y="271779"/>
                </a:lnTo>
                <a:lnTo>
                  <a:pt x="353275" y="228631"/>
                </a:lnTo>
                <a:lnTo>
                  <a:pt x="359664" y="180593"/>
                </a:lnTo>
                <a:lnTo>
                  <a:pt x="353275" y="132556"/>
                </a:lnTo>
                <a:lnTo>
                  <a:pt x="335223" y="89407"/>
                </a:lnTo>
                <a:lnTo>
                  <a:pt x="307181" y="52863"/>
                </a:lnTo>
                <a:lnTo>
                  <a:pt x="270820" y="24637"/>
                </a:lnTo>
                <a:lnTo>
                  <a:pt x="227813" y="6445"/>
                </a:lnTo>
                <a:lnTo>
                  <a:pt x="179832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" name="object 14"/>
          <p:cNvSpPr txBox="1"/>
          <p:nvPr/>
        </p:nvSpPr>
        <p:spPr>
          <a:xfrm>
            <a:off x="3556246" y="2997517"/>
            <a:ext cx="149401" cy="2243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458" dirty="0">
                <a:latin typeface="Arial"/>
                <a:cs typeface="Arial"/>
              </a:rPr>
              <a:t>E</a:t>
            </a:r>
            <a:endParaRPr sz="1458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958887" y="2633027"/>
            <a:ext cx="548217" cy="353131"/>
          </a:xfrm>
          <a:custGeom>
            <a:avLst/>
            <a:gdLst/>
            <a:ahLst/>
            <a:cxnLst/>
            <a:rect l="l" t="t" r="r" b="b"/>
            <a:pathLst>
              <a:path w="563879" h="363219">
                <a:moveTo>
                  <a:pt x="0" y="0"/>
                </a:moveTo>
                <a:lnTo>
                  <a:pt x="563880" y="362711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" name="object 16"/>
          <p:cNvSpPr/>
          <p:nvPr/>
        </p:nvSpPr>
        <p:spPr>
          <a:xfrm>
            <a:off x="2261764" y="3687974"/>
            <a:ext cx="350044" cy="351896"/>
          </a:xfrm>
          <a:custGeom>
            <a:avLst/>
            <a:gdLst/>
            <a:ahLst/>
            <a:cxnLst/>
            <a:rect l="l" t="t" r="r" b="b"/>
            <a:pathLst>
              <a:path w="360044" h="361950">
                <a:moveTo>
                  <a:pt x="179831" y="0"/>
                </a:moveTo>
                <a:lnTo>
                  <a:pt x="132115" y="6501"/>
                </a:lnTo>
                <a:lnTo>
                  <a:pt x="89182" y="24835"/>
                </a:lnTo>
                <a:lnTo>
                  <a:pt x="52768" y="53244"/>
                </a:lnTo>
                <a:lnTo>
                  <a:pt x="24609" y="89972"/>
                </a:lnTo>
                <a:lnTo>
                  <a:pt x="6441" y="133261"/>
                </a:lnTo>
                <a:lnTo>
                  <a:pt x="0" y="181356"/>
                </a:lnTo>
                <a:lnTo>
                  <a:pt x="6441" y="229393"/>
                </a:lnTo>
                <a:lnTo>
                  <a:pt x="24609" y="272542"/>
                </a:lnTo>
                <a:lnTo>
                  <a:pt x="52768" y="309086"/>
                </a:lnTo>
                <a:lnTo>
                  <a:pt x="89182" y="337312"/>
                </a:lnTo>
                <a:lnTo>
                  <a:pt x="132115" y="355504"/>
                </a:lnTo>
                <a:lnTo>
                  <a:pt x="179831" y="361950"/>
                </a:lnTo>
                <a:lnTo>
                  <a:pt x="227813" y="355504"/>
                </a:lnTo>
                <a:lnTo>
                  <a:pt x="270820" y="337312"/>
                </a:lnTo>
                <a:lnTo>
                  <a:pt x="307181" y="309086"/>
                </a:lnTo>
                <a:lnTo>
                  <a:pt x="335223" y="272542"/>
                </a:lnTo>
                <a:lnTo>
                  <a:pt x="353275" y="229393"/>
                </a:lnTo>
                <a:lnTo>
                  <a:pt x="359663" y="181356"/>
                </a:lnTo>
                <a:lnTo>
                  <a:pt x="353275" y="133261"/>
                </a:lnTo>
                <a:lnTo>
                  <a:pt x="335223" y="89972"/>
                </a:lnTo>
                <a:lnTo>
                  <a:pt x="307181" y="53244"/>
                </a:lnTo>
                <a:lnTo>
                  <a:pt x="270820" y="24835"/>
                </a:lnTo>
                <a:lnTo>
                  <a:pt x="227813" y="6501"/>
                </a:lnTo>
                <a:lnTo>
                  <a:pt x="179831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" name="object 17"/>
          <p:cNvSpPr txBox="1"/>
          <p:nvPr/>
        </p:nvSpPr>
        <p:spPr>
          <a:xfrm>
            <a:off x="2399065" y="3750205"/>
            <a:ext cx="76553" cy="2243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458" dirty="0">
                <a:latin typeface="Arial"/>
                <a:cs typeface="Arial"/>
              </a:rPr>
              <a:t>I</a:t>
            </a:r>
            <a:endParaRPr sz="1458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863937" y="2935287"/>
            <a:ext cx="350044" cy="351278"/>
          </a:xfrm>
          <a:custGeom>
            <a:avLst/>
            <a:gdLst/>
            <a:ahLst/>
            <a:cxnLst/>
            <a:rect l="l" t="t" r="r" b="b"/>
            <a:pathLst>
              <a:path w="360044" h="361314">
                <a:moveTo>
                  <a:pt x="179831" y="0"/>
                </a:moveTo>
                <a:lnTo>
                  <a:pt x="132115" y="6445"/>
                </a:lnTo>
                <a:lnTo>
                  <a:pt x="89182" y="24637"/>
                </a:lnTo>
                <a:lnTo>
                  <a:pt x="52768" y="52863"/>
                </a:lnTo>
                <a:lnTo>
                  <a:pt x="24609" y="89407"/>
                </a:lnTo>
                <a:lnTo>
                  <a:pt x="6441" y="132556"/>
                </a:lnTo>
                <a:lnTo>
                  <a:pt x="0" y="180593"/>
                </a:lnTo>
                <a:lnTo>
                  <a:pt x="6441" y="228631"/>
                </a:lnTo>
                <a:lnTo>
                  <a:pt x="24609" y="271779"/>
                </a:lnTo>
                <a:lnTo>
                  <a:pt x="52768" y="308324"/>
                </a:lnTo>
                <a:lnTo>
                  <a:pt x="89182" y="336550"/>
                </a:lnTo>
                <a:lnTo>
                  <a:pt x="132115" y="354742"/>
                </a:lnTo>
                <a:lnTo>
                  <a:pt x="179831" y="361187"/>
                </a:lnTo>
                <a:lnTo>
                  <a:pt x="227548" y="354742"/>
                </a:lnTo>
                <a:lnTo>
                  <a:pt x="270481" y="336549"/>
                </a:lnTo>
                <a:lnTo>
                  <a:pt x="306895" y="308324"/>
                </a:lnTo>
                <a:lnTo>
                  <a:pt x="335054" y="271779"/>
                </a:lnTo>
                <a:lnTo>
                  <a:pt x="353222" y="228631"/>
                </a:lnTo>
                <a:lnTo>
                  <a:pt x="359663" y="180593"/>
                </a:lnTo>
                <a:lnTo>
                  <a:pt x="353222" y="132556"/>
                </a:lnTo>
                <a:lnTo>
                  <a:pt x="335054" y="89407"/>
                </a:lnTo>
                <a:lnTo>
                  <a:pt x="306895" y="52863"/>
                </a:lnTo>
                <a:lnTo>
                  <a:pt x="270481" y="24637"/>
                </a:lnTo>
                <a:lnTo>
                  <a:pt x="227548" y="6445"/>
                </a:lnTo>
                <a:lnTo>
                  <a:pt x="179831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" name="object 19"/>
          <p:cNvSpPr txBox="1"/>
          <p:nvPr/>
        </p:nvSpPr>
        <p:spPr>
          <a:xfrm>
            <a:off x="1958270" y="2997517"/>
            <a:ext cx="159279" cy="2243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458" spc="5" dirty="0">
                <a:latin typeface="Arial"/>
                <a:cs typeface="Arial"/>
              </a:rPr>
              <a:t>D</a:t>
            </a:r>
            <a:endParaRPr sz="1458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163233" y="2633027"/>
            <a:ext cx="547599" cy="353131"/>
          </a:xfrm>
          <a:custGeom>
            <a:avLst/>
            <a:gdLst/>
            <a:ahLst/>
            <a:cxnLst/>
            <a:rect l="l" t="t" r="r" b="b"/>
            <a:pathLst>
              <a:path w="563244" h="363219">
                <a:moveTo>
                  <a:pt x="563118" y="0"/>
                </a:moveTo>
                <a:lnTo>
                  <a:pt x="0" y="362711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" name="object 21"/>
          <p:cNvSpPr/>
          <p:nvPr/>
        </p:nvSpPr>
        <p:spPr>
          <a:xfrm>
            <a:off x="1466109" y="3687974"/>
            <a:ext cx="350044" cy="351896"/>
          </a:xfrm>
          <a:custGeom>
            <a:avLst/>
            <a:gdLst/>
            <a:ahLst/>
            <a:cxnLst/>
            <a:rect l="l" t="t" r="r" b="b"/>
            <a:pathLst>
              <a:path w="360044" h="361950">
                <a:moveTo>
                  <a:pt x="179832" y="0"/>
                </a:moveTo>
                <a:lnTo>
                  <a:pt x="132115" y="6501"/>
                </a:lnTo>
                <a:lnTo>
                  <a:pt x="89182" y="24835"/>
                </a:lnTo>
                <a:lnTo>
                  <a:pt x="52768" y="53244"/>
                </a:lnTo>
                <a:lnTo>
                  <a:pt x="24609" y="89972"/>
                </a:lnTo>
                <a:lnTo>
                  <a:pt x="6441" y="133261"/>
                </a:lnTo>
                <a:lnTo>
                  <a:pt x="0" y="181356"/>
                </a:lnTo>
                <a:lnTo>
                  <a:pt x="6441" y="229393"/>
                </a:lnTo>
                <a:lnTo>
                  <a:pt x="24609" y="272542"/>
                </a:lnTo>
                <a:lnTo>
                  <a:pt x="52768" y="309086"/>
                </a:lnTo>
                <a:lnTo>
                  <a:pt x="89182" y="337312"/>
                </a:lnTo>
                <a:lnTo>
                  <a:pt x="132115" y="355504"/>
                </a:lnTo>
                <a:lnTo>
                  <a:pt x="179832" y="361950"/>
                </a:lnTo>
                <a:lnTo>
                  <a:pt x="227548" y="355504"/>
                </a:lnTo>
                <a:lnTo>
                  <a:pt x="270481" y="337312"/>
                </a:lnTo>
                <a:lnTo>
                  <a:pt x="306895" y="309086"/>
                </a:lnTo>
                <a:lnTo>
                  <a:pt x="335054" y="272542"/>
                </a:lnTo>
                <a:lnTo>
                  <a:pt x="353222" y="229393"/>
                </a:lnTo>
                <a:lnTo>
                  <a:pt x="359664" y="181356"/>
                </a:lnTo>
                <a:lnTo>
                  <a:pt x="353222" y="133261"/>
                </a:lnTo>
                <a:lnTo>
                  <a:pt x="335054" y="89972"/>
                </a:lnTo>
                <a:lnTo>
                  <a:pt x="306895" y="53244"/>
                </a:lnTo>
                <a:lnTo>
                  <a:pt x="270481" y="24835"/>
                </a:lnTo>
                <a:lnTo>
                  <a:pt x="227548" y="6501"/>
                </a:lnTo>
                <a:lnTo>
                  <a:pt x="179832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" name="object 22"/>
          <p:cNvSpPr txBox="1"/>
          <p:nvPr/>
        </p:nvSpPr>
        <p:spPr>
          <a:xfrm>
            <a:off x="1561183" y="3729460"/>
            <a:ext cx="159279" cy="2243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458" spc="5" dirty="0">
                <a:latin typeface="Arial"/>
                <a:cs typeface="Arial"/>
              </a:rPr>
              <a:t>H</a:t>
            </a:r>
            <a:endParaRPr sz="1458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058901" y="3687974"/>
            <a:ext cx="349426" cy="351896"/>
          </a:xfrm>
          <a:custGeom>
            <a:avLst/>
            <a:gdLst/>
            <a:ahLst/>
            <a:cxnLst/>
            <a:rect l="l" t="t" r="r" b="b"/>
            <a:pathLst>
              <a:path w="359410" h="361950">
                <a:moveTo>
                  <a:pt x="179831" y="0"/>
                </a:moveTo>
                <a:lnTo>
                  <a:pt x="132115" y="6501"/>
                </a:lnTo>
                <a:lnTo>
                  <a:pt x="89182" y="24835"/>
                </a:lnTo>
                <a:lnTo>
                  <a:pt x="52768" y="53244"/>
                </a:lnTo>
                <a:lnTo>
                  <a:pt x="24609" y="89972"/>
                </a:lnTo>
                <a:lnTo>
                  <a:pt x="6441" y="133261"/>
                </a:lnTo>
                <a:lnTo>
                  <a:pt x="0" y="181356"/>
                </a:lnTo>
                <a:lnTo>
                  <a:pt x="6441" y="229393"/>
                </a:lnTo>
                <a:lnTo>
                  <a:pt x="24609" y="272542"/>
                </a:lnTo>
                <a:lnTo>
                  <a:pt x="52768" y="309086"/>
                </a:lnTo>
                <a:lnTo>
                  <a:pt x="89182" y="337312"/>
                </a:lnTo>
                <a:lnTo>
                  <a:pt x="132115" y="355504"/>
                </a:lnTo>
                <a:lnTo>
                  <a:pt x="179831" y="361950"/>
                </a:lnTo>
                <a:lnTo>
                  <a:pt x="227492" y="355504"/>
                </a:lnTo>
                <a:lnTo>
                  <a:pt x="270284" y="337312"/>
                </a:lnTo>
                <a:lnTo>
                  <a:pt x="306514" y="309086"/>
                </a:lnTo>
                <a:lnTo>
                  <a:pt x="334489" y="272542"/>
                </a:lnTo>
                <a:lnTo>
                  <a:pt x="352516" y="229393"/>
                </a:lnTo>
                <a:lnTo>
                  <a:pt x="358901" y="181356"/>
                </a:lnTo>
                <a:lnTo>
                  <a:pt x="352516" y="133261"/>
                </a:lnTo>
                <a:lnTo>
                  <a:pt x="334489" y="89972"/>
                </a:lnTo>
                <a:lnTo>
                  <a:pt x="306514" y="53244"/>
                </a:lnTo>
                <a:lnTo>
                  <a:pt x="270284" y="24835"/>
                </a:lnTo>
                <a:lnTo>
                  <a:pt x="227492" y="6501"/>
                </a:lnTo>
                <a:lnTo>
                  <a:pt x="179831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" name="object 24"/>
          <p:cNvSpPr txBox="1"/>
          <p:nvPr/>
        </p:nvSpPr>
        <p:spPr>
          <a:xfrm>
            <a:off x="3174717" y="3750205"/>
            <a:ext cx="117916" cy="2243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458" dirty="0">
                <a:latin typeface="Arial"/>
                <a:cs typeface="Arial"/>
              </a:rPr>
              <a:t>J</a:t>
            </a:r>
            <a:endParaRPr sz="1458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596254" y="2935287"/>
            <a:ext cx="349426" cy="351278"/>
          </a:xfrm>
          <a:custGeom>
            <a:avLst/>
            <a:gdLst/>
            <a:ahLst/>
            <a:cxnLst/>
            <a:rect l="l" t="t" r="r" b="b"/>
            <a:pathLst>
              <a:path w="359410" h="361314">
                <a:moveTo>
                  <a:pt x="179069" y="0"/>
                </a:moveTo>
                <a:lnTo>
                  <a:pt x="131409" y="6445"/>
                </a:lnTo>
                <a:lnTo>
                  <a:pt x="88617" y="24637"/>
                </a:lnTo>
                <a:lnTo>
                  <a:pt x="52387" y="52863"/>
                </a:lnTo>
                <a:lnTo>
                  <a:pt x="24412" y="89407"/>
                </a:lnTo>
                <a:lnTo>
                  <a:pt x="6385" y="132556"/>
                </a:lnTo>
                <a:lnTo>
                  <a:pt x="0" y="180593"/>
                </a:lnTo>
                <a:lnTo>
                  <a:pt x="6385" y="228631"/>
                </a:lnTo>
                <a:lnTo>
                  <a:pt x="24412" y="271779"/>
                </a:lnTo>
                <a:lnTo>
                  <a:pt x="52387" y="308324"/>
                </a:lnTo>
                <a:lnTo>
                  <a:pt x="88617" y="336550"/>
                </a:lnTo>
                <a:lnTo>
                  <a:pt x="131409" y="354742"/>
                </a:lnTo>
                <a:lnTo>
                  <a:pt x="179069" y="361187"/>
                </a:lnTo>
                <a:lnTo>
                  <a:pt x="226786" y="354742"/>
                </a:lnTo>
                <a:lnTo>
                  <a:pt x="269719" y="336549"/>
                </a:lnTo>
                <a:lnTo>
                  <a:pt x="306133" y="308324"/>
                </a:lnTo>
                <a:lnTo>
                  <a:pt x="334292" y="271779"/>
                </a:lnTo>
                <a:lnTo>
                  <a:pt x="352460" y="228631"/>
                </a:lnTo>
                <a:lnTo>
                  <a:pt x="358901" y="180593"/>
                </a:lnTo>
                <a:lnTo>
                  <a:pt x="352460" y="132556"/>
                </a:lnTo>
                <a:lnTo>
                  <a:pt x="334292" y="89407"/>
                </a:lnTo>
                <a:lnTo>
                  <a:pt x="306133" y="52863"/>
                </a:lnTo>
                <a:lnTo>
                  <a:pt x="269719" y="24637"/>
                </a:lnTo>
                <a:lnTo>
                  <a:pt x="226786" y="6445"/>
                </a:lnTo>
                <a:lnTo>
                  <a:pt x="179069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" name="object 26"/>
          <p:cNvSpPr txBox="1"/>
          <p:nvPr/>
        </p:nvSpPr>
        <p:spPr>
          <a:xfrm>
            <a:off x="5685402" y="2997517"/>
            <a:ext cx="169774" cy="2243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458" spc="5" dirty="0">
                <a:latin typeface="Arial"/>
                <a:cs typeface="Arial"/>
              </a:rPr>
              <a:t>G</a:t>
            </a:r>
            <a:endParaRPr sz="1458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099156" y="2633027"/>
            <a:ext cx="546982" cy="353131"/>
          </a:xfrm>
          <a:custGeom>
            <a:avLst/>
            <a:gdLst/>
            <a:ahLst/>
            <a:cxnLst/>
            <a:rect l="l" t="t" r="r" b="b"/>
            <a:pathLst>
              <a:path w="562610" h="363219">
                <a:moveTo>
                  <a:pt x="0" y="0"/>
                </a:moveTo>
                <a:lnTo>
                  <a:pt x="562355" y="362711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" name="object 28"/>
          <p:cNvSpPr/>
          <p:nvPr/>
        </p:nvSpPr>
        <p:spPr>
          <a:xfrm>
            <a:off x="4003463" y="2935287"/>
            <a:ext cx="349426" cy="351278"/>
          </a:xfrm>
          <a:custGeom>
            <a:avLst/>
            <a:gdLst/>
            <a:ahLst/>
            <a:cxnLst/>
            <a:rect l="l" t="t" r="r" b="b"/>
            <a:pathLst>
              <a:path w="359410" h="361314">
                <a:moveTo>
                  <a:pt x="179069" y="0"/>
                </a:moveTo>
                <a:lnTo>
                  <a:pt x="131409" y="6445"/>
                </a:lnTo>
                <a:lnTo>
                  <a:pt x="88617" y="24637"/>
                </a:lnTo>
                <a:lnTo>
                  <a:pt x="52387" y="52863"/>
                </a:lnTo>
                <a:lnTo>
                  <a:pt x="24412" y="89407"/>
                </a:lnTo>
                <a:lnTo>
                  <a:pt x="6385" y="132556"/>
                </a:lnTo>
                <a:lnTo>
                  <a:pt x="0" y="180593"/>
                </a:lnTo>
                <a:lnTo>
                  <a:pt x="6385" y="228631"/>
                </a:lnTo>
                <a:lnTo>
                  <a:pt x="24412" y="271779"/>
                </a:lnTo>
                <a:lnTo>
                  <a:pt x="52387" y="308324"/>
                </a:lnTo>
                <a:lnTo>
                  <a:pt x="88617" y="336550"/>
                </a:lnTo>
                <a:lnTo>
                  <a:pt x="131409" y="354742"/>
                </a:lnTo>
                <a:lnTo>
                  <a:pt x="179069" y="361187"/>
                </a:lnTo>
                <a:lnTo>
                  <a:pt x="227051" y="354742"/>
                </a:lnTo>
                <a:lnTo>
                  <a:pt x="270058" y="336549"/>
                </a:lnTo>
                <a:lnTo>
                  <a:pt x="306419" y="308324"/>
                </a:lnTo>
                <a:lnTo>
                  <a:pt x="334461" y="271779"/>
                </a:lnTo>
                <a:lnTo>
                  <a:pt x="352513" y="228631"/>
                </a:lnTo>
                <a:lnTo>
                  <a:pt x="358901" y="180593"/>
                </a:lnTo>
                <a:lnTo>
                  <a:pt x="352513" y="132556"/>
                </a:lnTo>
                <a:lnTo>
                  <a:pt x="334461" y="89407"/>
                </a:lnTo>
                <a:lnTo>
                  <a:pt x="306419" y="52863"/>
                </a:lnTo>
                <a:lnTo>
                  <a:pt x="270058" y="24637"/>
                </a:lnTo>
                <a:lnTo>
                  <a:pt x="227051" y="6445"/>
                </a:lnTo>
                <a:lnTo>
                  <a:pt x="179069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" name="object 29"/>
          <p:cNvSpPr txBox="1"/>
          <p:nvPr/>
        </p:nvSpPr>
        <p:spPr>
          <a:xfrm>
            <a:off x="4108908" y="2997517"/>
            <a:ext cx="138906" cy="2243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458" dirty="0">
                <a:latin typeface="Arial"/>
                <a:cs typeface="Arial"/>
              </a:rPr>
              <a:t>F</a:t>
            </a:r>
            <a:endParaRPr sz="1458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4302760" y="2633027"/>
            <a:ext cx="546982" cy="353131"/>
          </a:xfrm>
          <a:custGeom>
            <a:avLst/>
            <a:gdLst/>
            <a:ahLst/>
            <a:cxnLst/>
            <a:rect l="l" t="t" r="r" b="b"/>
            <a:pathLst>
              <a:path w="562610" h="363219">
                <a:moveTo>
                  <a:pt x="562355" y="0"/>
                </a:moveTo>
                <a:lnTo>
                  <a:pt x="0" y="362711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graphicFrame>
        <p:nvGraphicFramePr>
          <p:cNvPr id="31" name="object 31"/>
          <p:cNvGraphicFramePr>
            <a:graphicFrameLocks noGrp="1"/>
          </p:cNvGraphicFramePr>
          <p:nvPr/>
        </p:nvGraphicFramePr>
        <p:xfrm>
          <a:off x="1302470" y="4410372"/>
          <a:ext cx="4975931" cy="3957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11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04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11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11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04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04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115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304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3115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3115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3041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3115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3115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3041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3115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86714">
                <a:tc>
                  <a:txBody>
                    <a:bodyPr/>
                    <a:lstStyle/>
                    <a:p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4139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A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B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C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D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F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G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H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I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J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object 32"/>
          <p:cNvSpPr txBox="1"/>
          <p:nvPr/>
        </p:nvSpPr>
        <p:spPr>
          <a:xfrm>
            <a:off x="1352267" y="4810349"/>
            <a:ext cx="4863571" cy="4505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1892">
              <a:tabLst>
                <a:tab pos="727235" algn="l"/>
                <a:tab pos="1064924" algn="l"/>
                <a:tab pos="1389031" algn="l"/>
                <a:tab pos="1719929" algn="l"/>
                <a:tab pos="2050827" algn="l"/>
                <a:tab pos="2381725" algn="l"/>
                <a:tab pos="2712623" algn="l"/>
                <a:tab pos="3043521" algn="l"/>
                <a:tab pos="3321944" algn="l"/>
                <a:tab pos="3652225" algn="l"/>
                <a:tab pos="3989296" algn="l"/>
                <a:tab pos="4643684" algn="l"/>
              </a:tabLst>
            </a:pPr>
            <a:r>
              <a:rPr sz="1458" dirty="0">
                <a:latin typeface="Arial"/>
                <a:cs typeface="Arial"/>
              </a:rPr>
              <a:t>1	2	3	4	5	6	7	8	9	</a:t>
            </a:r>
            <a:r>
              <a:rPr sz="1458" spc="-5" dirty="0">
                <a:latin typeface="Arial"/>
                <a:cs typeface="Arial"/>
              </a:rPr>
              <a:t>1</a:t>
            </a:r>
            <a:r>
              <a:rPr sz="1458" dirty="0">
                <a:latin typeface="Arial"/>
                <a:cs typeface="Arial"/>
              </a:rPr>
              <a:t>0	</a:t>
            </a:r>
            <a:r>
              <a:rPr sz="1458" spc="-5" dirty="0">
                <a:latin typeface="Arial"/>
                <a:cs typeface="Arial"/>
              </a:rPr>
              <a:t>1</a:t>
            </a:r>
            <a:r>
              <a:rPr sz="1458" dirty="0">
                <a:latin typeface="Arial"/>
                <a:cs typeface="Arial"/>
              </a:rPr>
              <a:t>1	</a:t>
            </a:r>
            <a:r>
              <a:rPr sz="1458" spc="-5" dirty="0">
                <a:latin typeface="Arial"/>
                <a:cs typeface="Arial"/>
              </a:rPr>
              <a:t>1</a:t>
            </a:r>
            <a:r>
              <a:rPr sz="1458" dirty="0">
                <a:latin typeface="Arial"/>
                <a:cs typeface="Arial"/>
              </a:rPr>
              <a:t>2 </a:t>
            </a:r>
            <a:r>
              <a:rPr sz="1458" spc="107" dirty="0">
                <a:latin typeface="Arial"/>
                <a:cs typeface="Arial"/>
              </a:rPr>
              <a:t> </a:t>
            </a:r>
            <a:r>
              <a:rPr sz="1458" spc="-5" dirty="0">
                <a:latin typeface="Arial"/>
                <a:cs typeface="Arial"/>
              </a:rPr>
              <a:t>1</a:t>
            </a:r>
            <a:r>
              <a:rPr sz="1458" dirty="0">
                <a:latin typeface="Arial"/>
                <a:cs typeface="Arial"/>
              </a:rPr>
              <a:t>3	</a:t>
            </a:r>
            <a:r>
              <a:rPr sz="1458" spc="-5" dirty="0">
                <a:latin typeface="Arial"/>
                <a:cs typeface="Arial"/>
              </a:rPr>
              <a:t>14</a:t>
            </a:r>
            <a:endParaRPr sz="1458">
              <a:latin typeface="Arial"/>
              <a:cs typeface="Arial"/>
            </a:endParaRPr>
          </a:p>
          <a:p>
            <a:pPr>
              <a:spcBef>
                <a:spcPts val="10"/>
              </a:spcBef>
            </a:pPr>
            <a:endParaRPr sz="1361">
              <a:latin typeface="Times New Roman"/>
              <a:cs typeface="Times New Roman"/>
            </a:endParaRPr>
          </a:p>
          <a:p>
            <a:pPr marL="12347" marR="16668" algn="just">
              <a:lnSpc>
                <a:spcPct val="98400"/>
              </a:lnSpc>
            </a:pP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seen an </a:t>
            </a:r>
            <a:r>
              <a:rPr sz="1069" spc="5" dirty="0">
                <a:latin typeface="Times New Roman"/>
                <a:cs typeface="Times New Roman"/>
              </a:rPr>
              <a:t>array of size </a:t>
            </a:r>
            <a:r>
              <a:rPr sz="1069" spc="10" dirty="0">
                <a:latin typeface="Times New Roman"/>
                <a:cs typeface="Times New Roman"/>
              </a:rPr>
              <a:t>15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which the data elements A, B, C, </a:t>
            </a:r>
            <a:r>
              <a:rPr sz="1069" spc="15" dirty="0">
                <a:latin typeface="Times New Roman"/>
                <a:cs typeface="Times New Roman"/>
              </a:rPr>
              <a:t>D, </a:t>
            </a:r>
            <a:r>
              <a:rPr sz="1069" spc="10" dirty="0">
                <a:latin typeface="Times New Roman"/>
                <a:cs typeface="Times New Roman"/>
              </a:rPr>
              <a:t>E, F, G, </a:t>
            </a:r>
            <a:r>
              <a:rPr sz="1069" spc="15" dirty="0">
                <a:latin typeface="Times New Roman"/>
                <a:cs typeface="Times New Roman"/>
              </a:rPr>
              <a:t>H, </a:t>
            </a:r>
            <a:r>
              <a:rPr sz="1069" dirty="0">
                <a:latin typeface="Times New Roman"/>
                <a:cs typeface="Times New Roman"/>
              </a:rPr>
              <a:t>I,  </a:t>
            </a:r>
            <a:r>
              <a:rPr sz="1069" spc="10" dirty="0">
                <a:latin typeface="Times New Roman"/>
                <a:cs typeface="Times New Roman"/>
              </a:rPr>
              <a:t>J have </a:t>
            </a:r>
            <a:r>
              <a:rPr sz="1069" spc="15" dirty="0">
                <a:latin typeface="Times New Roman"/>
                <a:cs typeface="Times New Roman"/>
              </a:rPr>
              <a:t>been </a:t>
            </a:r>
            <a:r>
              <a:rPr sz="1069" spc="5" dirty="0">
                <a:latin typeface="Times New Roman"/>
                <a:cs typeface="Times New Roman"/>
              </a:rPr>
              <a:t>stored, starting </a:t>
            </a:r>
            <a:r>
              <a:rPr sz="1069" spc="15" dirty="0">
                <a:latin typeface="Times New Roman"/>
                <a:cs typeface="Times New Roman"/>
              </a:rPr>
              <a:t>from </a:t>
            </a:r>
            <a:r>
              <a:rPr sz="1069" spc="10" dirty="0">
                <a:latin typeface="Times New Roman"/>
                <a:cs typeface="Times New Roman"/>
              </a:rPr>
              <a:t>position 1. The </a:t>
            </a:r>
            <a:r>
              <a:rPr sz="1069" spc="5" dirty="0">
                <a:latin typeface="Times New Roman"/>
                <a:cs typeface="Times New Roman"/>
              </a:rPr>
              <a:t>question arises </a:t>
            </a:r>
            <a:r>
              <a:rPr sz="1069" spc="15" dirty="0">
                <a:latin typeface="Times New Roman"/>
                <a:cs typeface="Times New Roman"/>
              </a:rPr>
              <a:t>why </a:t>
            </a:r>
            <a:r>
              <a:rPr sz="1069" spc="10" dirty="0">
                <a:latin typeface="Times New Roman"/>
                <a:cs typeface="Times New Roman"/>
              </a:rPr>
              <a:t>we have </a:t>
            </a:r>
            <a:r>
              <a:rPr sz="1069" spc="5" dirty="0">
                <a:latin typeface="Times New Roman"/>
                <a:cs typeface="Times New Roman"/>
              </a:rPr>
              <a:t>stored  the </a:t>
            </a:r>
            <a:r>
              <a:rPr sz="1069" spc="10" dirty="0">
                <a:latin typeface="Times New Roman"/>
                <a:cs typeface="Times New Roman"/>
              </a:rPr>
              <a:t>data element </a:t>
            </a:r>
            <a:r>
              <a:rPr sz="1069" spc="5" dirty="0">
                <a:latin typeface="Times New Roman"/>
                <a:cs typeface="Times New Roman"/>
              </a:rPr>
              <a:t>this </a:t>
            </a:r>
            <a:r>
              <a:rPr sz="1069" spc="10" dirty="0">
                <a:latin typeface="Times New Roman"/>
                <a:cs typeface="Times New Roman"/>
              </a:rPr>
              <a:t>way and what </a:t>
            </a:r>
            <a:r>
              <a:rPr sz="1069" spc="5" dirty="0">
                <a:latin typeface="Times New Roman"/>
                <a:cs typeface="Times New Roman"/>
              </a:rPr>
              <a:t>is justification of storing the element at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-5" dirty="0">
                <a:latin typeface="Times New Roman"/>
                <a:cs typeface="Times New Roman"/>
              </a:rPr>
              <a:t>1</a:t>
            </a:r>
            <a:r>
              <a:rPr sz="1094" spc="-7" baseline="37037" dirty="0">
                <a:latin typeface="Times New Roman"/>
                <a:cs typeface="Times New Roman"/>
              </a:rPr>
              <a:t>st  </a:t>
            </a:r>
            <a:r>
              <a:rPr sz="1069" spc="5" dirty="0">
                <a:latin typeface="Times New Roman"/>
                <a:cs typeface="Times New Roman"/>
              </a:rPr>
              <a:t>position of the array instead of </a:t>
            </a:r>
            <a:r>
              <a:rPr sz="1069" dirty="0">
                <a:latin typeface="Times New Roman"/>
                <a:cs typeface="Times New Roman"/>
              </a:rPr>
              <a:t>0</a:t>
            </a:r>
            <a:r>
              <a:rPr sz="1094" baseline="37037" dirty="0">
                <a:latin typeface="Times New Roman"/>
                <a:cs typeface="Times New Roman"/>
              </a:rPr>
              <a:t>th </a:t>
            </a:r>
            <a:r>
              <a:rPr sz="1069" spc="10" dirty="0">
                <a:latin typeface="Times New Roman"/>
                <a:cs typeface="Times New Roman"/>
              </a:rPr>
              <a:t>position? You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get the </a:t>
            </a:r>
            <a:r>
              <a:rPr sz="1069" spc="5" dirty="0">
                <a:latin typeface="Times New Roman"/>
                <a:cs typeface="Times New Roman"/>
              </a:rPr>
              <a:t>answers </a:t>
            </a:r>
            <a:r>
              <a:rPr sz="1069" spc="10" dirty="0">
                <a:latin typeface="Times New Roman"/>
                <a:cs typeface="Times New Roman"/>
              </a:rPr>
              <a:t>of these very </a:t>
            </a:r>
            <a:r>
              <a:rPr sz="1069" spc="28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shortly.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marR="16668" algn="just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root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of this tree is </a:t>
            </a:r>
            <a:r>
              <a:rPr sz="1069" i="1" spc="15" dirty="0">
                <a:latin typeface="Times New Roman"/>
                <a:cs typeface="Times New Roman"/>
              </a:rPr>
              <a:t>A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the left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right children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i="1" spc="15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are </a:t>
            </a:r>
            <a:r>
              <a:rPr sz="1069" i="1" spc="15" dirty="0">
                <a:latin typeface="Times New Roman"/>
                <a:cs typeface="Times New Roman"/>
              </a:rPr>
              <a:t>B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i="1" spc="10" dirty="0">
                <a:latin typeface="Times New Roman"/>
                <a:cs typeface="Times New Roman"/>
              </a:rPr>
              <a:t>C</a:t>
            </a:r>
            <a:r>
              <a:rPr sz="1069" spc="10" dirty="0">
                <a:latin typeface="Times New Roman"/>
                <a:cs typeface="Times New Roman"/>
              </a:rPr>
              <a:t>. </a:t>
            </a:r>
            <a:r>
              <a:rPr sz="1069" spc="15" dirty="0">
                <a:latin typeface="Times New Roman"/>
                <a:cs typeface="Times New Roman"/>
              </a:rPr>
              <a:t>Now  </a:t>
            </a:r>
            <a:r>
              <a:rPr sz="1069" spc="10" dirty="0">
                <a:latin typeface="Times New Roman"/>
                <a:cs typeface="Times New Roman"/>
              </a:rPr>
              <a:t>look at the array. While </a:t>
            </a:r>
            <a:r>
              <a:rPr sz="1069" spc="5" dirty="0">
                <a:latin typeface="Times New Roman"/>
                <a:cs typeface="Times New Roman"/>
              </a:rPr>
              <a:t>storing </a:t>
            </a:r>
            <a:r>
              <a:rPr sz="1069" spc="10" dirty="0">
                <a:latin typeface="Times New Roman"/>
                <a:cs typeface="Times New Roman"/>
              </a:rPr>
              <a:t>elements in the array, we follow a </a:t>
            </a:r>
            <a:r>
              <a:rPr sz="1069" spc="5" dirty="0">
                <a:latin typeface="Times New Roman"/>
                <a:cs typeface="Times New Roman"/>
              </a:rPr>
              <a:t>rule </a:t>
            </a:r>
            <a:r>
              <a:rPr sz="1069" spc="10" dirty="0">
                <a:latin typeface="Times New Roman"/>
                <a:cs typeface="Times New Roman"/>
              </a:rPr>
              <a:t>given</a:t>
            </a:r>
            <a:r>
              <a:rPr sz="1069" spc="-2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below: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29"/>
              </a:spcBef>
            </a:pPr>
            <a:endParaRPr sz="1021">
              <a:latin typeface="Times New Roman"/>
              <a:cs typeface="Times New Roman"/>
            </a:endParaRPr>
          </a:p>
          <a:p>
            <a:pPr marL="430908" indent="-209281">
              <a:lnSpc>
                <a:spcPts val="1274"/>
              </a:lnSpc>
              <a:buFont typeface="Wingdings"/>
              <a:buChar char=""/>
              <a:tabLst>
                <a:tab pos="430291" algn="l"/>
                <a:tab pos="430908" algn="l"/>
              </a:tabLst>
            </a:pPr>
            <a:r>
              <a:rPr sz="1069" spc="10" dirty="0">
                <a:latin typeface="Times New Roman"/>
                <a:cs typeface="Times New Roman"/>
              </a:rPr>
              <a:t>For any </a:t>
            </a:r>
            <a:r>
              <a:rPr sz="1069" spc="5" dirty="0">
                <a:latin typeface="Times New Roman"/>
                <a:cs typeface="Times New Roman"/>
              </a:rPr>
              <a:t>array element at position </a:t>
            </a:r>
            <a:r>
              <a:rPr sz="1069" i="1" spc="5" dirty="0">
                <a:latin typeface="Times New Roman"/>
                <a:cs typeface="Times New Roman"/>
              </a:rPr>
              <a:t>i</a:t>
            </a:r>
            <a:r>
              <a:rPr sz="1069" spc="5" dirty="0">
                <a:latin typeface="Times New Roman"/>
                <a:cs typeface="Times New Roman"/>
              </a:rPr>
              <a:t>,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left child is at 2</a:t>
            </a:r>
            <a:r>
              <a:rPr sz="1069" i="1" spc="5" dirty="0">
                <a:latin typeface="Times New Roman"/>
                <a:cs typeface="Times New Roman"/>
              </a:rPr>
              <a:t>i</a:t>
            </a:r>
            <a:r>
              <a:rPr sz="1069" spc="5" dirty="0">
                <a:latin typeface="Times New Roman"/>
                <a:cs typeface="Times New Roman"/>
              </a:rPr>
              <a:t>,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right child is at</a:t>
            </a:r>
            <a:r>
              <a:rPr sz="1069" spc="131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(2</a:t>
            </a:r>
            <a:r>
              <a:rPr sz="1069" i="1" spc="5" dirty="0">
                <a:latin typeface="Times New Roman"/>
                <a:cs typeface="Times New Roman"/>
              </a:rPr>
              <a:t>i</a:t>
            </a:r>
            <a:endParaRPr sz="1069">
              <a:latin typeface="Times New Roman"/>
              <a:cs typeface="Times New Roman"/>
            </a:endParaRPr>
          </a:p>
          <a:p>
            <a:pPr marL="430291">
              <a:lnSpc>
                <a:spcPts val="1274"/>
              </a:lnSpc>
            </a:pPr>
            <a:r>
              <a:rPr sz="1069" spc="10" dirty="0">
                <a:latin typeface="Times New Roman"/>
                <a:cs typeface="Times New Roman"/>
              </a:rPr>
              <a:t>+1) and </a:t>
            </a:r>
            <a:r>
              <a:rPr sz="1069" spc="5" dirty="0">
                <a:latin typeface="Times New Roman"/>
                <a:cs typeface="Times New Roman"/>
              </a:rPr>
              <a:t>the parent is at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floor(i/</a:t>
            </a:r>
            <a:r>
              <a:rPr sz="1069" i="1" spc="5" dirty="0">
                <a:latin typeface="Times New Roman"/>
                <a:cs typeface="Times New Roman"/>
              </a:rPr>
              <a:t>2)</a:t>
            </a:r>
            <a:r>
              <a:rPr sz="1069" spc="5" dirty="0">
                <a:latin typeface="Times New Roman"/>
                <a:cs typeface="Times New Roman"/>
              </a:rPr>
              <a:t>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3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15434" algn="just">
              <a:lnSpc>
                <a:spcPct val="98300"/>
              </a:lnSpc>
            </a:pP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tree,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links </a:t>
            </a:r>
            <a:r>
              <a:rPr sz="1069" spc="5" dirty="0">
                <a:latin typeface="Times New Roman"/>
                <a:cs typeface="Times New Roman"/>
              </a:rPr>
              <a:t>between </a:t>
            </a:r>
            <a:r>
              <a:rPr sz="1069" spc="10" dirty="0">
                <a:latin typeface="Times New Roman"/>
                <a:cs typeface="Times New Roman"/>
              </a:rPr>
              <a:t>the parent node and the </a:t>
            </a:r>
            <a:r>
              <a:rPr sz="1069" spc="5" dirty="0">
                <a:latin typeface="Times New Roman"/>
                <a:cs typeface="Times New Roman"/>
              </a:rPr>
              <a:t>children </a:t>
            </a:r>
            <a:r>
              <a:rPr sz="1069" spc="10" dirty="0">
                <a:latin typeface="Times New Roman"/>
                <a:cs typeface="Times New Roman"/>
              </a:rPr>
              <a:t>nodes. </a:t>
            </a:r>
            <a:r>
              <a:rPr sz="1069" spc="5" dirty="0">
                <a:latin typeface="Times New Roman"/>
                <a:cs typeface="Times New Roman"/>
              </a:rPr>
              <a:t>In case of  having </a:t>
            </a:r>
            <a:r>
              <a:rPr sz="1069" spc="10" dirty="0">
                <a:latin typeface="Times New Roman"/>
                <a:cs typeface="Times New Roman"/>
              </a:rPr>
              <a:t>a node </a:t>
            </a:r>
            <a:r>
              <a:rPr sz="1069" spc="5" dirty="0">
                <a:latin typeface="Times New Roman"/>
                <a:cs typeface="Times New Roman"/>
              </a:rPr>
              <a:t>with left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right </a:t>
            </a:r>
            <a:r>
              <a:rPr sz="1069" spc="10" dirty="0">
                <a:latin typeface="Times New Roman"/>
                <a:cs typeface="Times New Roman"/>
              </a:rPr>
              <a:t>children, </a:t>
            </a:r>
            <a:r>
              <a:rPr sz="1069" spc="5" dirty="0">
                <a:latin typeface="Times New Roman"/>
                <a:cs typeface="Times New Roman"/>
              </a:rPr>
              <a:t>stored </a:t>
            </a:r>
            <a:r>
              <a:rPr sz="1069" spc="10" dirty="0">
                <a:latin typeface="Times New Roman"/>
                <a:cs typeface="Times New Roman"/>
              </a:rPr>
              <a:t>at </a:t>
            </a:r>
            <a:r>
              <a:rPr sz="1069" spc="5" dirty="0">
                <a:latin typeface="Times New Roman"/>
                <a:cs typeface="Times New Roman"/>
              </a:rPr>
              <a:t>position </a:t>
            </a:r>
            <a:r>
              <a:rPr sz="1069" i="1" spc="5" dirty="0">
                <a:latin typeface="Times New Roman"/>
                <a:cs typeface="Times New Roman"/>
              </a:rPr>
              <a:t>i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array, the </a:t>
            </a:r>
            <a:r>
              <a:rPr sz="1069" spc="5" dirty="0">
                <a:latin typeface="Times New Roman"/>
                <a:cs typeface="Times New Roman"/>
              </a:rPr>
              <a:t>left  child will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at position </a:t>
            </a:r>
            <a:r>
              <a:rPr sz="1069" i="1" spc="5" dirty="0">
                <a:latin typeface="Times New Roman"/>
                <a:cs typeface="Times New Roman"/>
              </a:rPr>
              <a:t>2i </a:t>
            </a:r>
            <a:r>
              <a:rPr sz="1069" spc="10" dirty="0">
                <a:latin typeface="Times New Roman"/>
                <a:cs typeface="Times New Roman"/>
              </a:rPr>
              <a:t>and the </a:t>
            </a:r>
            <a:r>
              <a:rPr sz="1069" spc="5" dirty="0">
                <a:latin typeface="Times New Roman"/>
                <a:cs typeface="Times New Roman"/>
              </a:rPr>
              <a:t>right child </a:t>
            </a:r>
            <a:r>
              <a:rPr sz="1069" spc="10" dirty="0">
                <a:latin typeface="Times New Roman"/>
                <a:cs typeface="Times New Roman"/>
              </a:rPr>
              <a:t>will be </a:t>
            </a:r>
            <a:r>
              <a:rPr sz="1069" spc="5" dirty="0">
                <a:latin typeface="Times New Roman"/>
                <a:cs typeface="Times New Roman"/>
              </a:rPr>
              <a:t>at </a:t>
            </a:r>
            <a:r>
              <a:rPr sz="1069" i="1" spc="10" dirty="0">
                <a:latin typeface="Times New Roman"/>
                <a:cs typeface="Times New Roman"/>
              </a:rPr>
              <a:t>2i+1 </a:t>
            </a:r>
            <a:r>
              <a:rPr sz="1069" spc="5" dirty="0">
                <a:latin typeface="Times New Roman"/>
                <a:cs typeface="Times New Roman"/>
              </a:rPr>
              <a:t>position. If the </a:t>
            </a:r>
            <a:r>
              <a:rPr sz="1069" spc="10" dirty="0">
                <a:latin typeface="Times New Roman"/>
                <a:cs typeface="Times New Roman"/>
              </a:rPr>
              <a:t>value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i="1" spc="5" dirty="0">
                <a:latin typeface="Times New Roman"/>
                <a:cs typeface="Times New Roman"/>
              </a:rPr>
              <a:t>i  </a:t>
            </a:r>
            <a:r>
              <a:rPr sz="1069" spc="5" dirty="0">
                <a:latin typeface="Times New Roman"/>
                <a:cs typeface="Times New Roman"/>
              </a:rPr>
              <a:t>is 2, </a:t>
            </a:r>
            <a:r>
              <a:rPr sz="1069" spc="10" dirty="0">
                <a:latin typeface="Times New Roman"/>
                <a:cs typeface="Times New Roman"/>
              </a:rPr>
              <a:t>the parent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at position </a:t>
            </a:r>
            <a:r>
              <a:rPr sz="1069" spc="10" dirty="0">
                <a:latin typeface="Times New Roman"/>
                <a:cs typeface="Times New Roman"/>
              </a:rPr>
              <a:t>2 and the </a:t>
            </a:r>
            <a:r>
              <a:rPr sz="1069" spc="5" dirty="0">
                <a:latin typeface="Times New Roman"/>
                <a:cs typeface="Times New Roman"/>
              </a:rPr>
              <a:t>left child will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at position </a:t>
            </a:r>
            <a:r>
              <a:rPr sz="1069" i="1" spc="5" dirty="0">
                <a:latin typeface="Times New Roman"/>
                <a:cs typeface="Times New Roman"/>
              </a:rPr>
              <a:t>2i </a:t>
            </a:r>
            <a:r>
              <a:rPr sz="1069" spc="5" dirty="0">
                <a:latin typeface="Times New Roman"/>
                <a:cs typeface="Times New Roman"/>
              </a:rPr>
              <a:t>i.e. </a:t>
            </a:r>
            <a:r>
              <a:rPr sz="1069" spc="10" dirty="0">
                <a:latin typeface="Times New Roman"/>
                <a:cs typeface="Times New Roman"/>
              </a:rPr>
              <a:t>4 .The  </a:t>
            </a:r>
            <a:r>
              <a:rPr sz="1069" spc="5" dirty="0">
                <a:latin typeface="Times New Roman"/>
                <a:cs typeface="Times New Roman"/>
              </a:rPr>
              <a:t>right child will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10" dirty="0">
                <a:latin typeface="Times New Roman"/>
                <a:cs typeface="Times New Roman"/>
              </a:rPr>
              <a:t>at </a:t>
            </a:r>
            <a:r>
              <a:rPr sz="1069" spc="5" dirty="0">
                <a:latin typeface="Times New Roman"/>
                <a:cs typeface="Times New Roman"/>
              </a:rPr>
              <a:t>position </a:t>
            </a:r>
            <a:r>
              <a:rPr sz="1069" i="1" spc="10" dirty="0">
                <a:latin typeface="Times New Roman"/>
                <a:cs typeface="Times New Roman"/>
              </a:rPr>
              <a:t>2i+1 </a:t>
            </a:r>
            <a:r>
              <a:rPr sz="1069" spc="5" dirty="0">
                <a:latin typeface="Times New Roman"/>
                <a:cs typeface="Times New Roman"/>
              </a:rPr>
              <a:t>i.e. </a:t>
            </a:r>
            <a:r>
              <a:rPr sz="1069" spc="10" dirty="0">
                <a:latin typeface="Times New Roman"/>
                <a:cs typeface="Times New Roman"/>
              </a:rPr>
              <a:t>5. </a:t>
            </a:r>
            <a:r>
              <a:rPr sz="1069" spc="15" dirty="0">
                <a:latin typeface="Times New Roman"/>
                <a:cs typeface="Times New Roman"/>
              </a:rPr>
              <a:t>You </a:t>
            </a:r>
            <a:r>
              <a:rPr sz="1069" spc="10" dirty="0">
                <a:latin typeface="Times New Roman"/>
                <a:cs typeface="Times New Roman"/>
              </a:rPr>
              <a:t>must be aware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5" dirty="0">
                <a:latin typeface="Times New Roman"/>
                <a:cs typeface="Times New Roman"/>
              </a:rPr>
              <a:t>we have </a:t>
            </a:r>
            <a:r>
              <a:rPr sz="1069" spc="10" dirty="0">
                <a:latin typeface="Times New Roman"/>
                <a:cs typeface="Times New Roman"/>
              </a:rPr>
              <a:t>not </a:t>
            </a:r>
            <a:r>
              <a:rPr sz="1069" spc="5" dirty="0">
                <a:latin typeface="Times New Roman"/>
                <a:cs typeface="Times New Roman"/>
              </a:rPr>
              <a:t>started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from the </a:t>
            </a:r>
            <a:r>
              <a:rPr sz="1069" dirty="0">
                <a:latin typeface="Times New Roman"/>
                <a:cs typeface="Times New Roman"/>
              </a:rPr>
              <a:t>0</a:t>
            </a:r>
            <a:r>
              <a:rPr sz="1094" baseline="37037" dirty="0">
                <a:latin typeface="Times New Roman"/>
                <a:cs typeface="Times New Roman"/>
              </a:rPr>
              <a:t>th </a:t>
            </a:r>
            <a:r>
              <a:rPr sz="1069" spc="5" dirty="0">
                <a:latin typeface="Times New Roman"/>
                <a:cs typeface="Times New Roman"/>
              </a:rPr>
              <a:t>position. It is </a:t>
            </a:r>
            <a:r>
              <a:rPr sz="1069" spc="10" dirty="0">
                <a:latin typeface="Times New Roman"/>
                <a:cs typeface="Times New Roman"/>
              </a:rPr>
              <a:t>simply due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fact if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position is 0, </a:t>
            </a:r>
            <a:r>
              <a:rPr sz="1069" i="1" spc="5" dirty="0">
                <a:latin typeface="Times New Roman"/>
                <a:cs typeface="Times New Roman"/>
              </a:rPr>
              <a:t>2i </a:t>
            </a:r>
            <a:r>
              <a:rPr sz="1069" spc="10" dirty="0">
                <a:latin typeface="Times New Roman"/>
                <a:cs typeface="Times New Roman"/>
              </a:rPr>
              <a:t>will also  become </a:t>
            </a:r>
            <a:r>
              <a:rPr sz="1069" spc="5" dirty="0">
                <a:latin typeface="Times New Roman"/>
                <a:cs typeface="Times New Roman"/>
              </a:rPr>
              <a:t>0.  </a:t>
            </a:r>
            <a:r>
              <a:rPr sz="1069" spc="10" dirty="0">
                <a:latin typeface="Times New Roman"/>
                <a:cs typeface="Times New Roman"/>
              </a:rPr>
              <a:t>So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will </a:t>
            </a:r>
            <a:r>
              <a:rPr sz="1069" spc="5" dirty="0">
                <a:latin typeface="Times New Roman"/>
                <a:cs typeface="Times New Roman"/>
              </a:rPr>
              <a:t>start </a:t>
            </a:r>
            <a:r>
              <a:rPr sz="1069" spc="10" dirty="0">
                <a:latin typeface="Times New Roman"/>
                <a:cs typeface="Times New Roman"/>
              </a:rPr>
              <a:t>from the </a:t>
            </a:r>
            <a:r>
              <a:rPr sz="1069" dirty="0">
                <a:latin typeface="Times New Roman"/>
                <a:cs typeface="Times New Roman"/>
              </a:rPr>
              <a:t>1</a:t>
            </a:r>
            <a:r>
              <a:rPr sz="1094" baseline="37037" dirty="0">
                <a:latin typeface="Times New Roman"/>
                <a:cs typeface="Times New Roman"/>
              </a:rPr>
              <a:t>st </a:t>
            </a:r>
            <a:r>
              <a:rPr sz="1069" spc="5" dirty="0">
                <a:latin typeface="Times New Roman"/>
                <a:cs typeface="Times New Roman"/>
              </a:rPr>
              <a:t>position, </a:t>
            </a:r>
            <a:r>
              <a:rPr sz="1069" spc="10" dirty="0">
                <a:latin typeface="Times New Roman"/>
                <a:cs typeface="Times New Roman"/>
              </a:rPr>
              <a:t>ignoring the</a:t>
            </a:r>
            <a:r>
              <a:rPr sz="1069" spc="-10" dirty="0">
                <a:latin typeface="Times New Roman"/>
                <a:cs typeface="Times New Roman"/>
              </a:rPr>
              <a:t> </a:t>
            </a:r>
            <a:r>
              <a:rPr sz="1069" dirty="0">
                <a:latin typeface="Times New Roman"/>
                <a:cs typeface="Times New Roman"/>
              </a:rPr>
              <a:t>0</a:t>
            </a:r>
            <a:r>
              <a:rPr sz="1094" baseline="37037" dirty="0">
                <a:latin typeface="Times New Roman"/>
                <a:cs typeface="Times New Roman"/>
              </a:rPr>
              <a:t>th</a:t>
            </a:r>
            <a:r>
              <a:rPr sz="1069" dirty="0">
                <a:latin typeface="Times New Roman"/>
                <a:cs typeface="Times New Roman"/>
              </a:rPr>
              <a:t>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3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16051" algn="just">
              <a:lnSpc>
                <a:spcPct val="98300"/>
              </a:lnSpc>
            </a:pPr>
            <a:r>
              <a:rPr sz="1069" spc="5" dirty="0">
                <a:latin typeface="Times New Roman"/>
                <a:cs typeface="Times New Roman"/>
              </a:rPr>
              <a:t>Lets </a:t>
            </a:r>
            <a:r>
              <a:rPr sz="1069" spc="10" dirty="0">
                <a:latin typeface="Times New Roman"/>
                <a:cs typeface="Times New Roman"/>
              </a:rPr>
              <a:t>see </a:t>
            </a:r>
            <a:r>
              <a:rPr sz="1069" spc="5" dirty="0">
                <a:latin typeface="Times New Roman"/>
                <a:cs typeface="Times New Roman"/>
              </a:rPr>
              <a:t>this formula </a:t>
            </a:r>
            <a:r>
              <a:rPr sz="1069" spc="10" dirty="0">
                <a:latin typeface="Times New Roman"/>
                <a:cs typeface="Times New Roman"/>
              </a:rPr>
              <a:t>on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above array.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</a:t>
            </a:r>
            <a:r>
              <a:rPr sz="1069" i="1" spc="15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at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first position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dirty="0">
                <a:latin typeface="Times New Roman"/>
                <a:cs typeface="Times New Roman"/>
              </a:rPr>
              <a:t>it </a:t>
            </a:r>
            <a:r>
              <a:rPr sz="1069" spc="10" dirty="0">
                <a:latin typeface="Times New Roman"/>
                <a:cs typeface="Times New Roman"/>
              </a:rPr>
              <a:t>has two  </a:t>
            </a:r>
            <a:r>
              <a:rPr sz="1069" spc="5" dirty="0">
                <a:latin typeface="Times New Roman"/>
                <a:cs typeface="Times New Roman"/>
              </a:rPr>
              <a:t>children </a:t>
            </a:r>
            <a:r>
              <a:rPr sz="1069" i="1" spc="15" dirty="0">
                <a:latin typeface="Times New Roman"/>
                <a:cs typeface="Times New Roman"/>
              </a:rPr>
              <a:t>B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i="1" spc="10" dirty="0">
                <a:latin typeface="Times New Roman"/>
                <a:cs typeface="Times New Roman"/>
              </a:rPr>
              <a:t>C</a:t>
            </a:r>
            <a:r>
              <a:rPr sz="1069" spc="10" dirty="0">
                <a:latin typeface="Times New Roman"/>
                <a:cs typeface="Times New Roman"/>
              </a:rPr>
              <a:t>. According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the formula the </a:t>
            </a:r>
            <a:r>
              <a:rPr sz="1069" i="1" spc="15" dirty="0">
                <a:latin typeface="Times New Roman"/>
                <a:cs typeface="Times New Roman"/>
              </a:rPr>
              <a:t>B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at the </a:t>
            </a:r>
            <a:r>
              <a:rPr sz="1069" i="1" spc="5" dirty="0">
                <a:latin typeface="Times New Roman"/>
                <a:cs typeface="Times New Roman"/>
              </a:rPr>
              <a:t>2i </a:t>
            </a:r>
            <a:r>
              <a:rPr sz="1069" spc="5" dirty="0">
                <a:latin typeface="Times New Roman"/>
                <a:cs typeface="Times New Roman"/>
              </a:rPr>
              <a:t>i.e. </a:t>
            </a:r>
            <a:r>
              <a:rPr sz="1069" dirty="0">
                <a:latin typeface="Times New Roman"/>
                <a:cs typeface="Times New Roman"/>
              </a:rPr>
              <a:t>2</a:t>
            </a:r>
            <a:r>
              <a:rPr sz="1094" baseline="37037" dirty="0">
                <a:latin typeface="Times New Roman"/>
                <a:cs typeface="Times New Roman"/>
              </a:rPr>
              <a:t>nd </a:t>
            </a:r>
            <a:r>
              <a:rPr sz="1069" spc="5" dirty="0">
                <a:latin typeface="Times New Roman"/>
                <a:cs typeface="Times New Roman"/>
              </a:rPr>
              <a:t>position </a:t>
            </a:r>
            <a:r>
              <a:rPr sz="1069" spc="15" dirty="0">
                <a:latin typeface="Times New Roman"/>
                <a:cs typeface="Times New Roman"/>
              </a:rPr>
              <a:t>and  C </a:t>
            </a:r>
            <a:r>
              <a:rPr sz="1069" spc="10" dirty="0">
                <a:latin typeface="Times New Roman"/>
                <a:cs typeface="Times New Roman"/>
              </a:rPr>
              <a:t>will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10" dirty="0">
                <a:latin typeface="Times New Roman"/>
                <a:cs typeface="Times New Roman"/>
              </a:rPr>
              <a:t>at </a:t>
            </a:r>
            <a:r>
              <a:rPr sz="1069" i="1" spc="10" dirty="0">
                <a:latin typeface="Times New Roman"/>
                <a:cs typeface="Times New Roman"/>
              </a:rPr>
              <a:t>2i+1 </a:t>
            </a:r>
            <a:r>
              <a:rPr sz="1069" spc="5" dirty="0">
                <a:latin typeface="Times New Roman"/>
                <a:cs typeface="Times New Roman"/>
              </a:rPr>
              <a:t>i.e. </a:t>
            </a:r>
            <a:r>
              <a:rPr sz="1069" dirty="0">
                <a:latin typeface="Times New Roman"/>
                <a:cs typeface="Times New Roman"/>
              </a:rPr>
              <a:t>3</a:t>
            </a:r>
            <a:r>
              <a:rPr sz="1094" baseline="37037" dirty="0">
                <a:latin typeface="Times New Roman"/>
                <a:cs typeface="Times New Roman"/>
              </a:rPr>
              <a:t>rd </a:t>
            </a:r>
            <a:r>
              <a:rPr sz="1069" spc="5" dirty="0">
                <a:latin typeface="Times New Roman"/>
                <a:cs typeface="Times New Roman"/>
              </a:rPr>
              <a:t>position. </a:t>
            </a:r>
            <a:r>
              <a:rPr sz="1069" spc="10" dirty="0">
                <a:latin typeface="Times New Roman"/>
                <a:cs typeface="Times New Roman"/>
              </a:rPr>
              <a:t>Take the </a:t>
            </a:r>
            <a:r>
              <a:rPr sz="1069" dirty="0">
                <a:latin typeface="Times New Roman"/>
                <a:cs typeface="Times New Roman"/>
              </a:rPr>
              <a:t>2</a:t>
            </a:r>
            <a:r>
              <a:rPr sz="1094" baseline="37037" dirty="0">
                <a:latin typeface="Times New Roman"/>
                <a:cs typeface="Times New Roman"/>
              </a:rPr>
              <a:t>nd </a:t>
            </a:r>
            <a:r>
              <a:rPr sz="1069" spc="10" dirty="0">
                <a:latin typeface="Times New Roman"/>
                <a:cs typeface="Times New Roman"/>
              </a:rPr>
              <a:t>element </a:t>
            </a:r>
            <a:r>
              <a:rPr sz="1069" spc="5" dirty="0">
                <a:latin typeface="Times New Roman"/>
                <a:cs typeface="Times New Roman"/>
              </a:rPr>
              <a:t>i.e. </a:t>
            </a:r>
            <a:r>
              <a:rPr sz="1069" i="1" spc="10" dirty="0">
                <a:latin typeface="Times New Roman"/>
                <a:cs typeface="Times New Roman"/>
              </a:rPr>
              <a:t>B</a:t>
            </a:r>
            <a:r>
              <a:rPr sz="1069" spc="10" dirty="0">
                <a:latin typeface="Times New Roman"/>
                <a:cs typeface="Times New Roman"/>
              </a:rPr>
              <a:t>, </a:t>
            </a:r>
            <a:r>
              <a:rPr sz="1069" spc="5" dirty="0">
                <a:latin typeface="Times New Roman"/>
                <a:cs typeface="Times New Roman"/>
              </a:rPr>
              <a:t>it </a:t>
            </a:r>
            <a:r>
              <a:rPr sz="1069" spc="10" dirty="0">
                <a:latin typeface="Times New Roman"/>
                <a:cs typeface="Times New Roman"/>
              </a:rPr>
              <a:t>has two </a:t>
            </a:r>
            <a:r>
              <a:rPr sz="1069" spc="5" dirty="0">
                <a:latin typeface="Times New Roman"/>
                <a:cs typeface="Times New Roman"/>
              </a:rPr>
              <a:t>children </a:t>
            </a:r>
            <a:r>
              <a:rPr sz="1069" i="1" spc="19" dirty="0">
                <a:latin typeface="Times New Roman"/>
                <a:cs typeface="Times New Roman"/>
              </a:rPr>
              <a:t>D 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i="1" spc="10" dirty="0">
                <a:latin typeface="Times New Roman"/>
                <a:cs typeface="Times New Roman"/>
              </a:rPr>
              <a:t>E</a:t>
            </a:r>
            <a:r>
              <a:rPr sz="1069" spc="10" dirty="0">
                <a:latin typeface="Times New Roman"/>
                <a:cs typeface="Times New Roman"/>
              </a:rPr>
              <a:t>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position of </a:t>
            </a:r>
            <a:r>
              <a:rPr sz="1069" i="1" spc="15" dirty="0">
                <a:latin typeface="Times New Roman"/>
                <a:cs typeface="Times New Roman"/>
              </a:rPr>
              <a:t>B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2 </a:t>
            </a:r>
            <a:r>
              <a:rPr sz="1069" spc="5" dirty="0">
                <a:latin typeface="Times New Roman"/>
                <a:cs typeface="Times New Roman"/>
              </a:rPr>
              <a:t>i.e. </a:t>
            </a:r>
            <a:r>
              <a:rPr sz="1069" spc="10" dirty="0">
                <a:latin typeface="Times New Roman"/>
                <a:cs typeface="Times New Roman"/>
              </a:rPr>
              <a:t>the value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i="1" spc="5" dirty="0">
                <a:latin typeface="Times New Roman"/>
                <a:cs typeface="Times New Roman"/>
              </a:rPr>
              <a:t>i </a:t>
            </a:r>
            <a:r>
              <a:rPr sz="1069" spc="5" dirty="0">
                <a:latin typeface="Times New Roman"/>
                <a:cs typeface="Times New Roman"/>
              </a:rPr>
              <a:t>is 2. Its left child </a:t>
            </a:r>
            <a:r>
              <a:rPr sz="1069" i="1" spc="19" dirty="0">
                <a:latin typeface="Times New Roman"/>
                <a:cs typeface="Times New Roman"/>
              </a:rPr>
              <a:t>D </a:t>
            </a:r>
            <a:r>
              <a:rPr sz="1069" spc="10" dirty="0">
                <a:latin typeface="Times New Roman"/>
                <a:cs typeface="Times New Roman"/>
              </a:rPr>
              <a:t>will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10" dirty="0">
                <a:latin typeface="Times New Roman"/>
                <a:cs typeface="Times New Roman"/>
              </a:rPr>
              <a:t>at positon</a:t>
            </a:r>
            <a:r>
              <a:rPr sz="1069" spc="39" dirty="0">
                <a:latin typeface="Times New Roman"/>
                <a:cs typeface="Times New Roman"/>
              </a:rPr>
              <a:t> </a:t>
            </a:r>
            <a:r>
              <a:rPr sz="1069" i="1" spc="15" dirty="0">
                <a:latin typeface="Times New Roman"/>
                <a:cs typeface="Times New Roman"/>
              </a:rPr>
              <a:t>2i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i.e. </a:t>
            </a:r>
            <a:r>
              <a:rPr sz="1069" dirty="0">
                <a:latin typeface="Times New Roman"/>
                <a:cs typeface="Times New Roman"/>
              </a:rPr>
              <a:t>4</a:t>
            </a:r>
            <a:r>
              <a:rPr sz="1094" baseline="37037" dirty="0">
                <a:latin typeface="Times New Roman"/>
                <a:cs typeface="Times New Roman"/>
              </a:rPr>
              <a:t>th </a:t>
            </a:r>
            <a:r>
              <a:rPr sz="1069" spc="10" dirty="0">
                <a:latin typeface="Times New Roman"/>
                <a:cs typeface="Times New Roman"/>
              </a:rPr>
              <a:t>position </a:t>
            </a:r>
            <a:r>
              <a:rPr sz="1069" spc="5" dirty="0">
                <a:latin typeface="Times New Roman"/>
                <a:cs typeface="Times New Roman"/>
              </a:rPr>
              <a:t>and its </a:t>
            </a:r>
            <a:r>
              <a:rPr sz="1069" spc="10" dirty="0">
                <a:latin typeface="Times New Roman"/>
                <a:cs typeface="Times New Roman"/>
              </a:rPr>
              <a:t>right </a:t>
            </a:r>
            <a:r>
              <a:rPr sz="1069" spc="5" dirty="0">
                <a:latin typeface="Times New Roman"/>
                <a:cs typeface="Times New Roman"/>
              </a:rPr>
              <a:t>child </a:t>
            </a:r>
            <a:r>
              <a:rPr sz="1069" i="1" spc="15" dirty="0">
                <a:latin typeface="Times New Roman"/>
                <a:cs typeface="Times New Roman"/>
              </a:rPr>
              <a:t>E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at position </a:t>
            </a:r>
            <a:r>
              <a:rPr sz="1069" i="1" spc="10" dirty="0">
                <a:latin typeface="Times New Roman"/>
                <a:cs typeface="Times New Roman"/>
              </a:rPr>
              <a:t>2i+1 </a:t>
            </a:r>
            <a:r>
              <a:rPr sz="1069" spc="5" dirty="0">
                <a:latin typeface="Times New Roman"/>
                <a:cs typeface="Times New Roman"/>
              </a:rPr>
              <a:t>i.e. 5. </a:t>
            </a:r>
            <a:r>
              <a:rPr sz="1069" spc="10" dirty="0">
                <a:latin typeface="Times New Roman"/>
                <a:cs typeface="Times New Roman"/>
              </a:rPr>
              <a:t>This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shown </a:t>
            </a:r>
            <a:r>
              <a:rPr sz="1069" spc="5" dirty="0">
                <a:latin typeface="Times New Roman"/>
                <a:cs typeface="Times New Roman"/>
              </a:rPr>
              <a:t>in</a:t>
            </a:r>
            <a:r>
              <a:rPr sz="1069" spc="151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the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" name="object 34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33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12735300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6"/>
            <a:ext cx="140696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CS301 – Data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43804" y="868856"/>
            <a:ext cx="86615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28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52267" y="1286685"/>
            <a:ext cx="772319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figure</a:t>
            </a:r>
            <a:r>
              <a:rPr sz="1069" spc="-6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below: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52280" y="7344979"/>
            <a:ext cx="4852458" cy="1136725"/>
          </a:xfrm>
          <a:prstGeom prst="rect">
            <a:avLst/>
          </a:prstGeom>
        </p:spPr>
        <p:txBody>
          <a:bodyPr vert="horz" wrap="square" lIns="0" tIns="4322" rIns="0" bIns="0" rtlCol="0">
            <a:spAutoFit/>
          </a:bodyPr>
          <a:lstStyle/>
          <a:p>
            <a:pPr marL="12347" marR="5556" indent="-617" algn="just">
              <a:lnSpc>
                <a:spcPts val="1264"/>
              </a:lnSpc>
              <a:spcBef>
                <a:spcPts val="34"/>
              </a:spcBef>
            </a:pPr>
            <a:r>
              <a:rPr sz="1069" spc="15" dirty="0">
                <a:latin typeface="Times New Roman"/>
                <a:cs typeface="Times New Roman"/>
              </a:rPr>
              <a:t>You </a:t>
            </a:r>
            <a:r>
              <a:rPr sz="1069" spc="5" dirty="0">
                <a:latin typeface="Times New Roman"/>
                <a:cs typeface="Times New Roman"/>
              </a:rPr>
              <a:t>can see that there is only </a:t>
            </a:r>
            <a:r>
              <a:rPr sz="1069" spc="10" dirty="0">
                <a:latin typeface="Times New Roman"/>
                <a:cs typeface="Times New Roman"/>
              </a:rPr>
              <a:t>one </a:t>
            </a:r>
            <a:r>
              <a:rPr sz="1069" spc="5" dirty="0">
                <a:latin typeface="Times New Roman"/>
                <a:cs typeface="Times New Roman"/>
              </a:rPr>
              <a:t>array going out of </a:t>
            </a:r>
            <a:r>
              <a:rPr sz="1069" i="1" spc="10" dirty="0">
                <a:latin typeface="Times New Roman"/>
                <a:cs typeface="Times New Roman"/>
              </a:rPr>
              <a:t>E</a:t>
            </a:r>
            <a:r>
              <a:rPr sz="1069" spc="10" dirty="0">
                <a:latin typeface="Times New Roman"/>
                <a:cs typeface="Times New Roman"/>
              </a:rPr>
              <a:t>. </a:t>
            </a:r>
            <a:r>
              <a:rPr sz="1069" spc="5" dirty="0">
                <a:latin typeface="Times New Roman"/>
                <a:cs typeface="Times New Roman"/>
              </a:rPr>
              <a:t>There is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link </a:t>
            </a:r>
            <a:r>
              <a:rPr sz="1069" spc="10" dirty="0">
                <a:latin typeface="Times New Roman"/>
                <a:cs typeface="Times New Roman"/>
              </a:rPr>
              <a:t>between the </a:t>
            </a:r>
            <a:r>
              <a:rPr sz="1069" spc="28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parent</a:t>
            </a:r>
            <a:r>
              <a:rPr sz="1069" spc="5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node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and</a:t>
            </a:r>
            <a:r>
              <a:rPr sz="1069" spc="6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6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child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node.</a:t>
            </a:r>
            <a:r>
              <a:rPr sz="1069" spc="6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In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this</a:t>
            </a:r>
            <a:r>
              <a:rPr sz="1069" spc="5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array,</a:t>
            </a:r>
            <a:r>
              <a:rPr sz="1069" spc="6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we</a:t>
            </a:r>
            <a:r>
              <a:rPr sz="1069" spc="6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can</a:t>
            </a:r>
            <a:r>
              <a:rPr sz="1069" spc="5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find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5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children</a:t>
            </a:r>
            <a:r>
              <a:rPr sz="1069" spc="6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of</a:t>
            </a:r>
            <a:r>
              <a:rPr sz="1069" spc="6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</a:t>
            </a:r>
            <a:r>
              <a:rPr sz="1069" spc="6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node</a:t>
            </a:r>
            <a:r>
              <a:rPr sz="1069" spc="5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with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15"/>
              </a:lnSpc>
            </a:pP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help </a:t>
            </a:r>
            <a:r>
              <a:rPr sz="1069" spc="5" dirty="0">
                <a:latin typeface="Times New Roman"/>
                <a:cs typeface="Times New Roman"/>
              </a:rPr>
              <a:t>of the </a:t>
            </a:r>
            <a:r>
              <a:rPr sz="1069" spc="10" dirty="0">
                <a:latin typeface="Times New Roman"/>
                <a:cs typeface="Times New Roman"/>
              </a:rPr>
              <a:t>formula </a:t>
            </a:r>
            <a:r>
              <a:rPr sz="1069" spc="5" dirty="0">
                <a:latin typeface="Times New Roman"/>
                <a:cs typeface="Times New Roman"/>
              </a:rPr>
              <a:t>i.e. if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parent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at </a:t>
            </a:r>
            <a:r>
              <a:rPr sz="1069" i="1" spc="5" dirty="0">
                <a:latin typeface="Times New Roman"/>
                <a:cs typeface="Times New Roman"/>
              </a:rPr>
              <a:t>ith </a:t>
            </a:r>
            <a:r>
              <a:rPr sz="1069" spc="5" dirty="0">
                <a:latin typeface="Times New Roman"/>
                <a:cs typeface="Times New Roman"/>
              </a:rPr>
              <a:t>position, </a:t>
            </a:r>
            <a:r>
              <a:rPr sz="1069" dirty="0">
                <a:latin typeface="Times New Roman"/>
                <a:cs typeface="Times New Roman"/>
              </a:rPr>
              <a:t>its </a:t>
            </a:r>
            <a:r>
              <a:rPr sz="1069" spc="5" dirty="0">
                <a:latin typeface="Times New Roman"/>
                <a:cs typeface="Times New Roman"/>
              </a:rPr>
              <a:t>children will </a:t>
            </a:r>
            <a:r>
              <a:rPr sz="1069" spc="10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at</a:t>
            </a:r>
            <a:r>
              <a:rPr sz="1069" spc="190" dirty="0">
                <a:latin typeface="Times New Roman"/>
                <a:cs typeface="Times New Roman"/>
              </a:rPr>
              <a:t> </a:t>
            </a:r>
            <a:r>
              <a:rPr sz="1069" i="1" spc="5" dirty="0">
                <a:latin typeface="Times New Roman"/>
                <a:cs typeface="Times New Roman"/>
              </a:rPr>
              <a:t>2i</a:t>
            </a: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300"/>
              </a:lnSpc>
              <a:spcBef>
                <a:spcPts val="10"/>
              </a:spcBef>
            </a:pP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i="1" spc="10" dirty="0">
                <a:latin typeface="Times New Roman"/>
                <a:cs typeface="Times New Roman"/>
              </a:rPr>
              <a:t>2i+1 </a:t>
            </a:r>
            <a:r>
              <a:rPr sz="1069" spc="5" dirty="0">
                <a:latin typeface="Times New Roman"/>
                <a:cs typeface="Times New Roman"/>
              </a:rPr>
              <a:t>position. Similarly there is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link </a:t>
            </a:r>
            <a:r>
              <a:rPr sz="1069" spc="10" dirty="0">
                <a:latin typeface="Times New Roman"/>
                <a:cs typeface="Times New Roman"/>
              </a:rPr>
              <a:t>between the </a:t>
            </a:r>
            <a:r>
              <a:rPr sz="1069" spc="5" dirty="0">
                <a:latin typeface="Times New Roman"/>
                <a:cs typeface="Times New Roman"/>
              </a:rPr>
              <a:t>child </a:t>
            </a:r>
            <a:r>
              <a:rPr sz="1069" spc="10" dirty="0">
                <a:latin typeface="Times New Roman"/>
                <a:cs typeface="Times New Roman"/>
              </a:rPr>
              <a:t>and the </a:t>
            </a:r>
            <a:r>
              <a:rPr sz="1069" spc="5" dirty="0">
                <a:latin typeface="Times New Roman"/>
                <a:cs typeface="Times New Roman"/>
              </a:rPr>
              <a:t>parent. </a:t>
            </a:r>
            <a:r>
              <a:rPr sz="1069" spc="19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child  </a:t>
            </a:r>
            <a:r>
              <a:rPr sz="1069" spc="10" dirty="0">
                <a:latin typeface="Times New Roman"/>
                <a:cs typeface="Times New Roman"/>
              </a:rPr>
              <a:t>can </a:t>
            </a:r>
            <a:r>
              <a:rPr sz="1069" spc="5" dirty="0">
                <a:latin typeface="Times New Roman"/>
                <a:cs typeface="Times New Roman"/>
              </a:rPr>
              <a:t>get its </a:t>
            </a:r>
            <a:r>
              <a:rPr sz="1069" spc="10" dirty="0">
                <a:latin typeface="Times New Roman"/>
                <a:cs typeface="Times New Roman"/>
              </a:rPr>
              <a:t>parent with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help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formula </a:t>
            </a:r>
            <a:r>
              <a:rPr sz="1069" spc="5" dirty="0">
                <a:latin typeface="Times New Roman"/>
                <a:cs typeface="Times New Roman"/>
              </a:rPr>
              <a:t>i.e. if </a:t>
            </a:r>
            <a:r>
              <a:rPr sz="1069" spc="10" dirty="0">
                <a:latin typeface="Times New Roman"/>
                <a:cs typeface="Times New Roman"/>
              </a:rPr>
              <a:t>a node </a:t>
            </a:r>
            <a:r>
              <a:rPr sz="1069" spc="5" dirty="0">
                <a:latin typeface="Times New Roman"/>
                <a:cs typeface="Times New Roman"/>
              </a:rPr>
              <a:t>is at </a:t>
            </a:r>
            <a:r>
              <a:rPr sz="1069" i="1" spc="5" dirty="0">
                <a:latin typeface="Times New Roman"/>
                <a:cs typeface="Times New Roman"/>
              </a:rPr>
              <a:t>ith </a:t>
            </a:r>
            <a:r>
              <a:rPr sz="1069" spc="5" dirty="0">
                <a:latin typeface="Times New Roman"/>
                <a:cs typeface="Times New Roman"/>
              </a:rPr>
              <a:t>position, its parent  </a:t>
            </a:r>
            <a:r>
              <a:rPr sz="1069" spc="10" dirty="0">
                <a:latin typeface="Times New Roman"/>
                <a:cs typeface="Times New Roman"/>
              </a:rPr>
              <a:t>will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10" dirty="0">
                <a:latin typeface="Times New Roman"/>
                <a:cs typeface="Times New Roman"/>
              </a:rPr>
              <a:t>at </a:t>
            </a:r>
            <a:r>
              <a:rPr sz="1069" i="1" spc="5" dirty="0">
                <a:latin typeface="Times New Roman"/>
                <a:cs typeface="Times New Roman"/>
              </a:rPr>
              <a:t>floor(i/2) </a:t>
            </a:r>
            <a:r>
              <a:rPr sz="1069" spc="5" dirty="0">
                <a:latin typeface="Times New Roman"/>
                <a:cs typeface="Times New Roman"/>
              </a:rPr>
              <a:t>position. Let’s check this fact in our </a:t>
            </a:r>
            <a:r>
              <a:rPr sz="1069" spc="10" dirty="0">
                <a:latin typeface="Times New Roman"/>
                <a:cs typeface="Times New Roman"/>
              </a:rPr>
              <a:t>sample </a:t>
            </a:r>
            <a:r>
              <a:rPr sz="1069" spc="5" dirty="0">
                <a:latin typeface="Times New Roman"/>
                <a:cs typeface="Times New Roman"/>
              </a:rPr>
              <a:t>tree. </a:t>
            </a:r>
            <a:r>
              <a:rPr sz="1069" spc="10" dirty="0">
                <a:latin typeface="Times New Roman"/>
                <a:cs typeface="Times New Roman"/>
              </a:rPr>
              <a:t>See the </a:t>
            </a:r>
            <a:r>
              <a:rPr sz="1069" spc="15" dirty="0">
                <a:latin typeface="Times New Roman"/>
                <a:cs typeface="Times New Roman"/>
              </a:rPr>
              <a:t>diagram  </a:t>
            </a:r>
            <a:r>
              <a:rPr sz="1069" spc="5" dirty="0">
                <a:latin typeface="Times New Roman"/>
                <a:cs typeface="Times New Roman"/>
              </a:rPr>
              <a:t>below:</a:t>
            </a:r>
            <a:endParaRPr sz="1069">
              <a:latin typeface="Times New Roman"/>
              <a:cs typeface="Times New Roman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418781" y="6184668"/>
          <a:ext cx="4728986" cy="3765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4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1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48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41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41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41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485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1411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1411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1411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1485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1411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1411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1485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1411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67452">
                <a:tc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A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B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C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F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G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H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I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J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2145713" y="6576977"/>
            <a:ext cx="121620" cy="209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361" spc="5" dirty="0">
                <a:latin typeface="Arial"/>
                <a:cs typeface="Arial"/>
              </a:rPr>
              <a:t>2</a:t>
            </a:r>
            <a:endParaRPr sz="1361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66493" y="6565864"/>
            <a:ext cx="121620" cy="209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361" spc="5" dirty="0">
                <a:latin typeface="Arial"/>
                <a:cs typeface="Arial"/>
              </a:rPr>
              <a:t>3</a:t>
            </a:r>
            <a:endParaRPr sz="1361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773927" y="6576977"/>
            <a:ext cx="3313377" cy="209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325959" algn="l"/>
                <a:tab pos="640189" algn="l"/>
                <a:tab pos="955653" algn="l"/>
                <a:tab pos="1269883" algn="l"/>
                <a:tab pos="1584112" algn="l"/>
                <a:tab pos="1849572" algn="l"/>
                <a:tab pos="2484822" algn="l"/>
              </a:tabLst>
            </a:pPr>
            <a:r>
              <a:rPr sz="1361" spc="5" dirty="0">
                <a:latin typeface="Arial"/>
                <a:cs typeface="Arial"/>
              </a:rPr>
              <a:t>4	5	6	7	8	9	</a:t>
            </a:r>
            <a:r>
              <a:rPr sz="1361" dirty="0">
                <a:latin typeface="Arial"/>
                <a:cs typeface="Arial"/>
              </a:rPr>
              <a:t>10 </a:t>
            </a:r>
            <a:r>
              <a:rPr sz="1361" spc="198" dirty="0">
                <a:latin typeface="Arial"/>
                <a:cs typeface="Arial"/>
              </a:rPr>
              <a:t> </a:t>
            </a:r>
            <a:r>
              <a:rPr sz="1361" dirty="0">
                <a:latin typeface="Arial"/>
                <a:cs typeface="Arial"/>
              </a:rPr>
              <a:t>11	12  13 </a:t>
            </a:r>
            <a:r>
              <a:rPr sz="1361" spc="253" dirty="0">
                <a:latin typeface="Arial"/>
                <a:cs typeface="Arial"/>
              </a:rPr>
              <a:t> </a:t>
            </a:r>
            <a:r>
              <a:rPr sz="1361" dirty="0">
                <a:latin typeface="Arial"/>
                <a:cs typeface="Arial"/>
              </a:rPr>
              <a:t>14</a:t>
            </a:r>
            <a:endParaRPr sz="1361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16745" y="6565864"/>
            <a:ext cx="442648" cy="209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332750" algn="l"/>
              </a:tabLst>
            </a:pPr>
            <a:r>
              <a:rPr sz="1361" spc="5" dirty="0">
                <a:latin typeface="Arial"/>
                <a:cs typeface="Arial"/>
              </a:rPr>
              <a:t>0	1</a:t>
            </a:r>
            <a:endParaRPr sz="1361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916536" y="6068272"/>
            <a:ext cx="298803" cy="121003"/>
          </a:xfrm>
          <a:custGeom>
            <a:avLst/>
            <a:gdLst/>
            <a:ahLst/>
            <a:cxnLst/>
            <a:rect l="l" t="t" r="r" b="b"/>
            <a:pathLst>
              <a:path w="307339" h="124460">
                <a:moveTo>
                  <a:pt x="268115" y="60769"/>
                </a:moveTo>
                <a:lnTo>
                  <a:pt x="240792" y="72389"/>
                </a:lnTo>
                <a:lnTo>
                  <a:pt x="301751" y="124206"/>
                </a:lnTo>
                <a:lnTo>
                  <a:pt x="305104" y="73913"/>
                </a:lnTo>
                <a:lnTo>
                  <a:pt x="277368" y="73913"/>
                </a:lnTo>
                <a:lnTo>
                  <a:pt x="274319" y="71627"/>
                </a:lnTo>
                <a:lnTo>
                  <a:pt x="268115" y="60769"/>
                </a:lnTo>
                <a:close/>
              </a:path>
              <a:path w="307339" h="124460">
                <a:moveTo>
                  <a:pt x="118872" y="0"/>
                </a:moveTo>
                <a:lnTo>
                  <a:pt x="117348" y="762"/>
                </a:lnTo>
                <a:lnTo>
                  <a:pt x="115824" y="762"/>
                </a:lnTo>
                <a:lnTo>
                  <a:pt x="114300" y="1524"/>
                </a:lnTo>
                <a:lnTo>
                  <a:pt x="109728" y="3048"/>
                </a:lnTo>
                <a:lnTo>
                  <a:pt x="106680" y="3810"/>
                </a:lnTo>
                <a:lnTo>
                  <a:pt x="103631" y="5334"/>
                </a:lnTo>
                <a:lnTo>
                  <a:pt x="99822" y="6096"/>
                </a:lnTo>
                <a:lnTo>
                  <a:pt x="92201" y="9144"/>
                </a:lnTo>
                <a:lnTo>
                  <a:pt x="84581" y="11429"/>
                </a:lnTo>
                <a:lnTo>
                  <a:pt x="47243" y="34289"/>
                </a:lnTo>
                <a:lnTo>
                  <a:pt x="21336" y="68579"/>
                </a:lnTo>
                <a:lnTo>
                  <a:pt x="7619" y="92963"/>
                </a:lnTo>
                <a:lnTo>
                  <a:pt x="0" y="105156"/>
                </a:lnTo>
                <a:lnTo>
                  <a:pt x="0" y="108965"/>
                </a:lnTo>
                <a:lnTo>
                  <a:pt x="2286" y="111251"/>
                </a:lnTo>
                <a:lnTo>
                  <a:pt x="5333" y="112013"/>
                </a:lnTo>
                <a:lnTo>
                  <a:pt x="8381" y="109727"/>
                </a:lnTo>
                <a:lnTo>
                  <a:pt x="15239" y="97536"/>
                </a:lnTo>
                <a:lnTo>
                  <a:pt x="22098" y="84582"/>
                </a:lnTo>
                <a:lnTo>
                  <a:pt x="29718" y="72389"/>
                </a:lnTo>
                <a:lnTo>
                  <a:pt x="36575" y="60960"/>
                </a:lnTo>
                <a:lnTo>
                  <a:pt x="44957" y="50291"/>
                </a:lnTo>
                <a:lnTo>
                  <a:pt x="49530" y="45720"/>
                </a:lnTo>
                <a:lnTo>
                  <a:pt x="54101" y="40386"/>
                </a:lnTo>
                <a:lnTo>
                  <a:pt x="58674" y="36575"/>
                </a:lnTo>
                <a:lnTo>
                  <a:pt x="64007" y="32003"/>
                </a:lnTo>
                <a:lnTo>
                  <a:pt x="74675" y="25908"/>
                </a:lnTo>
                <a:lnTo>
                  <a:pt x="80772" y="22860"/>
                </a:lnTo>
                <a:lnTo>
                  <a:pt x="87630" y="19812"/>
                </a:lnTo>
                <a:lnTo>
                  <a:pt x="95250" y="17525"/>
                </a:lnTo>
                <a:lnTo>
                  <a:pt x="102869" y="14477"/>
                </a:lnTo>
                <a:lnTo>
                  <a:pt x="106680" y="13715"/>
                </a:lnTo>
                <a:lnTo>
                  <a:pt x="109728" y="12191"/>
                </a:lnTo>
                <a:lnTo>
                  <a:pt x="112775" y="11429"/>
                </a:lnTo>
                <a:lnTo>
                  <a:pt x="117348" y="9906"/>
                </a:lnTo>
                <a:lnTo>
                  <a:pt x="118787" y="9186"/>
                </a:lnTo>
                <a:lnTo>
                  <a:pt x="118110" y="9144"/>
                </a:lnTo>
                <a:lnTo>
                  <a:pt x="227837" y="9144"/>
                </a:lnTo>
                <a:lnTo>
                  <a:pt x="227075" y="8382"/>
                </a:lnTo>
                <a:lnTo>
                  <a:pt x="220218" y="6858"/>
                </a:lnTo>
                <a:lnTo>
                  <a:pt x="212598" y="5334"/>
                </a:lnTo>
                <a:lnTo>
                  <a:pt x="208025" y="5334"/>
                </a:lnTo>
                <a:lnTo>
                  <a:pt x="202692" y="4572"/>
                </a:lnTo>
                <a:lnTo>
                  <a:pt x="197357" y="4572"/>
                </a:lnTo>
                <a:lnTo>
                  <a:pt x="191262" y="3810"/>
                </a:lnTo>
                <a:lnTo>
                  <a:pt x="178307" y="3810"/>
                </a:lnTo>
                <a:lnTo>
                  <a:pt x="169925" y="3048"/>
                </a:lnTo>
                <a:lnTo>
                  <a:pt x="161544" y="3048"/>
                </a:lnTo>
                <a:lnTo>
                  <a:pt x="142494" y="1524"/>
                </a:lnTo>
                <a:lnTo>
                  <a:pt x="131063" y="1524"/>
                </a:lnTo>
                <a:lnTo>
                  <a:pt x="118872" y="0"/>
                </a:lnTo>
                <a:close/>
              </a:path>
              <a:path w="307339" h="124460">
                <a:moveTo>
                  <a:pt x="276960" y="57008"/>
                </a:moveTo>
                <a:lnTo>
                  <a:pt x="268115" y="60769"/>
                </a:lnTo>
                <a:lnTo>
                  <a:pt x="274319" y="71627"/>
                </a:lnTo>
                <a:lnTo>
                  <a:pt x="277368" y="73913"/>
                </a:lnTo>
                <a:lnTo>
                  <a:pt x="280416" y="73151"/>
                </a:lnTo>
                <a:lnTo>
                  <a:pt x="282701" y="70865"/>
                </a:lnTo>
                <a:lnTo>
                  <a:pt x="282701" y="67056"/>
                </a:lnTo>
                <a:lnTo>
                  <a:pt x="276960" y="57008"/>
                </a:lnTo>
                <a:close/>
              </a:path>
              <a:path w="307339" h="124460">
                <a:moveTo>
                  <a:pt x="307086" y="44196"/>
                </a:moveTo>
                <a:lnTo>
                  <a:pt x="276960" y="57008"/>
                </a:lnTo>
                <a:lnTo>
                  <a:pt x="282701" y="67056"/>
                </a:lnTo>
                <a:lnTo>
                  <a:pt x="282701" y="70865"/>
                </a:lnTo>
                <a:lnTo>
                  <a:pt x="280416" y="73151"/>
                </a:lnTo>
                <a:lnTo>
                  <a:pt x="277368" y="73913"/>
                </a:lnTo>
                <a:lnTo>
                  <a:pt x="305104" y="73913"/>
                </a:lnTo>
                <a:lnTo>
                  <a:pt x="307086" y="44196"/>
                </a:lnTo>
                <a:close/>
              </a:path>
              <a:path w="307339" h="124460">
                <a:moveTo>
                  <a:pt x="265175" y="55625"/>
                </a:moveTo>
                <a:lnTo>
                  <a:pt x="268115" y="60769"/>
                </a:lnTo>
                <a:lnTo>
                  <a:pt x="276960" y="57008"/>
                </a:lnTo>
                <a:lnTo>
                  <a:pt x="276606" y="56387"/>
                </a:lnTo>
                <a:lnTo>
                  <a:pt x="265938" y="56387"/>
                </a:lnTo>
                <a:lnTo>
                  <a:pt x="265175" y="55625"/>
                </a:lnTo>
                <a:close/>
              </a:path>
              <a:path w="307339" h="124460">
                <a:moveTo>
                  <a:pt x="241045" y="16763"/>
                </a:moveTo>
                <a:lnTo>
                  <a:pt x="224028" y="16763"/>
                </a:lnTo>
                <a:lnTo>
                  <a:pt x="230124" y="19812"/>
                </a:lnTo>
                <a:lnTo>
                  <a:pt x="234695" y="22860"/>
                </a:lnTo>
                <a:lnTo>
                  <a:pt x="237744" y="25146"/>
                </a:lnTo>
                <a:lnTo>
                  <a:pt x="246125" y="33527"/>
                </a:lnTo>
                <a:lnTo>
                  <a:pt x="249174" y="37337"/>
                </a:lnTo>
                <a:lnTo>
                  <a:pt x="252983" y="41148"/>
                </a:lnTo>
                <a:lnTo>
                  <a:pt x="256794" y="45720"/>
                </a:lnTo>
                <a:lnTo>
                  <a:pt x="261366" y="50291"/>
                </a:lnTo>
                <a:lnTo>
                  <a:pt x="265938" y="56387"/>
                </a:lnTo>
                <a:lnTo>
                  <a:pt x="276606" y="56387"/>
                </a:lnTo>
                <a:lnTo>
                  <a:pt x="273557" y="51053"/>
                </a:lnTo>
                <a:lnTo>
                  <a:pt x="272795" y="50291"/>
                </a:lnTo>
                <a:lnTo>
                  <a:pt x="263651" y="39624"/>
                </a:lnTo>
                <a:lnTo>
                  <a:pt x="259842" y="35051"/>
                </a:lnTo>
                <a:lnTo>
                  <a:pt x="252222" y="27432"/>
                </a:lnTo>
                <a:lnTo>
                  <a:pt x="249174" y="23622"/>
                </a:lnTo>
                <a:lnTo>
                  <a:pt x="246125" y="20574"/>
                </a:lnTo>
                <a:lnTo>
                  <a:pt x="241045" y="16763"/>
                </a:lnTo>
                <a:close/>
              </a:path>
              <a:path w="307339" h="124460">
                <a:moveTo>
                  <a:pt x="227837" y="9144"/>
                </a:moveTo>
                <a:lnTo>
                  <a:pt x="118872" y="9144"/>
                </a:lnTo>
                <a:lnTo>
                  <a:pt x="141731" y="10667"/>
                </a:lnTo>
                <a:lnTo>
                  <a:pt x="161544" y="12191"/>
                </a:lnTo>
                <a:lnTo>
                  <a:pt x="169925" y="12191"/>
                </a:lnTo>
                <a:lnTo>
                  <a:pt x="177545" y="12953"/>
                </a:lnTo>
                <a:lnTo>
                  <a:pt x="191262" y="12953"/>
                </a:lnTo>
                <a:lnTo>
                  <a:pt x="197357" y="13715"/>
                </a:lnTo>
                <a:lnTo>
                  <a:pt x="207263" y="13715"/>
                </a:lnTo>
                <a:lnTo>
                  <a:pt x="211074" y="14477"/>
                </a:lnTo>
                <a:lnTo>
                  <a:pt x="215645" y="15239"/>
                </a:lnTo>
                <a:lnTo>
                  <a:pt x="218694" y="15239"/>
                </a:lnTo>
                <a:lnTo>
                  <a:pt x="224789" y="17525"/>
                </a:lnTo>
                <a:lnTo>
                  <a:pt x="224028" y="16763"/>
                </a:lnTo>
                <a:lnTo>
                  <a:pt x="241045" y="16763"/>
                </a:lnTo>
                <a:lnTo>
                  <a:pt x="233933" y="11429"/>
                </a:lnTo>
                <a:lnTo>
                  <a:pt x="227837" y="9144"/>
                </a:lnTo>
                <a:close/>
              </a:path>
              <a:path w="307339" h="124460">
                <a:moveTo>
                  <a:pt x="118872" y="9144"/>
                </a:moveTo>
                <a:lnTo>
                  <a:pt x="118110" y="9144"/>
                </a:lnTo>
                <a:lnTo>
                  <a:pt x="118787" y="91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" name="object 12"/>
          <p:cNvSpPr/>
          <p:nvPr/>
        </p:nvSpPr>
        <p:spPr>
          <a:xfrm>
            <a:off x="1891346" y="5890472"/>
            <a:ext cx="642056" cy="303124"/>
          </a:xfrm>
          <a:custGeom>
            <a:avLst/>
            <a:gdLst/>
            <a:ahLst/>
            <a:cxnLst/>
            <a:rect l="l" t="t" r="r" b="b"/>
            <a:pathLst>
              <a:path w="660400" h="311785">
                <a:moveTo>
                  <a:pt x="350519" y="0"/>
                </a:moveTo>
                <a:lnTo>
                  <a:pt x="327659" y="0"/>
                </a:lnTo>
                <a:lnTo>
                  <a:pt x="304800" y="762"/>
                </a:lnTo>
                <a:lnTo>
                  <a:pt x="259841" y="4571"/>
                </a:lnTo>
                <a:lnTo>
                  <a:pt x="217931" y="12953"/>
                </a:lnTo>
                <a:lnTo>
                  <a:pt x="179831" y="25907"/>
                </a:lnTo>
                <a:lnTo>
                  <a:pt x="141731" y="48767"/>
                </a:lnTo>
                <a:lnTo>
                  <a:pt x="134874" y="54863"/>
                </a:lnTo>
                <a:lnTo>
                  <a:pt x="128015" y="60197"/>
                </a:lnTo>
                <a:lnTo>
                  <a:pt x="115062" y="73151"/>
                </a:lnTo>
                <a:lnTo>
                  <a:pt x="108965" y="80009"/>
                </a:lnTo>
                <a:lnTo>
                  <a:pt x="102869" y="87629"/>
                </a:lnTo>
                <a:lnTo>
                  <a:pt x="97536" y="95250"/>
                </a:lnTo>
                <a:lnTo>
                  <a:pt x="86106" y="111251"/>
                </a:lnTo>
                <a:lnTo>
                  <a:pt x="66293" y="145541"/>
                </a:lnTo>
                <a:lnTo>
                  <a:pt x="48006" y="182879"/>
                </a:lnTo>
                <a:lnTo>
                  <a:pt x="31241" y="222503"/>
                </a:lnTo>
                <a:lnTo>
                  <a:pt x="15239" y="263651"/>
                </a:lnTo>
                <a:lnTo>
                  <a:pt x="0" y="305562"/>
                </a:lnTo>
                <a:lnTo>
                  <a:pt x="0" y="309371"/>
                </a:lnTo>
                <a:lnTo>
                  <a:pt x="3047" y="311657"/>
                </a:lnTo>
                <a:lnTo>
                  <a:pt x="6095" y="311657"/>
                </a:lnTo>
                <a:lnTo>
                  <a:pt x="8381" y="308609"/>
                </a:lnTo>
                <a:lnTo>
                  <a:pt x="23621" y="266700"/>
                </a:lnTo>
                <a:lnTo>
                  <a:pt x="31241" y="246125"/>
                </a:lnTo>
                <a:lnTo>
                  <a:pt x="48006" y="205739"/>
                </a:lnTo>
                <a:lnTo>
                  <a:pt x="64769" y="167639"/>
                </a:lnTo>
                <a:lnTo>
                  <a:pt x="83819" y="131825"/>
                </a:lnTo>
                <a:lnTo>
                  <a:pt x="109727" y="92963"/>
                </a:lnTo>
                <a:lnTo>
                  <a:pt x="140207" y="60959"/>
                </a:lnTo>
                <a:lnTo>
                  <a:pt x="183641" y="34289"/>
                </a:lnTo>
                <a:lnTo>
                  <a:pt x="220218" y="22097"/>
                </a:lnTo>
                <a:lnTo>
                  <a:pt x="230124" y="19050"/>
                </a:lnTo>
                <a:lnTo>
                  <a:pt x="240030" y="16763"/>
                </a:lnTo>
                <a:lnTo>
                  <a:pt x="282701" y="10667"/>
                </a:lnTo>
                <a:lnTo>
                  <a:pt x="305562" y="9143"/>
                </a:lnTo>
                <a:lnTo>
                  <a:pt x="420369" y="9143"/>
                </a:lnTo>
                <a:lnTo>
                  <a:pt x="416813" y="8381"/>
                </a:lnTo>
                <a:lnTo>
                  <a:pt x="395477" y="4571"/>
                </a:lnTo>
                <a:lnTo>
                  <a:pt x="350519" y="0"/>
                </a:lnTo>
                <a:close/>
              </a:path>
              <a:path w="660400" h="311785">
                <a:moveTo>
                  <a:pt x="621897" y="241498"/>
                </a:moveTo>
                <a:lnTo>
                  <a:pt x="592074" y="252221"/>
                </a:lnTo>
                <a:lnTo>
                  <a:pt x="650747" y="307086"/>
                </a:lnTo>
                <a:lnTo>
                  <a:pt x="656726" y="255269"/>
                </a:lnTo>
                <a:lnTo>
                  <a:pt x="628650" y="255269"/>
                </a:lnTo>
                <a:lnTo>
                  <a:pt x="626363" y="252983"/>
                </a:lnTo>
                <a:lnTo>
                  <a:pt x="621897" y="241498"/>
                </a:lnTo>
                <a:close/>
              </a:path>
              <a:path w="660400" h="311785">
                <a:moveTo>
                  <a:pt x="630291" y="238480"/>
                </a:moveTo>
                <a:lnTo>
                  <a:pt x="621897" y="241498"/>
                </a:lnTo>
                <a:lnTo>
                  <a:pt x="626363" y="252983"/>
                </a:lnTo>
                <a:lnTo>
                  <a:pt x="628650" y="255269"/>
                </a:lnTo>
                <a:lnTo>
                  <a:pt x="631697" y="255269"/>
                </a:lnTo>
                <a:lnTo>
                  <a:pt x="633983" y="252983"/>
                </a:lnTo>
                <a:lnTo>
                  <a:pt x="634745" y="249936"/>
                </a:lnTo>
                <a:lnTo>
                  <a:pt x="630291" y="238480"/>
                </a:lnTo>
                <a:close/>
              </a:path>
              <a:path w="660400" h="311785">
                <a:moveTo>
                  <a:pt x="659891" y="227837"/>
                </a:moveTo>
                <a:lnTo>
                  <a:pt x="630291" y="238480"/>
                </a:lnTo>
                <a:lnTo>
                  <a:pt x="634745" y="249936"/>
                </a:lnTo>
                <a:lnTo>
                  <a:pt x="633983" y="252983"/>
                </a:lnTo>
                <a:lnTo>
                  <a:pt x="631697" y="255269"/>
                </a:lnTo>
                <a:lnTo>
                  <a:pt x="656726" y="255269"/>
                </a:lnTo>
                <a:lnTo>
                  <a:pt x="659891" y="227837"/>
                </a:lnTo>
                <a:close/>
              </a:path>
              <a:path w="660400" h="311785">
                <a:moveTo>
                  <a:pt x="420369" y="9143"/>
                </a:moveTo>
                <a:lnTo>
                  <a:pt x="350519" y="9143"/>
                </a:lnTo>
                <a:lnTo>
                  <a:pt x="372618" y="10667"/>
                </a:lnTo>
                <a:lnTo>
                  <a:pt x="393953" y="13715"/>
                </a:lnTo>
                <a:lnTo>
                  <a:pt x="415289" y="17525"/>
                </a:lnTo>
                <a:lnTo>
                  <a:pt x="425195" y="19050"/>
                </a:lnTo>
                <a:lnTo>
                  <a:pt x="435101" y="22097"/>
                </a:lnTo>
                <a:lnTo>
                  <a:pt x="471677" y="34289"/>
                </a:lnTo>
                <a:lnTo>
                  <a:pt x="508253" y="55625"/>
                </a:lnTo>
                <a:lnTo>
                  <a:pt x="545591" y="92963"/>
                </a:lnTo>
                <a:lnTo>
                  <a:pt x="581406" y="149351"/>
                </a:lnTo>
                <a:lnTo>
                  <a:pt x="607313" y="205739"/>
                </a:lnTo>
                <a:lnTo>
                  <a:pt x="621897" y="241498"/>
                </a:lnTo>
                <a:lnTo>
                  <a:pt x="630291" y="238480"/>
                </a:lnTo>
                <a:lnTo>
                  <a:pt x="607313" y="182879"/>
                </a:lnTo>
                <a:lnTo>
                  <a:pt x="589026" y="145541"/>
                </a:lnTo>
                <a:lnTo>
                  <a:pt x="569213" y="110489"/>
                </a:lnTo>
                <a:lnTo>
                  <a:pt x="557783" y="95250"/>
                </a:lnTo>
                <a:lnTo>
                  <a:pt x="552450" y="87629"/>
                </a:lnTo>
                <a:lnTo>
                  <a:pt x="520445" y="54101"/>
                </a:lnTo>
                <a:lnTo>
                  <a:pt x="483107" y="29717"/>
                </a:lnTo>
                <a:lnTo>
                  <a:pt x="437388" y="12953"/>
                </a:lnTo>
                <a:lnTo>
                  <a:pt x="427481" y="10667"/>
                </a:lnTo>
                <a:lnTo>
                  <a:pt x="420369" y="91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" name="object 13"/>
          <p:cNvSpPr/>
          <p:nvPr/>
        </p:nvSpPr>
        <p:spPr>
          <a:xfrm>
            <a:off x="2205460" y="6552035"/>
            <a:ext cx="643908" cy="362391"/>
          </a:xfrm>
          <a:custGeom>
            <a:avLst/>
            <a:gdLst/>
            <a:ahLst/>
            <a:cxnLst/>
            <a:rect l="l" t="t" r="r" b="b"/>
            <a:pathLst>
              <a:path w="662305" h="372745">
                <a:moveTo>
                  <a:pt x="367283" y="371855"/>
                </a:moveTo>
                <a:lnTo>
                  <a:pt x="348995" y="371855"/>
                </a:lnTo>
                <a:lnTo>
                  <a:pt x="358139" y="372617"/>
                </a:lnTo>
                <a:lnTo>
                  <a:pt x="367283" y="371855"/>
                </a:lnTo>
                <a:close/>
              </a:path>
              <a:path w="662305" h="372745">
                <a:moveTo>
                  <a:pt x="6095" y="0"/>
                </a:moveTo>
                <a:lnTo>
                  <a:pt x="2286" y="762"/>
                </a:lnTo>
                <a:lnTo>
                  <a:pt x="0" y="3048"/>
                </a:lnTo>
                <a:lnTo>
                  <a:pt x="762" y="6096"/>
                </a:lnTo>
                <a:lnTo>
                  <a:pt x="25907" y="57150"/>
                </a:lnTo>
                <a:lnTo>
                  <a:pt x="38862" y="81534"/>
                </a:lnTo>
                <a:lnTo>
                  <a:pt x="51053" y="105917"/>
                </a:lnTo>
                <a:lnTo>
                  <a:pt x="76962" y="153924"/>
                </a:lnTo>
                <a:lnTo>
                  <a:pt x="103631" y="198881"/>
                </a:lnTo>
                <a:lnTo>
                  <a:pt x="130301" y="240029"/>
                </a:lnTo>
                <a:lnTo>
                  <a:pt x="158495" y="275843"/>
                </a:lnTo>
                <a:lnTo>
                  <a:pt x="172212" y="292608"/>
                </a:lnTo>
                <a:lnTo>
                  <a:pt x="179831" y="299465"/>
                </a:lnTo>
                <a:lnTo>
                  <a:pt x="194309" y="313943"/>
                </a:lnTo>
                <a:lnTo>
                  <a:pt x="209550" y="326136"/>
                </a:lnTo>
                <a:lnTo>
                  <a:pt x="217169" y="331470"/>
                </a:lnTo>
                <a:lnTo>
                  <a:pt x="225551" y="336041"/>
                </a:lnTo>
                <a:lnTo>
                  <a:pt x="233171" y="340613"/>
                </a:lnTo>
                <a:lnTo>
                  <a:pt x="241553" y="345186"/>
                </a:lnTo>
                <a:lnTo>
                  <a:pt x="266700" y="356615"/>
                </a:lnTo>
                <a:lnTo>
                  <a:pt x="275844" y="359663"/>
                </a:lnTo>
                <a:lnTo>
                  <a:pt x="284988" y="361950"/>
                </a:lnTo>
                <a:lnTo>
                  <a:pt x="293369" y="364236"/>
                </a:lnTo>
                <a:lnTo>
                  <a:pt x="302513" y="366522"/>
                </a:lnTo>
                <a:lnTo>
                  <a:pt x="329945" y="371093"/>
                </a:lnTo>
                <a:lnTo>
                  <a:pt x="339851" y="371855"/>
                </a:lnTo>
                <a:lnTo>
                  <a:pt x="376427" y="371855"/>
                </a:lnTo>
                <a:lnTo>
                  <a:pt x="385571" y="371093"/>
                </a:lnTo>
                <a:lnTo>
                  <a:pt x="394715" y="369570"/>
                </a:lnTo>
                <a:lnTo>
                  <a:pt x="403098" y="368046"/>
                </a:lnTo>
                <a:lnTo>
                  <a:pt x="412242" y="366522"/>
                </a:lnTo>
                <a:lnTo>
                  <a:pt x="420624" y="364236"/>
                </a:lnTo>
                <a:lnTo>
                  <a:pt x="423672" y="363474"/>
                </a:lnTo>
                <a:lnTo>
                  <a:pt x="348995" y="363474"/>
                </a:lnTo>
                <a:lnTo>
                  <a:pt x="322325" y="361188"/>
                </a:lnTo>
                <a:lnTo>
                  <a:pt x="313944" y="359663"/>
                </a:lnTo>
                <a:lnTo>
                  <a:pt x="304800" y="358139"/>
                </a:lnTo>
                <a:lnTo>
                  <a:pt x="296418" y="355853"/>
                </a:lnTo>
                <a:lnTo>
                  <a:pt x="287274" y="353567"/>
                </a:lnTo>
                <a:lnTo>
                  <a:pt x="278892" y="350520"/>
                </a:lnTo>
                <a:lnTo>
                  <a:pt x="270509" y="348234"/>
                </a:lnTo>
                <a:lnTo>
                  <a:pt x="262127" y="344424"/>
                </a:lnTo>
                <a:lnTo>
                  <a:pt x="253745" y="341375"/>
                </a:lnTo>
                <a:lnTo>
                  <a:pt x="214883" y="318515"/>
                </a:lnTo>
                <a:lnTo>
                  <a:pt x="193548" y="300227"/>
                </a:lnTo>
                <a:lnTo>
                  <a:pt x="185927" y="293370"/>
                </a:lnTo>
                <a:lnTo>
                  <a:pt x="158495" y="262127"/>
                </a:lnTo>
                <a:lnTo>
                  <a:pt x="124206" y="214884"/>
                </a:lnTo>
                <a:lnTo>
                  <a:pt x="98298" y="172212"/>
                </a:lnTo>
                <a:lnTo>
                  <a:pt x="84581" y="149351"/>
                </a:lnTo>
                <a:lnTo>
                  <a:pt x="71627" y="125729"/>
                </a:lnTo>
                <a:lnTo>
                  <a:pt x="59436" y="102108"/>
                </a:lnTo>
                <a:lnTo>
                  <a:pt x="46481" y="77724"/>
                </a:lnTo>
                <a:lnTo>
                  <a:pt x="33527" y="52577"/>
                </a:lnTo>
                <a:lnTo>
                  <a:pt x="8381" y="2286"/>
                </a:lnTo>
                <a:lnTo>
                  <a:pt x="6095" y="0"/>
                </a:lnTo>
                <a:close/>
              </a:path>
              <a:path w="662305" h="372745">
                <a:moveTo>
                  <a:pt x="623770" y="70873"/>
                </a:moveTo>
                <a:lnTo>
                  <a:pt x="621030" y="78486"/>
                </a:lnTo>
                <a:lnTo>
                  <a:pt x="612648" y="102870"/>
                </a:lnTo>
                <a:lnTo>
                  <a:pt x="603503" y="126491"/>
                </a:lnTo>
                <a:lnTo>
                  <a:pt x="595121" y="150113"/>
                </a:lnTo>
                <a:lnTo>
                  <a:pt x="585977" y="172212"/>
                </a:lnTo>
                <a:lnTo>
                  <a:pt x="576071" y="194310"/>
                </a:lnTo>
                <a:lnTo>
                  <a:pt x="566165" y="214884"/>
                </a:lnTo>
                <a:lnTo>
                  <a:pt x="561594" y="225551"/>
                </a:lnTo>
                <a:lnTo>
                  <a:pt x="556259" y="234696"/>
                </a:lnTo>
                <a:lnTo>
                  <a:pt x="550926" y="244601"/>
                </a:lnTo>
                <a:lnTo>
                  <a:pt x="545592" y="253746"/>
                </a:lnTo>
                <a:lnTo>
                  <a:pt x="529589" y="278891"/>
                </a:lnTo>
                <a:lnTo>
                  <a:pt x="523494" y="286512"/>
                </a:lnTo>
                <a:lnTo>
                  <a:pt x="517398" y="293370"/>
                </a:lnTo>
                <a:lnTo>
                  <a:pt x="512063" y="300989"/>
                </a:lnTo>
                <a:lnTo>
                  <a:pt x="499871" y="313181"/>
                </a:lnTo>
                <a:lnTo>
                  <a:pt x="493013" y="318515"/>
                </a:lnTo>
                <a:lnTo>
                  <a:pt x="486918" y="323850"/>
                </a:lnTo>
                <a:lnTo>
                  <a:pt x="473201" y="332993"/>
                </a:lnTo>
                <a:lnTo>
                  <a:pt x="465581" y="337565"/>
                </a:lnTo>
                <a:lnTo>
                  <a:pt x="458724" y="341375"/>
                </a:lnTo>
                <a:lnTo>
                  <a:pt x="451103" y="344424"/>
                </a:lnTo>
                <a:lnTo>
                  <a:pt x="443483" y="348234"/>
                </a:lnTo>
                <a:lnTo>
                  <a:pt x="435101" y="350520"/>
                </a:lnTo>
                <a:lnTo>
                  <a:pt x="427481" y="353567"/>
                </a:lnTo>
                <a:lnTo>
                  <a:pt x="410718" y="358139"/>
                </a:lnTo>
                <a:lnTo>
                  <a:pt x="401574" y="359663"/>
                </a:lnTo>
                <a:lnTo>
                  <a:pt x="393192" y="361188"/>
                </a:lnTo>
                <a:lnTo>
                  <a:pt x="367283" y="363474"/>
                </a:lnTo>
                <a:lnTo>
                  <a:pt x="423672" y="363474"/>
                </a:lnTo>
                <a:lnTo>
                  <a:pt x="429768" y="361950"/>
                </a:lnTo>
                <a:lnTo>
                  <a:pt x="438150" y="359663"/>
                </a:lnTo>
                <a:lnTo>
                  <a:pt x="446531" y="356615"/>
                </a:lnTo>
                <a:lnTo>
                  <a:pt x="454151" y="352805"/>
                </a:lnTo>
                <a:lnTo>
                  <a:pt x="462533" y="348996"/>
                </a:lnTo>
                <a:lnTo>
                  <a:pt x="470153" y="345186"/>
                </a:lnTo>
                <a:lnTo>
                  <a:pt x="477774" y="340613"/>
                </a:lnTo>
                <a:lnTo>
                  <a:pt x="484631" y="336041"/>
                </a:lnTo>
                <a:lnTo>
                  <a:pt x="492251" y="331470"/>
                </a:lnTo>
                <a:lnTo>
                  <a:pt x="499109" y="325374"/>
                </a:lnTo>
                <a:lnTo>
                  <a:pt x="505206" y="320039"/>
                </a:lnTo>
                <a:lnTo>
                  <a:pt x="518159" y="307086"/>
                </a:lnTo>
                <a:lnTo>
                  <a:pt x="542544" y="275843"/>
                </a:lnTo>
                <a:lnTo>
                  <a:pt x="574548" y="219455"/>
                </a:lnTo>
                <a:lnTo>
                  <a:pt x="593598" y="176022"/>
                </a:lnTo>
                <a:lnTo>
                  <a:pt x="603503" y="153162"/>
                </a:lnTo>
                <a:lnTo>
                  <a:pt x="611886" y="129539"/>
                </a:lnTo>
                <a:lnTo>
                  <a:pt x="621030" y="105917"/>
                </a:lnTo>
                <a:lnTo>
                  <a:pt x="629412" y="80772"/>
                </a:lnTo>
                <a:lnTo>
                  <a:pt x="632074" y="73672"/>
                </a:lnTo>
                <a:lnTo>
                  <a:pt x="623770" y="70873"/>
                </a:lnTo>
                <a:close/>
              </a:path>
              <a:path w="662305" h="372745">
                <a:moveTo>
                  <a:pt x="658331" y="57150"/>
                </a:moveTo>
                <a:lnTo>
                  <a:pt x="633221" y="57150"/>
                </a:lnTo>
                <a:lnTo>
                  <a:pt x="635507" y="59436"/>
                </a:lnTo>
                <a:lnTo>
                  <a:pt x="636269" y="62484"/>
                </a:lnTo>
                <a:lnTo>
                  <a:pt x="632074" y="73672"/>
                </a:lnTo>
                <a:lnTo>
                  <a:pt x="662177" y="83820"/>
                </a:lnTo>
                <a:lnTo>
                  <a:pt x="658331" y="57150"/>
                </a:lnTo>
                <a:close/>
              </a:path>
              <a:path w="662305" h="372745">
                <a:moveTo>
                  <a:pt x="633221" y="57150"/>
                </a:moveTo>
                <a:lnTo>
                  <a:pt x="630174" y="57150"/>
                </a:lnTo>
                <a:lnTo>
                  <a:pt x="627888" y="59436"/>
                </a:lnTo>
                <a:lnTo>
                  <a:pt x="623770" y="70873"/>
                </a:lnTo>
                <a:lnTo>
                  <a:pt x="632074" y="73672"/>
                </a:lnTo>
                <a:lnTo>
                  <a:pt x="636269" y="62484"/>
                </a:lnTo>
                <a:lnTo>
                  <a:pt x="635507" y="59436"/>
                </a:lnTo>
                <a:lnTo>
                  <a:pt x="633221" y="57150"/>
                </a:lnTo>
                <a:close/>
              </a:path>
              <a:path w="662305" h="372745">
                <a:moveTo>
                  <a:pt x="650748" y="4572"/>
                </a:moveTo>
                <a:lnTo>
                  <a:pt x="594359" y="60960"/>
                </a:lnTo>
                <a:lnTo>
                  <a:pt x="623770" y="70873"/>
                </a:lnTo>
                <a:lnTo>
                  <a:pt x="627888" y="59436"/>
                </a:lnTo>
                <a:lnTo>
                  <a:pt x="630174" y="57150"/>
                </a:lnTo>
                <a:lnTo>
                  <a:pt x="658331" y="57150"/>
                </a:lnTo>
                <a:lnTo>
                  <a:pt x="650748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" name="object 14"/>
          <p:cNvSpPr/>
          <p:nvPr/>
        </p:nvSpPr>
        <p:spPr>
          <a:xfrm>
            <a:off x="2205460" y="6552035"/>
            <a:ext cx="947032" cy="362391"/>
          </a:xfrm>
          <a:custGeom>
            <a:avLst/>
            <a:gdLst/>
            <a:ahLst/>
            <a:cxnLst/>
            <a:rect l="l" t="t" r="r" b="b"/>
            <a:pathLst>
              <a:path w="974089" h="372745">
                <a:moveTo>
                  <a:pt x="548639" y="371855"/>
                </a:moveTo>
                <a:lnTo>
                  <a:pt x="521207" y="371855"/>
                </a:lnTo>
                <a:lnTo>
                  <a:pt x="534924" y="372617"/>
                </a:lnTo>
                <a:lnTo>
                  <a:pt x="548639" y="371855"/>
                </a:lnTo>
                <a:close/>
              </a:path>
              <a:path w="974089" h="372745">
                <a:moveTo>
                  <a:pt x="5333" y="0"/>
                </a:moveTo>
                <a:lnTo>
                  <a:pt x="1524" y="762"/>
                </a:lnTo>
                <a:lnTo>
                  <a:pt x="0" y="3810"/>
                </a:lnTo>
                <a:lnTo>
                  <a:pt x="762" y="6858"/>
                </a:lnTo>
                <a:lnTo>
                  <a:pt x="57912" y="82296"/>
                </a:lnTo>
                <a:lnTo>
                  <a:pt x="96012" y="131063"/>
                </a:lnTo>
                <a:lnTo>
                  <a:pt x="135636" y="177546"/>
                </a:lnTo>
                <a:lnTo>
                  <a:pt x="175259" y="220217"/>
                </a:lnTo>
                <a:lnTo>
                  <a:pt x="195833" y="240029"/>
                </a:lnTo>
                <a:lnTo>
                  <a:pt x="205739" y="249936"/>
                </a:lnTo>
                <a:lnTo>
                  <a:pt x="248412" y="284988"/>
                </a:lnTo>
                <a:lnTo>
                  <a:pt x="280415" y="307086"/>
                </a:lnTo>
                <a:lnTo>
                  <a:pt x="337565" y="336803"/>
                </a:lnTo>
                <a:lnTo>
                  <a:pt x="361950" y="345186"/>
                </a:lnTo>
                <a:lnTo>
                  <a:pt x="374142" y="349758"/>
                </a:lnTo>
                <a:lnTo>
                  <a:pt x="387095" y="352805"/>
                </a:lnTo>
                <a:lnTo>
                  <a:pt x="400050" y="356615"/>
                </a:lnTo>
                <a:lnTo>
                  <a:pt x="413003" y="359663"/>
                </a:lnTo>
                <a:lnTo>
                  <a:pt x="452627" y="366522"/>
                </a:lnTo>
                <a:lnTo>
                  <a:pt x="493775" y="371093"/>
                </a:lnTo>
                <a:lnTo>
                  <a:pt x="507492" y="371855"/>
                </a:lnTo>
                <a:lnTo>
                  <a:pt x="562356" y="371855"/>
                </a:lnTo>
                <a:lnTo>
                  <a:pt x="575309" y="371093"/>
                </a:lnTo>
                <a:lnTo>
                  <a:pt x="615695" y="366522"/>
                </a:lnTo>
                <a:lnTo>
                  <a:pt x="627888" y="364236"/>
                </a:lnTo>
                <a:lnTo>
                  <a:pt x="632206" y="363474"/>
                </a:lnTo>
                <a:lnTo>
                  <a:pt x="521207" y="363474"/>
                </a:lnTo>
                <a:lnTo>
                  <a:pt x="480821" y="361188"/>
                </a:lnTo>
                <a:lnTo>
                  <a:pt x="427481" y="353567"/>
                </a:lnTo>
                <a:lnTo>
                  <a:pt x="389381" y="344424"/>
                </a:lnTo>
                <a:lnTo>
                  <a:pt x="352806" y="332993"/>
                </a:lnTo>
                <a:lnTo>
                  <a:pt x="329945" y="323088"/>
                </a:lnTo>
                <a:lnTo>
                  <a:pt x="318515" y="318515"/>
                </a:lnTo>
                <a:lnTo>
                  <a:pt x="307086" y="312420"/>
                </a:lnTo>
                <a:lnTo>
                  <a:pt x="285750" y="300227"/>
                </a:lnTo>
                <a:lnTo>
                  <a:pt x="275081" y="292608"/>
                </a:lnTo>
                <a:lnTo>
                  <a:pt x="264413" y="285750"/>
                </a:lnTo>
                <a:lnTo>
                  <a:pt x="253745" y="278129"/>
                </a:lnTo>
                <a:lnTo>
                  <a:pt x="232409" y="261365"/>
                </a:lnTo>
                <a:lnTo>
                  <a:pt x="222503" y="252222"/>
                </a:lnTo>
                <a:lnTo>
                  <a:pt x="211836" y="243077"/>
                </a:lnTo>
                <a:lnTo>
                  <a:pt x="161544" y="193548"/>
                </a:lnTo>
                <a:lnTo>
                  <a:pt x="122681" y="148589"/>
                </a:lnTo>
                <a:lnTo>
                  <a:pt x="83819" y="101346"/>
                </a:lnTo>
                <a:lnTo>
                  <a:pt x="45719" y="51815"/>
                </a:lnTo>
                <a:lnTo>
                  <a:pt x="8381" y="1524"/>
                </a:lnTo>
                <a:lnTo>
                  <a:pt x="5333" y="0"/>
                </a:lnTo>
                <a:close/>
              </a:path>
              <a:path w="974089" h="372745">
                <a:moveTo>
                  <a:pt x="937719" y="66523"/>
                </a:moveTo>
                <a:lnTo>
                  <a:pt x="918971" y="102108"/>
                </a:lnTo>
                <a:lnTo>
                  <a:pt x="892301" y="149351"/>
                </a:lnTo>
                <a:lnTo>
                  <a:pt x="849630" y="214884"/>
                </a:lnTo>
                <a:lnTo>
                  <a:pt x="834389" y="233934"/>
                </a:lnTo>
                <a:lnTo>
                  <a:pt x="826769" y="243839"/>
                </a:lnTo>
                <a:lnTo>
                  <a:pt x="794003" y="278129"/>
                </a:lnTo>
                <a:lnTo>
                  <a:pt x="758951" y="306324"/>
                </a:lnTo>
                <a:lnTo>
                  <a:pt x="749045" y="312420"/>
                </a:lnTo>
                <a:lnTo>
                  <a:pt x="739901" y="318515"/>
                </a:lnTo>
                <a:lnTo>
                  <a:pt x="729995" y="323088"/>
                </a:lnTo>
                <a:lnTo>
                  <a:pt x="719327" y="328422"/>
                </a:lnTo>
                <a:lnTo>
                  <a:pt x="709421" y="332993"/>
                </a:lnTo>
                <a:lnTo>
                  <a:pt x="697992" y="336803"/>
                </a:lnTo>
                <a:lnTo>
                  <a:pt x="687324" y="340613"/>
                </a:lnTo>
                <a:lnTo>
                  <a:pt x="675894" y="344424"/>
                </a:lnTo>
                <a:lnTo>
                  <a:pt x="627126" y="355853"/>
                </a:lnTo>
                <a:lnTo>
                  <a:pt x="588263" y="361188"/>
                </a:lnTo>
                <a:lnTo>
                  <a:pt x="548639" y="363474"/>
                </a:lnTo>
                <a:lnTo>
                  <a:pt x="632206" y="363474"/>
                </a:lnTo>
                <a:lnTo>
                  <a:pt x="653795" y="359663"/>
                </a:lnTo>
                <a:lnTo>
                  <a:pt x="665988" y="356615"/>
                </a:lnTo>
                <a:lnTo>
                  <a:pt x="678180" y="352805"/>
                </a:lnTo>
                <a:lnTo>
                  <a:pt x="689609" y="349758"/>
                </a:lnTo>
                <a:lnTo>
                  <a:pt x="701039" y="345186"/>
                </a:lnTo>
                <a:lnTo>
                  <a:pt x="712469" y="341375"/>
                </a:lnTo>
                <a:lnTo>
                  <a:pt x="723138" y="336803"/>
                </a:lnTo>
                <a:lnTo>
                  <a:pt x="763524" y="313943"/>
                </a:lnTo>
                <a:lnTo>
                  <a:pt x="800100" y="284988"/>
                </a:lnTo>
                <a:lnTo>
                  <a:pt x="833627" y="249936"/>
                </a:lnTo>
                <a:lnTo>
                  <a:pt x="841248" y="240029"/>
                </a:lnTo>
                <a:lnTo>
                  <a:pt x="849630" y="230124"/>
                </a:lnTo>
                <a:lnTo>
                  <a:pt x="871727" y="198881"/>
                </a:lnTo>
                <a:lnTo>
                  <a:pt x="899921" y="153924"/>
                </a:lnTo>
                <a:lnTo>
                  <a:pt x="940307" y="81534"/>
                </a:lnTo>
                <a:lnTo>
                  <a:pt x="945642" y="70484"/>
                </a:lnTo>
                <a:lnTo>
                  <a:pt x="937719" y="66523"/>
                </a:lnTo>
                <a:close/>
              </a:path>
              <a:path w="974089" h="372745">
                <a:moveTo>
                  <a:pt x="973836" y="53339"/>
                </a:moveTo>
                <a:lnTo>
                  <a:pt x="945642" y="53339"/>
                </a:lnTo>
                <a:lnTo>
                  <a:pt x="949451" y="54101"/>
                </a:lnTo>
                <a:lnTo>
                  <a:pt x="951738" y="56387"/>
                </a:lnTo>
                <a:lnTo>
                  <a:pt x="950976" y="59436"/>
                </a:lnTo>
                <a:lnTo>
                  <a:pt x="945642" y="70484"/>
                </a:lnTo>
                <a:lnTo>
                  <a:pt x="973836" y="84581"/>
                </a:lnTo>
                <a:lnTo>
                  <a:pt x="973836" y="53339"/>
                </a:lnTo>
                <a:close/>
              </a:path>
              <a:path w="974089" h="372745">
                <a:moveTo>
                  <a:pt x="945642" y="53339"/>
                </a:moveTo>
                <a:lnTo>
                  <a:pt x="943356" y="55625"/>
                </a:lnTo>
                <a:lnTo>
                  <a:pt x="937719" y="66523"/>
                </a:lnTo>
                <a:lnTo>
                  <a:pt x="945642" y="70484"/>
                </a:lnTo>
                <a:lnTo>
                  <a:pt x="950976" y="59436"/>
                </a:lnTo>
                <a:lnTo>
                  <a:pt x="951738" y="56387"/>
                </a:lnTo>
                <a:lnTo>
                  <a:pt x="949451" y="54101"/>
                </a:lnTo>
                <a:lnTo>
                  <a:pt x="945642" y="53339"/>
                </a:lnTo>
                <a:close/>
              </a:path>
              <a:path w="974089" h="372745">
                <a:moveTo>
                  <a:pt x="973836" y="4572"/>
                </a:moveTo>
                <a:lnTo>
                  <a:pt x="909827" y="52577"/>
                </a:lnTo>
                <a:lnTo>
                  <a:pt x="937719" y="66523"/>
                </a:lnTo>
                <a:lnTo>
                  <a:pt x="943356" y="55625"/>
                </a:lnTo>
                <a:lnTo>
                  <a:pt x="945642" y="53339"/>
                </a:lnTo>
                <a:lnTo>
                  <a:pt x="973836" y="53339"/>
                </a:lnTo>
                <a:lnTo>
                  <a:pt x="973836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" name="object 15"/>
          <p:cNvSpPr/>
          <p:nvPr/>
        </p:nvSpPr>
        <p:spPr>
          <a:xfrm>
            <a:off x="2572174" y="5831205"/>
            <a:ext cx="895791" cy="362391"/>
          </a:xfrm>
          <a:custGeom>
            <a:avLst/>
            <a:gdLst/>
            <a:ahLst/>
            <a:cxnLst/>
            <a:rect l="l" t="t" r="r" b="b"/>
            <a:pathLst>
              <a:path w="921385" h="372745">
                <a:moveTo>
                  <a:pt x="531113" y="762"/>
                </a:moveTo>
                <a:lnTo>
                  <a:pt x="479298" y="762"/>
                </a:lnTo>
                <a:lnTo>
                  <a:pt x="466344" y="1524"/>
                </a:lnTo>
                <a:lnTo>
                  <a:pt x="427481" y="6096"/>
                </a:lnTo>
                <a:lnTo>
                  <a:pt x="414528" y="8381"/>
                </a:lnTo>
                <a:lnTo>
                  <a:pt x="402336" y="10667"/>
                </a:lnTo>
                <a:lnTo>
                  <a:pt x="389381" y="12953"/>
                </a:lnTo>
                <a:lnTo>
                  <a:pt x="377190" y="16001"/>
                </a:lnTo>
                <a:lnTo>
                  <a:pt x="364998" y="19812"/>
                </a:lnTo>
                <a:lnTo>
                  <a:pt x="353568" y="23622"/>
                </a:lnTo>
                <a:lnTo>
                  <a:pt x="341375" y="27431"/>
                </a:lnTo>
                <a:lnTo>
                  <a:pt x="329946" y="31241"/>
                </a:lnTo>
                <a:lnTo>
                  <a:pt x="318516" y="36575"/>
                </a:lnTo>
                <a:lnTo>
                  <a:pt x="307848" y="41148"/>
                </a:lnTo>
                <a:lnTo>
                  <a:pt x="254508" y="72389"/>
                </a:lnTo>
                <a:lnTo>
                  <a:pt x="244602" y="80010"/>
                </a:lnTo>
                <a:lnTo>
                  <a:pt x="233934" y="87629"/>
                </a:lnTo>
                <a:lnTo>
                  <a:pt x="214122" y="104393"/>
                </a:lnTo>
                <a:lnTo>
                  <a:pt x="194310" y="122681"/>
                </a:lnTo>
                <a:lnTo>
                  <a:pt x="184404" y="132587"/>
                </a:lnTo>
                <a:lnTo>
                  <a:pt x="175260" y="142493"/>
                </a:lnTo>
                <a:lnTo>
                  <a:pt x="165354" y="152400"/>
                </a:lnTo>
                <a:lnTo>
                  <a:pt x="146304" y="173736"/>
                </a:lnTo>
                <a:lnTo>
                  <a:pt x="128016" y="195834"/>
                </a:lnTo>
                <a:lnTo>
                  <a:pt x="108966" y="217931"/>
                </a:lnTo>
                <a:lnTo>
                  <a:pt x="90678" y="241553"/>
                </a:lnTo>
                <a:lnTo>
                  <a:pt x="54102" y="290322"/>
                </a:lnTo>
                <a:lnTo>
                  <a:pt x="36575" y="315467"/>
                </a:lnTo>
                <a:lnTo>
                  <a:pt x="762" y="365760"/>
                </a:lnTo>
                <a:lnTo>
                  <a:pt x="0" y="368807"/>
                </a:lnTo>
                <a:lnTo>
                  <a:pt x="1524" y="371855"/>
                </a:lnTo>
                <a:lnTo>
                  <a:pt x="5334" y="372617"/>
                </a:lnTo>
                <a:lnTo>
                  <a:pt x="7619" y="371093"/>
                </a:lnTo>
                <a:lnTo>
                  <a:pt x="43434" y="320801"/>
                </a:lnTo>
                <a:lnTo>
                  <a:pt x="61722" y="295655"/>
                </a:lnTo>
                <a:lnTo>
                  <a:pt x="80010" y="271272"/>
                </a:lnTo>
                <a:lnTo>
                  <a:pt x="97536" y="246887"/>
                </a:lnTo>
                <a:lnTo>
                  <a:pt x="115824" y="224027"/>
                </a:lnTo>
                <a:lnTo>
                  <a:pt x="153162" y="179069"/>
                </a:lnTo>
                <a:lnTo>
                  <a:pt x="181356" y="148589"/>
                </a:lnTo>
                <a:lnTo>
                  <a:pt x="220218" y="111251"/>
                </a:lnTo>
                <a:lnTo>
                  <a:pt x="259842" y="79248"/>
                </a:lnTo>
                <a:lnTo>
                  <a:pt x="280416" y="66293"/>
                </a:lnTo>
                <a:lnTo>
                  <a:pt x="290322" y="60198"/>
                </a:lnTo>
                <a:lnTo>
                  <a:pt x="300990" y="54101"/>
                </a:lnTo>
                <a:lnTo>
                  <a:pt x="311658" y="49529"/>
                </a:lnTo>
                <a:lnTo>
                  <a:pt x="322325" y="44196"/>
                </a:lnTo>
                <a:lnTo>
                  <a:pt x="368046" y="28193"/>
                </a:lnTo>
                <a:lnTo>
                  <a:pt x="416813" y="16763"/>
                </a:lnTo>
                <a:lnTo>
                  <a:pt x="429006" y="15239"/>
                </a:lnTo>
                <a:lnTo>
                  <a:pt x="441960" y="12953"/>
                </a:lnTo>
                <a:lnTo>
                  <a:pt x="454152" y="11429"/>
                </a:lnTo>
                <a:lnTo>
                  <a:pt x="492252" y="9143"/>
                </a:lnTo>
                <a:lnTo>
                  <a:pt x="597661" y="9143"/>
                </a:lnTo>
                <a:lnTo>
                  <a:pt x="581406" y="6096"/>
                </a:lnTo>
                <a:lnTo>
                  <a:pt x="543306" y="1524"/>
                </a:lnTo>
                <a:lnTo>
                  <a:pt x="531113" y="762"/>
                </a:lnTo>
                <a:close/>
              </a:path>
              <a:path w="921385" h="372745">
                <a:moveTo>
                  <a:pt x="885116" y="305676"/>
                </a:moveTo>
                <a:lnTo>
                  <a:pt x="857250" y="319277"/>
                </a:lnTo>
                <a:lnTo>
                  <a:pt x="920496" y="368046"/>
                </a:lnTo>
                <a:lnTo>
                  <a:pt x="920967" y="318515"/>
                </a:lnTo>
                <a:lnTo>
                  <a:pt x="893063" y="318515"/>
                </a:lnTo>
                <a:lnTo>
                  <a:pt x="890015" y="316229"/>
                </a:lnTo>
                <a:lnTo>
                  <a:pt x="885116" y="305676"/>
                </a:lnTo>
                <a:close/>
              </a:path>
              <a:path w="921385" h="372745">
                <a:moveTo>
                  <a:pt x="893082" y="301788"/>
                </a:moveTo>
                <a:lnTo>
                  <a:pt x="885116" y="305676"/>
                </a:lnTo>
                <a:lnTo>
                  <a:pt x="890015" y="316229"/>
                </a:lnTo>
                <a:lnTo>
                  <a:pt x="893063" y="318515"/>
                </a:lnTo>
                <a:lnTo>
                  <a:pt x="896112" y="318515"/>
                </a:lnTo>
                <a:lnTo>
                  <a:pt x="898398" y="315467"/>
                </a:lnTo>
                <a:lnTo>
                  <a:pt x="898398" y="312419"/>
                </a:lnTo>
                <a:lnTo>
                  <a:pt x="893082" y="301788"/>
                </a:lnTo>
                <a:close/>
              </a:path>
              <a:path w="921385" h="372745">
                <a:moveTo>
                  <a:pt x="921258" y="288036"/>
                </a:moveTo>
                <a:lnTo>
                  <a:pt x="893082" y="301788"/>
                </a:lnTo>
                <a:lnTo>
                  <a:pt x="898398" y="312419"/>
                </a:lnTo>
                <a:lnTo>
                  <a:pt x="898398" y="315467"/>
                </a:lnTo>
                <a:lnTo>
                  <a:pt x="896112" y="318515"/>
                </a:lnTo>
                <a:lnTo>
                  <a:pt x="920967" y="318515"/>
                </a:lnTo>
                <a:lnTo>
                  <a:pt x="921258" y="288036"/>
                </a:lnTo>
                <a:close/>
              </a:path>
              <a:path w="921385" h="372745">
                <a:moveTo>
                  <a:pt x="597661" y="9143"/>
                </a:moveTo>
                <a:lnTo>
                  <a:pt x="518160" y="9143"/>
                </a:lnTo>
                <a:lnTo>
                  <a:pt x="555498" y="11429"/>
                </a:lnTo>
                <a:lnTo>
                  <a:pt x="567690" y="12953"/>
                </a:lnTo>
                <a:lnTo>
                  <a:pt x="579882" y="15239"/>
                </a:lnTo>
                <a:lnTo>
                  <a:pt x="592074" y="16763"/>
                </a:lnTo>
                <a:lnTo>
                  <a:pt x="603504" y="19050"/>
                </a:lnTo>
                <a:lnTo>
                  <a:pt x="649224" y="32003"/>
                </a:lnTo>
                <a:lnTo>
                  <a:pt x="659130" y="35813"/>
                </a:lnTo>
                <a:lnTo>
                  <a:pt x="669798" y="39624"/>
                </a:lnTo>
                <a:lnTo>
                  <a:pt x="679703" y="44196"/>
                </a:lnTo>
                <a:lnTo>
                  <a:pt x="688848" y="49529"/>
                </a:lnTo>
                <a:lnTo>
                  <a:pt x="698753" y="54101"/>
                </a:lnTo>
                <a:lnTo>
                  <a:pt x="707136" y="60198"/>
                </a:lnTo>
                <a:lnTo>
                  <a:pt x="716280" y="66293"/>
                </a:lnTo>
                <a:lnTo>
                  <a:pt x="724662" y="72389"/>
                </a:lnTo>
                <a:lnTo>
                  <a:pt x="733044" y="79248"/>
                </a:lnTo>
                <a:lnTo>
                  <a:pt x="749808" y="94487"/>
                </a:lnTo>
                <a:lnTo>
                  <a:pt x="757427" y="102869"/>
                </a:lnTo>
                <a:lnTo>
                  <a:pt x="765810" y="111251"/>
                </a:lnTo>
                <a:lnTo>
                  <a:pt x="773430" y="119634"/>
                </a:lnTo>
                <a:lnTo>
                  <a:pt x="781050" y="128777"/>
                </a:lnTo>
                <a:lnTo>
                  <a:pt x="787908" y="138684"/>
                </a:lnTo>
                <a:lnTo>
                  <a:pt x="795527" y="147827"/>
                </a:lnTo>
                <a:lnTo>
                  <a:pt x="829818" y="200405"/>
                </a:lnTo>
                <a:lnTo>
                  <a:pt x="855726" y="246887"/>
                </a:lnTo>
                <a:lnTo>
                  <a:pt x="880110" y="294893"/>
                </a:lnTo>
                <a:lnTo>
                  <a:pt x="885116" y="305676"/>
                </a:lnTo>
                <a:lnTo>
                  <a:pt x="893082" y="301788"/>
                </a:lnTo>
                <a:lnTo>
                  <a:pt x="863346" y="242315"/>
                </a:lnTo>
                <a:lnTo>
                  <a:pt x="837438" y="195834"/>
                </a:lnTo>
                <a:lnTo>
                  <a:pt x="810006" y="153162"/>
                </a:lnTo>
                <a:lnTo>
                  <a:pt x="794765" y="132587"/>
                </a:lnTo>
                <a:lnTo>
                  <a:pt x="787908" y="123443"/>
                </a:lnTo>
                <a:lnTo>
                  <a:pt x="780288" y="114300"/>
                </a:lnTo>
                <a:lnTo>
                  <a:pt x="771906" y="105155"/>
                </a:lnTo>
                <a:lnTo>
                  <a:pt x="764286" y="96012"/>
                </a:lnTo>
                <a:lnTo>
                  <a:pt x="755903" y="87629"/>
                </a:lnTo>
                <a:lnTo>
                  <a:pt x="739139" y="72389"/>
                </a:lnTo>
                <a:lnTo>
                  <a:pt x="729996" y="65531"/>
                </a:lnTo>
                <a:lnTo>
                  <a:pt x="721613" y="58674"/>
                </a:lnTo>
                <a:lnTo>
                  <a:pt x="712470" y="52577"/>
                </a:lnTo>
                <a:lnTo>
                  <a:pt x="702563" y="46481"/>
                </a:lnTo>
                <a:lnTo>
                  <a:pt x="693420" y="41148"/>
                </a:lnTo>
                <a:lnTo>
                  <a:pt x="683513" y="36575"/>
                </a:lnTo>
                <a:lnTo>
                  <a:pt x="672846" y="31241"/>
                </a:lnTo>
                <a:lnTo>
                  <a:pt x="640841" y="19812"/>
                </a:lnTo>
                <a:lnTo>
                  <a:pt x="629412" y="16001"/>
                </a:lnTo>
                <a:lnTo>
                  <a:pt x="617220" y="12953"/>
                </a:lnTo>
                <a:lnTo>
                  <a:pt x="605789" y="10667"/>
                </a:lnTo>
                <a:lnTo>
                  <a:pt x="597661" y="9143"/>
                </a:lnTo>
                <a:close/>
              </a:path>
              <a:path w="921385" h="372745">
                <a:moveTo>
                  <a:pt x="505206" y="0"/>
                </a:moveTo>
                <a:lnTo>
                  <a:pt x="492252" y="762"/>
                </a:lnTo>
                <a:lnTo>
                  <a:pt x="518160" y="762"/>
                </a:lnTo>
                <a:lnTo>
                  <a:pt x="5052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" name="object 16"/>
          <p:cNvSpPr/>
          <p:nvPr/>
        </p:nvSpPr>
        <p:spPr>
          <a:xfrm>
            <a:off x="2572174" y="5831205"/>
            <a:ext cx="1209410" cy="362391"/>
          </a:xfrm>
          <a:custGeom>
            <a:avLst/>
            <a:gdLst/>
            <a:ahLst/>
            <a:cxnLst/>
            <a:rect l="l" t="t" r="r" b="b"/>
            <a:pathLst>
              <a:path w="1243964" h="372745">
                <a:moveTo>
                  <a:pt x="716280" y="762"/>
                </a:moveTo>
                <a:lnTo>
                  <a:pt x="646938" y="762"/>
                </a:lnTo>
                <a:lnTo>
                  <a:pt x="629412" y="1524"/>
                </a:lnTo>
                <a:lnTo>
                  <a:pt x="577596" y="6096"/>
                </a:lnTo>
                <a:lnTo>
                  <a:pt x="526542" y="12953"/>
                </a:lnTo>
                <a:lnTo>
                  <a:pt x="509778" y="16001"/>
                </a:lnTo>
                <a:lnTo>
                  <a:pt x="493775" y="19812"/>
                </a:lnTo>
                <a:lnTo>
                  <a:pt x="477012" y="22860"/>
                </a:lnTo>
                <a:lnTo>
                  <a:pt x="461010" y="27431"/>
                </a:lnTo>
                <a:lnTo>
                  <a:pt x="445769" y="31241"/>
                </a:lnTo>
                <a:lnTo>
                  <a:pt x="430530" y="35813"/>
                </a:lnTo>
                <a:lnTo>
                  <a:pt x="387096" y="51815"/>
                </a:lnTo>
                <a:lnTo>
                  <a:pt x="372618" y="58674"/>
                </a:lnTo>
                <a:lnTo>
                  <a:pt x="358140" y="64769"/>
                </a:lnTo>
                <a:lnTo>
                  <a:pt x="344424" y="72389"/>
                </a:lnTo>
                <a:lnTo>
                  <a:pt x="330708" y="79248"/>
                </a:lnTo>
                <a:lnTo>
                  <a:pt x="289560" y="104393"/>
                </a:lnTo>
                <a:lnTo>
                  <a:pt x="276606" y="113537"/>
                </a:lnTo>
                <a:lnTo>
                  <a:pt x="262890" y="122681"/>
                </a:lnTo>
                <a:lnTo>
                  <a:pt x="249936" y="131825"/>
                </a:lnTo>
                <a:lnTo>
                  <a:pt x="198119" y="172974"/>
                </a:lnTo>
                <a:lnTo>
                  <a:pt x="147828" y="217931"/>
                </a:lnTo>
                <a:lnTo>
                  <a:pt x="98298" y="265175"/>
                </a:lnTo>
                <a:lnTo>
                  <a:pt x="73913" y="290322"/>
                </a:lnTo>
                <a:lnTo>
                  <a:pt x="49530" y="314705"/>
                </a:lnTo>
                <a:lnTo>
                  <a:pt x="762" y="364998"/>
                </a:lnTo>
                <a:lnTo>
                  <a:pt x="0" y="368046"/>
                </a:lnTo>
                <a:lnTo>
                  <a:pt x="1524" y="371855"/>
                </a:lnTo>
                <a:lnTo>
                  <a:pt x="4572" y="372617"/>
                </a:lnTo>
                <a:lnTo>
                  <a:pt x="7619" y="371093"/>
                </a:lnTo>
                <a:lnTo>
                  <a:pt x="55625" y="320801"/>
                </a:lnTo>
                <a:lnTo>
                  <a:pt x="104393" y="272034"/>
                </a:lnTo>
                <a:lnTo>
                  <a:pt x="153924" y="224027"/>
                </a:lnTo>
                <a:lnTo>
                  <a:pt x="204216" y="179831"/>
                </a:lnTo>
                <a:lnTo>
                  <a:pt x="242316" y="148589"/>
                </a:lnTo>
                <a:lnTo>
                  <a:pt x="255269" y="139446"/>
                </a:lnTo>
                <a:lnTo>
                  <a:pt x="268224" y="129539"/>
                </a:lnTo>
                <a:lnTo>
                  <a:pt x="281178" y="120396"/>
                </a:lnTo>
                <a:lnTo>
                  <a:pt x="294894" y="112013"/>
                </a:lnTo>
                <a:lnTo>
                  <a:pt x="307848" y="102869"/>
                </a:lnTo>
                <a:lnTo>
                  <a:pt x="348996" y="80010"/>
                </a:lnTo>
                <a:lnTo>
                  <a:pt x="390144" y="60198"/>
                </a:lnTo>
                <a:lnTo>
                  <a:pt x="433578" y="44196"/>
                </a:lnTo>
                <a:lnTo>
                  <a:pt x="479298" y="32003"/>
                </a:lnTo>
                <a:lnTo>
                  <a:pt x="544830" y="19050"/>
                </a:lnTo>
                <a:lnTo>
                  <a:pt x="578358" y="15239"/>
                </a:lnTo>
                <a:lnTo>
                  <a:pt x="595884" y="12953"/>
                </a:lnTo>
                <a:lnTo>
                  <a:pt x="612648" y="11429"/>
                </a:lnTo>
                <a:lnTo>
                  <a:pt x="664463" y="9143"/>
                </a:lnTo>
                <a:lnTo>
                  <a:pt x="806450" y="9143"/>
                </a:lnTo>
                <a:lnTo>
                  <a:pt x="784860" y="6096"/>
                </a:lnTo>
                <a:lnTo>
                  <a:pt x="733806" y="1524"/>
                </a:lnTo>
                <a:lnTo>
                  <a:pt x="716280" y="762"/>
                </a:lnTo>
                <a:close/>
              </a:path>
              <a:path w="1243964" h="372745">
                <a:moveTo>
                  <a:pt x="1200560" y="310669"/>
                </a:moveTo>
                <a:lnTo>
                  <a:pt x="1174241" y="327660"/>
                </a:lnTo>
                <a:lnTo>
                  <a:pt x="1243584" y="368046"/>
                </a:lnTo>
                <a:lnTo>
                  <a:pt x="1238308" y="322325"/>
                </a:lnTo>
                <a:lnTo>
                  <a:pt x="1210056" y="322325"/>
                </a:lnTo>
                <a:lnTo>
                  <a:pt x="1207008" y="320801"/>
                </a:lnTo>
                <a:lnTo>
                  <a:pt x="1200560" y="310669"/>
                </a:lnTo>
                <a:close/>
              </a:path>
              <a:path w="1243964" h="372745">
                <a:moveTo>
                  <a:pt x="1208367" y="305629"/>
                </a:moveTo>
                <a:lnTo>
                  <a:pt x="1200560" y="310669"/>
                </a:lnTo>
                <a:lnTo>
                  <a:pt x="1207008" y="320801"/>
                </a:lnTo>
                <a:lnTo>
                  <a:pt x="1210056" y="322325"/>
                </a:lnTo>
                <a:lnTo>
                  <a:pt x="1213103" y="321563"/>
                </a:lnTo>
                <a:lnTo>
                  <a:pt x="1215389" y="319277"/>
                </a:lnTo>
                <a:lnTo>
                  <a:pt x="1214627" y="315467"/>
                </a:lnTo>
                <a:lnTo>
                  <a:pt x="1208367" y="305629"/>
                </a:lnTo>
                <a:close/>
              </a:path>
              <a:path w="1243964" h="372745">
                <a:moveTo>
                  <a:pt x="1234439" y="288798"/>
                </a:moveTo>
                <a:lnTo>
                  <a:pt x="1208367" y="305629"/>
                </a:lnTo>
                <a:lnTo>
                  <a:pt x="1214627" y="315467"/>
                </a:lnTo>
                <a:lnTo>
                  <a:pt x="1215389" y="319277"/>
                </a:lnTo>
                <a:lnTo>
                  <a:pt x="1213103" y="321563"/>
                </a:lnTo>
                <a:lnTo>
                  <a:pt x="1210056" y="322325"/>
                </a:lnTo>
                <a:lnTo>
                  <a:pt x="1238308" y="322325"/>
                </a:lnTo>
                <a:lnTo>
                  <a:pt x="1234439" y="288798"/>
                </a:lnTo>
                <a:close/>
              </a:path>
              <a:path w="1243964" h="372745">
                <a:moveTo>
                  <a:pt x="806450" y="9143"/>
                </a:moveTo>
                <a:lnTo>
                  <a:pt x="699515" y="9143"/>
                </a:lnTo>
                <a:lnTo>
                  <a:pt x="750570" y="11429"/>
                </a:lnTo>
                <a:lnTo>
                  <a:pt x="767334" y="12953"/>
                </a:lnTo>
                <a:lnTo>
                  <a:pt x="783336" y="15239"/>
                </a:lnTo>
                <a:lnTo>
                  <a:pt x="800100" y="16763"/>
                </a:lnTo>
                <a:lnTo>
                  <a:pt x="816101" y="19050"/>
                </a:lnTo>
                <a:lnTo>
                  <a:pt x="862584" y="28193"/>
                </a:lnTo>
                <a:lnTo>
                  <a:pt x="905256" y="39624"/>
                </a:lnTo>
                <a:lnTo>
                  <a:pt x="944880" y="54863"/>
                </a:lnTo>
                <a:lnTo>
                  <a:pt x="1003553" y="86867"/>
                </a:lnTo>
                <a:lnTo>
                  <a:pt x="1014222" y="95250"/>
                </a:lnTo>
                <a:lnTo>
                  <a:pt x="1024889" y="102869"/>
                </a:lnTo>
                <a:lnTo>
                  <a:pt x="1066038" y="138684"/>
                </a:lnTo>
                <a:lnTo>
                  <a:pt x="1104138" y="179069"/>
                </a:lnTo>
                <a:lnTo>
                  <a:pt x="1157477" y="246887"/>
                </a:lnTo>
                <a:lnTo>
                  <a:pt x="1191006" y="295655"/>
                </a:lnTo>
                <a:lnTo>
                  <a:pt x="1200560" y="310669"/>
                </a:lnTo>
                <a:lnTo>
                  <a:pt x="1208367" y="305629"/>
                </a:lnTo>
                <a:lnTo>
                  <a:pt x="1181862" y="265938"/>
                </a:lnTo>
                <a:lnTo>
                  <a:pt x="1147572" y="218693"/>
                </a:lnTo>
                <a:lnTo>
                  <a:pt x="1110996" y="173736"/>
                </a:lnTo>
                <a:lnTo>
                  <a:pt x="1082802" y="142493"/>
                </a:lnTo>
                <a:lnTo>
                  <a:pt x="1072134" y="132587"/>
                </a:lnTo>
                <a:lnTo>
                  <a:pt x="1062227" y="122681"/>
                </a:lnTo>
                <a:lnTo>
                  <a:pt x="1030986" y="96012"/>
                </a:lnTo>
                <a:lnTo>
                  <a:pt x="985265" y="64769"/>
                </a:lnTo>
                <a:lnTo>
                  <a:pt x="973074" y="58674"/>
                </a:lnTo>
                <a:lnTo>
                  <a:pt x="960882" y="51815"/>
                </a:lnTo>
                <a:lnTo>
                  <a:pt x="922020" y="35813"/>
                </a:lnTo>
                <a:lnTo>
                  <a:pt x="908303" y="31241"/>
                </a:lnTo>
                <a:lnTo>
                  <a:pt x="893826" y="27431"/>
                </a:lnTo>
                <a:lnTo>
                  <a:pt x="879348" y="22860"/>
                </a:lnTo>
                <a:lnTo>
                  <a:pt x="864108" y="19812"/>
                </a:lnTo>
                <a:lnTo>
                  <a:pt x="848868" y="16001"/>
                </a:lnTo>
                <a:lnTo>
                  <a:pt x="832865" y="12953"/>
                </a:lnTo>
                <a:lnTo>
                  <a:pt x="817626" y="10667"/>
                </a:lnTo>
                <a:lnTo>
                  <a:pt x="806450" y="9143"/>
                </a:lnTo>
                <a:close/>
              </a:path>
              <a:path w="1243964" h="372745">
                <a:moveTo>
                  <a:pt x="681989" y="0"/>
                </a:moveTo>
                <a:lnTo>
                  <a:pt x="664463" y="762"/>
                </a:lnTo>
                <a:lnTo>
                  <a:pt x="699515" y="762"/>
                </a:lnTo>
                <a:lnTo>
                  <a:pt x="6819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" name="object 17"/>
          <p:cNvSpPr/>
          <p:nvPr/>
        </p:nvSpPr>
        <p:spPr>
          <a:xfrm>
            <a:off x="2886286" y="6552035"/>
            <a:ext cx="1209410" cy="463021"/>
          </a:xfrm>
          <a:custGeom>
            <a:avLst/>
            <a:gdLst/>
            <a:ahLst/>
            <a:cxnLst/>
            <a:rect l="l" t="t" r="r" b="b"/>
            <a:pathLst>
              <a:path w="1243964" h="476250">
                <a:moveTo>
                  <a:pt x="699515" y="475488"/>
                </a:moveTo>
                <a:lnTo>
                  <a:pt x="664463" y="475488"/>
                </a:lnTo>
                <a:lnTo>
                  <a:pt x="681989" y="476250"/>
                </a:lnTo>
                <a:lnTo>
                  <a:pt x="699515" y="475488"/>
                </a:lnTo>
                <a:close/>
              </a:path>
              <a:path w="1243964" h="476250">
                <a:moveTo>
                  <a:pt x="5334" y="0"/>
                </a:moveTo>
                <a:lnTo>
                  <a:pt x="1524" y="762"/>
                </a:lnTo>
                <a:lnTo>
                  <a:pt x="0" y="3810"/>
                </a:lnTo>
                <a:lnTo>
                  <a:pt x="762" y="6858"/>
                </a:lnTo>
                <a:lnTo>
                  <a:pt x="25146" y="39624"/>
                </a:lnTo>
                <a:lnTo>
                  <a:pt x="98298" y="135636"/>
                </a:lnTo>
                <a:lnTo>
                  <a:pt x="122681" y="166115"/>
                </a:lnTo>
                <a:lnTo>
                  <a:pt x="147828" y="196596"/>
                </a:lnTo>
                <a:lnTo>
                  <a:pt x="185166" y="240029"/>
                </a:lnTo>
                <a:lnTo>
                  <a:pt x="211074" y="267462"/>
                </a:lnTo>
                <a:lnTo>
                  <a:pt x="223266" y="281177"/>
                </a:lnTo>
                <a:lnTo>
                  <a:pt x="236220" y="294131"/>
                </a:lnTo>
                <a:lnTo>
                  <a:pt x="262890" y="319277"/>
                </a:lnTo>
                <a:lnTo>
                  <a:pt x="275844" y="330708"/>
                </a:lnTo>
                <a:lnTo>
                  <a:pt x="289560" y="342138"/>
                </a:lnTo>
                <a:lnTo>
                  <a:pt x="302513" y="353567"/>
                </a:lnTo>
                <a:lnTo>
                  <a:pt x="344424" y="384048"/>
                </a:lnTo>
                <a:lnTo>
                  <a:pt x="400812" y="416813"/>
                </a:lnTo>
                <a:lnTo>
                  <a:pt x="445770" y="435863"/>
                </a:lnTo>
                <a:lnTo>
                  <a:pt x="493013" y="451103"/>
                </a:lnTo>
                <a:lnTo>
                  <a:pt x="543306" y="463296"/>
                </a:lnTo>
                <a:lnTo>
                  <a:pt x="611886" y="473201"/>
                </a:lnTo>
                <a:lnTo>
                  <a:pt x="629412" y="473963"/>
                </a:lnTo>
                <a:lnTo>
                  <a:pt x="646938" y="475488"/>
                </a:lnTo>
                <a:lnTo>
                  <a:pt x="717042" y="475488"/>
                </a:lnTo>
                <a:lnTo>
                  <a:pt x="733806" y="473963"/>
                </a:lnTo>
                <a:lnTo>
                  <a:pt x="751332" y="473201"/>
                </a:lnTo>
                <a:lnTo>
                  <a:pt x="795527" y="467105"/>
                </a:lnTo>
                <a:lnTo>
                  <a:pt x="664463" y="467105"/>
                </a:lnTo>
                <a:lnTo>
                  <a:pt x="630174" y="465581"/>
                </a:lnTo>
                <a:lnTo>
                  <a:pt x="612648" y="464058"/>
                </a:lnTo>
                <a:lnTo>
                  <a:pt x="595884" y="461772"/>
                </a:lnTo>
                <a:lnTo>
                  <a:pt x="579120" y="460248"/>
                </a:lnTo>
                <a:lnTo>
                  <a:pt x="528065" y="451103"/>
                </a:lnTo>
                <a:lnTo>
                  <a:pt x="480060" y="438150"/>
                </a:lnTo>
                <a:lnTo>
                  <a:pt x="433577" y="422148"/>
                </a:lnTo>
                <a:lnTo>
                  <a:pt x="419100" y="415289"/>
                </a:lnTo>
                <a:lnTo>
                  <a:pt x="405384" y="409193"/>
                </a:lnTo>
                <a:lnTo>
                  <a:pt x="362712" y="385572"/>
                </a:lnTo>
                <a:lnTo>
                  <a:pt x="322325" y="356615"/>
                </a:lnTo>
                <a:lnTo>
                  <a:pt x="308610" y="346710"/>
                </a:lnTo>
                <a:lnTo>
                  <a:pt x="268986" y="312420"/>
                </a:lnTo>
                <a:lnTo>
                  <a:pt x="230124" y="275081"/>
                </a:lnTo>
                <a:lnTo>
                  <a:pt x="192024" y="233934"/>
                </a:lnTo>
                <a:lnTo>
                  <a:pt x="179070" y="220217"/>
                </a:lnTo>
                <a:lnTo>
                  <a:pt x="154686" y="190500"/>
                </a:lnTo>
                <a:lnTo>
                  <a:pt x="129540" y="160781"/>
                </a:lnTo>
                <a:lnTo>
                  <a:pt x="80772" y="98298"/>
                </a:lnTo>
                <a:lnTo>
                  <a:pt x="32004" y="34289"/>
                </a:lnTo>
                <a:lnTo>
                  <a:pt x="8381" y="1524"/>
                </a:lnTo>
                <a:lnTo>
                  <a:pt x="5334" y="0"/>
                </a:lnTo>
                <a:close/>
              </a:path>
              <a:path w="1243964" h="476250">
                <a:moveTo>
                  <a:pt x="1207296" y="66438"/>
                </a:moveTo>
                <a:lnTo>
                  <a:pt x="1157477" y="161543"/>
                </a:lnTo>
                <a:lnTo>
                  <a:pt x="1122426" y="220217"/>
                </a:lnTo>
                <a:lnTo>
                  <a:pt x="1094994" y="262127"/>
                </a:lnTo>
                <a:lnTo>
                  <a:pt x="1085088" y="275081"/>
                </a:lnTo>
                <a:lnTo>
                  <a:pt x="1075944" y="288036"/>
                </a:lnTo>
                <a:lnTo>
                  <a:pt x="1046226" y="324612"/>
                </a:lnTo>
                <a:lnTo>
                  <a:pt x="1014222" y="357377"/>
                </a:lnTo>
                <a:lnTo>
                  <a:pt x="980694" y="385572"/>
                </a:lnTo>
                <a:lnTo>
                  <a:pt x="944118" y="409193"/>
                </a:lnTo>
                <a:lnTo>
                  <a:pt x="931926" y="415289"/>
                </a:lnTo>
                <a:lnTo>
                  <a:pt x="918972" y="422148"/>
                </a:lnTo>
                <a:lnTo>
                  <a:pt x="877062" y="438150"/>
                </a:lnTo>
                <a:lnTo>
                  <a:pt x="831342" y="451103"/>
                </a:lnTo>
                <a:lnTo>
                  <a:pt x="783336" y="460248"/>
                </a:lnTo>
                <a:lnTo>
                  <a:pt x="767334" y="461772"/>
                </a:lnTo>
                <a:lnTo>
                  <a:pt x="750570" y="464058"/>
                </a:lnTo>
                <a:lnTo>
                  <a:pt x="733044" y="465581"/>
                </a:lnTo>
                <a:lnTo>
                  <a:pt x="699515" y="467105"/>
                </a:lnTo>
                <a:lnTo>
                  <a:pt x="795527" y="467105"/>
                </a:lnTo>
                <a:lnTo>
                  <a:pt x="849630" y="455675"/>
                </a:lnTo>
                <a:lnTo>
                  <a:pt x="894588" y="441198"/>
                </a:lnTo>
                <a:lnTo>
                  <a:pt x="935736" y="423672"/>
                </a:lnTo>
                <a:lnTo>
                  <a:pt x="960882" y="409193"/>
                </a:lnTo>
                <a:lnTo>
                  <a:pt x="973836" y="401574"/>
                </a:lnTo>
                <a:lnTo>
                  <a:pt x="985265" y="392429"/>
                </a:lnTo>
                <a:lnTo>
                  <a:pt x="997458" y="383286"/>
                </a:lnTo>
                <a:lnTo>
                  <a:pt x="1008888" y="374141"/>
                </a:lnTo>
                <a:lnTo>
                  <a:pt x="1041653" y="342138"/>
                </a:lnTo>
                <a:lnTo>
                  <a:pt x="1072896" y="306324"/>
                </a:lnTo>
                <a:lnTo>
                  <a:pt x="1101852" y="267462"/>
                </a:lnTo>
                <a:lnTo>
                  <a:pt x="1111758" y="253746"/>
                </a:lnTo>
                <a:lnTo>
                  <a:pt x="1120902" y="239267"/>
                </a:lnTo>
                <a:lnTo>
                  <a:pt x="1130046" y="225551"/>
                </a:lnTo>
                <a:lnTo>
                  <a:pt x="1147572" y="195834"/>
                </a:lnTo>
                <a:lnTo>
                  <a:pt x="1165098" y="165353"/>
                </a:lnTo>
                <a:lnTo>
                  <a:pt x="1181862" y="134874"/>
                </a:lnTo>
                <a:lnTo>
                  <a:pt x="1215542" y="70561"/>
                </a:lnTo>
                <a:lnTo>
                  <a:pt x="1207296" y="66438"/>
                </a:lnTo>
                <a:close/>
              </a:path>
              <a:path w="1243964" h="476250">
                <a:moveTo>
                  <a:pt x="1243584" y="53339"/>
                </a:moveTo>
                <a:lnTo>
                  <a:pt x="1215389" y="53339"/>
                </a:lnTo>
                <a:lnTo>
                  <a:pt x="1218438" y="54101"/>
                </a:lnTo>
                <a:lnTo>
                  <a:pt x="1220724" y="56387"/>
                </a:lnTo>
                <a:lnTo>
                  <a:pt x="1220724" y="60198"/>
                </a:lnTo>
                <a:lnTo>
                  <a:pt x="1215542" y="70561"/>
                </a:lnTo>
                <a:lnTo>
                  <a:pt x="1243584" y="84581"/>
                </a:lnTo>
                <a:lnTo>
                  <a:pt x="1243584" y="53339"/>
                </a:lnTo>
                <a:close/>
              </a:path>
              <a:path w="1243964" h="476250">
                <a:moveTo>
                  <a:pt x="1215389" y="53339"/>
                </a:moveTo>
                <a:lnTo>
                  <a:pt x="1212342" y="55625"/>
                </a:lnTo>
                <a:lnTo>
                  <a:pt x="1207296" y="66438"/>
                </a:lnTo>
                <a:lnTo>
                  <a:pt x="1215542" y="70561"/>
                </a:lnTo>
                <a:lnTo>
                  <a:pt x="1220724" y="60198"/>
                </a:lnTo>
                <a:lnTo>
                  <a:pt x="1220724" y="56387"/>
                </a:lnTo>
                <a:lnTo>
                  <a:pt x="1218438" y="54101"/>
                </a:lnTo>
                <a:lnTo>
                  <a:pt x="1215389" y="53339"/>
                </a:lnTo>
                <a:close/>
              </a:path>
              <a:path w="1243964" h="476250">
                <a:moveTo>
                  <a:pt x="1243584" y="4572"/>
                </a:moveTo>
                <a:lnTo>
                  <a:pt x="1179576" y="52577"/>
                </a:lnTo>
                <a:lnTo>
                  <a:pt x="1207296" y="66438"/>
                </a:lnTo>
                <a:lnTo>
                  <a:pt x="1212342" y="55625"/>
                </a:lnTo>
                <a:lnTo>
                  <a:pt x="1215389" y="53339"/>
                </a:lnTo>
                <a:lnTo>
                  <a:pt x="1243584" y="53339"/>
                </a:lnTo>
                <a:lnTo>
                  <a:pt x="1243584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" name="object 18"/>
          <p:cNvSpPr/>
          <p:nvPr/>
        </p:nvSpPr>
        <p:spPr>
          <a:xfrm>
            <a:off x="2886286" y="6552035"/>
            <a:ext cx="1524882" cy="614892"/>
          </a:xfrm>
          <a:custGeom>
            <a:avLst/>
            <a:gdLst/>
            <a:ahLst/>
            <a:cxnLst/>
            <a:rect l="l" t="t" r="r" b="b"/>
            <a:pathLst>
              <a:path w="1568450" h="632459">
                <a:moveTo>
                  <a:pt x="5334" y="0"/>
                </a:moveTo>
                <a:lnTo>
                  <a:pt x="1524" y="762"/>
                </a:lnTo>
                <a:lnTo>
                  <a:pt x="0" y="3810"/>
                </a:lnTo>
                <a:lnTo>
                  <a:pt x="762" y="6858"/>
                </a:lnTo>
                <a:lnTo>
                  <a:pt x="31242" y="50291"/>
                </a:lnTo>
                <a:lnTo>
                  <a:pt x="92202" y="135636"/>
                </a:lnTo>
                <a:lnTo>
                  <a:pt x="123443" y="178308"/>
                </a:lnTo>
                <a:lnTo>
                  <a:pt x="154686" y="219455"/>
                </a:lnTo>
                <a:lnTo>
                  <a:pt x="185928" y="259841"/>
                </a:lnTo>
                <a:lnTo>
                  <a:pt x="201168" y="279653"/>
                </a:lnTo>
                <a:lnTo>
                  <a:pt x="233172" y="317753"/>
                </a:lnTo>
                <a:lnTo>
                  <a:pt x="281178" y="372617"/>
                </a:lnTo>
                <a:lnTo>
                  <a:pt x="297942" y="389381"/>
                </a:lnTo>
                <a:lnTo>
                  <a:pt x="313944" y="406908"/>
                </a:lnTo>
                <a:lnTo>
                  <a:pt x="347472" y="438912"/>
                </a:lnTo>
                <a:lnTo>
                  <a:pt x="381000" y="468629"/>
                </a:lnTo>
                <a:lnTo>
                  <a:pt x="433577" y="509015"/>
                </a:lnTo>
                <a:lnTo>
                  <a:pt x="468630" y="532638"/>
                </a:lnTo>
                <a:lnTo>
                  <a:pt x="504444" y="553212"/>
                </a:lnTo>
                <a:lnTo>
                  <a:pt x="541782" y="570738"/>
                </a:lnTo>
                <a:lnTo>
                  <a:pt x="600456" y="592836"/>
                </a:lnTo>
                <a:lnTo>
                  <a:pt x="641603" y="605027"/>
                </a:lnTo>
                <a:lnTo>
                  <a:pt x="683513" y="614933"/>
                </a:lnTo>
                <a:lnTo>
                  <a:pt x="726948" y="622553"/>
                </a:lnTo>
                <a:lnTo>
                  <a:pt x="770382" y="627888"/>
                </a:lnTo>
                <a:lnTo>
                  <a:pt x="814577" y="630936"/>
                </a:lnTo>
                <a:lnTo>
                  <a:pt x="858774" y="632459"/>
                </a:lnTo>
                <a:lnTo>
                  <a:pt x="902208" y="630936"/>
                </a:lnTo>
                <a:lnTo>
                  <a:pt x="945642" y="627888"/>
                </a:lnTo>
                <a:lnTo>
                  <a:pt x="966977" y="625601"/>
                </a:lnTo>
                <a:lnTo>
                  <a:pt x="982979" y="623315"/>
                </a:lnTo>
                <a:lnTo>
                  <a:pt x="836676" y="623315"/>
                </a:lnTo>
                <a:lnTo>
                  <a:pt x="815339" y="621792"/>
                </a:lnTo>
                <a:lnTo>
                  <a:pt x="749808" y="616457"/>
                </a:lnTo>
                <a:lnTo>
                  <a:pt x="707136" y="610362"/>
                </a:lnTo>
                <a:lnTo>
                  <a:pt x="643889" y="596645"/>
                </a:lnTo>
                <a:lnTo>
                  <a:pt x="603503" y="584453"/>
                </a:lnTo>
                <a:lnTo>
                  <a:pt x="564642" y="570738"/>
                </a:lnTo>
                <a:lnTo>
                  <a:pt x="527303" y="554736"/>
                </a:lnTo>
                <a:lnTo>
                  <a:pt x="491489" y="535686"/>
                </a:lnTo>
                <a:lnTo>
                  <a:pt x="438150" y="502158"/>
                </a:lnTo>
                <a:lnTo>
                  <a:pt x="421386" y="489203"/>
                </a:lnTo>
                <a:lnTo>
                  <a:pt x="403860" y="476250"/>
                </a:lnTo>
                <a:lnTo>
                  <a:pt x="370332" y="447293"/>
                </a:lnTo>
                <a:lnTo>
                  <a:pt x="336803" y="416813"/>
                </a:lnTo>
                <a:lnTo>
                  <a:pt x="320801" y="400050"/>
                </a:lnTo>
                <a:lnTo>
                  <a:pt x="304038" y="383286"/>
                </a:lnTo>
                <a:lnTo>
                  <a:pt x="288036" y="366522"/>
                </a:lnTo>
                <a:lnTo>
                  <a:pt x="272034" y="348234"/>
                </a:lnTo>
                <a:lnTo>
                  <a:pt x="256031" y="330708"/>
                </a:lnTo>
                <a:lnTo>
                  <a:pt x="240030" y="311658"/>
                </a:lnTo>
                <a:lnTo>
                  <a:pt x="224028" y="293370"/>
                </a:lnTo>
                <a:lnTo>
                  <a:pt x="208787" y="273558"/>
                </a:lnTo>
                <a:lnTo>
                  <a:pt x="176784" y="233934"/>
                </a:lnTo>
                <a:lnTo>
                  <a:pt x="130302" y="172974"/>
                </a:lnTo>
                <a:lnTo>
                  <a:pt x="99822" y="131063"/>
                </a:lnTo>
                <a:lnTo>
                  <a:pt x="69342" y="88391"/>
                </a:lnTo>
                <a:lnTo>
                  <a:pt x="8381" y="1524"/>
                </a:lnTo>
                <a:lnTo>
                  <a:pt x="5334" y="0"/>
                </a:lnTo>
                <a:close/>
              </a:path>
              <a:path w="1568450" h="632459">
                <a:moveTo>
                  <a:pt x="1531705" y="67409"/>
                </a:moveTo>
                <a:lnTo>
                  <a:pt x="1501139" y="131063"/>
                </a:lnTo>
                <a:lnTo>
                  <a:pt x="1480565" y="172974"/>
                </a:lnTo>
                <a:lnTo>
                  <a:pt x="1459230" y="214884"/>
                </a:lnTo>
                <a:lnTo>
                  <a:pt x="1447800" y="234696"/>
                </a:lnTo>
                <a:lnTo>
                  <a:pt x="1426464" y="274320"/>
                </a:lnTo>
                <a:lnTo>
                  <a:pt x="1403603" y="312420"/>
                </a:lnTo>
                <a:lnTo>
                  <a:pt x="1392174" y="330708"/>
                </a:lnTo>
                <a:lnTo>
                  <a:pt x="1379982" y="348996"/>
                </a:lnTo>
                <a:lnTo>
                  <a:pt x="1368552" y="366522"/>
                </a:lnTo>
                <a:lnTo>
                  <a:pt x="1344168" y="400812"/>
                </a:lnTo>
                <a:lnTo>
                  <a:pt x="1318260" y="432815"/>
                </a:lnTo>
                <a:lnTo>
                  <a:pt x="1291589" y="462534"/>
                </a:lnTo>
                <a:lnTo>
                  <a:pt x="1250442" y="502158"/>
                </a:lnTo>
                <a:lnTo>
                  <a:pt x="1205484" y="535686"/>
                </a:lnTo>
                <a:lnTo>
                  <a:pt x="1157477" y="563118"/>
                </a:lnTo>
                <a:lnTo>
                  <a:pt x="1104900" y="584453"/>
                </a:lnTo>
                <a:lnTo>
                  <a:pt x="1066800" y="596645"/>
                </a:lnTo>
                <a:lnTo>
                  <a:pt x="1007363" y="610362"/>
                </a:lnTo>
                <a:lnTo>
                  <a:pt x="966215" y="616457"/>
                </a:lnTo>
                <a:lnTo>
                  <a:pt x="923544" y="621030"/>
                </a:lnTo>
                <a:lnTo>
                  <a:pt x="902208" y="621792"/>
                </a:lnTo>
                <a:lnTo>
                  <a:pt x="880872" y="623315"/>
                </a:lnTo>
                <a:lnTo>
                  <a:pt x="982979" y="623315"/>
                </a:lnTo>
                <a:lnTo>
                  <a:pt x="988313" y="622553"/>
                </a:lnTo>
                <a:lnTo>
                  <a:pt x="1029462" y="614933"/>
                </a:lnTo>
                <a:lnTo>
                  <a:pt x="1069086" y="605027"/>
                </a:lnTo>
                <a:lnTo>
                  <a:pt x="1107948" y="592836"/>
                </a:lnTo>
                <a:lnTo>
                  <a:pt x="1143762" y="579119"/>
                </a:lnTo>
                <a:lnTo>
                  <a:pt x="1178052" y="562356"/>
                </a:lnTo>
                <a:lnTo>
                  <a:pt x="1226058" y="532638"/>
                </a:lnTo>
                <a:lnTo>
                  <a:pt x="1270253" y="496062"/>
                </a:lnTo>
                <a:lnTo>
                  <a:pt x="1298448" y="468629"/>
                </a:lnTo>
                <a:lnTo>
                  <a:pt x="1325118" y="438150"/>
                </a:lnTo>
                <a:lnTo>
                  <a:pt x="1338072" y="422910"/>
                </a:lnTo>
                <a:lnTo>
                  <a:pt x="1363218" y="389381"/>
                </a:lnTo>
                <a:lnTo>
                  <a:pt x="1387602" y="354329"/>
                </a:lnTo>
                <a:lnTo>
                  <a:pt x="1434084" y="278891"/>
                </a:lnTo>
                <a:lnTo>
                  <a:pt x="1444752" y="259079"/>
                </a:lnTo>
                <a:lnTo>
                  <a:pt x="1456182" y="239267"/>
                </a:lnTo>
                <a:lnTo>
                  <a:pt x="1488186" y="177546"/>
                </a:lnTo>
                <a:lnTo>
                  <a:pt x="1509522" y="135636"/>
                </a:lnTo>
                <a:lnTo>
                  <a:pt x="1530096" y="92963"/>
                </a:lnTo>
                <a:lnTo>
                  <a:pt x="1540136" y="71377"/>
                </a:lnTo>
                <a:lnTo>
                  <a:pt x="1531705" y="67409"/>
                </a:lnTo>
                <a:close/>
              </a:path>
              <a:path w="1568450" h="632459">
                <a:moveTo>
                  <a:pt x="1567615" y="54101"/>
                </a:moveTo>
                <a:lnTo>
                  <a:pt x="1543050" y="54101"/>
                </a:lnTo>
                <a:lnTo>
                  <a:pt x="1545336" y="57150"/>
                </a:lnTo>
                <a:lnTo>
                  <a:pt x="1545336" y="60198"/>
                </a:lnTo>
                <a:lnTo>
                  <a:pt x="1540136" y="71377"/>
                </a:lnTo>
                <a:lnTo>
                  <a:pt x="1568196" y="84581"/>
                </a:lnTo>
                <a:lnTo>
                  <a:pt x="1567615" y="54101"/>
                </a:lnTo>
                <a:close/>
              </a:path>
              <a:path w="1568450" h="632459">
                <a:moveTo>
                  <a:pt x="1543050" y="54101"/>
                </a:moveTo>
                <a:lnTo>
                  <a:pt x="1540002" y="54101"/>
                </a:lnTo>
                <a:lnTo>
                  <a:pt x="1536953" y="56387"/>
                </a:lnTo>
                <a:lnTo>
                  <a:pt x="1531705" y="67409"/>
                </a:lnTo>
                <a:lnTo>
                  <a:pt x="1540136" y="71377"/>
                </a:lnTo>
                <a:lnTo>
                  <a:pt x="1545336" y="60198"/>
                </a:lnTo>
                <a:lnTo>
                  <a:pt x="1545336" y="57150"/>
                </a:lnTo>
                <a:lnTo>
                  <a:pt x="1543050" y="54101"/>
                </a:lnTo>
                <a:close/>
              </a:path>
              <a:path w="1568450" h="632459">
                <a:moveTo>
                  <a:pt x="1566672" y="4572"/>
                </a:moveTo>
                <a:lnTo>
                  <a:pt x="1503426" y="54101"/>
                </a:lnTo>
                <a:lnTo>
                  <a:pt x="1531705" y="67409"/>
                </a:lnTo>
                <a:lnTo>
                  <a:pt x="1536953" y="56387"/>
                </a:lnTo>
                <a:lnTo>
                  <a:pt x="1540002" y="54101"/>
                </a:lnTo>
                <a:lnTo>
                  <a:pt x="1567615" y="54101"/>
                </a:lnTo>
                <a:lnTo>
                  <a:pt x="1566672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" name="object 19"/>
          <p:cNvSpPr/>
          <p:nvPr/>
        </p:nvSpPr>
        <p:spPr>
          <a:xfrm>
            <a:off x="3145578" y="5574876"/>
            <a:ext cx="1527969" cy="619831"/>
          </a:xfrm>
          <a:custGeom>
            <a:avLst/>
            <a:gdLst/>
            <a:ahLst/>
            <a:cxnLst/>
            <a:rect l="l" t="t" r="r" b="b"/>
            <a:pathLst>
              <a:path w="1571625" h="637539">
                <a:moveTo>
                  <a:pt x="883158" y="0"/>
                </a:moveTo>
                <a:lnTo>
                  <a:pt x="838962" y="0"/>
                </a:lnTo>
                <a:lnTo>
                  <a:pt x="816863" y="762"/>
                </a:lnTo>
                <a:lnTo>
                  <a:pt x="772668" y="3809"/>
                </a:lnTo>
                <a:lnTo>
                  <a:pt x="750570" y="6857"/>
                </a:lnTo>
                <a:lnTo>
                  <a:pt x="729234" y="9143"/>
                </a:lnTo>
                <a:lnTo>
                  <a:pt x="664463" y="22098"/>
                </a:lnTo>
                <a:lnTo>
                  <a:pt x="622553" y="32765"/>
                </a:lnTo>
                <a:lnTo>
                  <a:pt x="581406" y="45719"/>
                </a:lnTo>
                <a:lnTo>
                  <a:pt x="562356" y="53339"/>
                </a:lnTo>
                <a:lnTo>
                  <a:pt x="542544" y="60959"/>
                </a:lnTo>
                <a:lnTo>
                  <a:pt x="505206" y="79248"/>
                </a:lnTo>
                <a:lnTo>
                  <a:pt x="468630" y="99821"/>
                </a:lnTo>
                <a:lnTo>
                  <a:pt x="433577" y="123443"/>
                </a:lnTo>
                <a:lnTo>
                  <a:pt x="381000" y="163829"/>
                </a:lnTo>
                <a:lnTo>
                  <a:pt x="347472" y="194309"/>
                </a:lnTo>
                <a:lnTo>
                  <a:pt x="313944" y="226313"/>
                </a:lnTo>
                <a:lnTo>
                  <a:pt x="281177" y="260603"/>
                </a:lnTo>
                <a:lnTo>
                  <a:pt x="232410" y="315467"/>
                </a:lnTo>
                <a:lnTo>
                  <a:pt x="200406" y="354329"/>
                </a:lnTo>
                <a:lnTo>
                  <a:pt x="185165" y="374141"/>
                </a:lnTo>
                <a:lnTo>
                  <a:pt x="169163" y="393953"/>
                </a:lnTo>
                <a:lnTo>
                  <a:pt x="153162" y="414527"/>
                </a:lnTo>
                <a:lnTo>
                  <a:pt x="91439" y="497586"/>
                </a:lnTo>
                <a:lnTo>
                  <a:pt x="60960" y="540257"/>
                </a:lnTo>
                <a:lnTo>
                  <a:pt x="30480" y="583691"/>
                </a:lnTo>
                <a:lnTo>
                  <a:pt x="0" y="626363"/>
                </a:lnTo>
                <a:lnTo>
                  <a:pt x="14478" y="637031"/>
                </a:lnTo>
                <a:lnTo>
                  <a:pt x="44958" y="593598"/>
                </a:lnTo>
                <a:lnTo>
                  <a:pt x="105918" y="508253"/>
                </a:lnTo>
                <a:lnTo>
                  <a:pt x="167639" y="425195"/>
                </a:lnTo>
                <a:lnTo>
                  <a:pt x="183642" y="404621"/>
                </a:lnTo>
                <a:lnTo>
                  <a:pt x="198882" y="384809"/>
                </a:lnTo>
                <a:lnTo>
                  <a:pt x="214884" y="365759"/>
                </a:lnTo>
                <a:lnTo>
                  <a:pt x="230124" y="345948"/>
                </a:lnTo>
                <a:lnTo>
                  <a:pt x="246125" y="327659"/>
                </a:lnTo>
                <a:lnTo>
                  <a:pt x="278130" y="290321"/>
                </a:lnTo>
                <a:lnTo>
                  <a:pt x="310134" y="256031"/>
                </a:lnTo>
                <a:lnTo>
                  <a:pt x="342900" y="223265"/>
                </a:lnTo>
                <a:lnTo>
                  <a:pt x="376427" y="192024"/>
                </a:lnTo>
                <a:lnTo>
                  <a:pt x="409956" y="163829"/>
                </a:lnTo>
                <a:lnTo>
                  <a:pt x="444246" y="137921"/>
                </a:lnTo>
                <a:lnTo>
                  <a:pt x="496062" y="104393"/>
                </a:lnTo>
                <a:lnTo>
                  <a:pt x="550163" y="77724"/>
                </a:lnTo>
                <a:lnTo>
                  <a:pt x="588263" y="62483"/>
                </a:lnTo>
                <a:lnTo>
                  <a:pt x="627888" y="50291"/>
                </a:lnTo>
                <a:lnTo>
                  <a:pt x="647700" y="44195"/>
                </a:lnTo>
                <a:lnTo>
                  <a:pt x="710184" y="30479"/>
                </a:lnTo>
                <a:lnTo>
                  <a:pt x="753618" y="24383"/>
                </a:lnTo>
                <a:lnTo>
                  <a:pt x="796289" y="19812"/>
                </a:lnTo>
                <a:lnTo>
                  <a:pt x="839724" y="17525"/>
                </a:lnTo>
                <a:lnTo>
                  <a:pt x="1036102" y="17525"/>
                </a:lnTo>
                <a:lnTo>
                  <a:pt x="1033272" y="16763"/>
                </a:lnTo>
                <a:lnTo>
                  <a:pt x="991362" y="9143"/>
                </a:lnTo>
                <a:lnTo>
                  <a:pt x="970026" y="6857"/>
                </a:lnTo>
                <a:lnTo>
                  <a:pt x="948689" y="3809"/>
                </a:lnTo>
                <a:lnTo>
                  <a:pt x="905256" y="762"/>
                </a:lnTo>
                <a:lnTo>
                  <a:pt x="883158" y="0"/>
                </a:lnTo>
                <a:close/>
              </a:path>
              <a:path w="1571625" h="637539">
                <a:moveTo>
                  <a:pt x="1530425" y="570896"/>
                </a:moveTo>
                <a:lnTo>
                  <a:pt x="1506474" y="582167"/>
                </a:lnTo>
                <a:lnTo>
                  <a:pt x="1569720" y="631698"/>
                </a:lnTo>
                <a:lnTo>
                  <a:pt x="1570677" y="581405"/>
                </a:lnTo>
                <a:lnTo>
                  <a:pt x="1535430" y="581405"/>
                </a:lnTo>
                <a:lnTo>
                  <a:pt x="1530425" y="570896"/>
                </a:lnTo>
                <a:close/>
              </a:path>
              <a:path w="1571625" h="637539">
                <a:moveTo>
                  <a:pt x="1547084" y="563056"/>
                </a:moveTo>
                <a:lnTo>
                  <a:pt x="1530425" y="570896"/>
                </a:lnTo>
                <a:lnTo>
                  <a:pt x="1535430" y="581405"/>
                </a:lnTo>
                <a:lnTo>
                  <a:pt x="1552194" y="573786"/>
                </a:lnTo>
                <a:lnTo>
                  <a:pt x="1547084" y="563056"/>
                </a:lnTo>
                <a:close/>
              </a:path>
              <a:path w="1571625" h="637539">
                <a:moveTo>
                  <a:pt x="1571244" y="551688"/>
                </a:moveTo>
                <a:lnTo>
                  <a:pt x="1547084" y="563056"/>
                </a:lnTo>
                <a:lnTo>
                  <a:pt x="1552194" y="573786"/>
                </a:lnTo>
                <a:lnTo>
                  <a:pt x="1535430" y="581405"/>
                </a:lnTo>
                <a:lnTo>
                  <a:pt x="1570677" y="581405"/>
                </a:lnTo>
                <a:lnTo>
                  <a:pt x="1571244" y="551688"/>
                </a:lnTo>
                <a:close/>
              </a:path>
              <a:path w="1571625" h="637539">
                <a:moveTo>
                  <a:pt x="1036102" y="17525"/>
                </a:moveTo>
                <a:lnTo>
                  <a:pt x="883158" y="17525"/>
                </a:lnTo>
                <a:lnTo>
                  <a:pt x="904494" y="18287"/>
                </a:lnTo>
                <a:lnTo>
                  <a:pt x="925830" y="19812"/>
                </a:lnTo>
                <a:lnTo>
                  <a:pt x="968501" y="24383"/>
                </a:lnTo>
                <a:lnTo>
                  <a:pt x="1009650" y="30479"/>
                </a:lnTo>
                <a:lnTo>
                  <a:pt x="1069086" y="44195"/>
                </a:lnTo>
                <a:lnTo>
                  <a:pt x="1087374" y="50291"/>
                </a:lnTo>
                <a:lnTo>
                  <a:pt x="1106424" y="56387"/>
                </a:lnTo>
                <a:lnTo>
                  <a:pt x="1158239" y="77724"/>
                </a:lnTo>
                <a:lnTo>
                  <a:pt x="1205484" y="104393"/>
                </a:lnTo>
                <a:lnTo>
                  <a:pt x="1264158" y="150113"/>
                </a:lnTo>
                <a:lnTo>
                  <a:pt x="1304544" y="191262"/>
                </a:lnTo>
                <a:lnTo>
                  <a:pt x="1330452" y="222503"/>
                </a:lnTo>
                <a:lnTo>
                  <a:pt x="1342644" y="238505"/>
                </a:lnTo>
                <a:lnTo>
                  <a:pt x="1355598" y="255269"/>
                </a:lnTo>
                <a:lnTo>
                  <a:pt x="1367027" y="272033"/>
                </a:lnTo>
                <a:lnTo>
                  <a:pt x="1379220" y="289559"/>
                </a:lnTo>
                <a:lnTo>
                  <a:pt x="1390650" y="307848"/>
                </a:lnTo>
                <a:lnTo>
                  <a:pt x="1402842" y="326136"/>
                </a:lnTo>
                <a:lnTo>
                  <a:pt x="1413510" y="345186"/>
                </a:lnTo>
                <a:lnTo>
                  <a:pt x="1424939" y="364236"/>
                </a:lnTo>
                <a:lnTo>
                  <a:pt x="1457706" y="423671"/>
                </a:lnTo>
                <a:lnTo>
                  <a:pt x="1479042" y="464819"/>
                </a:lnTo>
                <a:lnTo>
                  <a:pt x="1499615" y="506729"/>
                </a:lnTo>
                <a:lnTo>
                  <a:pt x="1520189" y="549401"/>
                </a:lnTo>
                <a:lnTo>
                  <a:pt x="1530425" y="570896"/>
                </a:lnTo>
                <a:lnTo>
                  <a:pt x="1547084" y="563056"/>
                </a:lnTo>
                <a:lnTo>
                  <a:pt x="1536953" y="541781"/>
                </a:lnTo>
                <a:lnTo>
                  <a:pt x="1515618" y="499109"/>
                </a:lnTo>
                <a:lnTo>
                  <a:pt x="1495044" y="457200"/>
                </a:lnTo>
                <a:lnTo>
                  <a:pt x="1473708" y="415289"/>
                </a:lnTo>
                <a:lnTo>
                  <a:pt x="1463039" y="395477"/>
                </a:lnTo>
                <a:lnTo>
                  <a:pt x="1451610" y="374903"/>
                </a:lnTo>
                <a:lnTo>
                  <a:pt x="1440180" y="355091"/>
                </a:lnTo>
                <a:lnTo>
                  <a:pt x="1429512" y="336041"/>
                </a:lnTo>
                <a:lnTo>
                  <a:pt x="1417320" y="316991"/>
                </a:lnTo>
                <a:lnTo>
                  <a:pt x="1405889" y="297941"/>
                </a:lnTo>
                <a:lnTo>
                  <a:pt x="1394460" y="279653"/>
                </a:lnTo>
                <a:lnTo>
                  <a:pt x="1382268" y="262127"/>
                </a:lnTo>
                <a:lnTo>
                  <a:pt x="1369314" y="244601"/>
                </a:lnTo>
                <a:lnTo>
                  <a:pt x="1357122" y="227075"/>
                </a:lnTo>
                <a:lnTo>
                  <a:pt x="1331214" y="195071"/>
                </a:lnTo>
                <a:lnTo>
                  <a:pt x="1317498" y="179831"/>
                </a:lnTo>
                <a:lnTo>
                  <a:pt x="1304544" y="164591"/>
                </a:lnTo>
                <a:lnTo>
                  <a:pt x="1290065" y="150113"/>
                </a:lnTo>
                <a:lnTo>
                  <a:pt x="1275588" y="137159"/>
                </a:lnTo>
                <a:lnTo>
                  <a:pt x="1261110" y="123443"/>
                </a:lnTo>
                <a:lnTo>
                  <a:pt x="1215389" y="89153"/>
                </a:lnTo>
                <a:lnTo>
                  <a:pt x="1165860" y="61721"/>
                </a:lnTo>
                <a:lnTo>
                  <a:pt x="1130046" y="45719"/>
                </a:lnTo>
                <a:lnTo>
                  <a:pt x="1073658" y="26669"/>
                </a:lnTo>
                <a:lnTo>
                  <a:pt x="1053084" y="22098"/>
                </a:lnTo>
                <a:lnTo>
                  <a:pt x="1036102" y="17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1418781" y="2080452"/>
          <a:ext cx="4728986" cy="3747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4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1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48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41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41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41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485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1411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1411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1411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1485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1411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1411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1485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1411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65971"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A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B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C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F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G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H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I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J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" name="object 21"/>
          <p:cNvSpPr txBox="1"/>
          <p:nvPr/>
        </p:nvSpPr>
        <p:spPr>
          <a:xfrm>
            <a:off x="1352267" y="2470526"/>
            <a:ext cx="4853076" cy="29514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301" algn="ctr">
              <a:tabLst>
                <a:tab pos="366704" algn="l"/>
                <a:tab pos="674760" algn="l"/>
                <a:tab pos="995781" algn="l"/>
                <a:tab pos="1303220" algn="l"/>
                <a:tab pos="1617449" algn="l"/>
                <a:tab pos="1931678" algn="l"/>
                <a:tab pos="2247143" algn="l"/>
                <a:tab pos="2560755" algn="l"/>
                <a:tab pos="2874985" algn="l"/>
                <a:tab pos="3141062" algn="l"/>
                <a:tab pos="3776312" algn="l"/>
              </a:tabLst>
            </a:pPr>
            <a:r>
              <a:rPr sz="2042" spc="7" baseline="3968" dirty="0">
                <a:latin typeface="Arial"/>
                <a:cs typeface="Arial"/>
              </a:rPr>
              <a:t>0	1	</a:t>
            </a:r>
            <a:r>
              <a:rPr sz="1361" spc="5" dirty="0">
                <a:latin typeface="Arial"/>
                <a:cs typeface="Arial"/>
              </a:rPr>
              <a:t>2	</a:t>
            </a:r>
            <a:r>
              <a:rPr sz="2042" spc="7" baseline="3968" dirty="0">
                <a:latin typeface="Arial"/>
                <a:cs typeface="Arial"/>
              </a:rPr>
              <a:t>3	</a:t>
            </a:r>
            <a:r>
              <a:rPr sz="1361" spc="5" dirty="0">
                <a:latin typeface="Arial"/>
                <a:cs typeface="Arial"/>
              </a:rPr>
              <a:t>4	5	6	7	8	9	</a:t>
            </a:r>
            <a:r>
              <a:rPr sz="1361" dirty="0">
                <a:latin typeface="Arial"/>
                <a:cs typeface="Arial"/>
              </a:rPr>
              <a:t>10 </a:t>
            </a:r>
            <a:r>
              <a:rPr sz="1361" spc="198" dirty="0">
                <a:latin typeface="Arial"/>
                <a:cs typeface="Arial"/>
              </a:rPr>
              <a:t> </a:t>
            </a:r>
            <a:r>
              <a:rPr sz="1361" dirty="0">
                <a:latin typeface="Arial"/>
                <a:cs typeface="Arial"/>
              </a:rPr>
              <a:t>11	12  13 </a:t>
            </a:r>
            <a:r>
              <a:rPr sz="1361" spc="253" dirty="0">
                <a:latin typeface="Arial"/>
                <a:cs typeface="Arial"/>
              </a:rPr>
              <a:t> </a:t>
            </a:r>
            <a:r>
              <a:rPr sz="1361" dirty="0">
                <a:latin typeface="Arial"/>
                <a:cs typeface="Arial"/>
              </a:rPr>
              <a:t>14</a:t>
            </a:r>
            <a:endParaRPr sz="1361">
              <a:latin typeface="Arial"/>
              <a:cs typeface="Arial"/>
            </a:endParaRPr>
          </a:p>
          <a:p>
            <a:pPr>
              <a:spcBef>
                <a:spcPts val="44"/>
              </a:spcBef>
            </a:pPr>
            <a:endParaRPr sz="2042">
              <a:latin typeface="Times New Roman"/>
              <a:cs typeface="Times New Roman"/>
            </a:endParaRPr>
          </a:p>
          <a:p>
            <a:pPr marL="12347" marR="4939" algn="just">
              <a:lnSpc>
                <a:spcPct val="98400"/>
              </a:lnSpc>
            </a:pPr>
            <a:r>
              <a:rPr sz="1069" spc="5" dirty="0">
                <a:latin typeface="Times New Roman"/>
                <a:cs typeface="Times New Roman"/>
              </a:rPr>
              <a:t>If </a:t>
            </a:r>
            <a:r>
              <a:rPr sz="1069" spc="10" dirty="0">
                <a:latin typeface="Times New Roman"/>
                <a:cs typeface="Times New Roman"/>
              </a:rPr>
              <a:t>we want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keep the </a:t>
            </a:r>
            <a:r>
              <a:rPr sz="1069" spc="5" dirty="0">
                <a:latin typeface="Times New Roman"/>
                <a:cs typeface="Times New Roman"/>
              </a:rPr>
              <a:t>tree’s data </a:t>
            </a:r>
            <a:r>
              <a:rPr sz="1069" spc="10" dirty="0">
                <a:latin typeface="Times New Roman"/>
                <a:cs typeface="Times New Roman"/>
              </a:rPr>
              <a:t>in </a:t>
            </a:r>
            <a:r>
              <a:rPr sz="1069" spc="5" dirty="0">
                <a:latin typeface="Times New Roman"/>
                <a:cs typeface="Times New Roman"/>
              </a:rPr>
              <a:t>the array, the children of </a:t>
            </a:r>
            <a:r>
              <a:rPr sz="1069" i="1" spc="15" dirty="0">
                <a:latin typeface="Times New Roman"/>
                <a:cs typeface="Times New Roman"/>
              </a:rPr>
              <a:t>B </a:t>
            </a:r>
            <a:r>
              <a:rPr sz="1069" spc="5" dirty="0">
                <a:latin typeface="Times New Roman"/>
                <a:cs typeface="Times New Roman"/>
              </a:rPr>
              <a:t>should </a:t>
            </a:r>
            <a:r>
              <a:rPr sz="1069" spc="10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at the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position </a:t>
            </a:r>
            <a:r>
              <a:rPr sz="1069" spc="10" dirty="0">
                <a:latin typeface="Times New Roman"/>
                <a:cs typeface="Times New Roman"/>
              </a:rPr>
              <a:t>4 and </a:t>
            </a:r>
            <a:r>
              <a:rPr sz="1069" spc="5" dirty="0">
                <a:latin typeface="Times New Roman"/>
                <a:cs typeface="Times New Roman"/>
              </a:rPr>
              <a:t>5. </a:t>
            </a:r>
            <a:r>
              <a:rPr sz="1069" spc="10" dirty="0">
                <a:latin typeface="Times New Roman"/>
                <a:cs typeface="Times New Roman"/>
              </a:rPr>
              <a:t>This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true.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can </a:t>
            </a:r>
            <a:r>
              <a:rPr sz="1069" spc="5" dirty="0">
                <a:latin typeface="Times New Roman"/>
                <a:cs typeface="Times New Roman"/>
              </a:rPr>
              <a:t>apply </a:t>
            </a:r>
            <a:r>
              <a:rPr sz="1069" spc="10" dirty="0">
                <a:latin typeface="Times New Roman"/>
                <a:cs typeface="Times New Roman"/>
              </a:rPr>
              <a:t>this </a:t>
            </a:r>
            <a:r>
              <a:rPr sz="1069" spc="5" dirty="0">
                <a:latin typeface="Times New Roman"/>
                <a:cs typeface="Times New Roman"/>
              </a:rPr>
              <a:t>formula </a:t>
            </a:r>
            <a:r>
              <a:rPr sz="1069" spc="10" dirty="0">
                <a:latin typeface="Times New Roman"/>
                <a:cs typeface="Times New Roman"/>
              </a:rPr>
              <a:t>on the </a:t>
            </a:r>
            <a:r>
              <a:rPr sz="1069" spc="5" dirty="0">
                <a:latin typeface="Times New Roman"/>
                <a:cs typeface="Times New Roman"/>
              </a:rPr>
              <a:t>remaining nodes also.  </a:t>
            </a: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10" dirty="0">
                <a:latin typeface="Times New Roman"/>
                <a:cs typeface="Times New Roman"/>
              </a:rPr>
              <a:t>you have understood how </a:t>
            </a:r>
            <a:r>
              <a:rPr sz="1069" spc="5" dirty="0">
                <a:latin typeface="Times New Roman"/>
                <a:cs typeface="Times New Roman"/>
              </a:rPr>
              <a:t>to store tree’s </a:t>
            </a:r>
            <a:r>
              <a:rPr sz="1069" spc="10" dirty="0">
                <a:latin typeface="Times New Roman"/>
                <a:cs typeface="Times New Roman"/>
              </a:rPr>
              <a:t>data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an </a:t>
            </a:r>
            <a:r>
              <a:rPr sz="1069" spc="5" dirty="0">
                <a:latin typeface="Times New Roman"/>
                <a:cs typeface="Times New Roman"/>
              </a:rPr>
              <a:t>array. In </a:t>
            </a:r>
            <a:r>
              <a:rPr sz="1069" spc="10" dirty="0">
                <a:latin typeface="Times New Roman"/>
                <a:cs typeface="Times New Roman"/>
              </a:rPr>
              <a:t>one </a:t>
            </a:r>
            <a:r>
              <a:rPr sz="1069" spc="5" dirty="0">
                <a:latin typeface="Times New Roman"/>
                <a:cs typeface="Times New Roman"/>
              </a:rPr>
              <a:t>respect,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are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using pointers </a:t>
            </a:r>
            <a:r>
              <a:rPr sz="1069" spc="5" dirty="0">
                <a:latin typeface="Times New Roman"/>
                <a:cs typeface="Times New Roman"/>
              </a:rPr>
              <a:t>here. </a:t>
            </a:r>
            <a:r>
              <a:rPr sz="1069" spc="10" dirty="0">
                <a:latin typeface="Times New Roman"/>
                <a:cs typeface="Times New Roman"/>
              </a:rPr>
              <a:t>These are not </a:t>
            </a:r>
            <a:r>
              <a:rPr sz="1069" spc="15" dirty="0">
                <a:latin typeface="Times New Roman"/>
                <a:cs typeface="Times New Roman"/>
              </a:rPr>
              <a:t>C++ </a:t>
            </a:r>
            <a:r>
              <a:rPr sz="1069" spc="10" dirty="0">
                <a:latin typeface="Times New Roman"/>
                <a:cs typeface="Times New Roman"/>
              </a:rPr>
              <a:t>pointers. In other words, </a:t>
            </a:r>
            <a:r>
              <a:rPr sz="1069" spc="15" dirty="0">
                <a:latin typeface="Times New Roman"/>
                <a:cs typeface="Times New Roman"/>
              </a:rPr>
              <a:t>we have </a:t>
            </a:r>
            <a:r>
              <a:rPr sz="1069" spc="10" dirty="0">
                <a:latin typeface="Times New Roman"/>
                <a:cs typeface="Times New Roman"/>
              </a:rPr>
              <a:t>implicit  </a:t>
            </a:r>
            <a:r>
              <a:rPr sz="1069" spc="5" dirty="0">
                <a:latin typeface="Times New Roman"/>
                <a:cs typeface="Times New Roman"/>
              </a:rPr>
              <a:t>pointers 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array. </a:t>
            </a:r>
            <a:r>
              <a:rPr sz="1069" spc="10" dirty="0">
                <a:latin typeface="Times New Roman"/>
                <a:cs typeface="Times New Roman"/>
              </a:rPr>
              <a:t>These </a:t>
            </a:r>
            <a:r>
              <a:rPr sz="1069" spc="5" dirty="0">
                <a:latin typeface="Times New Roman"/>
                <a:cs typeface="Times New Roman"/>
              </a:rPr>
              <a:t>pointers are hidden. </a:t>
            </a:r>
            <a:r>
              <a:rPr sz="1069" spc="10" dirty="0">
                <a:latin typeface="Times New Roman"/>
                <a:cs typeface="Times New Roman"/>
              </a:rPr>
              <a:t>With the help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formula,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can  </a:t>
            </a:r>
            <a:r>
              <a:rPr sz="1069" spc="5" dirty="0">
                <a:latin typeface="Times New Roman"/>
                <a:cs typeface="Times New Roman"/>
              </a:rPr>
              <a:t>obtain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left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right children of the </a:t>
            </a:r>
            <a:r>
              <a:rPr sz="1069" spc="10" dirty="0">
                <a:latin typeface="Times New Roman"/>
                <a:cs typeface="Times New Roman"/>
              </a:rPr>
              <a:t>nodes </a:t>
            </a:r>
            <a:r>
              <a:rPr sz="1069" spc="5" dirty="0">
                <a:latin typeface="Times New Roman"/>
                <a:cs typeface="Times New Roman"/>
              </a:rPr>
              <a:t>i.e. if the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is at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i="1" spc="5" dirty="0">
                <a:latin typeface="Times New Roman"/>
                <a:cs typeface="Times New Roman"/>
              </a:rPr>
              <a:t>ith </a:t>
            </a:r>
            <a:r>
              <a:rPr sz="1069" spc="5" dirty="0">
                <a:latin typeface="Times New Roman"/>
                <a:cs typeface="Times New Roman"/>
              </a:rPr>
              <a:t>position, </a:t>
            </a:r>
            <a:r>
              <a:rPr sz="1069" dirty="0">
                <a:latin typeface="Times New Roman"/>
                <a:cs typeface="Times New Roman"/>
              </a:rPr>
              <a:t>its  </a:t>
            </a:r>
            <a:r>
              <a:rPr sz="1069" spc="5" dirty="0">
                <a:latin typeface="Times New Roman"/>
                <a:cs typeface="Times New Roman"/>
              </a:rPr>
              <a:t>children will </a:t>
            </a:r>
            <a:r>
              <a:rPr sz="1069" spc="10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at </a:t>
            </a:r>
            <a:r>
              <a:rPr sz="1069" i="1" spc="10" dirty="0">
                <a:latin typeface="Times New Roman"/>
                <a:cs typeface="Times New Roman"/>
              </a:rPr>
              <a:t>2i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i="1" spc="10" dirty="0">
                <a:latin typeface="Times New Roman"/>
                <a:cs typeface="Times New Roman"/>
              </a:rPr>
              <a:t>2i+1 </a:t>
            </a:r>
            <a:r>
              <a:rPr sz="1069" spc="5" dirty="0">
                <a:latin typeface="Times New Roman"/>
                <a:cs typeface="Times New Roman"/>
              </a:rPr>
              <a:t>position. Let’s </a:t>
            </a:r>
            <a:r>
              <a:rPr sz="1069" spc="10" dirty="0">
                <a:latin typeface="Times New Roman"/>
                <a:cs typeface="Times New Roman"/>
              </a:rPr>
              <a:t>see the </a:t>
            </a:r>
            <a:r>
              <a:rPr sz="1069" spc="5" dirty="0">
                <a:latin typeface="Times New Roman"/>
                <a:cs typeface="Times New Roman"/>
              </a:rPr>
              <a:t>position of </a:t>
            </a:r>
            <a:r>
              <a:rPr sz="1069" spc="10" dirty="0">
                <a:latin typeface="Times New Roman"/>
                <a:cs typeface="Times New Roman"/>
              </a:rPr>
              <a:t>other nodes in the  </a:t>
            </a:r>
            <a:r>
              <a:rPr sz="1069" spc="5" dirty="0">
                <a:latin typeface="Times New Roman"/>
                <a:cs typeface="Times New Roman"/>
              </a:rPr>
              <a:t>array.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74"/>
              </a:lnSpc>
            </a:pPr>
            <a:r>
              <a:rPr sz="1069" spc="15" dirty="0">
                <a:latin typeface="Times New Roman"/>
                <a:cs typeface="Times New Roman"/>
              </a:rPr>
              <a:t>As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5" dirty="0">
                <a:latin typeface="Times New Roman"/>
                <a:cs typeface="Times New Roman"/>
              </a:rPr>
              <a:t>node </a:t>
            </a:r>
            <a:r>
              <a:rPr sz="1069" i="1" spc="15" dirty="0">
                <a:latin typeface="Times New Roman"/>
                <a:cs typeface="Times New Roman"/>
              </a:rPr>
              <a:t>C </a:t>
            </a:r>
            <a:r>
              <a:rPr sz="1069" spc="5" dirty="0">
                <a:latin typeface="Times New Roman"/>
                <a:cs typeface="Times New Roman"/>
              </a:rPr>
              <a:t>is at position 3, its children should </a:t>
            </a:r>
            <a:r>
              <a:rPr sz="1069" spc="10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at </a:t>
            </a:r>
            <a:r>
              <a:rPr sz="1069" spc="10" dirty="0">
                <a:latin typeface="Times New Roman"/>
                <a:cs typeface="Times New Roman"/>
              </a:rPr>
              <a:t>2*3 </a:t>
            </a:r>
            <a:r>
              <a:rPr sz="1069" spc="5" dirty="0">
                <a:latin typeface="Times New Roman"/>
                <a:cs typeface="Times New Roman"/>
              </a:rPr>
              <a:t>i.e. </a:t>
            </a:r>
            <a:r>
              <a:rPr sz="1069" dirty="0">
                <a:latin typeface="Times New Roman"/>
                <a:cs typeface="Times New Roman"/>
              </a:rPr>
              <a:t>6</a:t>
            </a:r>
            <a:r>
              <a:rPr sz="1094" baseline="37037" dirty="0">
                <a:latin typeface="Times New Roman"/>
                <a:cs typeface="Times New Roman"/>
              </a:rPr>
              <a:t>th </a:t>
            </a:r>
            <a:r>
              <a:rPr sz="1069" spc="5" dirty="0">
                <a:latin typeface="Times New Roman"/>
                <a:cs typeface="Times New Roman"/>
              </a:rPr>
              <a:t>position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7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2*3+1</a:t>
            </a: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400"/>
              </a:lnSpc>
              <a:spcBef>
                <a:spcPts val="10"/>
              </a:spcBef>
            </a:pPr>
            <a:r>
              <a:rPr sz="1069" spc="5" dirty="0">
                <a:latin typeface="Times New Roman"/>
                <a:cs typeface="Times New Roman"/>
              </a:rPr>
              <a:t>i.e. </a:t>
            </a:r>
            <a:r>
              <a:rPr sz="1069" dirty="0">
                <a:latin typeface="Times New Roman"/>
                <a:cs typeface="Times New Roman"/>
              </a:rPr>
              <a:t>7</a:t>
            </a:r>
            <a:r>
              <a:rPr sz="1094" baseline="37037" dirty="0">
                <a:latin typeface="Times New Roman"/>
                <a:cs typeface="Times New Roman"/>
              </a:rPr>
              <a:t>th </a:t>
            </a:r>
            <a:r>
              <a:rPr sz="1069" spc="10" dirty="0">
                <a:latin typeface="Times New Roman"/>
                <a:cs typeface="Times New Roman"/>
              </a:rPr>
              <a:t>position.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children of </a:t>
            </a:r>
            <a:r>
              <a:rPr sz="1069" i="1" spc="15" dirty="0">
                <a:latin typeface="Times New Roman"/>
                <a:cs typeface="Times New Roman"/>
              </a:rPr>
              <a:t>C </a:t>
            </a:r>
            <a:r>
              <a:rPr sz="1069" spc="5" dirty="0">
                <a:latin typeface="Times New Roman"/>
                <a:cs typeface="Times New Roman"/>
              </a:rPr>
              <a:t>are </a:t>
            </a:r>
            <a:r>
              <a:rPr sz="1069" i="1" spc="15" dirty="0">
                <a:latin typeface="Times New Roman"/>
                <a:cs typeface="Times New Roman"/>
              </a:rPr>
              <a:t>F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i="1" spc="19" dirty="0">
                <a:latin typeface="Times New Roman"/>
                <a:cs typeface="Times New Roman"/>
              </a:rPr>
              <a:t>G </a:t>
            </a:r>
            <a:r>
              <a:rPr sz="1069" spc="10" dirty="0">
                <a:latin typeface="Times New Roman"/>
                <a:cs typeface="Times New Roman"/>
              </a:rPr>
              <a:t>which should be at </a:t>
            </a:r>
            <a:r>
              <a:rPr sz="1069" dirty="0">
                <a:latin typeface="Times New Roman"/>
                <a:cs typeface="Times New Roman"/>
              </a:rPr>
              <a:t>6</a:t>
            </a:r>
            <a:r>
              <a:rPr sz="1094" baseline="37037" dirty="0">
                <a:latin typeface="Times New Roman"/>
                <a:cs typeface="Times New Roman"/>
              </a:rPr>
              <a:t>th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dirty="0">
                <a:latin typeface="Times New Roman"/>
                <a:cs typeface="Times New Roman"/>
              </a:rPr>
              <a:t>7</a:t>
            </a:r>
            <a:r>
              <a:rPr sz="1094" baseline="37037" dirty="0">
                <a:latin typeface="Times New Roman"/>
                <a:cs typeface="Times New Roman"/>
              </a:rPr>
              <a:t>th </a:t>
            </a:r>
            <a:r>
              <a:rPr sz="1069" spc="5" dirty="0">
                <a:latin typeface="Times New Roman"/>
                <a:cs typeface="Times New Roman"/>
              </a:rPr>
              <a:t>position.  </a:t>
            </a:r>
            <a:r>
              <a:rPr sz="1069" spc="10" dirty="0">
                <a:latin typeface="Times New Roman"/>
                <a:cs typeface="Times New Roman"/>
              </a:rPr>
              <a:t>Look </a:t>
            </a:r>
            <a:r>
              <a:rPr sz="1069" spc="5" dirty="0">
                <a:latin typeface="Times New Roman"/>
                <a:cs typeface="Times New Roman"/>
              </a:rPr>
              <a:t>at </a:t>
            </a:r>
            <a:r>
              <a:rPr sz="1069" spc="10" dirty="0">
                <a:latin typeface="Times New Roman"/>
                <a:cs typeface="Times New Roman"/>
              </a:rPr>
              <a:t>the node </a:t>
            </a:r>
            <a:r>
              <a:rPr sz="1069" i="1" spc="15" dirty="0">
                <a:latin typeface="Times New Roman"/>
                <a:cs typeface="Times New Roman"/>
              </a:rPr>
              <a:t>D</a:t>
            </a:r>
            <a:r>
              <a:rPr sz="1069" spc="15" dirty="0">
                <a:latin typeface="Times New Roman"/>
                <a:cs typeface="Times New Roman"/>
              </a:rPr>
              <a:t>. </a:t>
            </a:r>
            <a:r>
              <a:rPr sz="1069" spc="5" dirty="0">
                <a:latin typeface="Times New Roman"/>
                <a:cs typeface="Times New Roman"/>
              </a:rPr>
              <a:t>It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at </a:t>
            </a:r>
            <a:r>
              <a:rPr sz="1069" spc="5" dirty="0">
                <a:latin typeface="Times New Roman"/>
                <a:cs typeface="Times New Roman"/>
              </a:rPr>
              <a:t>position 4. Its </a:t>
            </a:r>
            <a:r>
              <a:rPr sz="1069" spc="10" dirty="0">
                <a:latin typeface="Times New Roman"/>
                <a:cs typeface="Times New Roman"/>
              </a:rPr>
              <a:t>children </a:t>
            </a:r>
            <a:r>
              <a:rPr sz="1069" spc="5" dirty="0">
                <a:latin typeface="Times New Roman"/>
                <a:cs typeface="Times New Roman"/>
              </a:rPr>
              <a:t>should </a:t>
            </a:r>
            <a:r>
              <a:rPr sz="1069" spc="10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at position </a:t>
            </a:r>
            <a:r>
              <a:rPr sz="1069" spc="10" dirty="0">
                <a:latin typeface="Times New Roman"/>
                <a:cs typeface="Times New Roman"/>
              </a:rPr>
              <a:t>8 and </a:t>
            </a:r>
            <a:r>
              <a:rPr sz="1069" spc="5" dirty="0">
                <a:latin typeface="Times New Roman"/>
                <a:cs typeface="Times New Roman"/>
              </a:rPr>
              <a:t>9. </a:t>
            </a:r>
            <a:r>
              <a:rPr sz="1069" i="1" spc="15" dirty="0">
                <a:latin typeface="Times New Roman"/>
                <a:cs typeface="Times New Roman"/>
              </a:rPr>
              <a:t>E </a:t>
            </a:r>
            <a:r>
              <a:rPr sz="1069" dirty="0">
                <a:latin typeface="Times New Roman"/>
                <a:cs typeface="Times New Roman"/>
              </a:rPr>
              <a:t>is  </a:t>
            </a:r>
            <a:r>
              <a:rPr sz="1069" spc="5" dirty="0">
                <a:latin typeface="Times New Roman"/>
                <a:cs typeface="Times New Roman"/>
              </a:rPr>
              <a:t>at position </a:t>
            </a:r>
            <a:r>
              <a:rPr sz="1069" spc="10" dirty="0">
                <a:latin typeface="Times New Roman"/>
                <a:cs typeface="Times New Roman"/>
              </a:rPr>
              <a:t>5 so </a:t>
            </a:r>
            <a:r>
              <a:rPr sz="1069" dirty="0">
                <a:latin typeface="Times New Roman"/>
                <a:cs typeface="Times New Roman"/>
              </a:rPr>
              <a:t>its </a:t>
            </a:r>
            <a:r>
              <a:rPr sz="1069" spc="5" dirty="0">
                <a:latin typeface="Times New Roman"/>
                <a:cs typeface="Times New Roman"/>
              </a:rPr>
              <a:t>children should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at </a:t>
            </a:r>
            <a:r>
              <a:rPr sz="1069" spc="10" dirty="0">
                <a:latin typeface="Times New Roman"/>
                <a:cs typeface="Times New Roman"/>
              </a:rPr>
              <a:t>10 </a:t>
            </a:r>
            <a:r>
              <a:rPr sz="1069" spc="5" dirty="0">
                <a:latin typeface="Times New Roman"/>
                <a:cs typeface="Times New Roman"/>
              </a:rPr>
              <a:t>and </a:t>
            </a:r>
            <a:r>
              <a:rPr sz="1069" spc="10" dirty="0">
                <a:latin typeface="Times New Roman"/>
                <a:cs typeface="Times New Roman"/>
              </a:rPr>
              <a:t>11 </a:t>
            </a:r>
            <a:r>
              <a:rPr sz="1069" spc="5" dirty="0">
                <a:latin typeface="Times New Roman"/>
                <a:cs typeface="Times New Roman"/>
              </a:rPr>
              <a:t>positions. All the </a:t>
            </a:r>
            <a:r>
              <a:rPr sz="1069" spc="10" dirty="0">
                <a:latin typeface="Times New Roman"/>
                <a:cs typeface="Times New Roman"/>
              </a:rPr>
              <a:t>nodes have </a:t>
            </a:r>
            <a:r>
              <a:rPr sz="1069" spc="5" dirty="0">
                <a:latin typeface="Times New Roman"/>
                <a:cs typeface="Times New Roman"/>
              </a:rPr>
              <a:t>been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stored 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array. </a:t>
            </a:r>
            <a:r>
              <a:rPr sz="1069" spc="10" dirty="0">
                <a:latin typeface="Times New Roman"/>
                <a:cs typeface="Times New Roman"/>
              </a:rPr>
              <a:t>As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i="1" spc="15" dirty="0">
                <a:latin typeface="Times New Roman"/>
                <a:cs typeface="Times New Roman"/>
              </a:rPr>
              <a:t>E </a:t>
            </a:r>
            <a:r>
              <a:rPr sz="1069" spc="10" dirty="0">
                <a:latin typeface="Times New Roman"/>
                <a:cs typeface="Times New Roman"/>
              </a:rPr>
              <a:t>does </a:t>
            </a:r>
            <a:r>
              <a:rPr sz="1069" spc="5" dirty="0">
                <a:latin typeface="Times New Roman"/>
                <a:cs typeface="Times New Roman"/>
              </a:rPr>
              <a:t>not </a:t>
            </a:r>
            <a:r>
              <a:rPr sz="1069" spc="10" dirty="0">
                <a:latin typeface="Times New Roman"/>
                <a:cs typeface="Times New Roman"/>
              </a:rPr>
              <a:t>have a </a:t>
            </a:r>
            <a:r>
              <a:rPr sz="1069" spc="5" dirty="0">
                <a:latin typeface="Times New Roman"/>
                <a:cs typeface="Times New Roman"/>
              </a:rPr>
              <a:t>right child,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position </a:t>
            </a:r>
            <a:r>
              <a:rPr sz="1069" spc="10" dirty="0">
                <a:latin typeface="Times New Roman"/>
                <a:cs typeface="Times New Roman"/>
              </a:rPr>
              <a:t>11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empty 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array.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916536" y="1964055"/>
            <a:ext cx="298803" cy="121003"/>
          </a:xfrm>
          <a:custGeom>
            <a:avLst/>
            <a:gdLst/>
            <a:ahLst/>
            <a:cxnLst/>
            <a:rect l="l" t="t" r="r" b="b"/>
            <a:pathLst>
              <a:path w="307339" h="124460">
                <a:moveTo>
                  <a:pt x="268260" y="60261"/>
                </a:moveTo>
                <a:lnTo>
                  <a:pt x="240792" y="71627"/>
                </a:lnTo>
                <a:lnTo>
                  <a:pt x="301751" y="124206"/>
                </a:lnTo>
                <a:lnTo>
                  <a:pt x="305155" y="73151"/>
                </a:lnTo>
                <a:lnTo>
                  <a:pt x="277368" y="73151"/>
                </a:lnTo>
                <a:lnTo>
                  <a:pt x="274319" y="70866"/>
                </a:lnTo>
                <a:lnTo>
                  <a:pt x="268260" y="60261"/>
                </a:lnTo>
                <a:close/>
              </a:path>
              <a:path w="307339" h="124460">
                <a:moveTo>
                  <a:pt x="118872" y="0"/>
                </a:moveTo>
                <a:lnTo>
                  <a:pt x="117348" y="0"/>
                </a:lnTo>
                <a:lnTo>
                  <a:pt x="115824" y="762"/>
                </a:lnTo>
                <a:lnTo>
                  <a:pt x="114300" y="762"/>
                </a:lnTo>
                <a:lnTo>
                  <a:pt x="109728" y="2286"/>
                </a:lnTo>
                <a:lnTo>
                  <a:pt x="106680" y="3810"/>
                </a:lnTo>
                <a:lnTo>
                  <a:pt x="103631" y="4572"/>
                </a:lnTo>
                <a:lnTo>
                  <a:pt x="99822" y="6096"/>
                </a:lnTo>
                <a:lnTo>
                  <a:pt x="92201" y="8382"/>
                </a:lnTo>
                <a:lnTo>
                  <a:pt x="76962" y="14477"/>
                </a:lnTo>
                <a:lnTo>
                  <a:pt x="70866" y="17525"/>
                </a:lnTo>
                <a:lnTo>
                  <a:pt x="64007" y="20574"/>
                </a:lnTo>
                <a:lnTo>
                  <a:pt x="57912" y="25146"/>
                </a:lnTo>
                <a:lnTo>
                  <a:pt x="29718" y="55625"/>
                </a:lnTo>
                <a:lnTo>
                  <a:pt x="7619" y="92964"/>
                </a:lnTo>
                <a:lnTo>
                  <a:pt x="0" y="105156"/>
                </a:lnTo>
                <a:lnTo>
                  <a:pt x="0" y="108203"/>
                </a:lnTo>
                <a:lnTo>
                  <a:pt x="2286" y="111251"/>
                </a:lnTo>
                <a:lnTo>
                  <a:pt x="5333" y="111251"/>
                </a:lnTo>
                <a:lnTo>
                  <a:pt x="8381" y="109727"/>
                </a:lnTo>
                <a:lnTo>
                  <a:pt x="15239" y="96774"/>
                </a:lnTo>
                <a:lnTo>
                  <a:pt x="22098" y="84582"/>
                </a:lnTo>
                <a:lnTo>
                  <a:pt x="29718" y="72390"/>
                </a:lnTo>
                <a:lnTo>
                  <a:pt x="36575" y="60960"/>
                </a:lnTo>
                <a:lnTo>
                  <a:pt x="44957" y="50292"/>
                </a:lnTo>
                <a:lnTo>
                  <a:pt x="74675" y="25146"/>
                </a:lnTo>
                <a:lnTo>
                  <a:pt x="80772" y="22860"/>
                </a:lnTo>
                <a:lnTo>
                  <a:pt x="87630" y="19812"/>
                </a:lnTo>
                <a:lnTo>
                  <a:pt x="95250" y="16764"/>
                </a:lnTo>
                <a:lnTo>
                  <a:pt x="102869" y="14477"/>
                </a:lnTo>
                <a:lnTo>
                  <a:pt x="106680" y="12953"/>
                </a:lnTo>
                <a:lnTo>
                  <a:pt x="109728" y="12192"/>
                </a:lnTo>
                <a:lnTo>
                  <a:pt x="112775" y="10668"/>
                </a:lnTo>
                <a:lnTo>
                  <a:pt x="115062" y="9906"/>
                </a:lnTo>
                <a:lnTo>
                  <a:pt x="117348" y="9906"/>
                </a:lnTo>
                <a:lnTo>
                  <a:pt x="118787" y="9186"/>
                </a:lnTo>
                <a:lnTo>
                  <a:pt x="118110" y="9144"/>
                </a:lnTo>
                <a:lnTo>
                  <a:pt x="119633" y="8382"/>
                </a:lnTo>
                <a:lnTo>
                  <a:pt x="227075" y="8382"/>
                </a:lnTo>
                <a:lnTo>
                  <a:pt x="220218" y="6096"/>
                </a:lnTo>
                <a:lnTo>
                  <a:pt x="216407" y="5334"/>
                </a:lnTo>
                <a:lnTo>
                  <a:pt x="212598" y="5334"/>
                </a:lnTo>
                <a:lnTo>
                  <a:pt x="208025" y="4572"/>
                </a:lnTo>
                <a:lnTo>
                  <a:pt x="202692" y="4572"/>
                </a:lnTo>
                <a:lnTo>
                  <a:pt x="197357" y="3810"/>
                </a:lnTo>
                <a:lnTo>
                  <a:pt x="185166" y="3810"/>
                </a:lnTo>
                <a:lnTo>
                  <a:pt x="178307" y="3048"/>
                </a:lnTo>
                <a:lnTo>
                  <a:pt x="169925" y="3048"/>
                </a:lnTo>
                <a:lnTo>
                  <a:pt x="161544" y="2286"/>
                </a:lnTo>
                <a:lnTo>
                  <a:pt x="152400" y="2286"/>
                </a:lnTo>
                <a:lnTo>
                  <a:pt x="142494" y="1524"/>
                </a:lnTo>
                <a:lnTo>
                  <a:pt x="118872" y="0"/>
                </a:lnTo>
                <a:close/>
              </a:path>
              <a:path w="307339" h="124460">
                <a:moveTo>
                  <a:pt x="277019" y="56637"/>
                </a:moveTo>
                <a:lnTo>
                  <a:pt x="268260" y="60261"/>
                </a:lnTo>
                <a:lnTo>
                  <a:pt x="274319" y="70866"/>
                </a:lnTo>
                <a:lnTo>
                  <a:pt x="277368" y="73151"/>
                </a:lnTo>
                <a:lnTo>
                  <a:pt x="280416" y="73151"/>
                </a:lnTo>
                <a:lnTo>
                  <a:pt x="282701" y="70103"/>
                </a:lnTo>
                <a:lnTo>
                  <a:pt x="282701" y="67056"/>
                </a:lnTo>
                <a:lnTo>
                  <a:pt x="277019" y="56637"/>
                </a:lnTo>
                <a:close/>
              </a:path>
              <a:path w="307339" h="124460">
                <a:moveTo>
                  <a:pt x="307086" y="44196"/>
                </a:moveTo>
                <a:lnTo>
                  <a:pt x="277019" y="56637"/>
                </a:lnTo>
                <a:lnTo>
                  <a:pt x="282701" y="67056"/>
                </a:lnTo>
                <a:lnTo>
                  <a:pt x="282701" y="70103"/>
                </a:lnTo>
                <a:lnTo>
                  <a:pt x="280416" y="73151"/>
                </a:lnTo>
                <a:lnTo>
                  <a:pt x="305155" y="73151"/>
                </a:lnTo>
                <a:lnTo>
                  <a:pt x="307086" y="44196"/>
                </a:lnTo>
                <a:close/>
              </a:path>
              <a:path w="307339" h="124460">
                <a:moveTo>
                  <a:pt x="265175" y="54864"/>
                </a:moveTo>
                <a:lnTo>
                  <a:pt x="268260" y="60261"/>
                </a:lnTo>
                <a:lnTo>
                  <a:pt x="277019" y="56637"/>
                </a:lnTo>
                <a:lnTo>
                  <a:pt x="276467" y="55625"/>
                </a:lnTo>
                <a:lnTo>
                  <a:pt x="265938" y="55625"/>
                </a:lnTo>
                <a:lnTo>
                  <a:pt x="265175" y="54864"/>
                </a:lnTo>
                <a:close/>
              </a:path>
              <a:path w="307339" h="124460">
                <a:moveTo>
                  <a:pt x="227837" y="8382"/>
                </a:moveTo>
                <a:lnTo>
                  <a:pt x="119633" y="8382"/>
                </a:lnTo>
                <a:lnTo>
                  <a:pt x="119633" y="9144"/>
                </a:lnTo>
                <a:lnTo>
                  <a:pt x="118872" y="9144"/>
                </a:lnTo>
                <a:lnTo>
                  <a:pt x="141731" y="10668"/>
                </a:lnTo>
                <a:lnTo>
                  <a:pt x="151637" y="10668"/>
                </a:lnTo>
                <a:lnTo>
                  <a:pt x="161544" y="11430"/>
                </a:lnTo>
                <a:lnTo>
                  <a:pt x="169925" y="12192"/>
                </a:lnTo>
                <a:lnTo>
                  <a:pt x="184404" y="12192"/>
                </a:lnTo>
                <a:lnTo>
                  <a:pt x="191262" y="12953"/>
                </a:lnTo>
                <a:lnTo>
                  <a:pt x="202692" y="12953"/>
                </a:lnTo>
                <a:lnTo>
                  <a:pt x="207263" y="13716"/>
                </a:lnTo>
                <a:lnTo>
                  <a:pt x="211074" y="13716"/>
                </a:lnTo>
                <a:lnTo>
                  <a:pt x="215645" y="14477"/>
                </a:lnTo>
                <a:lnTo>
                  <a:pt x="224789" y="16764"/>
                </a:lnTo>
                <a:lnTo>
                  <a:pt x="224028" y="16764"/>
                </a:lnTo>
                <a:lnTo>
                  <a:pt x="230124" y="19050"/>
                </a:lnTo>
                <a:lnTo>
                  <a:pt x="232410" y="20574"/>
                </a:lnTo>
                <a:lnTo>
                  <a:pt x="234695" y="22860"/>
                </a:lnTo>
                <a:lnTo>
                  <a:pt x="237744" y="24384"/>
                </a:lnTo>
                <a:lnTo>
                  <a:pt x="246125" y="32766"/>
                </a:lnTo>
                <a:lnTo>
                  <a:pt x="249174" y="36575"/>
                </a:lnTo>
                <a:lnTo>
                  <a:pt x="252983" y="40386"/>
                </a:lnTo>
                <a:lnTo>
                  <a:pt x="256794" y="44958"/>
                </a:lnTo>
                <a:lnTo>
                  <a:pt x="265938" y="55625"/>
                </a:lnTo>
                <a:lnTo>
                  <a:pt x="276467" y="55625"/>
                </a:lnTo>
                <a:lnTo>
                  <a:pt x="273557" y="50292"/>
                </a:lnTo>
                <a:lnTo>
                  <a:pt x="272795" y="50292"/>
                </a:lnTo>
                <a:lnTo>
                  <a:pt x="268224" y="44196"/>
                </a:lnTo>
                <a:lnTo>
                  <a:pt x="263651" y="39624"/>
                </a:lnTo>
                <a:lnTo>
                  <a:pt x="256031" y="30480"/>
                </a:lnTo>
                <a:lnTo>
                  <a:pt x="243078" y="17525"/>
                </a:lnTo>
                <a:lnTo>
                  <a:pt x="236981" y="12953"/>
                </a:lnTo>
                <a:lnTo>
                  <a:pt x="227837" y="8382"/>
                </a:lnTo>
                <a:close/>
              </a:path>
              <a:path w="307339" h="124460">
                <a:moveTo>
                  <a:pt x="119633" y="8382"/>
                </a:moveTo>
                <a:lnTo>
                  <a:pt x="118110" y="9144"/>
                </a:lnTo>
                <a:lnTo>
                  <a:pt x="118787" y="9186"/>
                </a:lnTo>
                <a:lnTo>
                  <a:pt x="119633" y="9144"/>
                </a:lnTo>
                <a:lnTo>
                  <a:pt x="119633" y="838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" name="object 23"/>
          <p:cNvSpPr/>
          <p:nvPr/>
        </p:nvSpPr>
        <p:spPr>
          <a:xfrm>
            <a:off x="1891346" y="1785515"/>
            <a:ext cx="642056" cy="303124"/>
          </a:xfrm>
          <a:custGeom>
            <a:avLst/>
            <a:gdLst/>
            <a:ahLst/>
            <a:cxnLst/>
            <a:rect l="l" t="t" r="r" b="b"/>
            <a:pathLst>
              <a:path w="660400" h="311785">
                <a:moveTo>
                  <a:pt x="327659" y="0"/>
                </a:moveTo>
                <a:lnTo>
                  <a:pt x="281939" y="2285"/>
                </a:lnTo>
                <a:lnTo>
                  <a:pt x="238506" y="8381"/>
                </a:lnTo>
                <a:lnTo>
                  <a:pt x="217931" y="13715"/>
                </a:lnTo>
                <a:lnTo>
                  <a:pt x="208025" y="16001"/>
                </a:lnTo>
                <a:lnTo>
                  <a:pt x="198119" y="19811"/>
                </a:lnTo>
                <a:lnTo>
                  <a:pt x="188975" y="22859"/>
                </a:lnTo>
                <a:lnTo>
                  <a:pt x="179831" y="26669"/>
                </a:lnTo>
                <a:lnTo>
                  <a:pt x="134874" y="54863"/>
                </a:lnTo>
                <a:lnTo>
                  <a:pt x="102869" y="87629"/>
                </a:lnTo>
                <a:lnTo>
                  <a:pt x="97536" y="95250"/>
                </a:lnTo>
                <a:lnTo>
                  <a:pt x="86106" y="111251"/>
                </a:lnTo>
                <a:lnTo>
                  <a:pt x="66293" y="145541"/>
                </a:lnTo>
                <a:lnTo>
                  <a:pt x="48006" y="182879"/>
                </a:lnTo>
                <a:lnTo>
                  <a:pt x="31241" y="223265"/>
                </a:lnTo>
                <a:lnTo>
                  <a:pt x="22859" y="243077"/>
                </a:lnTo>
                <a:lnTo>
                  <a:pt x="15239" y="264413"/>
                </a:lnTo>
                <a:lnTo>
                  <a:pt x="0" y="306324"/>
                </a:lnTo>
                <a:lnTo>
                  <a:pt x="0" y="309372"/>
                </a:lnTo>
                <a:lnTo>
                  <a:pt x="3047" y="311657"/>
                </a:lnTo>
                <a:lnTo>
                  <a:pt x="6095" y="311657"/>
                </a:lnTo>
                <a:lnTo>
                  <a:pt x="8381" y="309372"/>
                </a:lnTo>
                <a:lnTo>
                  <a:pt x="23621" y="267461"/>
                </a:lnTo>
                <a:lnTo>
                  <a:pt x="31241" y="246887"/>
                </a:lnTo>
                <a:lnTo>
                  <a:pt x="56387" y="186689"/>
                </a:lnTo>
                <a:lnTo>
                  <a:pt x="73913" y="150113"/>
                </a:lnTo>
                <a:lnTo>
                  <a:pt x="93725" y="115824"/>
                </a:lnTo>
                <a:lnTo>
                  <a:pt x="121919" y="80009"/>
                </a:lnTo>
                <a:lnTo>
                  <a:pt x="128015" y="73151"/>
                </a:lnTo>
                <a:lnTo>
                  <a:pt x="160781" y="46481"/>
                </a:lnTo>
                <a:lnTo>
                  <a:pt x="192786" y="31241"/>
                </a:lnTo>
                <a:lnTo>
                  <a:pt x="201168" y="28193"/>
                </a:lnTo>
                <a:lnTo>
                  <a:pt x="240030" y="17525"/>
                </a:lnTo>
                <a:lnTo>
                  <a:pt x="282701" y="11429"/>
                </a:lnTo>
                <a:lnTo>
                  <a:pt x="327659" y="9143"/>
                </a:lnTo>
                <a:lnTo>
                  <a:pt x="420369" y="9143"/>
                </a:lnTo>
                <a:lnTo>
                  <a:pt x="416813" y="8381"/>
                </a:lnTo>
                <a:lnTo>
                  <a:pt x="373380" y="2285"/>
                </a:lnTo>
                <a:lnTo>
                  <a:pt x="350519" y="761"/>
                </a:lnTo>
                <a:lnTo>
                  <a:pt x="327659" y="0"/>
                </a:lnTo>
                <a:close/>
              </a:path>
              <a:path w="660400" h="311785">
                <a:moveTo>
                  <a:pt x="621935" y="241911"/>
                </a:moveTo>
                <a:lnTo>
                  <a:pt x="592074" y="252983"/>
                </a:lnTo>
                <a:lnTo>
                  <a:pt x="650747" y="307848"/>
                </a:lnTo>
                <a:lnTo>
                  <a:pt x="656669" y="256031"/>
                </a:lnTo>
                <a:lnTo>
                  <a:pt x="628650" y="256031"/>
                </a:lnTo>
                <a:lnTo>
                  <a:pt x="626363" y="252983"/>
                </a:lnTo>
                <a:lnTo>
                  <a:pt x="621935" y="241911"/>
                </a:lnTo>
                <a:close/>
              </a:path>
              <a:path w="660400" h="311785">
                <a:moveTo>
                  <a:pt x="630296" y="238811"/>
                </a:moveTo>
                <a:lnTo>
                  <a:pt x="621935" y="241911"/>
                </a:lnTo>
                <a:lnTo>
                  <a:pt x="626363" y="252983"/>
                </a:lnTo>
                <a:lnTo>
                  <a:pt x="628650" y="256031"/>
                </a:lnTo>
                <a:lnTo>
                  <a:pt x="631697" y="256031"/>
                </a:lnTo>
                <a:lnTo>
                  <a:pt x="633983" y="253745"/>
                </a:lnTo>
                <a:lnTo>
                  <a:pt x="634745" y="249935"/>
                </a:lnTo>
                <a:lnTo>
                  <a:pt x="630296" y="238811"/>
                </a:lnTo>
                <a:close/>
              </a:path>
              <a:path w="660400" h="311785">
                <a:moveTo>
                  <a:pt x="659891" y="227837"/>
                </a:moveTo>
                <a:lnTo>
                  <a:pt x="630296" y="238811"/>
                </a:lnTo>
                <a:lnTo>
                  <a:pt x="634745" y="249935"/>
                </a:lnTo>
                <a:lnTo>
                  <a:pt x="633983" y="253745"/>
                </a:lnTo>
                <a:lnTo>
                  <a:pt x="631697" y="256031"/>
                </a:lnTo>
                <a:lnTo>
                  <a:pt x="656669" y="256031"/>
                </a:lnTo>
                <a:lnTo>
                  <a:pt x="659891" y="227837"/>
                </a:lnTo>
                <a:close/>
              </a:path>
              <a:path w="660400" h="311785">
                <a:moveTo>
                  <a:pt x="420369" y="9143"/>
                </a:moveTo>
                <a:lnTo>
                  <a:pt x="327659" y="9143"/>
                </a:lnTo>
                <a:lnTo>
                  <a:pt x="350519" y="9905"/>
                </a:lnTo>
                <a:lnTo>
                  <a:pt x="372618" y="11429"/>
                </a:lnTo>
                <a:lnTo>
                  <a:pt x="415289" y="17525"/>
                </a:lnTo>
                <a:lnTo>
                  <a:pt x="463295" y="31241"/>
                </a:lnTo>
                <a:lnTo>
                  <a:pt x="486918" y="42672"/>
                </a:lnTo>
                <a:lnTo>
                  <a:pt x="494538" y="46481"/>
                </a:lnTo>
                <a:lnTo>
                  <a:pt x="501395" y="51053"/>
                </a:lnTo>
                <a:lnTo>
                  <a:pt x="515112" y="61722"/>
                </a:lnTo>
                <a:lnTo>
                  <a:pt x="521207" y="67817"/>
                </a:lnTo>
                <a:lnTo>
                  <a:pt x="527303" y="73151"/>
                </a:lnTo>
                <a:lnTo>
                  <a:pt x="561594" y="116585"/>
                </a:lnTo>
                <a:lnTo>
                  <a:pt x="581406" y="150113"/>
                </a:lnTo>
                <a:lnTo>
                  <a:pt x="598932" y="186689"/>
                </a:lnTo>
                <a:lnTo>
                  <a:pt x="615695" y="226313"/>
                </a:lnTo>
                <a:lnTo>
                  <a:pt x="621935" y="241911"/>
                </a:lnTo>
                <a:lnTo>
                  <a:pt x="630296" y="238811"/>
                </a:lnTo>
                <a:lnTo>
                  <a:pt x="615695" y="202691"/>
                </a:lnTo>
                <a:lnTo>
                  <a:pt x="598169" y="163829"/>
                </a:lnTo>
                <a:lnTo>
                  <a:pt x="579119" y="128015"/>
                </a:lnTo>
                <a:lnTo>
                  <a:pt x="557783" y="95250"/>
                </a:lnTo>
                <a:lnTo>
                  <a:pt x="552450" y="87629"/>
                </a:lnTo>
                <a:lnTo>
                  <a:pt x="534162" y="67055"/>
                </a:lnTo>
                <a:lnTo>
                  <a:pt x="513588" y="48767"/>
                </a:lnTo>
                <a:lnTo>
                  <a:pt x="506730" y="44195"/>
                </a:lnTo>
                <a:lnTo>
                  <a:pt x="499109" y="38861"/>
                </a:lnTo>
                <a:lnTo>
                  <a:pt x="457200" y="19050"/>
                </a:lnTo>
                <a:lnTo>
                  <a:pt x="437388" y="13715"/>
                </a:lnTo>
                <a:lnTo>
                  <a:pt x="427481" y="10667"/>
                </a:lnTo>
                <a:lnTo>
                  <a:pt x="420369" y="91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" name="object 24"/>
          <p:cNvSpPr/>
          <p:nvPr/>
        </p:nvSpPr>
        <p:spPr>
          <a:xfrm>
            <a:off x="2201757" y="2447078"/>
            <a:ext cx="647612" cy="366713"/>
          </a:xfrm>
          <a:custGeom>
            <a:avLst/>
            <a:gdLst/>
            <a:ahLst/>
            <a:cxnLst/>
            <a:rect l="l" t="t" r="r" b="b"/>
            <a:pathLst>
              <a:path w="666114" h="377189">
                <a:moveTo>
                  <a:pt x="16002" y="0"/>
                </a:moveTo>
                <a:lnTo>
                  <a:pt x="0" y="8382"/>
                </a:lnTo>
                <a:lnTo>
                  <a:pt x="25908" y="58674"/>
                </a:lnTo>
                <a:lnTo>
                  <a:pt x="38100" y="83820"/>
                </a:lnTo>
                <a:lnTo>
                  <a:pt x="64008" y="132588"/>
                </a:lnTo>
                <a:lnTo>
                  <a:pt x="76962" y="156210"/>
                </a:lnTo>
                <a:lnTo>
                  <a:pt x="89916" y="179070"/>
                </a:lnTo>
                <a:lnTo>
                  <a:pt x="103631" y="201168"/>
                </a:lnTo>
                <a:lnTo>
                  <a:pt x="116586" y="222503"/>
                </a:lnTo>
                <a:lnTo>
                  <a:pt x="137160" y="252222"/>
                </a:lnTo>
                <a:lnTo>
                  <a:pt x="144018" y="261366"/>
                </a:lnTo>
                <a:lnTo>
                  <a:pt x="151637" y="270510"/>
                </a:lnTo>
                <a:lnTo>
                  <a:pt x="158496" y="278892"/>
                </a:lnTo>
                <a:lnTo>
                  <a:pt x="166116" y="287274"/>
                </a:lnTo>
                <a:lnTo>
                  <a:pt x="172974" y="295656"/>
                </a:lnTo>
                <a:lnTo>
                  <a:pt x="180594" y="303275"/>
                </a:lnTo>
                <a:lnTo>
                  <a:pt x="188213" y="310134"/>
                </a:lnTo>
                <a:lnTo>
                  <a:pt x="195072" y="316992"/>
                </a:lnTo>
                <a:lnTo>
                  <a:pt x="202692" y="323850"/>
                </a:lnTo>
                <a:lnTo>
                  <a:pt x="243078" y="349758"/>
                </a:lnTo>
                <a:lnTo>
                  <a:pt x="268986" y="360425"/>
                </a:lnTo>
                <a:lnTo>
                  <a:pt x="278130" y="364236"/>
                </a:lnTo>
                <a:lnTo>
                  <a:pt x="314706" y="373379"/>
                </a:lnTo>
                <a:lnTo>
                  <a:pt x="323850" y="374903"/>
                </a:lnTo>
                <a:lnTo>
                  <a:pt x="352044" y="377190"/>
                </a:lnTo>
                <a:lnTo>
                  <a:pt x="371094" y="377190"/>
                </a:lnTo>
                <a:lnTo>
                  <a:pt x="398525" y="374903"/>
                </a:lnTo>
                <a:lnTo>
                  <a:pt x="407669" y="373379"/>
                </a:lnTo>
                <a:lnTo>
                  <a:pt x="416813" y="371094"/>
                </a:lnTo>
                <a:lnTo>
                  <a:pt x="425958" y="369570"/>
                </a:lnTo>
                <a:lnTo>
                  <a:pt x="434340" y="366522"/>
                </a:lnTo>
                <a:lnTo>
                  <a:pt x="443484" y="364236"/>
                </a:lnTo>
                <a:lnTo>
                  <a:pt x="451866" y="361188"/>
                </a:lnTo>
                <a:lnTo>
                  <a:pt x="455218" y="359664"/>
                </a:lnTo>
                <a:lnTo>
                  <a:pt x="361950" y="359664"/>
                </a:lnTo>
                <a:lnTo>
                  <a:pt x="353568" y="358901"/>
                </a:lnTo>
                <a:lnTo>
                  <a:pt x="344424" y="358901"/>
                </a:lnTo>
                <a:lnTo>
                  <a:pt x="336042" y="358140"/>
                </a:lnTo>
                <a:lnTo>
                  <a:pt x="326898" y="356616"/>
                </a:lnTo>
                <a:lnTo>
                  <a:pt x="318516" y="355853"/>
                </a:lnTo>
                <a:lnTo>
                  <a:pt x="309372" y="353568"/>
                </a:lnTo>
                <a:lnTo>
                  <a:pt x="300990" y="352044"/>
                </a:lnTo>
                <a:lnTo>
                  <a:pt x="292608" y="349758"/>
                </a:lnTo>
                <a:lnTo>
                  <a:pt x="284225" y="346710"/>
                </a:lnTo>
                <a:lnTo>
                  <a:pt x="275844" y="344424"/>
                </a:lnTo>
                <a:lnTo>
                  <a:pt x="267462" y="340614"/>
                </a:lnTo>
                <a:lnTo>
                  <a:pt x="259842" y="337566"/>
                </a:lnTo>
                <a:lnTo>
                  <a:pt x="251460" y="333756"/>
                </a:lnTo>
                <a:lnTo>
                  <a:pt x="243840" y="329184"/>
                </a:lnTo>
                <a:lnTo>
                  <a:pt x="236219" y="325374"/>
                </a:lnTo>
                <a:lnTo>
                  <a:pt x="179069" y="275844"/>
                </a:lnTo>
                <a:lnTo>
                  <a:pt x="151637" y="241553"/>
                </a:lnTo>
                <a:lnTo>
                  <a:pt x="145542" y="232410"/>
                </a:lnTo>
                <a:lnTo>
                  <a:pt x="131825" y="212598"/>
                </a:lnTo>
                <a:lnTo>
                  <a:pt x="105918" y="169925"/>
                </a:lnTo>
                <a:lnTo>
                  <a:pt x="80010" y="124206"/>
                </a:lnTo>
                <a:lnTo>
                  <a:pt x="54102" y="75438"/>
                </a:lnTo>
                <a:lnTo>
                  <a:pt x="41910" y="50292"/>
                </a:lnTo>
                <a:lnTo>
                  <a:pt x="16002" y="0"/>
                </a:lnTo>
                <a:close/>
              </a:path>
              <a:path w="666114" h="377189">
                <a:moveTo>
                  <a:pt x="623287" y="69426"/>
                </a:moveTo>
                <a:lnTo>
                  <a:pt x="621030" y="76200"/>
                </a:lnTo>
                <a:lnTo>
                  <a:pt x="611886" y="100584"/>
                </a:lnTo>
                <a:lnTo>
                  <a:pt x="603504" y="124968"/>
                </a:lnTo>
                <a:lnTo>
                  <a:pt x="594360" y="148590"/>
                </a:lnTo>
                <a:lnTo>
                  <a:pt x="576072" y="192786"/>
                </a:lnTo>
                <a:lnTo>
                  <a:pt x="566166" y="213360"/>
                </a:lnTo>
                <a:lnTo>
                  <a:pt x="560832" y="223266"/>
                </a:lnTo>
                <a:lnTo>
                  <a:pt x="556260" y="233172"/>
                </a:lnTo>
                <a:lnTo>
                  <a:pt x="545592" y="251460"/>
                </a:lnTo>
                <a:lnTo>
                  <a:pt x="529590" y="276606"/>
                </a:lnTo>
                <a:lnTo>
                  <a:pt x="523494" y="284225"/>
                </a:lnTo>
                <a:lnTo>
                  <a:pt x="518160" y="291084"/>
                </a:lnTo>
                <a:lnTo>
                  <a:pt x="512063" y="297942"/>
                </a:lnTo>
                <a:lnTo>
                  <a:pt x="506730" y="304038"/>
                </a:lnTo>
                <a:lnTo>
                  <a:pt x="500634" y="310134"/>
                </a:lnTo>
                <a:lnTo>
                  <a:pt x="494538" y="315468"/>
                </a:lnTo>
                <a:lnTo>
                  <a:pt x="487680" y="320801"/>
                </a:lnTo>
                <a:lnTo>
                  <a:pt x="481584" y="325374"/>
                </a:lnTo>
                <a:lnTo>
                  <a:pt x="474725" y="329184"/>
                </a:lnTo>
                <a:lnTo>
                  <a:pt x="467868" y="333756"/>
                </a:lnTo>
                <a:lnTo>
                  <a:pt x="460248" y="337566"/>
                </a:lnTo>
                <a:lnTo>
                  <a:pt x="453390" y="340614"/>
                </a:lnTo>
                <a:lnTo>
                  <a:pt x="445769" y="344424"/>
                </a:lnTo>
                <a:lnTo>
                  <a:pt x="437388" y="346710"/>
                </a:lnTo>
                <a:lnTo>
                  <a:pt x="429768" y="349758"/>
                </a:lnTo>
                <a:lnTo>
                  <a:pt x="421386" y="352044"/>
                </a:lnTo>
                <a:lnTo>
                  <a:pt x="413004" y="353568"/>
                </a:lnTo>
                <a:lnTo>
                  <a:pt x="405384" y="355092"/>
                </a:lnTo>
                <a:lnTo>
                  <a:pt x="396240" y="356616"/>
                </a:lnTo>
                <a:lnTo>
                  <a:pt x="387858" y="358140"/>
                </a:lnTo>
                <a:lnTo>
                  <a:pt x="379475" y="358901"/>
                </a:lnTo>
                <a:lnTo>
                  <a:pt x="371094" y="358901"/>
                </a:lnTo>
                <a:lnTo>
                  <a:pt x="361950" y="359664"/>
                </a:lnTo>
                <a:lnTo>
                  <a:pt x="455218" y="359664"/>
                </a:lnTo>
                <a:lnTo>
                  <a:pt x="460248" y="357377"/>
                </a:lnTo>
                <a:lnTo>
                  <a:pt x="467868" y="353568"/>
                </a:lnTo>
                <a:lnTo>
                  <a:pt x="476250" y="349758"/>
                </a:lnTo>
                <a:lnTo>
                  <a:pt x="491490" y="340614"/>
                </a:lnTo>
                <a:lnTo>
                  <a:pt x="498348" y="335279"/>
                </a:lnTo>
                <a:lnTo>
                  <a:pt x="505206" y="329184"/>
                </a:lnTo>
                <a:lnTo>
                  <a:pt x="512063" y="323850"/>
                </a:lnTo>
                <a:lnTo>
                  <a:pt x="518922" y="316992"/>
                </a:lnTo>
                <a:lnTo>
                  <a:pt x="525018" y="310134"/>
                </a:lnTo>
                <a:lnTo>
                  <a:pt x="531876" y="302514"/>
                </a:lnTo>
                <a:lnTo>
                  <a:pt x="544068" y="287274"/>
                </a:lnTo>
                <a:lnTo>
                  <a:pt x="549402" y="278892"/>
                </a:lnTo>
                <a:lnTo>
                  <a:pt x="555498" y="269748"/>
                </a:lnTo>
                <a:lnTo>
                  <a:pt x="576834" y="231648"/>
                </a:lnTo>
                <a:lnTo>
                  <a:pt x="601980" y="178308"/>
                </a:lnTo>
                <a:lnTo>
                  <a:pt x="629412" y="107442"/>
                </a:lnTo>
                <a:lnTo>
                  <a:pt x="640185" y="75122"/>
                </a:lnTo>
                <a:lnTo>
                  <a:pt x="623287" y="69426"/>
                </a:lnTo>
                <a:close/>
              </a:path>
              <a:path w="666114" h="377189">
                <a:moveTo>
                  <a:pt x="662286" y="57912"/>
                </a:moveTo>
                <a:lnTo>
                  <a:pt x="627126" y="57912"/>
                </a:lnTo>
                <a:lnTo>
                  <a:pt x="643890" y="64008"/>
                </a:lnTo>
                <a:lnTo>
                  <a:pt x="640185" y="75122"/>
                </a:lnTo>
                <a:lnTo>
                  <a:pt x="665988" y="83820"/>
                </a:lnTo>
                <a:lnTo>
                  <a:pt x="662286" y="57912"/>
                </a:lnTo>
                <a:close/>
              </a:path>
              <a:path w="666114" h="377189">
                <a:moveTo>
                  <a:pt x="627126" y="57912"/>
                </a:moveTo>
                <a:lnTo>
                  <a:pt x="623287" y="69426"/>
                </a:lnTo>
                <a:lnTo>
                  <a:pt x="640185" y="75122"/>
                </a:lnTo>
                <a:lnTo>
                  <a:pt x="643890" y="64008"/>
                </a:lnTo>
                <a:lnTo>
                  <a:pt x="627126" y="57912"/>
                </a:lnTo>
                <a:close/>
              </a:path>
              <a:path w="666114" h="377189">
                <a:moveTo>
                  <a:pt x="654558" y="3810"/>
                </a:moveTo>
                <a:lnTo>
                  <a:pt x="598169" y="60960"/>
                </a:lnTo>
                <a:lnTo>
                  <a:pt x="623287" y="69426"/>
                </a:lnTo>
                <a:lnTo>
                  <a:pt x="627126" y="57912"/>
                </a:lnTo>
                <a:lnTo>
                  <a:pt x="662286" y="57912"/>
                </a:lnTo>
                <a:lnTo>
                  <a:pt x="654558" y="38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" name="object 25"/>
          <p:cNvSpPr/>
          <p:nvPr/>
        </p:nvSpPr>
        <p:spPr>
          <a:xfrm>
            <a:off x="2203239" y="2445596"/>
            <a:ext cx="949501" cy="368565"/>
          </a:xfrm>
          <a:custGeom>
            <a:avLst/>
            <a:gdLst/>
            <a:ahLst/>
            <a:cxnLst/>
            <a:rect l="l" t="t" r="r" b="b"/>
            <a:pathLst>
              <a:path w="976630" h="379094">
                <a:moveTo>
                  <a:pt x="13716" y="0"/>
                </a:moveTo>
                <a:lnTo>
                  <a:pt x="0" y="11430"/>
                </a:lnTo>
                <a:lnTo>
                  <a:pt x="37337" y="61722"/>
                </a:lnTo>
                <a:lnTo>
                  <a:pt x="56387" y="86106"/>
                </a:lnTo>
                <a:lnTo>
                  <a:pt x="75437" y="111251"/>
                </a:lnTo>
                <a:lnTo>
                  <a:pt x="95250" y="134874"/>
                </a:lnTo>
                <a:lnTo>
                  <a:pt x="114300" y="158496"/>
                </a:lnTo>
                <a:lnTo>
                  <a:pt x="134112" y="182118"/>
                </a:lnTo>
                <a:lnTo>
                  <a:pt x="153924" y="204216"/>
                </a:lnTo>
                <a:lnTo>
                  <a:pt x="174498" y="224790"/>
                </a:lnTo>
                <a:lnTo>
                  <a:pt x="184404" y="235458"/>
                </a:lnTo>
                <a:lnTo>
                  <a:pt x="195072" y="245364"/>
                </a:lnTo>
                <a:lnTo>
                  <a:pt x="204978" y="255270"/>
                </a:lnTo>
                <a:lnTo>
                  <a:pt x="226313" y="273558"/>
                </a:lnTo>
                <a:lnTo>
                  <a:pt x="247650" y="290322"/>
                </a:lnTo>
                <a:lnTo>
                  <a:pt x="258318" y="297942"/>
                </a:lnTo>
                <a:lnTo>
                  <a:pt x="269748" y="305562"/>
                </a:lnTo>
                <a:lnTo>
                  <a:pt x="280416" y="313182"/>
                </a:lnTo>
                <a:lnTo>
                  <a:pt x="291845" y="320040"/>
                </a:lnTo>
                <a:lnTo>
                  <a:pt x="314706" y="332232"/>
                </a:lnTo>
                <a:lnTo>
                  <a:pt x="326136" y="337566"/>
                </a:lnTo>
                <a:lnTo>
                  <a:pt x="338328" y="342138"/>
                </a:lnTo>
                <a:lnTo>
                  <a:pt x="349757" y="347472"/>
                </a:lnTo>
                <a:lnTo>
                  <a:pt x="362712" y="351282"/>
                </a:lnTo>
                <a:lnTo>
                  <a:pt x="374904" y="355853"/>
                </a:lnTo>
                <a:lnTo>
                  <a:pt x="387857" y="359664"/>
                </a:lnTo>
                <a:lnTo>
                  <a:pt x="413766" y="365760"/>
                </a:lnTo>
                <a:lnTo>
                  <a:pt x="427481" y="368808"/>
                </a:lnTo>
                <a:lnTo>
                  <a:pt x="440436" y="371094"/>
                </a:lnTo>
                <a:lnTo>
                  <a:pt x="454151" y="372618"/>
                </a:lnTo>
                <a:lnTo>
                  <a:pt x="467868" y="374903"/>
                </a:lnTo>
                <a:lnTo>
                  <a:pt x="481584" y="376427"/>
                </a:lnTo>
                <a:lnTo>
                  <a:pt x="523494" y="378714"/>
                </a:lnTo>
                <a:lnTo>
                  <a:pt x="550926" y="378714"/>
                </a:lnTo>
                <a:lnTo>
                  <a:pt x="591312" y="376427"/>
                </a:lnTo>
                <a:lnTo>
                  <a:pt x="643889" y="368808"/>
                </a:lnTo>
                <a:lnTo>
                  <a:pt x="675132" y="361188"/>
                </a:lnTo>
                <a:lnTo>
                  <a:pt x="537210" y="361188"/>
                </a:lnTo>
                <a:lnTo>
                  <a:pt x="523494" y="360425"/>
                </a:lnTo>
                <a:lnTo>
                  <a:pt x="510539" y="360425"/>
                </a:lnTo>
                <a:lnTo>
                  <a:pt x="496824" y="359664"/>
                </a:lnTo>
                <a:lnTo>
                  <a:pt x="444245" y="353568"/>
                </a:lnTo>
                <a:lnTo>
                  <a:pt x="405384" y="345186"/>
                </a:lnTo>
                <a:lnTo>
                  <a:pt x="368807" y="334518"/>
                </a:lnTo>
                <a:lnTo>
                  <a:pt x="356616" y="330708"/>
                </a:lnTo>
                <a:lnTo>
                  <a:pt x="333756" y="321564"/>
                </a:lnTo>
                <a:lnTo>
                  <a:pt x="323088" y="316230"/>
                </a:lnTo>
                <a:lnTo>
                  <a:pt x="311657" y="310134"/>
                </a:lnTo>
                <a:lnTo>
                  <a:pt x="300989" y="304800"/>
                </a:lnTo>
                <a:lnTo>
                  <a:pt x="258318" y="275844"/>
                </a:lnTo>
                <a:lnTo>
                  <a:pt x="227837" y="250698"/>
                </a:lnTo>
                <a:lnTo>
                  <a:pt x="217169" y="241553"/>
                </a:lnTo>
                <a:lnTo>
                  <a:pt x="187451" y="212598"/>
                </a:lnTo>
                <a:lnTo>
                  <a:pt x="147828" y="169925"/>
                </a:lnTo>
                <a:lnTo>
                  <a:pt x="108966" y="124206"/>
                </a:lnTo>
                <a:lnTo>
                  <a:pt x="51816" y="51053"/>
                </a:lnTo>
                <a:lnTo>
                  <a:pt x="13716" y="0"/>
                </a:lnTo>
                <a:close/>
              </a:path>
              <a:path w="976630" h="379094">
                <a:moveTo>
                  <a:pt x="936233" y="65687"/>
                </a:moveTo>
                <a:lnTo>
                  <a:pt x="917448" y="101346"/>
                </a:lnTo>
                <a:lnTo>
                  <a:pt x="890778" y="148590"/>
                </a:lnTo>
                <a:lnTo>
                  <a:pt x="863345" y="192786"/>
                </a:lnTo>
                <a:lnTo>
                  <a:pt x="848106" y="213360"/>
                </a:lnTo>
                <a:lnTo>
                  <a:pt x="841248" y="223266"/>
                </a:lnTo>
                <a:lnTo>
                  <a:pt x="810006" y="259842"/>
                </a:lnTo>
                <a:lnTo>
                  <a:pt x="776478" y="291084"/>
                </a:lnTo>
                <a:lnTo>
                  <a:pt x="739901" y="316230"/>
                </a:lnTo>
                <a:lnTo>
                  <a:pt x="698754" y="334518"/>
                </a:lnTo>
                <a:lnTo>
                  <a:pt x="688086" y="338327"/>
                </a:lnTo>
                <a:lnTo>
                  <a:pt x="628650" y="352806"/>
                </a:lnTo>
                <a:lnTo>
                  <a:pt x="576834" y="359664"/>
                </a:lnTo>
                <a:lnTo>
                  <a:pt x="563880" y="360425"/>
                </a:lnTo>
                <a:lnTo>
                  <a:pt x="550163" y="360425"/>
                </a:lnTo>
                <a:lnTo>
                  <a:pt x="537210" y="361188"/>
                </a:lnTo>
                <a:lnTo>
                  <a:pt x="675132" y="361188"/>
                </a:lnTo>
                <a:lnTo>
                  <a:pt x="681228" y="359664"/>
                </a:lnTo>
                <a:lnTo>
                  <a:pt x="693419" y="355853"/>
                </a:lnTo>
                <a:lnTo>
                  <a:pt x="704850" y="351282"/>
                </a:lnTo>
                <a:lnTo>
                  <a:pt x="716280" y="347472"/>
                </a:lnTo>
                <a:lnTo>
                  <a:pt x="726948" y="342138"/>
                </a:lnTo>
                <a:lnTo>
                  <a:pt x="737616" y="337566"/>
                </a:lnTo>
                <a:lnTo>
                  <a:pt x="748284" y="332232"/>
                </a:lnTo>
                <a:lnTo>
                  <a:pt x="787145" y="305562"/>
                </a:lnTo>
                <a:lnTo>
                  <a:pt x="813816" y="281177"/>
                </a:lnTo>
                <a:lnTo>
                  <a:pt x="822960" y="272796"/>
                </a:lnTo>
                <a:lnTo>
                  <a:pt x="831342" y="263651"/>
                </a:lnTo>
                <a:lnTo>
                  <a:pt x="838962" y="254508"/>
                </a:lnTo>
                <a:lnTo>
                  <a:pt x="847344" y="244601"/>
                </a:lnTo>
                <a:lnTo>
                  <a:pt x="877824" y="202692"/>
                </a:lnTo>
                <a:lnTo>
                  <a:pt x="906018" y="157734"/>
                </a:lnTo>
                <a:lnTo>
                  <a:pt x="933450" y="109727"/>
                </a:lnTo>
                <a:lnTo>
                  <a:pt x="951997" y="73756"/>
                </a:lnTo>
                <a:lnTo>
                  <a:pt x="936233" y="65687"/>
                </a:lnTo>
                <a:close/>
              </a:path>
              <a:path w="976630" h="379094">
                <a:moveTo>
                  <a:pt x="976122" y="54864"/>
                </a:moveTo>
                <a:lnTo>
                  <a:pt x="941832" y="54864"/>
                </a:lnTo>
                <a:lnTo>
                  <a:pt x="957072" y="63246"/>
                </a:lnTo>
                <a:lnTo>
                  <a:pt x="951997" y="73756"/>
                </a:lnTo>
                <a:lnTo>
                  <a:pt x="976122" y="86106"/>
                </a:lnTo>
                <a:lnTo>
                  <a:pt x="976122" y="54864"/>
                </a:lnTo>
                <a:close/>
              </a:path>
              <a:path w="976630" h="379094">
                <a:moveTo>
                  <a:pt x="941832" y="54864"/>
                </a:moveTo>
                <a:lnTo>
                  <a:pt x="936233" y="65687"/>
                </a:lnTo>
                <a:lnTo>
                  <a:pt x="951997" y="73756"/>
                </a:lnTo>
                <a:lnTo>
                  <a:pt x="957072" y="63246"/>
                </a:lnTo>
                <a:lnTo>
                  <a:pt x="941832" y="54864"/>
                </a:lnTo>
                <a:close/>
              </a:path>
              <a:path w="976630" h="379094">
                <a:moveTo>
                  <a:pt x="976122" y="5334"/>
                </a:moveTo>
                <a:lnTo>
                  <a:pt x="912113" y="53340"/>
                </a:lnTo>
                <a:lnTo>
                  <a:pt x="936233" y="65687"/>
                </a:lnTo>
                <a:lnTo>
                  <a:pt x="941832" y="54864"/>
                </a:lnTo>
                <a:lnTo>
                  <a:pt x="976122" y="54864"/>
                </a:lnTo>
                <a:lnTo>
                  <a:pt x="976122" y="53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" name="object 26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34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9656523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6"/>
            <a:ext cx="140696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CS301 – Data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43804" y="868856"/>
            <a:ext cx="86615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28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52267" y="4951938"/>
            <a:ext cx="4852458" cy="4199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algn="just">
              <a:lnSpc>
                <a:spcPct val="98400"/>
              </a:lnSpc>
            </a:pPr>
            <a:r>
              <a:rPr sz="1069" spc="10" dirty="0">
                <a:latin typeface="Times New Roman"/>
                <a:cs typeface="Times New Roman"/>
              </a:rPr>
              <a:t>Consider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i="1" spc="10" dirty="0">
                <a:latin typeface="Times New Roman"/>
                <a:cs typeface="Times New Roman"/>
              </a:rPr>
              <a:t>J </a:t>
            </a:r>
            <a:r>
              <a:rPr sz="1069" spc="10" dirty="0">
                <a:latin typeface="Times New Roman"/>
                <a:cs typeface="Times New Roman"/>
              </a:rPr>
              <a:t>at </a:t>
            </a:r>
            <a:r>
              <a:rPr sz="1069" spc="5" dirty="0">
                <a:latin typeface="Times New Roman"/>
                <a:cs typeface="Times New Roman"/>
              </a:rPr>
              <a:t>position is 10. According </a:t>
            </a:r>
            <a:r>
              <a:rPr sz="1069" spc="10" dirty="0">
                <a:latin typeface="Times New Roman"/>
                <a:cs typeface="Times New Roman"/>
              </a:rPr>
              <a:t>to the formula, </a:t>
            </a:r>
            <a:r>
              <a:rPr sz="1069" spc="5" dirty="0">
                <a:latin typeface="Times New Roman"/>
                <a:cs typeface="Times New Roman"/>
              </a:rPr>
              <a:t>its parent should </a:t>
            </a:r>
            <a:r>
              <a:rPr sz="1069" spc="10" dirty="0">
                <a:latin typeface="Times New Roman"/>
                <a:cs typeface="Times New Roman"/>
              </a:rPr>
              <a:t>be at  </a:t>
            </a:r>
            <a:r>
              <a:rPr sz="1069" i="1" spc="5" dirty="0">
                <a:latin typeface="Times New Roman"/>
                <a:cs typeface="Times New Roman"/>
              </a:rPr>
              <a:t>floor(10/2) </a:t>
            </a:r>
            <a:r>
              <a:rPr sz="1069" spc="5" dirty="0">
                <a:latin typeface="Times New Roman"/>
                <a:cs typeface="Times New Roman"/>
              </a:rPr>
              <a:t>i.e. </a:t>
            </a:r>
            <a:r>
              <a:rPr sz="1069" spc="10" dirty="0">
                <a:latin typeface="Times New Roman"/>
                <a:cs typeface="Times New Roman"/>
              </a:rPr>
              <a:t>5 which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true. </a:t>
            </a:r>
            <a:r>
              <a:rPr sz="1069" spc="15" dirty="0">
                <a:latin typeface="Times New Roman"/>
                <a:cs typeface="Times New Roman"/>
              </a:rPr>
              <a:t>As </a:t>
            </a:r>
            <a:r>
              <a:rPr sz="1069" spc="10" dirty="0">
                <a:latin typeface="Times New Roman"/>
                <a:cs typeface="Times New Roman"/>
              </a:rPr>
              <a:t>the node </a:t>
            </a:r>
            <a:r>
              <a:rPr sz="1069" i="1" spc="5" dirty="0">
                <a:latin typeface="Times New Roman"/>
                <a:cs typeface="Times New Roman"/>
              </a:rPr>
              <a:t>I </a:t>
            </a:r>
            <a:r>
              <a:rPr sz="1069" spc="5" dirty="0">
                <a:latin typeface="Times New Roman"/>
                <a:cs typeface="Times New Roman"/>
              </a:rPr>
              <a:t>is at position 9, its parent should </a:t>
            </a:r>
            <a:r>
              <a:rPr sz="1069" spc="10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at  </a:t>
            </a:r>
            <a:r>
              <a:rPr sz="1069" i="1" spc="5" dirty="0">
                <a:latin typeface="Times New Roman"/>
                <a:cs typeface="Times New Roman"/>
              </a:rPr>
              <a:t>floor(9/2) </a:t>
            </a:r>
            <a:r>
              <a:rPr sz="1069" spc="10" dirty="0">
                <a:latin typeface="Times New Roman"/>
                <a:cs typeface="Times New Roman"/>
              </a:rPr>
              <a:t>i.e. </a:t>
            </a:r>
            <a:r>
              <a:rPr sz="1069" spc="5" dirty="0">
                <a:latin typeface="Times New Roman"/>
                <a:cs typeface="Times New Roman"/>
              </a:rPr>
              <a:t>4.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result of </a:t>
            </a:r>
            <a:r>
              <a:rPr sz="1069" spc="10" dirty="0">
                <a:latin typeface="Times New Roman"/>
                <a:cs typeface="Times New Roman"/>
              </a:rPr>
              <a:t>9/2 </a:t>
            </a:r>
            <a:r>
              <a:rPr sz="1069" spc="5" dirty="0">
                <a:latin typeface="Times New Roman"/>
                <a:cs typeface="Times New Roman"/>
              </a:rPr>
              <a:t>is 4.5. </a:t>
            </a:r>
            <a:r>
              <a:rPr sz="1069" spc="10" dirty="0">
                <a:latin typeface="Times New Roman"/>
                <a:cs typeface="Times New Roman"/>
              </a:rPr>
              <a:t>But </a:t>
            </a:r>
            <a:r>
              <a:rPr sz="1069" spc="15" dirty="0">
                <a:latin typeface="Times New Roman"/>
                <a:cs typeface="Times New Roman"/>
              </a:rPr>
              <a:t>due </a:t>
            </a:r>
            <a:r>
              <a:rPr sz="1069" spc="5" dirty="0">
                <a:latin typeface="Times New Roman"/>
                <a:cs typeface="Times New Roman"/>
              </a:rPr>
              <a:t>to the floor,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round </a:t>
            </a:r>
            <a:r>
              <a:rPr sz="1069" spc="5" dirty="0">
                <a:latin typeface="Times New Roman"/>
                <a:cs typeface="Times New Roman"/>
              </a:rPr>
              <a:t>it </a:t>
            </a:r>
            <a:r>
              <a:rPr sz="1069" spc="10" dirty="0">
                <a:latin typeface="Times New Roman"/>
                <a:cs typeface="Times New Roman"/>
              </a:rPr>
              <a:t>down  and the </a:t>
            </a:r>
            <a:r>
              <a:rPr sz="1069" spc="5" dirty="0">
                <a:latin typeface="Times New Roman"/>
                <a:cs typeface="Times New Roman"/>
              </a:rPr>
              <a:t>result </a:t>
            </a:r>
            <a:r>
              <a:rPr sz="1069" spc="10" dirty="0">
                <a:latin typeface="Times New Roman"/>
                <a:cs typeface="Times New Roman"/>
              </a:rPr>
              <a:t>will be </a:t>
            </a:r>
            <a:r>
              <a:rPr sz="1069" spc="5" dirty="0">
                <a:latin typeface="Times New Roman"/>
                <a:cs typeface="Times New Roman"/>
              </a:rPr>
              <a:t>4.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can </a:t>
            </a:r>
            <a:r>
              <a:rPr sz="1069" spc="5" dirty="0">
                <a:latin typeface="Times New Roman"/>
                <a:cs typeface="Times New Roman"/>
              </a:rPr>
              <a:t>see that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parent of </a:t>
            </a:r>
            <a:r>
              <a:rPr sz="1069" i="1" spc="5" dirty="0">
                <a:latin typeface="Times New Roman"/>
                <a:cs typeface="Times New Roman"/>
              </a:rPr>
              <a:t>I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i="1" spc="19" dirty="0">
                <a:latin typeface="Times New Roman"/>
                <a:cs typeface="Times New Roman"/>
              </a:rPr>
              <a:t>D </a:t>
            </a:r>
            <a:r>
              <a:rPr sz="1069" spc="10" dirty="0">
                <a:latin typeface="Times New Roman"/>
                <a:cs typeface="Times New Roman"/>
              </a:rPr>
              <a:t>which </a:t>
            </a:r>
            <a:r>
              <a:rPr sz="1069" spc="5" dirty="0">
                <a:latin typeface="Times New Roman"/>
                <a:cs typeface="Times New Roman"/>
              </a:rPr>
              <a:t>is at position </a:t>
            </a:r>
            <a:r>
              <a:rPr sz="1069" spc="10" dirty="0">
                <a:latin typeface="Times New Roman"/>
                <a:cs typeface="Times New Roman"/>
              </a:rPr>
              <a:t>4.  </a:t>
            </a:r>
            <a:r>
              <a:rPr sz="1069" spc="5" dirty="0">
                <a:latin typeface="Times New Roman"/>
                <a:cs typeface="Times New Roman"/>
              </a:rPr>
              <a:t>Similarly </a:t>
            </a:r>
            <a:r>
              <a:rPr sz="1069" spc="10" dirty="0">
                <a:latin typeface="Times New Roman"/>
                <a:cs typeface="Times New Roman"/>
              </a:rPr>
              <a:t>the parent of </a:t>
            </a:r>
            <a:r>
              <a:rPr sz="1069" i="1" spc="19" dirty="0">
                <a:latin typeface="Times New Roman"/>
                <a:cs typeface="Times New Roman"/>
              </a:rPr>
              <a:t>H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at </a:t>
            </a:r>
            <a:r>
              <a:rPr sz="1069" i="1" spc="5" dirty="0">
                <a:latin typeface="Times New Roman"/>
                <a:cs typeface="Times New Roman"/>
              </a:rPr>
              <a:t>floor(8/2)</a:t>
            </a:r>
            <a:r>
              <a:rPr sz="1069" spc="5" dirty="0">
                <a:latin typeface="Times New Roman"/>
                <a:cs typeface="Times New Roman"/>
              </a:rPr>
              <a:t>. It means that it will </a:t>
            </a:r>
            <a:r>
              <a:rPr sz="1069" spc="10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at 4. </a:t>
            </a:r>
            <a:r>
              <a:rPr sz="1069" spc="10" dirty="0">
                <a:latin typeface="Times New Roman"/>
                <a:cs typeface="Times New Roman"/>
              </a:rPr>
              <a:t>Thus we  </a:t>
            </a:r>
            <a:r>
              <a:rPr sz="1069" spc="5" dirty="0">
                <a:latin typeface="Times New Roman"/>
                <a:cs typeface="Times New Roman"/>
              </a:rPr>
              <a:t>see that </a:t>
            </a:r>
            <a:r>
              <a:rPr sz="1069" i="1" spc="19" dirty="0">
                <a:latin typeface="Times New Roman"/>
                <a:cs typeface="Times New Roman"/>
              </a:rPr>
              <a:t>D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5" dirty="0">
                <a:latin typeface="Times New Roman"/>
                <a:cs typeface="Times New Roman"/>
              </a:rPr>
              <a:t>its </a:t>
            </a:r>
            <a:r>
              <a:rPr sz="1069" spc="10" dirty="0">
                <a:latin typeface="Times New Roman"/>
                <a:cs typeface="Times New Roman"/>
              </a:rPr>
              <a:t>parent.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links </a:t>
            </a:r>
            <a:r>
              <a:rPr sz="1069" spc="10" dirty="0">
                <a:latin typeface="Times New Roman"/>
                <a:cs typeface="Times New Roman"/>
              </a:rPr>
              <a:t>shown in the </a:t>
            </a:r>
            <a:r>
              <a:rPr sz="1069" spc="5" dirty="0">
                <a:latin typeface="Times New Roman"/>
                <a:cs typeface="Times New Roman"/>
              </a:rPr>
              <a:t>figure depict </a:t>
            </a:r>
            <a:r>
              <a:rPr sz="1069" spc="10" dirty="0">
                <a:latin typeface="Times New Roman"/>
                <a:cs typeface="Times New Roman"/>
              </a:rPr>
              <a:t>that </a:t>
            </a:r>
            <a:r>
              <a:rPr sz="1069" i="1" spc="19" dirty="0">
                <a:latin typeface="Times New Roman"/>
                <a:cs typeface="Times New Roman"/>
              </a:rPr>
              <a:t>D </a:t>
            </a:r>
            <a:r>
              <a:rPr sz="1069" spc="5" dirty="0">
                <a:latin typeface="Times New Roman"/>
                <a:cs typeface="Times New Roman"/>
              </a:rPr>
              <a:t>has </a:t>
            </a:r>
            <a:r>
              <a:rPr sz="1069" spc="10" dirty="0">
                <a:latin typeface="Times New Roman"/>
                <a:cs typeface="Times New Roman"/>
              </a:rPr>
              <a:t>two </a:t>
            </a:r>
            <a:r>
              <a:rPr sz="1069" spc="5" dirty="0">
                <a:latin typeface="Times New Roman"/>
                <a:cs typeface="Times New Roman"/>
              </a:rPr>
              <a:t>children </a:t>
            </a:r>
            <a:r>
              <a:rPr sz="1069" i="1" spc="19" dirty="0">
                <a:latin typeface="Times New Roman"/>
                <a:cs typeface="Times New Roman"/>
              </a:rPr>
              <a:t>H 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i="1" spc="5" dirty="0">
                <a:latin typeface="Times New Roman"/>
                <a:cs typeface="Times New Roman"/>
              </a:rPr>
              <a:t>I</a:t>
            </a:r>
            <a:r>
              <a:rPr sz="1069" spc="5" dirty="0">
                <a:latin typeface="Times New Roman"/>
                <a:cs typeface="Times New Roman"/>
              </a:rPr>
              <a:t>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can </a:t>
            </a:r>
            <a:r>
              <a:rPr sz="1069" spc="5" dirty="0">
                <a:latin typeface="Times New Roman"/>
                <a:cs typeface="Times New Roman"/>
              </a:rPr>
              <a:t>easily prove this formula for </a:t>
            </a:r>
            <a:r>
              <a:rPr sz="1069" spc="10" dirty="0">
                <a:latin typeface="Times New Roman"/>
                <a:cs typeface="Times New Roman"/>
              </a:rPr>
              <a:t>the other</a:t>
            </a:r>
            <a:r>
              <a:rPr sz="1069" spc="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nodes.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2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400"/>
              </a:lnSpc>
            </a:pPr>
            <a:r>
              <a:rPr sz="1069" spc="15" dirty="0">
                <a:latin typeface="Times New Roman"/>
                <a:cs typeface="Times New Roman"/>
              </a:rPr>
              <a:t>From </a:t>
            </a:r>
            <a:r>
              <a:rPr sz="1069" spc="10" dirty="0">
                <a:latin typeface="Times New Roman"/>
                <a:cs typeface="Times New Roman"/>
              </a:rPr>
              <a:t>the above discussion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note three </a:t>
            </a:r>
            <a:r>
              <a:rPr sz="1069" spc="5" dirty="0">
                <a:latin typeface="Times New Roman"/>
                <a:cs typeface="Times New Roman"/>
              </a:rPr>
              <a:t>things. </a:t>
            </a:r>
            <a:r>
              <a:rPr sz="1069" spc="10" dirty="0">
                <a:latin typeface="Times New Roman"/>
                <a:cs typeface="Times New Roman"/>
              </a:rPr>
              <a:t>1)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5" dirty="0">
                <a:latin typeface="Times New Roman"/>
                <a:cs typeface="Times New Roman"/>
              </a:rPr>
              <a:t>have </a:t>
            </a:r>
            <a:r>
              <a:rPr sz="1069" spc="10" dirty="0">
                <a:latin typeface="Times New Roman"/>
                <a:cs typeface="Times New Roman"/>
              </a:rPr>
              <a:t>a complete binary tree,  which </a:t>
            </a:r>
            <a:r>
              <a:rPr sz="1069" spc="5" dirty="0">
                <a:latin typeface="Times New Roman"/>
                <a:cs typeface="Times New Roman"/>
              </a:rPr>
              <a:t>stores </a:t>
            </a:r>
            <a:r>
              <a:rPr sz="1069" spc="10" dirty="0">
                <a:latin typeface="Times New Roman"/>
                <a:cs typeface="Times New Roman"/>
              </a:rPr>
              <a:t>some information. </a:t>
            </a:r>
            <a:r>
              <a:rPr sz="1069" spc="5" dirty="0">
                <a:latin typeface="Times New Roman"/>
                <a:cs typeface="Times New Roman"/>
              </a:rPr>
              <a:t>It </a:t>
            </a:r>
            <a:r>
              <a:rPr sz="1069" spc="10" dirty="0">
                <a:latin typeface="Times New Roman"/>
                <a:cs typeface="Times New Roman"/>
              </a:rPr>
              <a:t>may </a:t>
            </a:r>
            <a:r>
              <a:rPr sz="1069" spc="5" dirty="0">
                <a:latin typeface="Times New Roman"/>
                <a:cs typeface="Times New Roman"/>
              </a:rPr>
              <a:t>or </a:t>
            </a:r>
            <a:r>
              <a:rPr sz="1069" spc="10" dirty="0">
                <a:latin typeface="Times New Roman"/>
                <a:cs typeface="Times New Roman"/>
              </a:rPr>
              <a:t>may </a:t>
            </a:r>
            <a:r>
              <a:rPr sz="1069" spc="5" dirty="0">
                <a:latin typeface="Times New Roman"/>
                <a:cs typeface="Times New Roman"/>
              </a:rPr>
              <a:t>not </a:t>
            </a:r>
            <a:r>
              <a:rPr sz="1069" spc="10" dirty="0">
                <a:latin typeface="Times New Roman"/>
                <a:cs typeface="Times New Roman"/>
              </a:rPr>
              <a:t>be a </a:t>
            </a:r>
            <a:r>
              <a:rPr sz="1069" spc="5" dirty="0">
                <a:latin typeface="Times New Roman"/>
                <a:cs typeface="Times New Roman"/>
              </a:rPr>
              <a:t>binary search tree. </a:t>
            </a:r>
            <a:r>
              <a:rPr sz="1069" spc="10" dirty="0">
                <a:latin typeface="Times New Roman"/>
                <a:cs typeface="Times New Roman"/>
              </a:rPr>
              <a:t>This tree  can be </a:t>
            </a:r>
            <a:r>
              <a:rPr sz="1069" spc="5" dirty="0">
                <a:latin typeface="Times New Roman"/>
                <a:cs typeface="Times New Roman"/>
              </a:rPr>
              <a:t>stored in </a:t>
            </a:r>
            <a:r>
              <a:rPr sz="1069" spc="10" dirty="0">
                <a:latin typeface="Times New Roman"/>
                <a:cs typeface="Times New Roman"/>
              </a:rPr>
              <a:t>an </a:t>
            </a:r>
            <a:r>
              <a:rPr sz="1069" spc="5" dirty="0">
                <a:latin typeface="Times New Roman"/>
                <a:cs typeface="Times New Roman"/>
              </a:rPr>
              <a:t>array.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use </a:t>
            </a:r>
            <a:r>
              <a:rPr sz="1069" i="1" spc="5" dirty="0">
                <a:latin typeface="Times New Roman"/>
                <a:cs typeface="Times New Roman"/>
              </a:rPr>
              <a:t>2i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i="1" spc="10" dirty="0">
                <a:latin typeface="Times New Roman"/>
                <a:cs typeface="Times New Roman"/>
              </a:rPr>
              <a:t>2i+1 </a:t>
            </a:r>
            <a:r>
              <a:rPr sz="1069" spc="10" dirty="0">
                <a:latin typeface="Times New Roman"/>
                <a:cs typeface="Times New Roman"/>
              </a:rPr>
              <a:t>indexing scheme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put the nodes in the  array. </a:t>
            </a:r>
            <a:r>
              <a:rPr sz="1069" spc="15" dirty="0">
                <a:latin typeface="Times New Roman"/>
                <a:cs typeface="Times New Roman"/>
              </a:rPr>
              <a:t>Now we </a:t>
            </a:r>
            <a:r>
              <a:rPr sz="1069" spc="10" dirty="0">
                <a:latin typeface="Times New Roman"/>
                <a:cs typeface="Times New Roman"/>
              </a:rPr>
              <a:t>can </a:t>
            </a:r>
            <a:r>
              <a:rPr sz="1069" spc="5" dirty="0">
                <a:latin typeface="Times New Roman"/>
                <a:cs typeface="Times New Roman"/>
              </a:rPr>
              <a:t>apply the algorithms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spc="5" dirty="0">
                <a:latin typeface="Times New Roman"/>
                <a:cs typeface="Times New Roman"/>
              </a:rPr>
              <a:t>tree structure </a:t>
            </a:r>
            <a:r>
              <a:rPr sz="1069" spc="10" dirty="0">
                <a:latin typeface="Times New Roman"/>
                <a:cs typeface="Times New Roman"/>
              </a:rPr>
              <a:t>on </a:t>
            </a:r>
            <a:r>
              <a:rPr sz="1069" spc="5" dirty="0">
                <a:latin typeface="Times New Roman"/>
                <a:cs typeface="Times New Roman"/>
              </a:rPr>
              <a:t>this array structure, if  needed.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3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300"/>
              </a:lnSpc>
            </a:pP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5" dirty="0">
                <a:latin typeface="Times New Roman"/>
                <a:cs typeface="Times New Roman"/>
              </a:rPr>
              <a:t>let’s talk </a:t>
            </a:r>
            <a:r>
              <a:rPr sz="1069" spc="10" dirty="0">
                <a:latin typeface="Times New Roman"/>
                <a:cs typeface="Times New Roman"/>
              </a:rPr>
              <a:t>about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usage </a:t>
            </a:r>
            <a:r>
              <a:rPr sz="1069" spc="5" dirty="0">
                <a:latin typeface="Times New Roman"/>
                <a:cs typeface="Times New Roman"/>
              </a:rPr>
              <a:t>of pointers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array.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read </a:t>
            </a:r>
            <a:r>
              <a:rPr sz="1069" spc="5" dirty="0">
                <a:latin typeface="Times New Roman"/>
                <a:cs typeface="Times New Roman"/>
              </a:rPr>
              <a:t>that while  implementing data structures, </a:t>
            </a:r>
            <a:r>
              <a:rPr sz="1069" spc="10" dirty="0">
                <a:latin typeface="Times New Roman"/>
                <a:cs typeface="Times New Roman"/>
              </a:rPr>
              <a:t>the use </a:t>
            </a:r>
            <a:r>
              <a:rPr sz="1069" spc="5" dirty="0">
                <a:latin typeface="Times New Roman"/>
                <a:cs typeface="Times New Roman"/>
              </a:rPr>
              <a:t>of array </a:t>
            </a:r>
            <a:r>
              <a:rPr sz="1069" spc="10" dirty="0">
                <a:latin typeface="Times New Roman"/>
                <a:cs typeface="Times New Roman"/>
              </a:rPr>
              <a:t>makes </a:t>
            </a:r>
            <a:r>
              <a:rPr sz="1069" spc="5" dirty="0">
                <a:latin typeface="Times New Roman"/>
                <a:cs typeface="Times New Roman"/>
              </a:rPr>
              <a:t>it </a:t>
            </a:r>
            <a:r>
              <a:rPr sz="1069" spc="10" dirty="0">
                <a:latin typeface="Times New Roman"/>
                <a:cs typeface="Times New Roman"/>
              </a:rPr>
              <a:t>easy and </a:t>
            </a:r>
            <a:r>
              <a:rPr sz="1069" spc="5" dirty="0">
                <a:latin typeface="Times New Roman"/>
                <a:cs typeface="Times New Roman"/>
              </a:rPr>
              <a:t>fast to </a:t>
            </a:r>
            <a:r>
              <a:rPr sz="1069" spc="10" dirty="0">
                <a:latin typeface="Times New Roman"/>
                <a:cs typeface="Times New Roman"/>
              </a:rPr>
              <a:t>add and  remove data from </a:t>
            </a:r>
            <a:r>
              <a:rPr sz="1069" spc="5" dirty="0">
                <a:latin typeface="Times New Roman"/>
                <a:cs typeface="Times New Roman"/>
              </a:rPr>
              <a:t>arrays. In </a:t>
            </a:r>
            <a:r>
              <a:rPr sz="1069" spc="10" dirty="0">
                <a:latin typeface="Times New Roman"/>
                <a:cs typeface="Times New Roman"/>
              </a:rPr>
              <a:t>an </a:t>
            </a:r>
            <a:r>
              <a:rPr sz="1069" spc="5" dirty="0">
                <a:latin typeface="Times New Roman"/>
                <a:cs typeface="Times New Roman"/>
              </a:rPr>
              <a:t>array,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can directly locate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required position with  the </a:t>
            </a:r>
            <a:r>
              <a:rPr sz="1069" spc="10" dirty="0">
                <a:latin typeface="Times New Roman"/>
                <a:cs typeface="Times New Roman"/>
              </a:rPr>
              <a:t>help of a </a:t>
            </a:r>
            <a:r>
              <a:rPr sz="1069" spc="5" dirty="0">
                <a:latin typeface="Times New Roman"/>
                <a:cs typeface="Times New Roman"/>
              </a:rPr>
              <a:t>single index, </a:t>
            </a:r>
            <a:r>
              <a:rPr sz="1069" spc="10" dirty="0">
                <a:latin typeface="Times New Roman"/>
                <a:cs typeface="Times New Roman"/>
              </a:rPr>
              <a:t>where we want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add </a:t>
            </a:r>
            <a:r>
              <a:rPr sz="1069" spc="5" dirty="0">
                <a:latin typeface="Times New Roman"/>
                <a:cs typeface="Times New Roman"/>
              </a:rPr>
              <a:t>or </a:t>
            </a:r>
            <a:r>
              <a:rPr sz="1069" spc="10" dirty="0">
                <a:latin typeface="Times New Roman"/>
                <a:cs typeface="Times New Roman"/>
              </a:rPr>
              <a:t>remove </a:t>
            </a:r>
            <a:r>
              <a:rPr sz="1069" spc="5" dirty="0">
                <a:latin typeface="Times New Roman"/>
                <a:cs typeface="Times New Roman"/>
              </a:rPr>
              <a:t>data. Array is so  important that it is </a:t>
            </a:r>
            <a:r>
              <a:rPr sz="1069" spc="10" dirty="0">
                <a:latin typeface="Times New Roman"/>
                <a:cs typeface="Times New Roman"/>
              </a:rPr>
              <a:t>a part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language. </a:t>
            </a:r>
            <a:r>
              <a:rPr sz="1069" spc="10" dirty="0">
                <a:latin typeface="Times New Roman"/>
                <a:cs typeface="Times New Roman"/>
              </a:rPr>
              <a:t>Whereas the data </a:t>
            </a:r>
            <a:r>
              <a:rPr sz="1069" spc="5" dirty="0">
                <a:latin typeface="Times New Roman"/>
                <a:cs typeface="Times New Roman"/>
              </a:rPr>
              <a:t>structures like tree, </a:t>
            </a:r>
            <a:r>
              <a:rPr sz="1069" spc="10" dirty="0">
                <a:latin typeface="Times New Roman"/>
                <a:cs typeface="Times New Roman"/>
              </a:rPr>
              <a:t>stack  and queue </a:t>
            </a:r>
            <a:r>
              <a:rPr sz="1069" spc="5" dirty="0">
                <a:latin typeface="Times New Roman"/>
                <a:cs typeface="Times New Roman"/>
              </a:rPr>
              <a:t>are not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part of </a:t>
            </a:r>
            <a:r>
              <a:rPr sz="1069" spc="15" dirty="0">
                <a:latin typeface="Times New Roman"/>
                <a:cs typeface="Times New Roman"/>
              </a:rPr>
              <a:t>C </a:t>
            </a:r>
            <a:r>
              <a:rPr sz="1069" spc="5" dirty="0">
                <a:latin typeface="Times New Roman"/>
                <a:cs typeface="Times New Roman"/>
              </a:rPr>
              <a:t>or </a:t>
            </a:r>
            <a:r>
              <a:rPr sz="1069" spc="15" dirty="0">
                <a:latin typeface="Times New Roman"/>
                <a:cs typeface="Times New Roman"/>
              </a:rPr>
              <a:t>C++ </a:t>
            </a:r>
            <a:r>
              <a:rPr sz="1069" spc="10" dirty="0">
                <a:latin typeface="Times New Roman"/>
                <a:cs typeface="Times New Roman"/>
              </a:rPr>
              <a:t>language </a:t>
            </a:r>
            <a:r>
              <a:rPr sz="1069" spc="5" dirty="0">
                <a:latin typeface="Times New Roman"/>
                <a:cs typeface="Times New Roman"/>
              </a:rPr>
              <a:t>as </a:t>
            </a:r>
            <a:r>
              <a:rPr sz="1069" spc="10" dirty="0">
                <a:latin typeface="Times New Roman"/>
                <a:cs typeface="Times New Roman"/>
              </a:rPr>
              <a:t>a language </a:t>
            </a:r>
            <a:r>
              <a:rPr sz="1069" spc="5" dirty="0">
                <a:latin typeface="Times New Roman"/>
                <a:cs typeface="Times New Roman"/>
              </a:rPr>
              <a:t>construct. </a:t>
            </a:r>
            <a:r>
              <a:rPr sz="1069" spc="10" dirty="0">
                <a:latin typeface="Times New Roman"/>
                <a:cs typeface="Times New Roman"/>
              </a:rPr>
              <a:t>However </a:t>
            </a:r>
            <a:r>
              <a:rPr sz="1069" spc="15" dirty="0">
                <a:latin typeface="Times New Roman"/>
                <a:cs typeface="Times New Roman"/>
              </a:rPr>
              <a:t>we  </a:t>
            </a:r>
            <a:r>
              <a:rPr sz="1069" spc="10" dirty="0">
                <a:latin typeface="Times New Roman"/>
                <a:cs typeface="Times New Roman"/>
              </a:rPr>
              <a:t>can write our </a:t>
            </a:r>
            <a:r>
              <a:rPr sz="1069" spc="5" dirty="0">
                <a:latin typeface="Times New Roman"/>
                <a:cs typeface="Times New Roman"/>
              </a:rPr>
              <a:t>classes for </a:t>
            </a:r>
            <a:r>
              <a:rPr sz="1069" spc="10" dirty="0">
                <a:latin typeface="Times New Roman"/>
                <a:cs typeface="Times New Roman"/>
              </a:rPr>
              <a:t>these data </a:t>
            </a:r>
            <a:r>
              <a:rPr sz="1069" spc="5" dirty="0">
                <a:latin typeface="Times New Roman"/>
                <a:cs typeface="Times New Roman"/>
              </a:rPr>
              <a:t>structures. </a:t>
            </a:r>
            <a:r>
              <a:rPr sz="1069" spc="10" dirty="0">
                <a:latin typeface="Times New Roman"/>
                <a:cs typeface="Times New Roman"/>
              </a:rPr>
              <a:t>As these data </a:t>
            </a:r>
            <a:r>
              <a:rPr sz="1069" spc="5" dirty="0">
                <a:latin typeface="Times New Roman"/>
                <a:cs typeface="Times New Roman"/>
              </a:rPr>
              <a:t>structures are </a:t>
            </a:r>
            <a:r>
              <a:rPr sz="1069" spc="10" dirty="0">
                <a:latin typeface="Times New Roman"/>
                <a:cs typeface="Times New Roman"/>
              </a:rPr>
              <a:t>not a part  </a:t>
            </a:r>
            <a:r>
              <a:rPr sz="1069" spc="5" dirty="0">
                <a:latin typeface="Times New Roman"/>
                <a:cs typeface="Times New Roman"/>
              </a:rPr>
              <a:t>of the </a:t>
            </a:r>
            <a:r>
              <a:rPr sz="1069" spc="10" dirty="0">
                <a:latin typeface="Times New Roman"/>
                <a:cs typeface="Times New Roman"/>
              </a:rPr>
              <a:t>language, a </a:t>
            </a:r>
            <a:r>
              <a:rPr sz="1069" spc="5" dirty="0">
                <a:latin typeface="Times New Roman"/>
                <a:cs typeface="Times New Roman"/>
              </a:rPr>
              <a:t>programmer </a:t>
            </a:r>
            <a:r>
              <a:rPr sz="1069" spc="10" dirty="0">
                <a:latin typeface="Times New Roman"/>
                <a:cs typeface="Times New Roman"/>
              </a:rPr>
              <a:t>can not </a:t>
            </a:r>
            <a:r>
              <a:rPr sz="1069" spc="5" dirty="0">
                <a:latin typeface="Times New Roman"/>
                <a:cs typeface="Times New Roman"/>
              </a:rPr>
              <a:t>declare </a:t>
            </a:r>
            <a:r>
              <a:rPr sz="1069" spc="10" dirty="0">
                <a:latin typeface="Times New Roman"/>
                <a:cs typeface="Times New Roman"/>
              </a:rPr>
              <a:t>them </a:t>
            </a:r>
            <a:r>
              <a:rPr sz="1069" spc="5" dirty="0">
                <a:latin typeface="Times New Roman"/>
                <a:cs typeface="Times New Roman"/>
              </a:rPr>
              <a:t>directly.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can not </a:t>
            </a:r>
            <a:r>
              <a:rPr sz="1069" spc="5" dirty="0">
                <a:latin typeface="Times New Roman"/>
                <a:cs typeface="Times New Roman"/>
              </a:rPr>
              <a:t>declare </a:t>
            </a:r>
            <a:r>
              <a:rPr sz="1069" spc="10" dirty="0">
                <a:latin typeface="Times New Roman"/>
                <a:cs typeface="Times New Roman"/>
              </a:rPr>
              <a:t>a  </a:t>
            </a:r>
            <a:r>
              <a:rPr sz="1069" spc="5" dirty="0">
                <a:latin typeface="Times New Roman"/>
                <a:cs typeface="Times New Roman"/>
              </a:rPr>
              <a:t>tree or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stack in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program. </a:t>
            </a:r>
            <a:r>
              <a:rPr sz="1069" spc="10" dirty="0">
                <a:latin typeface="Times New Roman"/>
                <a:cs typeface="Times New Roman"/>
              </a:rPr>
              <a:t>Whereas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can </a:t>
            </a:r>
            <a:r>
              <a:rPr sz="1069" spc="5" dirty="0">
                <a:latin typeface="Times New Roman"/>
                <a:cs typeface="Times New Roman"/>
              </a:rPr>
              <a:t>declare </a:t>
            </a:r>
            <a:r>
              <a:rPr sz="1069" spc="10" dirty="0">
                <a:latin typeface="Times New Roman"/>
                <a:cs typeface="Times New Roman"/>
              </a:rPr>
              <a:t>an </a:t>
            </a:r>
            <a:r>
              <a:rPr sz="1069" spc="5" dirty="0">
                <a:latin typeface="Times New Roman"/>
                <a:cs typeface="Times New Roman"/>
              </a:rPr>
              <a:t>array directly as </a:t>
            </a:r>
            <a:r>
              <a:rPr sz="1069" i="1" spc="5" dirty="0">
                <a:latin typeface="Times New Roman"/>
                <a:cs typeface="Times New Roman"/>
              </a:rPr>
              <a:t>int </a:t>
            </a:r>
            <a:r>
              <a:rPr sz="1069" i="1" spc="10" dirty="0">
                <a:latin typeface="Times New Roman"/>
                <a:cs typeface="Times New Roman"/>
              </a:rPr>
              <a:t>x []; </a:t>
            </a:r>
            <a:r>
              <a:rPr sz="1069" spc="10" dirty="0">
                <a:latin typeface="Times New Roman"/>
                <a:cs typeface="Times New Roman"/>
              </a:rPr>
              <a:t>The  </a:t>
            </a:r>
            <a:r>
              <a:rPr sz="1069" spc="5" dirty="0">
                <a:latin typeface="Times New Roman"/>
                <a:cs typeface="Times New Roman"/>
              </a:rPr>
              <a:t>array data </a:t>
            </a:r>
            <a:r>
              <a:rPr sz="1069" spc="10" dirty="0">
                <a:latin typeface="Times New Roman"/>
                <a:cs typeface="Times New Roman"/>
              </a:rPr>
              <a:t>type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so </a:t>
            </a:r>
            <a:r>
              <a:rPr sz="1069" spc="5" dirty="0">
                <a:latin typeface="Times New Roman"/>
                <a:cs typeface="Times New Roman"/>
              </a:rPr>
              <a:t>efficient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is of </a:t>
            </a:r>
            <a:r>
              <a:rPr sz="1069" spc="10" dirty="0">
                <a:latin typeface="Times New Roman"/>
                <a:cs typeface="Times New Roman"/>
              </a:rPr>
              <a:t>so common use </a:t>
            </a:r>
            <a:r>
              <a:rPr sz="1069" spc="5" dirty="0">
                <a:latin typeface="Times New Roman"/>
                <a:cs typeface="Times New Roman"/>
              </a:rPr>
              <a:t>that most 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languages  support </a:t>
            </a:r>
            <a:r>
              <a:rPr sz="1069" dirty="0">
                <a:latin typeface="Times New Roman"/>
                <a:cs typeface="Times New Roman"/>
              </a:rPr>
              <a:t>it.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compiler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a language </a:t>
            </a:r>
            <a:r>
              <a:rPr sz="1069" spc="5" dirty="0">
                <a:latin typeface="Times New Roman"/>
                <a:cs typeface="Times New Roman"/>
              </a:rPr>
              <a:t>handles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array </a:t>
            </a:r>
            <a:r>
              <a:rPr sz="1069" spc="10" dirty="0">
                <a:latin typeface="Times New Roman"/>
                <a:cs typeface="Times New Roman"/>
              </a:rPr>
              <a:t>and the programmer has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5" dirty="0">
                <a:latin typeface="Times New Roman"/>
                <a:cs typeface="Times New Roman"/>
              </a:rPr>
              <a:t>do  </a:t>
            </a:r>
            <a:r>
              <a:rPr sz="1069" spc="5" dirty="0">
                <a:latin typeface="Times New Roman"/>
                <a:cs typeface="Times New Roman"/>
              </a:rPr>
              <a:t>nothing for declaring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using </a:t>
            </a:r>
            <a:r>
              <a:rPr sz="1069" spc="10" dirty="0">
                <a:latin typeface="Times New Roman"/>
                <a:cs typeface="Times New Roman"/>
              </a:rPr>
              <a:t>an</a:t>
            </a:r>
            <a:r>
              <a:rPr sz="1069" spc="2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array.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164224" y="1652163"/>
            <a:ext cx="779110" cy="392642"/>
          </a:xfrm>
          <a:custGeom>
            <a:avLst/>
            <a:gdLst/>
            <a:ahLst/>
            <a:cxnLst/>
            <a:rect l="l" t="t" r="r" b="b"/>
            <a:pathLst>
              <a:path w="801370" h="403860">
                <a:moveTo>
                  <a:pt x="0" y="0"/>
                </a:moveTo>
                <a:lnTo>
                  <a:pt x="800862" y="40386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/>
          <p:nvPr/>
        </p:nvSpPr>
        <p:spPr>
          <a:xfrm>
            <a:off x="3434503" y="2830830"/>
            <a:ext cx="242622" cy="443265"/>
          </a:xfrm>
          <a:custGeom>
            <a:avLst/>
            <a:gdLst/>
            <a:ahLst/>
            <a:cxnLst/>
            <a:rect l="l" t="t" r="r" b="b"/>
            <a:pathLst>
              <a:path w="249554" h="455930">
                <a:moveTo>
                  <a:pt x="249173" y="0"/>
                </a:moveTo>
                <a:lnTo>
                  <a:pt x="0" y="455675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/>
          <p:nvPr/>
        </p:nvSpPr>
        <p:spPr>
          <a:xfrm>
            <a:off x="1876530" y="2830830"/>
            <a:ext cx="243240" cy="443265"/>
          </a:xfrm>
          <a:custGeom>
            <a:avLst/>
            <a:gdLst/>
            <a:ahLst/>
            <a:cxnLst/>
            <a:rect l="l" t="t" r="r" b="b"/>
            <a:pathLst>
              <a:path w="250189" h="455930">
                <a:moveTo>
                  <a:pt x="249936" y="0"/>
                </a:moveTo>
                <a:lnTo>
                  <a:pt x="0" y="455675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" name="object 8"/>
          <p:cNvSpPr/>
          <p:nvPr/>
        </p:nvSpPr>
        <p:spPr>
          <a:xfrm>
            <a:off x="2265467" y="2830830"/>
            <a:ext cx="292629" cy="492037"/>
          </a:xfrm>
          <a:custGeom>
            <a:avLst/>
            <a:gdLst/>
            <a:ahLst/>
            <a:cxnLst/>
            <a:rect l="l" t="t" r="r" b="b"/>
            <a:pathLst>
              <a:path w="300989" h="506094">
                <a:moveTo>
                  <a:pt x="0" y="0"/>
                </a:moveTo>
                <a:lnTo>
                  <a:pt x="300990" y="505968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" name="object 9"/>
          <p:cNvSpPr/>
          <p:nvPr/>
        </p:nvSpPr>
        <p:spPr>
          <a:xfrm>
            <a:off x="3872335" y="1404725"/>
            <a:ext cx="342018" cy="344488"/>
          </a:xfrm>
          <a:custGeom>
            <a:avLst/>
            <a:gdLst/>
            <a:ahLst/>
            <a:cxnLst/>
            <a:rect l="l" t="t" r="r" b="b"/>
            <a:pathLst>
              <a:path w="351789" h="354330">
                <a:moveTo>
                  <a:pt x="175260" y="0"/>
                </a:moveTo>
                <a:lnTo>
                  <a:pt x="128675" y="6378"/>
                </a:lnTo>
                <a:lnTo>
                  <a:pt x="86811" y="24355"/>
                </a:lnTo>
                <a:lnTo>
                  <a:pt x="51339" y="52197"/>
                </a:lnTo>
                <a:lnTo>
                  <a:pt x="23932" y="88166"/>
                </a:lnTo>
                <a:lnTo>
                  <a:pt x="6261" y="130527"/>
                </a:lnTo>
                <a:lnTo>
                  <a:pt x="0" y="177546"/>
                </a:lnTo>
                <a:lnTo>
                  <a:pt x="6261" y="224507"/>
                </a:lnTo>
                <a:lnTo>
                  <a:pt x="23932" y="266728"/>
                </a:lnTo>
                <a:lnTo>
                  <a:pt x="51339" y="302514"/>
                </a:lnTo>
                <a:lnTo>
                  <a:pt x="86811" y="330171"/>
                </a:lnTo>
                <a:lnTo>
                  <a:pt x="128675" y="348008"/>
                </a:lnTo>
                <a:lnTo>
                  <a:pt x="175260" y="354329"/>
                </a:lnTo>
                <a:lnTo>
                  <a:pt x="222165" y="348008"/>
                </a:lnTo>
                <a:lnTo>
                  <a:pt x="264244" y="330171"/>
                </a:lnTo>
                <a:lnTo>
                  <a:pt x="299847" y="302513"/>
                </a:lnTo>
                <a:lnTo>
                  <a:pt x="327321" y="266728"/>
                </a:lnTo>
                <a:lnTo>
                  <a:pt x="345016" y="224507"/>
                </a:lnTo>
                <a:lnTo>
                  <a:pt x="351281" y="177546"/>
                </a:lnTo>
                <a:lnTo>
                  <a:pt x="345016" y="130527"/>
                </a:lnTo>
                <a:lnTo>
                  <a:pt x="327321" y="88166"/>
                </a:lnTo>
                <a:lnTo>
                  <a:pt x="299847" y="52197"/>
                </a:lnTo>
                <a:lnTo>
                  <a:pt x="264244" y="24355"/>
                </a:lnTo>
                <a:lnTo>
                  <a:pt x="222165" y="6378"/>
                </a:lnTo>
                <a:lnTo>
                  <a:pt x="17526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" name="object 10"/>
          <p:cNvSpPr txBox="1"/>
          <p:nvPr/>
        </p:nvSpPr>
        <p:spPr>
          <a:xfrm>
            <a:off x="3969632" y="1464238"/>
            <a:ext cx="145080" cy="2169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410" dirty="0">
                <a:latin typeface="Arial"/>
                <a:cs typeface="Arial"/>
              </a:rPr>
              <a:t>A</a:t>
            </a:r>
            <a:endParaRPr sz="141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893204" y="1946275"/>
            <a:ext cx="342635" cy="343870"/>
          </a:xfrm>
          <a:custGeom>
            <a:avLst/>
            <a:gdLst/>
            <a:ahLst/>
            <a:cxnLst/>
            <a:rect l="l" t="t" r="r" b="b"/>
            <a:pathLst>
              <a:path w="352425" h="353694">
                <a:moveTo>
                  <a:pt x="176022" y="0"/>
                </a:moveTo>
                <a:lnTo>
                  <a:pt x="129116" y="6321"/>
                </a:lnTo>
                <a:lnTo>
                  <a:pt x="87037" y="24158"/>
                </a:lnTo>
                <a:lnTo>
                  <a:pt x="51435" y="51816"/>
                </a:lnTo>
                <a:lnTo>
                  <a:pt x="23960" y="87601"/>
                </a:lnTo>
                <a:lnTo>
                  <a:pt x="6265" y="129822"/>
                </a:lnTo>
                <a:lnTo>
                  <a:pt x="0" y="176783"/>
                </a:lnTo>
                <a:lnTo>
                  <a:pt x="6265" y="223745"/>
                </a:lnTo>
                <a:lnTo>
                  <a:pt x="23960" y="265966"/>
                </a:lnTo>
                <a:lnTo>
                  <a:pt x="51435" y="301751"/>
                </a:lnTo>
                <a:lnTo>
                  <a:pt x="87037" y="329409"/>
                </a:lnTo>
                <a:lnTo>
                  <a:pt x="129116" y="347246"/>
                </a:lnTo>
                <a:lnTo>
                  <a:pt x="176022" y="353568"/>
                </a:lnTo>
                <a:lnTo>
                  <a:pt x="222662" y="347246"/>
                </a:lnTo>
                <a:lnTo>
                  <a:pt x="264667" y="329409"/>
                </a:lnTo>
                <a:lnTo>
                  <a:pt x="300323" y="301751"/>
                </a:lnTo>
                <a:lnTo>
                  <a:pt x="327913" y="265966"/>
                </a:lnTo>
                <a:lnTo>
                  <a:pt x="345725" y="223745"/>
                </a:lnTo>
                <a:lnTo>
                  <a:pt x="352043" y="176783"/>
                </a:lnTo>
                <a:lnTo>
                  <a:pt x="345725" y="129822"/>
                </a:lnTo>
                <a:lnTo>
                  <a:pt x="327913" y="87601"/>
                </a:lnTo>
                <a:lnTo>
                  <a:pt x="300323" y="51815"/>
                </a:lnTo>
                <a:lnTo>
                  <a:pt x="264667" y="24158"/>
                </a:lnTo>
                <a:lnTo>
                  <a:pt x="222662" y="6321"/>
                </a:lnTo>
                <a:lnTo>
                  <a:pt x="176022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" name="object 12"/>
          <p:cNvSpPr txBox="1"/>
          <p:nvPr/>
        </p:nvSpPr>
        <p:spPr>
          <a:xfrm>
            <a:off x="4987537" y="2004306"/>
            <a:ext cx="154958" cy="2169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410" dirty="0">
                <a:latin typeface="Arial"/>
                <a:cs typeface="Arial"/>
              </a:rPr>
              <a:t>C</a:t>
            </a:r>
            <a:endParaRPr sz="141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800350" y="1946275"/>
            <a:ext cx="342018" cy="343870"/>
          </a:xfrm>
          <a:custGeom>
            <a:avLst/>
            <a:gdLst/>
            <a:ahLst/>
            <a:cxnLst/>
            <a:rect l="l" t="t" r="r" b="b"/>
            <a:pathLst>
              <a:path w="351789" h="353694">
                <a:moveTo>
                  <a:pt x="176021" y="0"/>
                </a:moveTo>
                <a:lnTo>
                  <a:pt x="129116" y="6321"/>
                </a:lnTo>
                <a:lnTo>
                  <a:pt x="87037" y="24158"/>
                </a:lnTo>
                <a:lnTo>
                  <a:pt x="51434" y="51816"/>
                </a:lnTo>
                <a:lnTo>
                  <a:pt x="23960" y="87601"/>
                </a:lnTo>
                <a:lnTo>
                  <a:pt x="6265" y="129822"/>
                </a:lnTo>
                <a:lnTo>
                  <a:pt x="0" y="176783"/>
                </a:lnTo>
                <a:lnTo>
                  <a:pt x="6265" y="223745"/>
                </a:lnTo>
                <a:lnTo>
                  <a:pt x="23960" y="265966"/>
                </a:lnTo>
                <a:lnTo>
                  <a:pt x="51434" y="301751"/>
                </a:lnTo>
                <a:lnTo>
                  <a:pt x="87037" y="329409"/>
                </a:lnTo>
                <a:lnTo>
                  <a:pt x="129116" y="347246"/>
                </a:lnTo>
                <a:lnTo>
                  <a:pt x="176021" y="353568"/>
                </a:lnTo>
                <a:lnTo>
                  <a:pt x="222606" y="347246"/>
                </a:lnTo>
                <a:lnTo>
                  <a:pt x="264470" y="329409"/>
                </a:lnTo>
                <a:lnTo>
                  <a:pt x="299942" y="301751"/>
                </a:lnTo>
                <a:lnTo>
                  <a:pt x="327349" y="265966"/>
                </a:lnTo>
                <a:lnTo>
                  <a:pt x="345020" y="223745"/>
                </a:lnTo>
                <a:lnTo>
                  <a:pt x="351281" y="176783"/>
                </a:lnTo>
                <a:lnTo>
                  <a:pt x="345020" y="129822"/>
                </a:lnTo>
                <a:lnTo>
                  <a:pt x="327349" y="87601"/>
                </a:lnTo>
                <a:lnTo>
                  <a:pt x="299942" y="51815"/>
                </a:lnTo>
                <a:lnTo>
                  <a:pt x="264470" y="24158"/>
                </a:lnTo>
                <a:lnTo>
                  <a:pt x="222606" y="6321"/>
                </a:lnTo>
                <a:lnTo>
                  <a:pt x="176021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" name="object 14"/>
          <p:cNvSpPr txBox="1"/>
          <p:nvPr/>
        </p:nvSpPr>
        <p:spPr>
          <a:xfrm>
            <a:off x="2898387" y="2004306"/>
            <a:ext cx="145080" cy="2169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410" dirty="0">
                <a:latin typeface="Arial"/>
                <a:cs typeface="Arial"/>
              </a:rPr>
              <a:t>B</a:t>
            </a:r>
            <a:endParaRPr sz="141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092980" y="1652164"/>
            <a:ext cx="779727" cy="343870"/>
          </a:xfrm>
          <a:custGeom>
            <a:avLst/>
            <a:gdLst/>
            <a:ahLst/>
            <a:cxnLst/>
            <a:rect l="l" t="t" r="r" b="b"/>
            <a:pathLst>
              <a:path w="802004" h="353694">
                <a:moveTo>
                  <a:pt x="801624" y="0"/>
                </a:moveTo>
                <a:lnTo>
                  <a:pt x="0" y="353568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" name="object 16"/>
          <p:cNvSpPr/>
          <p:nvPr/>
        </p:nvSpPr>
        <p:spPr>
          <a:xfrm>
            <a:off x="3579707" y="2535978"/>
            <a:ext cx="342018" cy="344488"/>
          </a:xfrm>
          <a:custGeom>
            <a:avLst/>
            <a:gdLst/>
            <a:ahLst/>
            <a:cxnLst/>
            <a:rect l="l" t="t" r="r" b="b"/>
            <a:pathLst>
              <a:path w="351789" h="354330">
                <a:moveTo>
                  <a:pt x="175260" y="0"/>
                </a:moveTo>
                <a:lnTo>
                  <a:pt x="128675" y="6321"/>
                </a:lnTo>
                <a:lnTo>
                  <a:pt x="86811" y="24158"/>
                </a:lnTo>
                <a:lnTo>
                  <a:pt x="51339" y="51816"/>
                </a:lnTo>
                <a:lnTo>
                  <a:pt x="23932" y="87601"/>
                </a:lnTo>
                <a:lnTo>
                  <a:pt x="6261" y="129822"/>
                </a:lnTo>
                <a:lnTo>
                  <a:pt x="0" y="176783"/>
                </a:lnTo>
                <a:lnTo>
                  <a:pt x="6261" y="224066"/>
                </a:lnTo>
                <a:lnTo>
                  <a:pt x="23932" y="266502"/>
                </a:lnTo>
                <a:lnTo>
                  <a:pt x="51339" y="302418"/>
                </a:lnTo>
                <a:lnTo>
                  <a:pt x="86811" y="330143"/>
                </a:lnTo>
                <a:lnTo>
                  <a:pt x="128675" y="348004"/>
                </a:lnTo>
                <a:lnTo>
                  <a:pt x="175260" y="354329"/>
                </a:lnTo>
                <a:lnTo>
                  <a:pt x="222165" y="348004"/>
                </a:lnTo>
                <a:lnTo>
                  <a:pt x="264244" y="330143"/>
                </a:lnTo>
                <a:lnTo>
                  <a:pt x="299847" y="302418"/>
                </a:lnTo>
                <a:lnTo>
                  <a:pt x="327321" y="266502"/>
                </a:lnTo>
                <a:lnTo>
                  <a:pt x="345016" y="224066"/>
                </a:lnTo>
                <a:lnTo>
                  <a:pt x="351281" y="176783"/>
                </a:lnTo>
                <a:lnTo>
                  <a:pt x="345016" y="129822"/>
                </a:lnTo>
                <a:lnTo>
                  <a:pt x="327321" y="87601"/>
                </a:lnTo>
                <a:lnTo>
                  <a:pt x="299846" y="51815"/>
                </a:lnTo>
                <a:lnTo>
                  <a:pt x="264244" y="24158"/>
                </a:lnTo>
                <a:lnTo>
                  <a:pt x="222165" y="6321"/>
                </a:lnTo>
                <a:lnTo>
                  <a:pt x="17526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" name="object 17"/>
          <p:cNvSpPr txBox="1"/>
          <p:nvPr/>
        </p:nvSpPr>
        <p:spPr>
          <a:xfrm>
            <a:off x="3678485" y="2596232"/>
            <a:ext cx="145080" cy="2169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410" dirty="0">
                <a:latin typeface="Arial"/>
                <a:cs typeface="Arial"/>
              </a:rPr>
              <a:t>E</a:t>
            </a:r>
            <a:endParaRPr sz="141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095200" y="2257425"/>
            <a:ext cx="530931" cy="310533"/>
          </a:xfrm>
          <a:custGeom>
            <a:avLst/>
            <a:gdLst/>
            <a:ahLst/>
            <a:cxnLst/>
            <a:rect l="l" t="t" r="r" b="b"/>
            <a:pathLst>
              <a:path w="546100" h="319405">
                <a:moveTo>
                  <a:pt x="0" y="0"/>
                </a:moveTo>
                <a:lnTo>
                  <a:pt x="545591" y="319278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" name="object 19"/>
          <p:cNvSpPr/>
          <p:nvPr/>
        </p:nvSpPr>
        <p:spPr>
          <a:xfrm>
            <a:off x="2411413" y="3273847"/>
            <a:ext cx="342635" cy="344488"/>
          </a:xfrm>
          <a:custGeom>
            <a:avLst/>
            <a:gdLst/>
            <a:ahLst/>
            <a:cxnLst/>
            <a:rect l="l" t="t" r="r" b="b"/>
            <a:pathLst>
              <a:path w="352425" h="354329">
                <a:moveTo>
                  <a:pt x="176021" y="0"/>
                </a:moveTo>
                <a:lnTo>
                  <a:pt x="129116" y="6321"/>
                </a:lnTo>
                <a:lnTo>
                  <a:pt x="87037" y="24158"/>
                </a:lnTo>
                <a:lnTo>
                  <a:pt x="51434" y="51816"/>
                </a:lnTo>
                <a:lnTo>
                  <a:pt x="23960" y="87601"/>
                </a:lnTo>
                <a:lnTo>
                  <a:pt x="6265" y="129822"/>
                </a:lnTo>
                <a:lnTo>
                  <a:pt x="0" y="176783"/>
                </a:lnTo>
                <a:lnTo>
                  <a:pt x="6265" y="224066"/>
                </a:lnTo>
                <a:lnTo>
                  <a:pt x="23960" y="266502"/>
                </a:lnTo>
                <a:lnTo>
                  <a:pt x="51434" y="302418"/>
                </a:lnTo>
                <a:lnTo>
                  <a:pt x="87037" y="330143"/>
                </a:lnTo>
                <a:lnTo>
                  <a:pt x="129116" y="348004"/>
                </a:lnTo>
                <a:lnTo>
                  <a:pt x="176021" y="354329"/>
                </a:lnTo>
                <a:lnTo>
                  <a:pt x="222662" y="348004"/>
                </a:lnTo>
                <a:lnTo>
                  <a:pt x="264668" y="330143"/>
                </a:lnTo>
                <a:lnTo>
                  <a:pt x="300323" y="302418"/>
                </a:lnTo>
                <a:lnTo>
                  <a:pt x="327914" y="266502"/>
                </a:lnTo>
                <a:lnTo>
                  <a:pt x="345725" y="224066"/>
                </a:lnTo>
                <a:lnTo>
                  <a:pt x="352044" y="176783"/>
                </a:lnTo>
                <a:lnTo>
                  <a:pt x="345725" y="129822"/>
                </a:lnTo>
                <a:lnTo>
                  <a:pt x="327913" y="87601"/>
                </a:lnTo>
                <a:lnTo>
                  <a:pt x="300323" y="51815"/>
                </a:lnTo>
                <a:lnTo>
                  <a:pt x="264667" y="24158"/>
                </a:lnTo>
                <a:lnTo>
                  <a:pt x="222662" y="6321"/>
                </a:lnTo>
                <a:lnTo>
                  <a:pt x="176021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" name="object 20"/>
          <p:cNvSpPr txBox="1"/>
          <p:nvPr/>
        </p:nvSpPr>
        <p:spPr>
          <a:xfrm>
            <a:off x="2545009" y="3334103"/>
            <a:ext cx="74701" cy="2169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410" dirty="0">
                <a:latin typeface="Arial"/>
                <a:cs typeface="Arial"/>
              </a:rPr>
              <a:t>I</a:t>
            </a:r>
            <a:endParaRPr sz="141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021734" y="2535978"/>
            <a:ext cx="342018" cy="344488"/>
          </a:xfrm>
          <a:custGeom>
            <a:avLst/>
            <a:gdLst/>
            <a:ahLst/>
            <a:cxnLst/>
            <a:rect l="l" t="t" r="r" b="b"/>
            <a:pathLst>
              <a:path w="351789" h="354330">
                <a:moveTo>
                  <a:pt x="175259" y="0"/>
                </a:moveTo>
                <a:lnTo>
                  <a:pt x="128675" y="6321"/>
                </a:lnTo>
                <a:lnTo>
                  <a:pt x="86811" y="24158"/>
                </a:lnTo>
                <a:lnTo>
                  <a:pt x="51339" y="51816"/>
                </a:lnTo>
                <a:lnTo>
                  <a:pt x="23932" y="87601"/>
                </a:lnTo>
                <a:lnTo>
                  <a:pt x="6261" y="129822"/>
                </a:lnTo>
                <a:lnTo>
                  <a:pt x="0" y="176783"/>
                </a:lnTo>
                <a:lnTo>
                  <a:pt x="6261" y="224066"/>
                </a:lnTo>
                <a:lnTo>
                  <a:pt x="23932" y="266502"/>
                </a:lnTo>
                <a:lnTo>
                  <a:pt x="51339" y="302418"/>
                </a:lnTo>
                <a:lnTo>
                  <a:pt x="86811" y="330143"/>
                </a:lnTo>
                <a:lnTo>
                  <a:pt x="128675" y="348004"/>
                </a:lnTo>
                <a:lnTo>
                  <a:pt x="175259" y="354329"/>
                </a:lnTo>
                <a:lnTo>
                  <a:pt x="222165" y="348004"/>
                </a:lnTo>
                <a:lnTo>
                  <a:pt x="264244" y="330143"/>
                </a:lnTo>
                <a:lnTo>
                  <a:pt x="299846" y="302418"/>
                </a:lnTo>
                <a:lnTo>
                  <a:pt x="327321" y="266502"/>
                </a:lnTo>
                <a:lnTo>
                  <a:pt x="345016" y="224066"/>
                </a:lnTo>
                <a:lnTo>
                  <a:pt x="351281" y="176783"/>
                </a:lnTo>
                <a:lnTo>
                  <a:pt x="345016" y="129822"/>
                </a:lnTo>
                <a:lnTo>
                  <a:pt x="327321" y="87601"/>
                </a:lnTo>
                <a:lnTo>
                  <a:pt x="299846" y="51815"/>
                </a:lnTo>
                <a:lnTo>
                  <a:pt x="264244" y="24158"/>
                </a:lnTo>
                <a:lnTo>
                  <a:pt x="222165" y="6321"/>
                </a:lnTo>
                <a:lnTo>
                  <a:pt x="175259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" name="object 22"/>
          <p:cNvSpPr txBox="1"/>
          <p:nvPr/>
        </p:nvSpPr>
        <p:spPr>
          <a:xfrm>
            <a:off x="2114585" y="2596232"/>
            <a:ext cx="154958" cy="2169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410" dirty="0">
                <a:latin typeface="Arial"/>
                <a:cs typeface="Arial"/>
              </a:rPr>
              <a:t>D</a:t>
            </a:r>
            <a:endParaRPr sz="141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315105" y="2241125"/>
            <a:ext cx="535252" cy="344488"/>
          </a:xfrm>
          <a:custGeom>
            <a:avLst/>
            <a:gdLst/>
            <a:ahLst/>
            <a:cxnLst/>
            <a:rect l="l" t="t" r="r" b="b"/>
            <a:pathLst>
              <a:path w="550544" h="354330">
                <a:moveTo>
                  <a:pt x="550163" y="0"/>
                </a:moveTo>
                <a:lnTo>
                  <a:pt x="0" y="354329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" name="object 24"/>
          <p:cNvSpPr/>
          <p:nvPr/>
        </p:nvSpPr>
        <p:spPr>
          <a:xfrm>
            <a:off x="1632797" y="3273847"/>
            <a:ext cx="342018" cy="344488"/>
          </a:xfrm>
          <a:custGeom>
            <a:avLst/>
            <a:gdLst/>
            <a:ahLst/>
            <a:cxnLst/>
            <a:rect l="l" t="t" r="r" b="b"/>
            <a:pathLst>
              <a:path w="351789" h="354329">
                <a:moveTo>
                  <a:pt x="175259" y="0"/>
                </a:moveTo>
                <a:lnTo>
                  <a:pt x="128675" y="6321"/>
                </a:lnTo>
                <a:lnTo>
                  <a:pt x="86811" y="24158"/>
                </a:lnTo>
                <a:lnTo>
                  <a:pt x="51339" y="51816"/>
                </a:lnTo>
                <a:lnTo>
                  <a:pt x="23932" y="87601"/>
                </a:lnTo>
                <a:lnTo>
                  <a:pt x="6261" y="129822"/>
                </a:lnTo>
                <a:lnTo>
                  <a:pt x="0" y="176783"/>
                </a:lnTo>
                <a:lnTo>
                  <a:pt x="6261" y="224066"/>
                </a:lnTo>
                <a:lnTo>
                  <a:pt x="23932" y="266502"/>
                </a:lnTo>
                <a:lnTo>
                  <a:pt x="51339" y="302418"/>
                </a:lnTo>
                <a:lnTo>
                  <a:pt x="86811" y="330143"/>
                </a:lnTo>
                <a:lnTo>
                  <a:pt x="128675" y="348004"/>
                </a:lnTo>
                <a:lnTo>
                  <a:pt x="175259" y="354329"/>
                </a:lnTo>
                <a:lnTo>
                  <a:pt x="221900" y="348004"/>
                </a:lnTo>
                <a:lnTo>
                  <a:pt x="263906" y="330143"/>
                </a:lnTo>
                <a:lnTo>
                  <a:pt x="299561" y="302418"/>
                </a:lnTo>
                <a:lnTo>
                  <a:pt x="327152" y="266502"/>
                </a:lnTo>
                <a:lnTo>
                  <a:pt x="344963" y="224066"/>
                </a:lnTo>
                <a:lnTo>
                  <a:pt x="351281" y="176783"/>
                </a:lnTo>
                <a:lnTo>
                  <a:pt x="344963" y="129822"/>
                </a:lnTo>
                <a:lnTo>
                  <a:pt x="327151" y="87601"/>
                </a:lnTo>
                <a:lnTo>
                  <a:pt x="299561" y="51815"/>
                </a:lnTo>
                <a:lnTo>
                  <a:pt x="263905" y="24158"/>
                </a:lnTo>
                <a:lnTo>
                  <a:pt x="221900" y="6321"/>
                </a:lnTo>
                <a:lnTo>
                  <a:pt x="175259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" name="object 25"/>
          <p:cNvSpPr txBox="1"/>
          <p:nvPr/>
        </p:nvSpPr>
        <p:spPr>
          <a:xfrm>
            <a:off x="1725647" y="3313359"/>
            <a:ext cx="154958" cy="2169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410" dirty="0">
                <a:latin typeface="Arial"/>
                <a:cs typeface="Arial"/>
              </a:rPr>
              <a:t>H</a:t>
            </a:r>
            <a:endParaRPr sz="141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190769" y="3273847"/>
            <a:ext cx="342018" cy="344488"/>
          </a:xfrm>
          <a:custGeom>
            <a:avLst/>
            <a:gdLst/>
            <a:ahLst/>
            <a:cxnLst/>
            <a:rect l="l" t="t" r="r" b="b"/>
            <a:pathLst>
              <a:path w="351789" h="354329">
                <a:moveTo>
                  <a:pt x="176021" y="0"/>
                </a:moveTo>
                <a:lnTo>
                  <a:pt x="129116" y="6321"/>
                </a:lnTo>
                <a:lnTo>
                  <a:pt x="87037" y="24158"/>
                </a:lnTo>
                <a:lnTo>
                  <a:pt x="51434" y="51816"/>
                </a:lnTo>
                <a:lnTo>
                  <a:pt x="23960" y="87601"/>
                </a:lnTo>
                <a:lnTo>
                  <a:pt x="6265" y="129822"/>
                </a:lnTo>
                <a:lnTo>
                  <a:pt x="0" y="176783"/>
                </a:lnTo>
                <a:lnTo>
                  <a:pt x="6265" y="224066"/>
                </a:lnTo>
                <a:lnTo>
                  <a:pt x="23960" y="266502"/>
                </a:lnTo>
                <a:lnTo>
                  <a:pt x="51435" y="302418"/>
                </a:lnTo>
                <a:lnTo>
                  <a:pt x="87037" y="330143"/>
                </a:lnTo>
                <a:lnTo>
                  <a:pt x="129116" y="348004"/>
                </a:lnTo>
                <a:lnTo>
                  <a:pt x="176021" y="354329"/>
                </a:lnTo>
                <a:lnTo>
                  <a:pt x="222606" y="348004"/>
                </a:lnTo>
                <a:lnTo>
                  <a:pt x="264470" y="330143"/>
                </a:lnTo>
                <a:lnTo>
                  <a:pt x="299942" y="302418"/>
                </a:lnTo>
                <a:lnTo>
                  <a:pt x="327349" y="266502"/>
                </a:lnTo>
                <a:lnTo>
                  <a:pt x="345020" y="224066"/>
                </a:lnTo>
                <a:lnTo>
                  <a:pt x="351281" y="176783"/>
                </a:lnTo>
                <a:lnTo>
                  <a:pt x="345020" y="129822"/>
                </a:lnTo>
                <a:lnTo>
                  <a:pt x="327349" y="87601"/>
                </a:lnTo>
                <a:lnTo>
                  <a:pt x="299942" y="51815"/>
                </a:lnTo>
                <a:lnTo>
                  <a:pt x="264470" y="24158"/>
                </a:lnTo>
                <a:lnTo>
                  <a:pt x="222606" y="6321"/>
                </a:lnTo>
                <a:lnTo>
                  <a:pt x="176021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" name="object 27"/>
          <p:cNvSpPr txBox="1"/>
          <p:nvPr/>
        </p:nvSpPr>
        <p:spPr>
          <a:xfrm>
            <a:off x="3303622" y="3334103"/>
            <a:ext cx="114829" cy="2169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410" dirty="0">
                <a:latin typeface="Arial"/>
                <a:cs typeface="Arial"/>
              </a:rPr>
              <a:t>J</a:t>
            </a:r>
            <a:endParaRPr sz="141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673302" y="2535978"/>
            <a:ext cx="342018" cy="344488"/>
          </a:xfrm>
          <a:custGeom>
            <a:avLst/>
            <a:gdLst/>
            <a:ahLst/>
            <a:cxnLst/>
            <a:rect l="l" t="t" r="r" b="b"/>
            <a:pathLst>
              <a:path w="351789" h="354330">
                <a:moveTo>
                  <a:pt x="175259" y="0"/>
                </a:moveTo>
                <a:lnTo>
                  <a:pt x="128675" y="6321"/>
                </a:lnTo>
                <a:lnTo>
                  <a:pt x="86811" y="24158"/>
                </a:lnTo>
                <a:lnTo>
                  <a:pt x="51339" y="51816"/>
                </a:lnTo>
                <a:lnTo>
                  <a:pt x="23932" y="87601"/>
                </a:lnTo>
                <a:lnTo>
                  <a:pt x="6261" y="129822"/>
                </a:lnTo>
                <a:lnTo>
                  <a:pt x="0" y="176783"/>
                </a:lnTo>
                <a:lnTo>
                  <a:pt x="6261" y="224066"/>
                </a:lnTo>
                <a:lnTo>
                  <a:pt x="23932" y="266502"/>
                </a:lnTo>
                <a:lnTo>
                  <a:pt x="51339" y="302418"/>
                </a:lnTo>
                <a:lnTo>
                  <a:pt x="86811" y="330143"/>
                </a:lnTo>
                <a:lnTo>
                  <a:pt x="128675" y="348004"/>
                </a:lnTo>
                <a:lnTo>
                  <a:pt x="175259" y="354329"/>
                </a:lnTo>
                <a:lnTo>
                  <a:pt x="222165" y="348004"/>
                </a:lnTo>
                <a:lnTo>
                  <a:pt x="264244" y="330143"/>
                </a:lnTo>
                <a:lnTo>
                  <a:pt x="299846" y="302418"/>
                </a:lnTo>
                <a:lnTo>
                  <a:pt x="327321" y="266502"/>
                </a:lnTo>
                <a:lnTo>
                  <a:pt x="345016" y="224066"/>
                </a:lnTo>
                <a:lnTo>
                  <a:pt x="351281" y="176783"/>
                </a:lnTo>
                <a:lnTo>
                  <a:pt x="345016" y="129822"/>
                </a:lnTo>
                <a:lnTo>
                  <a:pt x="327321" y="87601"/>
                </a:lnTo>
                <a:lnTo>
                  <a:pt x="299846" y="51815"/>
                </a:lnTo>
                <a:lnTo>
                  <a:pt x="264244" y="24158"/>
                </a:lnTo>
                <a:lnTo>
                  <a:pt x="222165" y="6321"/>
                </a:lnTo>
                <a:lnTo>
                  <a:pt x="175259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" name="object 29"/>
          <p:cNvSpPr/>
          <p:nvPr/>
        </p:nvSpPr>
        <p:spPr>
          <a:xfrm>
            <a:off x="5187315" y="2241125"/>
            <a:ext cx="535252" cy="344488"/>
          </a:xfrm>
          <a:custGeom>
            <a:avLst/>
            <a:gdLst/>
            <a:ahLst/>
            <a:cxnLst/>
            <a:rect l="l" t="t" r="r" b="b"/>
            <a:pathLst>
              <a:path w="550545" h="354330">
                <a:moveTo>
                  <a:pt x="0" y="0"/>
                </a:moveTo>
                <a:lnTo>
                  <a:pt x="550163" y="354329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" name="object 30"/>
          <p:cNvSpPr/>
          <p:nvPr/>
        </p:nvSpPr>
        <p:spPr>
          <a:xfrm>
            <a:off x="4114587" y="2535978"/>
            <a:ext cx="342018" cy="344488"/>
          </a:xfrm>
          <a:custGeom>
            <a:avLst/>
            <a:gdLst/>
            <a:ahLst/>
            <a:cxnLst/>
            <a:rect l="l" t="t" r="r" b="b"/>
            <a:pathLst>
              <a:path w="351789" h="354330">
                <a:moveTo>
                  <a:pt x="176022" y="0"/>
                </a:moveTo>
                <a:lnTo>
                  <a:pt x="129381" y="6321"/>
                </a:lnTo>
                <a:lnTo>
                  <a:pt x="87375" y="24158"/>
                </a:lnTo>
                <a:lnTo>
                  <a:pt x="51720" y="51816"/>
                </a:lnTo>
                <a:lnTo>
                  <a:pt x="24129" y="87601"/>
                </a:lnTo>
                <a:lnTo>
                  <a:pt x="6318" y="129822"/>
                </a:lnTo>
                <a:lnTo>
                  <a:pt x="0" y="176783"/>
                </a:lnTo>
                <a:lnTo>
                  <a:pt x="6318" y="224066"/>
                </a:lnTo>
                <a:lnTo>
                  <a:pt x="24129" y="266502"/>
                </a:lnTo>
                <a:lnTo>
                  <a:pt x="51720" y="302418"/>
                </a:lnTo>
                <a:lnTo>
                  <a:pt x="87375" y="330143"/>
                </a:lnTo>
                <a:lnTo>
                  <a:pt x="129381" y="348004"/>
                </a:lnTo>
                <a:lnTo>
                  <a:pt x="176022" y="354329"/>
                </a:lnTo>
                <a:lnTo>
                  <a:pt x="222606" y="348004"/>
                </a:lnTo>
                <a:lnTo>
                  <a:pt x="264470" y="330143"/>
                </a:lnTo>
                <a:lnTo>
                  <a:pt x="299942" y="302418"/>
                </a:lnTo>
                <a:lnTo>
                  <a:pt x="327349" y="266502"/>
                </a:lnTo>
                <a:lnTo>
                  <a:pt x="345020" y="224066"/>
                </a:lnTo>
                <a:lnTo>
                  <a:pt x="351281" y="176783"/>
                </a:lnTo>
                <a:lnTo>
                  <a:pt x="345020" y="129822"/>
                </a:lnTo>
                <a:lnTo>
                  <a:pt x="327349" y="87601"/>
                </a:lnTo>
                <a:lnTo>
                  <a:pt x="299942" y="51815"/>
                </a:lnTo>
                <a:lnTo>
                  <a:pt x="264470" y="24158"/>
                </a:lnTo>
                <a:lnTo>
                  <a:pt x="222606" y="6321"/>
                </a:lnTo>
                <a:lnTo>
                  <a:pt x="176022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" name="object 31"/>
          <p:cNvSpPr txBox="1"/>
          <p:nvPr/>
        </p:nvSpPr>
        <p:spPr>
          <a:xfrm>
            <a:off x="4219293" y="2596232"/>
            <a:ext cx="134585" cy="2169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410" dirty="0">
                <a:latin typeface="Arial"/>
                <a:cs typeface="Arial"/>
              </a:rPr>
              <a:t>F</a:t>
            </a:r>
            <a:endParaRPr sz="141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4407959" y="2241125"/>
            <a:ext cx="535252" cy="344488"/>
          </a:xfrm>
          <a:custGeom>
            <a:avLst/>
            <a:gdLst/>
            <a:ahLst/>
            <a:cxnLst/>
            <a:rect l="l" t="t" r="r" b="b"/>
            <a:pathLst>
              <a:path w="550545" h="354330">
                <a:moveTo>
                  <a:pt x="550163" y="0"/>
                </a:moveTo>
                <a:lnTo>
                  <a:pt x="0" y="354329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graphicFrame>
        <p:nvGraphicFramePr>
          <p:cNvPr id="33" name="object 33"/>
          <p:cNvGraphicFramePr>
            <a:graphicFrameLocks noGrp="1"/>
          </p:cNvGraphicFramePr>
          <p:nvPr/>
        </p:nvGraphicFramePr>
        <p:xfrm>
          <a:off x="1472122" y="3764366"/>
          <a:ext cx="4869744" cy="3870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30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4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7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30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44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300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44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374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374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374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300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448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374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374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374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77825"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A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287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B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C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223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F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G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H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I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J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" name="object 34"/>
          <p:cNvSpPr txBox="1"/>
          <p:nvPr/>
        </p:nvSpPr>
        <p:spPr>
          <a:xfrm>
            <a:off x="5413788" y="4155674"/>
            <a:ext cx="866775" cy="2169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653153" algn="l"/>
              </a:tabLst>
            </a:pPr>
            <a:r>
              <a:rPr sz="1410" dirty="0">
                <a:latin typeface="Arial"/>
                <a:cs typeface="Arial"/>
              </a:rPr>
              <a:t>12 </a:t>
            </a:r>
            <a:r>
              <a:rPr sz="1410" spc="136" dirty="0">
                <a:latin typeface="Arial"/>
                <a:cs typeface="Arial"/>
              </a:rPr>
              <a:t> </a:t>
            </a:r>
            <a:r>
              <a:rPr sz="1410" dirty="0">
                <a:latin typeface="Arial"/>
                <a:cs typeface="Arial"/>
              </a:rPr>
              <a:t>13	14</a:t>
            </a:r>
            <a:endParaRPr sz="141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572295" y="4155674"/>
            <a:ext cx="3736269" cy="6494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342628" algn="l"/>
                <a:tab pos="659327" algn="l"/>
                <a:tab pos="990225" algn="l"/>
                <a:tab pos="1307541" algn="l"/>
                <a:tab pos="1631031" algn="l"/>
                <a:tab pos="1954521" algn="l"/>
                <a:tab pos="2278010" algn="l"/>
                <a:tab pos="2601500" algn="l"/>
                <a:tab pos="2924990" algn="l"/>
                <a:tab pos="3198475" algn="l"/>
                <a:tab pos="3522582" algn="l"/>
              </a:tabLst>
            </a:pPr>
            <a:r>
              <a:rPr sz="1410" dirty="0">
                <a:latin typeface="Arial"/>
                <a:cs typeface="Arial"/>
              </a:rPr>
              <a:t>0	1	2	3	4	5	6	7	8	9	10	11</a:t>
            </a:r>
            <a:endParaRPr sz="1410">
              <a:latin typeface="Arial"/>
              <a:cs typeface="Arial"/>
            </a:endParaRPr>
          </a:p>
          <a:p>
            <a:pPr>
              <a:spcBef>
                <a:spcPts val="24"/>
              </a:spcBef>
            </a:pPr>
            <a:endParaRPr sz="1750">
              <a:latin typeface="Times New Roman"/>
              <a:cs typeface="Times New Roman"/>
            </a:endParaRPr>
          </a:p>
          <a:p>
            <a:pPr marL="1092087"/>
            <a:r>
              <a:rPr sz="1069" b="1" spc="10" dirty="0">
                <a:latin typeface="Times New Roman"/>
                <a:cs typeface="Times New Roman"/>
              </a:rPr>
              <a:t>Level Order Numbers </a:t>
            </a:r>
            <a:r>
              <a:rPr sz="1069" b="1" spc="19" dirty="0">
                <a:latin typeface="Times New Roman"/>
                <a:cs typeface="Times New Roman"/>
              </a:rPr>
              <a:t>&amp; </a:t>
            </a:r>
            <a:r>
              <a:rPr sz="1069" b="1" spc="10" dirty="0">
                <a:latin typeface="Times New Roman"/>
                <a:cs typeface="Times New Roman"/>
              </a:rPr>
              <a:t>Array</a:t>
            </a:r>
            <a:r>
              <a:rPr sz="1069" b="1" spc="-44" dirty="0">
                <a:latin typeface="Times New Roman"/>
                <a:cs typeface="Times New Roman"/>
              </a:rPr>
              <a:t> </a:t>
            </a:r>
            <a:r>
              <a:rPr sz="1069" b="1" spc="10" dirty="0">
                <a:latin typeface="Times New Roman"/>
                <a:cs typeface="Times New Roman"/>
              </a:rPr>
              <a:t>index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730342" y="1413862"/>
            <a:ext cx="124707" cy="2169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410" dirty="0">
                <a:latin typeface="Arial"/>
                <a:cs typeface="Arial"/>
              </a:rPr>
              <a:t>1</a:t>
            </a:r>
            <a:endParaRPr sz="141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765049" y="1736866"/>
            <a:ext cx="124707" cy="2169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410" dirty="0">
                <a:latin typeface="Arial"/>
                <a:cs typeface="Arial"/>
              </a:rPr>
              <a:t>2</a:t>
            </a:r>
            <a:endParaRPr sz="141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815663" y="1749459"/>
            <a:ext cx="124707" cy="2169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410" dirty="0">
                <a:latin typeface="Arial"/>
                <a:cs typeface="Arial"/>
              </a:rPr>
              <a:t>3</a:t>
            </a:r>
            <a:endParaRPr sz="141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896038" y="2396195"/>
            <a:ext cx="124707" cy="2169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410" dirty="0">
                <a:latin typeface="Arial"/>
                <a:cs typeface="Arial"/>
              </a:rPr>
              <a:t>4</a:t>
            </a:r>
            <a:endParaRPr sz="141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575496" y="2343596"/>
            <a:ext cx="124707" cy="2169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410" dirty="0">
                <a:latin typeface="Arial"/>
                <a:cs typeface="Arial"/>
              </a:rPr>
              <a:t>5</a:t>
            </a:r>
            <a:endParaRPr sz="141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061113" y="2343596"/>
            <a:ext cx="124707" cy="2169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410" dirty="0">
                <a:latin typeface="Arial"/>
                <a:cs typeface="Arial"/>
              </a:rPr>
              <a:t>6</a:t>
            </a:r>
            <a:endParaRPr sz="141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673536" y="2332484"/>
            <a:ext cx="252501" cy="4895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410" dirty="0">
                <a:latin typeface="Arial"/>
                <a:cs typeface="Arial"/>
              </a:rPr>
              <a:t>7</a:t>
            </a:r>
            <a:endParaRPr sz="1410">
              <a:latin typeface="Arial"/>
              <a:cs typeface="Arial"/>
            </a:endParaRPr>
          </a:p>
          <a:p>
            <a:pPr marL="99393">
              <a:spcBef>
                <a:spcPts val="384"/>
              </a:spcBef>
            </a:pPr>
            <a:r>
              <a:rPr sz="1410" spc="5" dirty="0">
                <a:latin typeface="Arial"/>
                <a:cs typeface="Arial"/>
              </a:rPr>
              <a:t>G</a:t>
            </a:r>
            <a:endParaRPr sz="141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524882" y="3098505"/>
            <a:ext cx="124707" cy="2169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410" dirty="0">
                <a:latin typeface="Arial"/>
                <a:cs typeface="Arial"/>
              </a:rPr>
              <a:t>8</a:t>
            </a:r>
            <a:endParaRPr sz="141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280524" y="3098505"/>
            <a:ext cx="124707" cy="2169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410" dirty="0">
                <a:latin typeface="Arial"/>
                <a:cs typeface="Arial"/>
              </a:rPr>
              <a:t>9</a:t>
            </a:r>
            <a:endParaRPr sz="141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3039885" y="3088133"/>
            <a:ext cx="224719" cy="2169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410" dirty="0">
                <a:latin typeface="Arial"/>
                <a:cs typeface="Arial"/>
              </a:rPr>
              <a:t>10</a:t>
            </a:r>
            <a:endParaRPr sz="1410">
              <a:latin typeface="Arial"/>
              <a:cs typeface="Arial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7" name="object 47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35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23833434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7"/>
            <a:ext cx="4853076" cy="51147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tabLst>
                <a:tab pos="3903484" algn="l"/>
              </a:tabLst>
            </a:pPr>
            <a:r>
              <a:rPr sz="1069" spc="10" dirty="0">
                <a:latin typeface="Times New Roman"/>
                <a:cs typeface="Times New Roman"/>
              </a:rPr>
              <a:t>CS301 –</a:t>
            </a:r>
            <a:r>
              <a:rPr sz="1069" spc="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Data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	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28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400"/>
              </a:lnSpc>
              <a:spcBef>
                <a:spcPts val="796"/>
              </a:spcBef>
            </a:pP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</a:t>
            </a:r>
            <a:r>
              <a:rPr sz="1069" spc="5" dirty="0">
                <a:latin typeface="Times New Roman"/>
                <a:cs typeface="Times New Roman"/>
              </a:rPr>
              <a:t>built the binary trees </a:t>
            </a:r>
            <a:r>
              <a:rPr sz="1069" spc="10" dirty="0">
                <a:latin typeface="Times New Roman"/>
                <a:cs typeface="Times New Roman"/>
              </a:rPr>
              <a:t>with </a:t>
            </a:r>
            <a:r>
              <a:rPr sz="1069" spc="5" dirty="0">
                <a:latin typeface="Times New Roman"/>
                <a:cs typeface="Times New Roman"/>
              </a:rPr>
              <a:t>pointers. </a:t>
            </a:r>
            <a:r>
              <a:rPr sz="1069" spc="10" dirty="0">
                <a:latin typeface="Times New Roman"/>
                <a:cs typeface="Times New Roman"/>
              </a:rPr>
              <a:t>The use </a:t>
            </a:r>
            <a:r>
              <a:rPr sz="1069" spc="5" dirty="0">
                <a:latin typeface="Times New Roman"/>
                <a:cs typeface="Times New Roman"/>
              </a:rPr>
              <a:t>of pointers in </a:t>
            </a:r>
            <a:r>
              <a:rPr sz="1069" spc="10" dirty="0">
                <a:latin typeface="Times New Roman"/>
                <a:cs typeface="Times New Roman"/>
              </a:rPr>
              <a:t>the memory  requires some </a:t>
            </a:r>
            <a:r>
              <a:rPr sz="1069" spc="5" dirty="0">
                <a:latin typeface="Times New Roman"/>
                <a:cs typeface="Times New Roman"/>
              </a:rPr>
              <a:t>time. </a:t>
            </a:r>
            <a:r>
              <a:rPr sz="1069" spc="10" dirty="0">
                <a:latin typeface="Times New Roman"/>
                <a:cs typeface="Times New Roman"/>
              </a:rPr>
              <a:t>In compilers or operating system course,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read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0" dirty="0">
                <a:latin typeface="Times New Roman"/>
                <a:cs typeface="Times New Roman"/>
              </a:rPr>
              <a:t>when a  program </a:t>
            </a:r>
            <a:r>
              <a:rPr sz="1069" spc="5" dirty="0">
                <a:latin typeface="Times New Roman"/>
                <a:cs typeface="Times New Roman"/>
              </a:rPr>
              <a:t>is stored in the </a:t>
            </a:r>
            <a:r>
              <a:rPr sz="1069" spc="10" dirty="0">
                <a:latin typeface="Times New Roman"/>
                <a:cs typeface="Times New Roman"/>
              </a:rPr>
              <a:t>memory and becomes a </a:t>
            </a:r>
            <a:r>
              <a:rPr sz="1069" spc="5" dirty="0">
                <a:latin typeface="Times New Roman"/>
                <a:cs typeface="Times New Roman"/>
              </a:rPr>
              <a:t>process, the executable </a:t>
            </a:r>
            <a:r>
              <a:rPr sz="1069" spc="10" dirty="0">
                <a:latin typeface="Times New Roman"/>
                <a:cs typeface="Times New Roman"/>
              </a:rPr>
              <a:t>code does </a:t>
            </a:r>
            <a:r>
              <a:rPr sz="1069" spc="5" dirty="0">
                <a:latin typeface="Times New Roman"/>
                <a:cs typeface="Times New Roman"/>
              </a:rPr>
              <a:t>not  </a:t>
            </a:r>
            <a:r>
              <a:rPr sz="1069" spc="10" dirty="0">
                <a:latin typeface="Times New Roman"/>
                <a:cs typeface="Times New Roman"/>
              </a:rPr>
              <a:t>come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memory. </a:t>
            </a:r>
            <a:r>
              <a:rPr sz="1069" spc="5" dirty="0">
                <a:latin typeface="Times New Roman"/>
                <a:cs typeface="Times New Roman"/>
              </a:rPr>
              <a:t>There is </a:t>
            </a:r>
            <a:r>
              <a:rPr sz="1069" spc="10" dirty="0">
                <a:latin typeface="Times New Roman"/>
                <a:cs typeface="Times New Roman"/>
              </a:rPr>
              <a:t>a term paging or </a:t>
            </a:r>
            <a:r>
              <a:rPr sz="1069" spc="5" dirty="0">
                <a:latin typeface="Times New Roman"/>
                <a:cs typeface="Times New Roman"/>
              </a:rPr>
              <a:t>virtual </a:t>
            </a:r>
            <a:r>
              <a:rPr sz="1069" spc="10" dirty="0">
                <a:latin typeface="Times New Roman"/>
                <a:cs typeface="Times New Roman"/>
              </a:rPr>
              <a:t>memory. When a program  </a:t>
            </a:r>
            <a:r>
              <a:rPr sz="1069" spc="5" dirty="0">
                <a:latin typeface="Times New Roman"/>
                <a:cs typeface="Times New Roman"/>
              </a:rPr>
              <a:t>executes, </a:t>
            </a:r>
            <a:r>
              <a:rPr sz="1069" spc="10" dirty="0">
                <a:latin typeface="Times New Roman"/>
                <a:cs typeface="Times New Roman"/>
              </a:rPr>
              <a:t>some part </a:t>
            </a:r>
            <a:r>
              <a:rPr sz="1069" spc="5" dirty="0">
                <a:latin typeface="Times New Roman"/>
                <a:cs typeface="Times New Roman"/>
              </a:rPr>
              <a:t>of it </a:t>
            </a:r>
            <a:r>
              <a:rPr sz="1069" spc="10" dirty="0">
                <a:latin typeface="Times New Roman"/>
                <a:cs typeface="Times New Roman"/>
              </a:rPr>
              <a:t>comes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memory. </a:t>
            </a:r>
            <a:r>
              <a:rPr sz="1069" spc="5" dirty="0">
                <a:latin typeface="Times New Roman"/>
                <a:cs typeface="Times New Roman"/>
              </a:rPr>
              <a:t>If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are using pointers to </a:t>
            </a:r>
            <a:r>
              <a:rPr sz="1069" spc="10" dirty="0">
                <a:latin typeface="Times New Roman"/>
                <a:cs typeface="Times New Roman"/>
              </a:rPr>
              <a:t>go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different </a:t>
            </a:r>
            <a:r>
              <a:rPr sz="1069" spc="10" dirty="0">
                <a:latin typeface="Times New Roman"/>
                <a:cs typeface="Times New Roman"/>
              </a:rPr>
              <a:t>parts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program, </a:t>
            </a:r>
            <a:r>
              <a:rPr sz="1069" spc="10" dirty="0">
                <a:latin typeface="Times New Roman"/>
                <a:cs typeface="Times New Roman"/>
              </a:rPr>
              <a:t>some part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15" dirty="0">
                <a:latin typeface="Times New Roman"/>
                <a:cs typeface="Times New Roman"/>
              </a:rPr>
              <a:t>code </a:t>
            </a:r>
            <a:r>
              <a:rPr sz="1069" spc="5" dirty="0">
                <a:latin typeface="Times New Roman"/>
                <a:cs typeface="Times New Roman"/>
              </a:rPr>
              <a:t>of program </a:t>
            </a:r>
            <a:r>
              <a:rPr sz="1069" spc="10" dirty="0">
                <a:latin typeface="Times New Roman"/>
                <a:cs typeface="Times New Roman"/>
              </a:rPr>
              <a:t>will be coming  (loading) to memory while some other may be removed (unloading) </a:t>
            </a:r>
            <a:r>
              <a:rPr sz="1069" spc="15" dirty="0">
                <a:latin typeface="Times New Roman"/>
                <a:cs typeface="Times New Roman"/>
              </a:rPr>
              <a:t>from the  </a:t>
            </a:r>
            <a:r>
              <a:rPr sz="1069" spc="10" dirty="0">
                <a:latin typeface="Times New Roman"/>
                <a:cs typeface="Times New Roman"/>
              </a:rPr>
              <a:t>memory. </a:t>
            </a:r>
            <a:r>
              <a:rPr sz="1069" spc="5" dirty="0">
                <a:latin typeface="Times New Roman"/>
                <a:cs typeface="Times New Roman"/>
              </a:rPr>
              <a:t>This </a:t>
            </a:r>
            <a:r>
              <a:rPr sz="1069" spc="10" dirty="0">
                <a:latin typeface="Times New Roman"/>
                <a:cs typeface="Times New Roman"/>
              </a:rPr>
              <a:t>loading and unloading </a:t>
            </a:r>
            <a:r>
              <a:rPr sz="1069" spc="5" dirty="0">
                <a:latin typeface="Times New Roman"/>
                <a:cs typeface="Times New Roman"/>
              </a:rPr>
              <a:t>of program </a:t>
            </a:r>
            <a:r>
              <a:rPr sz="1069" spc="10" dirty="0">
                <a:latin typeface="Times New Roman"/>
                <a:cs typeface="Times New Roman"/>
              </a:rPr>
              <a:t>code </a:t>
            </a:r>
            <a:r>
              <a:rPr sz="1069" spc="5" dirty="0">
                <a:latin typeface="Times New Roman"/>
                <a:cs typeface="Times New Roman"/>
              </a:rPr>
              <a:t>is executed </a:t>
            </a:r>
            <a:r>
              <a:rPr sz="1069" spc="10" dirty="0">
                <a:latin typeface="Times New Roman"/>
                <a:cs typeface="Times New Roman"/>
              </a:rPr>
              <a:t>by a mechanism,  called paging. In Windows operating </a:t>
            </a:r>
            <a:r>
              <a:rPr sz="1069" spc="5" dirty="0">
                <a:latin typeface="Times New Roman"/>
                <a:cs typeface="Times New Roman"/>
              </a:rPr>
              <a:t>system,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for this </a:t>
            </a:r>
            <a:r>
              <a:rPr sz="1069" spc="5" dirty="0">
                <a:latin typeface="Times New Roman"/>
                <a:cs typeface="Times New Roman"/>
              </a:rPr>
              <a:t>virtual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memory (paging  mechanism), a </a:t>
            </a:r>
            <a:r>
              <a:rPr sz="1069" spc="5" dirty="0">
                <a:latin typeface="Times New Roman"/>
                <a:cs typeface="Times New Roman"/>
              </a:rPr>
              <a:t>file is </a:t>
            </a:r>
            <a:r>
              <a:rPr sz="1069" spc="10" dirty="0">
                <a:latin typeface="Times New Roman"/>
                <a:cs typeface="Times New Roman"/>
              </a:rPr>
              <a:t>used, </a:t>
            </a:r>
            <a:r>
              <a:rPr sz="1069" spc="5" dirty="0">
                <a:latin typeface="Times New Roman"/>
                <a:cs typeface="Times New Roman"/>
              </a:rPr>
              <a:t>called </a:t>
            </a:r>
            <a:r>
              <a:rPr sz="1069" spc="15" dirty="0">
                <a:latin typeface="Times New Roman"/>
                <a:cs typeface="Times New Roman"/>
              </a:rPr>
              <a:t>page </a:t>
            </a:r>
            <a:r>
              <a:rPr sz="1069" spc="5" dirty="0">
                <a:latin typeface="Times New Roman"/>
                <a:cs typeface="Times New Roman"/>
              </a:rPr>
              <a:t>file. </a:t>
            </a:r>
            <a:r>
              <a:rPr sz="1069" spc="15" dirty="0">
                <a:latin typeface="Times New Roman"/>
                <a:cs typeface="Times New Roman"/>
              </a:rPr>
              <a:t>With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15" dirty="0">
                <a:latin typeface="Times New Roman"/>
                <a:cs typeface="Times New Roman"/>
              </a:rPr>
              <a:t>use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spc="5" dirty="0">
                <a:latin typeface="Times New Roman"/>
                <a:cs typeface="Times New Roman"/>
              </a:rPr>
              <a:t>pointers, this </a:t>
            </a:r>
            <a:r>
              <a:rPr sz="1069" spc="10" dirty="0">
                <a:latin typeface="Times New Roman"/>
                <a:cs typeface="Times New Roman"/>
              </a:rPr>
              <a:t>process of  </a:t>
            </a:r>
            <a:r>
              <a:rPr sz="1069" spc="5" dirty="0">
                <a:latin typeface="Times New Roman"/>
                <a:cs typeface="Times New Roman"/>
              </a:rPr>
              <a:t>paging </a:t>
            </a:r>
            <a:r>
              <a:rPr sz="1069" spc="10" dirty="0">
                <a:latin typeface="Times New Roman"/>
                <a:cs typeface="Times New Roman"/>
              </a:rPr>
              <a:t>may </a:t>
            </a:r>
            <a:r>
              <a:rPr sz="1069" spc="5" dirty="0">
                <a:latin typeface="Times New Roman"/>
                <a:cs typeface="Times New Roman"/>
              </a:rPr>
              <a:t>increase. </a:t>
            </a:r>
            <a:r>
              <a:rPr sz="1069" spc="15" dirty="0">
                <a:latin typeface="Times New Roman"/>
                <a:cs typeface="Times New Roman"/>
              </a:rPr>
              <a:t>Due </a:t>
            </a:r>
            <a:r>
              <a:rPr sz="1069" spc="10" dirty="0">
                <a:latin typeface="Times New Roman"/>
                <a:cs typeface="Times New Roman"/>
              </a:rPr>
              <a:t>to </a:t>
            </a:r>
            <a:r>
              <a:rPr sz="1069" spc="5" dirty="0">
                <a:latin typeface="Times New Roman"/>
                <a:cs typeface="Times New Roman"/>
              </a:rPr>
              <a:t>this, </a:t>
            </a:r>
            <a:r>
              <a:rPr sz="1069" spc="10" dirty="0">
                <a:latin typeface="Times New Roman"/>
                <a:cs typeface="Times New Roman"/>
              </a:rPr>
              <a:t>the program may execute slowly.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course of  </a:t>
            </a:r>
            <a:r>
              <a:rPr sz="1069" spc="10" dirty="0">
                <a:latin typeface="Times New Roman"/>
                <a:cs typeface="Times New Roman"/>
              </a:rPr>
              <a:t>Operating </a:t>
            </a:r>
            <a:r>
              <a:rPr sz="1069" spc="15" dirty="0">
                <a:latin typeface="Times New Roman"/>
                <a:cs typeface="Times New Roman"/>
              </a:rPr>
              <a:t>System </a:t>
            </a:r>
            <a:r>
              <a:rPr sz="1069" spc="10" dirty="0">
                <a:latin typeface="Times New Roman"/>
                <a:cs typeface="Times New Roman"/>
              </a:rPr>
              <a:t>and Compilers, you will read in detail that the usage of pointers can  cause many</a:t>
            </a:r>
            <a:r>
              <a:rPr sz="1069" spc="-4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problems.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3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6173" algn="just">
              <a:lnSpc>
                <a:spcPct val="98300"/>
              </a:lnSpc>
            </a:pPr>
            <a:r>
              <a:rPr sz="1069" spc="15" dirty="0">
                <a:latin typeface="Times New Roman"/>
                <a:cs typeface="Times New Roman"/>
              </a:rPr>
              <a:t>So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should use </a:t>
            </a:r>
            <a:r>
              <a:rPr sz="1069" spc="10" dirty="0">
                <a:latin typeface="Times New Roman"/>
                <a:cs typeface="Times New Roman"/>
              </a:rPr>
              <a:t>arrays where </a:t>
            </a:r>
            <a:r>
              <a:rPr sz="1069" spc="5" dirty="0">
                <a:latin typeface="Times New Roman"/>
                <a:cs typeface="Times New Roman"/>
              </a:rPr>
              <a:t>ever it can fulfill </a:t>
            </a:r>
            <a:r>
              <a:rPr sz="1069" spc="10" dirty="0">
                <a:latin typeface="Times New Roman"/>
                <a:cs typeface="Times New Roman"/>
              </a:rPr>
              <a:t>our requirements.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array is </a:t>
            </a:r>
            <a:r>
              <a:rPr sz="1069" spc="10" dirty="0">
                <a:latin typeface="Times New Roman"/>
                <a:cs typeface="Times New Roman"/>
              </a:rPr>
              <a:t>a very  </a:t>
            </a:r>
            <a:r>
              <a:rPr sz="1069" spc="5" dirty="0">
                <a:latin typeface="Times New Roman"/>
                <a:cs typeface="Times New Roman"/>
              </a:rPr>
              <a:t>fast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efficient </a:t>
            </a:r>
            <a:r>
              <a:rPr sz="1069" spc="10" dirty="0">
                <a:latin typeface="Times New Roman"/>
                <a:cs typeface="Times New Roman"/>
              </a:rPr>
              <a:t>data </a:t>
            </a:r>
            <a:r>
              <a:rPr sz="1069" spc="5" dirty="0">
                <a:latin typeface="Times New Roman"/>
                <a:cs typeface="Times New Roman"/>
              </a:rPr>
              <a:t>structure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is supported by the compiler. </a:t>
            </a:r>
            <a:r>
              <a:rPr sz="1069" spc="10" dirty="0">
                <a:latin typeface="Times New Roman"/>
                <a:cs typeface="Times New Roman"/>
              </a:rPr>
              <a:t>There are some  </a:t>
            </a:r>
            <a:r>
              <a:rPr sz="1069" spc="5" dirty="0">
                <a:latin typeface="Times New Roman"/>
                <a:cs typeface="Times New Roman"/>
              </a:rPr>
              <a:t>situations </a:t>
            </a:r>
            <a:r>
              <a:rPr sz="1069" spc="10" dirty="0">
                <a:latin typeface="Times New Roman"/>
                <a:cs typeface="Times New Roman"/>
              </a:rPr>
              <a:t>where the use of pointers </a:t>
            </a:r>
            <a:r>
              <a:rPr sz="1069" spc="5" dirty="0">
                <a:latin typeface="Times New Roman"/>
                <a:cs typeface="Times New Roman"/>
              </a:rPr>
              <a:t>is beneficial. </a:t>
            </a:r>
            <a:r>
              <a:rPr sz="1069" spc="10" dirty="0">
                <a:latin typeface="Times New Roman"/>
                <a:cs typeface="Times New Roman"/>
              </a:rPr>
              <a:t>The balancing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5" dirty="0">
                <a:latin typeface="Times New Roman"/>
                <a:cs typeface="Times New Roman"/>
              </a:rPr>
              <a:t>AVL </a:t>
            </a:r>
            <a:r>
              <a:rPr sz="1069" spc="5" dirty="0">
                <a:latin typeface="Times New Roman"/>
                <a:cs typeface="Times New Roman"/>
              </a:rPr>
              <a:t>tree is an  </a:t>
            </a:r>
            <a:r>
              <a:rPr sz="1069" spc="10" dirty="0">
                <a:latin typeface="Times New Roman"/>
                <a:cs typeface="Times New Roman"/>
              </a:rPr>
              <a:t>example </a:t>
            </a:r>
            <a:r>
              <a:rPr sz="1069" spc="5" dirty="0">
                <a:latin typeface="Times New Roman"/>
                <a:cs typeface="Times New Roman"/>
              </a:rPr>
              <a:t>in this regard. </a:t>
            </a:r>
            <a:r>
              <a:rPr sz="1069" spc="10" dirty="0">
                <a:latin typeface="Times New Roman"/>
                <a:cs typeface="Times New Roman"/>
              </a:rPr>
              <a:t>Here </a:t>
            </a:r>
            <a:r>
              <a:rPr sz="1069" spc="5" dirty="0">
                <a:latin typeface="Times New Roman"/>
                <a:cs typeface="Times New Roman"/>
              </a:rPr>
              <a:t>pointers are </a:t>
            </a:r>
            <a:r>
              <a:rPr sz="1069" spc="10" dirty="0">
                <a:latin typeface="Times New Roman"/>
                <a:cs typeface="Times New Roman"/>
              </a:rPr>
              <a:t>more </a:t>
            </a:r>
            <a:r>
              <a:rPr sz="1069" spc="5" dirty="0">
                <a:latin typeface="Times New Roman"/>
                <a:cs typeface="Times New Roman"/>
              </a:rPr>
              <a:t>efficient. If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are </a:t>
            </a:r>
            <a:r>
              <a:rPr sz="1069" spc="10" dirty="0">
                <a:latin typeface="Times New Roman"/>
                <a:cs typeface="Times New Roman"/>
              </a:rPr>
              <a:t>using </a:t>
            </a:r>
            <a:r>
              <a:rPr sz="1069" spc="5" dirty="0">
                <a:latin typeface="Times New Roman"/>
                <a:cs typeface="Times New Roman"/>
              </a:rPr>
              <a:t>array, there  will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10" dirty="0">
                <a:latin typeface="Times New Roman"/>
                <a:cs typeface="Times New Roman"/>
              </a:rPr>
              <a:t>need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moving a </a:t>
            </a:r>
            <a:r>
              <a:rPr sz="1069" spc="5" dirty="0">
                <a:latin typeface="Times New Roman"/>
                <a:cs typeface="Times New Roman"/>
              </a:rPr>
              <a:t>large data </a:t>
            </a:r>
            <a:r>
              <a:rPr sz="1069" spc="10" dirty="0">
                <a:latin typeface="Times New Roman"/>
                <a:cs typeface="Times New Roman"/>
              </a:rPr>
              <a:t>here and there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balance </a:t>
            </a:r>
            <a:r>
              <a:rPr sz="1069" spc="5" dirty="0">
                <a:latin typeface="Times New Roman"/>
                <a:cs typeface="Times New Roman"/>
              </a:rPr>
              <a:t>the</a:t>
            </a:r>
            <a:r>
              <a:rPr sz="106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tree.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3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5556" algn="just">
              <a:lnSpc>
                <a:spcPct val="98300"/>
              </a:lnSpc>
            </a:pPr>
            <a:r>
              <a:rPr sz="1069" spc="15" dirty="0">
                <a:latin typeface="Times New Roman"/>
                <a:cs typeface="Times New Roman"/>
              </a:rPr>
              <a:t>From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discussion </a:t>
            </a:r>
            <a:r>
              <a:rPr sz="1069" spc="10" dirty="0">
                <a:latin typeface="Times New Roman"/>
                <a:cs typeface="Times New Roman"/>
              </a:rPr>
              <a:t>on </a:t>
            </a:r>
            <a:r>
              <a:rPr sz="1069" spc="5" dirty="0">
                <a:latin typeface="Times New Roman"/>
                <a:cs typeface="Times New Roman"/>
              </a:rPr>
              <a:t>use of pointers and array, </a:t>
            </a:r>
            <a:r>
              <a:rPr sz="1069" spc="10" dirty="0">
                <a:latin typeface="Times New Roman"/>
                <a:cs typeface="Times New Roman"/>
              </a:rPr>
              <a:t>we conclude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use of array  should </a:t>
            </a:r>
            <a:r>
              <a:rPr sz="1069" spc="10" dirty="0">
                <a:latin typeface="Times New Roman"/>
                <a:cs typeface="Times New Roman"/>
              </a:rPr>
              <a:t>be made whenever </a:t>
            </a:r>
            <a:r>
              <a:rPr sz="1069" spc="5" dirty="0">
                <a:latin typeface="Times New Roman"/>
                <a:cs typeface="Times New Roman"/>
              </a:rPr>
              <a:t>it is required. </a:t>
            </a: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5" dirty="0">
                <a:latin typeface="Times New Roman"/>
                <a:cs typeface="Times New Roman"/>
              </a:rPr>
              <a:t>it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5" dirty="0">
                <a:latin typeface="Times New Roman"/>
                <a:cs typeface="Times New Roman"/>
              </a:rPr>
              <a:t>clear that </a:t>
            </a:r>
            <a:r>
              <a:rPr sz="1069" spc="10" dirty="0">
                <a:latin typeface="Times New Roman"/>
                <a:cs typeface="Times New Roman"/>
              </a:rPr>
              <a:t>binary </a:t>
            </a:r>
            <a:r>
              <a:rPr sz="1069" spc="5" dirty="0">
                <a:latin typeface="Times New Roman"/>
                <a:cs typeface="Times New Roman"/>
              </a:rPr>
              <a:t>tree is an  important data structure. </a:t>
            </a:r>
            <a:r>
              <a:rPr sz="1069" spc="15" dirty="0">
                <a:latin typeface="Times New Roman"/>
                <a:cs typeface="Times New Roman"/>
              </a:rPr>
              <a:t>Now we </a:t>
            </a:r>
            <a:r>
              <a:rPr sz="1069" spc="5" dirty="0">
                <a:latin typeface="Times New Roman"/>
                <a:cs typeface="Times New Roman"/>
              </a:rPr>
              <a:t>see </a:t>
            </a:r>
            <a:r>
              <a:rPr sz="1069" spc="10" dirty="0">
                <a:latin typeface="Times New Roman"/>
                <a:cs typeface="Times New Roman"/>
              </a:rPr>
              <a:t>that </a:t>
            </a:r>
            <a:r>
              <a:rPr sz="1069" spc="5" dirty="0">
                <a:latin typeface="Times New Roman"/>
                <a:cs typeface="Times New Roman"/>
              </a:rPr>
              <a:t>whether </a:t>
            </a:r>
            <a:r>
              <a:rPr sz="1069" spc="10" dirty="0">
                <a:latin typeface="Times New Roman"/>
                <a:cs typeface="Times New Roman"/>
              </a:rPr>
              <a:t>we can </a:t>
            </a:r>
            <a:r>
              <a:rPr sz="1069" spc="5" dirty="0">
                <a:latin typeface="Times New Roman"/>
                <a:cs typeface="Times New Roman"/>
              </a:rPr>
              <a:t>store it </a:t>
            </a:r>
            <a:r>
              <a:rPr sz="1069" spc="10" dirty="0">
                <a:latin typeface="Times New Roman"/>
                <a:cs typeface="Times New Roman"/>
              </a:rPr>
              <a:t>in an </a:t>
            </a:r>
            <a:r>
              <a:rPr sz="1069" spc="5" dirty="0">
                <a:latin typeface="Times New Roman"/>
                <a:cs typeface="Times New Roman"/>
              </a:rPr>
              <a:t>array or not. 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can </a:t>
            </a:r>
            <a:r>
              <a:rPr sz="1069" spc="5" dirty="0">
                <a:latin typeface="Times New Roman"/>
                <a:cs typeface="Times New Roman"/>
              </a:rPr>
              <a:t>surely use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array.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functions of tree are </a:t>
            </a:r>
            <a:r>
              <a:rPr sz="1069" spc="10" dirty="0">
                <a:latin typeface="Times New Roman"/>
                <a:cs typeface="Times New Roman"/>
              </a:rPr>
              <a:t>possible with help </a:t>
            </a:r>
            <a:r>
              <a:rPr sz="1069" spc="5" dirty="0">
                <a:latin typeface="Times New Roman"/>
                <a:cs typeface="Times New Roman"/>
              </a:rPr>
              <a:t>of array.  </a:t>
            </a: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10" dirty="0">
                <a:latin typeface="Times New Roman"/>
                <a:cs typeface="Times New Roman"/>
              </a:rPr>
              <a:t>consider the previous example </a:t>
            </a:r>
            <a:r>
              <a:rPr sz="1069" spc="5" dirty="0">
                <a:latin typeface="Times New Roman"/>
                <a:cs typeface="Times New Roman"/>
              </a:rPr>
              <a:t>of binary tree. In this tree,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order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nodes  that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maintained </a:t>
            </a:r>
            <a:r>
              <a:rPr sz="1069" spc="10" dirty="0">
                <a:latin typeface="Times New Roman"/>
                <a:cs typeface="Times New Roman"/>
              </a:rPr>
              <a:t>was </a:t>
            </a:r>
            <a:r>
              <a:rPr sz="1069" spc="5" dirty="0">
                <a:latin typeface="Times New Roman"/>
                <a:cs typeface="Times New Roman"/>
              </a:rPr>
              <a:t>for </a:t>
            </a:r>
            <a:r>
              <a:rPr sz="1069" spc="10" dirty="0">
                <a:latin typeface="Times New Roman"/>
                <a:cs typeface="Times New Roman"/>
              </a:rPr>
              <a:t>the indexing purpose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array. Moreover </a:t>
            </a:r>
            <a:r>
              <a:rPr sz="1069" spc="10" dirty="0">
                <a:latin typeface="Times New Roman"/>
                <a:cs typeface="Times New Roman"/>
              </a:rPr>
              <a:t>we know the  level-order </a:t>
            </a:r>
            <a:r>
              <a:rPr sz="1069" spc="5" dirty="0">
                <a:latin typeface="Times New Roman"/>
                <a:cs typeface="Times New Roman"/>
              </a:rPr>
              <a:t>traversal </a:t>
            </a:r>
            <a:r>
              <a:rPr sz="1069" spc="10" dirty="0">
                <a:latin typeface="Times New Roman"/>
                <a:cs typeface="Times New Roman"/>
              </a:rPr>
              <a:t>of the tree.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used queue for the level-order of a tree. </a:t>
            </a:r>
            <a:r>
              <a:rPr sz="1069" spc="5" dirty="0">
                <a:latin typeface="Times New Roman"/>
                <a:cs typeface="Times New Roman"/>
              </a:rPr>
              <a:t>If </a:t>
            </a:r>
            <a:r>
              <a:rPr sz="1069" spc="15" dirty="0">
                <a:latin typeface="Times New Roman"/>
                <a:cs typeface="Times New Roman"/>
              </a:rPr>
              <a:t>we do  </a:t>
            </a:r>
            <a:r>
              <a:rPr sz="1069" spc="5" dirty="0">
                <a:latin typeface="Times New Roman"/>
                <a:cs typeface="Times New Roman"/>
              </a:rPr>
              <a:t>level-order traversal 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tree,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order </a:t>
            </a:r>
            <a:r>
              <a:rPr sz="1069" spc="10" dirty="0">
                <a:latin typeface="Times New Roman"/>
                <a:cs typeface="Times New Roman"/>
              </a:rPr>
              <a:t>of nodes visited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shown with numbers in  the following</a:t>
            </a:r>
            <a:r>
              <a:rPr sz="1069" spc="-8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figure.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098290" y="6360159"/>
            <a:ext cx="779110" cy="393876"/>
          </a:xfrm>
          <a:custGeom>
            <a:avLst/>
            <a:gdLst/>
            <a:ahLst/>
            <a:cxnLst/>
            <a:rect l="l" t="t" r="r" b="b"/>
            <a:pathLst>
              <a:path w="801370" h="405129">
                <a:moveTo>
                  <a:pt x="0" y="0"/>
                </a:moveTo>
                <a:lnTo>
                  <a:pt x="800862" y="404622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" name="object 4"/>
          <p:cNvSpPr/>
          <p:nvPr/>
        </p:nvSpPr>
        <p:spPr>
          <a:xfrm>
            <a:off x="3367828" y="7538825"/>
            <a:ext cx="243240" cy="443265"/>
          </a:xfrm>
          <a:custGeom>
            <a:avLst/>
            <a:gdLst/>
            <a:ahLst/>
            <a:cxnLst/>
            <a:rect l="l" t="t" r="r" b="b"/>
            <a:pathLst>
              <a:path w="250189" h="455929">
                <a:moveTo>
                  <a:pt x="249936" y="0"/>
                </a:moveTo>
                <a:lnTo>
                  <a:pt x="0" y="455676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810596" y="7538825"/>
            <a:ext cx="242622" cy="443265"/>
          </a:xfrm>
          <a:custGeom>
            <a:avLst/>
            <a:gdLst/>
            <a:ahLst/>
            <a:cxnLst/>
            <a:rect l="l" t="t" r="r" b="b"/>
            <a:pathLst>
              <a:path w="249555" h="455929">
                <a:moveTo>
                  <a:pt x="249174" y="0"/>
                </a:moveTo>
                <a:lnTo>
                  <a:pt x="0" y="455676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/>
          <p:nvPr/>
        </p:nvSpPr>
        <p:spPr>
          <a:xfrm>
            <a:off x="2199534" y="7538825"/>
            <a:ext cx="292012" cy="492037"/>
          </a:xfrm>
          <a:custGeom>
            <a:avLst/>
            <a:gdLst/>
            <a:ahLst/>
            <a:cxnLst/>
            <a:rect l="l" t="t" r="r" b="b"/>
            <a:pathLst>
              <a:path w="300355" h="506095">
                <a:moveTo>
                  <a:pt x="0" y="0"/>
                </a:moveTo>
                <a:lnTo>
                  <a:pt x="300228" y="505968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/>
          <p:nvPr/>
        </p:nvSpPr>
        <p:spPr>
          <a:xfrm>
            <a:off x="3805661" y="6113463"/>
            <a:ext cx="342018" cy="343870"/>
          </a:xfrm>
          <a:custGeom>
            <a:avLst/>
            <a:gdLst/>
            <a:ahLst/>
            <a:cxnLst/>
            <a:rect l="l" t="t" r="r" b="b"/>
            <a:pathLst>
              <a:path w="351789" h="353695">
                <a:moveTo>
                  <a:pt x="176021" y="0"/>
                </a:moveTo>
                <a:lnTo>
                  <a:pt x="129381" y="6321"/>
                </a:lnTo>
                <a:lnTo>
                  <a:pt x="87375" y="24158"/>
                </a:lnTo>
                <a:lnTo>
                  <a:pt x="51720" y="51815"/>
                </a:lnTo>
                <a:lnTo>
                  <a:pt x="24129" y="87601"/>
                </a:lnTo>
                <a:lnTo>
                  <a:pt x="6318" y="129822"/>
                </a:lnTo>
                <a:lnTo>
                  <a:pt x="0" y="176783"/>
                </a:lnTo>
                <a:lnTo>
                  <a:pt x="6318" y="223745"/>
                </a:lnTo>
                <a:lnTo>
                  <a:pt x="24129" y="265966"/>
                </a:lnTo>
                <a:lnTo>
                  <a:pt x="51720" y="301751"/>
                </a:lnTo>
                <a:lnTo>
                  <a:pt x="87375" y="329409"/>
                </a:lnTo>
                <a:lnTo>
                  <a:pt x="129381" y="347246"/>
                </a:lnTo>
                <a:lnTo>
                  <a:pt x="176021" y="353567"/>
                </a:lnTo>
                <a:lnTo>
                  <a:pt x="222606" y="347246"/>
                </a:lnTo>
                <a:lnTo>
                  <a:pt x="264470" y="329409"/>
                </a:lnTo>
                <a:lnTo>
                  <a:pt x="299942" y="301751"/>
                </a:lnTo>
                <a:lnTo>
                  <a:pt x="327349" y="265966"/>
                </a:lnTo>
                <a:lnTo>
                  <a:pt x="345020" y="223745"/>
                </a:lnTo>
                <a:lnTo>
                  <a:pt x="351281" y="176783"/>
                </a:lnTo>
                <a:lnTo>
                  <a:pt x="345020" y="129822"/>
                </a:lnTo>
                <a:lnTo>
                  <a:pt x="327349" y="87601"/>
                </a:lnTo>
                <a:lnTo>
                  <a:pt x="299942" y="51815"/>
                </a:lnTo>
                <a:lnTo>
                  <a:pt x="264470" y="24158"/>
                </a:lnTo>
                <a:lnTo>
                  <a:pt x="222606" y="6321"/>
                </a:lnTo>
                <a:lnTo>
                  <a:pt x="176021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" name="object 8"/>
          <p:cNvSpPr txBox="1"/>
          <p:nvPr/>
        </p:nvSpPr>
        <p:spPr>
          <a:xfrm>
            <a:off x="3903698" y="6172976"/>
            <a:ext cx="145080" cy="2169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410" dirty="0">
                <a:latin typeface="Arial"/>
                <a:cs typeface="Arial"/>
              </a:rPr>
              <a:t>A</a:t>
            </a:r>
            <a:endParaRPr sz="141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827269" y="6654270"/>
            <a:ext cx="342018" cy="343870"/>
          </a:xfrm>
          <a:custGeom>
            <a:avLst/>
            <a:gdLst/>
            <a:ahLst/>
            <a:cxnLst/>
            <a:rect l="l" t="t" r="r" b="b"/>
            <a:pathLst>
              <a:path w="351789" h="353695">
                <a:moveTo>
                  <a:pt x="175260" y="0"/>
                </a:moveTo>
                <a:lnTo>
                  <a:pt x="128675" y="6321"/>
                </a:lnTo>
                <a:lnTo>
                  <a:pt x="86811" y="24158"/>
                </a:lnTo>
                <a:lnTo>
                  <a:pt x="51339" y="51816"/>
                </a:lnTo>
                <a:lnTo>
                  <a:pt x="23932" y="87601"/>
                </a:lnTo>
                <a:lnTo>
                  <a:pt x="6261" y="129822"/>
                </a:lnTo>
                <a:lnTo>
                  <a:pt x="0" y="176784"/>
                </a:lnTo>
                <a:lnTo>
                  <a:pt x="6261" y="223745"/>
                </a:lnTo>
                <a:lnTo>
                  <a:pt x="23932" y="265966"/>
                </a:lnTo>
                <a:lnTo>
                  <a:pt x="51339" y="301752"/>
                </a:lnTo>
                <a:lnTo>
                  <a:pt x="86811" y="329409"/>
                </a:lnTo>
                <a:lnTo>
                  <a:pt x="128675" y="347246"/>
                </a:lnTo>
                <a:lnTo>
                  <a:pt x="175260" y="353568"/>
                </a:lnTo>
                <a:lnTo>
                  <a:pt x="222165" y="347246"/>
                </a:lnTo>
                <a:lnTo>
                  <a:pt x="264244" y="329409"/>
                </a:lnTo>
                <a:lnTo>
                  <a:pt x="299847" y="301751"/>
                </a:lnTo>
                <a:lnTo>
                  <a:pt x="327321" y="265966"/>
                </a:lnTo>
                <a:lnTo>
                  <a:pt x="345016" y="223745"/>
                </a:lnTo>
                <a:lnTo>
                  <a:pt x="351282" y="176784"/>
                </a:lnTo>
                <a:lnTo>
                  <a:pt x="345016" y="129822"/>
                </a:lnTo>
                <a:lnTo>
                  <a:pt x="327321" y="87601"/>
                </a:lnTo>
                <a:lnTo>
                  <a:pt x="299847" y="51815"/>
                </a:lnTo>
                <a:lnTo>
                  <a:pt x="264244" y="24158"/>
                </a:lnTo>
                <a:lnTo>
                  <a:pt x="222165" y="6321"/>
                </a:lnTo>
                <a:lnTo>
                  <a:pt x="17526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" name="object 10"/>
          <p:cNvSpPr txBox="1"/>
          <p:nvPr/>
        </p:nvSpPr>
        <p:spPr>
          <a:xfrm>
            <a:off x="4920862" y="6713043"/>
            <a:ext cx="154958" cy="2169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410" dirty="0">
                <a:latin typeface="Arial"/>
                <a:cs typeface="Arial"/>
              </a:rPr>
              <a:t>C</a:t>
            </a:r>
            <a:endParaRPr sz="141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734416" y="6654270"/>
            <a:ext cx="342018" cy="343870"/>
          </a:xfrm>
          <a:custGeom>
            <a:avLst/>
            <a:gdLst/>
            <a:ahLst/>
            <a:cxnLst/>
            <a:rect l="l" t="t" r="r" b="b"/>
            <a:pathLst>
              <a:path w="351789" h="353695">
                <a:moveTo>
                  <a:pt x="175259" y="0"/>
                </a:moveTo>
                <a:lnTo>
                  <a:pt x="128675" y="6321"/>
                </a:lnTo>
                <a:lnTo>
                  <a:pt x="86811" y="24158"/>
                </a:lnTo>
                <a:lnTo>
                  <a:pt x="51339" y="51816"/>
                </a:lnTo>
                <a:lnTo>
                  <a:pt x="23932" y="87601"/>
                </a:lnTo>
                <a:lnTo>
                  <a:pt x="6261" y="129822"/>
                </a:lnTo>
                <a:lnTo>
                  <a:pt x="0" y="176784"/>
                </a:lnTo>
                <a:lnTo>
                  <a:pt x="6261" y="223745"/>
                </a:lnTo>
                <a:lnTo>
                  <a:pt x="23932" y="265966"/>
                </a:lnTo>
                <a:lnTo>
                  <a:pt x="51339" y="301752"/>
                </a:lnTo>
                <a:lnTo>
                  <a:pt x="86811" y="329409"/>
                </a:lnTo>
                <a:lnTo>
                  <a:pt x="128675" y="347246"/>
                </a:lnTo>
                <a:lnTo>
                  <a:pt x="175259" y="353568"/>
                </a:lnTo>
                <a:lnTo>
                  <a:pt x="222165" y="347246"/>
                </a:lnTo>
                <a:lnTo>
                  <a:pt x="264244" y="329409"/>
                </a:lnTo>
                <a:lnTo>
                  <a:pt x="299846" y="301751"/>
                </a:lnTo>
                <a:lnTo>
                  <a:pt x="327321" y="265966"/>
                </a:lnTo>
                <a:lnTo>
                  <a:pt x="345016" y="223745"/>
                </a:lnTo>
                <a:lnTo>
                  <a:pt x="351281" y="176784"/>
                </a:lnTo>
                <a:lnTo>
                  <a:pt x="345016" y="129822"/>
                </a:lnTo>
                <a:lnTo>
                  <a:pt x="327321" y="87601"/>
                </a:lnTo>
                <a:lnTo>
                  <a:pt x="299846" y="51815"/>
                </a:lnTo>
                <a:lnTo>
                  <a:pt x="264244" y="24158"/>
                </a:lnTo>
                <a:lnTo>
                  <a:pt x="222165" y="6321"/>
                </a:lnTo>
                <a:lnTo>
                  <a:pt x="175259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" name="object 12"/>
          <p:cNvSpPr txBox="1"/>
          <p:nvPr/>
        </p:nvSpPr>
        <p:spPr>
          <a:xfrm>
            <a:off x="2832452" y="6713043"/>
            <a:ext cx="145080" cy="2169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410" dirty="0">
                <a:latin typeface="Arial"/>
                <a:cs typeface="Arial"/>
              </a:rPr>
              <a:t>B</a:t>
            </a:r>
            <a:endParaRPr sz="141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026305" y="6360160"/>
            <a:ext cx="779727" cy="343870"/>
          </a:xfrm>
          <a:custGeom>
            <a:avLst/>
            <a:gdLst/>
            <a:ahLst/>
            <a:cxnLst/>
            <a:rect l="l" t="t" r="r" b="b"/>
            <a:pathLst>
              <a:path w="802004" h="353695">
                <a:moveTo>
                  <a:pt x="801624" y="0"/>
                </a:moveTo>
                <a:lnTo>
                  <a:pt x="0" y="353568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" name="object 14"/>
          <p:cNvSpPr/>
          <p:nvPr/>
        </p:nvSpPr>
        <p:spPr>
          <a:xfrm>
            <a:off x="3513031" y="7243973"/>
            <a:ext cx="342635" cy="344488"/>
          </a:xfrm>
          <a:custGeom>
            <a:avLst/>
            <a:gdLst/>
            <a:ahLst/>
            <a:cxnLst/>
            <a:rect l="l" t="t" r="r" b="b"/>
            <a:pathLst>
              <a:path w="352425" h="354329">
                <a:moveTo>
                  <a:pt x="176022" y="0"/>
                </a:moveTo>
                <a:lnTo>
                  <a:pt x="129381" y="6321"/>
                </a:lnTo>
                <a:lnTo>
                  <a:pt x="87375" y="24158"/>
                </a:lnTo>
                <a:lnTo>
                  <a:pt x="51720" y="51816"/>
                </a:lnTo>
                <a:lnTo>
                  <a:pt x="24129" y="87601"/>
                </a:lnTo>
                <a:lnTo>
                  <a:pt x="6318" y="129822"/>
                </a:lnTo>
                <a:lnTo>
                  <a:pt x="0" y="176784"/>
                </a:lnTo>
                <a:lnTo>
                  <a:pt x="6318" y="224066"/>
                </a:lnTo>
                <a:lnTo>
                  <a:pt x="24129" y="266502"/>
                </a:lnTo>
                <a:lnTo>
                  <a:pt x="51720" y="302418"/>
                </a:lnTo>
                <a:lnTo>
                  <a:pt x="87375" y="330143"/>
                </a:lnTo>
                <a:lnTo>
                  <a:pt x="129381" y="348004"/>
                </a:lnTo>
                <a:lnTo>
                  <a:pt x="176022" y="354330"/>
                </a:lnTo>
                <a:lnTo>
                  <a:pt x="222927" y="348004"/>
                </a:lnTo>
                <a:lnTo>
                  <a:pt x="265006" y="330143"/>
                </a:lnTo>
                <a:lnTo>
                  <a:pt x="300609" y="302418"/>
                </a:lnTo>
                <a:lnTo>
                  <a:pt x="328083" y="266502"/>
                </a:lnTo>
                <a:lnTo>
                  <a:pt x="345778" y="224066"/>
                </a:lnTo>
                <a:lnTo>
                  <a:pt x="352044" y="176784"/>
                </a:lnTo>
                <a:lnTo>
                  <a:pt x="345778" y="129822"/>
                </a:lnTo>
                <a:lnTo>
                  <a:pt x="328083" y="87601"/>
                </a:lnTo>
                <a:lnTo>
                  <a:pt x="300609" y="51816"/>
                </a:lnTo>
                <a:lnTo>
                  <a:pt x="265006" y="24158"/>
                </a:lnTo>
                <a:lnTo>
                  <a:pt x="222927" y="6321"/>
                </a:lnTo>
                <a:lnTo>
                  <a:pt x="176022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" name="object 15"/>
          <p:cNvSpPr txBox="1"/>
          <p:nvPr/>
        </p:nvSpPr>
        <p:spPr>
          <a:xfrm>
            <a:off x="3611809" y="7304968"/>
            <a:ext cx="145080" cy="2169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410" dirty="0">
                <a:latin typeface="Arial"/>
                <a:cs typeface="Arial"/>
              </a:rPr>
              <a:t>E</a:t>
            </a:r>
            <a:endParaRPr sz="141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028525" y="6965420"/>
            <a:ext cx="530931" cy="310533"/>
          </a:xfrm>
          <a:custGeom>
            <a:avLst/>
            <a:gdLst/>
            <a:ahLst/>
            <a:cxnLst/>
            <a:rect l="l" t="t" r="r" b="b"/>
            <a:pathLst>
              <a:path w="546100" h="319404">
                <a:moveTo>
                  <a:pt x="0" y="0"/>
                </a:moveTo>
                <a:lnTo>
                  <a:pt x="545592" y="319277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" name="object 17"/>
          <p:cNvSpPr/>
          <p:nvPr/>
        </p:nvSpPr>
        <p:spPr>
          <a:xfrm>
            <a:off x="2345478" y="7981843"/>
            <a:ext cx="342018" cy="344488"/>
          </a:xfrm>
          <a:custGeom>
            <a:avLst/>
            <a:gdLst/>
            <a:ahLst/>
            <a:cxnLst/>
            <a:rect l="l" t="t" r="r" b="b"/>
            <a:pathLst>
              <a:path w="351789" h="354329">
                <a:moveTo>
                  <a:pt x="175259" y="0"/>
                </a:moveTo>
                <a:lnTo>
                  <a:pt x="128675" y="6325"/>
                </a:lnTo>
                <a:lnTo>
                  <a:pt x="86811" y="24186"/>
                </a:lnTo>
                <a:lnTo>
                  <a:pt x="51339" y="51911"/>
                </a:lnTo>
                <a:lnTo>
                  <a:pt x="23932" y="87827"/>
                </a:lnTo>
                <a:lnTo>
                  <a:pt x="6261" y="130263"/>
                </a:lnTo>
                <a:lnTo>
                  <a:pt x="0" y="177546"/>
                </a:lnTo>
                <a:lnTo>
                  <a:pt x="6261" y="224507"/>
                </a:lnTo>
                <a:lnTo>
                  <a:pt x="23932" y="266728"/>
                </a:lnTo>
                <a:lnTo>
                  <a:pt x="51339" y="302514"/>
                </a:lnTo>
                <a:lnTo>
                  <a:pt x="86811" y="330171"/>
                </a:lnTo>
                <a:lnTo>
                  <a:pt x="128675" y="348008"/>
                </a:lnTo>
                <a:lnTo>
                  <a:pt x="175259" y="354330"/>
                </a:lnTo>
                <a:lnTo>
                  <a:pt x="222165" y="348008"/>
                </a:lnTo>
                <a:lnTo>
                  <a:pt x="264244" y="330171"/>
                </a:lnTo>
                <a:lnTo>
                  <a:pt x="299846" y="302514"/>
                </a:lnTo>
                <a:lnTo>
                  <a:pt x="327321" y="266728"/>
                </a:lnTo>
                <a:lnTo>
                  <a:pt x="345016" y="224507"/>
                </a:lnTo>
                <a:lnTo>
                  <a:pt x="351281" y="177546"/>
                </a:lnTo>
                <a:lnTo>
                  <a:pt x="345016" y="130263"/>
                </a:lnTo>
                <a:lnTo>
                  <a:pt x="327321" y="87827"/>
                </a:lnTo>
                <a:lnTo>
                  <a:pt x="299846" y="51911"/>
                </a:lnTo>
                <a:lnTo>
                  <a:pt x="264244" y="24186"/>
                </a:lnTo>
                <a:lnTo>
                  <a:pt x="222165" y="6325"/>
                </a:lnTo>
                <a:lnTo>
                  <a:pt x="175259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" name="object 18"/>
          <p:cNvSpPr txBox="1"/>
          <p:nvPr/>
        </p:nvSpPr>
        <p:spPr>
          <a:xfrm>
            <a:off x="2479075" y="8042098"/>
            <a:ext cx="74701" cy="2169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410" dirty="0">
                <a:latin typeface="Arial"/>
                <a:cs typeface="Arial"/>
              </a:rPr>
              <a:t>I</a:t>
            </a:r>
            <a:endParaRPr sz="141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955799" y="7243973"/>
            <a:ext cx="342018" cy="344488"/>
          </a:xfrm>
          <a:custGeom>
            <a:avLst/>
            <a:gdLst/>
            <a:ahLst/>
            <a:cxnLst/>
            <a:rect l="l" t="t" r="r" b="b"/>
            <a:pathLst>
              <a:path w="351789" h="354329">
                <a:moveTo>
                  <a:pt x="175259" y="0"/>
                </a:moveTo>
                <a:lnTo>
                  <a:pt x="128675" y="6321"/>
                </a:lnTo>
                <a:lnTo>
                  <a:pt x="86811" y="24158"/>
                </a:lnTo>
                <a:lnTo>
                  <a:pt x="51339" y="51816"/>
                </a:lnTo>
                <a:lnTo>
                  <a:pt x="23932" y="87601"/>
                </a:lnTo>
                <a:lnTo>
                  <a:pt x="6261" y="129822"/>
                </a:lnTo>
                <a:lnTo>
                  <a:pt x="0" y="176784"/>
                </a:lnTo>
                <a:lnTo>
                  <a:pt x="6261" y="224066"/>
                </a:lnTo>
                <a:lnTo>
                  <a:pt x="23932" y="266502"/>
                </a:lnTo>
                <a:lnTo>
                  <a:pt x="51339" y="302418"/>
                </a:lnTo>
                <a:lnTo>
                  <a:pt x="86811" y="330143"/>
                </a:lnTo>
                <a:lnTo>
                  <a:pt x="128675" y="348004"/>
                </a:lnTo>
                <a:lnTo>
                  <a:pt x="175259" y="354330"/>
                </a:lnTo>
                <a:lnTo>
                  <a:pt x="221900" y="348004"/>
                </a:lnTo>
                <a:lnTo>
                  <a:pt x="263906" y="330143"/>
                </a:lnTo>
                <a:lnTo>
                  <a:pt x="299561" y="302418"/>
                </a:lnTo>
                <a:lnTo>
                  <a:pt x="327152" y="266502"/>
                </a:lnTo>
                <a:lnTo>
                  <a:pt x="344963" y="224066"/>
                </a:lnTo>
                <a:lnTo>
                  <a:pt x="351281" y="176784"/>
                </a:lnTo>
                <a:lnTo>
                  <a:pt x="344963" y="129822"/>
                </a:lnTo>
                <a:lnTo>
                  <a:pt x="327151" y="87601"/>
                </a:lnTo>
                <a:lnTo>
                  <a:pt x="299561" y="51816"/>
                </a:lnTo>
                <a:lnTo>
                  <a:pt x="263905" y="24158"/>
                </a:lnTo>
                <a:lnTo>
                  <a:pt x="221900" y="6321"/>
                </a:lnTo>
                <a:lnTo>
                  <a:pt x="175259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" name="object 20"/>
          <p:cNvSpPr txBox="1"/>
          <p:nvPr/>
        </p:nvSpPr>
        <p:spPr>
          <a:xfrm>
            <a:off x="2047911" y="7304968"/>
            <a:ext cx="154958" cy="2169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410" dirty="0">
                <a:latin typeface="Arial"/>
                <a:cs typeface="Arial"/>
              </a:rPr>
              <a:t>D</a:t>
            </a:r>
            <a:endParaRPr sz="141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248430" y="6949122"/>
            <a:ext cx="535252" cy="344488"/>
          </a:xfrm>
          <a:custGeom>
            <a:avLst/>
            <a:gdLst/>
            <a:ahLst/>
            <a:cxnLst/>
            <a:rect l="l" t="t" r="r" b="b"/>
            <a:pathLst>
              <a:path w="550544" h="354329">
                <a:moveTo>
                  <a:pt x="550163" y="0"/>
                </a:moveTo>
                <a:lnTo>
                  <a:pt x="0" y="35433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" name="object 22"/>
          <p:cNvSpPr/>
          <p:nvPr/>
        </p:nvSpPr>
        <p:spPr>
          <a:xfrm>
            <a:off x="1566121" y="7981843"/>
            <a:ext cx="342018" cy="344488"/>
          </a:xfrm>
          <a:custGeom>
            <a:avLst/>
            <a:gdLst/>
            <a:ahLst/>
            <a:cxnLst/>
            <a:rect l="l" t="t" r="r" b="b"/>
            <a:pathLst>
              <a:path w="351789" h="354329">
                <a:moveTo>
                  <a:pt x="176021" y="0"/>
                </a:moveTo>
                <a:lnTo>
                  <a:pt x="129116" y="6325"/>
                </a:lnTo>
                <a:lnTo>
                  <a:pt x="87037" y="24186"/>
                </a:lnTo>
                <a:lnTo>
                  <a:pt x="51434" y="51911"/>
                </a:lnTo>
                <a:lnTo>
                  <a:pt x="23960" y="87827"/>
                </a:lnTo>
                <a:lnTo>
                  <a:pt x="6265" y="130263"/>
                </a:lnTo>
                <a:lnTo>
                  <a:pt x="0" y="177546"/>
                </a:lnTo>
                <a:lnTo>
                  <a:pt x="6265" y="224507"/>
                </a:lnTo>
                <a:lnTo>
                  <a:pt x="23960" y="266728"/>
                </a:lnTo>
                <a:lnTo>
                  <a:pt x="51435" y="302514"/>
                </a:lnTo>
                <a:lnTo>
                  <a:pt x="87037" y="330171"/>
                </a:lnTo>
                <a:lnTo>
                  <a:pt x="129116" y="348008"/>
                </a:lnTo>
                <a:lnTo>
                  <a:pt x="176021" y="354330"/>
                </a:lnTo>
                <a:lnTo>
                  <a:pt x="222606" y="348008"/>
                </a:lnTo>
                <a:lnTo>
                  <a:pt x="264470" y="330171"/>
                </a:lnTo>
                <a:lnTo>
                  <a:pt x="299942" y="302514"/>
                </a:lnTo>
                <a:lnTo>
                  <a:pt x="327349" y="266728"/>
                </a:lnTo>
                <a:lnTo>
                  <a:pt x="345020" y="224507"/>
                </a:lnTo>
                <a:lnTo>
                  <a:pt x="351281" y="177546"/>
                </a:lnTo>
                <a:lnTo>
                  <a:pt x="345020" y="130263"/>
                </a:lnTo>
                <a:lnTo>
                  <a:pt x="327349" y="87827"/>
                </a:lnTo>
                <a:lnTo>
                  <a:pt x="299942" y="51911"/>
                </a:lnTo>
                <a:lnTo>
                  <a:pt x="264470" y="24186"/>
                </a:lnTo>
                <a:lnTo>
                  <a:pt x="222606" y="6325"/>
                </a:lnTo>
                <a:lnTo>
                  <a:pt x="176021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" name="object 23"/>
          <p:cNvSpPr txBox="1"/>
          <p:nvPr/>
        </p:nvSpPr>
        <p:spPr>
          <a:xfrm>
            <a:off x="1659713" y="8022095"/>
            <a:ext cx="154958" cy="2169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410" dirty="0">
                <a:latin typeface="Arial"/>
                <a:cs typeface="Arial"/>
              </a:rPr>
              <a:t>H</a:t>
            </a:r>
            <a:endParaRPr sz="141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124835" y="7981843"/>
            <a:ext cx="342018" cy="344488"/>
          </a:xfrm>
          <a:custGeom>
            <a:avLst/>
            <a:gdLst/>
            <a:ahLst/>
            <a:cxnLst/>
            <a:rect l="l" t="t" r="r" b="b"/>
            <a:pathLst>
              <a:path w="351789" h="354329">
                <a:moveTo>
                  <a:pt x="175259" y="0"/>
                </a:moveTo>
                <a:lnTo>
                  <a:pt x="128675" y="6325"/>
                </a:lnTo>
                <a:lnTo>
                  <a:pt x="86811" y="24186"/>
                </a:lnTo>
                <a:lnTo>
                  <a:pt x="51339" y="51911"/>
                </a:lnTo>
                <a:lnTo>
                  <a:pt x="23932" y="87827"/>
                </a:lnTo>
                <a:lnTo>
                  <a:pt x="6261" y="130263"/>
                </a:lnTo>
                <a:lnTo>
                  <a:pt x="0" y="177546"/>
                </a:lnTo>
                <a:lnTo>
                  <a:pt x="6261" y="224507"/>
                </a:lnTo>
                <a:lnTo>
                  <a:pt x="23932" y="266728"/>
                </a:lnTo>
                <a:lnTo>
                  <a:pt x="51339" y="302514"/>
                </a:lnTo>
                <a:lnTo>
                  <a:pt x="86811" y="330171"/>
                </a:lnTo>
                <a:lnTo>
                  <a:pt x="128675" y="348008"/>
                </a:lnTo>
                <a:lnTo>
                  <a:pt x="175259" y="354330"/>
                </a:lnTo>
                <a:lnTo>
                  <a:pt x="222165" y="348008"/>
                </a:lnTo>
                <a:lnTo>
                  <a:pt x="264244" y="330171"/>
                </a:lnTo>
                <a:lnTo>
                  <a:pt x="299846" y="302514"/>
                </a:lnTo>
                <a:lnTo>
                  <a:pt x="327321" y="266728"/>
                </a:lnTo>
                <a:lnTo>
                  <a:pt x="345016" y="224507"/>
                </a:lnTo>
                <a:lnTo>
                  <a:pt x="351281" y="177546"/>
                </a:lnTo>
                <a:lnTo>
                  <a:pt x="345016" y="130263"/>
                </a:lnTo>
                <a:lnTo>
                  <a:pt x="327321" y="87827"/>
                </a:lnTo>
                <a:lnTo>
                  <a:pt x="299846" y="51911"/>
                </a:lnTo>
                <a:lnTo>
                  <a:pt x="264244" y="24186"/>
                </a:lnTo>
                <a:lnTo>
                  <a:pt x="222165" y="6325"/>
                </a:lnTo>
                <a:lnTo>
                  <a:pt x="175259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" name="object 25"/>
          <p:cNvSpPr txBox="1"/>
          <p:nvPr/>
        </p:nvSpPr>
        <p:spPr>
          <a:xfrm>
            <a:off x="3236948" y="8042098"/>
            <a:ext cx="114829" cy="2169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410" dirty="0">
                <a:latin typeface="Arial"/>
                <a:cs typeface="Arial"/>
              </a:rPr>
              <a:t>J</a:t>
            </a:r>
            <a:endParaRPr sz="141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607368" y="7243973"/>
            <a:ext cx="340783" cy="344488"/>
          </a:xfrm>
          <a:custGeom>
            <a:avLst/>
            <a:gdLst/>
            <a:ahLst/>
            <a:cxnLst/>
            <a:rect l="l" t="t" r="r" b="b"/>
            <a:pathLst>
              <a:path w="350520" h="354329">
                <a:moveTo>
                  <a:pt x="175260" y="0"/>
                </a:moveTo>
                <a:lnTo>
                  <a:pt x="128675" y="6321"/>
                </a:lnTo>
                <a:lnTo>
                  <a:pt x="86811" y="24158"/>
                </a:lnTo>
                <a:lnTo>
                  <a:pt x="51339" y="51816"/>
                </a:lnTo>
                <a:lnTo>
                  <a:pt x="23932" y="87601"/>
                </a:lnTo>
                <a:lnTo>
                  <a:pt x="6261" y="129822"/>
                </a:lnTo>
                <a:lnTo>
                  <a:pt x="0" y="176784"/>
                </a:lnTo>
                <a:lnTo>
                  <a:pt x="6261" y="224066"/>
                </a:lnTo>
                <a:lnTo>
                  <a:pt x="23932" y="266502"/>
                </a:lnTo>
                <a:lnTo>
                  <a:pt x="51339" y="302418"/>
                </a:lnTo>
                <a:lnTo>
                  <a:pt x="86811" y="330143"/>
                </a:lnTo>
                <a:lnTo>
                  <a:pt x="128675" y="348004"/>
                </a:lnTo>
                <a:lnTo>
                  <a:pt x="175260" y="354330"/>
                </a:lnTo>
                <a:lnTo>
                  <a:pt x="221844" y="348004"/>
                </a:lnTo>
                <a:lnTo>
                  <a:pt x="263708" y="330143"/>
                </a:lnTo>
                <a:lnTo>
                  <a:pt x="299180" y="302418"/>
                </a:lnTo>
                <a:lnTo>
                  <a:pt x="326587" y="266502"/>
                </a:lnTo>
                <a:lnTo>
                  <a:pt x="344258" y="224066"/>
                </a:lnTo>
                <a:lnTo>
                  <a:pt x="350520" y="176784"/>
                </a:lnTo>
                <a:lnTo>
                  <a:pt x="344258" y="129822"/>
                </a:lnTo>
                <a:lnTo>
                  <a:pt x="326587" y="87601"/>
                </a:lnTo>
                <a:lnTo>
                  <a:pt x="299180" y="51816"/>
                </a:lnTo>
                <a:lnTo>
                  <a:pt x="263708" y="24158"/>
                </a:lnTo>
                <a:lnTo>
                  <a:pt x="221844" y="6321"/>
                </a:lnTo>
                <a:lnTo>
                  <a:pt x="17526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" name="object 27"/>
          <p:cNvSpPr/>
          <p:nvPr/>
        </p:nvSpPr>
        <p:spPr>
          <a:xfrm>
            <a:off x="5121380" y="6949122"/>
            <a:ext cx="534635" cy="344488"/>
          </a:xfrm>
          <a:custGeom>
            <a:avLst/>
            <a:gdLst/>
            <a:ahLst/>
            <a:cxnLst/>
            <a:rect l="l" t="t" r="r" b="b"/>
            <a:pathLst>
              <a:path w="549910" h="354329">
                <a:moveTo>
                  <a:pt x="0" y="0"/>
                </a:moveTo>
                <a:lnTo>
                  <a:pt x="549402" y="35433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" name="object 28"/>
          <p:cNvSpPr/>
          <p:nvPr/>
        </p:nvSpPr>
        <p:spPr>
          <a:xfrm>
            <a:off x="4048653" y="7243973"/>
            <a:ext cx="342018" cy="344488"/>
          </a:xfrm>
          <a:custGeom>
            <a:avLst/>
            <a:gdLst/>
            <a:ahLst/>
            <a:cxnLst/>
            <a:rect l="l" t="t" r="r" b="b"/>
            <a:pathLst>
              <a:path w="351789" h="354329">
                <a:moveTo>
                  <a:pt x="176022" y="0"/>
                </a:moveTo>
                <a:lnTo>
                  <a:pt x="129116" y="6321"/>
                </a:lnTo>
                <a:lnTo>
                  <a:pt x="87037" y="24158"/>
                </a:lnTo>
                <a:lnTo>
                  <a:pt x="51435" y="51816"/>
                </a:lnTo>
                <a:lnTo>
                  <a:pt x="23960" y="87601"/>
                </a:lnTo>
                <a:lnTo>
                  <a:pt x="6265" y="129822"/>
                </a:lnTo>
                <a:lnTo>
                  <a:pt x="0" y="176784"/>
                </a:lnTo>
                <a:lnTo>
                  <a:pt x="6265" y="224066"/>
                </a:lnTo>
                <a:lnTo>
                  <a:pt x="23960" y="266502"/>
                </a:lnTo>
                <a:lnTo>
                  <a:pt x="51435" y="302418"/>
                </a:lnTo>
                <a:lnTo>
                  <a:pt x="87037" y="330143"/>
                </a:lnTo>
                <a:lnTo>
                  <a:pt x="129116" y="348004"/>
                </a:lnTo>
                <a:lnTo>
                  <a:pt x="176022" y="354330"/>
                </a:lnTo>
                <a:lnTo>
                  <a:pt x="222606" y="348004"/>
                </a:lnTo>
                <a:lnTo>
                  <a:pt x="264470" y="330143"/>
                </a:lnTo>
                <a:lnTo>
                  <a:pt x="299942" y="302418"/>
                </a:lnTo>
                <a:lnTo>
                  <a:pt x="327349" y="266502"/>
                </a:lnTo>
                <a:lnTo>
                  <a:pt x="345020" y="224066"/>
                </a:lnTo>
                <a:lnTo>
                  <a:pt x="351282" y="176784"/>
                </a:lnTo>
                <a:lnTo>
                  <a:pt x="345020" y="129822"/>
                </a:lnTo>
                <a:lnTo>
                  <a:pt x="327349" y="87601"/>
                </a:lnTo>
                <a:lnTo>
                  <a:pt x="299942" y="51816"/>
                </a:lnTo>
                <a:lnTo>
                  <a:pt x="264470" y="24158"/>
                </a:lnTo>
                <a:lnTo>
                  <a:pt x="222606" y="6321"/>
                </a:lnTo>
                <a:lnTo>
                  <a:pt x="176022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" name="object 29"/>
          <p:cNvSpPr txBox="1"/>
          <p:nvPr/>
        </p:nvSpPr>
        <p:spPr>
          <a:xfrm>
            <a:off x="4153358" y="7304968"/>
            <a:ext cx="134585" cy="2169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410" dirty="0">
                <a:latin typeface="Arial"/>
                <a:cs typeface="Arial"/>
              </a:rPr>
              <a:t>F</a:t>
            </a:r>
            <a:endParaRPr sz="141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4341284" y="6949122"/>
            <a:ext cx="535869" cy="344488"/>
          </a:xfrm>
          <a:custGeom>
            <a:avLst/>
            <a:gdLst/>
            <a:ahLst/>
            <a:cxnLst/>
            <a:rect l="l" t="t" r="r" b="b"/>
            <a:pathLst>
              <a:path w="551179" h="354329">
                <a:moveTo>
                  <a:pt x="550926" y="0"/>
                </a:moveTo>
                <a:lnTo>
                  <a:pt x="0" y="35433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graphicFrame>
        <p:nvGraphicFramePr>
          <p:cNvPr id="31" name="object 31"/>
          <p:cNvGraphicFramePr>
            <a:graphicFrameLocks noGrp="1"/>
          </p:cNvGraphicFramePr>
          <p:nvPr/>
        </p:nvGraphicFramePr>
        <p:xfrm>
          <a:off x="1405447" y="8472362"/>
          <a:ext cx="4869744" cy="3870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37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4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0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37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37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37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374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374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448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300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374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374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374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448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300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77824"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A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287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B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C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223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F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G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H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I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J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object 32"/>
          <p:cNvSpPr txBox="1"/>
          <p:nvPr/>
        </p:nvSpPr>
        <p:spPr>
          <a:xfrm>
            <a:off x="1505632" y="8862198"/>
            <a:ext cx="4709231" cy="2169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342628" algn="l"/>
                <a:tab pos="658709" algn="l"/>
                <a:tab pos="988989" algn="l"/>
                <a:tab pos="1305689" algn="l"/>
                <a:tab pos="1629178" algn="l"/>
                <a:tab pos="1953285" algn="l"/>
                <a:tab pos="2276776" algn="l"/>
                <a:tab pos="2600266" algn="l"/>
                <a:tab pos="2924373" algn="l"/>
                <a:tab pos="3198475" algn="l"/>
                <a:tab pos="3852863" algn="l"/>
                <a:tab pos="4495521" algn="l"/>
              </a:tabLst>
            </a:pPr>
            <a:r>
              <a:rPr sz="1410" dirty="0">
                <a:latin typeface="Arial"/>
                <a:cs typeface="Arial"/>
              </a:rPr>
              <a:t>0	1	2	3	4	5	6	7	8	9	10 </a:t>
            </a:r>
            <a:r>
              <a:rPr sz="1410" spc="185" dirty="0">
                <a:latin typeface="Arial"/>
                <a:cs typeface="Arial"/>
              </a:rPr>
              <a:t> </a:t>
            </a:r>
            <a:r>
              <a:rPr sz="1410" dirty="0">
                <a:latin typeface="Arial"/>
                <a:cs typeface="Arial"/>
              </a:rPr>
              <a:t>11	12 </a:t>
            </a:r>
            <a:r>
              <a:rPr sz="1410" spc="136" dirty="0">
                <a:latin typeface="Arial"/>
                <a:cs typeface="Arial"/>
              </a:rPr>
              <a:t> </a:t>
            </a:r>
            <a:r>
              <a:rPr sz="1410" dirty="0">
                <a:latin typeface="Arial"/>
                <a:cs typeface="Arial"/>
              </a:rPr>
              <a:t>13	14</a:t>
            </a:r>
            <a:endParaRPr sz="141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664408" y="6121858"/>
            <a:ext cx="124707" cy="2169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410" dirty="0">
                <a:latin typeface="Arial"/>
                <a:cs typeface="Arial"/>
              </a:rPr>
              <a:t>1</a:t>
            </a:r>
            <a:endParaRPr sz="141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699114" y="6445603"/>
            <a:ext cx="124707" cy="2169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410" dirty="0">
                <a:latin typeface="Arial"/>
                <a:cs typeface="Arial"/>
              </a:rPr>
              <a:t>2</a:t>
            </a:r>
            <a:endParaRPr sz="141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749728" y="6457455"/>
            <a:ext cx="124707" cy="2169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410" dirty="0">
                <a:latin typeface="Arial"/>
                <a:cs typeface="Arial"/>
              </a:rPr>
              <a:t>3</a:t>
            </a:r>
            <a:endParaRPr sz="141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830105" y="7104932"/>
            <a:ext cx="124707" cy="2169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410" dirty="0">
                <a:latin typeface="Arial"/>
                <a:cs typeface="Arial"/>
              </a:rPr>
              <a:t>4</a:t>
            </a:r>
            <a:endParaRPr sz="141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508821" y="7050097"/>
            <a:ext cx="124707" cy="2169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410" dirty="0">
                <a:latin typeface="Arial"/>
                <a:cs typeface="Arial"/>
              </a:rPr>
              <a:t>5</a:t>
            </a:r>
            <a:endParaRPr sz="141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994438" y="7050097"/>
            <a:ext cx="124707" cy="2169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410" dirty="0">
                <a:latin typeface="Arial"/>
                <a:cs typeface="Arial"/>
              </a:rPr>
              <a:t>6</a:t>
            </a:r>
            <a:endParaRPr sz="141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606861" y="7040467"/>
            <a:ext cx="253118" cy="490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410" dirty="0">
                <a:latin typeface="Arial"/>
                <a:cs typeface="Arial"/>
              </a:rPr>
              <a:t>7</a:t>
            </a:r>
            <a:endParaRPr sz="1410">
              <a:latin typeface="Arial"/>
              <a:cs typeface="Arial"/>
            </a:endParaRPr>
          </a:p>
          <a:p>
            <a:pPr marL="100010">
              <a:spcBef>
                <a:spcPts val="389"/>
              </a:spcBef>
            </a:pPr>
            <a:r>
              <a:rPr sz="1410" spc="5" dirty="0">
                <a:latin typeface="Arial"/>
                <a:cs typeface="Arial"/>
              </a:rPr>
              <a:t>G</a:t>
            </a:r>
            <a:endParaRPr sz="141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457466" y="7806476"/>
            <a:ext cx="124707" cy="2169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410" dirty="0">
                <a:latin typeface="Arial"/>
                <a:cs typeface="Arial"/>
              </a:rPr>
              <a:t>8</a:t>
            </a:r>
            <a:endParaRPr sz="141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213845" y="7806476"/>
            <a:ext cx="124707" cy="2169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410" dirty="0">
                <a:latin typeface="Arial"/>
                <a:cs typeface="Arial"/>
              </a:rPr>
              <a:t>9</a:t>
            </a:r>
            <a:endParaRPr sz="141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973952" y="7796105"/>
            <a:ext cx="223485" cy="2169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410" spc="-10" dirty="0">
                <a:latin typeface="Arial"/>
                <a:cs typeface="Arial"/>
              </a:rPr>
              <a:t>10</a:t>
            </a:r>
            <a:endParaRPr sz="1410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4" name="object 44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36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14531774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55" y="868857"/>
            <a:ext cx="4852458" cy="33343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tabLst>
                <a:tab pos="3903484" algn="l"/>
              </a:tabLst>
            </a:pPr>
            <a:r>
              <a:rPr sz="1069" spc="10" dirty="0">
                <a:latin typeface="Times New Roman"/>
                <a:cs typeface="Times New Roman"/>
              </a:rPr>
              <a:t>CS301 –</a:t>
            </a:r>
            <a:r>
              <a:rPr sz="1069" spc="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Data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	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28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400"/>
              </a:lnSpc>
              <a:spcBef>
                <a:spcPts val="796"/>
              </a:spcBef>
            </a:pP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above </a:t>
            </a:r>
            <a:r>
              <a:rPr sz="1069" spc="5" dirty="0">
                <a:latin typeface="Times New Roman"/>
                <a:cs typeface="Times New Roman"/>
              </a:rPr>
              <a:t>figure,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see </a:t>
            </a:r>
            <a:r>
              <a:rPr sz="1069" spc="10" dirty="0">
                <a:latin typeface="Times New Roman"/>
                <a:cs typeface="Times New Roman"/>
              </a:rPr>
              <a:t>that the number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i="1" spc="15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1. The node </a:t>
            </a:r>
            <a:r>
              <a:rPr sz="1069" i="1" spc="15" dirty="0">
                <a:latin typeface="Times New Roman"/>
                <a:cs typeface="Times New Roman"/>
              </a:rPr>
              <a:t>B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on number 2  and </a:t>
            </a:r>
            <a:r>
              <a:rPr sz="1069" i="1" spc="15" dirty="0">
                <a:latin typeface="Times New Roman"/>
                <a:cs typeface="Times New Roman"/>
              </a:rPr>
              <a:t>C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on number </a:t>
            </a:r>
            <a:r>
              <a:rPr sz="1069" spc="5" dirty="0">
                <a:latin typeface="Times New Roman"/>
                <a:cs typeface="Times New Roman"/>
              </a:rPr>
              <a:t>3. </a:t>
            </a:r>
            <a:r>
              <a:rPr sz="1069" spc="15" dirty="0">
                <a:latin typeface="Times New Roman"/>
                <a:cs typeface="Times New Roman"/>
              </a:rPr>
              <a:t>At </a:t>
            </a:r>
            <a:r>
              <a:rPr sz="1069" spc="10" dirty="0">
                <a:latin typeface="Times New Roman"/>
                <a:cs typeface="Times New Roman"/>
              </a:rPr>
              <a:t>the next </a:t>
            </a:r>
            <a:r>
              <a:rPr sz="1069" spc="5" dirty="0">
                <a:latin typeface="Times New Roman"/>
                <a:cs typeface="Times New Roman"/>
              </a:rPr>
              <a:t>level, the </a:t>
            </a:r>
            <a:r>
              <a:rPr sz="1069" spc="10" dirty="0">
                <a:latin typeface="Times New Roman"/>
                <a:cs typeface="Times New Roman"/>
              </a:rPr>
              <a:t>number </a:t>
            </a:r>
            <a:r>
              <a:rPr sz="1069" spc="5" dirty="0">
                <a:latin typeface="Times New Roman"/>
                <a:cs typeface="Times New Roman"/>
              </a:rPr>
              <a:t>of nodes </a:t>
            </a:r>
            <a:r>
              <a:rPr sz="1069" spc="10" dirty="0">
                <a:latin typeface="Times New Roman"/>
                <a:cs typeface="Times New Roman"/>
              </a:rPr>
              <a:t>D, E, </a:t>
            </a:r>
            <a:r>
              <a:rPr sz="1069" spc="15" dirty="0">
                <a:latin typeface="Times New Roman"/>
                <a:cs typeface="Times New Roman"/>
              </a:rPr>
              <a:t>F </a:t>
            </a:r>
            <a:r>
              <a:rPr sz="1069" spc="5" dirty="0">
                <a:latin typeface="Times New Roman"/>
                <a:cs typeface="Times New Roman"/>
              </a:rPr>
              <a:t>and </a:t>
            </a:r>
            <a:r>
              <a:rPr sz="1069" spc="19" dirty="0">
                <a:latin typeface="Times New Roman"/>
                <a:cs typeface="Times New Roman"/>
              </a:rPr>
              <a:t>G </a:t>
            </a:r>
            <a:r>
              <a:rPr sz="1069" spc="5" dirty="0">
                <a:latin typeface="Times New Roman"/>
                <a:cs typeface="Times New Roman"/>
              </a:rPr>
              <a:t>are 4, 5, </a:t>
            </a:r>
            <a:r>
              <a:rPr sz="1069" spc="10" dirty="0">
                <a:latin typeface="Times New Roman"/>
                <a:cs typeface="Times New Roman"/>
              </a:rPr>
              <a:t>6  and 7 </a:t>
            </a:r>
            <a:r>
              <a:rPr sz="1069" spc="5" dirty="0">
                <a:latin typeface="Times New Roman"/>
                <a:cs typeface="Times New Roman"/>
              </a:rPr>
              <a:t>respectively. </a:t>
            </a:r>
            <a:r>
              <a:rPr sz="1069" spc="15" dirty="0">
                <a:latin typeface="Times New Roman"/>
                <a:cs typeface="Times New Roman"/>
              </a:rPr>
              <a:t>At </a:t>
            </a:r>
            <a:r>
              <a:rPr sz="1069" spc="5" dirty="0">
                <a:latin typeface="Times New Roman"/>
                <a:cs typeface="Times New Roman"/>
              </a:rPr>
              <a:t>the lowest level, </a:t>
            </a:r>
            <a:r>
              <a:rPr sz="1069" spc="10" dirty="0">
                <a:latin typeface="Times New Roman"/>
                <a:cs typeface="Times New Roman"/>
              </a:rPr>
              <a:t>the numbers </a:t>
            </a:r>
            <a:r>
              <a:rPr sz="1069" spc="5" dirty="0">
                <a:latin typeface="Times New Roman"/>
                <a:cs typeface="Times New Roman"/>
              </a:rPr>
              <a:t>8, </a:t>
            </a:r>
            <a:r>
              <a:rPr sz="1069" spc="10" dirty="0">
                <a:latin typeface="Times New Roman"/>
                <a:cs typeface="Times New Roman"/>
              </a:rPr>
              <a:t>9 and 10 </a:t>
            </a:r>
            <a:r>
              <a:rPr sz="1069" spc="5" dirty="0">
                <a:latin typeface="Times New Roman"/>
                <a:cs typeface="Times New Roman"/>
              </a:rPr>
              <a:t>are written </a:t>
            </a:r>
            <a:r>
              <a:rPr sz="1069" spc="10" dirty="0">
                <a:latin typeface="Times New Roman"/>
                <a:cs typeface="Times New Roman"/>
              </a:rPr>
              <a:t>with </a:t>
            </a:r>
            <a:r>
              <a:rPr sz="1069" spc="5" dirty="0">
                <a:latin typeface="Times New Roman"/>
                <a:cs typeface="Times New Roman"/>
              </a:rPr>
              <a:t>nodes  </a:t>
            </a:r>
            <a:r>
              <a:rPr sz="1069" spc="15" dirty="0">
                <a:latin typeface="Times New Roman"/>
                <a:cs typeface="Times New Roman"/>
              </a:rPr>
              <a:t>H, </a:t>
            </a:r>
            <a:r>
              <a:rPr sz="1069" spc="5" dirty="0">
                <a:latin typeface="Times New Roman"/>
                <a:cs typeface="Times New Roman"/>
              </a:rPr>
              <a:t>I </a:t>
            </a:r>
            <a:r>
              <a:rPr sz="1069" spc="10" dirty="0">
                <a:latin typeface="Times New Roman"/>
                <a:cs typeface="Times New Roman"/>
              </a:rPr>
              <a:t>and J </a:t>
            </a:r>
            <a:r>
              <a:rPr sz="1069" spc="5" dirty="0">
                <a:latin typeface="Times New Roman"/>
                <a:cs typeface="Times New Roman"/>
              </a:rPr>
              <a:t>respectively. This is the level-order traversal. </a:t>
            </a:r>
            <a:r>
              <a:rPr sz="1069" spc="10" dirty="0">
                <a:latin typeface="Times New Roman"/>
                <a:cs typeface="Times New Roman"/>
              </a:rPr>
              <a:t>You </a:t>
            </a:r>
            <a:r>
              <a:rPr sz="1069" spc="5" dirty="0">
                <a:latin typeface="Times New Roman"/>
                <a:cs typeface="Times New Roman"/>
              </a:rPr>
              <a:t>must </a:t>
            </a:r>
            <a:r>
              <a:rPr sz="1069" spc="10" dirty="0">
                <a:latin typeface="Times New Roman"/>
                <a:cs typeface="Times New Roman"/>
              </a:rPr>
              <a:t>remember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0" dirty="0">
                <a:latin typeface="Times New Roman"/>
                <a:cs typeface="Times New Roman"/>
              </a:rPr>
              <a:t>in 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example where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did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preorder, inorder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post order traversal with  recursion </a:t>
            </a:r>
            <a:r>
              <a:rPr sz="1069" spc="10" dirty="0">
                <a:latin typeface="Times New Roman"/>
                <a:cs typeface="Times New Roman"/>
              </a:rPr>
              <a:t>by </a:t>
            </a:r>
            <a:r>
              <a:rPr sz="1069" spc="5" dirty="0">
                <a:latin typeface="Times New Roman"/>
                <a:cs typeface="Times New Roman"/>
              </a:rPr>
              <a:t>using stack.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can do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level-order </a:t>
            </a:r>
            <a:r>
              <a:rPr sz="1069" spc="5" dirty="0">
                <a:latin typeface="Times New Roman"/>
                <a:cs typeface="Times New Roman"/>
              </a:rPr>
              <a:t>traversal </a:t>
            </a:r>
            <a:r>
              <a:rPr sz="1069" spc="10" dirty="0">
                <a:latin typeface="Times New Roman"/>
                <a:cs typeface="Times New Roman"/>
              </a:rPr>
              <a:t>by </a:t>
            </a:r>
            <a:r>
              <a:rPr sz="1069" spc="5" dirty="0">
                <a:latin typeface="Times New Roman"/>
                <a:cs typeface="Times New Roman"/>
              </a:rPr>
              <a:t>using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queue. </a:t>
            </a:r>
            <a:r>
              <a:rPr sz="1069" spc="10" dirty="0">
                <a:latin typeface="Times New Roman"/>
                <a:cs typeface="Times New Roman"/>
              </a:rPr>
              <a:t>Now  after the level-order traversal, let’s look at the </a:t>
            </a:r>
            <a:r>
              <a:rPr sz="1069" spc="5" dirty="0">
                <a:latin typeface="Times New Roman"/>
                <a:cs typeface="Times New Roman"/>
              </a:rPr>
              <a:t>array </a:t>
            </a:r>
            <a:r>
              <a:rPr sz="1069" spc="10" dirty="0">
                <a:latin typeface="Times New Roman"/>
                <a:cs typeface="Times New Roman"/>
              </a:rPr>
              <a:t>shown in the lower </a:t>
            </a:r>
            <a:r>
              <a:rPr sz="1069" spc="5" dirty="0">
                <a:latin typeface="Times New Roman"/>
                <a:cs typeface="Times New Roman"/>
              </a:rPr>
              <a:t>portion of </a:t>
            </a:r>
            <a:r>
              <a:rPr sz="1069" spc="15" dirty="0">
                <a:latin typeface="Times New Roman"/>
                <a:cs typeface="Times New Roman"/>
              </a:rPr>
              <a:t>the  </a:t>
            </a:r>
            <a:r>
              <a:rPr sz="1069" spc="10" dirty="0">
                <a:latin typeface="Times New Roman"/>
                <a:cs typeface="Times New Roman"/>
              </a:rPr>
              <a:t>above </a:t>
            </a:r>
            <a:r>
              <a:rPr sz="1069" spc="5" dirty="0">
                <a:latin typeface="Times New Roman"/>
                <a:cs typeface="Times New Roman"/>
              </a:rPr>
              <a:t>figure. In this array,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see that </a:t>
            </a:r>
            <a:r>
              <a:rPr sz="1069" spc="10" dirty="0">
                <a:latin typeface="Times New Roman"/>
                <a:cs typeface="Times New Roman"/>
              </a:rPr>
              <a:t>the numbers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A, B, </a:t>
            </a:r>
            <a:r>
              <a:rPr sz="1069" spc="15" dirty="0">
                <a:latin typeface="Times New Roman"/>
                <a:cs typeface="Times New Roman"/>
              </a:rPr>
              <a:t>C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other </a:t>
            </a:r>
            <a:r>
              <a:rPr sz="1069" spc="10" dirty="0">
                <a:latin typeface="Times New Roman"/>
                <a:cs typeface="Times New Roman"/>
              </a:rPr>
              <a:t>nodes are the  same </a:t>
            </a:r>
            <a:r>
              <a:rPr sz="1069" spc="5" dirty="0">
                <a:latin typeface="Times New Roman"/>
                <a:cs typeface="Times New Roman"/>
              </a:rPr>
              <a:t>as in the level-order traversal. Thus, if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use the </a:t>
            </a:r>
            <a:r>
              <a:rPr sz="1069" spc="10" dirty="0">
                <a:latin typeface="Times New Roman"/>
                <a:cs typeface="Times New Roman"/>
              </a:rPr>
              <a:t>numbers </a:t>
            </a:r>
            <a:r>
              <a:rPr sz="1069" spc="5" dirty="0">
                <a:latin typeface="Times New Roman"/>
                <a:cs typeface="Times New Roman"/>
              </a:rPr>
              <a:t>of level-order  traversal as index, </a:t>
            </a:r>
            <a:r>
              <a:rPr sz="1069" spc="10" dirty="0">
                <a:latin typeface="Times New Roman"/>
                <a:cs typeface="Times New Roman"/>
              </a:rPr>
              <a:t>the values </a:t>
            </a:r>
            <a:r>
              <a:rPr sz="1069" spc="5" dirty="0">
                <a:latin typeface="Times New Roman"/>
                <a:cs typeface="Times New Roman"/>
              </a:rPr>
              <a:t>are precisely stored at that </a:t>
            </a:r>
            <a:r>
              <a:rPr sz="1069" spc="10" dirty="0">
                <a:latin typeface="Times New Roman"/>
                <a:cs typeface="Times New Roman"/>
              </a:rPr>
              <a:t>numbers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array. It </a:t>
            </a:r>
            <a:r>
              <a:rPr sz="1069" dirty="0">
                <a:latin typeface="Times New Roman"/>
                <a:cs typeface="Times New Roman"/>
              </a:rPr>
              <a:t>is  </a:t>
            </a:r>
            <a:r>
              <a:rPr sz="1069" spc="10" dirty="0">
                <a:latin typeface="Times New Roman"/>
                <a:cs typeface="Times New Roman"/>
              </a:rPr>
              <a:t>easy </a:t>
            </a:r>
            <a:r>
              <a:rPr sz="1069" spc="5" dirty="0">
                <a:latin typeface="Times New Roman"/>
                <a:cs typeface="Times New Roman"/>
              </a:rPr>
              <a:t>for </a:t>
            </a:r>
            <a:r>
              <a:rPr sz="1069" spc="10" dirty="0">
                <a:latin typeface="Times New Roman"/>
                <a:cs typeface="Times New Roman"/>
              </a:rPr>
              <a:t>us </a:t>
            </a:r>
            <a:r>
              <a:rPr sz="1069" spc="5" dirty="0">
                <a:latin typeface="Times New Roman"/>
                <a:cs typeface="Times New Roman"/>
              </a:rPr>
              <a:t>to store </a:t>
            </a:r>
            <a:r>
              <a:rPr sz="1069" spc="10" dirty="0">
                <a:latin typeface="Times New Roman"/>
                <a:cs typeface="Times New Roman"/>
              </a:rPr>
              <a:t>a given </a:t>
            </a:r>
            <a:r>
              <a:rPr sz="1069" spc="5" dirty="0">
                <a:latin typeface="Times New Roman"/>
                <a:cs typeface="Times New Roman"/>
              </a:rPr>
              <a:t>tree in </a:t>
            </a:r>
            <a:r>
              <a:rPr sz="1069" spc="10" dirty="0">
                <a:latin typeface="Times New Roman"/>
                <a:cs typeface="Times New Roman"/>
              </a:rPr>
              <a:t>an </a:t>
            </a:r>
            <a:r>
              <a:rPr sz="1069" spc="5" dirty="0">
                <a:latin typeface="Times New Roman"/>
                <a:cs typeface="Times New Roman"/>
              </a:rPr>
              <a:t>array.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simply </a:t>
            </a:r>
            <a:r>
              <a:rPr sz="1069" spc="5" dirty="0">
                <a:latin typeface="Times New Roman"/>
                <a:cs typeface="Times New Roman"/>
              </a:rPr>
              <a:t>traverse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tree </a:t>
            </a:r>
            <a:r>
              <a:rPr sz="1069" spc="15" dirty="0">
                <a:latin typeface="Times New Roman"/>
                <a:cs typeface="Times New Roman"/>
              </a:rPr>
              <a:t>by </a:t>
            </a:r>
            <a:r>
              <a:rPr sz="1069" spc="5" dirty="0">
                <a:latin typeface="Times New Roman"/>
                <a:cs typeface="Times New Roman"/>
              </a:rPr>
              <a:t>level-order 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use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order </a:t>
            </a:r>
            <a:r>
              <a:rPr sz="1069" spc="10" dirty="0">
                <a:latin typeface="Times New Roman"/>
                <a:cs typeface="Times New Roman"/>
              </a:rPr>
              <a:t>number </a:t>
            </a:r>
            <a:r>
              <a:rPr sz="1069" spc="5" dirty="0">
                <a:latin typeface="Times New Roman"/>
                <a:cs typeface="Times New Roman"/>
              </a:rPr>
              <a:t>of nodes as index to store the </a:t>
            </a:r>
            <a:r>
              <a:rPr sz="1069" spc="10" dirty="0">
                <a:latin typeface="Times New Roman"/>
                <a:cs typeface="Times New Roman"/>
              </a:rPr>
              <a:t>values of </a:t>
            </a:r>
            <a:r>
              <a:rPr sz="1069" spc="5" dirty="0">
                <a:latin typeface="Times New Roman"/>
                <a:cs typeface="Times New Roman"/>
              </a:rPr>
              <a:t>nodes in the array. </a:t>
            </a:r>
            <a:r>
              <a:rPr sz="1069" spc="19" dirty="0">
                <a:latin typeface="Times New Roman"/>
                <a:cs typeface="Times New Roman"/>
              </a:rPr>
              <a:t>A  </a:t>
            </a:r>
            <a:r>
              <a:rPr sz="1069" spc="5" dirty="0">
                <a:latin typeface="Times New Roman"/>
                <a:cs typeface="Times New Roman"/>
              </a:rPr>
              <a:t>programmer </a:t>
            </a:r>
            <a:r>
              <a:rPr sz="1069" spc="10" dirty="0">
                <a:latin typeface="Times New Roman"/>
                <a:cs typeface="Times New Roman"/>
              </a:rPr>
              <a:t>can do the level-order traversal </a:t>
            </a:r>
            <a:r>
              <a:rPr sz="1069" spc="5" dirty="0">
                <a:latin typeface="Times New Roman"/>
                <a:cs typeface="Times New Roman"/>
              </a:rPr>
              <a:t>with </a:t>
            </a:r>
            <a:r>
              <a:rPr sz="1069" spc="10" dirty="0">
                <a:latin typeface="Times New Roman"/>
                <a:cs typeface="Times New Roman"/>
              </a:rPr>
              <a:t>queue as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had </a:t>
            </a:r>
            <a:r>
              <a:rPr sz="1069" spc="10" dirty="0">
                <a:latin typeface="Times New Roman"/>
                <a:cs typeface="Times New Roman"/>
              </a:rPr>
              <a:t>carried out in </a:t>
            </a:r>
            <a:r>
              <a:rPr sz="1069" spc="15" dirty="0">
                <a:latin typeface="Times New Roman"/>
                <a:cs typeface="Times New Roman"/>
              </a:rPr>
              <a:t>an  </a:t>
            </a:r>
            <a:r>
              <a:rPr sz="1069" spc="10" dirty="0">
                <a:latin typeface="Times New Roman"/>
                <a:cs typeface="Times New Roman"/>
              </a:rPr>
              <a:t>example </a:t>
            </a:r>
            <a:r>
              <a:rPr sz="1069" spc="5" dirty="0">
                <a:latin typeface="Times New Roman"/>
                <a:cs typeface="Times New Roman"/>
              </a:rPr>
              <a:t>before.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preserve </a:t>
            </a:r>
            <a:r>
              <a:rPr sz="1069" spc="10" dirty="0">
                <a:latin typeface="Times New Roman"/>
                <a:cs typeface="Times New Roman"/>
              </a:rPr>
              <a:t>the number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nodes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queue </a:t>
            </a:r>
            <a:r>
              <a:rPr sz="1069" spc="5" dirty="0">
                <a:latin typeface="Times New Roman"/>
                <a:cs typeface="Times New Roman"/>
              </a:rPr>
              <a:t>before traversing </a:t>
            </a:r>
            <a:r>
              <a:rPr sz="1069" spc="10" dirty="0">
                <a:latin typeface="Times New Roman"/>
                <a:cs typeface="Times New Roman"/>
              </a:rPr>
              <a:t>the  queue for </a:t>
            </a:r>
            <a:r>
              <a:rPr sz="1069" spc="5" dirty="0">
                <a:latin typeface="Times New Roman"/>
                <a:cs typeface="Times New Roman"/>
              </a:rPr>
              <a:t>nodes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putting </a:t>
            </a:r>
            <a:r>
              <a:rPr sz="1069" spc="10" dirty="0">
                <a:latin typeface="Times New Roman"/>
                <a:cs typeface="Times New Roman"/>
              </a:rPr>
              <a:t>the nodes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array.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do </a:t>
            </a:r>
            <a:r>
              <a:rPr sz="1069" spc="5" dirty="0">
                <a:latin typeface="Times New Roman"/>
                <a:cs typeface="Times New Roman"/>
              </a:rPr>
              <a:t>not carry </a:t>
            </a:r>
            <a:r>
              <a:rPr sz="1069" spc="10" dirty="0">
                <a:latin typeface="Times New Roman"/>
                <a:cs typeface="Times New Roman"/>
              </a:rPr>
              <a:t>out </a:t>
            </a:r>
            <a:r>
              <a:rPr sz="1069" spc="5" dirty="0">
                <a:latin typeface="Times New Roman"/>
                <a:cs typeface="Times New Roman"/>
              </a:rPr>
              <a:t>this process,  as it is unnecessarily long </a:t>
            </a:r>
            <a:r>
              <a:rPr sz="1069" spc="10" dirty="0">
                <a:latin typeface="Times New Roman"/>
                <a:cs typeface="Times New Roman"/>
              </a:rPr>
              <a:t>and very </a:t>
            </a:r>
            <a:r>
              <a:rPr sz="1069" spc="5" dirty="0">
                <a:latin typeface="Times New Roman"/>
                <a:cs typeface="Times New Roman"/>
              </a:rPr>
              <a:t>time </a:t>
            </a:r>
            <a:r>
              <a:rPr sz="1069" spc="10" dirty="0">
                <a:latin typeface="Times New Roman"/>
                <a:cs typeface="Times New Roman"/>
              </a:rPr>
              <a:t>consuming. However,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see </a:t>
            </a:r>
            <a:r>
              <a:rPr sz="1069" spc="10" dirty="0">
                <a:latin typeface="Times New Roman"/>
                <a:cs typeface="Times New Roman"/>
              </a:rPr>
              <a:t>that the </a:t>
            </a:r>
            <a:r>
              <a:rPr sz="1069" spc="5" dirty="0">
                <a:latin typeface="Times New Roman"/>
                <a:cs typeface="Times New Roman"/>
              </a:rPr>
              <a:t>level-  order traversal directly gives </a:t>
            </a:r>
            <a:r>
              <a:rPr sz="1069" spc="10" dirty="0">
                <a:latin typeface="Times New Roman"/>
                <a:cs typeface="Times New Roman"/>
              </a:rPr>
              <a:t>us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index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array </a:t>
            </a:r>
            <a:r>
              <a:rPr sz="1069" spc="10" dirty="0">
                <a:latin typeface="Times New Roman"/>
                <a:cs typeface="Times New Roman"/>
              </a:rPr>
              <a:t>depending upon which data </a:t>
            </a:r>
            <a:r>
              <a:rPr sz="1069" spc="5" dirty="0">
                <a:latin typeface="Times New Roman"/>
                <a:cs typeface="Times New Roman"/>
              </a:rPr>
              <a:t>can  </a:t>
            </a:r>
            <a:r>
              <a:rPr sz="1069" spc="10" dirty="0">
                <a:latin typeface="Times New Roman"/>
                <a:cs typeface="Times New Roman"/>
              </a:rPr>
              <a:t>be</a:t>
            </a:r>
            <a:r>
              <a:rPr sz="1069" spc="-8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stored.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37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29122823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6"/>
            <a:ext cx="140696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CS301 – Data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43804" y="868856"/>
            <a:ext cx="86615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29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52267" y="1289896"/>
            <a:ext cx="1400792" cy="7173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ct val="159000"/>
              </a:lnSpc>
            </a:pPr>
            <a:r>
              <a:rPr sz="1458" b="1" spc="-10" dirty="0">
                <a:latin typeface="Arial"/>
                <a:cs typeface="Arial"/>
              </a:rPr>
              <a:t>Data</a:t>
            </a:r>
            <a:r>
              <a:rPr sz="1458" b="1" spc="-68" dirty="0">
                <a:latin typeface="Arial"/>
                <a:cs typeface="Arial"/>
              </a:rPr>
              <a:t> </a:t>
            </a:r>
            <a:r>
              <a:rPr sz="1458" b="1" spc="-5" dirty="0">
                <a:latin typeface="Arial"/>
                <a:cs typeface="Arial"/>
              </a:rPr>
              <a:t>Structures  Lecture </a:t>
            </a:r>
            <a:r>
              <a:rPr sz="1458" b="1" dirty="0">
                <a:latin typeface="Arial"/>
                <a:cs typeface="Arial"/>
              </a:rPr>
              <a:t>No.</a:t>
            </a:r>
            <a:r>
              <a:rPr sz="1458" b="1" spc="-58" dirty="0">
                <a:latin typeface="Arial"/>
                <a:cs typeface="Arial"/>
              </a:rPr>
              <a:t> </a:t>
            </a:r>
            <a:r>
              <a:rPr sz="1458" b="1" spc="-5" dirty="0">
                <a:latin typeface="Arial"/>
                <a:cs typeface="Arial"/>
              </a:rPr>
              <a:t>29</a:t>
            </a:r>
            <a:endParaRPr sz="1458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52267" y="2236681"/>
            <a:ext cx="2691077" cy="542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458" b="1" u="heavy" spc="-5" dirty="0">
                <a:latin typeface="Arial"/>
                <a:cs typeface="Arial"/>
              </a:rPr>
              <a:t>Reading</a:t>
            </a:r>
            <a:r>
              <a:rPr sz="1458" b="1" u="heavy" spc="-49" dirty="0">
                <a:latin typeface="Arial"/>
                <a:cs typeface="Arial"/>
              </a:rPr>
              <a:t> </a:t>
            </a:r>
            <a:r>
              <a:rPr sz="1458" b="1" u="heavy" spc="-5" dirty="0">
                <a:latin typeface="Arial"/>
                <a:cs typeface="Arial"/>
              </a:rPr>
              <a:t>Material</a:t>
            </a:r>
            <a:endParaRPr sz="1458">
              <a:latin typeface="Arial"/>
              <a:cs typeface="Arial"/>
            </a:endParaRPr>
          </a:p>
          <a:p>
            <a:pPr marL="12347">
              <a:spcBef>
                <a:spcPts val="1235"/>
              </a:spcBef>
            </a:pPr>
            <a:r>
              <a:rPr sz="1069" spc="10" dirty="0">
                <a:latin typeface="Times New Roman"/>
                <a:cs typeface="Times New Roman"/>
              </a:rPr>
              <a:t>Data </a:t>
            </a:r>
            <a:r>
              <a:rPr sz="1069" spc="5" dirty="0">
                <a:latin typeface="Times New Roman"/>
                <a:cs typeface="Times New Roman"/>
              </a:rPr>
              <a:t>Structures </a:t>
            </a:r>
            <a:r>
              <a:rPr sz="1069" spc="10" dirty="0">
                <a:latin typeface="Times New Roman"/>
                <a:cs typeface="Times New Roman"/>
              </a:rPr>
              <a:t>and Algorithm Analysis </a:t>
            </a:r>
            <a:r>
              <a:rPr sz="1069" spc="5" dirty="0">
                <a:latin typeface="Times New Roman"/>
                <a:cs typeface="Times New Roman"/>
              </a:rPr>
              <a:t>in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C++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16688" y="2615742"/>
            <a:ext cx="604397" cy="3364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274"/>
              </a:lnSpc>
            </a:pPr>
            <a:r>
              <a:rPr sz="1069" spc="5" dirty="0">
                <a:latin typeface="Times New Roman"/>
                <a:cs typeface="Times New Roman"/>
              </a:rPr>
              <a:t>Chapter.</a:t>
            </a:r>
            <a:r>
              <a:rPr sz="1069" spc="-6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6</a:t>
            </a:r>
            <a:endParaRPr sz="1069">
              <a:latin typeface="Times New Roman"/>
              <a:cs typeface="Times New Roman"/>
            </a:endParaRPr>
          </a:p>
          <a:p>
            <a:pPr marL="46301">
              <a:lnSpc>
                <a:spcPts val="1274"/>
              </a:lnSpc>
            </a:pPr>
            <a:r>
              <a:rPr sz="1069" spc="5" dirty="0">
                <a:latin typeface="Times New Roman"/>
                <a:cs typeface="Times New Roman"/>
              </a:rPr>
              <a:t>6.3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52267" y="3074070"/>
            <a:ext cx="766763" cy="194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264" b="1" i="1" spc="5" dirty="0">
                <a:latin typeface="Arial"/>
                <a:cs typeface="Arial"/>
              </a:rPr>
              <a:t>Summary</a:t>
            </a:r>
            <a:endParaRPr sz="1264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70789" y="3468441"/>
            <a:ext cx="88900" cy="6846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Symbol"/>
                <a:cs typeface="Symbol"/>
              </a:rPr>
              <a:t></a:t>
            </a:r>
            <a:endParaRPr sz="1069">
              <a:latin typeface="Symbol"/>
              <a:cs typeface="Symbol"/>
            </a:endParaRPr>
          </a:p>
          <a:p>
            <a:pPr marL="12347">
              <a:spcBef>
                <a:spcPts val="49"/>
              </a:spcBef>
            </a:pPr>
            <a:r>
              <a:rPr sz="1069" spc="10" dirty="0">
                <a:latin typeface="Symbol"/>
                <a:cs typeface="Symbol"/>
              </a:rPr>
              <a:t></a:t>
            </a:r>
            <a:endParaRPr sz="1069">
              <a:latin typeface="Symbol"/>
              <a:cs typeface="Symbol"/>
            </a:endParaRPr>
          </a:p>
          <a:p>
            <a:pPr marL="12347">
              <a:spcBef>
                <a:spcPts val="58"/>
              </a:spcBef>
            </a:pPr>
            <a:r>
              <a:rPr sz="1069" spc="10" dirty="0">
                <a:latin typeface="Symbol"/>
                <a:cs typeface="Symbol"/>
              </a:rPr>
              <a:t></a:t>
            </a:r>
            <a:endParaRPr sz="1069">
              <a:latin typeface="Symbol"/>
              <a:cs typeface="Symbol"/>
            </a:endParaRPr>
          </a:p>
          <a:p>
            <a:pPr marL="12347">
              <a:spcBef>
                <a:spcPts val="63"/>
              </a:spcBef>
            </a:pPr>
            <a:r>
              <a:rPr sz="1069" spc="10" dirty="0">
                <a:latin typeface="Symbol"/>
                <a:cs typeface="Symbol"/>
              </a:rPr>
              <a:t></a:t>
            </a:r>
            <a:endParaRPr sz="1069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88607" y="3461758"/>
            <a:ext cx="1306953" cy="7013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ct val="104099"/>
              </a:lnSpc>
            </a:pPr>
            <a:r>
              <a:rPr sz="1069" spc="10" dirty="0">
                <a:latin typeface="Times New Roman"/>
                <a:cs typeface="Times New Roman"/>
              </a:rPr>
              <a:t>Complete Binary </a:t>
            </a:r>
            <a:r>
              <a:rPr sz="1069" spc="5" dirty="0">
                <a:latin typeface="Times New Roman"/>
                <a:cs typeface="Times New Roman"/>
              </a:rPr>
              <a:t>Tree  </a:t>
            </a:r>
            <a:r>
              <a:rPr sz="1069" spc="10" dirty="0">
                <a:latin typeface="Times New Roman"/>
                <a:cs typeface="Times New Roman"/>
              </a:rPr>
              <a:t>Heap</a:t>
            </a:r>
            <a:endParaRPr sz="1069">
              <a:latin typeface="Times New Roman"/>
              <a:cs typeface="Times New Roman"/>
            </a:endParaRPr>
          </a:p>
          <a:p>
            <a:pPr marL="12347" marR="221628">
              <a:lnSpc>
                <a:spcPts val="1351"/>
              </a:lnSpc>
              <a:spcBef>
                <a:spcPts val="44"/>
              </a:spcBef>
            </a:pPr>
            <a:r>
              <a:rPr sz="1069" spc="15" dirty="0">
                <a:latin typeface="Times New Roman"/>
                <a:cs typeface="Times New Roman"/>
              </a:rPr>
              <a:t>Max </a:t>
            </a:r>
            <a:r>
              <a:rPr sz="1069" spc="10" dirty="0">
                <a:latin typeface="Times New Roman"/>
                <a:cs typeface="Times New Roman"/>
              </a:rPr>
              <a:t>Heap  Insertion in a</a:t>
            </a:r>
            <a:r>
              <a:rPr sz="1069" spc="-92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Heap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52206" y="4460404"/>
            <a:ext cx="4854310" cy="2579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/>
            <a:r>
              <a:rPr sz="1069" b="1" spc="10" dirty="0">
                <a:latin typeface="Times New Roman"/>
                <a:cs typeface="Times New Roman"/>
              </a:rPr>
              <a:t>Complete Binary</a:t>
            </a:r>
            <a:r>
              <a:rPr sz="1069" b="1" spc="-44" dirty="0">
                <a:latin typeface="Times New Roman"/>
                <a:cs typeface="Times New Roman"/>
              </a:rPr>
              <a:t> </a:t>
            </a:r>
            <a:r>
              <a:rPr sz="1069" b="1" spc="10" dirty="0">
                <a:latin typeface="Times New Roman"/>
                <a:cs typeface="Times New Roman"/>
              </a:rPr>
              <a:t>Tree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2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400"/>
              </a:lnSpc>
            </a:pPr>
            <a:r>
              <a:rPr sz="1069" spc="10" dirty="0">
                <a:latin typeface="Times New Roman"/>
                <a:cs typeface="Times New Roman"/>
              </a:rPr>
              <a:t>In the previous </a:t>
            </a:r>
            <a:r>
              <a:rPr sz="1069" spc="5" dirty="0">
                <a:latin typeface="Times New Roman"/>
                <a:cs typeface="Times New Roman"/>
              </a:rPr>
              <a:t>lecture,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talked about the </a:t>
            </a:r>
            <a:r>
              <a:rPr sz="1069" spc="15" dirty="0">
                <a:latin typeface="Times New Roman"/>
                <a:cs typeface="Times New Roman"/>
              </a:rPr>
              <a:t>ways </a:t>
            </a:r>
            <a:r>
              <a:rPr sz="1069" spc="5" dirty="0">
                <a:latin typeface="Times New Roman"/>
                <a:cs typeface="Times New Roman"/>
              </a:rPr>
              <a:t>to store </a:t>
            </a:r>
            <a:r>
              <a:rPr sz="1069" spc="10" dirty="0">
                <a:latin typeface="Times New Roman"/>
                <a:cs typeface="Times New Roman"/>
              </a:rPr>
              <a:t>a complete binary tree in an  </a:t>
            </a:r>
            <a:r>
              <a:rPr sz="1069" spc="5" dirty="0">
                <a:latin typeface="Times New Roman"/>
                <a:cs typeface="Times New Roman"/>
              </a:rPr>
              <a:t>array.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2i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2i+1 </a:t>
            </a:r>
            <a:r>
              <a:rPr sz="1069" spc="10" dirty="0">
                <a:latin typeface="Times New Roman"/>
                <a:cs typeface="Times New Roman"/>
              </a:rPr>
              <a:t>scheme were employed to </a:t>
            </a:r>
            <a:r>
              <a:rPr sz="1069" spc="5" dirty="0">
                <a:latin typeface="Times New Roman"/>
                <a:cs typeface="Times New Roman"/>
              </a:rPr>
              <a:t>store </a:t>
            </a:r>
            <a:r>
              <a:rPr sz="1069" spc="10" dirty="0">
                <a:latin typeface="Times New Roman"/>
                <a:cs typeface="Times New Roman"/>
              </a:rPr>
              <a:t>the link </a:t>
            </a:r>
            <a:r>
              <a:rPr sz="1069" spc="5" dirty="0">
                <a:latin typeface="Times New Roman"/>
                <a:cs typeface="Times New Roman"/>
              </a:rPr>
              <a:t>of the </a:t>
            </a:r>
            <a:r>
              <a:rPr sz="1069" spc="10" dirty="0">
                <a:latin typeface="Times New Roman"/>
                <a:cs typeface="Times New Roman"/>
              </a:rPr>
              <a:t>parent </a:t>
            </a:r>
            <a:r>
              <a:rPr sz="1069" spc="5" dirty="0">
                <a:latin typeface="Times New Roman"/>
                <a:cs typeface="Times New Roman"/>
              </a:rPr>
              <a:t>to  </a:t>
            </a:r>
            <a:r>
              <a:rPr sz="1069" spc="10" dirty="0">
                <a:latin typeface="Times New Roman"/>
                <a:cs typeface="Times New Roman"/>
              </a:rPr>
              <a:t>children and </a:t>
            </a:r>
            <a:r>
              <a:rPr sz="1069" spc="5" dirty="0">
                <a:latin typeface="Times New Roman"/>
                <a:cs typeface="Times New Roman"/>
              </a:rPr>
              <a:t>link of children to parent. </a:t>
            </a:r>
            <a:r>
              <a:rPr sz="1069" spc="10" dirty="0">
                <a:latin typeface="Times New Roman"/>
                <a:cs typeface="Times New Roman"/>
              </a:rPr>
              <a:t>Through this link, a programmer can go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the  children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a node.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know </a:t>
            </a:r>
            <a:r>
              <a:rPr sz="1069" spc="5" dirty="0">
                <a:latin typeface="Times New Roman"/>
                <a:cs typeface="Times New Roman"/>
              </a:rPr>
              <a:t>that array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very </a:t>
            </a:r>
            <a:r>
              <a:rPr sz="1069" spc="10" dirty="0">
                <a:latin typeface="Times New Roman"/>
                <a:cs typeface="Times New Roman"/>
              </a:rPr>
              <a:t>efficient data </a:t>
            </a:r>
            <a:r>
              <a:rPr sz="1069" spc="5" dirty="0">
                <a:latin typeface="Times New Roman"/>
                <a:cs typeface="Times New Roman"/>
              </a:rPr>
              <a:t>structure. In </a:t>
            </a:r>
            <a:r>
              <a:rPr sz="1069" spc="10" dirty="0">
                <a:latin typeface="Times New Roman"/>
                <a:cs typeface="Times New Roman"/>
              </a:rPr>
              <a:t>a number  </a:t>
            </a:r>
            <a:r>
              <a:rPr sz="1069" spc="5" dirty="0">
                <a:latin typeface="Times New Roman"/>
                <a:cs typeface="Times New Roman"/>
              </a:rPr>
              <a:t>of languages, it is found as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built-in data type. </a:t>
            </a:r>
            <a:r>
              <a:rPr sz="1069" spc="10" dirty="0">
                <a:latin typeface="Times New Roman"/>
                <a:cs typeface="Times New Roman"/>
              </a:rPr>
              <a:t>Now </a:t>
            </a:r>
            <a:r>
              <a:rPr sz="1069" spc="5" dirty="0">
                <a:latin typeface="Times New Roman"/>
                <a:cs typeface="Times New Roman"/>
              </a:rPr>
              <a:t>the question arises if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can  store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binary tree in </a:t>
            </a:r>
            <a:r>
              <a:rPr sz="1069" spc="10" dirty="0">
                <a:latin typeface="Times New Roman"/>
                <a:cs typeface="Times New Roman"/>
              </a:rPr>
              <a:t>an </a:t>
            </a:r>
            <a:r>
              <a:rPr sz="1069" spc="5" dirty="0">
                <a:latin typeface="Times New Roman"/>
                <a:cs typeface="Times New Roman"/>
              </a:rPr>
              <a:t>array, </a:t>
            </a:r>
            <a:r>
              <a:rPr sz="1069" spc="10" dirty="0">
                <a:latin typeface="Times New Roman"/>
                <a:cs typeface="Times New Roman"/>
              </a:rPr>
              <a:t>why </a:t>
            </a:r>
            <a:r>
              <a:rPr sz="1069" spc="5" dirty="0">
                <a:latin typeface="Times New Roman"/>
                <a:cs typeface="Times New Roman"/>
              </a:rPr>
              <a:t>there should </a:t>
            </a:r>
            <a:r>
              <a:rPr sz="1069" spc="10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use </a:t>
            </a:r>
            <a:r>
              <a:rPr sz="1069" spc="5" dirty="0">
                <a:latin typeface="Times New Roman"/>
                <a:cs typeface="Times New Roman"/>
              </a:rPr>
              <a:t>of pointers? It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5" dirty="0">
                <a:latin typeface="Times New Roman"/>
                <a:cs typeface="Times New Roman"/>
              </a:rPr>
              <a:t>very  </a:t>
            </a:r>
            <a:r>
              <a:rPr sz="1069" spc="10" dirty="0">
                <a:latin typeface="Times New Roman"/>
                <a:cs typeface="Times New Roman"/>
              </a:rPr>
              <a:t>simple that an </a:t>
            </a:r>
            <a:r>
              <a:rPr sz="1069" spc="5" dirty="0">
                <a:latin typeface="Times New Roman"/>
                <a:cs typeface="Times New Roman"/>
              </a:rPr>
              <a:t>array is used </a:t>
            </a:r>
            <a:r>
              <a:rPr sz="1069" spc="10" dirty="0">
                <a:latin typeface="Times New Roman"/>
                <a:cs typeface="Times New Roman"/>
              </a:rPr>
              <a:t>when the </a:t>
            </a:r>
            <a:r>
              <a:rPr sz="1069" spc="5" dirty="0">
                <a:latin typeface="Times New Roman"/>
                <a:cs typeface="Times New Roman"/>
              </a:rPr>
              <a:t>tree is </a:t>
            </a:r>
            <a:r>
              <a:rPr sz="1069" spc="10" dirty="0">
                <a:latin typeface="Times New Roman"/>
                <a:cs typeface="Times New Roman"/>
              </a:rPr>
              <a:t>a complete binary </a:t>
            </a:r>
            <a:r>
              <a:rPr sz="1069" spc="5" dirty="0">
                <a:latin typeface="Times New Roman"/>
                <a:cs typeface="Times New Roman"/>
              </a:rPr>
              <a:t>tree. Array can also </a:t>
            </a:r>
            <a:r>
              <a:rPr sz="1069" spc="15" dirty="0">
                <a:latin typeface="Times New Roman"/>
                <a:cs typeface="Times New Roman"/>
              </a:rPr>
              <a:t>be  </a:t>
            </a:r>
            <a:r>
              <a:rPr sz="1069" spc="10" dirty="0">
                <a:latin typeface="Times New Roman"/>
                <a:cs typeface="Times New Roman"/>
              </a:rPr>
              <a:t>used for </a:t>
            </a:r>
            <a:r>
              <a:rPr sz="1069" spc="5" dirty="0">
                <a:latin typeface="Times New Roman"/>
                <a:cs typeface="Times New Roman"/>
              </a:rPr>
              <a:t>the trees that </a:t>
            </a:r>
            <a:r>
              <a:rPr sz="1069" spc="10" dirty="0">
                <a:latin typeface="Times New Roman"/>
                <a:cs typeface="Times New Roman"/>
              </a:rPr>
              <a:t>are </a:t>
            </a:r>
            <a:r>
              <a:rPr sz="1069" spc="5" dirty="0">
                <a:latin typeface="Times New Roman"/>
                <a:cs typeface="Times New Roman"/>
              </a:rPr>
              <a:t>not </a:t>
            </a:r>
            <a:r>
              <a:rPr sz="1069" spc="10" dirty="0">
                <a:latin typeface="Times New Roman"/>
                <a:cs typeface="Times New Roman"/>
              </a:rPr>
              <a:t>complete </a:t>
            </a:r>
            <a:r>
              <a:rPr sz="1069" spc="5" dirty="0">
                <a:latin typeface="Times New Roman"/>
                <a:cs typeface="Times New Roman"/>
              </a:rPr>
              <a:t>binary trees. </a:t>
            </a:r>
            <a:r>
              <a:rPr sz="1069" spc="10" dirty="0">
                <a:latin typeface="Times New Roman"/>
                <a:cs typeface="Times New Roman"/>
              </a:rPr>
              <a:t>But </a:t>
            </a:r>
            <a:r>
              <a:rPr sz="1069" spc="5" dirty="0">
                <a:latin typeface="Times New Roman"/>
                <a:cs typeface="Times New Roman"/>
              </a:rPr>
              <a:t>there will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10" dirty="0">
                <a:latin typeface="Times New Roman"/>
                <a:cs typeface="Times New Roman"/>
              </a:rPr>
              <a:t>a problem in </a:t>
            </a:r>
            <a:r>
              <a:rPr sz="1069" spc="28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this case.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size 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array will </a:t>
            </a:r>
            <a:r>
              <a:rPr sz="1069" spc="10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with respect to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deepest level of the tree  according to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traversal order. </a:t>
            </a:r>
            <a:r>
              <a:rPr sz="1069" spc="15" dirty="0">
                <a:latin typeface="Times New Roman"/>
                <a:cs typeface="Times New Roman"/>
              </a:rPr>
              <a:t>Due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incomplete </a:t>
            </a:r>
            <a:r>
              <a:rPr sz="1069" spc="5" dirty="0">
                <a:latin typeface="Times New Roman"/>
                <a:cs typeface="Times New Roman"/>
              </a:rPr>
              <a:t>binary tree, there </a:t>
            </a:r>
            <a:r>
              <a:rPr sz="1069" spc="10" dirty="0">
                <a:latin typeface="Times New Roman"/>
                <a:cs typeface="Times New Roman"/>
              </a:rPr>
              <a:t>will be holes </a:t>
            </a:r>
            <a:r>
              <a:rPr sz="1069" spc="5" dirty="0">
                <a:latin typeface="Times New Roman"/>
                <a:cs typeface="Times New Roman"/>
              </a:rPr>
              <a:t>in  the array that means that there will </a:t>
            </a:r>
            <a:r>
              <a:rPr sz="1069" spc="10" dirty="0">
                <a:latin typeface="Times New Roman"/>
                <a:cs typeface="Times New Roman"/>
              </a:rPr>
              <a:t>be some </a:t>
            </a:r>
            <a:r>
              <a:rPr sz="1069" spc="5" dirty="0">
                <a:latin typeface="Times New Roman"/>
                <a:cs typeface="Times New Roman"/>
              </a:rPr>
              <a:t>positions 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array </a:t>
            </a:r>
            <a:r>
              <a:rPr sz="1069" spc="10" dirty="0">
                <a:latin typeface="Times New Roman"/>
                <a:cs typeface="Times New Roman"/>
              </a:rPr>
              <a:t>with no value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data.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can </a:t>
            </a:r>
            <a:r>
              <a:rPr sz="1069" spc="5" dirty="0">
                <a:latin typeface="Times New Roman"/>
                <a:cs typeface="Times New Roman"/>
              </a:rPr>
              <a:t>understand it with </a:t>
            </a:r>
            <a:r>
              <a:rPr sz="1069" spc="10" dirty="0">
                <a:latin typeface="Times New Roman"/>
                <a:cs typeface="Times New Roman"/>
              </a:rPr>
              <a:t>a simple example. Look </a:t>
            </a:r>
            <a:r>
              <a:rPr sz="1069" spc="5" dirty="0">
                <a:latin typeface="Times New Roman"/>
                <a:cs typeface="Times New Roman"/>
              </a:rPr>
              <a:t>at the following figure </a:t>
            </a:r>
            <a:r>
              <a:rPr sz="1069" spc="10" dirty="0">
                <a:latin typeface="Times New Roman"/>
                <a:cs typeface="Times New Roman"/>
              </a:rPr>
              <a:t>where 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store </a:t>
            </a:r>
            <a:r>
              <a:rPr sz="1069" spc="10" dirty="0">
                <a:latin typeface="Times New Roman"/>
                <a:cs typeface="Times New Roman"/>
              </a:rPr>
              <a:t>a complete </a:t>
            </a:r>
            <a:r>
              <a:rPr sz="1069" spc="5" dirty="0">
                <a:latin typeface="Times New Roman"/>
                <a:cs typeface="Times New Roman"/>
              </a:rPr>
              <a:t>binary tree in </a:t>
            </a:r>
            <a:r>
              <a:rPr sz="1069" spc="10" dirty="0">
                <a:latin typeface="Times New Roman"/>
                <a:cs typeface="Times New Roman"/>
              </a:rPr>
              <a:t>an </a:t>
            </a:r>
            <a:r>
              <a:rPr sz="1069" spc="5" dirty="0">
                <a:latin typeface="Times New Roman"/>
                <a:cs typeface="Times New Roman"/>
              </a:rPr>
              <a:t>array </a:t>
            </a:r>
            <a:r>
              <a:rPr sz="1069" spc="10" dirty="0">
                <a:latin typeface="Times New Roman"/>
                <a:cs typeface="Times New Roman"/>
              </a:rPr>
              <a:t>by </a:t>
            </a:r>
            <a:r>
              <a:rPr sz="1069" spc="5" dirty="0">
                <a:latin typeface="Times New Roman"/>
                <a:cs typeface="Times New Roman"/>
              </a:rPr>
              <a:t>using 2i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2i+1 </a:t>
            </a:r>
            <a:r>
              <a:rPr sz="1069" spc="10" dirty="0">
                <a:latin typeface="Times New Roman"/>
                <a:cs typeface="Times New Roman"/>
              </a:rPr>
              <a:t>scheme. Here </a:t>
            </a:r>
            <a:r>
              <a:rPr sz="1069" spc="15" dirty="0">
                <a:latin typeface="Times New Roman"/>
                <a:cs typeface="Times New Roman"/>
              </a:rPr>
              <a:t>we  </a:t>
            </a:r>
            <a:r>
              <a:rPr sz="1069" spc="5" dirty="0">
                <a:latin typeface="Times New Roman"/>
                <a:cs typeface="Times New Roman"/>
              </a:rPr>
              <a:t>stored </a:t>
            </a:r>
            <a:r>
              <a:rPr sz="1069" spc="10" dirty="0">
                <a:latin typeface="Times New Roman"/>
                <a:cs typeface="Times New Roman"/>
              </a:rPr>
              <a:t>the nodes </a:t>
            </a:r>
            <a:r>
              <a:rPr sz="1069" spc="15" dirty="0">
                <a:latin typeface="Times New Roman"/>
                <a:cs typeface="Times New Roman"/>
              </a:rPr>
              <a:t>from </a:t>
            </a:r>
            <a:r>
              <a:rPr sz="1069" spc="19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J </a:t>
            </a:r>
            <a:r>
              <a:rPr sz="1069" spc="5" dirty="0">
                <a:latin typeface="Times New Roman"/>
                <a:cs typeface="Times New Roman"/>
              </a:rPr>
              <a:t>in the array at </a:t>
            </a:r>
            <a:r>
              <a:rPr sz="1069" spc="10" dirty="0">
                <a:latin typeface="Times New Roman"/>
                <a:cs typeface="Times New Roman"/>
              </a:rPr>
              <a:t>index 1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10</a:t>
            </a:r>
            <a:r>
              <a:rPr sz="1069" spc="1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respectively.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38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24315468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6"/>
            <a:ext cx="140696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CS301 – Data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43804" y="868856"/>
            <a:ext cx="86615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29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99421" y="1296564"/>
            <a:ext cx="4957410" cy="0"/>
          </a:xfrm>
          <a:custGeom>
            <a:avLst/>
            <a:gdLst/>
            <a:ahLst/>
            <a:cxnLst/>
            <a:rect l="l" t="t" r="r" b="b"/>
            <a:pathLst>
              <a:path w="5099050">
                <a:moveTo>
                  <a:pt x="0" y="0"/>
                </a:moveTo>
                <a:lnTo>
                  <a:pt x="5098542" y="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302014" y="1293601"/>
            <a:ext cx="0" cy="3622674"/>
          </a:xfrm>
          <a:custGeom>
            <a:avLst/>
            <a:gdLst/>
            <a:ahLst/>
            <a:cxnLst/>
            <a:rect l="l" t="t" r="r" b="b"/>
            <a:pathLst>
              <a:path h="3726179">
                <a:moveTo>
                  <a:pt x="0" y="0"/>
                </a:moveTo>
                <a:lnTo>
                  <a:pt x="0" y="3726179"/>
                </a:lnTo>
              </a:path>
            </a:pathLst>
          </a:custGeom>
          <a:ln w="53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/>
          <p:nvPr/>
        </p:nvSpPr>
        <p:spPr>
          <a:xfrm>
            <a:off x="1299421" y="4913313"/>
            <a:ext cx="4951236" cy="0"/>
          </a:xfrm>
          <a:custGeom>
            <a:avLst/>
            <a:gdLst/>
            <a:ahLst/>
            <a:cxnLst/>
            <a:rect l="l" t="t" r="r" b="b"/>
            <a:pathLst>
              <a:path w="5092700">
                <a:moveTo>
                  <a:pt x="0" y="0"/>
                </a:moveTo>
                <a:lnTo>
                  <a:pt x="5092446" y="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/>
          <p:nvPr/>
        </p:nvSpPr>
        <p:spPr>
          <a:xfrm>
            <a:off x="6253373" y="1293601"/>
            <a:ext cx="0" cy="3622674"/>
          </a:xfrm>
          <a:custGeom>
            <a:avLst/>
            <a:gdLst/>
            <a:ahLst/>
            <a:cxnLst/>
            <a:rect l="l" t="t" r="r" b="b"/>
            <a:pathLst>
              <a:path h="3726179">
                <a:moveTo>
                  <a:pt x="0" y="0"/>
                </a:moveTo>
                <a:lnTo>
                  <a:pt x="0" y="3726179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" name="object 8"/>
          <p:cNvSpPr txBox="1"/>
          <p:nvPr/>
        </p:nvSpPr>
        <p:spPr>
          <a:xfrm>
            <a:off x="1352267" y="5071990"/>
            <a:ext cx="4851841" cy="4837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algn="just">
              <a:lnSpc>
                <a:spcPct val="98400"/>
              </a:lnSpc>
            </a:pPr>
            <a:r>
              <a:rPr sz="1069" spc="10" dirty="0">
                <a:latin typeface="Times New Roman"/>
                <a:cs typeface="Times New Roman"/>
              </a:rPr>
              <a:t>Suppose that </a:t>
            </a:r>
            <a:r>
              <a:rPr sz="1069" spc="5" dirty="0">
                <a:latin typeface="Times New Roman"/>
                <a:cs typeface="Times New Roman"/>
              </a:rPr>
              <a:t>this </a:t>
            </a:r>
            <a:r>
              <a:rPr sz="1069" spc="10" dirty="0">
                <a:latin typeface="Times New Roman"/>
                <a:cs typeface="Times New Roman"/>
              </a:rPr>
              <a:t>tree </a:t>
            </a:r>
            <a:r>
              <a:rPr sz="1069" spc="5" dirty="0">
                <a:latin typeface="Times New Roman"/>
                <a:cs typeface="Times New Roman"/>
              </a:rPr>
              <a:t>is not </a:t>
            </a:r>
            <a:r>
              <a:rPr sz="1069" spc="10" dirty="0">
                <a:latin typeface="Times New Roman"/>
                <a:cs typeface="Times New Roman"/>
              </a:rPr>
              <a:t>complete.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other words, </a:t>
            </a:r>
            <a:r>
              <a:rPr sz="1069" spc="15" dirty="0">
                <a:latin typeface="Times New Roman"/>
                <a:cs typeface="Times New Roman"/>
              </a:rPr>
              <a:t>B </a:t>
            </a:r>
            <a:r>
              <a:rPr sz="1069" spc="5" dirty="0">
                <a:latin typeface="Times New Roman"/>
                <a:cs typeface="Times New Roman"/>
              </a:rPr>
              <a:t>has </a:t>
            </a:r>
            <a:r>
              <a:rPr sz="1069" spc="10" dirty="0">
                <a:latin typeface="Times New Roman"/>
                <a:cs typeface="Times New Roman"/>
              </a:rPr>
              <a:t>no </a:t>
            </a:r>
            <a:r>
              <a:rPr sz="1069" spc="5" dirty="0">
                <a:latin typeface="Times New Roman"/>
                <a:cs typeface="Times New Roman"/>
              </a:rPr>
              <a:t>right subtree </a:t>
            </a:r>
            <a:r>
              <a:rPr sz="1069" spc="10" dirty="0">
                <a:latin typeface="Times New Roman"/>
                <a:cs typeface="Times New Roman"/>
              </a:rPr>
              <a:t>that  means </a:t>
            </a:r>
            <a:r>
              <a:rPr sz="1069" spc="15" dirty="0">
                <a:latin typeface="Times New Roman"/>
                <a:cs typeface="Times New Roman"/>
              </a:rPr>
              <a:t>E and </a:t>
            </a:r>
            <a:r>
              <a:rPr sz="1069" spc="10" dirty="0">
                <a:latin typeface="Times New Roman"/>
                <a:cs typeface="Times New Roman"/>
              </a:rPr>
              <a:t>J are not there. </a:t>
            </a:r>
            <a:r>
              <a:rPr sz="1069" spc="5" dirty="0">
                <a:latin typeface="Times New Roman"/>
                <a:cs typeface="Times New Roman"/>
              </a:rPr>
              <a:t>Similarly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suppose </a:t>
            </a:r>
            <a:r>
              <a:rPr sz="1069" spc="10" dirty="0">
                <a:latin typeface="Times New Roman"/>
                <a:cs typeface="Times New Roman"/>
              </a:rPr>
              <a:t>that there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5" dirty="0">
                <a:latin typeface="Times New Roman"/>
                <a:cs typeface="Times New Roman"/>
              </a:rPr>
              <a:t>no </a:t>
            </a:r>
            <a:r>
              <a:rPr sz="1069" spc="5" dirty="0">
                <a:latin typeface="Times New Roman"/>
                <a:cs typeface="Times New Roman"/>
              </a:rPr>
              <a:t>right subtree of </a:t>
            </a:r>
            <a:r>
              <a:rPr sz="1069" spc="15" dirty="0">
                <a:latin typeface="Times New Roman"/>
                <a:cs typeface="Times New Roman"/>
              </a:rPr>
              <a:t>A.  Now </a:t>
            </a:r>
            <a:r>
              <a:rPr sz="1069" spc="5" dirty="0">
                <a:latin typeface="Times New Roman"/>
                <a:cs typeface="Times New Roman"/>
              </a:rPr>
              <a:t>the tree will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in the </a:t>
            </a:r>
            <a:r>
              <a:rPr sz="1069" spc="10" dirty="0">
                <a:latin typeface="Times New Roman"/>
                <a:cs typeface="Times New Roman"/>
              </a:rPr>
              <a:t>form </a:t>
            </a:r>
            <a:r>
              <a:rPr sz="1069" spc="5" dirty="0">
                <a:latin typeface="Times New Roman"/>
                <a:cs typeface="Times New Roman"/>
              </a:rPr>
              <a:t>as </a:t>
            </a:r>
            <a:r>
              <a:rPr sz="1069" spc="10" dirty="0">
                <a:latin typeface="Times New Roman"/>
                <a:cs typeface="Times New Roman"/>
              </a:rPr>
              <a:t>shown </a:t>
            </a:r>
            <a:r>
              <a:rPr sz="1069" spc="5" dirty="0">
                <a:latin typeface="Times New Roman"/>
                <a:cs typeface="Times New Roman"/>
              </a:rPr>
              <a:t>in the following figure</a:t>
            </a:r>
            <a:r>
              <a:rPr sz="1069" spc="3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(29.2).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299421" y="5720079"/>
            <a:ext cx="4957410" cy="0"/>
          </a:xfrm>
          <a:custGeom>
            <a:avLst/>
            <a:gdLst/>
            <a:ahLst/>
            <a:cxnLst/>
            <a:rect l="l" t="t" r="r" b="b"/>
            <a:pathLst>
              <a:path w="5099050">
                <a:moveTo>
                  <a:pt x="0" y="0"/>
                </a:moveTo>
                <a:lnTo>
                  <a:pt x="5098542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" name="object 10"/>
          <p:cNvSpPr/>
          <p:nvPr/>
        </p:nvSpPr>
        <p:spPr>
          <a:xfrm>
            <a:off x="1302014" y="5717117"/>
            <a:ext cx="0" cy="3472039"/>
          </a:xfrm>
          <a:custGeom>
            <a:avLst/>
            <a:gdLst/>
            <a:ahLst/>
            <a:cxnLst/>
            <a:rect l="l" t="t" r="r" b="b"/>
            <a:pathLst>
              <a:path h="3571240">
                <a:moveTo>
                  <a:pt x="0" y="0"/>
                </a:moveTo>
                <a:lnTo>
                  <a:pt x="0" y="3570732"/>
                </a:lnTo>
              </a:path>
            </a:pathLst>
          </a:custGeom>
          <a:ln w="53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" name="object 11"/>
          <p:cNvSpPr/>
          <p:nvPr/>
        </p:nvSpPr>
        <p:spPr>
          <a:xfrm>
            <a:off x="1299421" y="9185697"/>
            <a:ext cx="4951236" cy="0"/>
          </a:xfrm>
          <a:custGeom>
            <a:avLst/>
            <a:gdLst/>
            <a:ahLst/>
            <a:cxnLst/>
            <a:rect l="l" t="t" r="r" b="b"/>
            <a:pathLst>
              <a:path w="5092700">
                <a:moveTo>
                  <a:pt x="0" y="0"/>
                </a:moveTo>
                <a:lnTo>
                  <a:pt x="5092446" y="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" name="object 12"/>
          <p:cNvSpPr/>
          <p:nvPr/>
        </p:nvSpPr>
        <p:spPr>
          <a:xfrm>
            <a:off x="6253373" y="5717117"/>
            <a:ext cx="0" cy="3472039"/>
          </a:xfrm>
          <a:custGeom>
            <a:avLst/>
            <a:gdLst/>
            <a:ahLst/>
            <a:cxnLst/>
            <a:rect l="l" t="t" r="r" b="b"/>
            <a:pathLst>
              <a:path h="3571240">
                <a:moveTo>
                  <a:pt x="0" y="0"/>
                </a:moveTo>
                <a:lnTo>
                  <a:pt x="0" y="3570732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" name="object 13"/>
          <p:cNvSpPr txBox="1"/>
          <p:nvPr/>
        </p:nvSpPr>
        <p:spPr>
          <a:xfrm>
            <a:off x="1469320" y="7465977"/>
            <a:ext cx="121620" cy="209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361" spc="5" dirty="0">
                <a:latin typeface="Arial"/>
                <a:cs typeface="Arial"/>
              </a:rPr>
              <a:t>8</a:t>
            </a:r>
            <a:endParaRPr sz="1361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573980" y="8483141"/>
            <a:ext cx="529078" cy="209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361" dirty="0">
                <a:latin typeface="Arial"/>
                <a:cs typeface="Arial"/>
              </a:rPr>
              <a:t>13 </a:t>
            </a:r>
            <a:r>
              <a:rPr sz="1361" spc="68" dirty="0">
                <a:latin typeface="Arial"/>
                <a:cs typeface="Arial"/>
              </a:rPr>
              <a:t> </a:t>
            </a:r>
            <a:r>
              <a:rPr sz="1361" dirty="0">
                <a:latin typeface="Arial"/>
                <a:cs typeface="Arial"/>
              </a:rPr>
              <a:t>14</a:t>
            </a:r>
            <a:endParaRPr sz="1361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867640" y="7209155"/>
            <a:ext cx="233362" cy="425979"/>
          </a:xfrm>
          <a:custGeom>
            <a:avLst/>
            <a:gdLst/>
            <a:ahLst/>
            <a:cxnLst/>
            <a:rect l="l" t="t" r="r" b="b"/>
            <a:pathLst>
              <a:path w="240030" h="438150">
                <a:moveTo>
                  <a:pt x="240030" y="0"/>
                </a:moveTo>
                <a:lnTo>
                  <a:pt x="0" y="438149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" name="object 16"/>
          <p:cNvSpPr/>
          <p:nvPr/>
        </p:nvSpPr>
        <p:spPr>
          <a:xfrm>
            <a:off x="2241761" y="7209155"/>
            <a:ext cx="280899" cy="473516"/>
          </a:xfrm>
          <a:custGeom>
            <a:avLst/>
            <a:gdLst/>
            <a:ahLst/>
            <a:cxnLst/>
            <a:rect l="l" t="t" r="r" b="b"/>
            <a:pathLst>
              <a:path w="288925" h="487045">
                <a:moveTo>
                  <a:pt x="0" y="0"/>
                </a:moveTo>
                <a:lnTo>
                  <a:pt x="288798" y="486917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" name="object 17"/>
          <p:cNvSpPr/>
          <p:nvPr/>
        </p:nvSpPr>
        <p:spPr>
          <a:xfrm>
            <a:off x="3786399" y="5837872"/>
            <a:ext cx="328436" cy="331523"/>
          </a:xfrm>
          <a:custGeom>
            <a:avLst/>
            <a:gdLst/>
            <a:ahLst/>
            <a:cxnLst/>
            <a:rect l="l" t="t" r="r" b="b"/>
            <a:pathLst>
              <a:path w="337820" h="340995">
                <a:moveTo>
                  <a:pt x="169163" y="0"/>
                </a:moveTo>
                <a:lnTo>
                  <a:pt x="124089" y="6078"/>
                </a:lnTo>
                <a:lnTo>
                  <a:pt x="83650" y="23226"/>
                </a:lnTo>
                <a:lnTo>
                  <a:pt x="49434" y="49815"/>
                </a:lnTo>
                <a:lnTo>
                  <a:pt x="23029" y="84215"/>
                </a:lnTo>
                <a:lnTo>
                  <a:pt x="6021" y="124795"/>
                </a:lnTo>
                <a:lnTo>
                  <a:pt x="0" y="169926"/>
                </a:lnTo>
                <a:lnTo>
                  <a:pt x="6021" y="215377"/>
                </a:lnTo>
                <a:lnTo>
                  <a:pt x="23029" y="256173"/>
                </a:lnTo>
                <a:lnTo>
                  <a:pt x="49434" y="290703"/>
                </a:lnTo>
                <a:lnTo>
                  <a:pt x="83650" y="317358"/>
                </a:lnTo>
                <a:lnTo>
                  <a:pt x="124089" y="334532"/>
                </a:lnTo>
                <a:lnTo>
                  <a:pt x="169163" y="340614"/>
                </a:lnTo>
                <a:lnTo>
                  <a:pt x="213917" y="334532"/>
                </a:lnTo>
                <a:lnTo>
                  <a:pt x="254141" y="317358"/>
                </a:lnTo>
                <a:lnTo>
                  <a:pt x="288226" y="290703"/>
                </a:lnTo>
                <a:lnTo>
                  <a:pt x="314564" y="256173"/>
                </a:lnTo>
                <a:lnTo>
                  <a:pt x="331547" y="215377"/>
                </a:lnTo>
                <a:lnTo>
                  <a:pt x="337565" y="169926"/>
                </a:lnTo>
                <a:lnTo>
                  <a:pt x="331547" y="124795"/>
                </a:lnTo>
                <a:lnTo>
                  <a:pt x="314564" y="84215"/>
                </a:lnTo>
                <a:lnTo>
                  <a:pt x="288226" y="49815"/>
                </a:lnTo>
                <a:lnTo>
                  <a:pt x="254141" y="23226"/>
                </a:lnTo>
                <a:lnTo>
                  <a:pt x="213917" y="6078"/>
                </a:lnTo>
                <a:lnTo>
                  <a:pt x="169163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" name="object 18"/>
          <p:cNvSpPr txBox="1"/>
          <p:nvPr/>
        </p:nvSpPr>
        <p:spPr>
          <a:xfrm>
            <a:off x="3880731" y="5895411"/>
            <a:ext cx="141376" cy="209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361" spc="5" dirty="0">
                <a:latin typeface="Arial"/>
                <a:cs typeface="Arial"/>
              </a:rPr>
              <a:t>A</a:t>
            </a:r>
            <a:endParaRPr sz="1361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756640" y="6357937"/>
            <a:ext cx="327819" cy="331523"/>
          </a:xfrm>
          <a:custGeom>
            <a:avLst/>
            <a:gdLst/>
            <a:ahLst/>
            <a:cxnLst/>
            <a:rect l="l" t="t" r="r" b="b"/>
            <a:pathLst>
              <a:path w="337185" h="340995">
                <a:moveTo>
                  <a:pt x="168402" y="0"/>
                </a:moveTo>
                <a:lnTo>
                  <a:pt x="123648" y="6081"/>
                </a:lnTo>
                <a:lnTo>
                  <a:pt x="83424" y="23255"/>
                </a:lnTo>
                <a:lnTo>
                  <a:pt x="49339" y="49911"/>
                </a:lnTo>
                <a:lnTo>
                  <a:pt x="23001" y="84440"/>
                </a:lnTo>
                <a:lnTo>
                  <a:pt x="6018" y="125236"/>
                </a:lnTo>
                <a:lnTo>
                  <a:pt x="0" y="170687"/>
                </a:lnTo>
                <a:lnTo>
                  <a:pt x="6018" y="215818"/>
                </a:lnTo>
                <a:lnTo>
                  <a:pt x="23001" y="256398"/>
                </a:lnTo>
                <a:lnTo>
                  <a:pt x="49339" y="290798"/>
                </a:lnTo>
                <a:lnTo>
                  <a:pt x="83424" y="317387"/>
                </a:lnTo>
                <a:lnTo>
                  <a:pt x="123648" y="334535"/>
                </a:lnTo>
                <a:lnTo>
                  <a:pt x="168402" y="340614"/>
                </a:lnTo>
                <a:lnTo>
                  <a:pt x="213155" y="334535"/>
                </a:lnTo>
                <a:lnTo>
                  <a:pt x="253379" y="317387"/>
                </a:lnTo>
                <a:lnTo>
                  <a:pt x="287464" y="290798"/>
                </a:lnTo>
                <a:lnTo>
                  <a:pt x="313802" y="256398"/>
                </a:lnTo>
                <a:lnTo>
                  <a:pt x="330785" y="215818"/>
                </a:lnTo>
                <a:lnTo>
                  <a:pt x="336804" y="170687"/>
                </a:lnTo>
                <a:lnTo>
                  <a:pt x="330785" y="125236"/>
                </a:lnTo>
                <a:lnTo>
                  <a:pt x="313802" y="84440"/>
                </a:lnTo>
                <a:lnTo>
                  <a:pt x="287464" y="49910"/>
                </a:lnTo>
                <a:lnTo>
                  <a:pt x="253379" y="23255"/>
                </a:lnTo>
                <a:lnTo>
                  <a:pt x="213155" y="6081"/>
                </a:lnTo>
                <a:lnTo>
                  <a:pt x="168402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" name="object 20"/>
          <p:cNvSpPr/>
          <p:nvPr/>
        </p:nvSpPr>
        <p:spPr>
          <a:xfrm>
            <a:off x="3037417" y="6074940"/>
            <a:ext cx="749476" cy="331523"/>
          </a:xfrm>
          <a:custGeom>
            <a:avLst/>
            <a:gdLst/>
            <a:ahLst/>
            <a:cxnLst/>
            <a:rect l="l" t="t" r="r" b="b"/>
            <a:pathLst>
              <a:path w="770889" h="340995">
                <a:moveTo>
                  <a:pt x="770382" y="0"/>
                </a:moveTo>
                <a:lnTo>
                  <a:pt x="0" y="340613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" name="object 21"/>
          <p:cNvSpPr/>
          <p:nvPr/>
        </p:nvSpPr>
        <p:spPr>
          <a:xfrm>
            <a:off x="2382520" y="7635135"/>
            <a:ext cx="328436" cy="331523"/>
          </a:xfrm>
          <a:custGeom>
            <a:avLst/>
            <a:gdLst/>
            <a:ahLst/>
            <a:cxnLst/>
            <a:rect l="l" t="t" r="r" b="b"/>
            <a:pathLst>
              <a:path w="337819" h="340995">
                <a:moveTo>
                  <a:pt x="168401" y="0"/>
                </a:moveTo>
                <a:lnTo>
                  <a:pt x="123648" y="6078"/>
                </a:lnTo>
                <a:lnTo>
                  <a:pt x="83424" y="23226"/>
                </a:lnTo>
                <a:lnTo>
                  <a:pt x="49339" y="49815"/>
                </a:lnTo>
                <a:lnTo>
                  <a:pt x="23001" y="84215"/>
                </a:lnTo>
                <a:lnTo>
                  <a:pt x="6018" y="124795"/>
                </a:lnTo>
                <a:lnTo>
                  <a:pt x="0" y="169925"/>
                </a:lnTo>
                <a:lnTo>
                  <a:pt x="6018" y="215113"/>
                </a:lnTo>
                <a:lnTo>
                  <a:pt x="23001" y="255834"/>
                </a:lnTo>
                <a:lnTo>
                  <a:pt x="49339" y="290417"/>
                </a:lnTo>
                <a:lnTo>
                  <a:pt x="83424" y="317189"/>
                </a:lnTo>
                <a:lnTo>
                  <a:pt x="123648" y="334479"/>
                </a:lnTo>
                <a:lnTo>
                  <a:pt x="168401" y="340613"/>
                </a:lnTo>
                <a:lnTo>
                  <a:pt x="213476" y="334479"/>
                </a:lnTo>
                <a:lnTo>
                  <a:pt x="253915" y="317189"/>
                </a:lnTo>
                <a:lnTo>
                  <a:pt x="288131" y="290417"/>
                </a:lnTo>
                <a:lnTo>
                  <a:pt x="314536" y="255834"/>
                </a:lnTo>
                <a:lnTo>
                  <a:pt x="331544" y="215113"/>
                </a:lnTo>
                <a:lnTo>
                  <a:pt x="337565" y="169925"/>
                </a:lnTo>
                <a:lnTo>
                  <a:pt x="331544" y="124795"/>
                </a:lnTo>
                <a:lnTo>
                  <a:pt x="314536" y="84215"/>
                </a:lnTo>
                <a:lnTo>
                  <a:pt x="288131" y="49815"/>
                </a:lnTo>
                <a:lnTo>
                  <a:pt x="253915" y="23226"/>
                </a:lnTo>
                <a:lnTo>
                  <a:pt x="213476" y="6078"/>
                </a:lnTo>
                <a:lnTo>
                  <a:pt x="168401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" name="object 22"/>
          <p:cNvSpPr txBox="1"/>
          <p:nvPr/>
        </p:nvSpPr>
        <p:spPr>
          <a:xfrm>
            <a:off x="2510191" y="7693412"/>
            <a:ext cx="73466" cy="209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361" dirty="0">
                <a:latin typeface="Arial"/>
                <a:cs typeface="Arial"/>
              </a:rPr>
              <a:t>I</a:t>
            </a:r>
            <a:endParaRPr sz="1361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007659" y="6925415"/>
            <a:ext cx="327201" cy="331523"/>
          </a:xfrm>
          <a:custGeom>
            <a:avLst/>
            <a:gdLst/>
            <a:ahLst/>
            <a:cxnLst/>
            <a:rect l="l" t="t" r="r" b="b"/>
            <a:pathLst>
              <a:path w="336550" h="340995">
                <a:moveTo>
                  <a:pt x="168402" y="0"/>
                </a:moveTo>
                <a:lnTo>
                  <a:pt x="123648" y="6081"/>
                </a:lnTo>
                <a:lnTo>
                  <a:pt x="83424" y="23255"/>
                </a:lnTo>
                <a:lnTo>
                  <a:pt x="49339" y="49911"/>
                </a:lnTo>
                <a:lnTo>
                  <a:pt x="23001" y="84440"/>
                </a:lnTo>
                <a:lnTo>
                  <a:pt x="6018" y="125236"/>
                </a:lnTo>
                <a:lnTo>
                  <a:pt x="0" y="170687"/>
                </a:lnTo>
                <a:lnTo>
                  <a:pt x="6018" y="215818"/>
                </a:lnTo>
                <a:lnTo>
                  <a:pt x="23001" y="256398"/>
                </a:lnTo>
                <a:lnTo>
                  <a:pt x="49339" y="290798"/>
                </a:lnTo>
                <a:lnTo>
                  <a:pt x="83424" y="317387"/>
                </a:lnTo>
                <a:lnTo>
                  <a:pt x="123648" y="334535"/>
                </a:lnTo>
                <a:lnTo>
                  <a:pt x="168402" y="340613"/>
                </a:lnTo>
                <a:lnTo>
                  <a:pt x="213098" y="334535"/>
                </a:lnTo>
                <a:lnTo>
                  <a:pt x="253181" y="317387"/>
                </a:lnTo>
                <a:lnTo>
                  <a:pt x="287083" y="290798"/>
                </a:lnTo>
                <a:lnTo>
                  <a:pt x="313238" y="256398"/>
                </a:lnTo>
                <a:lnTo>
                  <a:pt x="330080" y="215818"/>
                </a:lnTo>
                <a:lnTo>
                  <a:pt x="336042" y="170687"/>
                </a:lnTo>
                <a:lnTo>
                  <a:pt x="330080" y="125236"/>
                </a:lnTo>
                <a:lnTo>
                  <a:pt x="313238" y="84440"/>
                </a:lnTo>
                <a:lnTo>
                  <a:pt x="287083" y="49910"/>
                </a:lnTo>
                <a:lnTo>
                  <a:pt x="253181" y="23255"/>
                </a:lnTo>
                <a:lnTo>
                  <a:pt x="213098" y="6081"/>
                </a:lnTo>
                <a:lnTo>
                  <a:pt x="168402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" name="object 24"/>
          <p:cNvSpPr/>
          <p:nvPr/>
        </p:nvSpPr>
        <p:spPr>
          <a:xfrm>
            <a:off x="2289174" y="6641677"/>
            <a:ext cx="514262" cy="332140"/>
          </a:xfrm>
          <a:custGeom>
            <a:avLst/>
            <a:gdLst/>
            <a:ahLst/>
            <a:cxnLst/>
            <a:rect l="l" t="t" r="r" b="b"/>
            <a:pathLst>
              <a:path w="528955" h="341629">
                <a:moveTo>
                  <a:pt x="528827" y="0"/>
                </a:moveTo>
                <a:lnTo>
                  <a:pt x="0" y="341375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" name="object 25"/>
          <p:cNvSpPr/>
          <p:nvPr/>
        </p:nvSpPr>
        <p:spPr>
          <a:xfrm>
            <a:off x="1632797" y="7635135"/>
            <a:ext cx="329053" cy="331523"/>
          </a:xfrm>
          <a:custGeom>
            <a:avLst/>
            <a:gdLst/>
            <a:ahLst/>
            <a:cxnLst/>
            <a:rect l="l" t="t" r="r" b="b"/>
            <a:pathLst>
              <a:path w="338455" h="340995">
                <a:moveTo>
                  <a:pt x="169163" y="0"/>
                </a:moveTo>
                <a:lnTo>
                  <a:pt x="124354" y="6078"/>
                </a:lnTo>
                <a:lnTo>
                  <a:pt x="83989" y="23226"/>
                </a:lnTo>
                <a:lnTo>
                  <a:pt x="49720" y="49815"/>
                </a:lnTo>
                <a:lnTo>
                  <a:pt x="23198" y="84215"/>
                </a:lnTo>
                <a:lnTo>
                  <a:pt x="6074" y="124795"/>
                </a:lnTo>
                <a:lnTo>
                  <a:pt x="0" y="169925"/>
                </a:lnTo>
                <a:lnTo>
                  <a:pt x="6074" y="215113"/>
                </a:lnTo>
                <a:lnTo>
                  <a:pt x="23198" y="255834"/>
                </a:lnTo>
                <a:lnTo>
                  <a:pt x="49720" y="290417"/>
                </a:lnTo>
                <a:lnTo>
                  <a:pt x="83989" y="317189"/>
                </a:lnTo>
                <a:lnTo>
                  <a:pt x="124354" y="334479"/>
                </a:lnTo>
                <a:lnTo>
                  <a:pt x="169163" y="340613"/>
                </a:lnTo>
                <a:lnTo>
                  <a:pt x="214238" y="334479"/>
                </a:lnTo>
                <a:lnTo>
                  <a:pt x="254677" y="317189"/>
                </a:lnTo>
                <a:lnTo>
                  <a:pt x="288893" y="290417"/>
                </a:lnTo>
                <a:lnTo>
                  <a:pt x="315298" y="255834"/>
                </a:lnTo>
                <a:lnTo>
                  <a:pt x="332306" y="215113"/>
                </a:lnTo>
                <a:lnTo>
                  <a:pt x="338327" y="169925"/>
                </a:lnTo>
                <a:lnTo>
                  <a:pt x="332306" y="124795"/>
                </a:lnTo>
                <a:lnTo>
                  <a:pt x="315298" y="84215"/>
                </a:lnTo>
                <a:lnTo>
                  <a:pt x="288893" y="49815"/>
                </a:lnTo>
                <a:lnTo>
                  <a:pt x="254677" y="23226"/>
                </a:lnTo>
                <a:lnTo>
                  <a:pt x="214238" y="6078"/>
                </a:lnTo>
                <a:lnTo>
                  <a:pt x="169163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" name="object 26"/>
          <p:cNvSpPr txBox="1"/>
          <p:nvPr/>
        </p:nvSpPr>
        <p:spPr>
          <a:xfrm>
            <a:off x="1721944" y="7674891"/>
            <a:ext cx="150636" cy="209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361" spc="5" dirty="0">
                <a:latin typeface="Arial"/>
                <a:cs typeface="Arial"/>
              </a:rPr>
              <a:t>H</a:t>
            </a:r>
            <a:endParaRPr sz="1361">
              <a:latin typeface="Arial"/>
              <a:cs typeface="Arial"/>
            </a:endParaRPr>
          </a:p>
        </p:txBody>
      </p:sp>
      <p:graphicFrame>
        <p:nvGraphicFramePr>
          <p:cNvPr id="27" name="object 27"/>
          <p:cNvGraphicFramePr>
            <a:graphicFrameLocks noGrp="1"/>
          </p:cNvGraphicFramePr>
          <p:nvPr/>
        </p:nvGraphicFramePr>
        <p:xfrm>
          <a:off x="1478048" y="8106391"/>
          <a:ext cx="4683301" cy="3728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1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1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11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11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1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18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114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1114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111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1189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1114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1114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1189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111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1114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63749"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A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B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H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I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" name="object 28"/>
          <p:cNvSpPr txBox="1"/>
          <p:nvPr/>
        </p:nvSpPr>
        <p:spPr>
          <a:xfrm>
            <a:off x="3649592" y="5847256"/>
            <a:ext cx="121620" cy="209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361" spc="5" dirty="0">
                <a:latin typeface="Arial"/>
                <a:cs typeface="Arial"/>
              </a:rPr>
              <a:t>1</a:t>
            </a:r>
            <a:endParaRPr sz="1361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885680" y="6158419"/>
            <a:ext cx="1105076" cy="10451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50633" algn="r"/>
            <a:r>
              <a:rPr sz="1361" spc="5" dirty="0">
                <a:latin typeface="Arial"/>
                <a:cs typeface="Arial"/>
              </a:rPr>
              <a:t>2</a:t>
            </a:r>
            <a:endParaRPr sz="1361">
              <a:latin typeface="Arial"/>
              <a:cs typeface="Arial"/>
            </a:endParaRPr>
          </a:p>
          <a:p>
            <a:pPr marL="976026">
              <a:spcBef>
                <a:spcPts val="389"/>
              </a:spcBef>
            </a:pPr>
            <a:r>
              <a:rPr sz="1361" spc="5" dirty="0">
                <a:latin typeface="Arial"/>
                <a:cs typeface="Arial"/>
              </a:rPr>
              <a:t>B</a:t>
            </a:r>
            <a:endParaRPr sz="1361">
              <a:latin typeface="Arial"/>
              <a:cs typeface="Arial"/>
            </a:endParaRPr>
          </a:p>
          <a:p>
            <a:pPr>
              <a:spcBef>
                <a:spcPts val="49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>
              <a:lnSpc>
                <a:spcPts val="1575"/>
              </a:lnSpc>
            </a:pPr>
            <a:r>
              <a:rPr sz="1361" spc="5" dirty="0">
                <a:latin typeface="Arial"/>
                <a:cs typeface="Arial"/>
              </a:rPr>
              <a:t>4</a:t>
            </a:r>
            <a:endParaRPr sz="1361">
              <a:latin typeface="Arial"/>
              <a:cs typeface="Arial"/>
            </a:endParaRPr>
          </a:p>
          <a:p>
            <a:pPr marL="221628">
              <a:lnSpc>
                <a:spcPts val="1575"/>
              </a:lnSpc>
            </a:pPr>
            <a:r>
              <a:rPr sz="1361" spc="5" dirty="0">
                <a:latin typeface="Arial"/>
                <a:cs typeface="Arial"/>
              </a:rPr>
              <a:t>D</a:t>
            </a:r>
            <a:endParaRPr sz="1361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256097" y="7465977"/>
            <a:ext cx="121620" cy="209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361" spc="5" dirty="0">
                <a:latin typeface="Arial"/>
                <a:cs typeface="Arial"/>
              </a:rPr>
              <a:t>9</a:t>
            </a:r>
            <a:endParaRPr sz="1361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573777" y="8483141"/>
            <a:ext cx="3913452" cy="5914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tabLst>
                <a:tab pos="317316" algn="l"/>
                <a:tab pos="622903" algn="l"/>
                <a:tab pos="940837" algn="l"/>
                <a:tab pos="1246424" algn="l"/>
                <a:tab pos="1556949" algn="l"/>
                <a:tab pos="1868092" algn="l"/>
                <a:tab pos="2179852" algn="l"/>
                <a:tab pos="2490995" algn="l"/>
                <a:tab pos="2802755" algn="l"/>
                <a:tab pos="3065128" algn="l"/>
                <a:tab pos="3694204" algn="l"/>
              </a:tabLst>
            </a:pPr>
            <a:r>
              <a:rPr sz="1361" spc="5" dirty="0">
                <a:latin typeface="Arial"/>
                <a:cs typeface="Arial"/>
              </a:rPr>
              <a:t>0	1	2	3	4	5	6	7	8	9	</a:t>
            </a:r>
            <a:r>
              <a:rPr sz="1361" dirty="0">
                <a:latin typeface="Arial"/>
                <a:cs typeface="Arial"/>
              </a:rPr>
              <a:t>1</a:t>
            </a:r>
            <a:r>
              <a:rPr sz="1361" spc="5" dirty="0">
                <a:latin typeface="Arial"/>
                <a:cs typeface="Arial"/>
              </a:rPr>
              <a:t>0</a:t>
            </a:r>
            <a:r>
              <a:rPr sz="1361" dirty="0">
                <a:latin typeface="Arial"/>
                <a:cs typeface="Arial"/>
              </a:rPr>
              <a:t> </a:t>
            </a:r>
            <a:r>
              <a:rPr sz="1361" spc="160" dirty="0">
                <a:latin typeface="Arial"/>
                <a:cs typeface="Arial"/>
              </a:rPr>
              <a:t> </a:t>
            </a:r>
            <a:r>
              <a:rPr sz="1361" dirty="0">
                <a:latin typeface="Arial"/>
                <a:cs typeface="Arial"/>
              </a:rPr>
              <a:t>1</a:t>
            </a:r>
            <a:r>
              <a:rPr sz="1361" spc="5" dirty="0">
                <a:latin typeface="Arial"/>
                <a:cs typeface="Arial"/>
              </a:rPr>
              <a:t>1</a:t>
            </a:r>
            <a:r>
              <a:rPr sz="1361" dirty="0">
                <a:latin typeface="Arial"/>
                <a:cs typeface="Arial"/>
              </a:rPr>
              <a:t>	12</a:t>
            </a:r>
            <a:endParaRPr sz="1361">
              <a:latin typeface="Arial"/>
              <a:cs typeface="Arial"/>
            </a:endParaRPr>
          </a:p>
          <a:p>
            <a:pPr>
              <a:spcBef>
                <a:spcPts val="15"/>
              </a:spcBef>
            </a:pPr>
            <a:endParaRPr sz="1410">
              <a:latin typeface="Times New Roman"/>
              <a:cs typeface="Times New Roman"/>
            </a:endParaRPr>
          </a:p>
          <a:p>
            <a:pPr marR="4321" algn="ctr"/>
            <a:r>
              <a:rPr sz="1069" b="1" spc="5" dirty="0">
                <a:latin typeface="Times New Roman"/>
                <a:cs typeface="Times New Roman"/>
              </a:rPr>
              <a:t>Figure </a:t>
            </a:r>
            <a:r>
              <a:rPr sz="1069" b="1" spc="10" dirty="0">
                <a:latin typeface="Times New Roman"/>
                <a:cs typeface="Times New Roman"/>
              </a:rPr>
              <a:t>29.2: </a:t>
            </a:r>
            <a:r>
              <a:rPr sz="1069" spc="10" dirty="0">
                <a:latin typeface="Times New Roman"/>
                <a:cs typeface="Times New Roman"/>
              </a:rPr>
              <a:t>Not a complete binary</a:t>
            </a:r>
            <a:r>
              <a:rPr sz="1069" spc="-3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tree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514511" y="3043943"/>
            <a:ext cx="121620" cy="209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361" spc="5" dirty="0">
                <a:latin typeface="Arial"/>
                <a:cs typeface="Arial"/>
              </a:rPr>
              <a:t>8</a:t>
            </a:r>
            <a:endParaRPr sz="1361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4053840" y="1651423"/>
            <a:ext cx="749476" cy="379060"/>
          </a:xfrm>
          <a:custGeom>
            <a:avLst/>
            <a:gdLst/>
            <a:ahLst/>
            <a:cxnLst/>
            <a:rect l="l" t="t" r="r" b="b"/>
            <a:pathLst>
              <a:path w="770889" h="389890">
                <a:moveTo>
                  <a:pt x="0" y="0"/>
                </a:moveTo>
                <a:lnTo>
                  <a:pt x="770382" y="389381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" name="object 34"/>
          <p:cNvSpPr/>
          <p:nvPr/>
        </p:nvSpPr>
        <p:spPr>
          <a:xfrm>
            <a:off x="3352271" y="2785639"/>
            <a:ext cx="232745" cy="425979"/>
          </a:xfrm>
          <a:custGeom>
            <a:avLst/>
            <a:gdLst/>
            <a:ahLst/>
            <a:cxnLst/>
            <a:rect l="l" t="t" r="r" b="b"/>
            <a:pathLst>
              <a:path w="239395" h="438150">
                <a:moveTo>
                  <a:pt x="239267" y="0"/>
                </a:moveTo>
                <a:lnTo>
                  <a:pt x="0" y="43815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" name="object 35"/>
          <p:cNvSpPr/>
          <p:nvPr/>
        </p:nvSpPr>
        <p:spPr>
          <a:xfrm>
            <a:off x="1853564" y="2785639"/>
            <a:ext cx="233362" cy="425979"/>
          </a:xfrm>
          <a:custGeom>
            <a:avLst/>
            <a:gdLst/>
            <a:ahLst/>
            <a:cxnLst/>
            <a:rect l="l" t="t" r="r" b="b"/>
            <a:pathLst>
              <a:path w="240030" h="438150">
                <a:moveTo>
                  <a:pt x="240030" y="0"/>
                </a:moveTo>
                <a:lnTo>
                  <a:pt x="0" y="43815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" name="object 36"/>
          <p:cNvSpPr/>
          <p:nvPr/>
        </p:nvSpPr>
        <p:spPr>
          <a:xfrm>
            <a:off x="2227686" y="2785640"/>
            <a:ext cx="280899" cy="473516"/>
          </a:xfrm>
          <a:custGeom>
            <a:avLst/>
            <a:gdLst/>
            <a:ahLst/>
            <a:cxnLst/>
            <a:rect l="l" t="t" r="r" b="b"/>
            <a:pathLst>
              <a:path w="288925" h="487044">
                <a:moveTo>
                  <a:pt x="0" y="0"/>
                </a:moveTo>
                <a:lnTo>
                  <a:pt x="288798" y="486917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7" name="object 37"/>
          <p:cNvSpPr/>
          <p:nvPr/>
        </p:nvSpPr>
        <p:spPr>
          <a:xfrm>
            <a:off x="3773064" y="1414356"/>
            <a:ext cx="327819" cy="331523"/>
          </a:xfrm>
          <a:custGeom>
            <a:avLst/>
            <a:gdLst/>
            <a:ahLst/>
            <a:cxnLst/>
            <a:rect l="l" t="t" r="r" b="b"/>
            <a:pathLst>
              <a:path w="337185" h="340994">
                <a:moveTo>
                  <a:pt x="168401" y="0"/>
                </a:moveTo>
                <a:lnTo>
                  <a:pt x="123648" y="6078"/>
                </a:lnTo>
                <a:lnTo>
                  <a:pt x="83424" y="23226"/>
                </a:lnTo>
                <a:lnTo>
                  <a:pt x="49339" y="49815"/>
                </a:lnTo>
                <a:lnTo>
                  <a:pt x="23001" y="84215"/>
                </a:lnTo>
                <a:lnTo>
                  <a:pt x="6018" y="124795"/>
                </a:lnTo>
                <a:lnTo>
                  <a:pt x="0" y="169925"/>
                </a:lnTo>
                <a:lnTo>
                  <a:pt x="6018" y="215377"/>
                </a:lnTo>
                <a:lnTo>
                  <a:pt x="23001" y="256173"/>
                </a:lnTo>
                <a:lnTo>
                  <a:pt x="49339" y="290702"/>
                </a:lnTo>
                <a:lnTo>
                  <a:pt x="83424" y="317358"/>
                </a:lnTo>
                <a:lnTo>
                  <a:pt x="123648" y="334532"/>
                </a:lnTo>
                <a:lnTo>
                  <a:pt x="168401" y="340614"/>
                </a:lnTo>
                <a:lnTo>
                  <a:pt x="213155" y="334532"/>
                </a:lnTo>
                <a:lnTo>
                  <a:pt x="253379" y="317358"/>
                </a:lnTo>
                <a:lnTo>
                  <a:pt x="287464" y="290702"/>
                </a:lnTo>
                <a:lnTo>
                  <a:pt x="313802" y="256173"/>
                </a:lnTo>
                <a:lnTo>
                  <a:pt x="330785" y="215377"/>
                </a:lnTo>
                <a:lnTo>
                  <a:pt x="336804" y="169925"/>
                </a:lnTo>
                <a:lnTo>
                  <a:pt x="330785" y="124795"/>
                </a:lnTo>
                <a:lnTo>
                  <a:pt x="313802" y="84215"/>
                </a:lnTo>
                <a:lnTo>
                  <a:pt x="287464" y="49815"/>
                </a:lnTo>
                <a:lnTo>
                  <a:pt x="253379" y="23226"/>
                </a:lnTo>
                <a:lnTo>
                  <a:pt x="213155" y="6078"/>
                </a:lnTo>
                <a:lnTo>
                  <a:pt x="168401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8" name="object 38"/>
          <p:cNvSpPr txBox="1"/>
          <p:nvPr/>
        </p:nvSpPr>
        <p:spPr>
          <a:xfrm>
            <a:off x="3866656" y="1471153"/>
            <a:ext cx="141376" cy="209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361" spc="5" dirty="0">
                <a:latin typeface="Arial"/>
                <a:cs typeface="Arial"/>
              </a:rPr>
              <a:t>A</a:t>
            </a:r>
            <a:endParaRPr sz="1361"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4755409" y="1934421"/>
            <a:ext cx="328436" cy="331523"/>
          </a:xfrm>
          <a:custGeom>
            <a:avLst/>
            <a:gdLst/>
            <a:ahLst/>
            <a:cxnLst/>
            <a:rect l="l" t="t" r="r" b="b"/>
            <a:pathLst>
              <a:path w="337820" h="340994">
                <a:moveTo>
                  <a:pt x="169163" y="0"/>
                </a:moveTo>
                <a:lnTo>
                  <a:pt x="124089" y="6134"/>
                </a:lnTo>
                <a:lnTo>
                  <a:pt x="83650" y="23424"/>
                </a:lnTo>
                <a:lnTo>
                  <a:pt x="49434" y="50196"/>
                </a:lnTo>
                <a:lnTo>
                  <a:pt x="23029" y="84779"/>
                </a:lnTo>
                <a:lnTo>
                  <a:pt x="6021" y="125500"/>
                </a:lnTo>
                <a:lnTo>
                  <a:pt x="0" y="170688"/>
                </a:lnTo>
                <a:lnTo>
                  <a:pt x="6021" y="215818"/>
                </a:lnTo>
                <a:lnTo>
                  <a:pt x="23029" y="256398"/>
                </a:lnTo>
                <a:lnTo>
                  <a:pt x="49434" y="290798"/>
                </a:lnTo>
                <a:lnTo>
                  <a:pt x="83650" y="317387"/>
                </a:lnTo>
                <a:lnTo>
                  <a:pt x="124089" y="334535"/>
                </a:lnTo>
                <a:lnTo>
                  <a:pt x="169163" y="340614"/>
                </a:lnTo>
                <a:lnTo>
                  <a:pt x="213917" y="334535"/>
                </a:lnTo>
                <a:lnTo>
                  <a:pt x="254141" y="317387"/>
                </a:lnTo>
                <a:lnTo>
                  <a:pt x="288226" y="290798"/>
                </a:lnTo>
                <a:lnTo>
                  <a:pt x="314564" y="256398"/>
                </a:lnTo>
                <a:lnTo>
                  <a:pt x="331547" y="215818"/>
                </a:lnTo>
                <a:lnTo>
                  <a:pt x="337566" y="170688"/>
                </a:lnTo>
                <a:lnTo>
                  <a:pt x="331547" y="125500"/>
                </a:lnTo>
                <a:lnTo>
                  <a:pt x="314564" y="84779"/>
                </a:lnTo>
                <a:lnTo>
                  <a:pt x="288226" y="50196"/>
                </a:lnTo>
                <a:lnTo>
                  <a:pt x="254141" y="23424"/>
                </a:lnTo>
                <a:lnTo>
                  <a:pt x="213917" y="6134"/>
                </a:lnTo>
                <a:lnTo>
                  <a:pt x="169163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0" name="object 40"/>
          <p:cNvSpPr txBox="1"/>
          <p:nvPr/>
        </p:nvSpPr>
        <p:spPr>
          <a:xfrm>
            <a:off x="4844555" y="1991959"/>
            <a:ext cx="150636" cy="209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361" spc="5" dirty="0">
                <a:latin typeface="Arial"/>
                <a:cs typeface="Arial"/>
              </a:rPr>
              <a:t>C</a:t>
            </a:r>
            <a:endParaRPr sz="1361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2742564" y="1934421"/>
            <a:ext cx="327819" cy="331523"/>
          </a:xfrm>
          <a:custGeom>
            <a:avLst/>
            <a:gdLst/>
            <a:ahLst/>
            <a:cxnLst/>
            <a:rect l="l" t="t" r="r" b="b"/>
            <a:pathLst>
              <a:path w="337185" h="340994">
                <a:moveTo>
                  <a:pt x="168401" y="0"/>
                </a:moveTo>
                <a:lnTo>
                  <a:pt x="123648" y="6134"/>
                </a:lnTo>
                <a:lnTo>
                  <a:pt x="83424" y="23424"/>
                </a:lnTo>
                <a:lnTo>
                  <a:pt x="49339" y="50196"/>
                </a:lnTo>
                <a:lnTo>
                  <a:pt x="23001" y="84779"/>
                </a:lnTo>
                <a:lnTo>
                  <a:pt x="6018" y="125500"/>
                </a:lnTo>
                <a:lnTo>
                  <a:pt x="0" y="170688"/>
                </a:lnTo>
                <a:lnTo>
                  <a:pt x="6018" y="215818"/>
                </a:lnTo>
                <a:lnTo>
                  <a:pt x="23001" y="256398"/>
                </a:lnTo>
                <a:lnTo>
                  <a:pt x="49339" y="290798"/>
                </a:lnTo>
                <a:lnTo>
                  <a:pt x="83424" y="317387"/>
                </a:lnTo>
                <a:lnTo>
                  <a:pt x="123648" y="334535"/>
                </a:lnTo>
                <a:lnTo>
                  <a:pt x="168401" y="340614"/>
                </a:lnTo>
                <a:lnTo>
                  <a:pt x="213155" y="334535"/>
                </a:lnTo>
                <a:lnTo>
                  <a:pt x="253379" y="317387"/>
                </a:lnTo>
                <a:lnTo>
                  <a:pt x="287464" y="290798"/>
                </a:lnTo>
                <a:lnTo>
                  <a:pt x="313802" y="256398"/>
                </a:lnTo>
                <a:lnTo>
                  <a:pt x="330785" y="215818"/>
                </a:lnTo>
                <a:lnTo>
                  <a:pt x="336803" y="170688"/>
                </a:lnTo>
                <a:lnTo>
                  <a:pt x="330785" y="125500"/>
                </a:lnTo>
                <a:lnTo>
                  <a:pt x="313802" y="84779"/>
                </a:lnTo>
                <a:lnTo>
                  <a:pt x="287464" y="50196"/>
                </a:lnTo>
                <a:lnTo>
                  <a:pt x="253379" y="23424"/>
                </a:lnTo>
                <a:lnTo>
                  <a:pt x="213155" y="6134"/>
                </a:lnTo>
                <a:lnTo>
                  <a:pt x="168401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2" name="object 42"/>
          <p:cNvSpPr txBox="1"/>
          <p:nvPr/>
        </p:nvSpPr>
        <p:spPr>
          <a:xfrm>
            <a:off x="2835415" y="1991959"/>
            <a:ext cx="141376" cy="209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361" spc="5" dirty="0">
                <a:latin typeface="Arial"/>
                <a:cs typeface="Arial"/>
              </a:rPr>
              <a:t>B</a:t>
            </a:r>
            <a:endParaRPr sz="1361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3023341" y="1651424"/>
            <a:ext cx="750094" cy="331523"/>
          </a:xfrm>
          <a:custGeom>
            <a:avLst/>
            <a:gdLst/>
            <a:ahLst/>
            <a:cxnLst/>
            <a:rect l="l" t="t" r="r" b="b"/>
            <a:pathLst>
              <a:path w="771525" h="340994">
                <a:moveTo>
                  <a:pt x="771143" y="0"/>
                </a:moveTo>
                <a:lnTo>
                  <a:pt x="0" y="340613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4" name="object 44"/>
          <p:cNvSpPr/>
          <p:nvPr/>
        </p:nvSpPr>
        <p:spPr>
          <a:xfrm>
            <a:off x="3491547" y="2501900"/>
            <a:ext cx="327819" cy="331523"/>
          </a:xfrm>
          <a:custGeom>
            <a:avLst/>
            <a:gdLst/>
            <a:ahLst/>
            <a:cxnLst/>
            <a:rect l="l" t="t" r="r" b="b"/>
            <a:pathLst>
              <a:path w="337185" h="340994">
                <a:moveTo>
                  <a:pt x="168402" y="0"/>
                </a:moveTo>
                <a:lnTo>
                  <a:pt x="123648" y="6081"/>
                </a:lnTo>
                <a:lnTo>
                  <a:pt x="83424" y="23255"/>
                </a:lnTo>
                <a:lnTo>
                  <a:pt x="49339" y="49910"/>
                </a:lnTo>
                <a:lnTo>
                  <a:pt x="23001" y="84440"/>
                </a:lnTo>
                <a:lnTo>
                  <a:pt x="6018" y="125236"/>
                </a:lnTo>
                <a:lnTo>
                  <a:pt x="0" y="170687"/>
                </a:lnTo>
                <a:lnTo>
                  <a:pt x="6018" y="215818"/>
                </a:lnTo>
                <a:lnTo>
                  <a:pt x="23001" y="256398"/>
                </a:lnTo>
                <a:lnTo>
                  <a:pt x="49339" y="290798"/>
                </a:lnTo>
                <a:lnTo>
                  <a:pt x="83424" y="317387"/>
                </a:lnTo>
                <a:lnTo>
                  <a:pt x="123648" y="334535"/>
                </a:lnTo>
                <a:lnTo>
                  <a:pt x="168402" y="340613"/>
                </a:lnTo>
                <a:lnTo>
                  <a:pt x="213155" y="334535"/>
                </a:lnTo>
                <a:lnTo>
                  <a:pt x="253379" y="317387"/>
                </a:lnTo>
                <a:lnTo>
                  <a:pt x="287464" y="290798"/>
                </a:lnTo>
                <a:lnTo>
                  <a:pt x="313802" y="256398"/>
                </a:lnTo>
                <a:lnTo>
                  <a:pt x="330785" y="215818"/>
                </a:lnTo>
                <a:lnTo>
                  <a:pt x="336804" y="170687"/>
                </a:lnTo>
                <a:lnTo>
                  <a:pt x="330785" y="125236"/>
                </a:lnTo>
                <a:lnTo>
                  <a:pt x="313802" y="84440"/>
                </a:lnTo>
                <a:lnTo>
                  <a:pt x="287464" y="49911"/>
                </a:lnTo>
                <a:lnTo>
                  <a:pt x="253379" y="23255"/>
                </a:lnTo>
                <a:lnTo>
                  <a:pt x="213155" y="6081"/>
                </a:lnTo>
                <a:lnTo>
                  <a:pt x="168402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5" name="object 45"/>
          <p:cNvSpPr txBox="1"/>
          <p:nvPr/>
        </p:nvSpPr>
        <p:spPr>
          <a:xfrm>
            <a:off x="3585139" y="2561661"/>
            <a:ext cx="141376" cy="209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361" spc="5" dirty="0">
                <a:latin typeface="Arial"/>
                <a:cs typeface="Arial"/>
              </a:rPr>
              <a:t>E</a:t>
            </a:r>
            <a:endParaRPr sz="1361">
              <a:latin typeface="Arial"/>
              <a:cs typeface="Arial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3023341" y="2218160"/>
            <a:ext cx="516114" cy="332140"/>
          </a:xfrm>
          <a:custGeom>
            <a:avLst/>
            <a:gdLst/>
            <a:ahLst/>
            <a:cxnLst/>
            <a:rect l="l" t="t" r="r" b="b"/>
            <a:pathLst>
              <a:path w="530860" h="341630">
                <a:moveTo>
                  <a:pt x="0" y="0"/>
                </a:moveTo>
                <a:lnTo>
                  <a:pt x="530351" y="341375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7" name="object 47"/>
          <p:cNvSpPr/>
          <p:nvPr/>
        </p:nvSpPr>
        <p:spPr>
          <a:xfrm>
            <a:off x="2368444" y="3211619"/>
            <a:ext cx="328436" cy="331523"/>
          </a:xfrm>
          <a:custGeom>
            <a:avLst/>
            <a:gdLst/>
            <a:ahLst/>
            <a:cxnLst/>
            <a:rect l="l" t="t" r="r" b="b"/>
            <a:pathLst>
              <a:path w="337819" h="340994">
                <a:moveTo>
                  <a:pt x="168402" y="0"/>
                </a:moveTo>
                <a:lnTo>
                  <a:pt x="123648" y="6078"/>
                </a:lnTo>
                <a:lnTo>
                  <a:pt x="83424" y="23226"/>
                </a:lnTo>
                <a:lnTo>
                  <a:pt x="49339" y="49815"/>
                </a:lnTo>
                <a:lnTo>
                  <a:pt x="23001" y="84215"/>
                </a:lnTo>
                <a:lnTo>
                  <a:pt x="6018" y="124795"/>
                </a:lnTo>
                <a:lnTo>
                  <a:pt x="0" y="169925"/>
                </a:lnTo>
                <a:lnTo>
                  <a:pt x="6018" y="215377"/>
                </a:lnTo>
                <a:lnTo>
                  <a:pt x="23001" y="256173"/>
                </a:lnTo>
                <a:lnTo>
                  <a:pt x="49339" y="290702"/>
                </a:lnTo>
                <a:lnTo>
                  <a:pt x="83424" y="317358"/>
                </a:lnTo>
                <a:lnTo>
                  <a:pt x="123648" y="334532"/>
                </a:lnTo>
                <a:lnTo>
                  <a:pt x="168402" y="340613"/>
                </a:lnTo>
                <a:lnTo>
                  <a:pt x="213476" y="334532"/>
                </a:lnTo>
                <a:lnTo>
                  <a:pt x="253915" y="317358"/>
                </a:lnTo>
                <a:lnTo>
                  <a:pt x="288131" y="290703"/>
                </a:lnTo>
                <a:lnTo>
                  <a:pt x="314536" y="256173"/>
                </a:lnTo>
                <a:lnTo>
                  <a:pt x="331544" y="215377"/>
                </a:lnTo>
                <a:lnTo>
                  <a:pt x="337566" y="169925"/>
                </a:lnTo>
                <a:lnTo>
                  <a:pt x="331544" y="124795"/>
                </a:lnTo>
                <a:lnTo>
                  <a:pt x="314536" y="84215"/>
                </a:lnTo>
                <a:lnTo>
                  <a:pt x="288131" y="49815"/>
                </a:lnTo>
                <a:lnTo>
                  <a:pt x="253915" y="23226"/>
                </a:lnTo>
                <a:lnTo>
                  <a:pt x="213476" y="6078"/>
                </a:lnTo>
                <a:lnTo>
                  <a:pt x="168402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8" name="object 48"/>
          <p:cNvSpPr txBox="1"/>
          <p:nvPr/>
        </p:nvSpPr>
        <p:spPr>
          <a:xfrm>
            <a:off x="2496115" y="3269896"/>
            <a:ext cx="73466" cy="209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361" dirty="0">
                <a:latin typeface="Arial"/>
                <a:cs typeface="Arial"/>
              </a:rPr>
              <a:t>I</a:t>
            </a:r>
            <a:endParaRPr sz="1361">
              <a:latin typeface="Arial"/>
              <a:cs typeface="Arial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1993583" y="2501900"/>
            <a:ext cx="327819" cy="331523"/>
          </a:xfrm>
          <a:custGeom>
            <a:avLst/>
            <a:gdLst/>
            <a:ahLst/>
            <a:cxnLst/>
            <a:rect l="l" t="t" r="r" b="b"/>
            <a:pathLst>
              <a:path w="337185" h="340994">
                <a:moveTo>
                  <a:pt x="168401" y="0"/>
                </a:moveTo>
                <a:lnTo>
                  <a:pt x="123648" y="6081"/>
                </a:lnTo>
                <a:lnTo>
                  <a:pt x="83424" y="23255"/>
                </a:lnTo>
                <a:lnTo>
                  <a:pt x="49339" y="49910"/>
                </a:lnTo>
                <a:lnTo>
                  <a:pt x="23001" y="84440"/>
                </a:lnTo>
                <a:lnTo>
                  <a:pt x="6018" y="125236"/>
                </a:lnTo>
                <a:lnTo>
                  <a:pt x="0" y="170687"/>
                </a:lnTo>
                <a:lnTo>
                  <a:pt x="6018" y="215818"/>
                </a:lnTo>
                <a:lnTo>
                  <a:pt x="23001" y="256398"/>
                </a:lnTo>
                <a:lnTo>
                  <a:pt x="49339" y="290798"/>
                </a:lnTo>
                <a:lnTo>
                  <a:pt x="83424" y="317387"/>
                </a:lnTo>
                <a:lnTo>
                  <a:pt x="123648" y="334535"/>
                </a:lnTo>
                <a:lnTo>
                  <a:pt x="168401" y="340613"/>
                </a:lnTo>
                <a:lnTo>
                  <a:pt x="213155" y="334535"/>
                </a:lnTo>
                <a:lnTo>
                  <a:pt x="253379" y="317387"/>
                </a:lnTo>
                <a:lnTo>
                  <a:pt x="287464" y="290798"/>
                </a:lnTo>
                <a:lnTo>
                  <a:pt x="313802" y="256398"/>
                </a:lnTo>
                <a:lnTo>
                  <a:pt x="330785" y="215818"/>
                </a:lnTo>
                <a:lnTo>
                  <a:pt x="336803" y="170687"/>
                </a:lnTo>
                <a:lnTo>
                  <a:pt x="330785" y="125236"/>
                </a:lnTo>
                <a:lnTo>
                  <a:pt x="313802" y="84440"/>
                </a:lnTo>
                <a:lnTo>
                  <a:pt x="287464" y="49911"/>
                </a:lnTo>
                <a:lnTo>
                  <a:pt x="253379" y="23255"/>
                </a:lnTo>
                <a:lnTo>
                  <a:pt x="213155" y="6081"/>
                </a:lnTo>
                <a:lnTo>
                  <a:pt x="168401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0" name="object 50"/>
          <p:cNvSpPr txBox="1"/>
          <p:nvPr/>
        </p:nvSpPr>
        <p:spPr>
          <a:xfrm>
            <a:off x="2081247" y="2561661"/>
            <a:ext cx="150636" cy="209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361" spc="5" dirty="0">
                <a:latin typeface="Arial"/>
                <a:cs typeface="Arial"/>
              </a:rPr>
              <a:t>D</a:t>
            </a:r>
            <a:endParaRPr sz="1361">
              <a:latin typeface="Arial"/>
              <a:cs typeface="Arial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2275099" y="2218160"/>
            <a:ext cx="514262" cy="332140"/>
          </a:xfrm>
          <a:custGeom>
            <a:avLst/>
            <a:gdLst/>
            <a:ahLst/>
            <a:cxnLst/>
            <a:rect l="l" t="t" r="r" b="b"/>
            <a:pathLst>
              <a:path w="528955" h="341630">
                <a:moveTo>
                  <a:pt x="528828" y="0"/>
                </a:moveTo>
                <a:lnTo>
                  <a:pt x="0" y="341375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2" name="object 52"/>
          <p:cNvSpPr/>
          <p:nvPr/>
        </p:nvSpPr>
        <p:spPr>
          <a:xfrm>
            <a:off x="1619462" y="3211619"/>
            <a:ext cx="328436" cy="331523"/>
          </a:xfrm>
          <a:custGeom>
            <a:avLst/>
            <a:gdLst/>
            <a:ahLst/>
            <a:cxnLst/>
            <a:rect l="l" t="t" r="r" b="b"/>
            <a:pathLst>
              <a:path w="337819" h="340994">
                <a:moveTo>
                  <a:pt x="168401" y="0"/>
                </a:moveTo>
                <a:lnTo>
                  <a:pt x="123648" y="6078"/>
                </a:lnTo>
                <a:lnTo>
                  <a:pt x="83424" y="23226"/>
                </a:lnTo>
                <a:lnTo>
                  <a:pt x="49339" y="49815"/>
                </a:lnTo>
                <a:lnTo>
                  <a:pt x="23001" y="84215"/>
                </a:lnTo>
                <a:lnTo>
                  <a:pt x="6018" y="124795"/>
                </a:lnTo>
                <a:lnTo>
                  <a:pt x="0" y="169925"/>
                </a:lnTo>
                <a:lnTo>
                  <a:pt x="6018" y="215377"/>
                </a:lnTo>
                <a:lnTo>
                  <a:pt x="23001" y="256173"/>
                </a:lnTo>
                <a:lnTo>
                  <a:pt x="49339" y="290702"/>
                </a:lnTo>
                <a:lnTo>
                  <a:pt x="83424" y="317358"/>
                </a:lnTo>
                <a:lnTo>
                  <a:pt x="123648" y="334532"/>
                </a:lnTo>
                <a:lnTo>
                  <a:pt x="168401" y="340613"/>
                </a:lnTo>
                <a:lnTo>
                  <a:pt x="213476" y="334532"/>
                </a:lnTo>
                <a:lnTo>
                  <a:pt x="253915" y="317358"/>
                </a:lnTo>
                <a:lnTo>
                  <a:pt x="288131" y="290703"/>
                </a:lnTo>
                <a:lnTo>
                  <a:pt x="314536" y="256173"/>
                </a:lnTo>
                <a:lnTo>
                  <a:pt x="331544" y="215377"/>
                </a:lnTo>
                <a:lnTo>
                  <a:pt x="337566" y="169925"/>
                </a:lnTo>
                <a:lnTo>
                  <a:pt x="331544" y="124795"/>
                </a:lnTo>
                <a:lnTo>
                  <a:pt x="314536" y="84215"/>
                </a:lnTo>
                <a:lnTo>
                  <a:pt x="288131" y="49815"/>
                </a:lnTo>
                <a:lnTo>
                  <a:pt x="253915" y="23226"/>
                </a:lnTo>
                <a:lnTo>
                  <a:pt x="213476" y="6078"/>
                </a:lnTo>
                <a:lnTo>
                  <a:pt x="168401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3" name="object 53"/>
          <p:cNvSpPr txBox="1"/>
          <p:nvPr/>
        </p:nvSpPr>
        <p:spPr>
          <a:xfrm>
            <a:off x="1707868" y="3249894"/>
            <a:ext cx="150636" cy="209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361" spc="5" dirty="0">
                <a:latin typeface="Arial"/>
                <a:cs typeface="Arial"/>
              </a:rPr>
              <a:t>H</a:t>
            </a:r>
            <a:endParaRPr sz="1361">
              <a:latin typeface="Arial"/>
              <a:cs typeface="Arial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3117426" y="3211619"/>
            <a:ext cx="327819" cy="331523"/>
          </a:xfrm>
          <a:custGeom>
            <a:avLst/>
            <a:gdLst/>
            <a:ahLst/>
            <a:cxnLst/>
            <a:rect l="l" t="t" r="r" b="b"/>
            <a:pathLst>
              <a:path w="337185" h="340994">
                <a:moveTo>
                  <a:pt x="168402" y="0"/>
                </a:moveTo>
                <a:lnTo>
                  <a:pt x="123648" y="6078"/>
                </a:lnTo>
                <a:lnTo>
                  <a:pt x="83424" y="23226"/>
                </a:lnTo>
                <a:lnTo>
                  <a:pt x="49339" y="49815"/>
                </a:lnTo>
                <a:lnTo>
                  <a:pt x="23001" y="84215"/>
                </a:lnTo>
                <a:lnTo>
                  <a:pt x="6018" y="124795"/>
                </a:lnTo>
                <a:lnTo>
                  <a:pt x="0" y="169925"/>
                </a:lnTo>
                <a:lnTo>
                  <a:pt x="6018" y="215377"/>
                </a:lnTo>
                <a:lnTo>
                  <a:pt x="23001" y="256173"/>
                </a:lnTo>
                <a:lnTo>
                  <a:pt x="49339" y="290702"/>
                </a:lnTo>
                <a:lnTo>
                  <a:pt x="83424" y="317358"/>
                </a:lnTo>
                <a:lnTo>
                  <a:pt x="123648" y="334532"/>
                </a:lnTo>
                <a:lnTo>
                  <a:pt x="168402" y="340613"/>
                </a:lnTo>
                <a:lnTo>
                  <a:pt x="213155" y="334532"/>
                </a:lnTo>
                <a:lnTo>
                  <a:pt x="253379" y="317358"/>
                </a:lnTo>
                <a:lnTo>
                  <a:pt x="287464" y="290703"/>
                </a:lnTo>
                <a:lnTo>
                  <a:pt x="313802" y="256173"/>
                </a:lnTo>
                <a:lnTo>
                  <a:pt x="330785" y="215377"/>
                </a:lnTo>
                <a:lnTo>
                  <a:pt x="336804" y="169925"/>
                </a:lnTo>
                <a:lnTo>
                  <a:pt x="330785" y="124795"/>
                </a:lnTo>
                <a:lnTo>
                  <a:pt x="313802" y="84215"/>
                </a:lnTo>
                <a:lnTo>
                  <a:pt x="287464" y="49815"/>
                </a:lnTo>
                <a:lnTo>
                  <a:pt x="253379" y="23226"/>
                </a:lnTo>
                <a:lnTo>
                  <a:pt x="213155" y="6078"/>
                </a:lnTo>
                <a:lnTo>
                  <a:pt x="168402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5" name="object 55"/>
          <p:cNvSpPr txBox="1"/>
          <p:nvPr/>
        </p:nvSpPr>
        <p:spPr>
          <a:xfrm>
            <a:off x="3225094" y="3269896"/>
            <a:ext cx="112360" cy="209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361" spc="5" dirty="0">
                <a:latin typeface="Arial"/>
                <a:cs typeface="Arial"/>
              </a:rPr>
              <a:t>J</a:t>
            </a:r>
            <a:endParaRPr sz="1361">
              <a:latin typeface="Arial"/>
              <a:cs typeface="Arial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5505132" y="2501900"/>
            <a:ext cx="327819" cy="331523"/>
          </a:xfrm>
          <a:custGeom>
            <a:avLst/>
            <a:gdLst/>
            <a:ahLst/>
            <a:cxnLst/>
            <a:rect l="l" t="t" r="r" b="b"/>
            <a:pathLst>
              <a:path w="337185" h="340994">
                <a:moveTo>
                  <a:pt x="168401" y="0"/>
                </a:moveTo>
                <a:lnTo>
                  <a:pt x="123384" y="6081"/>
                </a:lnTo>
                <a:lnTo>
                  <a:pt x="83086" y="23255"/>
                </a:lnTo>
                <a:lnTo>
                  <a:pt x="49053" y="49910"/>
                </a:lnTo>
                <a:lnTo>
                  <a:pt x="22831" y="84440"/>
                </a:lnTo>
                <a:lnTo>
                  <a:pt x="5965" y="125236"/>
                </a:lnTo>
                <a:lnTo>
                  <a:pt x="0" y="170687"/>
                </a:lnTo>
                <a:lnTo>
                  <a:pt x="5965" y="215818"/>
                </a:lnTo>
                <a:lnTo>
                  <a:pt x="22831" y="256398"/>
                </a:lnTo>
                <a:lnTo>
                  <a:pt x="49053" y="290798"/>
                </a:lnTo>
                <a:lnTo>
                  <a:pt x="83086" y="317387"/>
                </a:lnTo>
                <a:lnTo>
                  <a:pt x="123384" y="334535"/>
                </a:lnTo>
                <a:lnTo>
                  <a:pt x="168401" y="340613"/>
                </a:lnTo>
                <a:lnTo>
                  <a:pt x="213155" y="334535"/>
                </a:lnTo>
                <a:lnTo>
                  <a:pt x="253379" y="317387"/>
                </a:lnTo>
                <a:lnTo>
                  <a:pt x="287464" y="290798"/>
                </a:lnTo>
                <a:lnTo>
                  <a:pt x="313802" y="256398"/>
                </a:lnTo>
                <a:lnTo>
                  <a:pt x="330785" y="215818"/>
                </a:lnTo>
                <a:lnTo>
                  <a:pt x="336803" y="170687"/>
                </a:lnTo>
                <a:lnTo>
                  <a:pt x="330785" y="125236"/>
                </a:lnTo>
                <a:lnTo>
                  <a:pt x="313802" y="84440"/>
                </a:lnTo>
                <a:lnTo>
                  <a:pt x="287464" y="49911"/>
                </a:lnTo>
                <a:lnTo>
                  <a:pt x="253379" y="23255"/>
                </a:lnTo>
                <a:lnTo>
                  <a:pt x="213155" y="6081"/>
                </a:lnTo>
                <a:lnTo>
                  <a:pt x="168401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7" name="object 57"/>
          <p:cNvSpPr/>
          <p:nvPr/>
        </p:nvSpPr>
        <p:spPr>
          <a:xfrm>
            <a:off x="5036926" y="2218160"/>
            <a:ext cx="516114" cy="332140"/>
          </a:xfrm>
          <a:custGeom>
            <a:avLst/>
            <a:gdLst/>
            <a:ahLst/>
            <a:cxnLst/>
            <a:rect l="l" t="t" r="r" b="b"/>
            <a:pathLst>
              <a:path w="530860" h="341630">
                <a:moveTo>
                  <a:pt x="0" y="0"/>
                </a:moveTo>
                <a:lnTo>
                  <a:pt x="530351" y="341375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8" name="object 58"/>
          <p:cNvSpPr/>
          <p:nvPr/>
        </p:nvSpPr>
        <p:spPr>
          <a:xfrm>
            <a:off x="4007168" y="2501900"/>
            <a:ext cx="327201" cy="331523"/>
          </a:xfrm>
          <a:custGeom>
            <a:avLst/>
            <a:gdLst/>
            <a:ahLst/>
            <a:cxnLst/>
            <a:rect l="l" t="t" r="r" b="b"/>
            <a:pathLst>
              <a:path w="336550" h="340994">
                <a:moveTo>
                  <a:pt x="167639" y="0"/>
                </a:moveTo>
                <a:lnTo>
                  <a:pt x="122943" y="6081"/>
                </a:lnTo>
                <a:lnTo>
                  <a:pt x="82860" y="23255"/>
                </a:lnTo>
                <a:lnTo>
                  <a:pt x="48958" y="49910"/>
                </a:lnTo>
                <a:lnTo>
                  <a:pt x="22803" y="84440"/>
                </a:lnTo>
                <a:lnTo>
                  <a:pt x="5961" y="125236"/>
                </a:lnTo>
                <a:lnTo>
                  <a:pt x="0" y="170687"/>
                </a:lnTo>
                <a:lnTo>
                  <a:pt x="5961" y="215818"/>
                </a:lnTo>
                <a:lnTo>
                  <a:pt x="22803" y="256398"/>
                </a:lnTo>
                <a:lnTo>
                  <a:pt x="48958" y="290798"/>
                </a:lnTo>
                <a:lnTo>
                  <a:pt x="82860" y="317387"/>
                </a:lnTo>
                <a:lnTo>
                  <a:pt x="122943" y="334535"/>
                </a:lnTo>
                <a:lnTo>
                  <a:pt x="167639" y="340613"/>
                </a:lnTo>
                <a:lnTo>
                  <a:pt x="212393" y="334535"/>
                </a:lnTo>
                <a:lnTo>
                  <a:pt x="252617" y="317387"/>
                </a:lnTo>
                <a:lnTo>
                  <a:pt x="286702" y="290798"/>
                </a:lnTo>
                <a:lnTo>
                  <a:pt x="313040" y="256398"/>
                </a:lnTo>
                <a:lnTo>
                  <a:pt x="330023" y="215818"/>
                </a:lnTo>
                <a:lnTo>
                  <a:pt x="336041" y="170687"/>
                </a:lnTo>
                <a:lnTo>
                  <a:pt x="330023" y="125236"/>
                </a:lnTo>
                <a:lnTo>
                  <a:pt x="313040" y="84440"/>
                </a:lnTo>
                <a:lnTo>
                  <a:pt x="286702" y="49911"/>
                </a:lnTo>
                <a:lnTo>
                  <a:pt x="252617" y="23255"/>
                </a:lnTo>
                <a:lnTo>
                  <a:pt x="212393" y="6081"/>
                </a:lnTo>
                <a:lnTo>
                  <a:pt x="167639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9" name="object 59"/>
          <p:cNvSpPr txBox="1"/>
          <p:nvPr/>
        </p:nvSpPr>
        <p:spPr>
          <a:xfrm>
            <a:off x="4105205" y="2561661"/>
            <a:ext cx="131498" cy="209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361" spc="5" dirty="0">
                <a:latin typeface="Arial"/>
                <a:cs typeface="Arial"/>
              </a:rPr>
              <a:t>F</a:t>
            </a:r>
            <a:endParaRPr sz="1361">
              <a:latin typeface="Arial"/>
              <a:cs typeface="Arial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4287942" y="2218160"/>
            <a:ext cx="514879" cy="332140"/>
          </a:xfrm>
          <a:custGeom>
            <a:avLst/>
            <a:gdLst/>
            <a:ahLst/>
            <a:cxnLst/>
            <a:rect l="l" t="t" r="r" b="b"/>
            <a:pathLst>
              <a:path w="529589" h="341630">
                <a:moveTo>
                  <a:pt x="529590" y="0"/>
                </a:moveTo>
                <a:lnTo>
                  <a:pt x="0" y="341375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graphicFrame>
        <p:nvGraphicFramePr>
          <p:cNvPr id="61" name="object 61"/>
          <p:cNvGraphicFramePr>
            <a:graphicFrameLocks noGrp="1"/>
          </p:cNvGraphicFramePr>
          <p:nvPr/>
        </p:nvGraphicFramePr>
        <p:xfrm>
          <a:off x="1464713" y="3682875"/>
          <a:ext cx="4683301" cy="3728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11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11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1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11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18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1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114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1114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1189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111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1114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1114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1189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1114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1189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63748"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A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B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C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F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G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H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I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J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2" name="object 62"/>
          <p:cNvSpPr txBox="1"/>
          <p:nvPr/>
        </p:nvSpPr>
        <p:spPr>
          <a:xfrm>
            <a:off x="3635517" y="1422258"/>
            <a:ext cx="121620" cy="209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361" spc="5" dirty="0">
                <a:latin typeface="Arial"/>
                <a:cs typeface="Arial"/>
              </a:rPr>
              <a:t>1</a:t>
            </a:r>
            <a:endParaRPr sz="1361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2708746" y="1734149"/>
            <a:ext cx="121620" cy="209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361" spc="5" dirty="0">
                <a:latin typeface="Arial"/>
                <a:cs typeface="Arial"/>
              </a:rPr>
              <a:t>2</a:t>
            </a:r>
            <a:endParaRPr sz="1361">
              <a:latin typeface="Arial"/>
              <a:cs typeface="Aria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4680844" y="1746003"/>
            <a:ext cx="121620" cy="209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361" spc="5" dirty="0">
                <a:latin typeface="Arial"/>
                <a:cs typeface="Arial"/>
              </a:rPr>
              <a:t>3</a:t>
            </a:r>
            <a:endParaRPr sz="1361">
              <a:latin typeface="Arial"/>
              <a:cs typeface="Aria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1871604" y="2367561"/>
            <a:ext cx="121620" cy="209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361" spc="5" dirty="0">
                <a:latin typeface="Arial"/>
                <a:cs typeface="Arial"/>
              </a:rPr>
              <a:t>4</a:t>
            </a:r>
            <a:endParaRPr sz="1361">
              <a:latin typeface="Arial"/>
              <a:cs typeface="Arial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3486609" y="2315704"/>
            <a:ext cx="121620" cy="209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361" spc="5" dirty="0">
                <a:latin typeface="Arial"/>
                <a:cs typeface="Arial"/>
              </a:rPr>
              <a:t>5</a:t>
            </a:r>
            <a:endParaRPr sz="1361">
              <a:latin typeface="Arial"/>
              <a:cs typeface="Arial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3953334" y="2315704"/>
            <a:ext cx="121620" cy="209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361" spc="5" dirty="0">
                <a:latin typeface="Arial"/>
                <a:cs typeface="Arial"/>
              </a:rPr>
              <a:t>6</a:t>
            </a:r>
            <a:endParaRPr sz="1361">
              <a:latin typeface="Arial"/>
              <a:cs typeface="Arial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5504639" y="2305345"/>
            <a:ext cx="245092" cy="4747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361" spc="5" dirty="0">
                <a:latin typeface="Arial"/>
                <a:cs typeface="Arial"/>
              </a:rPr>
              <a:t>7</a:t>
            </a:r>
            <a:endParaRPr sz="1361">
              <a:latin typeface="Arial"/>
              <a:cs typeface="Arial"/>
            </a:endParaRPr>
          </a:p>
          <a:p>
            <a:pPr marL="96306">
              <a:spcBef>
                <a:spcPts val="384"/>
              </a:spcBef>
            </a:pPr>
            <a:r>
              <a:rPr sz="1361" spc="5" dirty="0">
                <a:latin typeface="Arial"/>
                <a:cs typeface="Arial"/>
              </a:rPr>
              <a:t>G</a:t>
            </a:r>
            <a:endParaRPr sz="1361">
              <a:latin typeface="Arial"/>
              <a:cs typeface="Arial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2242021" y="3043943"/>
            <a:ext cx="121620" cy="209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361" spc="5" dirty="0">
                <a:latin typeface="Arial"/>
                <a:cs typeface="Arial"/>
              </a:rPr>
              <a:t>9</a:t>
            </a:r>
            <a:endParaRPr sz="1361">
              <a:latin typeface="Arial"/>
              <a:cs typeface="Arial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2970988" y="3032101"/>
            <a:ext cx="218546" cy="209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361" dirty="0">
                <a:latin typeface="Arial"/>
                <a:cs typeface="Arial"/>
              </a:rPr>
              <a:t>10</a:t>
            </a:r>
            <a:endParaRPr sz="1361">
              <a:latin typeface="Arial"/>
              <a:cs typeface="Arial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1560441" y="4059626"/>
            <a:ext cx="4528344" cy="590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tabLst>
                <a:tab pos="317316" algn="l"/>
                <a:tab pos="623520" algn="l"/>
                <a:tab pos="940219" algn="l"/>
                <a:tab pos="1245189" algn="l"/>
                <a:tab pos="1556332" algn="l"/>
                <a:tab pos="1868092" algn="l"/>
                <a:tab pos="2180470" algn="l"/>
                <a:tab pos="2491612" algn="l"/>
                <a:tab pos="2803373" algn="l"/>
                <a:tab pos="3065128" algn="l"/>
                <a:tab pos="3693586" algn="l"/>
              </a:tabLst>
            </a:pPr>
            <a:r>
              <a:rPr sz="1361" spc="5" dirty="0">
                <a:latin typeface="Arial"/>
                <a:cs typeface="Arial"/>
              </a:rPr>
              <a:t>0	1	2	3	4	5	6	7	8	9	</a:t>
            </a:r>
            <a:r>
              <a:rPr sz="1361" dirty="0">
                <a:latin typeface="Arial"/>
                <a:cs typeface="Arial"/>
              </a:rPr>
              <a:t>10 </a:t>
            </a:r>
            <a:r>
              <a:rPr sz="1361" spc="170" dirty="0">
                <a:latin typeface="Arial"/>
                <a:cs typeface="Arial"/>
              </a:rPr>
              <a:t> </a:t>
            </a:r>
            <a:r>
              <a:rPr sz="1361" dirty="0">
                <a:latin typeface="Arial"/>
                <a:cs typeface="Arial"/>
              </a:rPr>
              <a:t>11	12  13 </a:t>
            </a:r>
            <a:r>
              <a:rPr sz="1361" spc="198" dirty="0">
                <a:latin typeface="Arial"/>
                <a:cs typeface="Arial"/>
              </a:rPr>
              <a:t> </a:t>
            </a:r>
            <a:r>
              <a:rPr sz="1361" dirty="0">
                <a:latin typeface="Arial"/>
                <a:cs typeface="Arial"/>
              </a:rPr>
              <a:t>14</a:t>
            </a:r>
            <a:endParaRPr sz="1361">
              <a:latin typeface="Arial"/>
              <a:cs typeface="Arial"/>
            </a:endParaRPr>
          </a:p>
          <a:p>
            <a:pPr>
              <a:spcBef>
                <a:spcPts val="10"/>
              </a:spcBef>
            </a:pPr>
            <a:endParaRPr sz="1410">
              <a:latin typeface="Times New Roman"/>
              <a:cs typeface="Times New Roman"/>
            </a:endParaRPr>
          </a:p>
          <a:p>
            <a:pPr marR="24694" algn="ctr"/>
            <a:r>
              <a:rPr sz="1069" b="1" spc="10" dirty="0">
                <a:latin typeface="Times New Roman"/>
                <a:cs typeface="Times New Roman"/>
              </a:rPr>
              <a:t>Figure 29.1: </a:t>
            </a:r>
            <a:r>
              <a:rPr sz="1069" spc="10" dirty="0">
                <a:latin typeface="Times New Roman"/>
                <a:cs typeface="Times New Roman"/>
              </a:rPr>
              <a:t>Complete </a:t>
            </a:r>
            <a:r>
              <a:rPr sz="1069" spc="5" dirty="0">
                <a:latin typeface="Times New Roman"/>
                <a:cs typeface="Times New Roman"/>
              </a:rPr>
              <a:t>Binary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Tree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3" name="object 73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39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143397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6"/>
            <a:ext cx="140696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CS301 – Data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43804" y="868856"/>
            <a:ext cx="86615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26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99421" y="1296564"/>
            <a:ext cx="4957410" cy="0"/>
          </a:xfrm>
          <a:custGeom>
            <a:avLst/>
            <a:gdLst/>
            <a:ahLst/>
            <a:cxnLst/>
            <a:rect l="l" t="t" r="r" b="b"/>
            <a:pathLst>
              <a:path w="5099050">
                <a:moveTo>
                  <a:pt x="0" y="0"/>
                </a:moveTo>
                <a:lnTo>
                  <a:pt x="5098542" y="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302014" y="1293601"/>
            <a:ext cx="0" cy="2207683"/>
          </a:xfrm>
          <a:custGeom>
            <a:avLst/>
            <a:gdLst/>
            <a:ahLst/>
            <a:cxnLst/>
            <a:rect l="l" t="t" r="r" b="b"/>
            <a:pathLst>
              <a:path h="2270760">
                <a:moveTo>
                  <a:pt x="0" y="0"/>
                </a:moveTo>
                <a:lnTo>
                  <a:pt x="0" y="2270759"/>
                </a:lnTo>
              </a:path>
            </a:pathLst>
          </a:custGeom>
          <a:ln w="53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/>
          <p:nvPr/>
        </p:nvSpPr>
        <p:spPr>
          <a:xfrm>
            <a:off x="1299421" y="3498320"/>
            <a:ext cx="4951236" cy="0"/>
          </a:xfrm>
          <a:custGeom>
            <a:avLst/>
            <a:gdLst/>
            <a:ahLst/>
            <a:cxnLst/>
            <a:rect l="l" t="t" r="r" b="b"/>
            <a:pathLst>
              <a:path w="5092700">
                <a:moveTo>
                  <a:pt x="0" y="0"/>
                </a:moveTo>
                <a:lnTo>
                  <a:pt x="5092446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/>
          <p:nvPr/>
        </p:nvSpPr>
        <p:spPr>
          <a:xfrm>
            <a:off x="6253373" y="1293601"/>
            <a:ext cx="0" cy="2207683"/>
          </a:xfrm>
          <a:custGeom>
            <a:avLst/>
            <a:gdLst/>
            <a:ahLst/>
            <a:cxnLst/>
            <a:rect l="l" t="t" r="r" b="b"/>
            <a:pathLst>
              <a:path h="2270760">
                <a:moveTo>
                  <a:pt x="0" y="0"/>
                </a:moveTo>
                <a:lnTo>
                  <a:pt x="0" y="2270759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" name="object 8"/>
          <p:cNvSpPr/>
          <p:nvPr/>
        </p:nvSpPr>
        <p:spPr>
          <a:xfrm>
            <a:off x="1299421" y="5015547"/>
            <a:ext cx="4957410" cy="0"/>
          </a:xfrm>
          <a:custGeom>
            <a:avLst/>
            <a:gdLst/>
            <a:ahLst/>
            <a:cxnLst/>
            <a:rect l="l" t="t" r="r" b="b"/>
            <a:pathLst>
              <a:path w="5099050">
                <a:moveTo>
                  <a:pt x="0" y="0"/>
                </a:moveTo>
                <a:lnTo>
                  <a:pt x="5098542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" name="object 9"/>
          <p:cNvSpPr/>
          <p:nvPr/>
        </p:nvSpPr>
        <p:spPr>
          <a:xfrm>
            <a:off x="1302014" y="5012585"/>
            <a:ext cx="0" cy="2787385"/>
          </a:xfrm>
          <a:custGeom>
            <a:avLst/>
            <a:gdLst/>
            <a:ahLst/>
            <a:cxnLst/>
            <a:rect l="l" t="t" r="r" b="b"/>
            <a:pathLst>
              <a:path h="2867025">
                <a:moveTo>
                  <a:pt x="0" y="0"/>
                </a:moveTo>
                <a:lnTo>
                  <a:pt x="0" y="2866644"/>
                </a:lnTo>
              </a:path>
            </a:pathLst>
          </a:custGeom>
          <a:ln w="53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" name="object 10"/>
          <p:cNvSpPr/>
          <p:nvPr/>
        </p:nvSpPr>
        <p:spPr>
          <a:xfrm>
            <a:off x="1299421" y="7796635"/>
            <a:ext cx="4951236" cy="0"/>
          </a:xfrm>
          <a:custGeom>
            <a:avLst/>
            <a:gdLst/>
            <a:ahLst/>
            <a:cxnLst/>
            <a:rect l="l" t="t" r="r" b="b"/>
            <a:pathLst>
              <a:path w="5092700">
                <a:moveTo>
                  <a:pt x="0" y="0"/>
                </a:moveTo>
                <a:lnTo>
                  <a:pt x="5092446" y="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" name="object 11"/>
          <p:cNvSpPr/>
          <p:nvPr/>
        </p:nvSpPr>
        <p:spPr>
          <a:xfrm>
            <a:off x="6253373" y="5012585"/>
            <a:ext cx="0" cy="2787385"/>
          </a:xfrm>
          <a:custGeom>
            <a:avLst/>
            <a:gdLst/>
            <a:ahLst/>
            <a:cxnLst/>
            <a:rect l="l" t="t" r="r" b="b"/>
            <a:pathLst>
              <a:path h="2867025">
                <a:moveTo>
                  <a:pt x="0" y="0"/>
                </a:moveTo>
                <a:lnTo>
                  <a:pt x="0" y="2866644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" name="object 12"/>
          <p:cNvSpPr txBox="1"/>
          <p:nvPr/>
        </p:nvSpPr>
        <p:spPr>
          <a:xfrm>
            <a:off x="5116937" y="2500666"/>
            <a:ext cx="84578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indent="3704">
              <a:lnSpc>
                <a:spcPts val="1361"/>
              </a:lnSpc>
            </a:pPr>
            <a:r>
              <a:rPr sz="1167" spc="5" dirty="0">
                <a:latin typeface="Arial"/>
                <a:cs typeface="Arial"/>
              </a:rPr>
              <a:t>v  </a:t>
            </a:r>
            <a:r>
              <a:rPr sz="1167" spc="10" dirty="0">
                <a:latin typeface="Arial"/>
                <a:cs typeface="Arial"/>
              </a:rPr>
              <a:t>1</a:t>
            </a:r>
            <a:endParaRPr sz="1167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046557" y="2448559"/>
            <a:ext cx="229658" cy="229658"/>
          </a:xfrm>
          <a:custGeom>
            <a:avLst/>
            <a:gdLst/>
            <a:ahLst/>
            <a:cxnLst/>
            <a:rect l="l" t="t" r="r" b="b"/>
            <a:pathLst>
              <a:path w="236220" h="236219">
                <a:moveTo>
                  <a:pt x="118109" y="0"/>
                </a:moveTo>
                <a:lnTo>
                  <a:pt x="72008" y="9346"/>
                </a:lnTo>
                <a:lnTo>
                  <a:pt x="34480" y="34766"/>
                </a:lnTo>
                <a:lnTo>
                  <a:pt x="9239" y="72330"/>
                </a:lnTo>
                <a:lnTo>
                  <a:pt x="0" y="118110"/>
                </a:lnTo>
                <a:lnTo>
                  <a:pt x="9239" y="164211"/>
                </a:lnTo>
                <a:lnTo>
                  <a:pt x="34480" y="201739"/>
                </a:lnTo>
                <a:lnTo>
                  <a:pt x="72009" y="226980"/>
                </a:lnTo>
                <a:lnTo>
                  <a:pt x="118109" y="236220"/>
                </a:lnTo>
                <a:lnTo>
                  <a:pt x="163889" y="226980"/>
                </a:lnTo>
                <a:lnTo>
                  <a:pt x="201453" y="201739"/>
                </a:lnTo>
                <a:lnTo>
                  <a:pt x="226873" y="164211"/>
                </a:lnTo>
                <a:lnTo>
                  <a:pt x="236219" y="118110"/>
                </a:lnTo>
                <a:lnTo>
                  <a:pt x="226873" y="72330"/>
                </a:lnTo>
                <a:lnTo>
                  <a:pt x="201453" y="34766"/>
                </a:lnTo>
                <a:lnTo>
                  <a:pt x="163889" y="9346"/>
                </a:lnTo>
                <a:lnTo>
                  <a:pt x="118109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" name="object 14"/>
          <p:cNvSpPr txBox="1"/>
          <p:nvPr/>
        </p:nvSpPr>
        <p:spPr>
          <a:xfrm>
            <a:off x="5503651" y="2500666"/>
            <a:ext cx="84578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indent="4321">
              <a:lnSpc>
                <a:spcPts val="1361"/>
              </a:lnSpc>
            </a:pPr>
            <a:r>
              <a:rPr sz="1167" spc="5" dirty="0">
                <a:latin typeface="Arial"/>
                <a:cs typeface="Arial"/>
              </a:rPr>
              <a:t>y  </a:t>
            </a:r>
            <a:r>
              <a:rPr sz="1167" spc="10" dirty="0">
                <a:latin typeface="Arial"/>
                <a:cs typeface="Arial"/>
              </a:rPr>
              <a:t>1</a:t>
            </a:r>
            <a:endParaRPr sz="1167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414010" y="2448559"/>
            <a:ext cx="230893" cy="229658"/>
          </a:xfrm>
          <a:custGeom>
            <a:avLst/>
            <a:gdLst/>
            <a:ahLst/>
            <a:cxnLst/>
            <a:rect l="l" t="t" r="r" b="b"/>
            <a:pathLst>
              <a:path w="237489" h="236219">
                <a:moveTo>
                  <a:pt x="118109" y="0"/>
                </a:moveTo>
                <a:lnTo>
                  <a:pt x="72330" y="9346"/>
                </a:lnTo>
                <a:lnTo>
                  <a:pt x="34766" y="34766"/>
                </a:lnTo>
                <a:lnTo>
                  <a:pt x="9346" y="72330"/>
                </a:lnTo>
                <a:lnTo>
                  <a:pt x="0" y="118110"/>
                </a:lnTo>
                <a:lnTo>
                  <a:pt x="9346" y="164211"/>
                </a:lnTo>
                <a:lnTo>
                  <a:pt x="34766" y="201739"/>
                </a:lnTo>
                <a:lnTo>
                  <a:pt x="72330" y="226980"/>
                </a:lnTo>
                <a:lnTo>
                  <a:pt x="118109" y="236220"/>
                </a:lnTo>
                <a:lnTo>
                  <a:pt x="164330" y="226980"/>
                </a:lnTo>
                <a:lnTo>
                  <a:pt x="202120" y="201739"/>
                </a:lnTo>
                <a:lnTo>
                  <a:pt x="227623" y="164211"/>
                </a:lnTo>
                <a:lnTo>
                  <a:pt x="236981" y="118110"/>
                </a:lnTo>
                <a:lnTo>
                  <a:pt x="227623" y="72330"/>
                </a:lnTo>
                <a:lnTo>
                  <a:pt x="202120" y="34766"/>
                </a:lnTo>
                <a:lnTo>
                  <a:pt x="164330" y="9346"/>
                </a:lnTo>
                <a:lnTo>
                  <a:pt x="118109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" name="object 16"/>
          <p:cNvSpPr txBox="1"/>
          <p:nvPr/>
        </p:nvSpPr>
        <p:spPr>
          <a:xfrm>
            <a:off x="5937038" y="2065055"/>
            <a:ext cx="203112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8031" indent="-58648">
              <a:lnSpc>
                <a:spcPts val="1361"/>
              </a:lnSpc>
            </a:pPr>
            <a:r>
              <a:rPr sz="1167" spc="15" dirty="0">
                <a:latin typeface="Arial"/>
                <a:cs typeface="Arial"/>
              </a:rPr>
              <a:t>SP  </a:t>
            </a:r>
            <a:r>
              <a:rPr sz="1167" spc="10" dirty="0">
                <a:latin typeface="Arial"/>
                <a:cs typeface="Arial"/>
              </a:rPr>
              <a:t>3</a:t>
            </a:r>
            <a:endParaRPr sz="1167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919257" y="2024803"/>
            <a:ext cx="230893" cy="229658"/>
          </a:xfrm>
          <a:custGeom>
            <a:avLst/>
            <a:gdLst/>
            <a:ahLst/>
            <a:cxnLst/>
            <a:rect l="l" t="t" r="r" b="b"/>
            <a:pathLst>
              <a:path w="237489" h="236219">
                <a:moveTo>
                  <a:pt x="118872" y="0"/>
                </a:moveTo>
                <a:lnTo>
                  <a:pt x="72651" y="9239"/>
                </a:lnTo>
                <a:lnTo>
                  <a:pt x="34861" y="34480"/>
                </a:lnTo>
                <a:lnTo>
                  <a:pt x="9358" y="72008"/>
                </a:lnTo>
                <a:lnTo>
                  <a:pt x="0" y="118109"/>
                </a:lnTo>
                <a:lnTo>
                  <a:pt x="9358" y="163889"/>
                </a:lnTo>
                <a:lnTo>
                  <a:pt x="34861" y="201453"/>
                </a:lnTo>
                <a:lnTo>
                  <a:pt x="72651" y="226873"/>
                </a:lnTo>
                <a:lnTo>
                  <a:pt x="118872" y="236219"/>
                </a:lnTo>
                <a:lnTo>
                  <a:pt x="164651" y="226873"/>
                </a:lnTo>
                <a:lnTo>
                  <a:pt x="202215" y="201453"/>
                </a:lnTo>
                <a:lnTo>
                  <a:pt x="227635" y="163889"/>
                </a:lnTo>
                <a:lnTo>
                  <a:pt x="236982" y="118109"/>
                </a:lnTo>
                <a:lnTo>
                  <a:pt x="227635" y="72008"/>
                </a:lnTo>
                <a:lnTo>
                  <a:pt x="202215" y="34480"/>
                </a:lnTo>
                <a:lnTo>
                  <a:pt x="164651" y="9239"/>
                </a:lnTo>
                <a:lnTo>
                  <a:pt x="118872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" name="object 18"/>
          <p:cNvSpPr txBox="1"/>
          <p:nvPr/>
        </p:nvSpPr>
        <p:spPr>
          <a:xfrm>
            <a:off x="4963596" y="1432383"/>
            <a:ext cx="84578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indent="16051">
              <a:lnSpc>
                <a:spcPts val="1361"/>
              </a:lnSpc>
            </a:pPr>
            <a:r>
              <a:rPr sz="1167" spc="5" dirty="0">
                <a:latin typeface="Arial"/>
                <a:cs typeface="Arial"/>
              </a:rPr>
              <a:t>r  </a:t>
            </a:r>
            <a:r>
              <a:rPr sz="1167" spc="10" dirty="0">
                <a:latin typeface="Arial"/>
                <a:cs typeface="Arial"/>
              </a:rPr>
              <a:t>5</a:t>
            </a:r>
            <a:endParaRPr sz="1167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898390" y="1381759"/>
            <a:ext cx="229658" cy="230893"/>
          </a:xfrm>
          <a:custGeom>
            <a:avLst/>
            <a:gdLst/>
            <a:ahLst/>
            <a:cxnLst/>
            <a:rect l="l" t="t" r="r" b="b"/>
            <a:pathLst>
              <a:path w="236220" h="237490">
                <a:moveTo>
                  <a:pt x="118109" y="0"/>
                </a:moveTo>
                <a:lnTo>
                  <a:pt x="72330" y="9346"/>
                </a:lnTo>
                <a:lnTo>
                  <a:pt x="34766" y="34766"/>
                </a:lnTo>
                <a:lnTo>
                  <a:pt x="9346" y="72330"/>
                </a:lnTo>
                <a:lnTo>
                  <a:pt x="0" y="118109"/>
                </a:lnTo>
                <a:lnTo>
                  <a:pt x="9346" y="164330"/>
                </a:lnTo>
                <a:lnTo>
                  <a:pt x="34766" y="202120"/>
                </a:lnTo>
                <a:lnTo>
                  <a:pt x="72330" y="227623"/>
                </a:lnTo>
                <a:lnTo>
                  <a:pt x="118109" y="236981"/>
                </a:lnTo>
                <a:lnTo>
                  <a:pt x="164210" y="227623"/>
                </a:lnTo>
                <a:lnTo>
                  <a:pt x="201739" y="202120"/>
                </a:lnTo>
                <a:lnTo>
                  <a:pt x="226980" y="164330"/>
                </a:lnTo>
                <a:lnTo>
                  <a:pt x="236219" y="118109"/>
                </a:lnTo>
                <a:lnTo>
                  <a:pt x="226980" y="72330"/>
                </a:lnTo>
                <a:lnTo>
                  <a:pt x="201739" y="34766"/>
                </a:lnTo>
                <a:lnTo>
                  <a:pt x="164210" y="9346"/>
                </a:lnTo>
                <a:lnTo>
                  <a:pt x="118109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" name="object 20"/>
          <p:cNvSpPr/>
          <p:nvPr/>
        </p:nvSpPr>
        <p:spPr>
          <a:xfrm>
            <a:off x="4448703" y="2448559"/>
            <a:ext cx="229658" cy="229658"/>
          </a:xfrm>
          <a:custGeom>
            <a:avLst/>
            <a:gdLst/>
            <a:ahLst/>
            <a:cxnLst/>
            <a:rect l="l" t="t" r="r" b="b"/>
            <a:pathLst>
              <a:path w="236220" h="236219">
                <a:moveTo>
                  <a:pt x="118110" y="0"/>
                </a:moveTo>
                <a:lnTo>
                  <a:pt x="72330" y="9346"/>
                </a:lnTo>
                <a:lnTo>
                  <a:pt x="34766" y="34766"/>
                </a:lnTo>
                <a:lnTo>
                  <a:pt x="9346" y="72330"/>
                </a:lnTo>
                <a:lnTo>
                  <a:pt x="0" y="118110"/>
                </a:lnTo>
                <a:lnTo>
                  <a:pt x="9346" y="164211"/>
                </a:lnTo>
                <a:lnTo>
                  <a:pt x="34766" y="201739"/>
                </a:lnTo>
                <a:lnTo>
                  <a:pt x="72330" y="226980"/>
                </a:lnTo>
                <a:lnTo>
                  <a:pt x="118110" y="236220"/>
                </a:lnTo>
                <a:lnTo>
                  <a:pt x="164211" y="226980"/>
                </a:lnTo>
                <a:lnTo>
                  <a:pt x="201739" y="201739"/>
                </a:lnTo>
                <a:lnTo>
                  <a:pt x="226980" y="164211"/>
                </a:lnTo>
                <a:lnTo>
                  <a:pt x="236219" y="118110"/>
                </a:lnTo>
                <a:lnTo>
                  <a:pt x="226980" y="72330"/>
                </a:lnTo>
                <a:lnTo>
                  <a:pt x="201739" y="34766"/>
                </a:lnTo>
                <a:lnTo>
                  <a:pt x="164210" y="9346"/>
                </a:lnTo>
                <a:lnTo>
                  <a:pt x="11811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" name="object 21"/>
          <p:cNvSpPr txBox="1"/>
          <p:nvPr/>
        </p:nvSpPr>
        <p:spPr>
          <a:xfrm>
            <a:off x="4557606" y="1422012"/>
            <a:ext cx="84578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61"/>
              </a:lnSpc>
            </a:pPr>
            <a:r>
              <a:rPr sz="1167" spc="10" dirty="0">
                <a:latin typeface="Arial"/>
                <a:cs typeface="Arial"/>
              </a:rPr>
              <a:t>e  5</a:t>
            </a:r>
            <a:endParaRPr sz="1167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494635" y="1381759"/>
            <a:ext cx="230893" cy="230893"/>
          </a:xfrm>
          <a:custGeom>
            <a:avLst/>
            <a:gdLst/>
            <a:ahLst/>
            <a:cxnLst/>
            <a:rect l="l" t="t" r="r" b="b"/>
            <a:pathLst>
              <a:path w="237489" h="237490">
                <a:moveTo>
                  <a:pt x="118110" y="0"/>
                </a:moveTo>
                <a:lnTo>
                  <a:pt x="72330" y="9346"/>
                </a:lnTo>
                <a:lnTo>
                  <a:pt x="34766" y="34766"/>
                </a:lnTo>
                <a:lnTo>
                  <a:pt x="9346" y="72330"/>
                </a:lnTo>
                <a:lnTo>
                  <a:pt x="0" y="118109"/>
                </a:lnTo>
                <a:lnTo>
                  <a:pt x="9346" y="164330"/>
                </a:lnTo>
                <a:lnTo>
                  <a:pt x="34766" y="202120"/>
                </a:lnTo>
                <a:lnTo>
                  <a:pt x="72330" y="227623"/>
                </a:lnTo>
                <a:lnTo>
                  <a:pt x="118110" y="236981"/>
                </a:lnTo>
                <a:lnTo>
                  <a:pt x="164330" y="227623"/>
                </a:lnTo>
                <a:lnTo>
                  <a:pt x="202120" y="202120"/>
                </a:lnTo>
                <a:lnTo>
                  <a:pt x="227623" y="164330"/>
                </a:lnTo>
                <a:lnTo>
                  <a:pt x="236982" y="118109"/>
                </a:lnTo>
                <a:lnTo>
                  <a:pt x="227623" y="72330"/>
                </a:lnTo>
                <a:lnTo>
                  <a:pt x="202120" y="34766"/>
                </a:lnTo>
                <a:lnTo>
                  <a:pt x="164330" y="9346"/>
                </a:lnTo>
                <a:lnTo>
                  <a:pt x="11811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" name="object 23"/>
          <p:cNvSpPr/>
          <p:nvPr/>
        </p:nvSpPr>
        <p:spPr>
          <a:xfrm>
            <a:off x="4081251" y="2448559"/>
            <a:ext cx="229658" cy="229658"/>
          </a:xfrm>
          <a:custGeom>
            <a:avLst/>
            <a:gdLst/>
            <a:ahLst/>
            <a:cxnLst/>
            <a:rect l="l" t="t" r="r" b="b"/>
            <a:pathLst>
              <a:path w="236220" h="236219">
                <a:moveTo>
                  <a:pt x="118109" y="0"/>
                </a:moveTo>
                <a:lnTo>
                  <a:pt x="72008" y="9346"/>
                </a:lnTo>
                <a:lnTo>
                  <a:pt x="34480" y="34766"/>
                </a:lnTo>
                <a:lnTo>
                  <a:pt x="9239" y="72330"/>
                </a:lnTo>
                <a:lnTo>
                  <a:pt x="0" y="118110"/>
                </a:lnTo>
                <a:lnTo>
                  <a:pt x="9239" y="164211"/>
                </a:lnTo>
                <a:lnTo>
                  <a:pt x="34480" y="201739"/>
                </a:lnTo>
                <a:lnTo>
                  <a:pt x="72009" y="226980"/>
                </a:lnTo>
                <a:lnTo>
                  <a:pt x="118109" y="236220"/>
                </a:lnTo>
                <a:lnTo>
                  <a:pt x="164210" y="226980"/>
                </a:lnTo>
                <a:lnTo>
                  <a:pt x="201739" y="201739"/>
                </a:lnTo>
                <a:lnTo>
                  <a:pt x="226980" y="164211"/>
                </a:lnTo>
                <a:lnTo>
                  <a:pt x="236219" y="118110"/>
                </a:lnTo>
                <a:lnTo>
                  <a:pt x="226980" y="72330"/>
                </a:lnTo>
                <a:lnTo>
                  <a:pt x="201739" y="34766"/>
                </a:lnTo>
                <a:lnTo>
                  <a:pt x="164210" y="9346"/>
                </a:lnTo>
                <a:lnTo>
                  <a:pt x="118109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" name="object 24"/>
          <p:cNvSpPr/>
          <p:nvPr/>
        </p:nvSpPr>
        <p:spPr>
          <a:xfrm>
            <a:off x="3805661" y="2448559"/>
            <a:ext cx="229041" cy="229658"/>
          </a:xfrm>
          <a:custGeom>
            <a:avLst/>
            <a:gdLst/>
            <a:ahLst/>
            <a:cxnLst/>
            <a:rect l="l" t="t" r="r" b="b"/>
            <a:pathLst>
              <a:path w="235585" h="236219">
                <a:moveTo>
                  <a:pt x="117347" y="0"/>
                </a:moveTo>
                <a:lnTo>
                  <a:pt x="71687" y="9346"/>
                </a:lnTo>
                <a:lnTo>
                  <a:pt x="34385" y="34766"/>
                </a:lnTo>
                <a:lnTo>
                  <a:pt x="9227" y="72330"/>
                </a:lnTo>
                <a:lnTo>
                  <a:pt x="0" y="118110"/>
                </a:lnTo>
                <a:lnTo>
                  <a:pt x="9227" y="164211"/>
                </a:lnTo>
                <a:lnTo>
                  <a:pt x="34385" y="201739"/>
                </a:lnTo>
                <a:lnTo>
                  <a:pt x="71687" y="226980"/>
                </a:lnTo>
                <a:lnTo>
                  <a:pt x="117347" y="236220"/>
                </a:lnTo>
                <a:lnTo>
                  <a:pt x="163448" y="226980"/>
                </a:lnTo>
                <a:lnTo>
                  <a:pt x="200977" y="201739"/>
                </a:lnTo>
                <a:lnTo>
                  <a:pt x="226218" y="164211"/>
                </a:lnTo>
                <a:lnTo>
                  <a:pt x="235457" y="118110"/>
                </a:lnTo>
                <a:lnTo>
                  <a:pt x="226218" y="72330"/>
                </a:lnTo>
                <a:lnTo>
                  <a:pt x="200977" y="34766"/>
                </a:lnTo>
                <a:lnTo>
                  <a:pt x="163448" y="9346"/>
                </a:lnTo>
                <a:lnTo>
                  <a:pt x="117347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" name="object 25"/>
          <p:cNvSpPr txBox="1"/>
          <p:nvPr/>
        </p:nvSpPr>
        <p:spPr>
          <a:xfrm>
            <a:off x="3401165" y="2470045"/>
            <a:ext cx="1213732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81"/>
              </a:lnSpc>
              <a:tabLst>
                <a:tab pos="493260" algn="l"/>
                <a:tab pos="769832" algn="l"/>
                <a:tab pos="1128510" algn="l"/>
              </a:tabLst>
            </a:pPr>
            <a:r>
              <a:rPr sz="1750" spc="15" baseline="4629" dirty="0">
                <a:latin typeface="Arial"/>
                <a:cs typeface="Arial"/>
              </a:rPr>
              <a:t>NL</a:t>
            </a:r>
            <a:r>
              <a:rPr sz="1750" baseline="4629" dirty="0">
                <a:latin typeface="Arial"/>
                <a:cs typeface="Arial"/>
              </a:rPr>
              <a:t>	</a:t>
            </a:r>
            <a:r>
              <a:rPr sz="1167" spc="10" dirty="0">
                <a:latin typeface="Arial"/>
                <a:cs typeface="Arial"/>
              </a:rPr>
              <a:t>b</a:t>
            </a:r>
            <a:r>
              <a:rPr sz="1167" dirty="0">
                <a:latin typeface="Arial"/>
                <a:cs typeface="Arial"/>
              </a:rPr>
              <a:t>	</a:t>
            </a:r>
            <a:r>
              <a:rPr sz="1167" spc="10" dirty="0">
                <a:latin typeface="Arial"/>
                <a:cs typeface="Arial"/>
              </a:rPr>
              <a:t>g</a:t>
            </a:r>
            <a:r>
              <a:rPr sz="1167" dirty="0">
                <a:latin typeface="Arial"/>
                <a:cs typeface="Arial"/>
              </a:rPr>
              <a:t>	</a:t>
            </a:r>
            <a:r>
              <a:rPr sz="1167" spc="10" dirty="0">
                <a:latin typeface="Arial"/>
                <a:cs typeface="Arial"/>
              </a:rPr>
              <a:t>h</a:t>
            </a:r>
            <a:endParaRPr sz="1167">
              <a:latin typeface="Arial"/>
              <a:cs typeface="Arial"/>
            </a:endParaRPr>
          </a:p>
          <a:p>
            <a:pPr marL="54327">
              <a:lnSpc>
                <a:spcPts val="1371"/>
              </a:lnSpc>
              <a:tabLst>
                <a:tab pos="493260" algn="l"/>
                <a:tab pos="769832" algn="l"/>
                <a:tab pos="1128510" algn="l"/>
              </a:tabLst>
            </a:pPr>
            <a:r>
              <a:rPr sz="1750" spc="15" baseline="4629" dirty="0">
                <a:latin typeface="Arial"/>
                <a:cs typeface="Arial"/>
              </a:rPr>
              <a:t>1	</a:t>
            </a:r>
            <a:r>
              <a:rPr sz="1167" spc="10" dirty="0">
                <a:latin typeface="Arial"/>
                <a:cs typeface="Arial"/>
              </a:rPr>
              <a:t>1	1	1</a:t>
            </a:r>
            <a:endParaRPr sz="1167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367088" y="2448559"/>
            <a:ext cx="229658" cy="229658"/>
          </a:xfrm>
          <a:custGeom>
            <a:avLst/>
            <a:gdLst/>
            <a:ahLst/>
            <a:cxnLst/>
            <a:rect l="l" t="t" r="r" b="b"/>
            <a:pathLst>
              <a:path w="236220" h="236219">
                <a:moveTo>
                  <a:pt x="118110" y="0"/>
                </a:moveTo>
                <a:lnTo>
                  <a:pt x="72009" y="9346"/>
                </a:lnTo>
                <a:lnTo>
                  <a:pt x="34480" y="34766"/>
                </a:lnTo>
                <a:lnTo>
                  <a:pt x="9239" y="72330"/>
                </a:lnTo>
                <a:lnTo>
                  <a:pt x="0" y="118110"/>
                </a:lnTo>
                <a:lnTo>
                  <a:pt x="9239" y="164211"/>
                </a:lnTo>
                <a:lnTo>
                  <a:pt x="34480" y="201739"/>
                </a:lnTo>
                <a:lnTo>
                  <a:pt x="72009" y="226980"/>
                </a:lnTo>
                <a:lnTo>
                  <a:pt x="118110" y="236220"/>
                </a:lnTo>
                <a:lnTo>
                  <a:pt x="164211" y="226980"/>
                </a:lnTo>
                <a:lnTo>
                  <a:pt x="201739" y="201739"/>
                </a:lnTo>
                <a:lnTo>
                  <a:pt x="226980" y="164211"/>
                </a:lnTo>
                <a:lnTo>
                  <a:pt x="236220" y="118110"/>
                </a:lnTo>
                <a:lnTo>
                  <a:pt x="226980" y="72330"/>
                </a:lnTo>
                <a:lnTo>
                  <a:pt x="201739" y="34766"/>
                </a:lnTo>
                <a:lnTo>
                  <a:pt x="164211" y="9346"/>
                </a:lnTo>
                <a:lnTo>
                  <a:pt x="11811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" name="object 27"/>
          <p:cNvSpPr txBox="1"/>
          <p:nvPr/>
        </p:nvSpPr>
        <p:spPr>
          <a:xfrm>
            <a:off x="3206326" y="2040608"/>
            <a:ext cx="84578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indent="4321">
              <a:lnSpc>
                <a:spcPts val="1361"/>
              </a:lnSpc>
            </a:pPr>
            <a:r>
              <a:rPr sz="1167" spc="5" dirty="0">
                <a:latin typeface="Arial"/>
                <a:cs typeface="Arial"/>
              </a:rPr>
              <a:t>s  </a:t>
            </a:r>
            <a:r>
              <a:rPr sz="1167" spc="10" dirty="0">
                <a:latin typeface="Arial"/>
                <a:cs typeface="Arial"/>
              </a:rPr>
              <a:t>2</a:t>
            </a:r>
            <a:endParaRPr sz="1167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115945" y="1988502"/>
            <a:ext cx="229658" cy="230893"/>
          </a:xfrm>
          <a:custGeom>
            <a:avLst/>
            <a:gdLst/>
            <a:ahLst/>
            <a:cxnLst/>
            <a:rect l="l" t="t" r="r" b="b"/>
            <a:pathLst>
              <a:path w="236220" h="237489">
                <a:moveTo>
                  <a:pt x="118110" y="0"/>
                </a:moveTo>
                <a:lnTo>
                  <a:pt x="72009" y="9358"/>
                </a:lnTo>
                <a:lnTo>
                  <a:pt x="34480" y="34861"/>
                </a:lnTo>
                <a:lnTo>
                  <a:pt x="9239" y="72651"/>
                </a:lnTo>
                <a:lnTo>
                  <a:pt x="0" y="118872"/>
                </a:lnTo>
                <a:lnTo>
                  <a:pt x="9239" y="164651"/>
                </a:lnTo>
                <a:lnTo>
                  <a:pt x="34480" y="202215"/>
                </a:lnTo>
                <a:lnTo>
                  <a:pt x="72009" y="227635"/>
                </a:lnTo>
                <a:lnTo>
                  <a:pt x="118110" y="236981"/>
                </a:lnTo>
                <a:lnTo>
                  <a:pt x="164211" y="227635"/>
                </a:lnTo>
                <a:lnTo>
                  <a:pt x="201739" y="202215"/>
                </a:lnTo>
                <a:lnTo>
                  <a:pt x="226980" y="164651"/>
                </a:lnTo>
                <a:lnTo>
                  <a:pt x="236219" y="118872"/>
                </a:lnTo>
                <a:lnTo>
                  <a:pt x="226980" y="72651"/>
                </a:lnTo>
                <a:lnTo>
                  <a:pt x="201739" y="34861"/>
                </a:lnTo>
                <a:lnTo>
                  <a:pt x="164210" y="9358"/>
                </a:lnTo>
                <a:lnTo>
                  <a:pt x="11811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" name="object 29"/>
          <p:cNvSpPr/>
          <p:nvPr/>
        </p:nvSpPr>
        <p:spPr>
          <a:xfrm>
            <a:off x="2748492" y="1988502"/>
            <a:ext cx="229041" cy="230893"/>
          </a:xfrm>
          <a:custGeom>
            <a:avLst/>
            <a:gdLst/>
            <a:ahLst/>
            <a:cxnLst/>
            <a:rect l="l" t="t" r="r" b="b"/>
            <a:pathLst>
              <a:path w="235585" h="237489">
                <a:moveTo>
                  <a:pt x="118110" y="0"/>
                </a:moveTo>
                <a:lnTo>
                  <a:pt x="72009" y="9358"/>
                </a:lnTo>
                <a:lnTo>
                  <a:pt x="34480" y="34861"/>
                </a:lnTo>
                <a:lnTo>
                  <a:pt x="9239" y="72651"/>
                </a:lnTo>
                <a:lnTo>
                  <a:pt x="0" y="118872"/>
                </a:lnTo>
                <a:lnTo>
                  <a:pt x="9239" y="164651"/>
                </a:lnTo>
                <a:lnTo>
                  <a:pt x="34480" y="202215"/>
                </a:lnTo>
                <a:lnTo>
                  <a:pt x="72009" y="227635"/>
                </a:lnTo>
                <a:lnTo>
                  <a:pt x="118110" y="236981"/>
                </a:lnTo>
                <a:lnTo>
                  <a:pt x="163770" y="227635"/>
                </a:lnTo>
                <a:lnTo>
                  <a:pt x="201072" y="202215"/>
                </a:lnTo>
                <a:lnTo>
                  <a:pt x="226230" y="164651"/>
                </a:lnTo>
                <a:lnTo>
                  <a:pt x="235457" y="118872"/>
                </a:lnTo>
                <a:lnTo>
                  <a:pt x="226230" y="72651"/>
                </a:lnTo>
                <a:lnTo>
                  <a:pt x="201072" y="34861"/>
                </a:lnTo>
                <a:lnTo>
                  <a:pt x="163770" y="9358"/>
                </a:lnTo>
                <a:lnTo>
                  <a:pt x="11811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" name="object 30"/>
          <p:cNvSpPr txBox="1"/>
          <p:nvPr/>
        </p:nvSpPr>
        <p:spPr>
          <a:xfrm>
            <a:off x="2561801" y="2030730"/>
            <a:ext cx="342018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694">
              <a:lnSpc>
                <a:spcPts val="1381"/>
              </a:lnSpc>
              <a:tabLst>
                <a:tab pos="257434" algn="l"/>
              </a:tabLst>
            </a:pPr>
            <a:r>
              <a:rPr sz="1167" spc="5" dirty="0">
                <a:latin typeface="Arial"/>
                <a:cs typeface="Arial"/>
              </a:rPr>
              <a:t>i	</a:t>
            </a:r>
            <a:r>
              <a:rPr sz="1167" spc="10" dirty="0">
                <a:latin typeface="Arial"/>
                <a:cs typeface="Arial"/>
              </a:rPr>
              <a:t>n</a:t>
            </a:r>
            <a:endParaRPr sz="1167">
              <a:latin typeface="Arial"/>
              <a:cs typeface="Arial"/>
            </a:endParaRPr>
          </a:p>
          <a:p>
            <a:pPr>
              <a:lnSpc>
                <a:spcPts val="1371"/>
              </a:lnSpc>
              <a:tabLst>
                <a:tab pos="257434" algn="l"/>
              </a:tabLst>
            </a:pPr>
            <a:r>
              <a:rPr sz="1167" spc="10" dirty="0">
                <a:latin typeface="Arial"/>
                <a:cs typeface="Arial"/>
              </a:rPr>
              <a:t>2	2</a:t>
            </a:r>
            <a:endParaRPr sz="1167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2472161" y="1988502"/>
            <a:ext cx="230893" cy="230893"/>
          </a:xfrm>
          <a:custGeom>
            <a:avLst/>
            <a:gdLst/>
            <a:ahLst/>
            <a:cxnLst/>
            <a:rect l="l" t="t" r="r" b="b"/>
            <a:pathLst>
              <a:path w="237489" h="237489">
                <a:moveTo>
                  <a:pt x="118872" y="0"/>
                </a:moveTo>
                <a:lnTo>
                  <a:pt x="72651" y="9358"/>
                </a:lnTo>
                <a:lnTo>
                  <a:pt x="34861" y="34861"/>
                </a:lnTo>
                <a:lnTo>
                  <a:pt x="9358" y="72651"/>
                </a:lnTo>
                <a:lnTo>
                  <a:pt x="0" y="118872"/>
                </a:lnTo>
                <a:lnTo>
                  <a:pt x="9358" y="164651"/>
                </a:lnTo>
                <a:lnTo>
                  <a:pt x="34861" y="202215"/>
                </a:lnTo>
                <a:lnTo>
                  <a:pt x="72651" y="227635"/>
                </a:lnTo>
                <a:lnTo>
                  <a:pt x="118872" y="236981"/>
                </a:lnTo>
                <a:lnTo>
                  <a:pt x="164651" y="227635"/>
                </a:lnTo>
                <a:lnTo>
                  <a:pt x="202215" y="202215"/>
                </a:lnTo>
                <a:lnTo>
                  <a:pt x="227635" y="164651"/>
                </a:lnTo>
                <a:lnTo>
                  <a:pt x="236981" y="118872"/>
                </a:lnTo>
                <a:lnTo>
                  <a:pt x="227635" y="72651"/>
                </a:lnTo>
                <a:lnTo>
                  <a:pt x="202215" y="34861"/>
                </a:lnTo>
                <a:lnTo>
                  <a:pt x="164651" y="9358"/>
                </a:lnTo>
                <a:lnTo>
                  <a:pt x="118872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" name="object 32"/>
          <p:cNvSpPr txBox="1"/>
          <p:nvPr/>
        </p:nvSpPr>
        <p:spPr>
          <a:xfrm>
            <a:off x="2185459" y="2085057"/>
            <a:ext cx="84578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61"/>
              </a:lnSpc>
            </a:pPr>
            <a:r>
              <a:rPr sz="1167" spc="10" dirty="0">
                <a:latin typeface="Arial"/>
                <a:cs typeface="Arial"/>
              </a:rPr>
              <a:t>d  2</a:t>
            </a:r>
            <a:endParaRPr sz="1167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2101004" y="2031471"/>
            <a:ext cx="229658" cy="229658"/>
          </a:xfrm>
          <a:custGeom>
            <a:avLst/>
            <a:gdLst/>
            <a:ahLst/>
            <a:cxnLst/>
            <a:rect l="l" t="t" r="r" b="b"/>
            <a:pathLst>
              <a:path w="236219" h="236219">
                <a:moveTo>
                  <a:pt x="118110" y="0"/>
                </a:moveTo>
                <a:lnTo>
                  <a:pt x="72330" y="9239"/>
                </a:lnTo>
                <a:lnTo>
                  <a:pt x="34766" y="34480"/>
                </a:lnTo>
                <a:lnTo>
                  <a:pt x="9346" y="72008"/>
                </a:lnTo>
                <a:lnTo>
                  <a:pt x="0" y="118109"/>
                </a:lnTo>
                <a:lnTo>
                  <a:pt x="9346" y="164210"/>
                </a:lnTo>
                <a:lnTo>
                  <a:pt x="34766" y="201739"/>
                </a:lnTo>
                <a:lnTo>
                  <a:pt x="72330" y="226980"/>
                </a:lnTo>
                <a:lnTo>
                  <a:pt x="118110" y="236220"/>
                </a:lnTo>
                <a:lnTo>
                  <a:pt x="164211" y="226980"/>
                </a:lnTo>
                <a:lnTo>
                  <a:pt x="201739" y="201739"/>
                </a:lnTo>
                <a:lnTo>
                  <a:pt x="226980" y="164211"/>
                </a:lnTo>
                <a:lnTo>
                  <a:pt x="236219" y="118109"/>
                </a:lnTo>
                <a:lnTo>
                  <a:pt x="226980" y="72008"/>
                </a:lnTo>
                <a:lnTo>
                  <a:pt x="201739" y="34480"/>
                </a:lnTo>
                <a:lnTo>
                  <a:pt x="164211" y="9239"/>
                </a:lnTo>
                <a:lnTo>
                  <a:pt x="11811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" name="object 34"/>
          <p:cNvSpPr txBox="1"/>
          <p:nvPr/>
        </p:nvSpPr>
        <p:spPr>
          <a:xfrm>
            <a:off x="1884680" y="1540546"/>
            <a:ext cx="84578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indent="20372">
              <a:lnSpc>
                <a:spcPts val="1361"/>
              </a:lnSpc>
            </a:pPr>
            <a:r>
              <a:rPr sz="1167" spc="5" dirty="0">
                <a:latin typeface="Arial"/>
                <a:cs typeface="Arial"/>
              </a:rPr>
              <a:t>t  </a:t>
            </a:r>
            <a:r>
              <a:rPr sz="1167" spc="10" dirty="0">
                <a:latin typeface="Arial"/>
                <a:cs typeface="Arial"/>
              </a:rPr>
              <a:t>3</a:t>
            </a:r>
            <a:endParaRPr sz="1167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1809115" y="1473623"/>
            <a:ext cx="229658" cy="229658"/>
          </a:xfrm>
          <a:custGeom>
            <a:avLst/>
            <a:gdLst/>
            <a:ahLst/>
            <a:cxnLst/>
            <a:rect l="l" t="t" r="r" b="b"/>
            <a:pathLst>
              <a:path w="236219" h="236219">
                <a:moveTo>
                  <a:pt x="118109" y="0"/>
                </a:moveTo>
                <a:lnTo>
                  <a:pt x="72008" y="9239"/>
                </a:lnTo>
                <a:lnTo>
                  <a:pt x="34480" y="34480"/>
                </a:lnTo>
                <a:lnTo>
                  <a:pt x="9239" y="72008"/>
                </a:lnTo>
                <a:lnTo>
                  <a:pt x="0" y="118109"/>
                </a:lnTo>
                <a:lnTo>
                  <a:pt x="9239" y="164210"/>
                </a:lnTo>
                <a:lnTo>
                  <a:pt x="34480" y="201739"/>
                </a:lnTo>
                <a:lnTo>
                  <a:pt x="72008" y="226980"/>
                </a:lnTo>
                <a:lnTo>
                  <a:pt x="118109" y="236219"/>
                </a:lnTo>
                <a:lnTo>
                  <a:pt x="164210" y="226980"/>
                </a:lnTo>
                <a:lnTo>
                  <a:pt x="201739" y="201739"/>
                </a:lnTo>
                <a:lnTo>
                  <a:pt x="226980" y="164210"/>
                </a:lnTo>
                <a:lnTo>
                  <a:pt x="236219" y="118109"/>
                </a:lnTo>
                <a:lnTo>
                  <a:pt x="226980" y="72008"/>
                </a:lnTo>
                <a:lnTo>
                  <a:pt x="201739" y="34480"/>
                </a:lnTo>
                <a:lnTo>
                  <a:pt x="164210" y="9239"/>
                </a:lnTo>
                <a:lnTo>
                  <a:pt x="118109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" name="object 36"/>
          <p:cNvSpPr txBox="1"/>
          <p:nvPr/>
        </p:nvSpPr>
        <p:spPr>
          <a:xfrm>
            <a:off x="1457961" y="1551163"/>
            <a:ext cx="84578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51"/>
              </a:lnSpc>
            </a:pPr>
            <a:r>
              <a:rPr sz="1167" spc="10" dirty="0">
                <a:latin typeface="Arial"/>
                <a:cs typeface="Arial"/>
              </a:rPr>
              <a:t>a  3</a:t>
            </a:r>
            <a:endParaRPr sz="1167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1369059" y="1508442"/>
            <a:ext cx="230893" cy="229041"/>
          </a:xfrm>
          <a:custGeom>
            <a:avLst/>
            <a:gdLst/>
            <a:ahLst/>
            <a:cxnLst/>
            <a:rect l="l" t="t" r="r" b="b"/>
            <a:pathLst>
              <a:path w="237489" h="235584">
                <a:moveTo>
                  <a:pt x="118872" y="0"/>
                </a:moveTo>
                <a:lnTo>
                  <a:pt x="72651" y="9227"/>
                </a:lnTo>
                <a:lnTo>
                  <a:pt x="34861" y="34385"/>
                </a:lnTo>
                <a:lnTo>
                  <a:pt x="9358" y="71687"/>
                </a:lnTo>
                <a:lnTo>
                  <a:pt x="0" y="117348"/>
                </a:lnTo>
                <a:lnTo>
                  <a:pt x="9358" y="163449"/>
                </a:lnTo>
                <a:lnTo>
                  <a:pt x="34861" y="200977"/>
                </a:lnTo>
                <a:lnTo>
                  <a:pt x="72651" y="226218"/>
                </a:lnTo>
                <a:lnTo>
                  <a:pt x="118872" y="235457"/>
                </a:lnTo>
                <a:lnTo>
                  <a:pt x="164651" y="226218"/>
                </a:lnTo>
                <a:lnTo>
                  <a:pt x="202215" y="200977"/>
                </a:lnTo>
                <a:lnTo>
                  <a:pt x="227635" y="163449"/>
                </a:lnTo>
                <a:lnTo>
                  <a:pt x="236981" y="117348"/>
                </a:lnTo>
                <a:lnTo>
                  <a:pt x="227635" y="71687"/>
                </a:lnTo>
                <a:lnTo>
                  <a:pt x="202215" y="34385"/>
                </a:lnTo>
                <a:lnTo>
                  <a:pt x="164651" y="9227"/>
                </a:lnTo>
                <a:lnTo>
                  <a:pt x="118872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8" name="object 38"/>
          <p:cNvSpPr/>
          <p:nvPr/>
        </p:nvSpPr>
        <p:spPr>
          <a:xfrm>
            <a:off x="5184352" y="2126296"/>
            <a:ext cx="138289" cy="322263"/>
          </a:xfrm>
          <a:custGeom>
            <a:avLst/>
            <a:gdLst/>
            <a:ahLst/>
            <a:cxnLst/>
            <a:rect l="l" t="t" r="r" b="b"/>
            <a:pathLst>
              <a:path w="142239" h="331469">
                <a:moveTo>
                  <a:pt x="0" y="331470"/>
                </a:moveTo>
                <a:lnTo>
                  <a:pt x="141732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9" name="object 39"/>
          <p:cNvSpPr/>
          <p:nvPr/>
        </p:nvSpPr>
        <p:spPr>
          <a:xfrm>
            <a:off x="5368078" y="2126296"/>
            <a:ext cx="138289" cy="322263"/>
          </a:xfrm>
          <a:custGeom>
            <a:avLst/>
            <a:gdLst/>
            <a:ahLst/>
            <a:cxnLst/>
            <a:rect l="l" t="t" r="r" b="b"/>
            <a:pathLst>
              <a:path w="142239" h="331469">
                <a:moveTo>
                  <a:pt x="0" y="0"/>
                </a:moveTo>
                <a:lnTo>
                  <a:pt x="141732" y="33147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0" name="object 40"/>
          <p:cNvSpPr/>
          <p:nvPr/>
        </p:nvSpPr>
        <p:spPr>
          <a:xfrm>
            <a:off x="5276215" y="2035175"/>
            <a:ext cx="137054" cy="137054"/>
          </a:xfrm>
          <a:custGeom>
            <a:avLst/>
            <a:gdLst/>
            <a:ahLst/>
            <a:cxnLst/>
            <a:rect l="l" t="t" r="r" b="b"/>
            <a:pathLst>
              <a:path w="140970" h="140969">
                <a:moveTo>
                  <a:pt x="70865" y="0"/>
                </a:moveTo>
                <a:lnTo>
                  <a:pt x="43076" y="5607"/>
                </a:lnTo>
                <a:lnTo>
                  <a:pt x="20573" y="20859"/>
                </a:lnTo>
                <a:lnTo>
                  <a:pt x="5500" y="43398"/>
                </a:lnTo>
                <a:lnTo>
                  <a:pt x="0" y="70866"/>
                </a:lnTo>
                <a:lnTo>
                  <a:pt x="5500" y="98214"/>
                </a:lnTo>
                <a:lnTo>
                  <a:pt x="20574" y="120491"/>
                </a:lnTo>
                <a:lnTo>
                  <a:pt x="43076" y="135481"/>
                </a:lnTo>
                <a:lnTo>
                  <a:pt x="70865" y="140970"/>
                </a:lnTo>
                <a:lnTo>
                  <a:pt x="98214" y="135481"/>
                </a:lnTo>
                <a:lnTo>
                  <a:pt x="120491" y="120491"/>
                </a:lnTo>
                <a:lnTo>
                  <a:pt x="135481" y="98214"/>
                </a:lnTo>
                <a:lnTo>
                  <a:pt x="140970" y="70866"/>
                </a:lnTo>
                <a:lnTo>
                  <a:pt x="135481" y="43398"/>
                </a:lnTo>
                <a:lnTo>
                  <a:pt x="120491" y="20859"/>
                </a:lnTo>
                <a:lnTo>
                  <a:pt x="98214" y="5607"/>
                </a:lnTo>
                <a:lnTo>
                  <a:pt x="7086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1" name="object 41"/>
          <p:cNvSpPr/>
          <p:nvPr/>
        </p:nvSpPr>
        <p:spPr>
          <a:xfrm>
            <a:off x="5276215" y="2035175"/>
            <a:ext cx="137054" cy="137054"/>
          </a:xfrm>
          <a:custGeom>
            <a:avLst/>
            <a:gdLst/>
            <a:ahLst/>
            <a:cxnLst/>
            <a:rect l="l" t="t" r="r" b="b"/>
            <a:pathLst>
              <a:path w="140970" h="140969">
                <a:moveTo>
                  <a:pt x="70865" y="0"/>
                </a:moveTo>
                <a:lnTo>
                  <a:pt x="43076" y="5607"/>
                </a:lnTo>
                <a:lnTo>
                  <a:pt x="20573" y="20859"/>
                </a:lnTo>
                <a:lnTo>
                  <a:pt x="5500" y="43398"/>
                </a:lnTo>
                <a:lnTo>
                  <a:pt x="0" y="70866"/>
                </a:lnTo>
                <a:lnTo>
                  <a:pt x="5500" y="98214"/>
                </a:lnTo>
                <a:lnTo>
                  <a:pt x="20574" y="120491"/>
                </a:lnTo>
                <a:lnTo>
                  <a:pt x="43076" y="135481"/>
                </a:lnTo>
                <a:lnTo>
                  <a:pt x="70865" y="140970"/>
                </a:lnTo>
                <a:lnTo>
                  <a:pt x="98214" y="135481"/>
                </a:lnTo>
                <a:lnTo>
                  <a:pt x="120491" y="120491"/>
                </a:lnTo>
                <a:lnTo>
                  <a:pt x="135481" y="98214"/>
                </a:lnTo>
                <a:lnTo>
                  <a:pt x="140970" y="70866"/>
                </a:lnTo>
                <a:lnTo>
                  <a:pt x="135481" y="43398"/>
                </a:lnTo>
                <a:lnTo>
                  <a:pt x="120491" y="20859"/>
                </a:lnTo>
                <a:lnTo>
                  <a:pt x="98214" y="5607"/>
                </a:lnTo>
                <a:lnTo>
                  <a:pt x="70865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2" name="object 42"/>
          <p:cNvSpPr txBox="1"/>
          <p:nvPr/>
        </p:nvSpPr>
        <p:spPr>
          <a:xfrm>
            <a:off x="5411046" y="2055177"/>
            <a:ext cx="84578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90"/>
              </a:lnSpc>
            </a:pPr>
            <a:r>
              <a:rPr sz="1167" spc="10" dirty="0">
                <a:latin typeface="Arial"/>
                <a:cs typeface="Arial"/>
              </a:rPr>
              <a:t>2</a:t>
            </a:r>
            <a:endParaRPr sz="1167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352267" y="3115063"/>
            <a:ext cx="4852458" cy="1528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6413"/>
            <a:r>
              <a:rPr sz="1069" b="1" spc="10" dirty="0">
                <a:latin typeface="Times New Roman"/>
                <a:cs typeface="Times New Roman"/>
              </a:rPr>
              <a:t>Fig </a:t>
            </a:r>
            <a:r>
              <a:rPr sz="1069" b="1" spc="5" dirty="0">
                <a:latin typeface="Times New Roman"/>
                <a:cs typeface="Times New Roman"/>
              </a:rPr>
              <a:t>26.3: </a:t>
            </a:r>
            <a:r>
              <a:rPr sz="1069" spc="5" dirty="0">
                <a:latin typeface="Times New Roman"/>
                <a:cs typeface="Times New Roman"/>
              </a:rPr>
              <a:t>joining </a:t>
            </a:r>
            <a:r>
              <a:rPr sz="1069" spc="10" dirty="0">
                <a:latin typeface="Times New Roman"/>
                <a:cs typeface="Times New Roman"/>
              </a:rPr>
              <a:t>leaf </a:t>
            </a:r>
            <a:r>
              <a:rPr sz="1069" spc="5" dirty="0">
                <a:latin typeface="Times New Roman"/>
                <a:cs typeface="Times New Roman"/>
              </a:rPr>
              <a:t>nodes </a:t>
            </a:r>
            <a:r>
              <a:rPr sz="1069" spc="10" dirty="0">
                <a:latin typeface="Times New Roman"/>
                <a:cs typeface="Times New Roman"/>
              </a:rPr>
              <a:t>to </a:t>
            </a:r>
            <a:r>
              <a:rPr sz="1069" spc="5" dirty="0">
                <a:latin typeface="Times New Roman"/>
                <a:cs typeface="Times New Roman"/>
              </a:rPr>
              <a:t>create </a:t>
            </a:r>
            <a:r>
              <a:rPr sz="1069" spc="10" dirty="0">
                <a:latin typeface="Times New Roman"/>
                <a:cs typeface="Times New Roman"/>
              </a:rPr>
              <a:t>new</a:t>
            </a:r>
            <a:r>
              <a:rPr sz="1069" spc="-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nodes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spcBef>
                <a:spcPts val="19"/>
              </a:spcBef>
            </a:pPr>
            <a:endParaRPr sz="1507">
              <a:latin typeface="Times New Roman"/>
              <a:cs typeface="Times New Roman"/>
            </a:endParaRPr>
          </a:p>
          <a:p>
            <a:pPr marL="12347" marR="4939" algn="just">
              <a:lnSpc>
                <a:spcPct val="98400"/>
              </a:lnSpc>
            </a:pP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10" dirty="0">
                <a:latin typeface="Times New Roman"/>
                <a:cs typeface="Times New Roman"/>
              </a:rPr>
              <a:t>we come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the nodes with a </a:t>
            </a:r>
            <a:r>
              <a:rPr sz="1069" spc="5" dirty="0">
                <a:latin typeface="Times New Roman"/>
                <a:cs typeface="Times New Roman"/>
              </a:rPr>
              <a:t>frequency 2. </a:t>
            </a:r>
            <a:r>
              <a:rPr sz="1069" spc="10" dirty="0">
                <a:latin typeface="Times New Roman"/>
                <a:cs typeface="Times New Roman"/>
              </a:rPr>
              <a:t>Here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join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pair </a:t>
            </a:r>
            <a:r>
              <a:rPr sz="1069" spc="5" dirty="0">
                <a:latin typeface="Times New Roman"/>
                <a:cs typeface="Times New Roman"/>
              </a:rPr>
              <a:t>of nodes </a:t>
            </a:r>
            <a:r>
              <a:rPr sz="1069" spc="10" dirty="0">
                <a:latin typeface="Times New Roman"/>
                <a:cs typeface="Times New Roman"/>
              </a:rPr>
              <a:t>d and </a:t>
            </a:r>
            <a:r>
              <a:rPr sz="1069" spc="5" dirty="0">
                <a:latin typeface="Times New Roman"/>
                <a:cs typeface="Times New Roman"/>
              </a:rPr>
              <a:t>i 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also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pair </a:t>
            </a:r>
            <a:r>
              <a:rPr sz="1069" spc="10" dirty="0">
                <a:latin typeface="Times New Roman"/>
                <a:cs typeface="Times New Roman"/>
              </a:rPr>
              <a:t>n and </a:t>
            </a:r>
            <a:r>
              <a:rPr sz="1069" spc="5" dirty="0">
                <a:latin typeface="Times New Roman"/>
                <a:cs typeface="Times New Roman"/>
              </a:rPr>
              <a:t>s. </a:t>
            </a:r>
            <a:r>
              <a:rPr sz="1069" spc="10" dirty="0">
                <a:latin typeface="Times New Roman"/>
                <a:cs typeface="Times New Roman"/>
              </a:rPr>
              <a:t>Resultantly,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two nodes coming into being </a:t>
            </a:r>
            <a:r>
              <a:rPr sz="1069" spc="5" dirty="0">
                <a:latin typeface="Times New Roman"/>
                <a:cs typeface="Times New Roman"/>
              </a:rPr>
              <a:t>after </a:t>
            </a:r>
            <a:r>
              <a:rPr sz="1069" spc="10" dirty="0">
                <a:latin typeface="Times New Roman"/>
                <a:cs typeface="Times New Roman"/>
              </a:rPr>
              <a:t>joining  have the </a:t>
            </a:r>
            <a:r>
              <a:rPr sz="1069" spc="5" dirty="0">
                <a:latin typeface="Times New Roman"/>
                <a:cs typeface="Times New Roman"/>
              </a:rPr>
              <a:t>frequency 4. </a:t>
            </a:r>
            <a:r>
              <a:rPr sz="1069" spc="10" dirty="0">
                <a:latin typeface="Times New Roman"/>
                <a:cs typeface="Times New Roman"/>
              </a:rPr>
              <a:t>This </a:t>
            </a:r>
            <a:r>
              <a:rPr sz="1069" spc="5" dirty="0">
                <a:latin typeface="Times New Roman"/>
                <a:cs typeface="Times New Roman"/>
              </a:rPr>
              <a:t>frequency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15" dirty="0">
                <a:latin typeface="Times New Roman"/>
                <a:cs typeface="Times New Roman"/>
              </a:rPr>
              <a:t>sum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frequencies of their children.  </a:t>
            </a:r>
            <a:r>
              <a:rPr sz="1069" spc="10" dirty="0">
                <a:latin typeface="Times New Roman"/>
                <a:cs typeface="Times New Roman"/>
              </a:rPr>
              <a:t>Now, we </a:t>
            </a:r>
            <a:r>
              <a:rPr sz="1069" spc="5" dirty="0">
                <a:latin typeface="Times New Roman"/>
                <a:cs typeface="Times New Roman"/>
              </a:rPr>
              <a:t>will bring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nodes, </a:t>
            </a:r>
            <a:r>
              <a:rPr sz="1069" spc="10" dirty="0">
                <a:latin typeface="Times New Roman"/>
                <a:cs typeface="Times New Roman"/>
              </a:rPr>
              <a:t>a and </a:t>
            </a:r>
            <a:r>
              <a:rPr sz="1069" spc="5" dirty="0">
                <a:latin typeface="Times New Roman"/>
                <a:cs typeface="Times New Roman"/>
              </a:rPr>
              <a:t>t together.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parent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a and </a:t>
            </a:r>
            <a:r>
              <a:rPr sz="1069" spc="5" dirty="0">
                <a:latin typeface="Times New Roman"/>
                <a:cs typeface="Times New Roman"/>
              </a:rPr>
              <a:t>t </a:t>
            </a:r>
            <a:r>
              <a:rPr sz="1069" spc="10" dirty="0">
                <a:latin typeface="Times New Roman"/>
                <a:cs typeface="Times New Roman"/>
              </a:rPr>
              <a:t>has the  </a:t>
            </a:r>
            <a:r>
              <a:rPr sz="1069" spc="5" dirty="0">
                <a:latin typeface="Times New Roman"/>
                <a:cs typeface="Times New Roman"/>
              </a:rPr>
              <a:t>frequency </a:t>
            </a:r>
            <a:r>
              <a:rPr sz="1069" spc="10" dirty="0">
                <a:latin typeface="Times New Roman"/>
                <a:cs typeface="Times New Roman"/>
              </a:rPr>
              <a:t>6 </a:t>
            </a:r>
            <a:r>
              <a:rPr sz="1069" spc="5" dirty="0">
                <a:latin typeface="Times New Roman"/>
                <a:cs typeface="Times New Roman"/>
              </a:rPr>
              <a:t>i.e.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15" dirty="0">
                <a:latin typeface="Times New Roman"/>
                <a:cs typeface="Times New Roman"/>
              </a:rPr>
              <a:t>sum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a and </a:t>
            </a:r>
            <a:r>
              <a:rPr sz="1069" spc="5" dirty="0">
                <a:latin typeface="Times New Roman"/>
                <a:cs typeface="Times New Roman"/>
              </a:rPr>
              <a:t>t. </a:t>
            </a:r>
            <a:r>
              <a:rPr sz="1069" spc="10" dirty="0">
                <a:latin typeface="Times New Roman"/>
                <a:cs typeface="Times New Roman"/>
              </a:rPr>
              <a:t>These new </a:t>
            </a:r>
            <a:r>
              <a:rPr sz="1069" spc="5" dirty="0">
                <a:latin typeface="Times New Roman"/>
                <a:cs typeface="Times New Roman"/>
              </a:rPr>
              <a:t>nodes </a:t>
            </a:r>
            <a:r>
              <a:rPr sz="1069" spc="10" dirty="0">
                <a:latin typeface="Times New Roman"/>
                <a:cs typeface="Times New Roman"/>
              </a:rPr>
              <a:t>are shown in the </a:t>
            </a:r>
            <a:r>
              <a:rPr sz="1069" spc="5" dirty="0">
                <a:latin typeface="Times New Roman"/>
                <a:cs typeface="Times New Roman"/>
              </a:rPr>
              <a:t>following  figure.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4296833" y="2031471"/>
            <a:ext cx="138289" cy="137054"/>
          </a:xfrm>
          <a:custGeom>
            <a:avLst/>
            <a:gdLst/>
            <a:ahLst/>
            <a:cxnLst/>
            <a:rect l="l" t="t" r="r" b="b"/>
            <a:pathLst>
              <a:path w="142239" h="140969">
                <a:moveTo>
                  <a:pt x="70865" y="0"/>
                </a:moveTo>
                <a:lnTo>
                  <a:pt x="43076" y="5607"/>
                </a:lnTo>
                <a:lnTo>
                  <a:pt x="20574" y="20859"/>
                </a:lnTo>
                <a:lnTo>
                  <a:pt x="5500" y="43398"/>
                </a:lnTo>
                <a:lnTo>
                  <a:pt x="0" y="70866"/>
                </a:lnTo>
                <a:lnTo>
                  <a:pt x="5500" y="98214"/>
                </a:lnTo>
                <a:lnTo>
                  <a:pt x="20574" y="120491"/>
                </a:lnTo>
                <a:lnTo>
                  <a:pt x="43076" y="135481"/>
                </a:lnTo>
                <a:lnTo>
                  <a:pt x="70865" y="140970"/>
                </a:lnTo>
                <a:lnTo>
                  <a:pt x="98333" y="135481"/>
                </a:lnTo>
                <a:lnTo>
                  <a:pt x="120872" y="120491"/>
                </a:lnTo>
                <a:lnTo>
                  <a:pt x="136124" y="98214"/>
                </a:lnTo>
                <a:lnTo>
                  <a:pt x="141732" y="70866"/>
                </a:lnTo>
                <a:lnTo>
                  <a:pt x="136124" y="43398"/>
                </a:lnTo>
                <a:lnTo>
                  <a:pt x="120872" y="20859"/>
                </a:lnTo>
                <a:lnTo>
                  <a:pt x="98333" y="5607"/>
                </a:lnTo>
                <a:lnTo>
                  <a:pt x="70865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5" name="object 45"/>
          <p:cNvSpPr txBox="1"/>
          <p:nvPr/>
        </p:nvSpPr>
        <p:spPr>
          <a:xfrm>
            <a:off x="4431666" y="2051473"/>
            <a:ext cx="84578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90"/>
              </a:lnSpc>
            </a:pPr>
            <a:r>
              <a:rPr sz="1167" spc="10" dirty="0">
                <a:latin typeface="Arial"/>
                <a:cs typeface="Arial"/>
              </a:rPr>
              <a:t>2</a:t>
            </a:r>
            <a:endParaRPr sz="1167">
              <a:latin typeface="Arial"/>
              <a:cs typeface="Arial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3669346" y="2031471"/>
            <a:ext cx="138289" cy="137054"/>
          </a:xfrm>
          <a:custGeom>
            <a:avLst/>
            <a:gdLst/>
            <a:ahLst/>
            <a:cxnLst/>
            <a:rect l="l" t="t" r="r" b="b"/>
            <a:pathLst>
              <a:path w="142239" h="140969">
                <a:moveTo>
                  <a:pt x="70865" y="0"/>
                </a:moveTo>
                <a:lnTo>
                  <a:pt x="43398" y="5607"/>
                </a:lnTo>
                <a:lnTo>
                  <a:pt x="20859" y="20859"/>
                </a:lnTo>
                <a:lnTo>
                  <a:pt x="5607" y="43398"/>
                </a:lnTo>
                <a:lnTo>
                  <a:pt x="0" y="70866"/>
                </a:lnTo>
                <a:lnTo>
                  <a:pt x="5607" y="98214"/>
                </a:lnTo>
                <a:lnTo>
                  <a:pt x="20859" y="120491"/>
                </a:lnTo>
                <a:lnTo>
                  <a:pt x="43398" y="135481"/>
                </a:lnTo>
                <a:lnTo>
                  <a:pt x="70865" y="140970"/>
                </a:lnTo>
                <a:lnTo>
                  <a:pt x="98333" y="135481"/>
                </a:lnTo>
                <a:lnTo>
                  <a:pt x="120872" y="120491"/>
                </a:lnTo>
                <a:lnTo>
                  <a:pt x="136124" y="98214"/>
                </a:lnTo>
                <a:lnTo>
                  <a:pt x="141731" y="70866"/>
                </a:lnTo>
                <a:lnTo>
                  <a:pt x="136124" y="43398"/>
                </a:lnTo>
                <a:lnTo>
                  <a:pt x="120872" y="20859"/>
                </a:lnTo>
                <a:lnTo>
                  <a:pt x="98333" y="5607"/>
                </a:lnTo>
                <a:lnTo>
                  <a:pt x="70865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7" name="object 47"/>
          <p:cNvSpPr txBox="1"/>
          <p:nvPr/>
        </p:nvSpPr>
        <p:spPr>
          <a:xfrm>
            <a:off x="3804180" y="2051473"/>
            <a:ext cx="84578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90"/>
              </a:lnSpc>
            </a:pPr>
            <a:r>
              <a:rPr sz="1167" spc="10" dirty="0">
                <a:latin typeface="Arial"/>
                <a:cs typeface="Arial"/>
              </a:rPr>
              <a:t>2</a:t>
            </a:r>
            <a:endParaRPr sz="1167">
              <a:latin typeface="Arial"/>
              <a:cs typeface="Arial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3564890" y="2135928"/>
            <a:ext cx="138289" cy="322263"/>
          </a:xfrm>
          <a:custGeom>
            <a:avLst/>
            <a:gdLst/>
            <a:ahLst/>
            <a:cxnLst/>
            <a:rect l="l" t="t" r="r" b="b"/>
            <a:pathLst>
              <a:path w="142239" h="331469">
                <a:moveTo>
                  <a:pt x="0" y="331469"/>
                </a:moveTo>
                <a:lnTo>
                  <a:pt x="141731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9" name="object 49"/>
          <p:cNvSpPr/>
          <p:nvPr/>
        </p:nvSpPr>
        <p:spPr>
          <a:xfrm>
            <a:off x="4192376" y="2135928"/>
            <a:ext cx="137054" cy="322263"/>
          </a:xfrm>
          <a:custGeom>
            <a:avLst/>
            <a:gdLst/>
            <a:ahLst/>
            <a:cxnLst/>
            <a:rect l="l" t="t" r="r" b="b"/>
            <a:pathLst>
              <a:path w="140970" h="331469">
                <a:moveTo>
                  <a:pt x="0" y="331469"/>
                </a:moveTo>
                <a:lnTo>
                  <a:pt x="140969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0" name="object 50"/>
          <p:cNvSpPr/>
          <p:nvPr/>
        </p:nvSpPr>
        <p:spPr>
          <a:xfrm>
            <a:off x="4401290" y="2135928"/>
            <a:ext cx="138289" cy="322263"/>
          </a:xfrm>
          <a:custGeom>
            <a:avLst/>
            <a:gdLst/>
            <a:ahLst/>
            <a:cxnLst/>
            <a:rect l="l" t="t" r="r" b="b"/>
            <a:pathLst>
              <a:path w="142239" h="331469">
                <a:moveTo>
                  <a:pt x="0" y="0"/>
                </a:moveTo>
                <a:lnTo>
                  <a:pt x="141732" y="331469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1" name="object 51"/>
          <p:cNvSpPr/>
          <p:nvPr/>
        </p:nvSpPr>
        <p:spPr>
          <a:xfrm>
            <a:off x="3773805" y="2135928"/>
            <a:ext cx="138289" cy="322263"/>
          </a:xfrm>
          <a:custGeom>
            <a:avLst/>
            <a:gdLst/>
            <a:ahLst/>
            <a:cxnLst/>
            <a:rect l="l" t="t" r="r" b="b"/>
            <a:pathLst>
              <a:path w="142239" h="331469">
                <a:moveTo>
                  <a:pt x="0" y="0"/>
                </a:moveTo>
                <a:lnTo>
                  <a:pt x="141732" y="331469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2" name="object 52"/>
          <p:cNvSpPr txBox="1"/>
          <p:nvPr/>
        </p:nvSpPr>
        <p:spPr>
          <a:xfrm>
            <a:off x="5937038" y="6363370"/>
            <a:ext cx="203112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8031" indent="-58648">
              <a:lnSpc>
                <a:spcPts val="1361"/>
              </a:lnSpc>
            </a:pPr>
            <a:r>
              <a:rPr sz="1167" spc="15" dirty="0">
                <a:latin typeface="Arial"/>
                <a:cs typeface="Arial"/>
              </a:rPr>
              <a:t>SP  </a:t>
            </a:r>
            <a:r>
              <a:rPr sz="1167" spc="10" dirty="0">
                <a:latin typeface="Arial"/>
                <a:cs typeface="Arial"/>
              </a:rPr>
              <a:t>3</a:t>
            </a:r>
            <a:endParaRPr sz="1167">
              <a:latin typeface="Arial"/>
              <a:cs typeface="Arial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5919257" y="6323118"/>
            <a:ext cx="230893" cy="229041"/>
          </a:xfrm>
          <a:custGeom>
            <a:avLst/>
            <a:gdLst/>
            <a:ahLst/>
            <a:cxnLst/>
            <a:rect l="l" t="t" r="r" b="b"/>
            <a:pathLst>
              <a:path w="237489" h="235585">
                <a:moveTo>
                  <a:pt x="118872" y="0"/>
                </a:moveTo>
                <a:lnTo>
                  <a:pt x="72651" y="9227"/>
                </a:lnTo>
                <a:lnTo>
                  <a:pt x="34861" y="34385"/>
                </a:lnTo>
                <a:lnTo>
                  <a:pt x="9358" y="71687"/>
                </a:lnTo>
                <a:lnTo>
                  <a:pt x="0" y="117348"/>
                </a:lnTo>
                <a:lnTo>
                  <a:pt x="9358" y="163449"/>
                </a:lnTo>
                <a:lnTo>
                  <a:pt x="34861" y="200977"/>
                </a:lnTo>
                <a:lnTo>
                  <a:pt x="72651" y="226218"/>
                </a:lnTo>
                <a:lnTo>
                  <a:pt x="118872" y="235458"/>
                </a:lnTo>
                <a:lnTo>
                  <a:pt x="164651" y="226218"/>
                </a:lnTo>
                <a:lnTo>
                  <a:pt x="202215" y="200977"/>
                </a:lnTo>
                <a:lnTo>
                  <a:pt x="227635" y="163449"/>
                </a:lnTo>
                <a:lnTo>
                  <a:pt x="236982" y="117348"/>
                </a:lnTo>
                <a:lnTo>
                  <a:pt x="227635" y="71687"/>
                </a:lnTo>
                <a:lnTo>
                  <a:pt x="202215" y="34385"/>
                </a:lnTo>
                <a:lnTo>
                  <a:pt x="164651" y="9227"/>
                </a:lnTo>
                <a:lnTo>
                  <a:pt x="118872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4" name="object 54"/>
          <p:cNvSpPr txBox="1"/>
          <p:nvPr/>
        </p:nvSpPr>
        <p:spPr>
          <a:xfrm>
            <a:off x="5116937" y="6799228"/>
            <a:ext cx="84578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indent="3704">
              <a:lnSpc>
                <a:spcPts val="1351"/>
              </a:lnSpc>
            </a:pPr>
            <a:r>
              <a:rPr sz="1167" spc="5" dirty="0">
                <a:latin typeface="Arial"/>
                <a:cs typeface="Arial"/>
              </a:rPr>
              <a:t>v  </a:t>
            </a:r>
            <a:r>
              <a:rPr sz="1167" spc="10" dirty="0">
                <a:latin typeface="Arial"/>
                <a:cs typeface="Arial"/>
              </a:rPr>
              <a:t>1</a:t>
            </a:r>
            <a:endParaRPr sz="1167">
              <a:latin typeface="Arial"/>
              <a:cs typeface="Arial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5046557" y="6746874"/>
            <a:ext cx="229658" cy="229658"/>
          </a:xfrm>
          <a:custGeom>
            <a:avLst/>
            <a:gdLst/>
            <a:ahLst/>
            <a:cxnLst/>
            <a:rect l="l" t="t" r="r" b="b"/>
            <a:pathLst>
              <a:path w="236220" h="236220">
                <a:moveTo>
                  <a:pt x="118109" y="0"/>
                </a:moveTo>
                <a:lnTo>
                  <a:pt x="72008" y="9239"/>
                </a:lnTo>
                <a:lnTo>
                  <a:pt x="34480" y="34480"/>
                </a:lnTo>
                <a:lnTo>
                  <a:pt x="9239" y="72009"/>
                </a:lnTo>
                <a:lnTo>
                  <a:pt x="0" y="118110"/>
                </a:lnTo>
                <a:lnTo>
                  <a:pt x="9239" y="163889"/>
                </a:lnTo>
                <a:lnTo>
                  <a:pt x="34480" y="201453"/>
                </a:lnTo>
                <a:lnTo>
                  <a:pt x="72009" y="226873"/>
                </a:lnTo>
                <a:lnTo>
                  <a:pt x="118109" y="236220"/>
                </a:lnTo>
                <a:lnTo>
                  <a:pt x="163889" y="226873"/>
                </a:lnTo>
                <a:lnTo>
                  <a:pt x="201453" y="201453"/>
                </a:lnTo>
                <a:lnTo>
                  <a:pt x="226873" y="163889"/>
                </a:lnTo>
                <a:lnTo>
                  <a:pt x="236219" y="118110"/>
                </a:lnTo>
                <a:lnTo>
                  <a:pt x="226873" y="72009"/>
                </a:lnTo>
                <a:lnTo>
                  <a:pt x="201453" y="34480"/>
                </a:lnTo>
                <a:lnTo>
                  <a:pt x="163889" y="9239"/>
                </a:lnTo>
                <a:lnTo>
                  <a:pt x="118109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6" name="object 56"/>
          <p:cNvSpPr txBox="1"/>
          <p:nvPr/>
        </p:nvSpPr>
        <p:spPr>
          <a:xfrm>
            <a:off x="5503651" y="6799228"/>
            <a:ext cx="84578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indent="4321">
              <a:lnSpc>
                <a:spcPts val="1351"/>
              </a:lnSpc>
            </a:pPr>
            <a:r>
              <a:rPr sz="1167" spc="5" dirty="0">
                <a:latin typeface="Arial"/>
                <a:cs typeface="Arial"/>
              </a:rPr>
              <a:t>y  </a:t>
            </a:r>
            <a:r>
              <a:rPr sz="1167" spc="10" dirty="0">
                <a:latin typeface="Arial"/>
                <a:cs typeface="Arial"/>
              </a:rPr>
              <a:t>1</a:t>
            </a:r>
            <a:endParaRPr sz="1167">
              <a:latin typeface="Arial"/>
              <a:cs typeface="Arial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5414010" y="6746874"/>
            <a:ext cx="230893" cy="229658"/>
          </a:xfrm>
          <a:custGeom>
            <a:avLst/>
            <a:gdLst/>
            <a:ahLst/>
            <a:cxnLst/>
            <a:rect l="l" t="t" r="r" b="b"/>
            <a:pathLst>
              <a:path w="237489" h="236220">
                <a:moveTo>
                  <a:pt x="118109" y="0"/>
                </a:moveTo>
                <a:lnTo>
                  <a:pt x="72330" y="9239"/>
                </a:lnTo>
                <a:lnTo>
                  <a:pt x="34766" y="34480"/>
                </a:lnTo>
                <a:lnTo>
                  <a:pt x="9346" y="72009"/>
                </a:lnTo>
                <a:lnTo>
                  <a:pt x="0" y="118110"/>
                </a:lnTo>
                <a:lnTo>
                  <a:pt x="9346" y="163889"/>
                </a:lnTo>
                <a:lnTo>
                  <a:pt x="34766" y="201453"/>
                </a:lnTo>
                <a:lnTo>
                  <a:pt x="72330" y="226873"/>
                </a:lnTo>
                <a:lnTo>
                  <a:pt x="118109" y="236220"/>
                </a:lnTo>
                <a:lnTo>
                  <a:pt x="164330" y="226873"/>
                </a:lnTo>
                <a:lnTo>
                  <a:pt x="202120" y="201453"/>
                </a:lnTo>
                <a:lnTo>
                  <a:pt x="227623" y="163889"/>
                </a:lnTo>
                <a:lnTo>
                  <a:pt x="236981" y="118110"/>
                </a:lnTo>
                <a:lnTo>
                  <a:pt x="227623" y="72009"/>
                </a:lnTo>
                <a:lnTo>
                  <a:pt x="202120" y="34480"/>
                </a:lnTo>
                <a:lnTo>
                  <a:pt x="164330" y="9239"/>
                </a:lnTo>
                <a:lnTo>
                  <a:pt x="118109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8" name="object 58"/>
          <p:cNvSpPr txBox="1"/>
          <p:nvPr/>
        </p:nvSpPr>
        <p:spPr>
          <a:xfrm>
            <a:off x="4963596" y="5731439"/>
            <a:ext cx="84578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indent="16051">
              <a:lnSpc>
                <a:spcPts val="1361"/>
              </a:lnSpc>
            </a:pPr>
            <a:r>
              <a:rPr sz="1167" spc="5" dirty="0">
                <a:latin typeface="Arial"/>
                <a:cs typeface="Arial"/>
              </a:rPr>
              <a:t>r  </a:t>
            </a:r>
            <a:r>
              <a:rPr sz="1167" spc="10" dirty="0">
                <a:latin typeface="Arial"/>
                <a:cs typeface="Arial"/>
              </a:rPr>
              <a:t>5</a:t>
            </a:r>
            <a:endParaRPr sz="1167">
              <a:latin typeface="Arial"/>
              <a:cs typeface="Arial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4898390" y="5680075"/>
            <a:ext cx="229658" cy="229658"/>
          </a:xfrm>
          <a:custGeom>
            <a:avLst/>
            <a:gdLst/>
            <a:ahLst/>
            <a:cxnLst/>
            <a:rect l="l" t="t" r="r" b="b"/>
            <a:pathLst>
              <a:path w="236220" h="236220">
                <a:moveTo>
                  <a:pt x="118109" y="0"/>
                </a:moveTo>
                <a:lnTo>
                  <a:pt x="72330" y="9239"/>
                </a:lnTo>
                <a:lnTo>
                  <a:pt x="34766" y="34480"/>
                </a:lnTo>
                <a:lnTo>
                  <a:pt x="9346" y="72009"/>
                </a:lnTo>
                <a:lnTo>
                  <a:pt x="0" y="118110"/>
                </a:lnTo>
                <a:lnTo>
                  <a:pt x="9346" y="164211"/>
                </a:lnTo>
                <a:lnTo>
                  <a:pt x="34766" y="201739"/>
                </a:lnTo>
                <a:lnTo>
                  <a:pt x="72330" y="226980"/>
                </a:lnTo>
                <a:lnTo>
                  <a:pt x="118109" y="236220"/>
                </a:lnTo>
                <a:lnTo>
                  <a:pt x="164210" y="226980"/>
                </a:lnTo>
                <a:lnTo>
                  <a:pt x="201739" y="201739"/>
                </a:lnTo>
                <a:lnTo>
                  <a:pt x="226980" y="164211"/>
                </a:lnTo>
                <a:lnTo>
                  <a:pt x="236219" y="118110"/>
                </a:lnTo>
                <a:lnTo>
                  <a:pt x="226980" y="72009"/>
                </a:lnTo>
                <a:lnTo>
                  <a:pt x="201739" y="34480"/>
                </a:lnTo>
                <a:lnTo>
                  <a:pt x="164210" y="9239"/>
                </a:lnTo>
                <a:lnTo>
                  <a:pt x="118109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0" name="object 60"/>
          <p:cNvSpPr/>
          <p:nvPr/>
        </p:nvSpPr>
        <p:spPr>
          <a:xfrm>
            <a:off x="4448703" y="6746874"/>
            <a:ext cx="229658" cy="229658"/>
          </a:xfrm>
          <a:custGeom>
            <a:avLst/>
            <a:gdLst/>
            <a:ahLst/>
            <a:cxnLst/>
            <a:rect l="l" t="t" r="r" b="b"/>
            <a:pathLst>
              <a:path w="236220" h="236220">
                <a:moveTo>
                  <a:pt x="118110" y="0"/>
                </a:moveTo>
                <a:lnTo>
                  <a:pt x="72330" y="9239"/>
                </a:lnTo>
                <a:lnTo>
                  <a:pt x="34766" y="34480"/>
                </a:lnTo>
                <a:lnTo>
                  <a:pt x="9346" y="72009"/>
                </a:lnTo>
                <a:lnTo>
                  <a:pt x="0" y="118110"/>
                </a:lnTo>
                <a:lnTo>
                  <a:pt x="9346" y="163889"/>
                </a:lnTo>
                <a:lnTo>
                  <a:pt x="34766" y="201453"/>
                </a:lnTo>
                <a:lnTo>
                  <a:pt x="72330" y="226873"/>
                </a:lnTo>
                <a:lnTo>
                  <a:pt x="118110" y="236220"/>
                </a:lnTo>
                <a:lnTo>
                  <a:pt x="164211" y="226873"/>
                </a:lnTo>
                <a:lnTo>
                  <a:pt x="201739" y="201453"/>
                </a:lnTo>
                <a:lnTo>
                  <a:pt x="226980" y="163889"/>
                </a:lnTo>
                <a:lnTo>
                  <a:pt x="236219" y="118110"/>
                </a:lnTo>
                <a:lnTo>
                  <a:pt x="226980" y="72009"/>
                </a:lnTo>
                <a:lnTo>
                  <a:pt x="201739" y="34480"/>
                </a:lnTo>
                <a:lnTo>
                  <a:pt x="164210" y="9239"/>
                </a:lnTo>
                <a:lnTo>
                  <a:pt x="11811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1" name="object 61"/>
          <p:cNvSpPr txBox="1"/>
          <p:nvPr/>
        </p:nvSpPr>
        <p:spPr>
          <a:xfrm>
            <a:off x="4557606" y="5720326"/>
            <a:ext cx="84578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61"/>
              </a:lnSpc>
            </a:pPr>
            <a:r>
              <a:rPr sz="1167" spc="10" dirty="0">
                <a:latin typeface="Arial"/>
                <a:cs typeface="Arial"/>
              </a:rPr>
              <a:t>e  5</a:t>
            </a:r>
            <a:endParaRPr sz="1167">
              <a:latin typeface="Arial"/>
              <a:cs typeface="Arial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4494635" y="5680075"/>
            <a:ext cx="230893" cy="229658"/>
          </a:xfrm>
          <a:custGeom>
            <a:avLst/>
            <a:gdLst/>
            <a:ahLst/>
            <a:cxnLst/>
            <a:rect l="l" t="t" r="r" b="b"/>
            <a:pathLst>
              <a:path w="237489" h="236220">
                <a:moveTo>
                  <a:pt x="118110" y="0"/>
                </a:moveTo>
                <a:lnTo>
                  <a:pt x="72330" y="9239"/>
                </a:lnTo>
                <a:lnTo>
                  <a:pt x="34766" y="34480"/>
                </a:lnTo>
                <a:lnTo>
                  <a:pt x="9346" y="72009"/>
                </a:lnTo>
                <a:lnTo>
                  <a:pt x="0" y="118110"/>
                </a:lnTo>
                <a:lnTo>
                  <a:pt x="9346" y="164211"/>
                </a:lnTo>
                <a:lnTo>
                  <a:pt x="34766" y="201739"/>
                </a:lnTo>
                <a:lnTo>
                  <a:pt x="72330" y="226980"/>
                </a:lnTo>
                <a:lnTo>
                  <a:pt x="118110" y="236220"/>
                </a:lnTo>
                <a:lnTo>
                  <a:pt x="164330" y="226980"/>
                </a:lnTo>
                <a:lnTo>
                  <a:pt x="202120" y="201739"/>
                </a:lnTo>
                <a:lnTo>
                  <a:pt x="227623" y="164211"/>
                </a:lnTo>
                <a:lnTo>
                  <a:pt x="236982" y="118110"/>
                </a:lnTo>
                <a:lnTo>
                  <a:pt x="227623" y="72009"/>
                </a:lnTo>
                <a:lnTo>
                  <a:pt x="202120" y="34480"/>
                </a:lnTo>
                <a:lnTo>
                  <a:pt x="164330" y="9239"/>
                </a:lnTo>
                <a:lnTo>
                  <a:pt x="11811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3" name="object 63"/>
          <p:cNvSpPr/>
          <p:nvPr/>
        </p:nvSpPr>
        <p:spPr>
          <a:xfrm>
            <a:off x="4081251" y="6746874"/>
            <a:ext cx="229658" cy="229658"/>
          </a:xfrm>
          <a:custGeom>
            <a:avLst/>
            <a:gdLst/>
            <a:ahLst/>
            <a:cxnLst/>
            <a:rect l="l" t="t" r="r" b="b"/>
            <a:pathLst>
              <a:path w="236220" h="236220">
                <a:moveTo>
                  <a:pt x="118109" y="0"/>
                </a:moveTo>
                <a:lnTo>
                  <a:pt x="72008" y="9239"/>
                </a:lnTo>
                <a:lnTo>
                  <a:pt x="34480" y="34480"/>
                </a:lnTo>
                <a:lnTo>
                  <a:pt x="9239" y="72009"/>
                </a:lnTo>
                <a:lnTo>
                  <a:pt x="0" y="118110"/>
                </a:lnTo>
                <a:lnTo>
                  <a:pt x="9239" y="163889"/>
                </a:lnTo>
                <a:lnTo>
                  <a:pt x="34480" y="201453"/>
                </a:lnTo>
                <a:lnTo>
                  <a:pt x="72009" y="226873"/>
                </a:lnTo>
                <a:lnTo>
                  <a:pt x="118109" y="236220"/>
                </a:lnTo>
                <a:lnTo>
                  <a:pt x="164210" y="226873"/>
                </a:lnTo>
                <a:lnTo>
                  <a:pt x="201739" y="201453"/>
                </a:lnTo>
                <a:lnTo>
                  <a:pt x="226980" y="163889"/>
                </a:lnTo>
                <a:lnTo>
                  <a:pt x="236219" y="118110"/>
                </a:lnTo>
                <a:lnTo>
                  <a:pt x="226980" y="72009"/>
                </a:lnTo>
                <a:lnTo>
                  <a:pt x="201739" y="34480"/>
                </a:lnTo>
                <a:lnTo>
                  <a:pt x="164210" y="9239"/>
                </a:lnTo>
                <a:lnTo>
                  <a:pt x="118109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4" name="object 64"/>
          <p:cNvSpPr/>
          <p:nvPr/>
        </p:nvSpPr>
        <p:spPr>
          <a:xfrm>
            <a:off x="3805661" y="6746874"/>
            <a:ext cx="229041" cy="229658"/>
          </a:xfrm>
          <a:custGeom>
            <a:avLst/>
            <a:gdLst/>
            <a:ahLst/>
            <a:cxnLst/>
            <a:rect l="l" t="t" r="r" b="b"/>
            <a:pathLst>
              <a:path w="235585" h="236220">
                <a:moveTo>
                  <a:pt x="117347" y="0"/>
                </a:moveTo>
                <a:lnTo>
                  <a:pt x="71687" y="9239"/>
                </a:lnTo>
                <a:lnTo>
                  <a:pt x="34385" y="34480"/>
                </a:lnTo>
                <a:lnTo>
                  <a:pt x="9227" y="72009"/>
                </a:lnTo>
                <a:lnTo>
                  <a:pt x="0" y="118110"/>
                </a:lnTo>
                <a:lnTo>
                  <a:pt x="9227" y="163889"/>
                </a:lnTo>
                <a:lnTo>
                  <a:pt x="34385" y="201453"/>
                </a:lnTo>
                <a:lnTo>
                  <a:pt x="71687" y="226873"/>
                </a:lnTo>
                <a:lnTo>
                  <a:pt x="117347" y="236220"/>
                </a:lnTo>
                <a:lnTo>
                  <a:pt x="163448" y="226873"/>
                </a:lnTo>
                <a:lnTo>
                  <a:pt x="200977" y="201453"/>
                </a:lnTo>
                <a:lnTo>
                  <a:pt x="226218" y="163889"/>
                </a:lnTo>
                <a:lnTo>
                  <a:pt x="235457" y="118110"/>
                </a:lnTo>
                <a:lnTo>
                  <a:pt x="226218" y="72009"/>
                </a:lnTo>
                <a:lnTo>
                  <a:pt x="200977" y="34480"/>
                </a:lnTo>
                <a:lnTo>
                  <a:pt x="163448" y="9239"/>
                </a:lnTo>
                <a:lnTo>
                  <a:pt x="117347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5" name="object 65"/>
          <p:cNvSpPr txBox="1"/>
          <p:nvPr/>
        </p:nvSpPr>
        <p:spPr>
          <a:xfrm>
            <a:off x="3401165" y="6767618"/>
            <a:ext cx="1213732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76"/>
              </a:lnSpc>
              <a:tabLst>
                <a:tab pos="493260" algn="l"/>
                <a:tab pos="769832" algn="l"/>
                <a:tab pos="1128510" algn="l"/>
              </a:tabLst>
            </a:pPr>
            <a:r>
              <a:rPr sz="1750" spc="15" baseline="2314" dirty="0">
                <a:latin typeface="Arial"/>
                <a:cs typeface="Arial"/>
              </a:rPr>
              <a:t>NL</a:t>
            </a:r>
            <a:r>
              <a:rPr sz="1750" baseline="2314" dirty="0">
                <a:latin typeface="Arial"/>
                <a:cs typeface="Arial"/>
              </a:rPr>
              <a:t>	</a:t>
            </a:r>
            <a:r>
              <a:rPr sz="1167" spc="10" dirty="0">
                <a:latin typeface="Arial"/>
                <a:cs typeface="Arial"/>
              </a:rPr>
              <a:t>b</a:t>
            </a:r>
            <a:r>
              <a:rPr sz="1167" dirty="0">
                <a:latin typeface="Arial"/>
                <a:cs typeface="Arial"/>
              </a:rPr>
              <a:t>	</a:t>
            </a:r>
            <a:r>
              <a:rPr sz="1167" spc="10" dirty="0">
                <a:latin typeface="Arial"/>
                <a:cs typeface="Arial"/>
              </a:rPr>
              <a:t>g</a:t>
            </a:r>
            <a:r>
              <a:rPr sz="1167" dirty="0">
                <a:latin typeface="Arial"/>
                <a:cs typeface="Arial"/>
              </a:rPr>
              <a:t>	</a:t>
            </a:r>
            <a:r>
              <a:rPr sz="1167" spc="10" dirty="0">
                <a:latin typeface="Arial"/>
                <a:cs typeface="Arial"/>
              </a:rPr>
              <a:t>h</a:t>
            </a:r>
            <a:endParaRPr sz="1167">
              <a:latin typeface="Arial"/>
              <a:cs typeface="Arial"/>
            </a:endParaRPr>
          </a:p>
          <a:p>
            <a:pPr marL="54327">
              <a:lnSpc>
                <a:spcPts val="1371"/>
              </a:lnSpc>
              <a:tabLst>
                <a:tab pos="493260" algn="l"/>
                <a:tab pos="769832" algn="l"/>
                <a:tab pos="1128510" algn="l"/>
              </a:tabLst>
            </a:pPr>
            <a:r>
              <a:rPr sz="1750" spc="15" baseline="2314" dirty="0">
                <a:latin typeface="Arial"/>
                <a:cs typeface="Arial"/>
              </a:rPr>
              <a:t>1	</a:t>
            </a:r>
            <a:r>
              <a:rPr sz="1167" spc="10" dirty="0">
                <a:latin typeface="Arial"/>
                <a:cs typeface="Arial"/>
              </a:rPr>
              <a:t>1	1	1</a:t>
            </a:r>
            <a:endParaRPr sz="1167">
              <a:latin typeface="Arial"/>
              <a:cs typeface="Arial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3367088" y="6746874"/>
            <a:ext cx="229658" cy="229658"/>
          </a:xfrm>
          <a:custGeom>
            <a:avLst/>
            <a:gdLst/>
            <a:ahLst/>
            <a:cxnLst/>
            <a:rect l="l" t="t" r="r" b="b"/>
            <a:pathLst>
              <a:path w="236220" h="236220">
                <a:moveTo>
                  <a:pt x="118110" y="0"/>
                </a:moveTo>
                <a:lnTo>
                  <a:pt x="72009" y="9239"/>
                </a:lnTo>
                <a:lnTo>
                  <a:pt x="34480" y="34480"/>
                </a:lnTo>
                <a:lnTo>
                  <a:pt x="9239" y="72009"/>
                </a:lnTo>
                <a:lnTo>
                  <a:pt x="0" y="118110"/>
                </a:lnTo>
                <a:lnTo>
                  <a:pt x="9239" y="163889"/>
                </a:lnTo>
                <a:lnTo>
                  <a:pt x="34480" y="201453"/>
                </a:lnTo>
                <a:lnTo>
                  <a:pt x="72009" y="226873"/>
                </a:lnTo>
                <a:lnTo>
                  <a:pt x="118110" y="236220"/>
                </a:lnTo>
                <a:lnTo>
                  <a:pt x="164211" y="226873"/>
                </a:lnTo>
                <a:lnTo>
                  <a:pt x="201739" y="201453"/>
                </a:lnTo>
                <a:lnTo>
                  <a:pt x="226980" y="163889"/>
                </a:lnTo>
                <a:lnTo>
                  <a:pt x="236220" y="118110"/>
                </a:lnTo>
                <a:lnTo>
                  <a:pt x="226980" y="72009"/>
                </a:lnTo>
                <a:lnTo>
                  <a:pt x="201739" y="34480"/>
                </a:lnTo>
                <a:lnTo>
                  <a:pt x="164211" y="9239"/>
                </a:lnTo>
                <a:lnTo>
                  <a:pt x="11811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7" name="object 67"/>
          <p:cNvSpPr txBox="1"/>
          <p:nvPr/>
        </p:nvSpPr>
        <p:spPr>
          <a:xfrm>
            <a:off x="3206326" y="6339170"/>
            <a:ext cx="84578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indent="4321">
              <a:lnSpc>
                <a:spcPts val="1351"/>
              </a:lnSpc>
            </a:pPr>
            <a:r>
              <a:rPr sz="1167" spc="5" dirty="0">
                <a:latin typeface="Arial"/>
                <a:cs typeface="Arial"/>
              </a:rPr>
              <a:t>s  </a:t>
            </a:r>
            <a:r>
              <a:rPr sz="1167" spc="10" dirty="0">
                <a:latin typeface="Arial"/>
                <a:cs typeface="Arial"/>
              </a:rPr>
              <a:t>2</a:t>
            </a:r>
            <a:endParaRPr sz="1167">
              <a:latin typeface="Arial"/>
              <a:cs typeface="Arial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3115945" y="6286818"/>
            <a:ext cx="229658" cy="229658"/>
          </a:xfrm>
          <a:custGeom>
            <a:avLst/>
            <a:gdLst/>
            <a:ahLst/>
            <a:cxnLst/>
            <a:rect l="l" t="t" r="r" b="b"/>
            <a:pathLst>
              <a:path w="236220" h="236220">
                <a:moveTo>
                  <a:pt x="118110" y="0"/>
                </a:moveTo>
                <a:lnTo>
                  <a:pt x="72009" y="9239"/>
                </a:lnTo>
                <a:lnTo>
                  <a:pt x="34480" y="34480"/>
                </a:lnTo>
                <a:lnTo>
                  <a:pt x="9239" y="72009"/>
                </a:lnTo>
                <a:lnTo>
                  <a:pt x="0" y="118110"/>
                </a:lnTo>
                <a:lnTo>
                  <a:pt x="9239" y="164211"/>
                </a:lnTo>
                <a:lnTo>
                  <a:pt x="34480" y="201739"/>
                </a:lnTo>
                <a:lnTo>
                  <a:pt x="72009" y="226980"/>
                </a:lnTo>
                <a:lnTo>
                  <a:pt x="118110" y="236220"/>
                </a:lnTo>
                <a:lnTo>
                  <a:pt x="164211" y="226980"/>
                </a:lnTo>
                <a:lnTo>
                  <a:pt x="201739" y="201739"/>
                </a:lnTo>
                <a:lnTo>
                  <a:pt x="226980" y="164211"/>
                </a:lnTo>
                <a:lnTo>
                  <a:pt x="236219" y="118110"/>
                </a:lnTo>
                <a:lnTo>
                  <a:pt x="226980" y="72009"/>
                </a:lnTo>
                <a:lnTo>
                  <a:pt x="201739" y="34480"/>
                </a:lnTo>
                <a:lnTo>
                  <a:pt x="164210" y="9239"/>
                </a:lnTo>
                <a:lnTo>
                  <a:pt x="11811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9" name="object 69"/>
          <p:cNvSpPr/>
          <p:nvPr/>
        </p:nvSpPr>
        <p:spPr>
          <a:xfrm>
            <a:off x="2748492" y="6286818"/>
            <a:ext cx="229041" cy="229658"/>
          </a:xfrm>
          <a:custGeom>
            <a:avLst/>
            <a:gdLst/>
            <a:ahLst/>
            <a:cxnLst/>
            <a:rect l="l" t="t" r="r" b="b"/>
            <a:pathLst>
              <a:path w="235585" h="236220">
                <a:moveTo>
                  <a:pt x="118110" y="0"/>
                </a:moveTo>
                <a:lnTo>
                  <a:pt x="72009" y="9239"/>
                </a:lnTo>
                <a:lnTo>
                  <a:pt x="34480" y="34480"/>
                </a:lnTo>
                <a:lnTo>
                  <a:pt x="9239" y="72009"/>
                </a:lnTo>
                <a:lnTo>
                  <a:pt x="0" y="118110"/>
                </a:lnTo>
                <a:lnTo>
                  <a:pt x="9239" y="164211"/>
                </a:lnTo>
                <a:lnTo>
                  <a:pt x="34480" y="201739"/>
                </a:lnTo>
                <a:lnTo>
                  <a:pt x="72009" y="226980"/>
                </a:lnTo>
                <a:lnTo>
                  <a:pt x="118110" y="236220"/>
                </a:lnTo>
                <a:lnTo>
                  <a:pt x="163770" y="226980"/>
                </a:lnTo>
                <a:lnTo>
                  <a:pt x="201072" y="201739"/>
                </a:lnTo>
                <a:lnTo>
                  <a:pt x="226230" y="164211"/>
                </a:lnTo>
                <a:lnTo>
                  <a:pt x="235457" y="118110"/>
                </a:lnTo>
                <a:lnTo>
                  <a:pt x="226230" y="72009"/>
                </a:lnTo>
                <a:lnTo>
                  <a:pt x="201072" y="34480"/>
                </a:lnTo>
                <a:lnTo>
                  <a:pt x="163770" y="9239"/>
                </a:lnTo>
                <a:lnTo>
                  <a:pt x="11811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0" name="object 70"/>
          <p:cNvSpPr txBox="1"/>
          <p:nvPr/>
        </p:nvSpPr>
        <p:spPr>
          <a:xfrm>
            <a:off x="2561801" y="6328305"/>
            <a:ext cx="342018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694">
              <a:lnSpc>
                <a:spcPts val="1376"/>
              </a:lnSpc>
              <a:tabLst>
                <a:tab pos="257434" algn="l"/>
              </a:tabLst>
            </a:pPr>
            <a:r>
              <a:rPr sz="1167" spc="5" dirty="0">
                <a:latin typeface="Arial"/>
                <a:cs typeface="Arial"/>
              </a:rPr>
              <a:t>i	</a:t>
            </a:r>
            <a:r>
              <a:rPr sz="1167" spc="10" dirty="0">
                <a:latin typeface="Arial"/>
                <a:cs typeface="Arial"/>
              </a:rPr>
              <a:t>n</a:t>
            </a:r>
            <a:endParaRPr sz="1167">
              <a:latin typeface="Arial"/>
              <a:cs typeface="Arial"/>
            </a:endParaRPr>
          </a:p>
          <a:p>
            <a:pPr>
              <a:lnSpc>
                <a:spcPts val="1371"/>
              </a:lnSpc>
              <a:tabLst>
                <a:tab pos="257434" algn="l"/>
              </a:tabLst>
            </a:pPr>
            <a:r>
              <a:rPr sz="1167" spc="10" dirty="0">
                <a:latin typeface="Arial"/>
                <a:cs typeface="Arial"/>
              </a:rPr>
              <a:t>2	2</a:t>
            </a:r>
            <a:endParaRPr sz="1167">
              <a:latin typeface="Arial"/>
              <a:cs typeface="Arial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2472161" y="6286818"/>
            <a:ext cx="230893" cy="229658"/>
          </a:xfrm>
          <a:custGeom>
            <a:avLst/>
            <a:gdLst/>
            <a:ahLst/>
            <a:cxnLst/>
            <a:rect l="l" t="t" r="r" b="b"/>
            <a:pathLst>
              <a:path w="237489" h="236220">
                <a:moveTo>
                  <a:pt x="118872" y="0"/>
                </a:moveTo>
                <a:lnTo>
                  <a:pt x="72651" y="9239"/>
                </a:lnTo>
                <a:lnTo>
                  <a:pt x="34861" y="34480"/>
                </a:lnTo>
                <a:lnTo>
                  <a:pt x="9358" y="72009"/>
                </a:lnTo>
                <a:lnTo>
                  <a:pt x="0" y="118110"/>
                </a:lnTo>
                <a:lnTo>
                  <a:pt x="9358" y="164211"/>
                </a:lnTo>
                <a:lnTo>
                  <a:pt x="34861" y="201739"/>
                </a:lnTo>
                <a:lnTo>
                  <a:pt x="72651" y="226980"/>
                </a:lnTo>
                <a:lnTo>
                  <a:pt x="118872" y="236220"/>
                </a:lnTo>
                <a:lnTo>
                  <a:pt x="164651" y="226980"/>
                </a:lnTo>
                <a:lnTo>
                  <a:pt x="202215" y="201739"/>
                </a:lnTo>
                <a:lnTo>
                  <a:pt x="227635" y="164211"/>
                </a:lnTo>
                <a:lnTo>
                  <a:pt x="236981" y="118110"/>
                </a:lnTo>
                <a:lnTo>
                  <a:pt x="227635" y="72009"/>
                </a:lnTo>
                <a:lnTo>
                  <a:pt x="202215" y="34480"/>
                </a:lnTo>
                <a:lnTo>
                  <a:pt x="164651" y="9239"/>
                </a:lnTo>
                <a:lnTo>
                  <a:pt x="118872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2" name="object 72"/>
          <p:cNvSpPr txBox="1"/>
          <p:nvPr/>
        </p:nvSpPr>
        <p:spPr>
          <a:xfrm>
            <a:off x="2185459" y="6375964"/>
            <a:ext cx="84578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61"/>
              </a:lnSpc>
            </a:pPr>
            <a:r>
              <a:rPr sz="1167" spc="10" dirty="0">
                <a:latin typeface="Arial"/>
                <a:cs typeface="Arial"/>
              </a:rPr>
              <a:t>d  2</a:t>
            </a:r>
            <a:endParaRPr sz="1167">
              <a:latin typeface="Arial"/>
              <a:cs typeface="Arial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2101004" y="6321636"/>
            <a:ext cx="229658" cy="229658"/>
          </a:xfrm>
          <a:custGeom>
            <a:avLst/>
            <a:gdLst/>
            <a:ahLst/>
            <a:cxnLst/>
            <a:rect l="l" t="t" r="r" b="b"/>
            <a:pathLst>
              <a:path w="236219" h="236220">
                <a:moveTo>
                  <a:pt x="118110" y="0"/>
                </a:moveTo>
                <a:lnTo>
                  <a:pt x="72330" y="9346"/>
                </a:lnTo>
                <a:lnTo>
                  <a:pt x="34766" y="34766"/>
                </a:lnTo>
                <a:lnTo>
                  <a:pt x="9346" y="72330"/>
                </a:lnTo>
                <a:lnTo>
                  <a:pt x="0" y="118110"/>
                </a:lnTo>
                <a:lnTo>
                  <a:pt x="9346" y="164211"/>
                </a:lnTo>
                <a:lnTo>
                  <a:pt x="34766" y="201739"/>
                </a:lnTo>
                <a:lnTo>
                  <a:pt x="72330" y="226980"/>
                </a:lnTo>
                <a:lnTo>
                  <a:pt x="118110" y="236220"/>
                </a:lnTo>
                <a:lnTo>
                  <a:pt x="164211" y="226980"/>
                </a:lnTo>
                <a:lnTo>
                  <a:pt x="201739" y="201739"/>
                </a:lnTo>
                <a:lnTo>
                  <a:pt x="226980" y="164211"/>
                </a:lnTo>
                <a:lnTo>
                  <a:pt x="236219" y="118110"/>
                </a:lnTo>
                <a:lnTo>
                  <a:pt x="226980" y="72330"/>
                </a:lnTo>
                <a:lnTo>
                  <a:pt x="201739" y="34766"/>
                </a:lnTo>
                <a:lnTo>
                  <a:pt x="164211" y="9346"/>
                </a:lnTo>
                <a:lnTo>
                  <a:pt x="11811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4" name="object 74"/>
          <p:cNvSpPr txBox="1"/>
          <p:nvPr/>
        </p:nvSpPr>
        <p:spPr>
          <a:xfrm>
            <a:off x="1884680" y="5838860"/>
            <a:ext cx="84578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indent="20372">
              <a:lnSpc>
                <a:spcPts val="1361"/>
              </a:lnSpc>
            </a:pPr>
            <a:r>
              <a:rPr sz="1167" spc="5" dirty="0">
                <a:latin typeface="Arial"/>
                <a:cs typeface="Arial"/>
              </a:rPr>
              <a:t>t  </a:t>
            </a:r>
            <a:r>
              <a:rPr sz="1167" spc="10" dirty="0">
                <a:latin typeface="Arial"/>
                <a:cs typeface="Arial"/>
              </a:rPr>
              <a:t>3</a:t>
            </a:r>
            <a:endParaRPr sz="1167">
              <a:latin typeface="Arial"/>
              <a:cs typeface="Arial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1809115" y="5771939"/>
            <a:ext cx="229658" cy="229658"/>
          </a:xfrm>
          <a:custGeom>
            <a:avLst/>
            <a:gdLst/>
            <a:ahLst/>
            <a:cxnLst/>
            <a:rect l="l" t="t" r="r" b="b"/>
            <a:pathLst>
              <a:path w="236219" h="236220">
                <a:moveTo>
                  <a:pt x="118109" y="0"/>
                </a:moveTo>
                <a:lnTo>
                  <a:pt x="72008" y="9239"/>
                </a:lnTo>
                <a:lnTo>
                  <a:pt x="34480" y="34480"/>
                </a:lnTo>
                <a:lnTo>
                  <a:pt x="9239" y="72009"/>
                </a:lnTo>
                <a:lnTo>
                  <a:pt x="0" y="118110"/>
                </a:lnTo>
                <a:lnTo>
                  <a:pt x="9239" y="164211"/>
                </a:lnTo>
                <a:lnTo>
                  <a:pt x="34480" y="201739"/>
                </a:lnTo>
                <a:lnTo>
                  <a:pt x="72008" y="226980"/>
                </a:lnTo>
                <a:lnTo>
                  <a:pt x="118109" y="236220"/>
                </a:lnTo>
                <a:lnTo>
                  <a:pt x="164210" y="226980"/>
                </a:lnTo>
                <a:lnTo>
                  <a:pt x="201739" y="201739"/>
                </a:lnTo>
                <a:lnTo>
                  <a:pt x="226980" y="164211"/>
                </a:lnTo>
                <a:lnTo>
                  <a:pt x="236219" y="118110"/>
                </a:lnTo>
                <a:lnTo>
                  <a:pt x="226980" y="72009"/>
                </a:lnTo>
                <a:lnTo>
                  <a:pt x="201739" y="34480"/>
                </a:lnTo>
                <a:lnTo>
                  <a:pt x="164210" y="9239"/>
                </a:lnTo>
                <a:lnTo>
                  <a:pt x="118109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6" name="object 76"/>
          <p:cNvSpPr txBox="1"/>
          <p:nvPr/>
        </p:nvSpPr>
        <p:spPr>
          <a:xfrm>
            <a:off x="1457961" y="5849479"/>
            <a:ext cx="84578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51"/>
              </a:lnSpc>
            </a:pPr>
            <a:r>
              <a:rPr sz="1167" spc="10" dirty="0">
                <a:latin typeface="Arial"/>
                <a:cs typeface="Arial"/>
              </a:rPr>
              <a:t>a  3</a:t>
            </a:r>
            <a:endParaRPr sz="1167">
              <a:latin typeface="Arial"/>
              <a:cs typeface="Arial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1369059" y="5806758"/>
            <a:ext cx="230893" cy="229041"/>
          </a:xfrm>
          <a:custGeom>
            <a:avLst/>
            <a:gdLst/>
            <a:ahLst/>
            <a:cxnLst/>
            <a:rect l="l" t="t" r="r" b="b"/>
            <a:pathLst>
              <a:path w="237489" h="235585">
                <a:moveTo>
                  <a:pt x="118872" y="0"/>
                </a:moveTo>
                <a:lnTo>
                  <a:pt x="72651" y="9227"/>
                </a:lnTo>
                <a:lnTo>
                  <a:pt x="34861" y="34385"/>
                </a:lnTo>
                <a:lnTo>
                  <a:pt x="9358" y="71687"/>
                </a:lnTo>
                <a:lnTo>
                  <a:pt x="0" y="117348"/>
                </a:lnTo>
                <a:lnTo>
                  <a:pt x="9358" y="163127"/>
                </a:lnTo>
                <a:lnTo>
                  <a:pt x="34861" y="200691"/>
                </a:lnTo>
                <a:lnTo>
                  <a:pt x="72651" y="226111"/>
                </a:lnTo>
                <a:lnTo>
                  <a:pt x="118872" y="235458"/>
                </a:lnTo>
                <a:lnTo>
                  <a:pt x="164651" y="226111"/>
                </a:lnTo>
                <a:lnTo>
                  <a:pt x="202215" y="200691"/>
                </a:lnTo>
                <a:lnTo>
                  <a:pt x="227635" y="163127"/>
                </a:lnTo>
                <a:lnTo>
                  <a:pt x="236981" y="117348"/>
                </a:lnTo>
                <a:lnTo>
                  <a:pt x="227635" y="71687"/>
                </a:lnTo>
                <a:lnTo>
                  <a:pt x="202215" y="34385"/>
                </a:lnTo>
                <a:lnTo>
                  <a:pt x="164651" y="9227"/>
                </a:lnTo>
                <a:lnTo>
                  <a:pt x="118872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8" name="object 78"/>
          <p:cNvSpPr/>
          <p:nvPr/>
        </p:nvSpPr>
        <p:spPr>
          <a:xfrm>
            <a:off x="5184352" y="6424611"/>
            <a:ext cx="138289" cy="322263"/>
          </a:xfrm>
          <a:custGeom>
            <a:avLst/>
            <a:gdLst/>
            <a:ahLst/>
            <a:cxnLst/>
            <a:rect l="l" t="t" r="r" b="b"/>
            <a:pathLst>
              <a:path w="142239" h="331470">
                <a:moveTo>
                  <a:pt x="0" y="331469"/>
                </a:moveTo>
                <a:lnTo>
                  <a:pt x="141732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9" name="object 79"/>
          <p:cNvSpPr/>
          <p:nvPr/>
        </p:nvSpPr>
        <p:spPr>
          <a:xfrm>
            <a:off x="5368078" y="6424611"/>
            <a:ext cx="138289" cy="322263"/>
          </a:xfrm>
          <a:custGeom>
            <a:avLst/>
            <a:gdLst/>
            <a:ahLst/>
            <a:cxnLst/>
            <a:rect l="l" t="t" r="r" b="b"/>
            <a:pathLst>
              <a:path w="142239" h="331470">
                <a:moveTo>
                  <a:pt x="0" y="0"/>
                </a:moveTo>
                <a:lnTo>
                  <a:pt x="141732" y="331469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0" name="object 80"/>
          <p:cNvSpPr/>
          <p:nvPr/>
        </p:nvSpPr>
        <p:spPr>
          <a:xfrm>
            <a:off x="5276215" y="6333490"/>
            <a:ext cx="137054" cy="137054"/>
          </a:xfrm>
          <a:custGeom>
            <a:avLst/>
            <a:gdLst/>
            <a:ahLst/>
            <a:cxnLst/>
            <a:rect l="l" t="t" r="r" b="b"/>
            <a:pathLst>
              <a:path w="140970" h="140970">
                <a:moveTo>
                  <a:pt x="70865" y="0"/>
                </a:moveTo>
                <a:lnTo>
                  <a:pt x="43076" y="5488"/>
                </a:lnTo>
                <a:lnTo>
                  <a:pt x="20573" y="20478"/>
                </a:lnTo>
                <a:lnTo>
                  <a:pt x="5500" y="42755"/>
                </a:lnTo>
                <a:lnTo>
                  <a:pt x="0" y="70103"/>
                </a:lnTo>
                <a:lnTo>
                  <a:pt x="5500" y="97571"/>
                </a:lnTo>
                <a:lnTo>
                  <a:pt x="20574" y="120110"/>
                </a:lnTo>
                <a:lnTo>
                  <a:pt x="43076" y="135362"/>
                </a:lnTo>
                <a:lnTo>
                  <a:pt x="70865" y="140969"/>
                </a:lnTo>
                <a:lnTo>
                  <a:pt x="98214" y="135362"/>
                </a:lnTo>
                <a:lnTo>
                  <a:pt x="120491" y="120110"/>
                </a:lnTo>
                <a:lnTo>
                  <a:pt x="135481" y="97571"/>
                </a:lnTo>
                <a:lnTo>
                  <a:pt x="140970" y="70103"/>
                </a:lnTo>
                <a:lnTo>
                  <a:pt x="135481" y="42755"/>
                </a:lnTo>
                <a:lnTo>
                  <a:pt x="120491" y="20478"/>
                </a:lnTo>
                <a:lnTo>
                  <a:pt x="98214" y="5488"/>
                </a:lnTo>
                <a:lnTo>
                  <a:pt x="7086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1" name="object 81"/>
          <p:cNvSpPr/>
          <p:nvPr/>
        </p:nvSpPr>
        <p:spPr>
          <a:xfrm>
            <a:off x="5276215" y="6333490"/>
            <a:ext cx="137054" cy="137054"/>
          </a:xfrm>
          <a:custGeom>
            <a:avLst/>
            <a:gdLst/>
            <a:ahLst/>
            <a:cxnLst/>
            <a:rect l="l" t="t" r="r" b="b"/>
            <a:pathLst>
              <a:path w="140970" h="140970">
                <a:moveTo>
                  <a:pt x="70865" y="0"/>
                </a:moveTo>
                <a:lnTo>
                  <a:pt x="43076" y="5488"/>
                </a:lnTo>
                <a:lnTo>
                  <a:pt x="20573" y="20478"/>
                </a:lnTo>
                <a:lnTo>
                  <a:pt x="5500" y="42755"/>
                </a:lnTo>
                <a:lnTo>
                  <a:pt x="0" y="70103"/>
                </a:lnTo>
                <a:lnTo>
                  <a:pt x="5500" y="97571"/>
                </a:lnTo>
                <a:lnTo>
                  <a:pt x="20574" y="120110"/>
                </a:lnTo>
                <a:lnTo>
                  <a:pt x="43076" y="135362"/>
                </a:lnTo>
                <a:lnTo>
                  <a:pt x="70865" y="140969"/>
                </a:lnTo>
                <a:lnTo>
                  <a:pt x="98214" y="135362"/>
                </a:lnTo>
                <a:lnTo>
                  <a:pt x="120491" y="120110"/>
                </a:lnTo>
                <a:lnTo>
                  <a:pt x="135481" y="97571"/>
                </a:lnTo>
                <a:lnTo>
                  <a:pt x="140970" y="70103"/>
                </a:lnTo>
                <a:lnTo>
                  <a:pt x="135481" y="42755"/>
                </a:lnTo>
                <a:lnTo>
                  <a:pt x="120491" y="20478"/>
                </a:lnTo>
                <a:lnTo>
                  <a:pt x="98214" y="5488"/>
                </a:lnTo>
                <a:lnTo>
                  <a:pt x="70865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2" name="object 82"/>
          <p:cNvSpPr txBox="1"/>
          <p:nvPr/>
        </p:nvSpPr>
        <p:spPr>
          <a:xfrm>
            <a:off x="5411046" y="6353493"/>
            <a:ext cx="84578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90"/>
              </a:lnSpc>
            </a:pPr>
            <a:r>
              <a:rPr sz="1167" spc="10" dirty="0">
                <a:latin typeface="Arial"/>
                <a:cs typeface="Arial"/>
              </a:rPr>
              <a:t>2</a:t>
            </a:r>
            <a:endParaRPr sz="1167">
              <a:latin typeface="Arial"/>
              <a:cs typeface="Arial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1352267" y="7414120"/>
            <a:ext cx="4853693" cy="1854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7990"/>
            <a:r>
              <a:rPr sz="1069" b="1" spc="10" dirty="0">
                <a:latin typeface="Times New Roman"/>
                <a:cs typeface="Times New Roman"/>
              </a:rPr>
              <a:t>Fig 26.4: </a:t>
            </a:r>
            <a:r>
              <a:rPr sz="1069" spc="10" dirty="0">
                <a:latin typeface="Times New Roman"/>
                <a:cs typeface="Times New Roman"/>
              </a:rPr>
              <a:t>joining </a:t>
            </a:r>
            <a:r>
              <a:rPr sz="1069" spc="5" dirty="0">
                <a:latin typeface="Times New Roman"/>
                <a:cs typeface="Times New Roman"/>
              </a:rPr>
              <a:t>different </a:t>
            </a:r>
            <a:r>
              <a:rPr sz="1069" spc="10" dirty="0">
                <a:latin typeface="Times New Roman"/>
                <a:cs typeface="Times New Roman"/>
              </a:rPr>
              <a:t>nodes to create </a:t>
            </a:r>
            <a:r>
              <a:rPr sz="1069" spc="15" dirty="0">
                <a:latin typeface="Times New Roman"/>
                <a:cs typeface="Times New Roman"/>
              </a:rPr>
              <a:t>new</a:t>
            </a:r>
            <a:r>
              <a:rPr sz="1069" spc="-6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nodes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spcBef>
                <a:spcPts val="49"/>
              </a:spcBef>
            </a:pPr>
            <a:endParaRPr sz="1507">
              <a:latin typeface="Times New Roman"/>
              <a:cs typeface="Times New Roman"/>
            </a:endParaRPr>
          </a:p>
          <a:p>
            <a:pPr marL="12347" marR="5556" algn="just">
              <a:lnSpc>
                <a:spcPts val="1264"/>
              </a:lnSpc>
              <a:spcBef>
                <a:spcPts val="5"/>
              </a:spcBef>
            </a:pPr>
            <a:r>
              <a:rPr sz="1069" spc="15" dirty="0">
                <a:latin typeface="Times New Roman"/>
                <a:cs typeface="Times New Roman"/>
              </a:rPr>
              <a:t>Now we </a:t>
            </a:r>
            <a:r>
              <a:rPr sz="1069" spc="5" dirty="0">
                <a:latin typeface="Times New Roman"/>
                <a:cs typeface="Times New Roman"/>
              </a:rPr>
              <a:t>consider </a:t>
            </a:r>
            <a:r>
              <a:rPr sz="1069" spc="10" dirty="0">
                <a:latin typeface="Times New Roman"/>
                <a:cs typeface="Times New Roman"/>
              </a:rPr>
              <a:t>these new </a:t>
            </a:r>
            <a:r>
              <a:rPr sz="1069" spc="5" dirty="0">
                <a:latin typeface="Times New Roman"/>
                <a:cs typeface="Times New Roman"/>
              </a:rPr>
              <a:t>nodes as inner </a:t>
            </a:r>
            <a:r>
              <a:rPr sz="1069" spc="10" dirty="0">
                <a:latin typeface="Times New Roman"/>
                <a:cs typeface="Times New Roman"/>
              </a:rPr>
              <a:t>nodes and </a:t>
            </a:r>
            <a:r>
              <a:rPr sz="1069" spc="5" dirty="0">
                <a:latin typeface="Times New Roman"/>
                <a:cs typeface="Times New Roman"/>
              </a:rPr>
              <a:t>build the tree </a:t>
            </a:r>
            <a:r>
              <a:rPr sz="1069" spc="10" dirty="0">
                <a:latin typeface="Times New Roman"/>
                <a:cs typeface="Times New Roman"/>
              </a:rPr>
              <a:t>upward </a:t>
            </a:r>
            <a:r>
              <a:rPr sz="1069" spc="5" dirty="0">
                <a:latin typeface="Times New Roman"/>
                <a:cs typeface="Times New Roman"/>
              </a:rPr>
              <a:t>towards  the root. </a:t>
            </a:r>
            <a:r>
              <a:rPr sz="1069" spc="15" dirty="0">
                <a:latin typeface="Times New Roman"/>
                <a:cs typeface="Times New Roman"/>
              </a:rPr>
              <a:t>Now we </a:t>
            </a:r>
            <a:r>
              <a:rPr sz="1069" spc="10" dirty="0">
                <a:latin typeface="Times New Roman"/>
                <a:cs typeface="Times New Roman"/>
              </a:rPr>
              <a:t>take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node SP and </a:t>
            </a:r>
            <a:r>
              <a:rPr sz="1069" spc="5" dirty="0">
                <a:latin typeface="Times New Roman"/>
                <a:cs typeface="Times New Roman"/>
              </a:rPr>
              <a:t>join </a:t>
            </a:r>
            <a:r>
              <a:rPr sz="1069" dirty="0">
                <a:latin typeface="Times New Roman"/>
                <a:cs typeface="Times New Roman"/>
              </a:rPr>
              <a:t>it </a:t>
            </a:r>
            <a:r>
              <a:rPr sz="1069" spc="5" dirty="0">
                <a:latin typeface="Times New Roman"/>
                <a:cs typeface="Times New Roman"/>
              </a:rPr>
              <a:t>with </a:t>
            </a:r>
            <a:r>
              <a:rPr sz="1069" spc="10" dirty="0">
                <a:latin typeface="Times New Roman"/>
                <a:cs typeface="Times New Roman"/>
              </a:rPr>
              <a:t>the node </a:t>
            </a:r>
            <a:r>
              <a:rPr sz="1069" spc="5" dirty="0">
                <a:latin typeface="Times New Roman"/>
                <a:cs typeface="Times New Roman"/>
              </a:rPr>
              <a:t>that is </a:t>
            </a:r>
            <a:r>
              <a:rPr sz="1069" spc="10" dirty="0">
                <a:latin typeface="Times New Roman"/>
                <a:cs typeface="Times New Roman"/>
              </a:rPr>
              <a:t>the parent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v </a:t>
            </a:r>
            <a:r>
              <a:rPr sz="1069" spc="6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and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10"/>
              </a:lnSpc>
            </a:pPr>
            <a:r>
              <a:rPr sz="1069" spc="10" dirty="0">
                <a:latin typeface="Times New Roman"/>
                <a:cs typeface="Times New Roman"/>
              </a:rPr>
              <a:t>y.</a:t>
            </a:r>
            <a:r>
              <a:rPr sz="1069" spc="126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The</a:t>
            </a:r>
            <a:r>
              <a:rPr sz="1069" spc="126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resultant</a:t>
            </a:r>
            <a:r>
              <a:rPr sz="1069" spc="12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node</a:t>
            </a:r>
            <a:r>
              <a:rPr sz="1069" spc="12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has</a:t>
            </a:r>
            <a:r>
              <a:rPr sz="1069" spc="12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frequency</a:t>
            </a:r>
            <a:r>
              <a:rPr sz="1069" spc="131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5</a:t>
            </a:r>
            <a:r>
              <a:rPr sz="1069" spc="12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as</a:t>
            </a:r>
            <a:r>
              <a:rPr sz="1069" spc="131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126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frequencies</a:t>
            </a:r>
            <a:r>
              <a:rPr sz="1069" spc="126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of</a:t>
            </a:r>
            <a:r>
              <a:rPr sz="1069" spc="131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its</a:t>
            </a:r>
            <a:r>
              <a:rPr sz="1069" spc="131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children</a:t>
            </a:r>
            <a:r>
              <a:rPr sz="1069" spc="131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are</a:t>
            </a:r>
            <a:r>
              <a:rPr sz="1069" spc="12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2</a:t>
            </a:r>
            <a:r>
              <a:rPr sz="1069" spc="131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and</a:t>
            </a:r>
            <a:r>
              <a:rPr sz="1069" spc="131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5</a:t>
            </a: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400"/>
              </a:lnSpc>
              <a:spcBef>
                <a:spcPts val="10"/>
              </a:spcBef>
            </a:pPr>
            <a:r>
              <a:rPr sz="1069" spc="5" dirty="0">
                <a:latin typeface="Times New Roman"/>
                <a:cs typeface="Times New Roman"/>
              </a:rPr>
              <a:t>respectively. </a:t>
            </a: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join </a:t>
            </a:r>
            <a:r>
              <a:rPr sz="1069" spc="10" dirty="0">
                <a:latin typeface="Times New Roman"/>
                <a:cs typeface="Times New Roman"/>
              </a:rPr>
              <a:t>these </a:t>
            </a:r>
            <a:r>
              <a:rPr sz="1069" spc="5" dirty="0">
                <a:latin typeface="Times New Roman"/>
                <a:cs typeface="Times New Roman"/>
              </a:rPr>
              <a:t>nodes of higher frequencies. In other </a:t>
            </a:r>
            <a:r>
              <a:rPr sz="1069" spc="10" dirty="0">
                <a:latin typeface="Times New Roman"/>
                <a:cs typeface="Times New Roman"/>
              </a:rPr>
              <a:t>words, the node  </a:t>
            </a:r>
            <a:r>
              <a:rPr sz="1069" spc="5" dirty="0">
                <a:latin typeface="Times New Roman"/>
                <a:cs typeface="Times New Roman"/>
              </a:rPr>
              <a:t>r is </a:t>
            </a:r>
            <a:r>
              <a:rPr sz="1069" spc="10" dirty="0">
                <a:latin typeface="Times New Roman"/>
                <a:cs typeface="Times New Roman"/>
              </a:rPr>
              <a:t>joined with the newly created node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frequency 5 that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on the </a:t>
            </a:r>
            <a:r>
              <a:rPr sz="1069" spc="5" dirty="0">
                <a:latin typeface="Times New Roman"/>
                <a:cs typeface="Times New Roman"/>
              </a:rPr>
              <a:t>left side of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r  in the figure 26.5. </a:t>
            </a:r>
            <a:r>
              <a:rPr sz="1069" spc="10" dirty="0">
                <a:latin typeface="Times New Roman"/>
                <a:cs typeface="Times New Roman"/>
              </a:rPr>
              <a:t>Thus a new node </a:t>
            </a:r>
            <a:r>
              <a:rPr sz="1069" spc="5" dirty="0">
                <a:latin typeface="Times New Roman"/>
                <a:cs typeface="Times New Roman"/>
              </a:rPr>
              <a:t>of frequency </a:t>
            </a:r>
            <a:r>
              <a:rPr sz="1069" spc="10" dirty="0">
                <a:latin typeface="Times New Roman"/>
                <a:cs typeface="Times New Roman"/>
              </a:rPr>
              <a:t>10 </a:t>
            </a:r>
            <a:r>
              <a:rPr sz="1069" spc="5" dirty="0">
                <a:latin typeface="Times New Roman"/>
                <a:cs typeface="Times New Roman"/>
              </a:rPr>
              <a:t>is created.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join the </a:t>
            </a:r>
            <a:r>
              <a:rPr sz="1069" spc="10" dirty="0">
                <a:latin typeface="Times New Roman"/>
                <a:cs typeface="Times New Roman"/>
              </a:rPr>
              <a:t>node e and  the node </a:t>
            </a:r>
            <a:r>
              <a:rPr sz="1069" spc="5" dirty="0">
                <a:latin typeface="Times New Roman"/>
                <a:cs typeface="Times New Roman"/>
              </a:rPr>
              <a:t>of frequency </a:t>
            </a:r>
            <a:r>
              <a:rPr sz="1069" spc="10" dirty="0">
                <a:latin typeface="Times New Roman"/>
                <a:cs typeface="Times New Roman"/>
              </a:rPr>
              <a:t>4 on </a:t>
            </a:r>
            <a:r>
              <a:rPr sz="1069" spc="5" dirty="0">
                <a:latin typeface="Times New Roman"/>
                <a:cs typeface="Times New Roman"/>
              </a:rPr>
              <a:t>its right side. Resultantly, </a:t>
            </a:r>
            <a:r>
              <a:rPr sz="1069" spc="10" dirty="0">
                <a:latin typeface="Times New Roman"/>
                <a:cs typeface="Times New Roman"/>
              </a:rPr>
              <a:t>a new node </a:t>
            </a:r>
            <a:r>
              <a:rPr sz="1069" spc="5" dirty="0">
                <a:latin typeface="Times New Roman"/>
                <a:cs typeface="Times New Roman"/>
              </a:rPr>
              <a:t>of frequency </a:t>
            </a:r>
            <a:r>
              <a:rPr sz="1069" spc="10" dirty="0">
                <a:latin typeface="Times New Roman"/>
                <a:cs typeface="Times New Roman"/>
              </a:rPr>
              <a:t>9 </a:t>
            </a:r>
            <a:r>
              <a:rPr sz="1069" spc="28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comes</a:t>
            </a:r>
            <a:r>
              <a:rPr sz="1069" spc="131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into</a:t>
            </a:r>
            <a:r>
              <a:rPr sz="1069" spc="131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existence.</a:t>
            </a:r>
            <a:r>
              <a:rPr sz="1069" spc="12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Then</a:t>
            </a:r>
            <a:r>
              <a:rPr sz="1069" spc="122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we</a:t>
            </a:r>
            <a:r>
              <a:rPr sz="1069" spc="126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join</a:t>
            </a:r>
            <a:r>
              <a:rPr sz="1069" spc="131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the</a:t>
            </a:r>
            <a:r>
              <a:rPr sz="1069" spc="126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nodes</a:t>
            </a:r>
            <a:r>
              <a:rPr sz="1069" spc="131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having</a:t>
            </a:r>
            <a:r>
              <a:rPr sz="1069" spc="12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frequency</a:t>
            </a:r>
            <a:r>
              <a:rPr sz="1069" spc="13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4</a:t>
            </a:r>
            <a:r>
              <a:rPr sz="1069" spc="12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and</a:t>
            </a:r>
            <a:r>
              <a:rPr sz="1069" spc="12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create</a:t>
            </a:r>
            <a:r>
              <a:rPr sz="1069" spc="12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</a:t>
            </a:r>
            <a:r>
              <a:rPr sz="1069" spc="126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new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84" name="object 84"/>
          <p:cNvSpPr/>
          <p:nvPr/>
        </p:nvSpPr>
        <p:spPr>
          <a:xfrm>
            <a:off x="4296833" y="6329785"/>
            <a:ext cx="138289" cy="137054"/>
          </a:xfrm>
          <a:custGeom>
            <a:avLst/>
            <a:gdLst/>
            <a:ahLst/>
            <a:cxnLst/>
            <a:rect l="l" t="t" r="r" b="b"/>
            <a:pathLst>
              <a:path w="142239" h="140970">
                <a:moveTo>
                  <a:pt x="70865" y="0"/>
                </a:moveTo>
                <a:lnTo>
                  <a:pt x="43076" y="5488"/>
                </a:lnTo>
                <a:lnTo>
                  <a:pt x="20574" y="20478"/>
                </a:lnTo>
                <a:lnTo>
                  <a:pt x="5500" y="42755"/>
                </a:lnTo>
                <a:lnTo>
                  <a:pt x="0" y="70103"/>
                </a:lnTo>
                <a:lnTo>
                  <a:pt x="5500" y="97893"/>
                </a:lnTo>
                <a:lnTo>
                  <a:pt x="20574" y="120396"/>
                </a:lnTo>
                <a:lnTo>
                  <a:pt x="43076" y="135469"/>
                </a:lnTo>
                <a:lnTo>
                  <a:pt x="70865" y="140970"/>
                </a:lnTo>
                <a:lnTo>
                  <a:pt x="98333" y="135469"/>
                </a:lnTo>
                <a:lnTo>
                  <a:pt x="120872" y="120396"/>
                </a:lnTo>
                <a:lnTo>
                  <a:pt x="136124" y="97893"/>
                </a:lnTo>
                <a:lnTo>
                  <a:pt x="141732" y="70103"/>
                </a:lnTo>
                <a:lnTo>
                  <a:pt x="136124" y="42755"/>
                </a:lnTo>
                <a:lnTo>
                  <a:pt x="120872" y="20478"/>
                </a:lnTo>
                <a:lnTo>
                  <a:pt x="98333" y="5488"/>
                </a:lnTo>
                <a:lnTo>
                  <a:pt x="70865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5" name="object 85"/>
          <p:cNvSpPr txBox="1"/>
          <p:nvPr/>
        </p:nvSpPr>
        <p:spPr>
          <a:xfrm>
            <a:off x="4431666" y="6349788"/>
            <a:ext cx="84578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90"/>
              </a:lnSpc>
            </a:pPr>
            <a:r>
              <a:rPr sz="1167" spc="10" dirty="0">
                <a:latin typeface="Arial"/>
                <a:cs typeface="Arial"/>
              </a:rPr>
              <a:t>2</a:t>
            </a:r>
            <a:endParaRPr sz="1167">
              <a:latin typeface="Arial"/>
              <a:cs typeface="Arial"/>
            </a:endParaRPr>
          </a:p>
        </p:txBody>
      </p:sp>
      <p:sp>
        <p:nvSpPr>
          <p:cNvPr id="86" name="object 86"/>
          <p:cNvSpPr/>
          <p:nvPr/>
        </p:nvSpPr>
        <p:spPr>
          <a:xfrm>
            <a:off x="3669346" y="6329785"/>
            <a:ext cx="138289" cy="137054"/>
          </a:xfrm>
          <a:custGeom>
            <a:avLst/>
            <a:gdLst/>
            <a:ahLst/>
            <a:cxnLst/>
            <a:rect l="l" t="t" r="r" b="b"/>
            <a:pathLst>
              <a:path w="142239" h="140970">
                <a:moveTo>
                  <a:pt x="70865" y="0"/>
                </a:moveTo>
                <a:lnTo>
                  <a:pt x="43398" y="5488"/>
                </a:lnTo>
                <a:lnTo>
                  <a:pt x="20859" y="20478"/>
                </a:lnTo>
                <a:lnTo>
                  <a:pt x="5607" y="42755"/>
                </a:lnTo>
                <a:lnTo>
                  <a:pt x="0" y="70103"/>
                </a:lnTo>
                <a:lnTo>
                  <a:pt x="5607" y="97893"/>
                </a:lnTo>
                <a:lnTo>
                  <a:pt x="20859" y="120396"/>
                </a:lnTo>
                <a:lnTo>
                  <a:pt x="43398" y="135469"/>
                </a:lnTo>
                <a:lnTo>
                  <a:pt x="70865" y="140970"/>
                </a:lnTo>
                <a:lnTo>
                  <a:pt x="98333" y="135469"/>
                </a:lnTo>
                <a:lnTo>
                  <a:pt x="120872" y="120396"/>
                </a:lnTo>
                <a:lnTo>
                  <a:pt x="136124" y="97893"/>
                </a:lnTo>
                <a:lnTo>
                  <a:pt x="141731" y="70103"/>
                </a:lnTo>
                <a:lnTo>
                  <a:pt x="136124" y="42755"/>
                </a:lnTo>
                <a:lnTo>
                  <a:pt x="120872" y="20478"/>
                </a:lnTo>
                <a:lnTo>
                  <a:pt x="98333" y="5488"/>
                </a:lnTo>
                <a:lnTo>
                  <a:pt x="70865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7" name="object 87"/>
          <p:cNvSpPr txBox="1"/>
          <p:nvPr/>
        </p:nvSpPr>
        <p:spPr>
          <a:xfrm>
            <a:off x="3804180" y="6349788"/>
            <a:ext cx="84578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90"/>
              </a:lnSpc>
            </a:pPr>
            <a:r>
              <a:rPr sz="1167" spc="10" dirty="0">
                <a:latin typeface="Arial"/>
                <a:cs typeface="Arial"/>
              </a:rPr>
              <a:t>2</a:t>
            </a:r>
            <a:endParaRPr sz="1167">
              <a:latin typeface="Arial"/>
              <a:cs typeface="Arial"/>
            </a:endParaRPr>
          </a:p>
        </p:txBody>
      </p:sp>
      <p:sp>
        <p:nvSpPr>
          <p:cNvPr id="88" name="object 88"/>
          <p:cNvSpPr/>
          <p:nvPr/>
        </p:nvSpPr>
        <p:spPr>
          <a:xfrm>
            <a:off x="3564890" y="6433501"/>
            <a:ext cx="138289" cy="322263"/>
          </a:xfrm>
          <a:custGeom>
            <a:avLst/>
            <a:gdLst/>
            <a:ahLst/>
            <a:cxnLst/>
            <a:rect l="l" t="t" r="r" b="b"/>
            <a:pathLst>
              <a:path w="142239" h="331470">
                <a:moveTo>
                  <a:pt x="0" y="331470"/>
                </a:moveTo>
                <a:lnTo>
                  <a:pt x="141731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9" name="object 89"/>
          <p:cNvSpPr/>
          <p:nvPr/>
        </p:nvSpPr>
        <p:spPr>
          <a:xfrm>
            <a:off x="4192376" y="6433501"/>
            <a:ext cx="137054" cy="322263"/>
          </a:xfrm>
          <a:custGeom>
            <a:avLst/>
            <a:gdLst/>
            <a:ahLst/>
            <a:cxnLst/>
            <a:rect l="l" t="t" r="r" b="b"/>
            <a:pathLst>
              <a:path w="140970" h="331470">
                <a:moveTo>
                  <a:pt x="0" y="331470"/>
                </a:moveTo>
                <a:lnTo>
                  <a:pt x="140969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0" name="object 90"/>
          <p:cNvSpPr/>
          <p:nvPr/>
        </p:nvSpPr>
        <p:spPr>
          <a:xfrm>
            <a:off x="4401290" y="6433501"/>
            <a:ext cx="138289" cy="322263"/>
          </a:xfrm>
          <a:custGeom>
            <a:avLst/>
            <a:gdLst/>
            <a:ahLst/>
            <a:cxnLst/>
            <a:rect l="l" t="t" r="r" b="b"/>
            <a:pathLst>
              <a:path w="142239" h="331470">
                <a:moveTo>
                  <a:pt x="0" y="0"/>
                </a:moveTo>
                <a:lnTo>
                  <a:pt x="141732" y="33147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1" name="object 91"/>
          <p:cNvSpPr/>
          <p:nvPr/>
        </p:nvSpPr>
        <p:spPr>
          <a:xfrm>
            <a:off x="3773805" y="6433501"/>
            <a:ext cx="138289" cy="322263"/>
          </a:xfrm>
          <a:custGeom>
            <a:avLst/>
            <a:gdLst/>
            <a:ahLst/>
            <a:cxnLst/>
            <a:rect l="l" t="t" r="r" b="b"/>
            <a:pathLst>
              <a:path w="142239" h="331470">
                <a:moveTo>
                  <a:pt x="0" y="0"/>
                </a:moveTo>
                <a:lnTo>
                  <a:pt x="141732" y="33147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2" name="object 92"/>
          <p:cNvSpPr/>
          <p:nvPr/>
        </p:nvSpPr>
        <p:spPr>
          <a:xfrm>
            <a:off x="2937403" y="5806758"/>
            <a:ext cx="138289" cy="137054"/>
          </a:xfrm>
          <a:custGeom>
            <a:avLst/>
            <a:gdLst/>
            <a:ahLst/>
            <a:cxnLst/>
            <a:rect l="l" t="t" r="r" b="b"/>
            <a:pathLst>
              <a:path w="142239" h="140970">
                <a:moveTo>
                  <a:pt x="70865" y="0"/>
                </a:moveTo>
                <a:lnTo>
                  <a:pt x="43398" y="5607"/>
                </a:lnTo>
                <a:lnTo>
                  <a:pt x="20859" y="20859"/>
                </a:lnTo>
                <a:lnTo>
                  <a:pt x="5607" y="43398"/>
                </a:lnTo>
                <a:lnTo>
                  <a:pt x="0" y="70865"/>
                </a:lnTo>
                <a:lnTo>
                  <a:pt x="5607" y="98214"/>
                </a:lnTo>
                <a:lnTo>
                  <a:pt x="20859" y="120491"/>
                </a:lnTo>
                <a:lnTo>
                  <a:pt x="43398" y="135481"/>
                </a:lnTo>
                <a:lnTo>
                  <a:pt x="70865" y="140970"/>
                </a:lnTo>
                <a:lnTo>
                  <a:pt x="98333" y="135481"/>
                </a:lnTo>
                <a:lnTo>
                  <a:pt x="120872" y="120491"/>
                </a:lnTo>
                <a:lnTo>
                  <a:pt x="136124" y="98214"/>
                </a:lnTo>
                <a:lnTo>
                  <a:pt x="141731" y="70865"/>
                </a:lnTo>
                <a:lnTo>
                  <a:pt x="136124" y="43398"/>
                </a:lnTo>
                <a:lnTo>
                  <a:pt x="120872" y="20859"/>
                </a:lnTo>
                <a:lnTo>
                  <a:pt x="98333" y="5607"/>
                </a:lnTo>
                <a:lnTo>
                  <a:pt x="70865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3" name="object 93"/>
          <p:cNvSpPr txBox="1"/>
          <p:nvPr/>
        </p:nvSpPr>
        <p:spPr>
          <a:xfrm>
            <a:off x="3072237" y="5827501"/>
            <a:ext cx="84578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90"/>
              </a:lnSpc>
            </a:pPr>
            <a:r>
              <a:rPr sz="1167" spc="10" dirty="0">
                <a:latin typeface="Arial"/>
                <a:cs typeface="Arial"/>
              </a:rPr>
              <a:t>4</a:t>
            </a:r>
            <a:endParaRPr sz="1167">
              <a:latin typeface="Arial"/>
              <a:cs typeface="Arial"/>
            </a:endParaRPr>
          </a:p>
        </p:txBody>
      </p:sp>
      <p:sp>
        <p:nvSpPr>
          <p:cNvPr id="94" name="object 94"/>
          <p:cNvSpPr/>
          <p:nvPr/>
        </p:nvSpPr>
        <p:spPr>
          <a:xfrm>
            <a:off x="2832947" y="5911216"/>
            <a:ext cx="138289" cy="417953"/>
          </a:xfrm>
          <a:custGeom>
            <a:avLst/>
            <a:gdLst/>
            <a:ahLst/>
            <a:cxnLst/>
            <a:rect l="l" t="t" r="r" b="b"/>
            <a:pathLst>
              <a:path w="142239" h="429895">
                <a:moveTo>
                  <a:pt x="0" y="429767"/>
                </a:moveTo>
                <a:lnTo>
                  <a:pt x="141731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5" name="object 95"/>
          <p:cNvSpPr/>
          <p:nvPr/>
        </p:nvSpPr>
        <p:spPr>
          <a:xfrm>
            <a:off x="3041862" y="5911216"/>
            <a:ext cx="209903" cy="417953"/>
          </a:xfrm>
          <a:custGeom>
            <a:avLst/>
            <a:gdLst/>
            <a:ahLst/>
            <a:cxnLst/>
            <a:rect l="l" t="t" r="r" b="b"/>
            <a:pathLst>
              <a:path w="215900" h="429895">
                <a:moveTo>
                  <a:pt x="0" y="0"/>
                </a:moveTo>
                <a:lnTo>
                  <a:pt x="215645" y="429767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6" name="object 96"/>
          <p:cNvSpPr/>
          <p:nvPr/>
        </p:nvSpPr>
        <p:spPr>
          <a:xfrm>
            <a:off x="2310658" y="5806758"/>
            <a:ext cx="137054" cy="137054"/>
          </a:xfrm>
          <a:custGeom>
            <a:avLst/>
            <a:gdLst/>
            <a:ahLst/>
            <a:cxnLst/>
            <a:rect l="l" t="t" r="r" b="b"/>
            <a:pathLst>
              <a:path w="140969" h="140970">
                <a:moveTo>
                  <a:pt x="70104" y="0"/>
                </a:moveTo>
                <a:lnTo>
                  <a:pt x="42755" y="5607"/>
                </a:lnTo>
                <a:lnTo>
                  <a:pt x="20478" y="20859"/>
                </a:lnTo>
                <a:lnTo>
                  <a:pt x="5488" y="43398"/>
                </a:lnTo>
                <a:lnTo>
                  <a:pt x="0" y="70865"/>
                </a:lnTo>
                <a:lnTo>
                  <a:pt x="5488" y="98214"/>
                </a:lnTo>
                <a:lnTo>
                  <a:pt x="20478" y="120491"/>
                </a:lnTo>
                <a:lnTo>
                  <a:pt x="42755" y="135481"/>
                </a:lnTo>
                <a:lnTo>
                  <a:pt x="70104" y="140970"/>
                </a:lnTo>
                <a:lnTo>
                  <a:pt x="97893" y="135481"/>
                </a:lnTo>
                <a:lnTo>
                  <a:pt x="120396" y="120491"/>
                </a:lnTo>
                <a:lnTo>
                  <a:pt x="135469" y="98214"/>
                </a:lnTo>
                <a:lnTo>
                  <a:pt x="140970" y="70865"/>
                </a:lnTo>
                <a:lnTo>
                  <a:pt x="135469" y="43398"/>
                </a:lnTo>
                <a:lnTo>
                  <a:pt x="120396" y="20859"/>
                </a:lnTo>
                <a:lnTo>
                  <a:pt x="97893" y="5607"/>
                </a:lnTo>
                <a:lnTo>
                  <a:pt x="70104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7" name="object 97"/>
          <p:cNvSpPr txBox="1"/>
          <p:nvPr/>
        </p:nvSpPr>
        <p:spPr>
          <a:xfrm>
            <a:off x="2445491" y="5827501"/>
            <a:ext cx="84578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90"/>
              </a:lnSpc>
            </a:pPr>
            <a:r>
              <a:rPr sz="1167" spc="10" dirty="0">
                <a:latin typeface="Arial"/>
                <a:cs typeface="Arial"/>
              </a:rPr>
              <a:t>4</a:t>
            </a:r>
            <a:endParaRPr sz="1167">
              <a:latin typeface="Arial"/>
              <a:cs typeface="Arial"/>
            </a:endParaRPr>
          </a:p>
        </p:txBody>
      </p:sp>
      <p:sp>
        <p:nvSpPr>
          <p:cNvPr id="98" name="object 98"/>
          <p:cNvSpPr/>
          <p:nvPr/>
        </p:nvSpPr>
        <p:spPr>
          <a:xfrm>
            <a:off x="2205460" y="5911216"/>
            <a:ext cx="138289" cy="417953"/>
          </a:xfrm>
          <a:custGeom>
            <a:avLst/>
            <a:gdLst/>
            <a:ahLst/>
            <a:cxnLst/>
            <a:rect l="l" t="t" r="r" b="b"/>
            <a:pathLst>
              <a:path w="142239" h="429895">
                <a:moveTo>
                  <a:pt x="0" y="429767"/>
                </a:moveTo>
                <a:lnTo>
                  <a:pt x="141731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9" name="object 99"/>
          <p:cNvSpPr/>
          <p:nvPr/>
        </p:nvSpPr>
        <p:spPr>
          <a:xfrm>
            <a:off x="2415117" y="5911216"/>
            <a:ext cx="209285" cy="417953"/>
          </a:xfrm>
          <a:custGeom>
            <a:avLst/>
            <a:gdLst/>
            <a:ahLst/>
            <a:cxnLst/>
            <a:rect l="l" t="t" r="r" b="b"/>
            <a:pathLst>
              <a:path w="215264" h="429895">
                <a:moveTo>
                  <a:pt x="0" y="0"/>
                </a:moveTo>
                <a:lnTo>
                  <a:pt x="214884" y="429767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0" name="object 100"/>
          <p:cNvSpPr/>
          <p:nvPr/>
        </p:nvSpPr>
        <p:spPr>
          <a:xfrm>
            <a:off x="1578716" y="5388928"/>
            <a:ext cx="138289" cy="137054"/>
          </a:xfrm>
          <a:custGeom>
            <a:avLst/>
            <a:gdLst/>
            <a:ahLst/>
            <a:cxnLst/>
            <a:rect l="l" t="t" r="r" b="b"/>
            <a:pathLst>
              <a:path w="142239" h="140970">
                <a:moveTo>
                  <a:pt x="70865" y="0"/>
                </a:moveTo>
                <a:lnTo>
                  <a:pt x="43076" y="5488"/>
                </a:lnTo>
                <a:lnTo>
                  <a:pt x="20573" y="20478"/>
                </a:lnTo>
                <a:lnTo>
                  <a:pt x="5500" y="42755"/>
                </a:lnTo>
                <a:lnTo>
                  <a:pt x="0" y="70103"/>
                </a:lnTo>
                <a:lnTo>
                  <a:pt x="5500" y="97893"/>
                </a:lnTo>
                <a:lnTo>
                  <a:pt x="20573" y="120395"/>
                </a:lnTo>
                <a:lnTo>
                  <a:pt x="43076" y="135469"/>
                </a:lnTo>
                <a:lnTo>
                  <a:pt x="70865" y="140969"/>
                </a:lnTo>
                <a:lnTo>
                  <a:pt x="98333" y="135469"/>
                </a:lnTo>
                <a:lnTo>
                  <a:pt x="120872" y="120395"/>
                </a:lnTo>
                <a:lnTo>
                  <a:pt x="136124" y="97893"/>
                </a:lnTo>
                <a:lnTo>
                  <a:pt x="141732" y="70103"/>
                </a:lnTo>
                <a:lnTo>
                  <a:pt x="136124" y="42755"/>
                </a:lnTo>
                <a:lnTo>
                  <a:pt x="120872" y="20478"/>
                </a:lnTo>
                <a:lnTo>
                  <a:pt x="98333" y="5488"/>
                </a:lnTo>
                <a:lnTo>
                  <a:pt x="70865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1" name="object 101"/>
          <p:cNvSpPr txBox="1"/>
          <p:nvPr/>
        </p:nvSpPr>
        <p:spPr>
          <a:xfrm>
            <a:off x="1713547" y="5408930"/>
            <a:ext cx="84578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90"/>
              </a:lnSpc>
            </a:pPr>
            <a:r>
              <a:rPr sz="1167" spc="10" dirty="0">
                <a:latin typeface="Arial"/>
                <a:cs typeface="Arial"/>
              </a:rPr>
              <a:t>6</a:t>
            </a:r>
            <a:endParaRPr sz="1167">
              <a:latin typeface="Arial"/>
              <a:cs typeface="Arial"/>
            </a:endParaRPr>
          </a:p>
        </p:txBody>
      </p:sp>
      <p:sp>
        <p:nvSpPr>
          <p:cNvPr id="102" name="object 102"/>
          <p:cNvSpPr/>
          <p:nvPr/>
        </p:nvSpPr>
        <p:spPr>
          <a:xfrm>
            <a:off x="1474258" y="5492644"/>
            <a:ext cx="137054" cy="322263"/>
          </a:xfrm>
          <a:custGeom>
            <a:avLst/>
            <a:gdLst/>
            <a:ahLst/>
            <a:cxnLst/>
            <a:rect l="l" t="t" r="r" b="b"/>
            <a:pathLst>
              <a:path w="140969" h="331470">
                <a:moveTo>
                  <a:pt x="0" y="331470"/>
                </a:moveTo>
                <a:lnTo>
                  <a:pt x="140969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3" name="object 103"/>
          <p:cNvSpPr/>
          <p:nvPr/>
        </p:nvSpPr>
        <p:spPr>
          <a:xfrm>
            <a:off x="1683173" y="5492644"/>
            <a:ext cx="138289" cy="322263"/>
          </a:xfrm>
          <a:custGeom>
            <a:avLst/>
            <a:gdLst/>
            <a:ahLst/>
            <a:cxnLst/>
            <a:rect l="l" t="t" r="r" b="b"/>
            <a:pathLst>
              <a:path w="142239" h="331470">
                <a:moveTo>
                  <a:pt x="0" y="0"/>
                </a:moveTo>
                <a:lnTo>
                  <a:pt x="141731" y="33147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4" name="object 104"/>
          <p:cNvSpPr/>
          <p:nvPr/>
        </p:nvSpPr>
        <p:spPr>
          <a:xfrm>
            <a:off x="5551063" y="5702299"/>
            <a:ext cx="138289" cy="137054"/>
          </a:xfrm>
          <a:custGeom>
            <a:avLst/>
            <a:gdLst/>
            <a:ahLst/>
            <a:cxnLst/>
            <a:rect l="l" t="t" r="r" b="b"/>
            <a:pathLst>
              <a:path w="142239" h="140970">
                <a:moveTo>
                  <a:pt x="70866" y="0"/>
                </a:moveTo>
                <a:lnTo>
                  <a:pt x="43398" y="5607"/>
                </a:lnTo>
                <a:lnTo>
                  <a:pt x="20859" y="20859"/>
                </a:lnTo>
                <a:lnTo>
                  <a:pt x="5607" y="43398"/>
                </a:lnTo>
                <a:lnTo>
                  <a:pt x="0" y="70865"/>
                </a:lnTo>
                <a:lnTo>
                  <a:pt x="5607" y="98214"/>
                </a:lnTo>
                <a:lnTo>
                  <a:pt x="20859" y="120491"/>
                </a:lnTo>
                <a:lnTo>
                  <a:pt x="43398" y="135481"/>
                </a:lnTo>
                <a:lnTo>
                  <a:pt x="70866" y="140969"/>
                </a:lnTo>
                <a:lnTo>
                  <a:pt x="98333" y="135481"/>
                </a:lnTo>
                <a:lnTo>
                  <a:pt x="120872" y="120491"/>
                </a:lnTo>
                <a:lnTo>
                  <a:pt x="136124" y="98214"/>
                </a:lnTo>
                <a:lnTo>
                  <a:pt x="141732" y="70865"/>
                </a:lnTo>
                <a:lnTo>
                  <a:pt x="136124" y="43398"/>
                </a:lnTo>
                <a:lnTo>
                  <a:pt x="120872" y="20859"/>
                </a:lnTo>
                <a:lnTo>
                  <a:pt x="98333" y="5607"/>
                </a:lnTo>
                <a:lnTo>
                  <a:pt x="70866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5" name="object 105"/>
          <p:cNvSpPr txBox="1"/>
          <p:nvPr/>
        </p:nvSpPr>
        <p:spPr>
          <a:xfrm>
            <a:off x="5685897" y="5722303"/>
            <a:ext cx="84578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90"/>
              </a:lnSpc>
            </a:pPr>
            <a:r>
              <a:rPr sz="1167" spc="10" dirty="0">
                <a:latin typeface="Arial"/>
                <a:cs typeface="Arial"/>
              </a:rPr>
              <a:t>5</a:t>
            </a:r>
            <a:endParaRPr sz="1167">
              <a:latin typeface="Arial"/>
              <a:cs typeface="Arial"/>
            </a:endParaRPr>
          </a:p>
        </p:txBody>
      </p:sp>
      <p:sp>
        <p:nvSpPr>
          <p:cNvPr id="106" name="object 106"/>
          <p:cNvSpPr/>
          <p:nvPr/>
        </p:nvSpPr>
        <p:spPr>
          <a:xfrm>
            <a:off x="5342149" y="5806757"/>
            <a:ext cx="242622" cy="522288"/>
          </a:xfrm>
          <a:custGeom>
            <a:avLst/>
            <a:gdLst/>
            <a:ahLst/>
            <a:cxnLst/>
            <a:rect l="l" t="t" r="r" b="b"/>
            <a:pathLst>
              <a:path w="249554" h="537210">
                <a:moveTo>
                  <a:pt x="0" y="537210"/>
                </a:moveTo>
                <a:lnTo>
                  <a:pt x="249173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7" name="object 107"/>
          <p:cNvSpPr/>
          <p:nvPr/>
        </p:nvSpPr>
        <p:spPr>
          <a:xfrm>
            <a:off x="5655522" y="5806757"/>
            <a:ext cx="314237" cy="627239"/>
          </a:xfrm>
          <a:custGeom>
            <a:avLst/>
            <a:gdLst/>
            <a:ahLst/>
            <a:cxnLst/>
            <a:rect l="l" t="t" r="r" b="b"/>
            <a:pathLst>
              <a:path w="323214" h="645160">
                <a:moveTo>
                  <a:pt x="0" y="0"/>
                </a:moveTo>
                <a:lnTo>
                  <a:pt x="323088" y="644651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8" name="object 108"/>
          <p:cNvSpPr/>
          <p:nvPr/>
        </p:nvSpPr>
        <p:spPr>
          <a:xfrm>
            <a:off x="3982719" y="5806758"/>
            <a:ext cx="138289" cy="137054"/>
          </a:xfrm>
          <a:custGeom>
            <a:avLst/>
            <a:gdLst/>
            <a:ahLst/>
            <a:cxnLst/>
            <a:rect l="l" t="t" r="r" b="b"/>
            <a:pathLst>
              <a:path w="142239" h="140970">
                <a:moveTo>
                  <a:pt x="70865" y="0"/>
                </a:moveTo>
                <a:lnTo>
                  <a:pt x="43398" y="5607"/>
                </a:lnTo>
                <a:lnTo>
                  <a:pt x="20859" y="20859"/>
                </a:lnTo>
                <a:lnTo>
                  <a:pt x="5607" y="43398"/>
                </a:lnTo>
                <a:lnTo>
                  <a:pt x="0" y="70865"/>
                </a:lnTo>
                <a:lnTo>
                  <a:pt x="5607" y="98214"/>
                </a:lnTo>
                <a:lnTo>
                  <a:pt x="20859" y="120491"/>
                </a:lnTo>
                <a:lnTo>
                  <a:pt x="43398" y="135481"/>
                </a:lnTo>
                <a:lnTo>
                  <a:pt x="70865" y="140970"/>
                </a:lnTo>
                <a:lnTo>
                  <a:pt x="98655" y="135481"/>
                </a:lnTo>
                <a:lnTo>
                  <a:pt x="121158" y="120491"/>
                </a:lnTo>
                <a:lnTo>
                  <a:pt x="136231" y="98214"/>
                </a:lnTo>
                <a:lnTo>
                  <a:pt x="141732" y="70865"/>
                </a:lnTo>
                <a:lnTo>
                  <a:pt x="136231" y="43398"/>
                </a:lnTo>
                <a:lnTo>
                  <a:pt x="121158" y="20859"/>
                </a:lnTo>
                <a:lnTo>
                  <a:pt x="98655" y="5607"/>
                </a:lnTo>
                <a:lnTo>
                  <a:pt x="70865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9" name="object 109"/>
          <p:cNvSpPr txBox="1"/>
          <p:nvPr/>
        </p:nvSpPr>
        <p:spPr>
          <a:xfrm>
            <a:off x="4118293" y="5827501"/>
            <a:ext cx="84578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90"/>
              </a:lnSpc>
            </a:pPr>
            <a:r>
              <a:rPr sz="1167" spc="10" dirty="0">
                <a:latin typeface="Arial"/>
                <a:cs typeface="Arial"/>
              </a:rPr>
              <a:t>4</a:t>
            </a:r>
            <a:endParaRPr sz="1167">
              <a:latin typeface="Arial"/>
              <a:cs typeface="Arial"/>
            </a:endParaRPr>
          </a:p>
        </p:txBody>
      </p:sp>
      <p:sp>
        <p:nvSpPr>
          <p:cNvPr id="110" name="object 110"/>
          <p:cNvSpPr/>
          <p:nvPr/>
        </p:nvSpPr>
        <p:spPr>
          <a:xfrm>
            <a:off x="3773805" y="5911216"/>
            <a:ext cx="242622" cy="417953"/>
          </a:xfrm>
          <a:custGeom>
            <a:avLst/>
            <a:gdLst/>
            <a:ahLst/>
            <a:cxnLst/>
            <a:rect l="l" t="t" r="r" b="b"/>
            <a:pathLst>
              <a:path w="249554" h="429895">
                <a:moveTo>
                  <a:pt x="0" y="429767"/>
                </a:moveTo>
                <a:lnTo>
                  <a:pt x="249174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1" name="object 111"/>
          <p:cNvSpPr/>
          <p:nvPr/>
        </p:nvSpPr>
        <p:spPr>
          <a:xfrm>
            <a:off x="4087918" y="5911216"/>
            <a:ext cx="209285" cy="417953"/>
          </a:xfrm>
          <a:custGeom>
            <a:avLst/>
            <a:gdLst/>
            <a:ahLst/>
            <a:cxnLst/>
            <a:rect l="l" t="t" r="r" b="b"/>
            <a:pathLst>
              <a:path w="215264" h="429895">
                <a:moveTo>
                  <a:pt x="0" y="0"/>
                </a:moveTo>
                <a:lnTo>
                  <a:pt x="214884" y="429767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2" name="object 112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3" name="object 113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4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5375343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7"/>
            <a:ext cx="4853076" cy="18761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tabLst>
                <a:tab pos="3903484" algn="l"/>
              </a:tabLst>
            </a:pPr>
            <a:r>
              <a:rPr sz="1069" spc="10" dirty="0">
                <a:latin typeface="Times New Roman"/>
                <a:cs typeface="Times New Roman"/>
              </a:rPr>
              <a:t>CS301 –</a:t>
            </a:r>
            <a:r>
              <a:rPr sz="1069" spc="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Data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	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29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300"/>
              </a:lnSpc>
              <a:spcBef>
                <a:spcPts val="796"/>
              </a:spcBef>
            </a:pPr>
            <a:r>
              <a:rPr sz="1069" spc="5" dirty="0">
                <a:latin typeface="Times New Roman"/>
                <a:cs typeface="Times New Roman"/>
              </a:rPr>
              <a:t>In this case, the effort to store this tree 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array will </a:t>
            </a:r>
            <a:r>
              <a:rPr sz="1069" spc="10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no use </a:t>
            </a:r>
            <a:r>
              <a:rPr sz="1069" spc="5" dirty="0">
                <a:latin typeface="Times New Roman"/>
                <a:cs typeface="Times New Roman"/>
              </a:rPr>
              <a:t>as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2i and </a:t>
            </a:r>
            <a:r>
              <a:rPr sz="1069" spc="10" dirty="0">
                <a:latin typeface="Times New Roman"/>
                <a:cs typeface="Times New Roman"/>
              </a:rPr>
              <a:t>2i+1  scheme cannot be </a:t>
            </a:r>
            <a:r>
              <a:rPr sz="1069" spc="5" dirty="0">
                <a:latin typeface="Times New Roman"/>
                <a:cs typeface="Times New Roman"/>
              </a:rPr>
              <a:t>applied to </a:t>
            </a:r>
            <a:r>
              <a:rPr sz="1069" dirty="0">
                <a:latin typeface="Times New Roman"/>
                <a:cs typeface="Times New Roman"/>
              </a:rPr>
              <a:t>it. </a:t>
            </a:r>
            <a:r>
              <a:rPr sz="1069" spc="10" dirty="0">
                <a:latin typeface="Times New Roman"/>
                <a:cs typeface="Times New Roman"/>
              </a:rPr>
              <a:t>To </a:t>
            </a:r>
            <a:r>
              <a:rPr sz="1069" spc="5" dirty="0">
                <a:latin typeface="Times New Roman"/>
                <a:cs typeface="Times New Roman"/>
              </a:rPr>
              <a:t>store this tree, it may </a:t>
            </a:r>
            <a:r>
              <a:rPr sz="1069" spc="10" dirty="0">
                <a:latin typeface="Times New Roman"/>
                <a:cs typeface="Times New Roman"/>
              </a:rPr>
              <a:t>be supposed </a:t>
            </a:r>
            <a:r>
              <a:rPr sz="1069" spc="5" dirty="0">
                <a:latin typeface="Times New Roman"/>
                <a:cs typeface="Times New Roman"/>
              </a:rPr>
              <a:t>that there are  </a:t>
            </a:r>
            <a:r>
              <a:rPr sz="1069" spc="10" dirty="0">
                <a:latin typeface="Times New Roman"/>
                <a:cs typeface="Times New Roman"/>
              </a:rPr>
              <a:t>nodes </a:t>
            </a:r>
            <a:r>
              <a:rPr sz="1069" spc="5" dirty="0">
                <a:latin typeface="Times New Roman"/>
                <a:cs typeface="Times New Roman"/>
              </a:rPr>
              <a:t>at </a:t>
            </a:r>
            <a:r>
              <a:rPr sz="1069" spc="10" dirty="0">
                <a:latin typeface="Times New Roman"/>
                <a:cs typeface="Times New Roman"/>
              </a:rPr>
              <a:t>the positions of C, </a:t>
            </a:r>
            <a:r>
              <a:rPr sz="1069" spc="5" dirty="0">
                <a:latin typeface="Times New Roman"/>
                <a:cs typeface="Times New Roman"/>
              </a:rPr>
              <a:t>F, </a:t>
            </a:r>
            <a:r>
              <a:rPr sz="1069" spc="15" dirty="0">
                <a:latin typeface="Times New Roman"/>
                <a:cs typeface="Times New Roman"/>
              </a:rPr>
              <a:t>G, E </a:t>
            </a:r>
            <a:r>
              <a:rPr sz="1069" spc="10" dirty="0">
                <a:latin typeface="Times New Roman"/>
                <a:cs typeface="Times New Roman"/>
              </a:rPr>
              <a:t>and J </a:t>
            </a:r>
            <a:r>
              <a:rPr sz="1069" spc="5" dirty="0">
                <a:latin typeface="Times New Roman"/>
                <a:cs typeface="Times New Roman"/>
              </a:rPr>
              <a:t>(that </a:t>
            </a:r>
            <a:r>
              <a:rPr sz="1069" spc="10" dirty="0">
                <a:latin typeface="Times New Roman"/>
                <a:cs typeface="Times New Roman"/>
              </a:rPr>
              <a:t>were there in previous figure). Thus </a:t>
            </a:r>
            <a:r>
              <a:rPr sz="1069" spc="15" dirty="0">
                <a:latin typeface="Times New Roman"/>
                <a:cs typeface="Times New Roman"/>
              </a:rPr>
              <a:t>we  </a:t>
            </a:r>
            <a:r>
              <a:rPr sz="1069" spc="5" dirty="0">
                <a:latin typeface="Times New Roman"/>
                <a:cs typeface="Times New Roman"/>
              </a:rPr>
              <a:t>transform it into </a:t>
            </a:r>
            <a:r>
              <a:rPr sz="1069" spc="10" dirty="0">
                <a:latin typeface="Times New Roman"/>
                <a:cs typeface="Times New Roman"/>
              </a:rPr>
              <a:t>a complete binary </a:t>
            </a:r>
            <a:r>
              <a:rPr sz="1069" spc="5" dirty="0">
                <a:latin typeface="Times New Roman"/>
                <a:cs typeface="Times New Roman"/>
              </a:rPr>
              <a:t>tree. </a:t>
            </a: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store the tree 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array </a:t>
            </a:r>
            <a:r>
              <a:rPr sz="1069" spc="10" dirty="0">
                <a:latin typeface="Times New Roman"/>
                <a:cs typeface="Times New Roman"/>
              </a:rPr>
              <a:t>by </a:t>
            </a:r>
            <a:r>
              <a:rPr sz="1069" spc="5" dirty="0">
                <a:latin typeface="Times New Roman"/>
                <a:cs typeface="Times New Roman"/>
              </a:rPr>
              <a:t>using 2i  </a:t>
            </a:r>
            <a:r>
              <a:rPr sz="1069" spc="10" dirty="0">
                <a:latin typeface="Times New Roman"/>
                <a:cs typeface="Times New Roman"/>
              </a:rPr>
              <a:t>and 2i +1 scheme. Afterwards,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data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removed from the </a:t>
            </a:r>
            <a:r>
              <a:rPr sz="1069" spc="5" dirty="0">
                <a:latin typeface="Times New Roman"/>
                <a:cs typeface="Times New Roman"/>
              </a:rPr>
              <a:t>array at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positions </a:t>
            </a:r>
            <a:r>
              <a:rPr sz="1069" spc="10" dirty="0">
                <a:latin typeface="Times New Roman"/>
                <a:cs typeface="Times New Roman"/>
              </a:rPr>
              <a:t>of  the </a:t>
            </a:r>
            <a:r>
              <a:rPr sz="1069" spc="5" dirty="0">
                <a:latin typeface="Times New Roman"/>
                <a:cs typeface="Times New Roman"/>
              </a:rPr>
              <a:t>imaginary nodes (in this </a:t>
            </a:r>
            <a:r>
              <a:rPr sz="1069" spc="10" dirty="0">
                <a:latin typeface="Times New Roman"/>
                <a:cs typeface="Times New Roman"/>
              </a:rPr>
              <a:t>example, the nodes are C, </a:t>
            </a:r>
            <a:r>
              <a:rPr sz="1069" spc="5" dirty="0">
                <a:latin typeface="Times New Roman"/>
                <a:cs typeface="Times New Roman"/>
              </a:rPr>
              <a:t>F, </a:t>
            </a:r>
            <a:r>
              <a:rPr sz="1069" spc="10" dirty="0">
                <a:latin typeface="Times New Roman"/>
                <a:cs typeface="Times New Roman"/>
              </a:rPr>
              <a:t>G, </a:t>
            </a:r>
            <a:r>
              <a:rPr sz="1069" spc="15" dirty="0">
                <a:latin typeface="Times New Roman"/>
                <a:cs typeface="Times New Roman"/>
              </a:rPr>
              <a:t>E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J). </a:t>
            </a:r>
            <a:r>
              <a:rPr sz="1069" spc="10" dirty="0">
                <a:latin typeface="Times New Roman"/>
                <a:cs typeface="Times New Roman"/>
              </a:rPr>
              <a:t>Thus we </a:t>
            </a:r>
            <a:r>
              <a:rPr sz="1069" spc="5" dirty="0">
                <a:latin typeface="Times New Roman"/>
                <a:cs typeface="Times New Roman"/>
              </a:rPr>
              <a:t>notice  that </a:t>
            </a:r>
            <a:r>
              <a:rPr sz="1069" spc="10" dirty="0">
                <a:latin typeface="Times New Roman"/>
                <a:cs typeface="Times New Roman"/>
              </a:rPr>
              <a:t>the nodes A, </a:t>
            </a:r>
            <a:r>
              <a:rPr sz="1069" spc="15" dirty="0">
                <a:latin typeface="Times New Roman"/>
                <a:cs typeface="Times New Roman"/>
              </a:rPr>
              <a:t>B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19" dirty="0">
                <a:latin typeface="Times New Roman"/>
                <a:cs typeface="Times New Roman"/>
              </a:rPr>
              <a:t>H </a:t>
            </a:r>
            <a:r>
              <a:rPr sz="1069" spc="5" dirty="0">
                <a:latin typeface="Times New Roman"/>
                <a:cs typeface="Times New Roman"/>
              </a:rPr>
              <a:t>etc </a:t>
            </a:r>
            <a:r>
              <a:rPr sz="1069" spc="10" dirty="0">
                <a:latin typeface="Times New Roman"/>
                <a:cs typeface="Times New Roman"/>
              </a:rPr>
              <a:t>are at </a:t>
            </a:r>
            <a:r>
              <a:rPr sz="1069" spc="5" dirty="0">
                <a:latin typeface="Times New Roman"/>
                <a:cs typeface="Times New Roman"/>
              </a:rPr>
              <a:t>the positions, depicting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presence of </a:t>
            </a:r>
            <a:r>
              <a:rPr sz="1069" spc="10" dirty="0">
                <a:latin typeface="Times New Roman"/>
                <a:cs typeface="Times New Roman"/>
              </a:rPr>
              <a:t>a  complete binary </a:t>
            </a:r>
            <a:r>
              <a:rPr sz="1069" spc="5" dirty="0">
                <a:latin typeface="Times New Roman"/>
                <a:cs typeface="Times New Roman"/>
              </a:rPr>
              <a:t>tree.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locations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C, </a:t>
            </a:r>
            <a:r>
              <a:rPr sz="1069" spc="5" dirty="0">
                <a:latin typeface="Times New Roman"/>
                <a:cs typeface="Times New Roman"/>
              </a:rPr>
              <a:t>f, </a:t>
            </a:r>
            <a:r>
              <a:rPr sz="1069" spc="15" dirty="0">
                <a:latin typeface="Times New Roman"/>
                <a:cs typeface="Times New Roman"/>
              </a:rPr>
              <a:t>G, E </a:t>
            </a:r>
            <a:r>
              <a:rPr sz="1069" spc="10" dirty="0">
                <a:latin typeface="Times New Roman"/>
                <a:cs typeface="Times New Roman"/>
              </a:rPr>
              <a:t>and J </a:t>
            </a:r>
            <a:r>
              <a:rPr sz="1069" spc="5" dirty="0">
                <a:latin typeface="Times New Roman"/>
                <a:cs typeface="Times New Roman"/>
              </a:rPr>
              <a:t>in the array are </a:t>
            </a:r>
            <a:r>
              <a:rPr sz="1069" spc="10" dirty="0">
                <a:latin typeface="Times New Roman"/>
                <a:cs typeface="Times New Roman"/>
              </a:rPr>
              <a:t>empty </a:t>
            </a:r>
            <a:r>
              <a:rPr sz="1069" spc="5" dirty="0">
                <a:latin typeface="Times New Roman"/>
                <a:cs typeface="Times New Roman"/>
              </a:rPr>
              <a:t>as </a:t>
            </a:r>
            <a:r>
              <a:rPr sz="1069" spc="10" dirty="0">
                <a:latin typeface="Times New Roman"/>
                <a:cs typeface="Times New Roman"/>
              </a:rPr>
              <a:t>shown  in the </a:t>
            </a:r>
            <a:r>
              <a:rPr sz="1069" spc="5" dirty="0">
                <a:latin typeface="Times New Roman"/>
                <a:cs typeface="Times New Roman"/>
              </a:rPr>
              <a:t>following</a:t>
            </a:r>
            <a:r>
              <a:rPr sz="1069" spc="-4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figure.</a:t>
            </a:r>
            <a:endParaRPr sz="1069">
              <a:latin typeface="Times New Roman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418781" y="2996863"/>
          <a:ext cx="4728986" cy="3759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4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1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48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41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41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41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41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1485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1411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1411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1485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1411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1411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1485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1411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66713">
                <a:tc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A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B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H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I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352267" y="3377318"/>
            <a:ext cx="4853076" cy="59729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301" algn="ctr">
              <a:tabLst>
                <a:tab pos="366704" algn="l"/>
                <a:tab pos="674760" algn="l"/>
                <a:tab pos="994546" algn="l"/>
                <a:tab pos="1302602" algn="l"/>
                <a:tab pos="1616831" algn="l"/>
                <a:tab pos="1931061" algn="l"/>
                <a:tab pos="2245291" algn="l"/>
                <a:tab pos="2559521" algn="l"/>
                <a:tab pos="2873750" algn="l"/>
                <a:tab pos="3140444" algn="l"/>
                <a:tab pos="3775694" algn="l"/>
              </a:tabLst>
            </a:pPr>
            <a:r>
              <a:rPr sz="1361" spc="5" dirty="0">
                <a:latin typeface="Arial"/>
                <a:cs typeface="Arial"/>
              </a:rPr>
              <a:t>0	1	2	3	4	5	6	7	8	9	</a:t>
            </a:r>
            <a:r>
              <a:rPr sz="1361" dirty="0">
                <a:latin typeface="Arial"/>
                <a:cs typeface="Arial"/>
              </a:rPr>
              <a:t>10 </a:t>
            </a:r>
            <a:r>
              <a:rPr sz="1361" spc="198" dirty="0">
                <a:latin typeface="Arial"/>
                <a:cs typeface="Arial"/>
              </a:rPr>
              <a:t> </a:t>
            </a:r>
            <a:r>
              <a:rPr sz="1361" dirty="0">
                <a:latin typeface="Arial"/>
                <a:cs typeface="Arial"/>
              </a:rPr>
              <a:t>11	12  13 </a:t>
            </a:r>
            <a:r>
              <a:rPr sz="1361" spc="253" dirty="0">
                <a:latin typeface="Arial"/>
                <a:cs typeface="Arial"/>
              </a:rPr>
              <a:t> </a:t>
            </a:r>
            <a:r>
              <a:rPr sz="1361" dirty="0">
                <a:latin typeface="Arial"/>
                <a:cs typeface="Arial"/>
              </a:rPr>
              <a:t>14</a:t>
            </a:r>
            <a:endParaRPr sz="1361">
              <a:latin typeface="Arial"/>
              <a:cs typeface="Arial"/>
            </a:endParaRPr>
          </a:p>
          <a:p>
            <a:pPr marL="12347" marR="5556" algn="just">
              <a:lnSpc>
                <a:spcPct val="98400"/>
              </a:lnSpc>
              <a:spcBef>
                <a:spcPts val="1128"/>
              </a:spcBef>
            </a:pP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10" dirty="0">
                <a:latin typeface="Times New Roman"/>
                <a:cs typeface="Times New Roman"/>
              </a:rPr>
              <a:t>imagine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0" dirty="0">
                <a:latin typeface="Times New Roman"/>
                <a:cs typeface="Times New Roman"/>
              </a:rPr>
              <a:t>an </a:t>
            </a:r>
            <a:r>
              <a:rPr sz="1069" spc="5" dirty="0">
                <a:latin typeface="Times New Roman"/>
                <a:cs typeface="Times New Roman"/>
              </a:rPr>
              <a:t>incomplete binary tree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very </a:t>
            </a:r>
            <a:r>
              <a:rPr sz="1069" spc="5" dirty="0">
                <a:latin typeface="Times New Roman"/>
                <a:cs typeface="Times New Roman"/>
              </a:rPr>
              <a:t>deep.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can </a:t>
            </a:r>
            <a:r>
              <a:rPr sz="1069" spc="5" dirty="0">
                <a:latin typeface="Times New Roman"/>
                <a:cs typeface="Times New Roman"/>
              </a:rPr>
              <a:t>store this tree in </a:t>
            </a:r>
            <a:r>
              <a:rPr sz="1069" spc="10" dirty="0">
                <a:latin typeface="Times New Roman"/>
                <a:cs typeface="Times New Roman"/>
              </a:rPr>
              <a:t>the  </a:t>
            </a:r>
            <a:r>
              <a:rPr sz="1069" spc="5" dirty="0">
                <a:latin typeface="Times New Roman"/>
                <a:cs typeface="Times New Roman"/>
              </a:rPr>
              <a:t>array that </a:t>
            </a:r>
            <a:r>
              <a:rPr sz="1069" spc="10" dirty="0">
                <a:latin typeface="Times New Roman"/>
                <a:cs typeface="Times New Roman"/>
              </a:rPr>
              <a:t>needs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of large size. </a:t>
            </a:r>
            <a:r>
              <a:rPr sz="1069" spc="10" dirty="0">
                <a:latin typeface="Times New Roman"/>
                <a:cs typeface="Times New Roman"/>
              </a:rPr>
              <a:t>There will be holes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array. This is </a:t>
            </a:r>
            <a:r>
              <a:rPr sz="1069" spc="10" dirty="0">
                <a:latin typeface="Times New Roman"/>
                <a:cs typeface="Times New Roman"/>
              </a:rPr>
              <a:t>the  wastage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memory. Due </a:t>
            </a:r>
            <a:r>
              <a:rPr sz="1069" spc="5" dirty="0">
                <a:latin typeface="Times New Roman"/>
                <a:cs typeface="Times New Roman"/>
              </a:rPr>
              <a:t>to this </a:t>
            </a:r>
            <a:r>
              <a:rPr sz="1069" spc="10" dirty="0">
                <a:latin typeface="Times New Roman"/>
                <a:cs typeface="Times New Roman"/>
              </a:rPr>
              <a:t>reason, </a:t>
            </a:r>
            <a:r>
              <a:rPr sz="1069" spc="5" dirty="0">
                <a:latin typeface="Times New Roman"/>
                <a:cs typeface="Times New Roman"/>
              </a:rPr>
              <a:t>it is thought that </a:t>
            </a:r>
            <a:r>
              <a:rPr sz="1069" dirty="0">
                <a:latin typeface="Times New Roman"/>
                <a:cs typeface="Times New Roman"/>
              </a:rPr>
              <a:t>if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tree is </a:t>
            </a:r>
            <a:r>
              <a:rPr sz="1069" spc="10" dirty="0">
                <a:latin typeface="Times New Roman"/>
                <a:cs typeface="Times New Roman"/>
              </a:rPr>
              <a:t>not </a:t>
            </a:r>
            <a:r>
              <a:rPr sz="1069" spc="5" dirty="0">
                <a:latin typeface="Times New Roman"/>
                <a:cs typeface="Times New Roman"/>
              </a:rPr>
              <a:t>completely  binary, </a:t>
            </a:r>
            <a:r>
              <a:rPr sz="1069" dirty="0">
                <a:latin typeface="Times New Roman"/>
                <a:cs typeface="Times New Roman"/>
              </a:rPr>
              <a:t>it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not good </a:t>
            </a:r>
            <a:r>
              <a:rPr sz="1069" spc="5" dirty="0">
                <a:latin typeface="Times New Roman"/>
                <a:cs typeface="Times New Roman"/>
              </a:rPr>
              <a:t>to store it into </a:t>
            </a:r>
            <a:r>
              <a:rPr sz="1069" spc="10" dirty="0">
                <a:latin typeface="Times New Roman"/>
                <a:cs typeface="Times New Roman"/>
              </a:rPr>
              <a:t>an </a:t>
            </a:r>
            <a:r>
              <a:rPr sz="1069" spc="5" dirty="0">
                <a:latin typeface="Times New Roman"/>
                <a:cs typeface="Times New Roman"/>
              </a:rPr>
              <a:t>array. Rather, </a:t>
            </a:r>
            <a:r>
              <a:rPr sz="1069" spc="10" dirty="0">
                <a:latin typeface="Times New Roman"/>
                <a:cs typeface="Times New Roman"/>
              </a:rPr>
              <a:t>a programmer will </a:t>
            </a:r>
            <a:r>
              <a:rPr sz="1069" spc="5" dirty="0">
                <a:latin typeface="Times New Roman"/>
                <a:cs typeface="Times New Roman"/>
              </a:rPr>
              <a:t>prefer to </a:t>
            </a:r>
            <a:r>
              <a:rPr sz="1069" spc="10" dirty="0">
                <a:latin typeface="Times New Roman"/>
                <a:cs typeface="Times New Roman"/>
              </a:rPr>
              <a:t>use  </a:t>
            </a:r>
            <a:r>
              <a:rPr sz="1069" spc="5" dirty="0">
                <a:latin typeface="Times New Roman"/>
                <a:cs typeface="Times New Roman"/>
              </a:rPr>
              <a:t>pointers for the</a:t>
            </a:r>
            <a:r>
              <a:rPr sz="1069" spc="-2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storage.</a:t>
            </a: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200"/>
              </a:lnSpc>
            </a:pPr>
            <a:r>
              <a:rPr sz="1069" spc="10" dirty="0">
                <a:latin typeface="Times New Roman"/>
                <a:cs typeface="Times New Roman"/>
              </a:rPr>
              <a:t>Remember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0" dirty="0">
                <a:latin typeface="Times New Roman"/>
                <a:cs typeface="Times New Roman"/>
              </a:rPr>
              <a:t>two things </a:t>
            </a:r>
            <a:r>
              <a:rPr sz="1069" spc="5" dirty="0">
                <a:latin typeface="Times New Roman"/>
                <a:cs typeface="Times New Roman"/>
              </a:rPr>
              <a:t>are </a:t>
            </a:r>
            <a:r>
              <a:rPr sz="1069" spc="10" dirty="0">
                <a:latin typeface="Times New Roman"/>
                <a:cs typeface="Times New Roman"/>
              </a:rPr>
              <a:t>kept </a:t>
            </a:r>
            <a:r>
              <a:rPr sz="1069" spc="5" dirty="0">
                <a:latin typeface="Times New Roman"/>
                <a:cs typeface="Times New Roman"/>
              </a:rPr>
              <a:t>into </a:t>
            </a:r>
            <a:r>
              <a:rPr sz="1069" spc="10" dirty="0">
                <a:latin typeface="Times New Roman"/>
                <a:cs typeface="Times New Roman"/>
              </a:rPr>
              <a:t>view while constructing a data </a:t>
            </a:r>
            <a:r>
              <a:rPr sz="1069" spc="5" dirty="0">
                <a:latin typeface="Times New Roman"/>
                <a:cs typeface="Times New Roman"/>
              </a:rPr>
              <a:t>structure </a:t>
            </a:r>
            <a:r>
              <a:rPr sz="1069" spc="10" dirty="0">
                <a:latin typeface="Times New Roman"/>
                <a:cs typeface="Times New Roman"/>
              </a:rPr>
              <a:t>that 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memory and </a:t>
            </a:r>
            <a:r>
              <a:rPr sz="1069" spc="5" dirty="0">
                <a:latin typeface="Times New Roman"/>
                <a:cs typeface="Times New Roman"/>
              </a:rPr>
              <a:t>time. </a:t>
            </a:r>
            <a:r>
              <a:rPr sz="1069" spc="10" dirty="0">
                <a:latin typeface="Times New Roman"/>
                <a:cs typeface="Times New Roman"/>
              </a:rPr>
              <a:t>There </a:t>
            </a:r>
            <a:r>
              <a:rPr sz="1069" spc="5" dirty="0">
                <a:latin typeface="Times New Roman"/>
                <a:cs typeface="Times New Roman"/>
              </a:rPr>
              <a:t>should </a:t>
            </a:r>
            <a:r>
              <a:rPr sz="1069" spc="10" dirty="0">
                <a:latin typeface="Times New Roman"/>
                <a:cs typeface="Times New Roman"/>
              </a:rPr>
              <a:t>such a </a:t>
            </a:r>
            <a:r>
              <a:rPr sz="1069" spc="5" dirty="0">
                <a:latin typeface="Times New Roman"/>
                <a:cs typeface="Times New Roman"/>
              </a:rPr>
              <a:t>data structure that could ensure </a:t>
            </a:r>
            <a:r>
              <a:rPr sz="1069" spc="10" dirty="0">
                <a:latin typeface="Times New Roman"/>
                <a:cs typeface="Times New Roman"/>
              </a:rPr>
              <a:t>the running 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programs in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fast manner. </a:t>
            </a:r>
            <a:r>
              <a:rPr sz="1069" spc="10" dirty="0">
                <a:latin typeface="Times New Roman"/>
                <a:cs typeface="Times New Roman"/>
              </a:rPr>
              <a:t>Secondly, a </a:t>
            </a:r>
            <a:r>
              <a:rPr sz="1069" spc="5" dirty="0">
                <a:latin typeface="Times New Roman"/>
                <a:cs typeface="Times New Roman"/>
              </a:rPr>
              <a:t>data structure should not use </a:t>
            </a:r>
            <a:r>
              <a:rPr sz="1069" spc="10" dirty="0">
                <a:latin typeface="Times New Roman"/>
                <a:cs typeface="Times New Roman"/>
              </a:rPr>
              <a:t>a lot of  memory</a:t>
            </a:r>
            <a:r>
              <a:rPr sz="1069" spc="6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so</a:t>
            </a:r>
            <a:r>
              <a:rPr sz="1069" spc="5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that</a:t>
            </a:r>
            <a:r>
              <a:rPr sz="1069" spc="5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</a:t>
            </a:r>
            <a:r>
              <a:rPr sz="1069" spc="5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large</a:t>
            </a:r>
            <a:r>
              <a:rPr sz="1069" spc="5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part</a:t>
            </a:r>
            <a:r>
              <a:rPr sz="1069" spc="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of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memory</a:t>
            </a:r>
            <a:r>
              <a:rPr sz="1069" spc="6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occupied</a:t>
            </a:r>
            <a:r>
              <a:rPr sz="1069" spc="6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by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dirty="0">
                <a:latin typeface="Times New Roman"/>
                <a:cs typeface="Times New Roman"/>
              </a:rPr>
              <a:t>it</a:t>
            </a:r>
            <a:r>
              <a:rPr sz="1069" spc="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does</a:t>
            </a:r>
            <a:r>
              <a:rPr sz="1069" spc="4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not</a:t>
            </a:r>
            <a:r>
              <a:rPr sz="1069" spc="4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go</a:t>
            </a:r>
            <a:r>
              <a:rPr sz="1069" spc="4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waste.</a:t>
            </a:r>
            <a:r>
              <a:rPr sz="1069" spc="58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To</a:t>
            </a:r>
            <a:r>
              <a:rPr sz="1069" spc="6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manage</a:t>
            </a:r>
            <a:endParaRPr sz="1069">
              <a:latin typeface="Times New Roman"/>
              <a:cs typeface="Times New Roman"/>
            </a:endParaRPr>
          </a:p>
          <a:p>
            <a:pPr marL="12347" marR="6173" algn="just">
              <a:lnSpc>
                <a:spcPts val="1264"/>
              </a:lnSpc>
              <a:spcBef>
                <a:spcPts val="39"/>
              </a:spcBef>
            </a:pP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memory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an </a:t>
            </a:r>
            <a:r>
              <a:rPr sz="1069" spc="5" dirty="0">
                <a:latin typeface="Times New Roman"/>
                <a:cs typeface="Times New Roman"/>
              </a:rPr>
              <a:t>efficient </a:t>
            </a:r>
            <a:r>
              <a:rPr sz="1069" spc="15" dirty="0">
                <a:latin typeface="Times New Roman"/>
                <a:cs typeface="Times New Roman"/>
              </a:rPr>
              <a:t>way,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use </a:t>
            </a:r>
            <a:r>
              <a:rPr sz="1069" spc="10" dirty="0">
                <a:latin typeface="Times New Roman"/>
                <a:cs typeface="Times New Roman"/>
              </a:rPr>
              <a:t>dynamic memory </a:t>
            </a:r>
            <a:r>
              <a:rPr sz="1069" spc="5" dirty="0">
                <a:latin typeface="Times New Roman"/>
                <a:cs typeface="Times New Roman"/>
              </a:rPr>
              <a:t>with the </a:t>
            </a:r>
            <a:r>
              <a:rPr sz="1069" spc="10" dirty="0">
                <a:latin typeface="Times New Roman"/>
                <a:cs typeface="Times New Roman"/>
              </a:rPr>
              <a:t>help </a:t>
            </a:r>
            <a:r>
              <a:rPr sz="1069" spc="5" dirty="0">
                <a:latin typeface="Times New Roman"/>
                <a:cs typeface="Times New Roman"/>
              </a:rPr>
              <a:t>of pointers.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With the use </a:t>
            </a:r>
            <a:r>
              <a:rPr sz="1069" spc="5" dirty="0">
                <a:latin typeface="Times New Roman"/>
                <a:cs typeface="Times New Roman"/>
              </a:rPr>
              <a:t>of pointers only the required </a:t>
            </a:r>
            <a:r>
              <a:rPr sz="1069" spc="10" dirty="0">
                <a:latin typeface="Times New Roman"/>
                <a:cs typeface="Times New Roman"/>
              </a:rPr>
              <a:t>amount of memory </a:t>
            </a:r>
            <a:r>
              <a:rPr sz="1069" spc="5" dirty="0">
                <a:latin typeface="Times New Roman"/>
                <a:cs typeface="Times New Roman"/>
              </a:rPr>
              <a:t>is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occupied.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10"/>
              </a:lnSpc>
            </a:pPr>
            <a:r>
              <a:rPr sz="1069" spc="19" dirty="0">
                <a:latin typeface="Times New Roman"/>
                <a:cs typeface="Times New Roman"/>
              </a:rPr>
              <a:t>We</a:t>
            </a:r>
            <a:r>
              <a:rPr sz="1069" spc="12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also</a:t>
            </a:r>
            <a:r>
              <a:rPr sz="1069" spc="11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use</a:t>
            </a:r>
            <a:r>
              <a:rPr sz="1069" spc="11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pointers</a:t>
            </a:r>
            <a:r>
              <a:rPr sz="1069" spc="11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for</a:t>
            </a:r>
            <a:r>
              <a:rPr sz="1069" spc="11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complex</a:t>
            </a:r>
            <a:r>
              <a:rPr sz="1069" spc="10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operations</a:t>
            </a:r>
            <a:r>
              <a:rPr sz="1069" spc="111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with</a:t>
            </a:r>
            <a:r>
              <a:rPr sz="1069" spc="11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data</a:t>
            </a:r>
            <a:r>
              <a:rPr sz="1069" spc="11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</a:t>
            </a:r>
            <a:r>
              <a:rPr sz="1069" spc="11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as</a:t>
            </a:r>
            <a:r>
              <a:rPr sz="1069" spc="10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witnessed</a:t>
            </a:r>
            <a:r>
              <a:rPr sz="1069" spc="12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in</a:t>
            </a:r>
            <a:r>
              <a:rPr sz="1069" spc="12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300"/>
              </a:lnSpc>
              <a:spcBef>
                <a:spcPts val="10"/>
              </a:spcBef>
            </a:pPr>
            <a:r>
              <a:rPr sz="1069" spc="5" dirty="0">
                <a:latin typeface="Times New Roman"/>
                <a:cs typeface="Times New Roman"/>
              </a:rPr>
              <a:t>deletion </a:t>
            </a:r>
            <a:r>
              <a:rPr sz="1069" spc="10" dirty="0">
                <a:latin typeface="Times New Roman"/>
                <a:cs typeface="Times New Roman"/>
              </a:rPr>
              <a:t>operation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9" dirty="0">
                <a:latin typeface="Times New Roman"/>
                <a:cs typeface="Times New Roman"/>
              </a:rPr>
              <a:t>AVL </a:t>
            </a:r>
            <a:r>
              <a:rPr sz="1069" spc="5" dirty="0">
                <a:latin typeface="Times New Roman"/>
                <a:cs typeface="Times New Roman"/>
              </a:rPr>
              <a:t>tree. </a:t>
            </a:r>
            <a:r>
              <a:rPr sz="1069" spc="10" dirty="0">
                <a:latin typeface="Times New Roman"/>
                <a:cs typeface="Times New Roman"/>
              </a:rPr>
              <a:t>One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problems with </a:t>
            </a:r>
            <a:r>
              <a:rPr sz="1069" spc="10" dirty="0">
                <a:latin typeface="Times New Roman"/>
                <a:cs typeface="Times New Roman"/>
              </a:rPr>
              <a:t>arrays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that the memory  becomes useless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case of </a:t>
            </a:r>
            <a:r>
              <a:rPr sz="1069" spc="5" dirty="0">
                <a:latin typeface="Times New Roman"/>
                <a:cs typeface="Times New Roman"/>
              </a:rPr>
              <a:t>too </a:t>
            </a:r>
            <a:r>
              <a:rPr sz="1069" spc="10" dirty="0">
                <a:latin typeface="Times New Roman"/>
                <a:cs typeface="Times New Roman"/>
              </a:rPr>
              <a:t>many empty positions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array.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cannot free </a:t>
            </a:r>
            <a:r>
              <a:rPr sz="1069" spc="5" dirty="0">
                <a:latin typeface="Times New Roman"/>
                <a:cs typeface="Times New Roman"/>
              </a:rPr>
              <a:t>it  </a:t>
            </a:r>
            <a:r>
              <a:rPr sz="1069" spc="10" dirty="0">
                <a:latin typeface="Times New Roman"/>
                <a:cs typeface="Times New Roman"/>
              </a:rPr>
              <a:t>and use in other programs as the memory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an </a:t>
            </a:r>
            <a:r>
              <a:rPr sz="1069" spc="5" dirty="0">
                <a:latin typeface="Times New Roman"/>
                <a:cs typeface="Times New Roman"/>
              </a:rPr>
              <a:t>array is contiguous. It is difficult to  free </a:t>
            </a:r>
            <a:r>
              <a:rPr sz="1069" spc="10" dirty="0">
                <a:latin typeface="Times New Roman"/>
                <a:cs typeface="Times New Roman"/>
              </a:rPr>
              <a:t>the memory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locations from 50 to 100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an </a:t>
            </a:r>
            <a:r>
              <a:rPr sz="1069" spc="5" dirty="0">
                <a:latin typeface="Times New Roman"/>
                <a:cs typeface="Times New Roman"/>
              </a:rPr>
              <a:t>array </a:t>
            </a:r>
            <a:r>
              <a:rPr sz="1069" spc="10" dirty="0">
                <a:latin typeface="Times New Roman"/>
                <a:cs typeface="Times New Roman"/>
              </a:rPr>
              <a:t>of 200 </a:t>
            </a:r>
            <a:r>
              <a:rPr sz="1069" spc="5" dirty="0">
                <a:latin typeface="Times New Roman"/>
                <a:cs typeface="Times New Roman"/>
              </a:rPr>
              <a:t>locations. </a:t>
            </a:r>
            <a:r>
              <a:rPr sz="1069" spc="1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manage 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memory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better </a:t>
            </a:r>
            <a:r>
              <a:rPr sz="1069" spc="15" dirty="0">
                <a:latin typeface="Times New Roman"/>
                <a:cs typeface="Times New Roman"/>
              </a:rPr>
              <a:t>way, </a:t>
            </a:r>
            <a:r>
              <a:rPr sz="1069" spc="10" dirty="0">
                <a:latin typeface="Times New Roman"/>
                <a:cs typeface="Times New Roman"/>
              </a:rPr>
              <a:t>we have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use</a:t>
            </a:r>
            <a:r>
              <a:rPr sz="1069" spc="-1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pointers.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64"/>
              </a:lnSpc>
            </a:pPr>
            <a:r>
              <a:rPr sz="1069" spc="15" dirty="0">
                <a:latin typeface="Times New Roman"/>
                <a:cs typeface="Times New Roman"/>
              </a:rPr>
              <a:t>Now we </a:t>
            </a:r>
            <a:r>
              <a:rPr sz="1069" spc="10" dirty="0">
                <a:latin typeface="Times New Roman"/>
                <a:cs typeface="Times New Roman"/>
              </a:rPr>
              <a:t>come to a new </a:t>
            </a:r>
            <a:r>
              <a:rPr sz="1069" spc="5" dirty="0">
                <a:latin typeface="Times New Roman"/>
                <a:cs typeface="Times New Roman"/>
              </a:rPr>
              <a:t>data structure, </a:t>
            </a:r>
            <a:r>
              <a:rPr sz="1069" spc="10" dirty="0">
                <a:latin typeface="Times New Roman"/>
                <a:cs typeface="Times New Roman"/>
              </a:rPr>
              <a:t>called</a:t>
            </a:r>
            <a:r>
              <a:rPr sz="1069" spc="-2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‘heap’.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69"/>
              </a:lnSpc>
              <a:spcBef>
                <a:spcPts val="5"/>
              </a:spcBef>
            </a:pPr>
            <a:r>
              <a:rPr sz="1069" b="1" spc="10" dirty="0">
                <a:latin typeface="Times New Roman"/>
                <a:cs typeface="Times New Roman"/>
              </a:rPr>
              <a:t>Heap</a:t>
            </a: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300"/>
              </a:lnSpc>
              <a:spcBef>
                <a:spcPts val="5"/>
              </a:spcBef>
            </a:pPr>
            <a:r>
              <a:rPr sz="1069" spc="10" dirty="0">
                <a:latin typeface="Times New Roman"/>
                <a:cs typeface="Times New Roman"/>
              </a:rPr>
              <a:t>Heap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 data </a:t>
            </a:r>
            <a:r>
              <a:rPr sz="1069" spc="5" dirty="0">
                <a:latin typeface="Times New Roman"/>
                <a:cs typeface="Times New Roman"/>
              </a:rPr>
              <a:t>structure of big use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benefit. </a:t>
            </a:r>
            <a:r>
              <a:rPr sz="1069" spc="10" dirty="0">
                <a:latin typeface="Times New Roman"/>
                <a:cs typeface="Times New Roman"/>
              </a:rPr>
              <a:t>It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used </a:t>
            </a:r>
            <a:r>
              <a:rPr sz="1069" spc="5" dirty="0">
                <a:latin typeface="Times New Roman"/>
                <a:cs typeface="Times New Roman"/>
              </a:rPr>
              <a:t>in priority queue. </a:t>
            </a:r>
            <a:r>
              <a:rPr sz="1069" spc="10" dirty="0">
                <a:latin typeface="Times New Roman"/>
                <a:cs typeface="Times New Roman"/>
              </a:rPr>
              <a:t>Recall the  example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bank </a:t>
            </a:r>
            <a:r>
              <a:rPr sz="1069" spc="5" dirty="0">
                <a:latin typeface="Times New Roman"/>
                <a:cs typeface="Times New Roman"/>
              </a:rPr>
              <a:t>simulation. In that case, </a:t>
            </a:r>
            <a:r>
              <a:rPr sz="1069" spc="10" dirty="0">
                <a:latin typeface="Times New Roman"/>
                <a:cs typeface="Times New Roman"/>
              </a:rPr>
              <a:t>we used </a:t>
            </a:r>
            <a:r>
              <a:rPr sz="1069" spc="5" dirty="0">
                <a:latin typeface="Times New Roman"/>
                <a:cs typeface="Times New Roman"/>
              </a:rPr>
              <a:t>event-based </a:t>
            </a:r>
            <a:r>
              <a:rPr sz="1069" spc="10" dirty="0">
                <a:latin typeface="Times New Roman"/>
                <a:cs typeface="Times New Roman"/>
              </a:rPr>
              <a:t>queues.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put </a:t>
            </a:r>
            <a:r>
              <a:rPr sz="1069" spc="10" dirty="0">
                <a:latin typeface="Times New Roman"/>
                <a:cs typeface="Times New Roman"/>
              </a:rPr>
              <a:t>the  </a:t>
            </a:r>
            <a:r>
              <a:rPr sz="1069" spc="5" dirty="0">
                <a:latin typeface="Times New Roman"/>
                <a:cs typeface="Times New Roman"/>
              </a:rPr>
              <a:t>events that </a:t>
            </a:r>
            <a:r>
              <a:rPr sz="1069" spc="10" dirty="0">
                <a:latin typeface="Times New Roman"/>
                <a:cs typeface="Times New Roman"/>
              </a:rPr>
              <a:t>were going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happen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special </a:t>
            </a:r>
            <a:r>
              <a:rPr sz="1069" spc="10" dirty="0">
                <a:latin typeface="Times New Roman"/>
                <a:cs typeface="Times New Roman"/>
              </a:rPr>
              <a:t>queue </a:t>
            </a:r>
            <a:r>
              <a:rPr sz="1069" spc="5" dirty="0">
                <a:latin typeface="Times New Roman"/>
                <a:cs typeface="Times New Roman"/>
              </a:rPr>
              <a:t>i.e. priority queue. This priority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queue </a:t>
            </a:r>
            <a:r>
              <a:rPr sz="1069" spc="5" dirty="0">
                <a:latin typeface="Times New Roman"/>
                <a:cs typeface="Times New Roman"/>
              </a:rPr>
              <a:t>does not follow the </a:t>
            </a:r>
            <a:r>
              <a:rPr sz="1069" spc="10" dirty="0">
                <a:latin typeface="Times New Roman"/>
                <a:cs typeface="Times New Roman"/>
              </a:rPr>
              <a:t>FIFO </a:t>
            </a:r>
            <a:r>
              <a:rPr sz="1069" spc="5" dirty="0">
                <a:latin typeface="Times New Roman"/>
                <a:cs typeface="Times New Roman"/>
              </a:rPr>
              <a:t>rule.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put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elements in the </a:t>
            </a:r>
            <a:r>
              <a:rPr sz="1069" spc="10" dirty="0">
                <a:latin typeface="Times New Roman"/>
                <a:cs typeface="Times New Roman"/>
              </a:rPr>
              <a:t>queue </a:t>
            </a:r>
            <a:r>
              <a:rPr sz="1069" spc="5" dirty="0">
                <a:latin typeface="Times New Roman"/>
                <a:cs typeface="Times New Roman"/>
              </a:rPr>
              <a:t>at the </a:t>
            </a:r>
            <a:r>
              <a:rPr sz="1069" spc="10" dirty="0">
                <a:latin typeface="Times New Roman"/>
                <a:cs typeface="Times New Roman"/>
              </a:rPr>
              <a:t>end but  later </a:t>
            </a:r>
            <a:r>
              <a:rPr sz="1069" spc="5" dirty="0">
                <a:latin typeface="Times New Roman"/>
                <a:cs typeface="Times New Roman"/>
              </a:rPr>
              <a:t>got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element </a:t>
            </a:r>
            <a:r>
              <a:rPr sz="1069" spc="10" dirty="0">
                <a:latin typeface="Times New Roman"/>
                <a:cs typeface="Times New Roman"/>
              </a:rPr>
              <a:t>with </a:t>
            </a:r>
            <a:r>
              <a:rPr sz="1069" spc="5" dirty="0">
                <a:latin typeface="Times New Roman"/>
                <a:cs typeface="Times New Roman"/>
              </a:rPr>
              <a:t>respect to </a:t>
            </a:r>
            <a:r>
              <a:rPr sz="1069" dirty="0">
                <a:latin typeface="Times New Roman"/>
                <a:cs typeface="Times New Roman"/>
              </a:rPr>
              <a:t>its </a:t>
            </a:r>
            <a:r>
              <a:rPr sz="1069" spc="5" dirty="0">
                <a:latin typeface="Times New Roman"/>
                <a:cs typeface="Times New Roman"/>
              </a:rPr>
              <a:t>priority.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get the </a:t>
            </a:r>
            <a:r>
              <a:rPr sz="1069" spc="5" dirty="0">
                <a:latin typeface="Times New Roman"/>
                <a:cs typeface="Times New Roman"/>
              </a:rPr>
              <a:t>element that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going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occur first </a:t>
            </a:r>
            <a:r>
              <a:rPr sz="1069" spc="10" dirty="0">
                <a:latin typeface="Times New Roman"/>
                <a:cs typeface="Times New Roman"/>
              </a:rPr>
              <a:t>in the </a:t>
            </a:r>
            <a:r>
              <a:rPr sz="1069" spc="5" dirty="0">
                <a:latin typeface="Times New Roman"/>
                <a:cs typeface="Times New Roman"/>
              </a:rPr>
              <a:t>future. </a:t>
            </a:r>
            <a:r>
              <a:rPr sz="1069" spc="10" dirty="0">
                <a:latin typeface="Times New Roman"/>
                <a:cs typeface="Times New Roman"/>
              </a:rPr>
              <a:t>In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0" dirty="0">
                <a:latin typeface="Times New Roman"/>
                <a:cs typeface="Times New Roman"/>
              </a:rPr>
              <a:t>example,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implemented the </a:t>
            </a:r>
            <a:r>
              <a:rPr sz="1069" spc="5" dirty="0">
                <a:latin typeface="Times New Roman"/>
                <a:cs typeface="Times New Roman"/>
              </a:rPr>
              <a:t>priority </a:t>
            </a:r>
            <a:r>
              <a:rPr sz="1069" spc="10" dirty="0">
                <a:latin typeface="Times New Roman"/>
                <a:cs typeface="Times New Roman"/>
              </a:rPr>
              <a:t>queue </a:t>
            </a:r>
            <a:r>
              <a:rPr sz="1069" spc="5" dirty="0">
                <a:latin typeface="Times New Roman"/>
                <a:cs typeface="Times New Roman"/>
              </a:rPr>
              <a:t>with  arrays. It </a:t>
            </a:r>
            <a:r>
              <a:rPr sz="1069" spc="10" dirty="0">
                <a:latin typeface="Times New Roman"/>
                <a:cs typeface="Times New Roman"/>
              </a:rPr>
              <a:t>was seen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0" dirty="0">
                <a:latin typeface="Times New Roman"/>
                <a:cs typeface="Times New Roman"/>
              </a:rPr>
              <a:t>when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insert </a:t>
            </a:r>
            <a:r>
              <a:rPr sz="1069" spc="10" dirty="0">
                <a:latin typeface="Times New Roman"/>
                <a:cs typeface="Times New Roman"/>
              </a:rPr>
              <a:t>an element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queue, </a:t>
            </a:r>
            <a:r>
              <a:rPr sz="1069" spc="5" dirty="0">
                <a:latin typeface="Times New Roman"/>
                <a:cs typeface="Times New Roman"/>
              </a:rPr>
              <a:t>the internally used  data </a:t>
            </a:r>
            <a:r>
              <a:rPr sz="1069" spc="10" dirty="0">
                <a:latin typeface="Times New Roman"/>
                <a:cs typeface="Times New Roman"/>
              </a:rPr>
              <a:t>was </a:t>
            </a:r>
            <a:r>
              <a:rPr sz="1069" spc="5" dirty="0">
                <a:latin typeface="Times New Roman"/>
                <a:cs typeface="Times New Roman"/>
              </a:rPr>
              <a:t>sorted 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array. </a:t>
            </a:r>
            <a:r>
              <a:rPr sz="1069" spc="10" dirty="0">
                <a:latin typeface="Times New Roman"/>
                <a:cs typeface="Times New Roman"/>
              </a:rPr>
              <a:t>Thus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event </a:t>
            </a:r>
            <a:r>
              <a:rPr sz="1069" spc="5" dirty="0">
                <a:latin typeface="Times New Roman"/>
                <a:cs typeface="Times New Roman"/>
              </a:rPr>
              <a:t>with </a:t>
            </a:r>
            <a:r>
              <a:rPr sz="1069" spc="10" dirty="0">
                <a:latin typeface="Times New Roman"/>
                <a:cs typeface="Times New Roman"/>
              </a:rPr>
              <a:t>minimum time </a:t>
            </a:r>
            <a:r>
              <a:rPr sz="1069" spc="5" dirty="0">
                <a:latin typeface="Times New Roman"/>
                <a:cs typeface="Times New Roman"/>
              </a:rPr>
              <a:t>of occurrence  </a:t>
            </a:r>
            <a:r>
              <a:rPr sz="1069" spc="10" dirty="0">
                <a:latin typeface="Times New Roman"/>
                <a:cs typeface="Times New Roman"/>
              </a:rPr>
              <a:t>becomes </a:t>
            </a:r>
            <a:r>
              <a:rPr sz="1069" spc="5" dirty="0">
                <a:latin typeface="Times New Roman"/>
                <a:cs typeface="Times New Roman"/>
              </a:rPr>
              <a:t>at first position 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sorted array.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get </a:t>
            </a:r>
            <a:r>
              <a:rPr sz="1069" spc="10" dirty="0">
                <a:latin typeface="Times New Roman"/>
                <a:cs typeface="Times New Roman"/>
              </a:rPr>
              <a:t>the event </a:t>
            </a:r>
            <a:r>
              <a:rPr sz="1069" spc="5" dirty="0">
                <a:latin typeface="Times New Roman"/>
                <a:cs typeface="Times New Roman"/>
              </a:rPr>
              <a:t>with </a:t>
            </a:r>
            <a:r>
              <a:rPr sz="1069" spc="10" dirty="0">
                <a:latin typeface="Times New Roman"/>
                <a:cs typeface="Times New Roman"/>
              </a:rPr>
              <a:t>minimum </a:t>
            </a:r>
            <a:r>
              <a:rPr sz="1069" spc="5" dirty="0">
                <a:latin typeface="Times New Roman"/>
                <a:cs typeface="Times New Roman"/>
              </a:rPr>
              <a:t>time  </a:t>
            </a:r>
            <a:r>
              <a:rPr sz="1069" dirty="0">
                <a:latin typeface="Times New Roman"/>
                <a:cs typeface="Times New Roman"/>
              </a:rPr>
              <a:t>first. </a:t>
            </a:r>
            <a:r>
              <a:rPr sz="1069" spc="5" dirty="0">
                <a:latin typeface="Times New Roman"/>
                <a:cs typeface="Times New Roman"/>
              </a:rPr>
              <a:t>After the </a:t>
            </a:r>
            <a:r>
              <a:rPr sz="1069" spc="10" dirty="0">
                <a:latin typeface="Times New Roman"/>
                <a:cs typeface="Times New Roman"/>
              </a:rPr>
              <a:t>removal </a:t>
            </a:r>
            <a:r>
              <a:rPr sz="1069" spc="5" dirty="0">
                <a:latin typeface="Times New Roman"/>
                <a:cs typeface="Times New Roman"/>
              </a:rPr>
              <a:t>of the element, </a:t>
            </a:r>
            <a:r>
              <a:rPr sz="1069" spc="10" dirty="0">
                <a:latin typeface="Times New Roman"/>
                <a:cs typeface="Times New Roman"/>
              </a:rPr>
              <a:t>a programmer </a:t>
            </a:r>
            <a:r>
              <a:rPr sz="1069" spc="5" dirty="0">
                <a:latin typeface="Times New Roman"/>
                <a:cs typeface="Times New Roman"/>
              </a:rPr>
              <a:t>shifts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array elements to left.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When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insert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15" dirty="0">
                <a:latin typeface="Times New Roman"/>
                <a:cs typeface="Times New Roman"/>
              </a:rPr>
              <a:t>new </a:t>
            </a:r>
            <a:r>
              <a:rPr sz="1069" spc="5" dirty="0">
                <a:latin typeface="Times New Roman"/>
                <a:cs typeface="Times New Roman"/>
              </a:rPr>
              <a:t>element,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array is sorted again. </a:t>
            </a:r>
            <a:r>
              <a:rPr sz="1069" spc="10" dirty="0">
                <a:latin typeface="Times New Roman"/>
                <a:cs typeface="Times New Roman"/>
              </a:rPr>
              <a:t>As </a:t>
            </a:r>
            <a:r>
              <a:rPr sz="1069" spc="5" dirty="0">
                <a:latin typeface="Times New Roman"/>
                <a:cs typeface="Times New Roman"/>
              </a:rPr>
              <a:t>there, in </a:t>
            </a:r>
            <a:r>
              <a:rPr sz="1069" spc="10" dirty="0">
                <a:latin typeface="Times New Roman"/>
                <a:cs typeface="Times New Roman"/>
              </a:rPr>
              <a:t>the bank  example, were </a:t>
            </a:r>
            <a:r>
              <a:rPr sz="1069" spc="5" dirty="0">
                <a:latin typeface="Times New Roman"/>
                <a:cs typeface="Times New Roman"/>
              </a:rPr>
              <a:t>five or six </a:t>
            </a:r>
            <a:r>
              <a:rPr sz="1069" spc="10" dirty="0">
                <a:latin typeface="Times New Roman"/>
                <a:cs typeface="Times New Roman"/>
              </a:rPr>
              <a:t>events, the </a:t>
            </a:r>
            <a:r>
              <a:rPr sz="1069" spc="5" dirty="0">
                <a:latin typeface="Times New Roman"/>
                <a:cs typeface="Times New Roman"/>
              </a:rPr>
              <a:t>use of </a:t>
            </a:r>
            <a:r>
              <a:rPr sz="1069" spc="10" dirty="0">
                <a:latin typeface="Times New Roman"/>
                <a:cs typeface="Times New Roman"/>
              </a:rPr>
              <a:t>array </a:t>
            </a:r>
            <a:r>
              <a:rPr sz="1069" spc="5" dirty="0">
                <a:latin typeface="Times New Roman"/>
                <a:cs typeface="Times New Roman"/>
              </a:rPr>
              <a:t>fulfilled </a:t>
            </a:r>
            <a:r>
              <a:rPr sz="1069" spc="10" dirty="0">
                <a:latin typeface="Times New Roman"/>
                <a:cs typeface="Times New Roman"/>
              </a:rPr>
              <a:t>our </a:t>
            </a:r>
            <a:r>
              <a:rPr sz="1069" spc="5" dirty="0">
                <a:latin typeface="Times New Roman"/>
                <a:cs typeface="Times New Roman"/>
              </a:rPr>
              <a:t>requirement.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need  not </a:t>
            </a:r>
            <a:r>
              <a:rPr sz="1069" spc="10" dirty="0">
                <a:latin typeface="Times New Roman"/>
                <a:cs typeface="Times New Roman"/>
              </a:rPr>
              <a:t>to </a:t>
            </a:r>
            <a:r>
              <a:rPr sz="1069" spc="15" dirty="0">
                <a:latin typeface="Times New Roman"/>
                <a:cs typeface="Times New Roman"/>
              </a:rPr>
              <a:t>have </a:t>
            </a:r>
            <a:r>
              <a:rPr sz="1069" spc="5" dirty="0">
                <a:latin typeface="Times New Roman"/>
                <a:cs typeface="Times New Roman"/>
              </a:rPr>
              <a:t>other </a:t>
            </a:r>
            <a:r>
              <a:rPr sz="1069" spc="10" dirty="0">
                <a:latin typeface="Times New Roman"/>
                <a:cs typeface="Times New Roman"/>
              </a:rPr>
              <a:t>data type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0" dirty="0">
                <a:latin typeface="Times New Roman"/>
                <a:cs typeface="Times New Roman"/>
              </a:rPr>
              <a:t>makes the queue </a:t>
            </a:r>
            <a:r>
              <a:rPr sz="1069" spc="5" dirty="0">
                <a:latin typeface="Times New Roman"/>
                <a:cs typeface="Times New Roman"/>
              </a:rPr>
              <a:t>efficient.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array is efficient </a:t>
            </a:r>
            <a:r>
              <a:rPr sz="1069" spc="10" dirty="0">
                <a:latin typeface="Times New Roman"/>
                <a:cs typeface="Times New Roman"/>
              </a:rPr>
              <a:t>but  </a:t>
            </a:r>
            <a:r>
              <a:rPr sz="1069" spc="5" dirty="0">
                <a:latin typeface="Times New Roman"/>
                <a:cs typeface="Times New Roman"/>
              </a:rPr>
              <a:t>sorting is </a:t>
            </a:r>
            <a:r>
              <a:rPr sz="1069" spc="10" dirty="0">
                <a:latin typeface="Times New Roman"/>
                <a:cs typeface="Times New Roman"/>
              </a:rPr>
              <a:t>an expensive </a:t>
            </a:r>
            <a:r>
              <a:rPr sz="1069" spc="5" dirty="0">
                <a:latin typeface="Times New Roman"/>
                <a:cs typeface="Times New Roman"/>
              </a:rPr>
              <a:t>procedure. It </a:t>
            </a:r>
            <a:r>
              <a:rPr sz="1069" spc="10" dirty="0">
                <a:latin typeface="Times New Roman"/>
                <a:cs typeface="Times New Roman"/>
              </a:rPr>
              <a:t>may be complex and time-consuming. Secondly,  </a:t>
            </a:r>
            <a:r>
              <a:rPr sz="1069" spc="15" dirty="0">
                <a:latin typeface="Times New Roman"/>
                <a:cs typeface="Times New Roman"/>
              </a:rPr>
              <a:t>we</a:t>
            </a:r>
            <a:r>
              <a:rPr sz="1069" spc="131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have</a:t>
            </a:r>
            <a:r>
              <a:rPr sz="1069" spc="136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to</a:t>
            </a:r>
            <a:r>
              <a:rPr sz="1069" spc="136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shift</a:t>
            </a:r>
            <a:r>
              <a:rPr sz="1069" spc="141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elements</a:t>
            </a:r>
            <a:r>
              <a:rPr sz="1069" spc="136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while</a:t>
            </a:r>
            <a:r>
              <a:rPr sz="1069" spc="13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adding</a:t>
            </a:r>
            <a:r>
              <a:rPr sz="1069" spc="136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or</a:t>
            </a:r>
            <a:r>
              <a:rPr sz="1069" spc="136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removing</a:t>
            </a:r>
            <a:r>
              <a:rPr sz="1069" spc="13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them</a:t>
            </a:r>
            <a:r>
              <a:rPr sz="1069" spc="12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from</a:t>
            </a:r>
            <a:r>
              <a:rPr sz="1069" spc="12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146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array.</a:t>
            </a:r>
            <a:r>
              <a:rPr sz="1069" spc="131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Thus</a:t>
            </a:r>
            <a:r>
              <a:rPr sz="1069" spc="136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the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40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6337020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99421" y="5304101"/>
            <a:ext cx="4957410" cy="0"/>
          </a:xfrm>
          <a:custGeom>
            <a:avLst/>
            <a:gdLst/>
            <a:ahLst/>
            <a:cxnLst/>
            <a:rect l="l" t="t" r="r" b="b"/>
            <a:pathLst>
              <a:path w="5099050">
                <a:moveTo>
                  <a:pt x="0" y="0"/>
                </a:moveTo>
                <a:lnTo>
                  <a:pt x="5098542" y="0"/>
                </a:lnTo>
              </a:path>
            </a:pathLst>
          </a:custGeom>
          <a:ln w="53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" name="object 3"/>
          <p:cNvSpPr/>
          <p:nvPr/>
        </p:nvSpPr>
        <p:spPr>
          <a:xfrm>
            <a:off x="1302014" y="5301508"/>
            <a:ext cx="0" cy="2896658"/>
          </a:xfrm>
          <a:custGeom>
            <a:avLst/>
            <a:gdLst/>
            <a:ahLst/>
            <a:cxnLst/>
            <a:rect l="l" t="t" r="r" b="b"/>
            <a:pathLst>
              <a:path h="2979420">
                <a:moveTo>
                  <a:pt x="0" y="0"/>
                </a:moveTo>
                <a:lnTo>
                  <a:pt x="0" y="2979420"/>
                </a:lnTo>
              </a:path>
            </a:pathLst>
          </a:custGeom>
          <a:ln w="53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" name="object 4"/>
          <p:cNvSpPr/>
          <p:nvPr/>
        </p:nvSpPr>
        <p:spPr>
          <a:xfrm>
            <a:off x="1299421" y="8195204"/>
            <a:ext cx="4951236" cy="0"/>
          </a:xfrm>
          <a:custGeom>
            <a:avLst/>
            <a:gdLst/>
            <a:ahLst/>
            <a:cxnLst/>
            <a:rect l="l" t="t" r="r" b="b"/>
            <a:pathLst>
              <a:path w="5092700">
                <a:moveTo>
                  <a:pt x="0" y="0"/>
                </a:moveTo>
                <a:lnTo>
                  <a:pt x="5092446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6253373" y="5301508"/>
            <a:ext cx="0" cy="2896658"/>
          </a:xfrm>
          <a:custGeom>
            <a:avLst/>
            <a:gdLst/>
            <a:ahLst/>
            <a:cxnLst/>
            <a:rect l="l" t="t" r="r" b="b"/>
            <a:pathLst>
              <a:path h="2979420">
                <a:moveTo>
                  <a:pt x="0" y="0"/>
                </a:moveTo>
                <a:lnTo>
                  <a:pt x="0" y="297942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/>
          <p:nvPr/>
        </p:nvSpPr>
        <p:spPr>
          <a:xfrm>
            <a:off x="4008649" y="5680815"/>
            <a:ext cx="749476" cy="379060"/>
          </a:xfrm>
          <a:custGeom>
            <a:avLst/>
            <a:gdLst/>
            <a:ahLst/>
            <a:cxnLst/>
            <a:rect l="l" t="t" r="r" b="b"/>
            <a:pathLst>
              <a:path w="770889" h="389889">
                <a:moveTo>
                  <a:pt x="0" y="0"/>
                </a:moveTo>
                <a:lnTo>
                  <a:pt x="770381" y="389382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/>
          <p:nvPr/>
        </p:nvSpPr>
        <p:spPr>
          <a:xfrm>
            <a:off x="3307080" y="6815031"/>
            <a:ext cx="232745" cy="425979"/>
          </a:xfrm>
          <a:custGeom>
            <a:avLst/>
            <a:gdLst/>
            <a:ahLst/>
            <a:cxnLst/>
            <a:rect l="l" t="t" r="r" b="b"/>
            <a:pathLst>
              <a:path w="239395" h="438150">
                <a:moveTo>
                  <a:pt x="239268" y="0"/>
                </a:moveTo>
                <a:lnTo>
                  <a:pt x="0" y="438149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" name="object 8"/>
          <p:cNvSpPr/>
          <p:nvPr/>
        </p:nvSpPr>
        <p:spPr>
          <a:xfrm>
            <a:off x="1808374" y="6815031"/>
            <a:ext cx="233362" cy="425979"/>
          </a:xfrm>
          <a:custGeom>
            <a:avLst/>
            <a:gdLst/>
            <a:ahLst/>
            <a:cxnLst/>
            <a:rect l="l" t="t" r="r" b="b"/>
            <a:pathLst>
              <a:path w="240030" h="438150">
                <a:moveTo>
                  <a:pt x="240030" y="0"/>
                </a:moveTo>
                <a:lnTo>
                  <a:pt x="0" y="438149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" name="object 9"/>
          <p:cNvSpPr/>
          <p:nvPr/>
        </p:nvSpPr>
        <p:spPr>
          <a:xfrm>
            <a:off x="2182495" y="6815031"/>
            <a:ext cx="280899" cy="473516"/>
          </a:xfrm>
          <a:custGeom>
            <a:avLst/>
            <a:gdLst/>
            <a:ahLst/>
            <a:cxnLst/>
            <a:rect l="l" t="t" r="r" b="b"/>
            <a:pathLst>
              <a:path w="288925" h="487045">
                <a:moveTo>
                  <a:pt x="0" y="0"/>
                </a:moveTo>
                <a:lnTo>
                  <a:pt x="288798" y="486917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" name="object 10"/>
          <p:cNvSpPr/>
          <p:nvPr/>
        </p:nvSpPr>
        <p:spPr>
          <a:xfrm>
            <a:off x="3727132" y="5443749"/>
            <a:ext cx="328436" cy="331523"/>
          </a:xfrm>
          <a:custGeom>
            <a:avLst/>
            <a:gdLst/>
            <a:ahLst/>
            <a:cxnLst/>
            <a:rect l="l" t="t" r="r" b="b"/>
            <a:pathLst>
              <a:path w="337820" h="340995">
                <a:moveTo>
                  <a:pt x="169163" y="0"/>
                </a:moveTo>
                <a:lnTo>
                  <a:pt x="124089" y="6081"/>
                </a:lnTo>
                <a:lnTo>
                  <a:pt x="83650" y="23255"/>
                </a:lnTo>
                <a:lnTo>
                  <a:pt x="49434" y="49911"/>
                </a:lnTo>
                <a:lnTo>
                  <a:pt x="23029" y="84440"/>
                </a:lnTo>
                <a:lnTo>
                  <a:pt x="6021" y="125236"/>
                </a:lnTo>
                <a:lnTo>
                  <a:pt x="0" y="170687"/>
                </a:lnTo>
                <a:lnTo>
                  <a:pt x="6021" y="215818"/>
                </a:lnTo>
                <a:lnTo>
                  <a:pt x="23029" y="256398"/>
                </a:lnTo>
                <a:lnTo>
                  <a:pt x="49434" y="290798"/>
                </a:lnTo>
                <a:lnTo>
                  <a:pt x="83650" y="317387"/>
                </a:lnTo>
                <a:lnTo>
                  <a:pt x="124089" y="334535"/>
                </a:lnTo>
                <a:lnTo>
                  <a:pt x="169163" y="340613"/>
                </a:lnTo>
                <a:lnTo>
                  <a:pt x="213917" y="334535"/>
                </a:lnTo>
                <a:lnTo>
                  <a:pt x="254141" y="317387"/>
                </a:lnTo>
                <a:lnTo>
                  <a:pt x="288226" y="290798"/>
                </a:lnTo>
                <a:lnTo>
                  <a:pt x="314564" y="256398"/>
                </a:lnTo>
                <a:lnTo>
                  <a:pt x="331547" y="215818"/>
                </a:lnTo>
                <a:lnTo>
                  <a:pt x="337565" y="170687"/>
                </a:lnTo>
                <a:lnTo>
                  <a:pt x="331547" y="125236"/>
                </a:lnTo>
                <a:lnTo>
                  <a:pt x="314564" y="84440"/>
                </a:lnTo>
                <a:lnTo>
                  <a:pt x="288226" y="49910"/>
                </a:lnTo>
                <a:lnTo>
                  <a:pt x="254141" y="23255"/>
                </a:lnTo>
                <a:lnTo>
                  <a:pt x="213917" y="6081"/>
                </a:lnTo>
                <a:lnTo>
                  <a:pt x="169163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" name="object 11"/>
          <p:cNvSpPr txBox="1"/>
          <p:nvPr/>
        </p:nvSpPr>
        <p:spPr>
          <a:xfrm>
            <a:off x="1352267" y="868857"/>
            <a:ext cx="4853076" cy="49170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tabLst>
                <a:tab pos="3903484" algn="l"/>
              </a:tabLst>
            </a:pPr>
            <a:r>
              <a:rPr sz="1069" spc="10" dirty="0">
                <a:latin typeface="Times New Roman"/>
                <a:cs typeface="Times New Roman"/>
              </a:rPr>
              <a:t>CS301 –</a:t>
            </a:r>
            <a:r>
              <a:rPr sz="1069" spc="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Data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	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29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2347" marR="5556" algn="just">
              <a:lnSpc>
                <a:spcPct val="98400"/>
              </a:lnSpc>
              <a:spcBef>
                <a:spcPts val="796"/>
              </a:spcBef>
            </a:pPr>
            <a:r>
              <a:rPr sz="1069" spc="10" dirty="0">
                <a:latin typeface="Times New Roman"/>
                <a:cs typeface="Times New Roman"/>
              </a:rPr>
              <a:t>implementation of priority queue with an </a:t>
            </a:r>
            <a:r>
              <a:rPr sz="1069" spc="5" dirty="0">
                <a:latin typeface="Times New Roman"/>
                <a:cs typeface="Times New Roman"/>
              </a:rPr>
              <a:t>array is not efficient in terms of time. </a:t>
            </a:r>
            <a:r>
              <a:rPr sz="1069" spc="10" dirty="0">
                <a:latin typeface="Times New Roman"/>
                <a:cs typeface="Times New Roman"/>
              </a:rPr>
              <a:t>There 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an </a:t>
            </a:r>
            <a:r>
              <a:rPr sz="1069" spc="5" dirty="0">
                <a:latin typeface="Times New Roman"/>
                <a:cs typeface="Times New Roman"/>
              </a:rPr>
              <a:t>alternate that is called </a:t>
            </a:r>
            <a:r>
              <a:rPr sz="1069" spc="10" dirty="0">
                <a:latin typeface="Times New Roman"/>
                <a:cs typeface="Times New Roman"/>
              </a:rPr>
              <a:t>heap.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use of priority queue </a:t>
            </a:r>
            <a:r>
              <a:rPr sz="1069" spc="10" dirty="0">
                <a:latin typeface="Times New Roman"/>
                <a:cs typeface="Times New Roman"/>
              </a:rPr>
              <a:t>with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help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heap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  major </a:t>
            </a:r>
            <a:r>
              <a:rPr sz="1069" spc="5" dirty="0">
                <a:latin typeface="Times New Roman"/>
                <a:cs typeface="Times New Roman"/>
              </a:rPr>
              <a:t>application.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priority queue is itself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major </a:t>
            </a:r>
            <a:r>
              <a:rPr sz="1069" spc="10" dirty="0">
                <a:latin typeface="Times New Roman"/>
                <a:cs typeface="Times New Roman"/>
              </a:rPr>
              <a:t>data </a:t>
            </a:r>
            <a:r>
              <a:rPr sz="1069" spc="5" dirty="0">
                <a:latin typeface="Times New Roman"/>
                <a:cs typeface="Times New Roman"/>
              </a:rPr>
              <a:t>structure, </a:t>
            </a:r>
            <a:r>
              <a:rPr sz="1069" spc="10" dirty="0">
                <a:latin typeface="Times New Roman"/>
                <a:cs typeface="Times New Roman"/>
              </a:rPr>
              <a:t>much-used </a:t>
            </a:r>
            <a:r>
              <a:rPr sz="1069" spc="5" dirty="0">
                <a:latin typeface="Times New Roman"/>
                <a:cs typeface="Times New Roman"/>
              </a:rPr>
              <a:t>in  </a:t>
            </a:r>
            <a:r>
              <a:rPr sz="1069" spc="10" dirty="0">
                <a:latin typeface="Times New Roman"/>
                <a:cs typeface="Times New Roman"/>
              </a:rPr>
              <a:t>operating </a:t>
            </a:r>
            <a:r>
              <a:rPr sz="1069" spc="5" dirty="0">
                <a:latin typeface="Times New Roman"/>
                <a:cs typeface="Times New Roman"/>
              </a:rPr>
              <a:t>systems. Similarly priority </a:t>
            </a:r>
            <a:r>
              <a:rPr sz="1069" spc="10" dirty="0">
                <a:latin typeface="Times New Roman"/>
                <a:cs typeface="Times New Roman"/>
              </a:rPr>
              <a:t>queue data structure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used in network devices  </a:t>
            </a:r>
            <a:r>
              <a:rPr sz="1069" spc="5" dirty="0">
                <a:latin typeface="Times New Roman"/>
                <a:cs typeface="Times New Roman"/>
              </a:rPr>
              <a:t>especially in routers. </a:t>
            </a:r>
            <a:r>
              <a:rPr sz="1069" spc="10" dirty="0">
                <a:latin typeface="Times New Roman"/>
                <a:cs typeface="Times New Roman"/>
              </a:rPr>
              <a:t>Heap data </a:t>
            </a:r>
            <a:r>
              <a:rPr sz="1069" spc="5" dirty="0">
                <a:latin typeface="Times New Roman"/>
                <a:cs typeface="Times New Roman"/>
              </a:rPr>
              <a:t>structure is also </a:t>
            </a:r>
            <a:r>
              <a:rPr sz="1069" spc="10" dirty="0">
                <a:latin typeface="Times New Roman"/>
                <a:cs typeface="Times New Roman"/>
              </a:rPr>
              <a:t>employed </a:t>
            </a:r>
            <a:r>
              <a:rPr sz="1069" spc="5" dirty="0">
                <a:latin typeface="Times New Roman"/>
                <a:cs typeface="Times New Roman"/>
              </a:rPr>
              <a:t>in sorting algorithms.  There are </a:t>
            </a:r>
            <a:r>
              <a:rPr sz="1069" spc="10" dirty="0">
                <a:latin typeface="Times New Roman"/>
                <a:cs typeface="Times New Roman"/>
              </a:rPr>
              <a:t>also </a:t>
            </a:r>
            <a:r>
              <a:rPr sz="1069" spc="5" dirty="0">
                <a:latin typeface="Times New Roman"/>
                <a:cs typeface="Times New Roman"/>
              </a:rPr>
              <a:t>other </a:t>
            </a:r>
            <a:r>
              <a:rPr sz="1069" spc="10" dirty="0">
                <a:latin typeface="Times New Roman"/>
                <a:cs typeface="Times New Roman"/>
              </a:rPr>
              <a:t>uses </a:t>
            </a:r>
            <a:r>
              <a:rPr sz="1069" spc="5" dirty="0">
                <a:latin typeface="Times New Roman"/>
                <a:cs typeface="Times New Roman"/>
              </a:rPr>
              <a:t>of</a:t>
            </a:r>
            <a:r>
              <a:rPr sz="1069" spc="-2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heap.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59"/>
              </a:lnSpc>
            </a:pPr>
            <a:r>
              <a:rPr sz="1069" spc="5" dirty="0">
                <a:latin typeface="Times New Roman"/>
                <a:cs typeface="Times New Roman"/>
              </a:rPr>
              <a:t>Let’s discuss the </a:t>
            </a:r>
            <a:r>
              <a:rPr sz="1069" spc="10" dirty="0">
                <a:latin typeface="Times New Roman"/>
                <a:cs typeface="Times New Roman"/>
              </a:rPr>
              <a:t>heap data </a:t>
            </a:r>
            <a:r>
              <a:rPr sz="1069" spc="5" dirty="0">
                <a:latin typeface="Times New Roman"/>
                <a:cs typeface="Times New Roman"/>
              </a:rPr>
              <a:t>structure </a:t>
            </a:r>
            <a:r>
              <a:rPr sz="1069" spc="10" dirty="0">
                <a:latin typeface="Times New Roman"/>
                <a:cs typeface="Times New Roman"/>
              </a:rPr>
              <a:t>with </a:t>
            </a:r>
            <a:r>
              <a:rPr sz="1069" spc="5" dirty="0">
                <a:latin typeface="Times New Roman"/>
                <a:cs typeface="Times New Roman"/>
              </a:rPr>
              <a:t>special reference to its</a:t>
            </a:r>
            <a:r>
              <a:rPr sz="1069" spc="9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definition,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marR="6173" algn="just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“The </a:t>
            </a:r>
            <a:r>
              <a:rPr sz="1069" spc="5" dirty="0">
                <a:latin typeface="Times New Roman"/>
                <a:cs typeface="Times New Roman"/>
              </a:rPr>
              <a:t>definition of </a:t>
            </a:r>
            <a:r>
              <a:rPr sz="1069" spc="10" dirty="0">
                <a:latin typeface="Times New Roman"/>
                <a:cs typeface="Times New Roman"/>
              </a:rPr>
              <a:t>heap </a:t>
            </a:r>
            <a:r>
              <a:rPr sz="1069" spc="5" dirty="0">
                <a:latin typeface="Times New Roman"/>
                <a:cs typeface="Times New Roman"/>
              </a:rPr>
              <a:t>is that it is </a:t>
            </a:r>
            <a:r>
              <a:rPr sz="1069" spc="10" dirty="0">
                <a:latin typeface="Times New Roman"/>
                <a:cs typeface="Times New Roman"/>
              </a:rPr>
              <a:t>a complete </a:t>
            </a:r>
            <a:r>
              <a:rPr sz="1069" spc="5" dirty="0">
                <a:latin typeface="Times New Roman"/>
                <a:cs typeface="Times New Roman"/>
              </a:rPr>
              <a:t>binary </a:t>
            </a:r>
            <a:r>
              <a:rPr sz="1069" spc="10" dirty="0">
                <a:latin typeface="Times New Roman"/>
                <a:cs typeface="Times New Roman"/>
              </a:rPr>
              <a:t>tree that conforms to the heap  </a:t>
            </a:r>
            <a:r>
              <a:rPr sz="1069" spc="5" dirty="0">
                <a:latin typeface="Times New Roman"/>
                <a:cs typeface="Times New Roman"/>
              </a:rPr>
              <a:t>order”.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44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marR="4939" algn="just">
              <a:lnSpc>
                <a:spcPct val="98400"/>
              </a:lnSpc>
            </a:pPr>
            <a:r>
              <a:rPr sz="1069" spc="5" dirty="0">
                <a:latin typeface="Times New Roman"/>
                <a:cs typeface="Times New Roman"/>
              </a:rPr>
              <a:t>In this definition there is </a:t>
            </a:r>
            <a:r>
              <a:rPr sz="1069" spc="10" dirty="0">
                <a:latin typeface="Times New Roman"/>
                <a:cs typeface="Times New Roman"/>
              </a:rPr>
              <a:t>a term ‘heap </a:t>
            </a:r>
            <a:r>
              <a:rPr sz="1069" spc="5" dirty="0">
                <a:latin typeface="Times New Roman"/>
                <a:cs typeface="Times New Roman"/>
              </a:rPr>
              <a:t>order’.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heap </a:t>
            </a:r>
            <a:r>
              <a:rPr sz="1069" spc="5" dirty="0">
                <a:latin typeface="Times New Roman"/>
                <a:cs typeface="Times New Roman"/>
              </a:rPr>
              <a:t>order is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property that states  that in </a:t>
            </a:r>
            <a:r>
              <a:rPr sz="1069" spc="10" dirty="0">
                <a:latin typeface="Times New Roman"/>
                <a:cs typeface="Times New Roman"/>
              </a:rPr>
              <a:t>a (min) heap </a:t>
            </a:r>
            <a:r>
              <a:rPr sz="1069" spc="5" dirty="0">
                <a:latin typeface="Times New Roman"/>
                <a:cs typeface="Times New Roman"/>
              </a:rPr>
              <a:t>for </a:t>
            </a:r>
            <a:r>
              <a:rPr sz="1069" spc="10" dirty="0">
                <a:latin typeface="Times New Roman"/>
                <a:cs typeface="Times New Roman"/>
              </a:rPr>
              <a:t>every node X,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key </a:t>
            </a:r>
            <a:r>
              <a:rPr sz="1069" spc="5" dirty="0">
                <a:latin typeface="Times New Roman"/>
                <a:cs typeface="Times New Roman"/>
              </a:rPr>
              <a:t>in the </a:t>
            </a:r>
            <a:r>
              <a:rPr sz="1069" spc="10" dirty="0">
                <a:latin typeface="Times New Roman"/>
                <a:cs typeface="Times New Roman"/>
              </a:rPr>
              <a:t>parent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smaller </a:t>
            </a:r>
            <a:r>
              <a:rPr sz="1069" spc="5" dirty="0">
                <a:latin typeface="Times New Roman"/>
                <a:cs typeface="Times New Roman"/>
              </a:rPr>
              <a:t>than (or equal  to) the </a:t>
            </a:r>
            <a:r>
              <a:rPr sz="1069" spc="10" dirty="0">
                <a:latin typeface="Times New Roman"/>
                <a:cs typeface="Times New Roman"/>
              </a:rPr>
              <a:t>key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X. </a:t>
            </a:r>
            <a:r>
              <a:rPr sz="1069" spc="5" dirty="0">
                <a:latin typeface="Times New Roman"/>
                <a:cs typeface="Times New Roman"/>
              </a:rPr>
              <a:t>In other words, the parent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has </a:t>
            </a:r>
            <a:r>
              <a:rPr sz="1069" spc="10" dirty="0">
                <a:latin typeface="Times New Roman"/>
                <a:cs typeface="Times New Roman"/>
              </a:rPr>
              <a:t>key </a:t>
            </a:r>
            <a:r>
              <a:rPr sz="1069" spc="5" dirty="0">
                <a:latin typeface="Times New Roman"/>
                <a:cs typeface="Times New Roman"/>
              </a:rPr>
              <a:t>smaller </a:t>
            </a:r>
            <a:r>
              <a:rPr sz="1069" spc="10" dirty="0">
                <a:latin typeface="Times New Roman"/>
                <a:cs typeface="Times New Roman"/>
              </a:rPr>
              <a:t>than </a:t>
            </a:r>
            <a:r>
              <a:rPr sz="1069" spc="5" dirty="0">
                <a:latin typeface="Times New Roman"/>
                <a:cs typeface="Times New Roman"/>
              </a:rPr>
              <a:t>or </a:t>
            </a:r>
            <a:r>
              <a:rPr sz="1069" spc="10" dirty="0">
                <a:latin typeface="Times New Roman"/>
                <a:cs typeface="Times New Roman"/>
              </a:rPr>
              <a:t>equal </a:t>
            </a:r>
            <a:r>
              <a:rPr sz="1069" spc="5" dirty="0">
                <a:latin typeface="Times New Roman"/>
                <a:cs typeface="Times New Roman"/>
              </a:rPr>
              <a:t>to both  of </a:t>
            </a:r>
            <a:r>
              <a:rPr sz="1069" dirty="0">
                <a:latin typeface="Times New Roman"/>
                <a:cs typeface="Times New Roman"/>
              </a:rPr>
              <a:t>its </a:t>
            </a:r>
            <a:r>
              <a:rPr sz="1069" spc="5" dirty="0">
                <a:latin typeface="Times New Roman"/>
                <a:cs typeface="Times New Roman"/>
              </a:rPr>
              <a:t>children nodes. </a:t>
            </a:r>
            <a:r>
              <a:rPr sz="1069" spc="10" dirty="0">
                <a:latin typeface="Times New Roman"/>
                <a:cs typeface="Times New Roman"/>
              </a:rPr>
              <a:t>This means </a:t>
            </a:r>
            <a:r>
              <a:rPr sz="1069" spc="5" dirty="0">
                <a:latin typeface="Times New Roman"/>
                <a:cs typeface="Times New Roman"/>
              </a:rPr>
              <a:t>that the </a:t>
            </a:r>
            <a:r>
              <a:rPr sz="1069" spc="10" dirty="0">
                <a:latin typeface="Times New Roman"/>
                <a:cs typeface="Times New Roman"/>
              </a:rPr>
              <a:t>value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parent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less than the  value on </a:t>
            </a:r>
            <a:r>
              <a:rPr sz="1069" spc="5" dirty="0">
                <a:latin typeface="Times New Roman"/>
                <a:cs typeface="Times New Roman"/>
              </a:rPr>
              <a:t>its </a:t>
            </a:r>
            <a:r>
              <a:rPr sz="1069" spc="10" dirty="0">
                <a:latin typeface="Times New Roman"/>
                <a:cs typeface="Times New Roman"/>
              </a:rPr>
              <a:t>children nodes. </a:t>
            </a:r>
            <a:r>
              <a:rPr sz="1069" spc="5" dirty="0">
                <a:latin typeface="Times New Roman"/>
                <a:cs typeface="Times New Roman"/>
              </a:rPr>
              <a:t>It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evident from the </a:t>
            </a:r>
            <a:r>
              <a:rPr sz="1069" spc="5" dirty="0">
                <a:latin typeface="Times New Roman"/>
                <a:cs typeface="Times New Roman"/>
              </a:rPr>
              <a:t>definition that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implement the  heap </a:t>
            </a:r>
            <a:r>
              <a:rPr sz="1069" spc="15" dirty="0">
                <a:latin typeface="Times New Roman"/>
                <a:cs typeface="Times New Roman"/>
              </a:rPr>
              <a:t>by </a:t>
            </a:r>
            <a:r>
              <a:rPr sz="1069" spc="10" dirty="0">
                <a:latin typeface="Times New Roman"/>
                <a:cs typeface="Times New Roman"/>
              </a:rPr>
              <a:t>complete binary </a:t>
            </a:r>
            <a:r>
              <a:rPr sz="1069" spc="5" dirty="0">
                <a:latin typeface="Times New Roman"/>
                <a:cs typeface="Times New Roman"/>
              </a:rPr>
              <a:t>tree. It </a:t>
            </a:r>
            <a:r>
              <a:rPr sz="1069" spc="10" dirty="0">
                <a:latin typeface="Times New Roman"/>
                <a:cs typeface="Times New Roman"/>
              </a:rPr>
              <a:t>can </a:t>
            </a:r>
            <a:r>
              <a:rPr sz="1069" spc="5" dirty="0">
                <a:latin typeface="Times New Roman"/>
                <a:cs typeface="Times New Roman"/>
              </a:rPr>
              <a:t>also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10" dirty="0">
                <a:latin typeface="Times New Roman"/>
                <a:cs typeface="Times New Roman"/>
              </a:rPr>
              <a:t>implemented </a:t>
            </a:r>
            <a:r>
              <a:rPr sz="1069" spc="15" dirty="0">
                <a:latin typeface="Times New Roman"/>
                <a:cs typeface="Times New Roman"/>
              </a:rPr>
              <a:t>by </a:t>
            </a:r>
            <a:r>
              <a:rPr sz="1069" spc="10" dirty="0">
                <a:latin typeface="Times New Roman"/>
                <a:cs typeface="Times New Roman"/>
              </a:rPr>
              <a:t>some other method. </a:t>
            </a:r>
            <a:r>
              <a:rPr sz="1069" spc="15" dirty="0">
                <a:latin typeface="Times New Roman"/>
                <a:cs typeface="Times New Roman"/>
              </a:rPr>
              <a:t>But  </a:t>
            </a:r>
            <a:r>
              <a:rPr sz="1069" spc="10" dirty="0">
                <a:latin typeface="Times New Roman"/>
                <a:cs typeface="Times New Roman"/>
              </a:rPr>
              <a:t>normally, we implement heap with complete </a:t>
            </a:r>
            <a:r>
              <a:rPr sz="1069" spc="5" dirty="0">
                <a:latin typeface="Times New Roman"/>
                <a:cs typeface="Times New Roman"/>
              </a:rPr>
              <a:t>binary tree.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know </a:t>
            </a:r>
            <a:r>
              <a:rPr sz="1069" spc="5" dirty="0">
                <a:latin typeface="Times New Roman"/>
                <a:cs typeface="Times New Roman"/>
              </a:rPr>
              <a:t>that in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binary  search tree, the </a:t>
            </a:r>
            <a:r>
              <a:rPr sz="1069" spc="10" dirty="0">
                <a:latin typeface="Times New Roman"/>
                <a:cs typeface="Times New Roman"/>
              </a:rPr>
              <a:t>value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a node </a:t>
            </a:r>
            <a:r>
              <a:rPr sz="1069" spc="5" dirty="0">
                <a:latin typeface="Times New Roman"/>
                <a:cs typeface="Times New Roman"/>
              </a:rPr>
              <a:t>is greater </a:t>
            </a:r>
            <a:r>
              <a:rPr sz="1069" spc="10" dirty="0">
                <a:latin typeface="Times New Roman"/>
                <a:cs typeface="Times New Roman"/>
              </a:rPr>
              <a:t>than the values </a:t>
            </a:r>
            <a:r>
              <a:rPr sz="1069" spc="5" dirty="0">
                <a:latin typeface="Times New Roman"/>
                <a:cs typeface="Times New Roman"/>
              </a:rPr>
              <a:t>in its left subtree and less  than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values in its right subtree. </a:t>
            </a:r>
            <a:r>
              <a:rPr sz="1069" spc="10" dirty="0">
                <a:latin typeface="Times New Roman"/>
                <a:cs typeface="Times New Roman"/>
              </a:rPr>
              <a:t>The heap </a:t>
            </a:r>
            <a:r>
              <a:rPr sz="1069" spc="5" dirty="0">
                <a:latin typeface="Times New Roman"/>
                <a:cs typeface="Times New Roman"/>
              </a:rPr>
              <a:t>has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variation to </a:t>
            </a:r>
            <a:r>
              <a:rPr sz="1069" dirty="0">
                <a:latin typeface="Times New Roman"/>
                <a:cs typeface="Times New Roman"/>
              </a:rPr>
              <a:t>it. </a:t>
            </a:r>
            <a:r>
              <a:rPr sz="1069" spc="5" dirty="0">
                <a:latin typeface="Times New Roman"/>
                <a:cs typeface="Times New Roman"/>
              </a:rPr>
              <a:t>In heap, the </a:t>
            </a:r>
            <a:r>
              <a:rPr sz="1069" spc="10" dirty="0">
                <a:latin typeface="Times New Roman"/>
                <a:cs typeface="Times New Roman"/>
              </a:rPr>
              <a:t>value </a:t>
            </a:r>
            <a:r>
              <a:rPr sz="1069" spc="5" dirty="0">
                <a:latin typeface="Times New Roman"/>
                <a:cs typeface="Times New Roman"/>
              </a:rPr>
              <a:t>of  </a:t>
            </a:r>
            <a:r>
              <a:rPr sz="1069" spc="10" dirty="0">
                <a:latin typeface="Times New Roman"/>
                <a:cs typeface="Times New Roman"/>
              </a:rPr>
              <a:t>a node </a:t>
            </a:r>
            <a:r>
              <a:rPr sz="1069" spc="5" dirty="0">
                <a:latin typeface="Times New Roman"/>
                <a:cs typeface="Times New Roman"/>
              </a:rPr>
              <a:t>is less than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values of its left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right children.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values </a:t>
            </a:r>
            <a:r>
              <a:rPr sz="1069" spc="5" dirty="0">
                <a:latin typeface="Times New Roman"/>
                <a:cs typeface="Times New Roman"/>
              </a:rPr>
              <a:t>in left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right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children </a:t>
            </a:r>
            <a:r>
              <a:rPr sz="1069" spc="10" dirty="0">
                <a:latin typeface="Times New Roman"/>
                <a:cs typeface="Times New Roman"/>
              </a:rPr>
              <a:t>may be </a:t>
            </a:r>
            <a:r>
              <a:rPr sz="1069" spc="5" dirty="0">
                <a:latin typeface="Times New Roman"/>
                <a:cs typeface="Times New Roman"/>
              </a:rPr>
              <a:t>more </a:t>
            </a:r>
            <a:r>
              <a:rPr sz="1069" spc="10" dirty="0">
                <a:latin typeface="Times New Roman"/>
                <a:cs typeface="Times New Roman"/>
              </a:rPr>
              <a:t>or </a:t>
            </a:r>
            <a:r>
              <a:rPr sz="1069" spc="5" dirty="0">
                <a:latin typeface="Times New Roman"/>
                <a:cs typeface="Times New Roman"/>
              </a:rPr>
              <a:t>less </a:t>
            </a:r>
            <a:r>
              <a:rPr sz="1069" spc="10" dirty="0">
                <a:latin typeface="Times New Roman"/>
                <a:cs typeface="Times New Roman"/>
              </a:rPr>
              <a:t>with each other but these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greater </a:t>
            </a:r>
            <a:r>
              <a:rPr sz="1069" spc="10" dirty="0">
                <a:latin typeface="Times New Roman"/>
                <a:cs typeface="Times New Roman"/>
              </a:rPr>
              <a:t>than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value  </a:t>
            </a:r>
            <a:r>
              <a:rPr sz="1069" spc="5" dirty="0">
                <a:latin typeface="Times New Roman"/>
                <a:cs typeface="Times New Roman"/>
              </a:rPr>
              <a:t>in their parent</a:t>
            </a:r>
            <a:r>
              <a:rPr sz="1069" spc="-3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node.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59"/>
              </a:lnSpc>
            </a:pPr>
            <a:r>
              <a:rPr sz="1069" spc="10" dirty="0">
                <a:latin typeface="Times New Roman"/>
                <a:cs typeface="Times New Roman"/>
              </a:rPr>
              <a:t>Consider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tree shown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following</a:t>
            </a:r>
            <a:r>
              <a:rPr sz="1069" spc="-3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figure.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spcBef>
                <a:spcPts val="5"/>
              </a:spcBef>
            </a:pPr>
            <a:endParaRPr sz="1410">
              <a:latin typeface="Times New Roman"/>
              <a:cs typeface="Times New Roman"/>
            </a:endParaRPr>
          </a:p>
          <a:p>
            <a:pPr marL="225332" algn="ctr">
              <a:lnSpc>
                <a:spcPts val="1624"/>
              </a:lnSpc>
            </a:pPr>
            <a:r>
              <a:rPr sz="1361" spc="5" dirty="0">
                <a:latin typeface="Arial"/>
                <a:cs typeface="Arial"/>
              </a:rPr>
              <a:t>13</a:t>
            </a:r>
            <a:endParaRPr sz="1361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710218" y="5964555"/>
            <a:ext cx="328436" cy="331523"/>
          </a:xfrm>
          <a:custGeom>
            <a:avLst/>
            <a:gdLst/>
            <a:ahLst/>
            <a:cxnLst/>
            <a:rect l="l" t="t" r="r" b="b"/>
            <a:pathLst>
              <a:path w="337820" h="340995">
                <a:moveTo>
                  <a:pt x="168401" y="0"/>
                </a:moveTo>
                <a:lnTo>
                  <a:pt x="123648" y="6078"/>
                </a:lnTo>
                <a:lnTo>
                  <a:pt x="83424" y="23226"/>
                </a:lnTo>
                <a:lnTo>
                  <a:pt x="49339" y="49815"/>
                </a:lnTo>
                <a:lnTo>
                  <a:pt x="23001" y="84215"/>
                </a:lnTo>
                <a:lnTo>
                  <a:pt x="6018" y="124795"/>
                </a:lnTo>
                <a:lnTo>
                  <a:pt x="0" y="169925"/>
                </a:lnTo>
                <a:lnTo>
                  <a:pt x="6018" y="215377"/>
                </a:lnTo>
                <a:lnTo>
                  <a:pt x="23001" y="256173"/>
                </a:lnTo>
                <a:lnTo>
                  <a:pt x="49339" y="290703"/>
                </a:lnTo>
                <a:lnTo>
                  <a:pt x="83424" y="317358"/>
                </a:lnTo>
                <a:lnTo>
                  <a:pt x="123648" y="334532"/>
                </a:lnTo>
                <a:lnTo>
                  <a:pt x="168401" y="340613"/>
                </a:lnTo>
                <a:lnTo>
                  <a:pt x="213476" y="334532"/>
                </a:lnTo>
                <a:lnTo>
                  <a:pt x="253915" y="317358"/>
                </a:lnTo>
                <a:lnTo>
                  <a:pt x="288131" y="290702"/>
                </a:lnTo>
                <a:lnTo>
                  <a:pt x="314536" y="256173"/>
                </a:lnTo>
                <a:lnTo>
                  <a:pt x="331544" y="215377"/>
                </a:lnTo>
                <a:lnTo>
                  <a:pt x="337565" y="169925"/>
                </a:lnTo>
                <a:lnTo>
                  <a:pt x="331544" y="124795"/>
                </a:lnTo>
                <a:lnTo>
                  <a:pt x="314536" y="84215"/>
                </a:lnTo>
                <a:lnTo>
                  <a:pt x="288131" y="49815"/>
                </a:lnTo>
                <a:lnTo>
                  <a:pt x="253915" y="23226"/>
                </a:lnTo>
                <a:lnTo>
                  <a:pt x="213476" y="6078"/>
                </a:lnTo>
                <a:lnTo>
                  <a:pt x="168401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" name="object 13"/>
          <p:cNvSpPr txBox="1"/>
          <p:nvPr/>
        </p:nvSpPr>
        <p:spPr>
          <a:xfrm>
            <a:off x="4777634" y="6021352"/>
            <a:ext cx="193851" cy="2061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24"/>
              </a:lnSpc>
            </a:pPr>
            <a:r>
              <a:rPr sz="1361" dirty="0">
                <a:latin typeface="Arial"/>
                <a:cs typeface="Arial"/>
              </a:rPr>
              <a:t>16</a:t>
            </a:r>
            <a:endParaRPr sz="1361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697375" y="5964555"/>
            <a:ext cx="327819" cy="331523"/>
          </a:xfrm>
          <a:custGeom>
            <a:avLst/>
            <a:gdLst/>
            <a:ahLst/>
            <a:cxnLst/>
            <a:rect l="l" t="t" r="r" b="b"/>
            <a:pathLst>
              <a:path w="337185" h="340995">
                <a:moveTo>
                  <a:pt x="168401" y="0"/>
                </a:moveTo>
                <a:lnTo>
                  <a:pt x="123648" y="6078"/>
                </a:lnTo>
                <a:lnTo>
                  <a:pt x="83424" y="23226"/>
                </a:lnTo>
                <a:lnTo>
                  <a:pt x="49339" y="49815"/>
                </a:lnTo>
                <a:lnTo>
                  <a:pt x="23001" y="84215"/>
                </a:lnTo>
                <a:lnTo>
                  <a:pt x="6018" y="124795"/>
                </a:lnTo>
                <a:lnTo>
                  <a:pt x="0" y="169925"/>
                </a:lnTo>
                <a:lnTo>
                  <a:pt x="6018" y="215377"/>
                </a:lnTo>
                <a:lnTo>
                  <a:pt x="23001" y="256173"/>
                </a:lnTo>
                <a:lnTo>
                  <a:pt x="49339" y="290703"/>
                </a:lnTo>
                <a:lnTo>
                  <a:pt x="83424" y="317358"/>
                </a:lnTo>
                <a:lnTo>
                  <a:pt x="123648" y="334532"/>
                </a:lnTo>
                <a:lnTo>
                  <a:pt x="168401" y="340613"/>
                </a:lnTo>
                <a:lnTo>
                  <a:pt x="213155" y="334532"/>
                </a:lnTo>
                <a:lnTo>
                  <a:pt x="253379" y="317358"/>
                </a:lnTo>
                <a:lnTo>
                  <a:pt x="287464" y="290702"/>
                </a:lnTo>
                <a:lnTo>
                  <a:pt x="313802" y="256173"/>
                </a:lnTo>
                <a:lnTo>
                  <a:pt x="330785" y="215377"/>
                </a:lnTo>
                <a:lnTo>
                  <a:pt x="336803" y="169925"/>
                </a:lnTo>
                <a:lnTo>
                  <a:pt x="330785" y="124795"/>
                </a:lnTo>
                <a:lnTo>
                  <a:pt x="313802" y="84215"/>
                </a:lnTo>
                <a:lnTo>
                  <a:pt x="287464" y="49815"/>
                </a:lnTo>
                <a:lnTo>
                  <a:pt x="253379" y="23226"/>
                </a:lnTo>
                <a:lnTo>
                  <a:pt x="213155" y="6078"/>
                </a:lnTo>
                <a:lnTo>
                  <a:pt x="168401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" name="object 15"/>
          <p:cNvSpPr txBox="1"/>
          <p:nvPr/>
        </p:nvSpPr>
        <p:spPr>
          <a:xfrm>
            <a:off x="2764049" y="6021352"/>
            <a:ext cx="193851" cy="2061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24"/>
              </a:lnSpc>
            </a:pPr>
            <a:r>
              <a:rPr sz="1361" dirty="0">
                <a:latin typeface="Arial"/>
                <a:cs typeface="Arial"/>
              </a:rPr>
              <a:t>21</a:t>
            </a:r>
            <a:endParaRPr sz="1361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978149" y="5680815"/>
            <a:ext cx="749476" cy="331523"/>
          </a:xfrm>
          <a:custGeom>
            <a:avLst/>
            <a:gdLst/>
            <a:ahLst/>
            <a:cxnLst/>
            <a:rect l="l" t="t" r="r" b="b"/>
            <a:pathLst>
              <a:path w="770889" h="340995">
                <a:moveTo>
                  <a:pt x="770382" y="0"/>
                </a:moveTo>
                <a:lnTo>
                  <a:pt x="0" y="340613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" name="object 17"/>
          <p:cNvSpPr/>
          <p:nvPr/>
        </p:nvSpPr>
        <p:spPr>
          <a:xfrm>
            <a:off x="3446356" y="6532034"/>
            <a:ext cx="327819" cy="331523"/>
          </a:xfrm>
          <a:custGeom>
            <a:avLst/>
            <a:gdLst/>
            <a:ahLst/>
            <a:cxnLst/>
            <a:rect l="l" t="t" r="r" b="b"/>
            <a:pathLst>
              <a:path w="337185" h="340995">
                <a:moveTo>
                  <a:pt x="168401" y="0"/>
                </a:moveTo>
                <a:lnTo>
                  <a:pt x="123648" y="6078"/>
                </a:lnTo>
                <a:lnTo>
                  <a:pt x="83424" y="23226"/>
                </a:lnTo>
                <a:lnTo>
                  <a:pt x="49339" y="49815"/>
                </a:lnTo>
                <a:lnTo>
                  <a:pt x="23001" y="84215"/>
                </a:lnTo>
                <a:lnTo>
                  <a:pt x="6018" y="124795"/>
                </a:lnTo>
                <a:lnTo>
                  <a:pt x="0" y="169925"/>
                </a:lnTo>
                <a:lnTo>
                  <a:pt x="6018" y="215377"/>
                </a:lnTo>
                <a:lnTo>
                  <a:pt x="23001" y="256173"/>
                </a:lnTo>
                <a:lnTo>
                  <a:pt x="49339" y="290703"/>
                </a:lnTo>
                <a:lnTo>
                  <a:pt x="83424" y="317358"/>
                </a:lnTo>
                <a:lnTo>
                  <a:pt x="123648" y="334532"/>
                </a:lnTo>
                <a:lnTo>
                  <a:pt x="168401" y="340613"/>
                </a:lnTo>
                <a:lnTo>
                  <a:pt x="213155" y="334532"/>
                </a:lnTo>
                <a:lnTo>
                  <a:pt x="253379" y="317358"/>
                </a:lnTo>
                <a:lnTo>
                  <a:pt x="287464" y="290702"/>
                </a:lnTo>
                <a:lnTo>
                  <a:pt x="313802" y="256173"/>
                </a:lnTo>
                <a:lnTo>
                  <a:pt x="330785" y="215377"/>
                </a:lnTo>
                <a:lnTo>
                  <a:pt x="336803" y="169925"/>
                </a:lnTo>
                <a:lnTo>
                  <a:pt x="330785" y="124795"/>
                </a:lnTo>
                <a:lnTo>
                  <a:pt x="313802" y="84215"/>
                </a:lnTo>
                <a:lnTo>
                  <a:pt x="287464" y="49815"/>
                </a:lnTo>
                <a:lnTo>
                  <a:pt x="253379" y="23226"/>
                </a:lnTo>
                <a:lnTo>
                  <a:pt x="213155" y="6078"/>
                </a:lnTo>
                <a:lnTo>
                  <a:pt x="168401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" name="object 18"/>
          <p:cNvSpPr txBox="1"/>
          <p:nvPr/>
        </p:nvSpPr>
        <p:spPr>
          <a:xfrm>
            <a:off x="3513031" y="6591793"/>
            <a:ext cx="193851" cy="2061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24"/>
              </a:lnSpc>
            </a:pPr>
            <a:r>
              <a:rPr sz="1361" dirty="0">
                <a:latin typeface="Arial"/>
                <a:cs typeface="Arial"/>
              </a:rPr>
              <a:t>31</a:t>
            </a:r>
            <a:endParaRPr sz="1361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978149" y="6247553"/>
            <a:ext cx="516114" cy="332140"/>
          </a:xfrm>
          <a:custGeom>
            <a:avLst/>
            <a:gdLst/>
            <a:ahLst/>
            <a:cxnLst/>
            <a:rect l="l" t="t" r="r" b="b"/>
            <a:pathLst>
              <a:path w="530860" h="341629">
                <a:moveTo>
                  <a:pt x="0" y="0"/>
                </a:moveTo>
                <a:lnTo>
                  <a:pt x="530351" y="341375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" name="object 20"/>
          <p:cNvSpPr/>
          <p:nvPr/>
        </p:nvSpPr>
        <p:spPr>
          <a:xfrm>
            <a:off x="2323253" y="7241010"/>
            <a:ext cx="328436" cy="331523"/>
          </a:xfrm>
          <a:custGeom>
            <a:avLst/>
            <a:gdLst/>
            <a:ahLst/>
            <a:cxnLst/>
            <a:rect l="l" t="t" r="r" b="b"/>
            <a:pathLst>
              <a:path w="337819" h="340995">
                <a:moveTo>
                  <a:pt x="168401" y="0"/>
                </a:moveTo>
                <a:lnTo>
                  <a:pt x="123648" y="6081"/>
                </a:lnTo>
                <a:lnTo>
                  <a:pt x="83424" y="23255"/>
                </a:lnTo>
                <a:lnTo>
                  <a:pt x="49339" y="49911"/>
                </a:lnTo>
                <a:lnTo>
                  <a:pt x="23001" y="84440"/>
                </a:lnTo>
                <a:lnTo>
                  <a:pt x="6018" y="125236"/>
                </a:lnTo>
                <a:lnTo>
                  <a:pt x="0" y="170688"/>
                </a:lnTo>
                <a:lnTo>
                  <a:pt x="6018" y="215818"/>
                </a:lnTo>
                <a:lnTo>
                  <a:pt x="23001" y="256398"/>
                </a:lnTo>
                <a:lnTo>
                  <a:pt x="49339" y="290798"/>
                </a:lnTo>
                <a:lnTo>
                  <a:pt x="83424" y="317387"/>
                </a:lnTo>
                <a:lnTo>
                  <a:pt x="123648" y="334535"/>
                </a:lnTo>
                <a:lnTo>
                  <a:pt x="168401" y="340614"/>
                </a:lnTo>
                <a:lnTo>
                  <a:pt x="213476" y="334535"/>
                </a:lnTo>
                <a:lnTo>
                  <a:pt x="253915" y="317387"/>
                </a:lnTo>
                <a:lnTo>
                  <a:pt x="288131" y="290798"/>
                </a:lnTo>
                <a:lnTo>
                  <a:pt x="314536" y="256398"/>
                </a:lnTo>
                <a:lnTo>
                  <a:pt x="331544" y="215818"/>
                </a:lnTo>
                <a:lnTo>
                  <a:pt x="337566" y="170688"/>
                </a:lnTo>
                <a:lnTo>
                  <a:pt x="331544" y="125236"/>
                </a:lnTo>
                <a:lnTo>
                  <a:pt x="314536" y="84440"/>
                </a:lnTo>
                <a:lnTo>
                  <a:pt x="288131" y="49911"/>
                </a:lnTo>
                <a:lnTo>
                  <a:pt x="253915" y="23255"/>
                </a:lnTo>
                <a:lnTo>
                  <a:pt x="213476" y="6081"/>
                </a:lnTo>
                <a:lnTo>
                  <a:pt x="168401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" name="object 21"/>
          <p:cNvSpPr txBox="1"/>
          <p:nvPr/>
        </p:nvSpPr>
        <p:spPr>
          <a:xfrm>
            <a:off x="2389928" y="7300030"/>
            <a:ext cx="194469" cy="4103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24"/>
              </a:lnSpc>
            </a:pPr>
            <a:r>
              <a:rPr sz="1361" spc="5" dirty="0">
                <a:latin typeface="Arial"/>
                <a:cs typeface="Arial"/>
              </a:rPr>
              <a:t>26</a:t>
            </a:r>
            <a:endParaRPr sz="1361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948392" y="6532034"/>
            <a:ext cx="327201" cy="331523"/>
          </a:xfrm>
          <a:custGeom>
            <a:avLst/>
            <a:gdLst/>
            <a:ahLst/>
            <a:cxnLst/>
            <a:rect l="l" t="t" r="r" b="b"/>
            <a:pathLst>
              <a:path w="336550" h="340995">
                <a:moveTo>
                  <a:pt x="168401" y="0"/>
                </a:moveTo>
                <a:lnTo>
                  <a:pt x="123648" y="6078"/>
                </a:lnTo>
                <a:lnTo>
                  <a:pt x="83424" y="23226"/>
                </a:lnTo>
                <a:lnTo>
                  <a:pt x="49339" y="49815"/>
                </a:lnTo>
                <a:lnTo>
                  <a:pt x="23001" y="84215"/>
                </a:lnTo>
                <a:lnTo>
                  <a:pt x="6018" y="124795"/>
                </a:lnTo>
                <a:lnTo>
                  <a:pt x="0" y="169925"/>
                </a:lnTo>
                <a:lnTo>
                  <a:pt x="6018" y="215377"/>
                </a:lnTo>
                <a:lnTo>
                  <a:pt x="23001" y="256173"/>
                </a:lnTo>
                <a:lnTo>
                  <a:pt x="49339" y="290703"/>
                </a:lnTo>
                <a:lnTo>
                  <a:pt x="83424" y="317358"/>
                </a:lnTo>
                <a:lnTo>
                  <a:pt x="123648" y="334532"/>
                </a:lnTo>
                <a:lnTo>
                  <a:pt x="168401" y="340613"/>
                </a:lnTo>
                <a:lnTo>
                  <a:pt x="213098" y="334532"/>
                </a:lnTo>
                <a:lnTo>
                  <a:pt x="253181" y="317358"/>
                </a:lnTo>
                <a:lnTo>
                  <a:pt x="287083" y="290702"/>
                </a:lnTo>
                <a:lnTo>
                  <a:pt x="313238" y="256173"/>
                </a:lnTo>
                <a:lnTo>
                  <a:pt x="330080" y="215377"/>
                </a:lnTo>
                <a:lnTo>
                  <a:pt x="336041" y="169925"/>
                </a:lnTo>
                <a:lnTo>
                  <a:pt x="330080" y="124795"/>
                </a:lnTo>
                <a:lnTo>
                  <a:pt x="313238" y="84215"/>
                </a:lnTo>
                <a:lnTo>
                  <a:pt x="287083" y="49815"/>
                </a:lnTo>
                <a:lnTo>
                  <a:pt x="253181" y="23226"/>
                </a:lnTo>
                <a:lnTo>
                  <a:pt x="213098" y="6078"/>
                </a:lnTo>
                <a:lnTo>
                  <a:pt x="168401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" name="object 23"/>
          <p:cNvSpPr txBox="1"/>
          <p:nvPr/>
        </p:nvSpPr>
        <p:spPr>
          <a:xfrm>
            <a:off x="2015066" y="6591793"/>
            <a:ext cx="194469" cy="4103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24"/>
              </a:lnSpc>
            </a:pPr>
            <a:r>
              <a:rPr sz="1361" spc="5" dirty="0">
                <a:latin typeface="Arial"/>
                <a:cs typeface="Arial"/>
              </a:rPr>
              <a:t>24</a:t>
            </a:r>
            <a:endParaRPr sz="1361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229909" y="6247553"/>
            <a:ext cx="514262" cy="332140"/>
          </a:xfrm>
          <a:custGeom>
            <a:avLst/>
            <a:gdLst/>
            <a:ahLst/>
            <a:cxnLst/>
            <a:rect l="l" t="t" r="r" b="b"/>
            <a:pathLst>
              <a:path w="528955" h="341629">
                <a:moveTo>
                  <a:pt x="528828" y="0"/>
                </a:moveTo>
                <a:lnTo>
                  <a:pt x="0" y="341375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" name="object 25"/>
          <p:cNvSpPr/>
          <p:nvPr/>
        </p:nvSpPr>
        <p:spPr>
          <a:xfrm>
            <a:off x="1573531" y="7241010"/>
            <a:ext cx="329053" cy="331523"/>
          </a:xfrm>
          <a:custGeom>
            <a:avLst/>
            <a:gdLst/>
            <a:ahLst/>
            <a:cxnLst/>
            <a:rect l="l" t="t" r="r" b="b"/>
            <a:pathLst>
              <a:path w="338455" h="340995">
                <a:moveTo>
                  <a:pt x="169163" y="0"/>
                </a:moveTo>
                <a:lnTo>
                  <a:pt x="124354" y="6081"/>
                </a:lnTo>
                <a:lnTo>
                  <a:pt x="83989" y="23255"/>
                </a:lnTo>
                <a:lnTo>
                  <a:pt x="49720" y="49911"/>
                </a:lnTo>
                <a:lnTo>
                  <a:pt x="23198" y="84440"/>
                </a:lnTo>
                <a:lnTo>
                  <a:pt x="6074" y="125236"/>
                </a:lnTo>
                <a:lnTo>
                  <a:pt x="0" y="170688"/>
                </a:lnTo>
                <a:lnTo>
                  <a:pt x="6074" y="215818"/>
                </a:lnTo>
                <a:lnTo>
                  <a:pt x="23198" y="256398"/>
                </a:lnTo>
                <a:lnTo>
                  <a:pt x="49720" y="290798"/>
                </a:lnTo>
                <a:lnTo>
                  <a:pt x="83989" y="317387"/>
                </a:lnTo>
                <a:lnTo>
                  <a:pt x="124354" y="334535"/>
                </a:lnTo>
                <a:lnTo>
                  <a:pt x="169163" y="340614"/>
                </a:lnTo>
                <a:lnTo>
                  <a:pt x="214238" y="334535"/>
                </a:lnTo>
                <a:lnTo>
                  <a:pt x="254677" y="317387"/>
                </a:lnTo>
                <a:lnTo>
                  <a:pt x="288893" y="290798"/>
                </a:lnTo>
                <a:lnTo>
                  <a:pt x="315298" y="256398"/>
                </a:lnTo>
                <a:lnTo>
                  <a:pt x="332306" y="215818"/>
                </a:lnTo>
                <a:lnTo>
                  <a:pt x="338328" y="170688"/>
                </a:lnTo>
                <a:lnTo>
                  <a:pt x="332306" y="125236"/>
                </a:lnTo>
                <a:lnTo>
                  <a:pt x="315298" y="84440"/>
                </a:lnTo>
                <a:lnTo>
                  <a:pt x="288893" y="49911"/>
                </a:lnTo>
                <a:lnTo>
                  <a:pt x="254677" y="23255"/>
                </a:lnTo>
                <a:lnTo>
                  <a:pt x="214238" y="6081"/>
                </a:lnTo>
                <a:lnTo>
                  <a:pt x="169163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" name="object 26"/>
          <p:cNvSpPr txBox="1"/>
          <p:nvPr/>
        </p:nvSpPr>
        <p:spPr>
          <a:xfrm>
            <a:off x="1640945" y="7280769"/>
            <a:ext cx="193851" cy="2061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24"/>
              </a:lnSpc>
            </a:pPr>
            <a:r>
              <a:rPr sz="1361" dirty="0">
                <a:latin typeface="Arial"/>
                <a:cs typeface="Arial"/>
              </a:rPr>
              <a:t>65</a:t>
            </a:r>
            <a:endParaRPr sz="1361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072236" y="7241010"/>
            <a:ext cx="327819" cy="331523"/>
          </a:xfrm>
          <a:custGeom>
            <a:avLst/>
            <a:gdLst/>
            <a:ahLst/>
            <a:cxnLst/>
            <a:rect l="l" t="t" r="r" b="b"/>
            <a:pathLst>
              <a:path w="337185" h="340995">
                <a:moveTo>
                  <a:pt x="168401" y="0"/>
                </a:moveTo>
                <a:lnTo>
                  <a:pt x="123648" y="6081"/>
                </a:lnTo>
                <a:lnTo>
                  <a:pt x="83424" y="23255"/>
                </a:lnTo>
                <a:lnTo>
                  <a:pt x="49339" y="49911"/>
                </a:lnTo>
                <a:lnTo>
                  <a:pt x="23001" y="84440"/>
                </a:lnTo>
                <a:lnTo>
                  <a:pt x="6018" y="125236"/>
                </a:lnTo>
                <a:lnTo>
                  <a:pt x="0" y="170688"/>
                </a:lnTo>
                <a:lnTo>
                  <a:pt x="6018" y="215818"/>
                </a:lnTo>
                <a:lnTo>
                  <a:pt x="23001" y="256398"/>
                </a:lnTo>
                <a:lnTo>
                  <a:pt x="49339" y="290798"/>
                </a:lnTo>
                <a:lnTo>
                  <a:pt x="83424" y="317387"/>
                </a:lnTo>
                <a:lnTo>
                  <a:pt x="123648" y="334535"/>
                </a:lnTo>
                <a:lnTo>
                  <a:pt x="168401" y="340614"/>
                </a:lnTo>
                <a:lnTo>
                  <a:pt x="213155" y="334535"/>
                </a:lnTo>
                <a:lnTo>
                  <a:pt x="253379" y="317387"/>
                </a:lnTo>
                <a:lnTo>
                  <a:pt x="287464" y="290798"/>
                </a:lnTo>
                <a:lnTo>
                  <a:pt x="313802" y="256398"/>
                </a:lnTo>
                <a:lnTo>
                  <a:pt x="330785" y="215818"/>
                </a:lnTo>
                <a:lnTo>
                  <a:pt x="336803" y="170688"/>
                </a:lnTo>
                <a:lnTo>
                  <a:pt x="330785" y="125236"/>
                </a:lnTo>
                <a:lnTo>
                  <a:pt x="313802" y="84440"/>
                </a:lnTo>
                <a:lnTo>
                  <a:pt x="287464" y="49911"/>
                </a:lnTo>
                <a:lnTo>
                  <a:pt x="253379" y="23255"/>
                </a:lnTo>
                <a:lnTo>
                  <a:pt x="213155" y="6081"/>
                </a:lnTo>
                <a:lnTo>
                  <a:pt x="168401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" name="object 28"/>
          <p:cNvSpPr txBox="1"/>
          <p:nvPr/>
        </p:nvSpPr>
        <p:spPr>
          <a:xfrm>
            <a:off x="3138911" y="7300030"/>
            <a:ext cx="193851" cy="2061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24"/>
              </a:lnSpc>
            </a:pPr>
            <a:r>
              <a:rPr sz="1361" dirty="0">
                <a:latin typeface="Arial"/>
                <a:cs typeface="Arial"/>
              </a:rPr>
              <a:t>32</a:t>
            </a:r>
            <a:endParaRPr sz="1361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5459201" y="6532034"/>
            <a:ext cx="328436" cy="331523"/>
          </a:xfrm>
          <a:custGeom>
            <a:avLst/>
            <a:gdLst/>
            <a:ahLst/>
            <a:cxnLst/>
            <a:rect l="l" t="t" r="r" b="b"/>
            <a:pathLst>
              <a:path w="337820" h="340995">
                <a:moveTo>
                  <a:pt x="168401" y="0"/>
                </a:moveTo>
                <a:lnTo>
                  <a:pt x="123648" y="6078"/>
                </a:lnTo>
                <a:lnTo>
                  <a:pt x="83424" y="23226"/>
                </a:lnTo>
                <a:lnTo>
                  <a:pt x="49339" y="49815"/>
                </a:lnTo>
                <a:lnTo>
                  <a:pt x="23001" y="84215"/>
                </a:lnTo>
                <a:lnTo>
                  <a:pt x="6018" y="124795"/>
                </a:lnTo>
                <a:lnTo>
                  <a:pt x="0" y="169925"/>
                </a:lnTo>
                <a:lnTo>
                  <a:pt x="6018" y="215377"/>
                </a:lnTo>
                <a:lnTo>
                  <a:pt x="23001" y="256173"/>
                </a:lnTo>
                <a:lnTo>
                  <a:pt x="49339" y="290703"/>
                </a:lnTo>
                <a:lnTo>
                  <a:pt x="83424" y="317358"/>
                </a:lnTo>
                <a:lnTo>
                  <a:pt x="123648" y="334532"/>
                </a:lnTo>
                <a:lnTo>
                  <a:pt x="168401" y="340613"/>
                </a:lnTo>
                <a:lnTo>
                  <a:pt x="213476" y="334532"/>
                </a:lnTo>
                <a:lnTo>
                  <a:pt x="253915" y="317358"/>
                </a:lnTo>
                <a:lnTo>
                  <a:pt x="288131" y="290702"/>
                </a:lnTo>
                <a:lnTo>
                  <a:pt x="314536" y="256173"/>
                </a:lnTo>
                <a:lnTo>
                  <a:pt x="331544" y="215377"/>
                </a:lnTo>
                <a:lnTo>
                  <a:pt x="337566" y="169925"/>
                </a:lnTo>
                <a:lnTo>
                  <a:pt x="331544" y="124795"/>
                </a:lnTo>
                <a:lnTo>
                  <a:pt x="314536" y="84215"/>
                </a:lnTo>
                <a:lnTo>
                  <a:pt x="288131" y="49815"/>
                </a:lnTo>
                <a:lnTo>
                  <a:pt x="253915" y="23226"/>
                </a:lnTo>
                <a:lnTo>
                  <a:pt x="213476" y="6078"/>
                </a:lnTo>
                <a:lnTo>
                  <a:pt x="168401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" name="object 30"/>
          <p:cNvSpPr txBox="1"/>
          <p:nvPr/>
        </p:nvSpPr>
        <p:spPr>
          <a:xfrm>
            <a:off x="5526617" y="6591793"/>
            <a:ext cx="194469" cy="4103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24"/>
              </a:lnSpc>
            </a:pPr>
            <a:r>
              <a:rPr sz="1361" spc="5" dirty="0">
                <a:latin typeface="Arial"/>
                <a:cs typeface="Arial"/>
              </a:rPr>
              <a:t>68</a:t>
            </a:r>
            <a:endParaRPr sz="1361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4991734" y="6247553"/>
            <a:ext cx="516114" cy="332140"/>
          </a:xfrm>
          <a:custGeom>
            <a:avLst/>
            <a:gdLst/>
            <a:ahLst/>
            <a:cxnLst/>
            <a:rect l="l" t="t" r="r" b="b"/>
            <a:pathLst>
              <a:path w="530860" h="341629">
                <a:moveTo>
                  <a:pt x="0" y="0"/>
                </a:moveTo>
                <a:lnTo>
                  <a:pt x="530352" y="341375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" name="object 32"/>
          <p:cNvSpPr/>
          <p:nvPr/>
        </p:nvSpPr>
        <p:spPr>
          <a:xfrm>
            <a:off x="3961236" y="6532034"/>
            <a:ext cx="327819" cy="331523"/>
          </a:xfrm>
          <a:custGeom>
            <a:avLst/>
            <a:gdLst/>
            <a:ahLst/>
            <a:cxnLst/>
            <a:rect l="l" t="t" r="r" b="b"/>
            <a:pathLst>
              <a:path w="337185" h="340995">
                <a:moveTo>
                  <a:pt x="168401" y="0"/>
                </a:moveTo>
                <a:lnTo>
                  <a:pt x="123648" y="6078"/>
                </a:lnTo>
                <a:lnTo>
                  <a:pt x="83424" y="23226"/>
                </a:lnTo>
                <a:lnTo>
                  <a:pt x="49339" y="49815"/>
                </a:lnTo>
                <a:lnTo>
                  <a:pt x="23001" y="84215"/>
                </a:lnTo>
                <a:lnTo>
                  <a:pt x="6018" y="124795"/>
                </a:lnTo>
                <a:lnTo>
                  <a:pt x="0" y="169925"/>
                </a:lnTo>
                <a:lnTo>
                  <a:pt x="6018" y="215377"/>
                </a:lnTo>
                <a:lnTo>
                  <a:pt x="23001" y="256173"/>
                </a:lnTo>
                <a:lnTo>
                  <a:pt x="49339" y="290703"/>
                </a:lnTo>
                <a:lnTo>
                  <a:pt x="83424" y="317358"/>
                </a:lnTo>
                <a:lnTo>
                  <a:pt x="123648" y="334532"/>
                </a:lnTo>
                <a:lnTo>
                  <a:pt x="168401" y="340613"/>
                </a:lnTo>
                <a:lnTo>
                  <a:pt x="213155" y="334532"/>
                </a:lnTo>
                <a:lnTo>
                  <a:pt x="253379" y="317358"/>
                </a:lnTo>
                <a:lnTo>
                  <a:pt x="287464" y="290702"/>
                </a:lnTo>
                <a:lnTo>
                  <a:pt x="313802" y="256173"/>
                </a:lnTo>
                <a:lnTo>
                  <a:pt x="330785" y="215377"/>
                </a:lnTo>
                <a:lnTo>
                  <a:pt x="336803" y="169925"/>
                </a:lnTo>
                <a:lnTo>
                  <a:pt x="330785" y="124795"/>
                </a:lnTo>
                <a:lnTo>
                  <a:pt x="313802" y="84215"/>
                </a:lnTo>
                <a:lnTo>
                  <a:pt x="287464" y="49815"/>
                </a:lnTo>
                <a:lnTo>
                  <a:pt x="253379" y="23226"/>
                </a:lnTo>
                <a:lnTo>
                  <a:pt x="213155" y="6078"/>
                </a:lnTo>
                <a:lnTo>
                  <a:pt x="168401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" name="object 33"/>
          <p:cNvSpPr txBox="1"/>
          <p:nvPr/>
        </p:nvSpPr>
        <p:spPr>
          <a:xfrm>
            <a:off x="4028651" y="6591793"/>
            <a:ext cx="194469" cy="4103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24"/>
              </a:lnSpc>
            </a:pPr>
            <a:r>
              <a:rPr sz="1361" spc="5" dirty="0">
                <a:latin typeface="Arial"/>
                <a:cs typeface="Arial"/>
              </a:rPr>
              <a:t>19</a:t>
            </a:r>
            <a:endParaRPr sz="1361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4242752" y="6247553"/>
            <a:ext cx="514879" cy="332140"/>
          </a:xfrm>
          <a:custGeom>
            <a:avLst/>
            <a:gdLst/>
            <a:ahLst/>
            <a:cxnLst/>
            <a:rect l="l" t="t" r="r" b="b"/>
            <a:pathLst>
              <a:path w="529589" h="341629">
                <a:moveTo>
                  <a:pt x="529589" y="0"/>
                </a:moveTo>
                <a:lnTo>
                  <a:pt x="0" y="341375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" name="object 35"/>
          <p:cNvSpPr txBox="1"/>
          <p:nvPr/>
        </p:nvSpPr>
        <p:spPr>
          <a:xfrm>
            <a:off x="1352267" y="7863804"/>
            <a:ext cx="4851841" cy="14832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10021"/>
            <a:r>
              <a:rPr sz="1069" b="1" spc="10" dirty="0">
                <a:latin typeface="Times New Roman"/>
                <a:cs typeface="Times New Roman"/>
              </a:rPr>
              <a:t>Figure 29.3: </a:t>
            </a:r>
            <a:r>
              <a:rPr sz="1069" spc="19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min</a:t>
            </a:r>
            <a:r>
              <a:rPr sz="1069" spc="-8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heap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spcBef>
                <a:spcPts val="39"/>
              </a:spcBef>
            </a:pPr>
            <a:endParaRPr sz="1167">
              <a:latin typeface="Times New Roman"/>
              <a:cs typeface="Times New Roman"/>
            </a:endParaRPr>
          </a:p>
          <a:p>
            <a:pPr marL="12347" marR="4939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This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 complete binary </a:t>
            </a:r>
            <a:r>
              <a:rPr sz="1069" spc="5" dirty="0">
                <a:latin typeface="Times New Roman"/>
                <a:cs typeface="Times New Roman"/>
              </a:rPr>
              <a:t>tree. </a:t>
            </a: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5" dirty="0">
                <a:latin typeface="Times New Roman"/>
                <a:cs typeface="Times New Roman"/>
              </a:rPr>
              <a:t>consider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values (numbers) 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nodes. </a:t>
            </a:r>
            <a:r>
              <a:rPr sz="1069" spc="10" dirty="0">
                <a:latin typeface="Times New Roman"/>
                <a:cs typeface="Times New Roman"/>
              </a:rPr>
              <a:t>This 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not a binary </a:t>
            </a:r>
            <a:r>
              <a:rPr sz="1069" spc="5" dirty="0">
                <a:latin typeface="Times New Roman"/>
                <a:cs typeface="Times New Roman"/>
              </a:rPr>
              <a:t>search tree. If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carry out the inorder traversal,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result </a:t>
            </a:r>
            <a:r>
              <a:rPr sz="1069" spc="10" dirty="0">
                <a:latin typeface="Times New Roman"/>
                <a:cs typeface="Times New Roman"/>
              </a:rPr>
              <a:t>will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be</a:t>
            </a:r>
            <a:endParaRPr sz="1069">
              <a:latin typeface="Times New Roman"/>
              <a:cs typeface="Times New Roman"/>
            </a:endParaRPr>
          </a:p>
          <a:p>
            <a:pPr marL="848235">
              <a:lnSpc>
                <a:spcPts val="1210"/>
              </a:lnSpc>
            </a:pPr>
            <a:r>
              <a:rPr sz="1069" spc="5" dirty="0">
                <a:latin typeface="Times New Roman"/>
                <a:cs typeface="Times New Roman"/>
              </a:rPr>
              <a:t>65, 24, 26, 21, 32, 31, 13, 19, 16,</a:t>
            </a:r>
            <a:r>
              <a:rPr sz="1069" spc="2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68.</a:t>
            </a:r>
            <a:endParaRPr sz="1069">
              <a:latin typeface="Times New Roman"/>
              <a:cs typeface="Times New Roman"/>
            </a:endParaRPr>
          </a:p>
          <a:p>
            <a:pPr marL="12347" marR="4939">
              <a:lnSpc>
                <a:spcPts val="1264"/>
              </a:lnSpc>
              <a:spcBef>
                <a:spcPts val="49"/>
              </a:spcBef>
            </a:pP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can </a:t>
            </a:r>
            <a:r>
              <a:rPr sz="1069" spc="5" dirty="0">
                <a:latin typeface="Times New Roman"/>
                <a:cs typeface="Times New Roman"/>
              </a:rPr>
              <a:t>see that it is </a:t>
            </a:r>
            <a:r>
              <a:rPr sz="1069" spc="10" dirty="0">
                <a:latin typeface="Times New Roman"/>
                <a:cs typeface="Times New Roman"/>
              </a:rPr>
              <a:t>not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sorted order as </a:t>
            </a:r>
            <a:r>
              <a:rPr sz="1069" spc="10" dirty="0">
                <a:latin typeface="Times New Roman"/>
                <a:cs typeface="Times New Roman"/>
              </a:rPr>
              <a:t>got </a:t>
            </a:r>
            <a:r>
              <a:rPr sz="1069" spc="5" dirty="0">
                <a:latin typeface="Times New Roman"/>
                <a:cs typeface="Times New Roman"/>
              </a:rPr>
              <a:t>while traversing </a:t>
            </a:r>
            <a:r>
              <a:rPr sz="1069" spc="10" dirty="0">
                <a:latin typeface="Times New Roman"/>
                <a:cs typeface="Times New Roman"/>
              </a:rPr>
              <a:t>a binary </a:t>
            </a:r>
            <a:r>
              <a:rPr sz="1069" spc="5" dirty="0">
                <a:latin typeface="Times New Roman"/>
                <a:cs typeface="Times New Roman"/>
              </a:rPr>
              <a:t>search tree.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So </a:t>
            </a:r>
            <a:r>
              <a:rPr sz="1069" spc="5" dirty="0">
                <a:latin typeface="Times New Roman"/>
                <a:cs typeface="Times New Roman"/>
              </a:rPr>
              <a:t>it is </a:t>
            </a:r>
            <a:r>
              <a:rPr sz="1069" spc="10" dirty="0">
                <a:latin typeface="Times New Roman"/>
                <a:cs typeface="Times New Roman"/>
              </a:rPr>
              <a:t>not a </a:t>
            </a:r>
            <a:r>
              <a:rPr sz="1069" spc="5" dirty="0">
                <a:latin typeface="Times New Roman"/>
                <a:cs typeface="Times New Roman"/>
              </a:rPr>
              <a:t>binary search </a:t>
            </a:r>
            <a:r>
              <a:rPr sz="1069" spc="10" dirty="0">
                <a:latin typeface="Times New Roman"/>
                <a:cs typeface="Times New Roman"/>
              </a:rPr>
              <a:t>tree. </a:t>
            </a:r>
            <a:r>
              <a:rPr sz="1069" spc="5" dirty="0">
                <a:latin typeface="Times New Roman"/>
                <a:cs typeface="Times New Roman"/>
              </a:rPr>
              <a:t>It’s simply </a:t>
            </a:r>
            <a:r>
              <a:rPr sz="1069" spc="10" dirty="0">
                <a:latin typeface="Times New Roman"/>
                <a:cs typeface="Times New Roman"/>
              </a:rPr>
              <a:t>a complete </a:t>
            </a:r>
            <a:r>
              <a:rPr sz="1069" spc="5" dirty="0">
                <a:latin typeface="Times New Roman"/>
                <a:cs typeface="Times New Roman"/>
              </a:rPr>
              <a:t>binary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tree.</a:t>
            </a:r>
            <a:endParaRPr sz="1069">
              <a:latin typeface="Times New Roman"/>
              <a:cs typeface="Times New Roman"/>
            </a:endParaRPr>
          </a:p>
          <a:p>
            <a:pPr marL="12347">
              <a:lnSpc>
                <a:spcPts val="1220"/>
              </a:lnSpc>
            </a:pPr>
            <a:r>
              <a:rPr sz="1069" spc="15" dirty="0">
                <a:latin typeface="Times New Roman"/>
                <a:cs typeface="Times New Roman"/>
              </a:rPr>
              <a:t>Now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we</a:t>
            </a:r>
            <a:r>
              <a:rPr sz="1069" spc="9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see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8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heap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order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in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this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tree.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We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start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from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node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having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value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13.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Its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dirty="0">
                <a:latin typeface="Times New Roman"/>
                <a:cs typeface="Times New Roman"/>
              </a:rPr>
              <a:t>left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7" name="object 37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41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4354116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99421" y="4182109"/>
            <a:ext cx="4957410" cy="0"/>
          </a:xfrm>
          <a:custGeom>
            <a:avLst/>
            <a:gdLst/>
            <a:ahLst/>
            <a:cxnLst/>
            <a:rect l="l" t="t" r="r" b="b"/>
            <a:pathLst>
              <a:path w="5099050">
                <a:moveTo>
                  <a:pt x="0" y="0"/>
                </a:moveTo>
                <a:lnTo>
                  <a:pt x="5098542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" name="object 3"/>
          <p:cNvSpPr/>
          <p:nvPr/>
        </p:nvSpPr>
        <p:spPr>
          <a:xfrm>
            <a:off x="1302014" y="4179147"/>
            <a:ext cx="0" cy="2890485"/>
          </a:xfrm>
          <a:custGeom>
            <a:avLst/>
            <a:gdLst/>
            <a:ahLst/>
            <a:cxnLst/>
            <a:rect l="l" t="t" r="r" b="b"/>
            <a:pathLst>
              <a:path h="2973070">
                <a:moveTo>
                  <a:pt x="0" y="0"/>
                </a:moveTo>
                <a:lnTo>
                  <a:pt x="0" y="2972562"/>
                </a:lnTo>
              </a:path>
            </a:pathLst>
          </a:custGeom>
          <a:ln w="53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" name="object 4"/>
          <p:cNvSpPr/>
          <p:nvPr/>
        </p:nvSpPr>
        <p:spPr>
          <a:xfrm>
            <a:off x="1299421" y="7066174"/>
            <a:ext cx="4951236" cy="0"/>
          </a:xfrm>
          <a:custGeom>
            <a:avLst/>
            <a:gdLst/>
            <a:ahLst/>
            <a:cxnLst/>
            <a:rect l="l" t="t" r="r" b="b"/>
            <a:pathLst>
              <a:path w="5092700">
                <a:moveTo>
                  <a:pt x="0" y="0"/>
                </a:moveTo>
                <a:lnTo>
                  <a:pt x="5092446" y="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6253373" y="4179147"/>
            <a:ext cx="0" cy="2890485"/>
          </a:xfrm>
          <a:custGeom>
            <a:avLst/>
            <a:gdLst/>
            <a:ahLst/>
            <a:cxnLst/>
            <a:rect l="l" t="t" r="r" b="b"/>
            <a:pathLst>
              <a:path h="2973070">
                <a:moveTo>
                  <a:pt x="0" y="0"/>
                </a:moveTo>
                <a:lnTo>
                  <a:pt x="0" y="2972562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/>
          <p:nvPr/>
        </p:nvSpPr>
        <p:spPr>
          <a:xfrm>
            <a:off x="4210897" y="4538451"/>
            <a:ext cx="748242" cy="379060"/>
          </a:xfrm>
          <a:custGeom>
            <a:avLst/>
            <a:gdLst/>
            <a:ahLst/>
            <a:cxnLst/>
            <a:rect l="l" t="t" r="r" b="b"/>
            <a:pathLst>
              <a:path w="769620" h="389889">
                <a:moveTo>
                  <a:pt x="0" y="0"/>
                </a:moveTo>
                <a:lnTo>
                  <a:pt x="769619" y="389381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/>
          <p:nvPr/>
        </p:nvSpPr>
        <p:spPr>
          <a:xfrm>
            <a:off x="3509328" y="5672666"/>
            <a:ext cx="232745" cy="425979"/>
          </a:xfrm>
          <a:custGeom>
            <a:avLst/>
            <a:gdLst/>
            <a:ahLst/>
            <a:cxnLst/>
            <a:rect l="l" t="t" r="r" b="b"/>
            <a:pathLst>
              <a:path w="239395" h="438150">
                <a:moveTo>
                  <a:pt x="239267" y="0"/>
                </a:moveTo>
                <a:lnTo>
                  <a:pt x="0" y="43815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" name="object 8"/>
          <p:cNvSpPr/>
          <p:nvPr/>
        </p:nvSpPr>
        <p:spPr>
          <a:xfrm>
            <a:off x="2010621" y="5672666"/>
            <a:ext cx="232745" cy="425979"/>
          </a:xfrm>
          <a:custGeom>
            <a:avLst/>
            <a:gdLst/>
            <a:ahLst/>
            <a:cxnLst/>
            <a:rect l="l" t="t" r="r" b="b"/>
            <a:pathLst>
              <a:path w="239394" h="438150">
                <a:moveTo>
                  <a:pt x="239268" y="0"/>
                </a:moveTo>
                <a:lnTo>
                  <a:pt x="0" y="43815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" name="object 9"/>
          <p:cNvSpPr/>
          <p:nvPr/>
        </p:nvSpPr>
        <p:spPr>
          <a:xfrm>
            <a:off x="2384742" y="5672666"/>
            <a:ext cx="280899" cy="473516"/>
          </a:xfrm>
          <a:custGeom>
            <a:avLst/>
            <a:gdLst/>
            <a:ahLst/>
            <a:cxnLst/>
            <a:rect l="l" t="t" r="r" b="b"/>
            <a:pathLst>
              <a:path w="288925" h="487045">
                <a:moveTo>
                  <a:pt x="0" y="0"/>
                </a:moveTo>
                <a:lnTo>
                  <a:pt x="288798" y="486918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" name="object 10"/>
          <p:cNvSpPr/>
          <p:nvPr/>
        </p:nvSpPr>
        <p:spPr>
          <a:xfrm>
            <a:off x="3929379" y="4301384"/>
            <a:ext cx="327819" cy="331523"/>
          </a:xfrm>
          <a:custGeom>
            <a:avLst/>
            <a:gdLst/>
            <a:ahLst/>
            <a:cxnLst/>
            <a:rect l="l" t="t" r="r" b="b"/>
            <a:pathLst>
              <a:path w="337185" h="340995">
                <a:moveTo>
                  <a:pt x="168401" y="0"/>
                </a:moveTo>
                <a:lnTo>
                  <a:pt x="123648" y="6081"/>
                </a:lnTo>
                <a:lnTo>
                  <a:pt x="83424" y="23255"/>
                </a:lnTo>
                <a:lnTo>
                  <a:pt x="49339" y="49911"/>
                </a:lnTo>
                <a:lnTo>
                  <a:pt x="23001" y="84440"/>
                </a:lnTo>
                <a:lnTo>
                  <a:pt x="6018" y="125236"/>
                </a:lnTo>
                <a:lnTo>
                  <a:pt x="0" y="170687"/>
                </a:lnTo>
                <a:lnTo>
                  <a:pt x="6018" y="215818"/>
                </a:lnTo>
                <a:lnTo>
                  <a:pt x="23001" y="256398"/>
                </a:lnTo>
                <a:lnTo>
                  <a:pt x="49339" y="290798"/>
                </a:lnTo>
                <a:lnTo>
                  <a:pt x="83424" y="317387"/>
                </a:lnTo>
                <a:lnTo>
                  <a:pt x="123648" y="334535"/>
                </a:lnTo>
                <a:lnTo>
                  <a:pt x="168401" y="340614"/>
                </a:lnTo>
                <a:lnTo>
                  <a:pt x="213419" y="334535"/>
                </a:lnTo>
                <a:lnTo>
                  <a:pt x="253717" y="317387"/>
                </a:lnTo>
                <a:lnTo>
                  <a:pt x="287750" y="290798"/>
                </a:lnTo>
                <a:lnTo>
                  <a:pt x="313972" y="256398"/>
                </a:lnTo>
                <a:lnTo>
                  <a:pt x="330838" y="215818"/>
                </a:lnTo>
                <a:lnTo>
                  <a:pt x="336803" y="170687"/>
                </a:lnTo>
                <a:lnTo>
                  <a:pt x="330838" y="125236"/>
                </a:lnTo>
                <a:lnTo>
                  <a:pt x="313972" y="84440"/>
                </a:lnTo>
                <a:lnTo>
                  <a:pt x="287750" y="49910"/>
                </a:lnTo>
                <a:lnTo>
                  <a:pt x="253717" y="23255"/>
                </a:lnTo>
                <a:lnTo>
                  <a:pt x="213419" y="6081"/>
                </a:lnTo>
                <a:lnTo>
                  <a:pt x="168401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" name="object 11"/>
          <p:cNvSpPr/>
          <p:nvPr/>
        </p:nvSpPr>
        <p:spPr>
          <a:xfrm>
            <a:off x="4912465" y="4822189"/>
            <a:ext cx="328436" cy="331523"/>
          </a:xfrm>
          <a:custGeom>
            <a:avLst/>
            <a:gdLst/>
            <a:ahLst/>
            <a:cxnLst/>
            <a:rect l="l" t="t" r="r" b="b"/>
            <a:pathLst>
              <a:path w="337820" h="340995">
                <a:moveTo>
                  <a:pt x="168401" y="0"/>
                </a:moveTo>
                <a:lnTo>
                  <a:pt x="123648" y="6078"/>
                </a:lnTo>
                <a:lnTo>
                  <a:pt x="83424" y="23226"/>
                </a:lnTo>
                <a:lnTo>
                  <a:pt x="49339" y="49815"/>
                </a:lnTo>
                <a:lnTo>
                  <a:pt x="23001" y="84215"/>
                </a:lnTo>
                <a:lnTo>
                  <a:pt x="6018" y="124795"/>
                </a:lnTo>
                <a:lnTo>
                  <a:pt x="0" y="169925"/>
                </a:lnTo>
                <a:lnTo>
                  <a:pt x="6018" y="215377"/>
                </a:lnTo>
                <a:lnTo>
                  <a:pt x="23001" y="256173"/>
                </a:lnTo>
                <a:lnTo>
                  <a:pt x="49339" y="290703"/>
                </a:lnTo>
                <a:lnTo>
                  <a:pt x="83424" y="317358"/>
                </a:lnTo>
                <a:lnTo>
                  <a:pt x="123648" y="334532"/>
                </a:lnTo>
                <a:lnTo>
                  <a:pt x="168401" y="340613"/>
                </a:lnTo>
                <a:lnTo>
                  <a:pt x="213476" y="334532"/>
                </a:lnTo>
                <a:lnTo>
                  <a:pt x="253915" y="317358"/>
                </a:lnTo>
                <a:lnTo>
                  <a:pt x="288131" y="290702"/>
                </a:lnTo>
                <a:lnTo>
                  <a:pt x="314536" y="256173"/>
                </a:lnTo>
                <a:lnTo>
                  <a:pt x="331544" y="215377"/>
                </a:lnTo>
                <a:lnTo>
                  <a:pt x="337565" y="169925"/>
                </a:lnTo>
                <a:lnTo>
                  <a:pt x="331544" y="124795"/>
                </a:lnTo>
                <a:lnTo>
                  <a:pt x="314536" y="84215"/>
                </a:lnTo>
                <a:lnTo>
                  <a:pt x="288131" y="49815"/>
                </a:lnTo>
                <a:lnTo>
                  <a:pt x="253915" y="23226"/>
                </a:lnTo>
                <a:lnTo>
                  <a:pt x="213476" y="6078"/>
                </a:lnTo>
                <a:lnTo>
                  <a:pt x="168401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" name="object 12"/>
          <p:cNvSpPr txBox="1"/>
          <p:nvPr/>
        </p:nvSpPr>
        <p:spPr>
          <a:xfrm>
            <a:off x="4979141" y="4878986"/>
            <a:ext cx="194469" cy="4103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24"/>
              </a:lnSpc>
            </a:pPr>
            <a:r>
              <a:rPr sz="1361" spc="5" dirty="0">
                <a:latin typeface="Arial"/>
                <a:cs typeface="Arial"/>
              </a:rPr>
              <a:t>19</a:t>
            </a:r>
            <a:endParaRPr sz="1361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899621" y="4822189"/>
            <a:ext cx="327819" cy="331523"/>
          </a:xfrm>
          <a:custGeom>
            <a:avLst/>
            <a:gdLst/>
            <a:ahLst/>
            <a:cxnLst/>
            <a:rect l="l" t="t" r="r" b="b"/>
            <a:pathLst>
              <a:path w="337185" h="340995">
                <a:moveTo>
                  <a:pt x="168401" y="0"/>
                </a:moveTo>
                <a:lnTo>
                  <a:pt x="123384" y="6078"/>
                </a:lnTo>
                <a:lnTo>
                  <a:pt x="83086" y="23226"/>
                </a:lnTo>
                <a:lnTo>
                  <a:pt x="49053" y="49815"/>
                </a:lnTo>
                <a:lnTo>
                  <a:pt x="22831" y="84215"/>
                </a:lnTo>
                <a:lnTo>
                  <a:pt x="5965" y="124795"/>
                </a:lnTo>
                <a:lnTo>
                  <a:pt x="0" y="169925"/>
                </a:lnTo>
                <a:lnTo>
                  <a:pt x="5965" y="215377"/>
                </a:lnTo>
                <a:lnTo>
                  <a:pt x="22831" y="256173"/>
                </a:lnTo>
                <a:lnTo>
                  <a:pt x="49053" y="290703"/>
                </a:lnTo>
                <a:lnTo>
                  <a:pt x="83086" y="317358"/>
                </a:lnTo>
                <a:lnTo>
                  <a:pt x="123384" y="334532"/>
                </a:lnTo>
                <a:lnTo>
                  <a:pt x="168401" y="340613"/>
                </a:lnTo>
                <a:lnTo>
                  <a:pt x="213155" y="334532"/>
                </a:lnTo>
                <a:lnTo>
                  <a:pt x="253379" y="317358"/>
                </a:lnTo>
                <a:lnTo>
                  <a:pt x="287464" y="290702"/>
                </a:lnTo>
                <a:lnTo>
                  <a:pt x="313802" y="256173"/>
                </a:lnTo>
                <a:lnTo>
                  <a:pt x="330785" y="215377"/>
                </a:lnTo>
                <a:lnTo>
                  <a:pt x="336804" y="169925"/>
                </a:lnTo>
                <a:lnTo>
                  <a:pt x="330785" y="124795"/>
                </a:lnTo>
                <a:lnTo>
                  <a:pt x="313802" y="84215"/>
                </a:lnTo>
                <a:lnTo>
                  <a:pt x="287464" y="49815"/>
                </a:lnTo>
                <a:lnTo>
                  <a:pt x="253379" y="23226"/>
                </a:lnTo>
                <a:lnTo>
                  <a:pt x="213155" y="6078"/>
                </a:lnTo>
                <a:lnTo>
                  <a:pt x="168401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" name="object 14"/>
          <p:cNvSpPr txBox="1"/>
          <p:nvPr/>
        </p:nvSpPr>
        <p:spPr>
          <a:xfrm>
            <a:off x="2965555" y="4878986"/>
            <a:ext cx="194469" cy="4103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24"/>
              </a:lnSpc>
            </a:pPr>
            <a:r>
              <a:rPr sz="1361" spc="5" dirty="0">
                <a:latin typeface="Arial"/>
                <a:cs typeface="Arial"/>
              </a:rPr>
              <a:t>21</a:t>
            </a:r>
            <a:endParaRPr sz="1361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180397" y="4538451"/>
            <a:ext cx="749476" cy="331523"/>
          </a:xfrm>
          <a:custGeom>
            <a:avLst/>
            <a:gdLst/>
            <a:ahLst/>
            <a:cxnLst/>
            <a:rect l="l" t="t" r="r" b="b"/>
            <a:pathLst>
              <a:path w="770889" h="340995">
                <a:moveTo>
                  <a:pt x="770382" y="0"/>
                </a:moveTo>
                <a:lnTo>
                  <a:pt x="0" y="340613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" name="object 16"/>
          <p:cNvSpPr/>
          <p:nvPr/>
        </p:nvSpPr>
        <p:spPr>
          <a:xfrm>
            <a:off x="3648605" y="5389669"/>
            <a:ext cx="327819" cy="331523"/>
          </a:xfrm>
          <a:custGeom>
            <a:avLst/>
            <a:gdLst/>
            <a:ahLst/>
            <a:cxnLst/>
            <a:rect l="l" t="t" r="r" b="b"/>
            <a:pathLst>
              <a:path w="337185" h="340995">
                <a:moveTo>
                  <a:pt x="168401" y="0"/>
                </a:moveTo>
                <a:lnTo>
                  <a:pt x="123648" y="6078"/>
                </a:lnTo>
                <a:lnTo>
                  <a:pt x="83424" y="23226"/>
                </a:lnTo>
                <a:lnTo>
                  <a:pt x="49339" y="49815"/>
                </a:lnTo>
                <a:lnTo>
                  <a:pt x="23001" y="84215"/>
                </a:lnTo>
                <a:lnTo>
                  <a:pt x="6018" y="124795"/>
                </a:lnTo>
                <a:lnTo>
                  <a:pt x="0" y="169925"/>
                </a:lnTo>
                <a:lnTo>
                  <a:pt x="6018" y="215377"/>
                </a:lnTo>
                <a:lnTo>
                  <a:pt x="23001" y="256173"/>
                </a:lnTo>
                <a:lnTo>
                  <a:pt x="49339" y="290703"/>
                </a:lnTo>
                <a:lnTo>
                  <a:pt x="83424" y="317358"/>
                </a:lnTo>
                <a:lnTo>
                  <a:pt x="123648" y="334532"/>
                </a:lnTo>
                <a:lnTo>
                  <a:pt x="168401" y="340613"/>
                </a:lnTo>
                <a:lnTo>
                  <a:pt x="213155" y="334532"/>
                </a:lnTo>
                <a:lnTo>
                  <a:pt x="253379" y="317358"/>
                </a:lnTo>
                <a:lnTo>
                  <a:pt x="287464" y="290702"/>
                </a:lnTo>
                <a:lnTo>
                  <a:pt x="313802" y="256173"/>
                </a:lnTo>
                <a:lnTo>
                  <a:pt x="330785" y="215377"/>
                </a:lnTo>
                <a:lnTo>
                  <a:pt x="336803" y="169925"/>
                </a:lnTo>
                <a:lnTo>
                  <a:pt x="330785" y="124795"/>
                </a:lnTo>
                <a:lnTo>
                  <a:pt x="313802" y="84215"/>
                </a:lnTo>
                <a:lnTo>
                  <a:pt x="287464" y="49815"/>
                </a:lnTo>
                <a:lnTo>
                  <a:pt x="253379" y="23226"/>
                </a:lnTo>
                <a:lnTo>
                  <a:pt x="213155" y="6078"/>
                </a:lnTo>
                <a:lnTo>
                  <a:pt x="168401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" name="object 17"/>
          <p:cNvSpPr txBox="1"/>
          <p:nvPr/>
        </p:nvSpPr>
        <p:spPr>
          <a:xfrm>
            <a:off x="3715278" y="5447947"/>
            <a:ext cx="193851" cy="2061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24"/>
              </a:lnSpc>
            </a:pPr>
            <a:r>
              <a:rPr sz="1361" dirty="0">
                <a:latin typeface="Arial"/>
                <a:cs typeface="Arial"/>
              </a:rPr>
              <a:t>31</a:t>
            </a:r>
            <a:endParaRPr sz="1361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180396" y="5105188"/>
            <a:ext cx="516114" cy="332140"/>
          </a:xfrm>
          <a:custGeom>
            <a:avLst/>
            <a:gdLst/>
            <a:ahLst/>
            <a:cxnLst/>
            <a:rect l="l" t="t" r="r" b="b"/>
            <a:pathLst>
              <a:path w="530860" h="341629">
                <a:moveTo>
                  <a:pt x="0" y="0"/>
                </a:moveTo>
                <a:lnTo>
                  <a:pt x="530351" y="341375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" name="object 19"/>
          <p:cNvSpPr/>
          <p:nvPr/>
        </p:nvSpPr>
        <p:spPr>
          <a:xfrm>
            <a:off x="2525500" y="6098645"/>
            <a:ext cx="328436" cy="331523"/>
          </a:xfrm>
          <a:custGeom>
            <a:avLst/>
            <a:gdLst/>
            <a:ahLst/>
            <a:cxnLst/>
            <a:rect l="l" t="t" r="r" b="b"/>
            <a:pathLst>
              <a:path w="337819" h="340995">
                <a:moveTo>
                  <a:pt x="168402" y="0"/>
                </a:moveTo>
                <a:lnTo>
                  <a:pt x="123648" y="6078"/>
                </a:lnTo>
                <a:lnTo>
                  <a:pt x="83424" y="23226"/>
                </a:lnTo>
                <a:lnTo>
                  <a:pt x="49339" y="49815"/>
                </a:lnTo>
                <a:lnTo>
                  <a:pt x="23001" y="84215"/>
                </a:lnTo>
                <a:lnTo>
                  <a:pt x="6018" y="124795"/>
                </a:lnTo>
                <a:lnTo>
                  <a:pt x="0" y="169925"/>
                </a:lnTo>
                <a:lnTo>
                  <a:pt x="6018" y="215377"/>
                </a:lnTo>
                <a:lnTo>
                  <a:pt x="23001" y="256173"/>
                </a:lnTo>
                <a:lnTo>
                  <a:pt x="49339" y="290703"/>
                </a:lnTo>
                <a:lnTo>
                  <a:pt x="83424" y="317358"/>
                </a:lnTo>
                <a:lnTo>
                  <a:pt x="123648" y="334532"/>
                </a:lnTo>
                <a:lnTo>
                  <a:pt x="168402" y="340614"/>
                </a:lnTo>
                <a:lnTo>
                  <a:pt x="213211" y="334532"/>
                </a:lnTo>
                <a:lnTo>
                  <a:pt x="253576" y="317358"/>
                </a:lnTo>
                <a:lnTo>
                  <a:pt x="287845" y="290703"/>
                </a:lnTo>
                <a:lnTo>
                  <a:pt x="314367" y="256173"/>
                </a:lnTo>
                <a:lnTo>
                  <a:pt x="331491" y="215377"/>
                </a:lnTo>
                <a:lnTo>
                  <a:pt x="337566" y="169925"/>
                </a:lnTo>
                <a:lnTo>
                  <a:pt x="331491" y="124795"/>
                </a:lnTo>
                <a:lnTo>
                  <a:pt x="314367" y="84215"/>
                </a:lnTo>
                <a:lnTo>
                  <a:pt x="287845" y="49815"/>
                </a:lnTo>
                <a:lnTo>
                  <a:pt x="253576" y="23226"/>
                </a:lnTo>
                <a:lnTo>
                  <a:pt x="213211" y="6078"/>
                </a:lnTo>
                <a:lnTo>
                  <a:pt x="168402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" name="object 20"/>
          <p:cNvSpPr txBox="1"/>
          <p:nvPr/>
        </p:nvSpPr>
        <p:spPr>
          <a:xfrm>
            <a:off x="2592176" y="6157664"/>
            <a:ext cx="194469" cy="4103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24"/>
              </a:lnSpc>
            </a:pPr>
            <a:r>
              <a:rPr sz="1361" spc="5" dirty="0">
                <a:latin typeface="Arial"/>
                <a:cs typeface="Arial"/>
              </a:rPr>
              <a:t>26</a:t>
            </a:r>
            <a:endParaRPr sz="1361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150638" y="5389669"/>
            <a:ext cx="327201" cy="331523"/>
          </a:xfrm>
          <a:custGeom>
            <a:avLst/>
            <a:gdLst/>
            <a:ahLst/>
            <a:cxnLst/>
            <a:rect l="l" t="t" r="r" b="b"/>
            <a:pathLst>
              <a:path w="336550" h="340995">
                <a:moveTo>
                  <a:pt x="168401" y="0"/>
                </a:moveTo>
                <a:lnTo>
                  <a:pt x="123648" y="6078"/>
                </a:lnTo>
                <a:lnTo>
                  <a:pt x="83424" y="23226"/>
                </a:lnTo>
                <a:lnTo>
                  <a:pt x="49339" y="49815"/>
                </a:lnTo>
                <a:lnTo>
                  <a:pt x="23001" y="84215"/>
                </a:lnTo>
                <a:lnTo>
                  <a:pt x="6018" y="124795"/>
                </a:lnTo>
                <a:lnTo>
                  <a:pt x="0" y="169925"/>
                </a:lnTo>
                <a:lnTo>
                  <a:pt x="6018" y="215377"/>
                </a:lnTo>
                <a:lnTo>
                  <a:pt x="23001" y="256173"/>
                </a:lnTo>
                <a:lnTo>
                  <a:pt x="49339" y="290703"/>
                </a:lnTo>
                <a:lnTo>
                  <a:pt x="83424" y="317358"/>
                </a:lnTo>
                <a:lnTo>
                  <a:pt x="123648" y="334532"/>
                </a:lnTo>
                <a:lnTo>
                  <a:pt x="168401" y="340613"/>
                </a:lnTo>
                <a:lnTo>
                  <a:pt x="213098" y="334532"/>
                </a:lnTo>
                <a:lnTo>
                  <a:pt x="253181" y="317358"/>
                </a:lnTo>
                <a:lnTo>
                  <a:pt x="287083" y="290702"/>
                </a:lnTo>
                <a:lnTo>
                  <a:pt x="313238" y="256173"/>
                </a:lnTo>
                <a:lnTo>
                  <a:pt x="330080" y="215377"/>
                </a:lnTo>
                <a:lnTo>
                  <a:pt x="336041" y="169925"/>
                </a:lnTo>
                <a:lnTo>
                  <a:pt x="330080" y="124795"/>
                </a:lnTo>
                <a:lnTo>
                  <a:pt x="313238" y="84215"/>
                </a:lnTo>
                <a:lnTo>
                  <a:pt x="287083" y="49815"/>
                </a:lnTo>
                <a:lnTo>
                  <a:pt x="253181" y="23226"/>
                </a:lnTo>
                <a:lnTo>
                  <a:pt x="213098" y="6078"/>
                </a:lnTo>
                <a:lnTo>
                  <a:pt x="168401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" name="object 22"/>
          <p:cNvSpPr txBox="1"/>
          <p:nvPr/>
        </p:nvSpPr>
        <p:spPr>
          <a:xfrm>
            <a:off x="2265468" y="5447947"/>
            <a:ext cx="96926" cy="2061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24"/>
              </a:lnSpc>
            </a:pPr>
            <a:r>
              <a:rPr sz="1361" spc="5" dirty="0">
                <a:latin typeface="Arial"/>
                <a:cs typeface="Arial"/>
              </a:rPr>
              <a:t>6</a:t>
            </a:r>
            <a:endParaRPr sz="1361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431414" y="5105188"/>
            <a:ext cx="514879" cy="332140"/>
          </a:xfrm>
          <a:custGeom>
            <a:avLst/>
            <a:gdLst/>
            <a:ahLst/>
            <a:cxnLst/>
            <a:rect l="l" t="t" r="r" b="b"/>
            <a:pathLst>
              <a:path w="529589" h="341629">
                <a:moveTo>
                  <a:pt x="529590" y="0"/>
                </a:moveTo>
                <a:lnTo>
                  <a:pt x="0" y="341375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" name="object 24"/>
          <p:cNvSpPr/>
          <p:nvPr/>
        </p:nvSpPr>
        <p:spPr>
          <a:xfrm>
            <a:off x="1775778" y="6098645"/>
            <a:ext cx="329053" cy="331523"/>
          </a:xfrm>
          <a:custGeom>
            <a:avLst/>
            <a:gdLst/>
            <a:ahLst/>
            <a:cxnLst/>
            <a:rect l="l" t="t" r="r" b="b"/>
            <a:pathLst>
              <a:path w="338455" h="340995">
                <a:moveTo>
                  <a:pt x="169163" y="0"/>
                </a:moveTo>
                <a:lnTo>
                  <a:pt x="124354" y="6078"/>
                </a:lnTo>
                <a:lnTo>
                  <a:pt x="83989" y="23226"/>
                </a:lnTo>
                <a:lnTo>
                  <a:pt x="49720" y="49815"/>
                </a:lnTo>
                <a:lnTo>
                  <a:pt x="23198" y="84215"/>
                </a:lnTo>
                <a:lnTo>
                  <a:pt x="6074" y="124795"/>
                </a:lnTo>
                <a:lnTo>
                  <a:pt x="0" y="169925"/>
                </a:lnTo>
                <a:lnTo>
                  <a:pt x="6074" y="215377"/>
                </a:lnTo>
                <a:lnTo>
                  <a:pt x="23198" y="256173"/>
                </a:lnTo>
                <a:lnTo>
                  <a:pt x="49720" y="290703"/>
                </a:lnTo>
                <a:lnTo>
                  <a:pt x="83989" y="317358"/>
                </a:lnTo>
                <a:lnTo>
                  <a:pt x="124354" y="334532"/>
                </a:lnTo>
                <a:lnTo>
                  <a:pt x="169163" y="340614"/>
                </a:lnTo>
                <a:lnTo>
                  <a:pt x="214238" y="334532"/>
                </a:lnTo>
                <a:lnTo>
                  <a:pt x="254677" y="317358"/>
                </a:lnTo>
                <a:lnTo>
                  <a:pt x="288893" y="290703"/>
                </a:lnTo>
                <a:lnTo>
                  <a:pt x="315298" y="256173"/>
                </a:lnTo>
                <a:lnTo>
                  <a:pt x="332306" y="215377"/>
                </a:lnTo>
                <a:lnTo>
                  <a:pt x="338328" y="169925"/>
                </a:lnTo>
                <a:lnTo>
                  <a:pt x="332306" y="124795"/>
                </a:lnTo>
                <a:lnTo>
                  <a:pt x="315298" y="84215"/>
                </a:lnTo>
                <a:lnTo>
                  <a:pt x="288893" y="49815"/>
                </a:lnTo>
                <a:lnTo>
                  <a:pt x="254677" y="23226"/>
                </a:lnTo>
                <a:lnTo>
                  <a:pt x="214238" y="6078"/>
                </a:lnTo>
                <a:lnTo>
                  <a:pt x="169163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" name="object 25"/>
          <p:cNvSpPr txBox="1"/>
          <p:nvPr/>
        </p:nvSpPr>
        <p:spPr>
          <a:xfrm>
            <a:off x="1843193" y="6138403"/>
            <a:ext cx="193851" cy="2061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24"/>
              </a:lnSpc>
            </a:pPr>
            <a:r>
              <a:rPr sz="1361" dirty="0">
                <a:latin typeface="Arial"/>
                <a:cs typeface="Arial"/>
              </a:rPr>
              <a:t>65</a:t>
            </a:r>
            <a:endParaRPr sz="1361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274484" y="6098645"/>
            <a:ext cx="327819" cy="331523"/>
          </a:xfrm>
          <a:custGeom>
            <a:avLst/>
            <a:gdLst/>
            <a:ahLst/>
            <a:cxnLst/>
            <a:rect l="l" t="t" r="r" b="b"/>
            <a:pathLst>
              <a:path w="337185" h="340995">
                <a:moveTo>
                  <a:pt x="168401" y="0"/>
                </a:moveTo>
                <a:lnTo>
                  <a:pt x="123648" y="6078"/>
                </a:lnTo>
                <a:lnTo>
                  <a:pt x="83424" y="23226"/>
                </a:lnTo>
                <a:lnTo>
                  <a:pt x="49339" y="49815"/>
                </a:lnTo>
                <a:lnTo>
                  <a:pt x="23001" y="84215"/>
                </a:lnTo>
                <a:lnTo>
                  <a:pt x="6018" y="124795"/>
                </a:lnTo>
                <a:lnTo>
                  <a:pt x="0" y="169925"/>
                </a:lnTo>
                <a:lnTo>
                  <a:pt x="6018" y="215377"/>
                </a:lnTo>
                <a:lnTo>
                  <a:pt x="23001" y="256173"/>
                </a:lnTo>
                <a:lnTo>
                  <a:pt x="49339" y="290703"/>
                </a:lnTo>
                <a:lnTo>
                  <a:pt x="83424" y="317358"/>
                </a:lnTo>
                <a:lnTo>
                  <a:pt x="123648" y="334532"/>
                </a:lnTo>
                <a:lnTo>
                  <a:pt x="168401" y="340614"/>
                </a:lnTo>
                <a:lnTo>
                  <a:pt x="213155" y="334532"/>
                </a:lnTo>
                <a:lnTo>
                  <a:pt x="253379" y="317358"/>
                </a:lnTo>
                <a:lnTo>
                  <a:pt x="287464" y="290703"/>
                </a:lnTo>
                <a:lnTo>
                  <a:pt x="313802" y="256173"/>
                </a:lnTo>
                <a:lnTo>
                  <a:pt x="330785" y="215377"/>
                </a:lnTo>
                <a:lnTo>
                  <a:pt x="336804" y="169925"/>
                </a:lnTo>
                <a:lnTo>
                  <a:pt x="330785" y="124795"/>
                </a:lnTo>
                <a:lnTo>
                  <a:pt x="313802" y="84215"/>
                </a:lnTo>
                <a:lnTo>
                  <a:pt x="287464" y="49815"/>
                </a:lnTo>
                <a:lnTo>
                  <a:pt x="253379" y="23226"/>
                </a:lnTo>
                <a:lnTo>
                  <a:pt x="213155" y="6078"/>
                </a:lnTo>
                <a:lnTo>
                  <a:pt x="168401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" name="object 27"/>
          <p:cNvSpPr txBox="1"/>
          <p:nvPr/>
        </p:nvSpPr>
        <p:spPr>
          <a:xfrm>
            <a:off x="3341159" y="6157664"/>
            <a:ext cx="193851" cy="2061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24"/>
              </a:lnSpc>
            </a:pPr>
            <a:r>
              <a:rPr sz="1361" dirty="0">
                <a:latin typeface="Arial"/>
                <a:cs typeface="Arial"/>
              </a:rPr>
              <a:t>32</a:t>
            </a:r>
            <a:endParaRPr sz="1361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661448" y="5389669"/>
            <a:ext cx="327819" cy="331523"/>
          </a:xfrm>
          <a:custGeom>
            <a:avLst/>
            <a:gdLst/>
            <a:ahLst/>
            <a:cxnLst/>
            <a:rect l="l" t="t" r="r" b="b"/>
            <a:pathLst>
              <a:path w="337185" h="340995">
                <a:moveTo>
                  <a:pt x="168401" y="0"/>
                </a:moveTo>
                <a:lnTo>
                  <a:pt x="123648" y="6078"/>
                </a:lnTo>
                <a:lnTo>
                  <a:pt x="83424" y="23226"/>
                </a:lnTo>
                <a:lnTo>
                  <a:pt x="49339" y="49815"/>
                </a:lnTo>
                <a:lnTo>
                  <a:pt x="23001" y="84215"/>
                </a:lnTo>
                <a:lnTo>
                  <a:pt x="6018" y="124795"/>
                </a:lnTo>
                <a:lnTo>
                  <a:pt x="0" y="169925"/>
                </a:lnTo>
                <a:lnTo>
                  <a:pt x="6018" y="215377"/>
                </a:lnTo>
                <a:lnTo>
                  <a:pt x="23001" y="256173"/>
                </a:lnTo>
                <a:lnTo>
                  <a:pt x="49339" y="290703"/>
                </a:lnTo>
                <a:lnTo>
                  <a:pt x="83424" y="317358"/>
                </a:lnTo>
                <a:lnTo>
                  <a:pt x="123648" y="334532"/>
                </a:lnTo>
                <a:lnTo>
                  <a:pt x="168401" y="340613"/>
                </a:lnTo>
                <a:lnTo>
                  <a:pt x="213155" y="334532"/>
                </a:lnTo>
                <a:lnTo>
                  <a:pt x="253379" y="317358"/>
                </a:lnTo>
                <a:lnTo>
                  <a:pt x="287464" y="290702"/>
                </a:lnTo>
                <a:lnTo>
                  <a:pt x="313802" y="256173"/>
                </a:lnTo>
                <a:lnTo>
                  <a:pt x="330785" y="215377"/>
                </a:lnTo>
                <a:lnTo>
                  <a:pt x="336804" y="169925"/>
                </a:lnTo>
                <a:lnTo>
                  <a:pt x="330785" y="124795"/>
                </a:lnTo>
                <a:lnTo>
                  <a:pt x="313802" y="84215"/>
                </a:lnTo>
                <a:lnTo>
                  <a:pt x="287464" y="49815"/>
                </a:lnTo>
                <a:lnTo>
                  <a:pt x="253379" y="23226"/>
                </a:lnTo>
                <a:lnTo>
                  <a:pt x="213155" y="6078"/>
                </a:lnTo>
                <a:lnTo>
                  <a:pt x="168401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" name="object 29"/>
          <p:cNvSpPr txBox="1"/>
          <p:nvPr/>
        </p:nvSpPr>
        <p:spPr>
          <a:xfrm>
            <a:off x="5728864" y="5447947"/>
            <a:ext cx="193851" cy="2061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24"/>
              </a:lnSpc>
            </a:pPr>
            <a:r>
              <a:rPr sz="1361" dirty="0">
                <a:latin typeface="Arial"/>
                <a:cs typeface="Arial"/>
              </a:rPr>
              <a:t>68</a:t>
            </a:r>
            <a:endParaRPr sz="1361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5193983" y="5105188"/>
            <a:ext cx="514879" cy="332140"/>
          </a:xfrm>
          <a:custGeom>
            <a:avLst/>
            <a:gdLst/>
            <a:ahLst/>
            <a:cxnLst/>
            <a:rect l="l" t="t" r="r" b="b"/>
            <a:pathLst>
              <a:path w="529589" h="341629">
                <a:moveTo>
                  <a:pt x="0" y="0"/>
                </a:moveTo>
                <a:lnTo>
                  <a:pt x="529589" y="341375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" name="object 31"/>
          <p:cNvSpPr/>
          <p:nvPr/>
        </p:nvSpPr>
        <p:spPr>
          <a:xfrm>
            <a:off x="4163484" y="5389669"/>
            <a:ext cx="327819" cy="331523"/>
          </a:xfrm>
          <a:custGeom>
            <a:avLst/>
            <a:gdLst/>
            <a:ahLst/>
            <a:cxnLst/>
            <a:rect l="l" t="t" r="r" b="b"/>
            <a:pathLst>
              <a:path w="337185" h="340995">
                <a:moveTo>
                  <a:pt x="168401" y="0"/>
                </a:moveTo>
                <a:lnTo>
                  <a:pt x="123648" y="6078"/>
                </a:lnTo>
                <a:lnTo>
                  <a:pt x="83424" y="23226"/>
                </a:lnTo>
                <a:lnTo>
                  <a:pt x="49339" y="49815"/>
                </a:lnTo>
                <a:lnTo>
                  <a:pt x="23001" y="84215"/>
                </a:lnTo>
                <a:lnTo>
                  <a:pt x="6018" y="124795"/>
                </a:lnTo>
                <a:lnTo>
                  <a:pt x="0" y="169925"/>
                </a:lnTo>
                <a:lnTo>
                  <a:pt x="6018" y="215377"/>
                </a:lnTo>
                <a:lnTo>
                  <a:pt x="23001" y="256173"/>
                </a:lnTo>
                <a:lnTo>
                  <a:pt x="49339" y="290703"/>
                </a:lnTo>
                <a:lnTo>
                  <a:pt x="83424" y="317358"/>
                </a:lnTo>
                <a:lnTo>
                  <a:pt x="123648" y="334532"/>
                </a:lnTo>
                <a:lnTo>
                  <a:pt x="168401" y="340613"/>
                </a:lnTo>
                <a:lnTo>
                  <a:pt x="213155" y="334532"/>
                </a:lnTo>
                <a:lnTo>
                  <a:pt x="253379" y="317358"/>
                </a:lnTo>
                <a:lnTo>
                  <a:pt x="287464" y="290702"/>
                </a:lnTo>
                <a:lnTo>
                  <a:pt x="313802" y="256173"/>
                </a:lnTo>
                <a:lnTo>
                  <a:pt x="330785" y="215377"/>
                </a:lnTo>
                <a:lnTo>
                  <a:pt x="336804" y="169925"/>
                </a:lnTo>
                <a:lnTo>
                  <a:pt x="330785" y="124795"/>
                </a:lnTo>
                <a:lnTo>
                  <a:pt x="313802" y="84215"/>
                </a:lnTo>
                <a:lnTo>
                  <a:pt x="287464" y="49815"/>
                </a:lnTo>
                <a:lnTo>
                  <a:pt x="253379" y="23226"/>
                </a:lnTo>
                <a:lnTo>
                  <a:pt x="213155" y="6078"/>
                </a:lnTo>
                <a:lnTo>
                  <a:pt x="168401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" name="object 32"/>
          <p:cNvSpPr txBox="1"/>
          <p:nvPr/>
        </p:nvSpPr>
        <p:spPr>
          <a:xfrm>
            <a:off x="4230900" y="5447947"/>
            <a:ext cx="194469" cy="4103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24"/>
              </a:lnSpc>
            </a:pPr>
            <a:r>
              <a:rPr sz="1361" spc="5" dirty="0">
                <a:latin typeface="Arial"/>
                <a:cs typeface="Arial"/>
              </a:rPr>
              <a:t>16</a:t>
            </a:r>
            <a:endParaRPr sz="1361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4445000" y="5105188"/>
            <a:ext cx="514262" cy="332140"/>
          </a:xfrm>
          <a:custGeom>
            <a:avLst/>
            <a:gdLst/>
            <a:ahLst/>
            <a:cxnLst/>
            <a:rect l="l" t="t" r="r" b="b"/>
            <a:pathLst>
              <a:path w="528954" h="341629">
                <a:moveTo>
                  <a:pt x="528827" y="0"/>
                </a:moveTo>
                <a:lnTo>
                  <a:pt x="0" y="341375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" name="object 34"/>
          <p:cNvSpPr txBox="1"/>
          <p:nvPr/>
        </p:nvSpPr>
        <p:spPr>
          <a:xfrm>
            <a:off x="1352267" y="6721439"/>
            <a:ext cx="4853076" cy="2293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11276"/>
            <a:r>
              <a:rPr sz="1069" b="1" spc="5" dirty="0">
                <a:latin typeface="Times New Roman"/>
                <a:cs typeface="Times New Roman"/>
              </a:rPr>
              <a:t>Figure </a:t>
            </a:r>
            <a:r>
              <a:rPr sz="1069" b="1" spc="10" dirty="0">
                <a:latin typeface="Times New Roman"/>
                <a:cs typeface="Times New Roman"/>
              </a:rPr>
              <a:t>29.4: </a:t>
            </a:r>
            <a:r>
              <a:rPr sz="1069" spc="10" dirty="0">
                <a:latin typeface="Times New Roman"/>
                <a:cs typeface="Times New Roman"/>
              </a:rPr>
              <a:t>Not a</a:t>
            </a:r>
            <a:r>
              <a:rPr sz="1069" spc="-4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heap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24"/>
              </a:spcBef>
            </a:pPr>
            <a:endParaRPr sz="1215">
              <a:latin typeface="Times New Roman"/>
              <a:cs typeface="Times New Roman"/>
            </a:endParaRPr>
          </a:p>
          <a:p>
            <a:pPr marL="12347" marR="4939" algn="just">
              <a:lnSpc>
                <a:spcPct val="98300"/>
              </a:lnSpc>
            </a:pPr>
            <a:r>
              <a:rPr sz="1069" spc="10" dirty="0">
                <a:latin typeface="Times New Roman"/>
                <a:cs typeface="Times New Roman"/>
              </a:rPr>
              <a:t>Look </a:t>
            </a:r>
            <a:r>
              <a:rPr sz="1069" spc="5" dirty="0">
                <a:latin typeface="Times New Roman"/>
                <a:cs typeface="Times New Roman"/>
              </a:rPr>
              <a:t>at </a:t>
            </a:r>
            <a:r>
              <a:rPr sz="1069" spc="10" dirty="0">
                <a:latin typeface="Times New Roman"/>
                <a:cs typeface="Times New Roman"/>
              </a:rPr>
              <a:t>the node having value </a:t>
            </a:r>
            <a:r>
              <a:rPr sz="1069" spc="5" dirty="0">
                <a:latin typeface="Times New Roman"/>
                <a:cs typeface="Times New Roman"/>
              </a:rPr>
              <a:t>19.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values in its left and right child nodes are 16  </a:t>
            </a:r>
            <a:r>
              <a:rPr sz="1069" spc="10" dirty="0">
                <a:latin typeface="Times New Roman"/>
                <a:cs typeface="Times New Roman"/>
              </a:rPr>
              <a:t>and 68 </a:t>
            </a:r>
            <a:r>
              <a:rPr sz="1069" spc="5" dirty="0">
                <a:latin typeface="Times New Roman"/>
                <a:cs typeface="Times New Roman"/>
              </a:rPr>
              <a:t>respectively.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Thus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value </a:t>
            </a:r>
            <a:r>
              <a:rPr sz="1069" spc="5" dirty="0">
                <a:latin typeface="Times New Roman"/>
                <a:cs typeface="Times New Roman"/>
              </a:rPr>
              <a:t>of left child (i.e. </a:t>
            </a:r>
            <a:r>
              <a:rPr sz="1069" spc="10" dirty="0">
                <a:latin typeface="Times New Roman"/>
                <a:cs typeface="Times New Roman"/>
              </a:rPr>
              <a:t>16)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5" dirty="0">
                <a:latin typeface="Times New Roman"/>
                <a:cs typeface="Times New Roman"/>
              </a:rPr>
              <a:t>less </a:t>
            </a:r>
            <a:r>
              <a:rPr sz="1069" spc="10" dirty="0">
                <a:latin typeface="Times New Roman"/>
                <a:cs typeface="Times New Roman"/>
              </a:rPr>
              <a:t>than </a:t>
            </a:r>
            <a:r>
              <a:rPr sz="1069" spc="5" dirty="0">
                <a:latin typeface="Times New Roman"/>
                <a:cs typeface="Times New Roman"/>
              </a:rPr>
              <a:t>that of </a:t>
            </a:r>
            <a:r>
              <a:rPr sz="1069" spc="10" dirty="0">
                <a:latin typeface="Times New Roman"/>
                <a:cs typeface="Times New Roman"/>
              </a:rPr>
              <a:t>the  </a:t>
            </a:r>
            <a:r>
              <a:rPr sz="1069" spc="5" dirty="0">
                <a:latin typeface="Times New Roman"/>
                <a:cs typeface="Times New Roman"/>
              </a:rPr>
              <a:t>parent. </a:t>
            </a:r>
            <a:r>
              <a:rPr sz="1069" spc="10" dirty="0">
                <a:latin typeface="Times New Roman"/>
                <a:cs typeface="Times New Roman"/>
              </a:rPr>
              <a:t>So </a:t>
            </a:r>
            <a:r>
              <a:rPr sz="1069" spc="5" dirty="0">
                <a:latin typeface="Times New Roman"/>
                <a:cs typeface="Times New Roman"/>
              </a:rPr>
              <a:t>it is not </a:t>
            </a:r>
            <a:r>
              <a:rPr sz="1069" spc="10" dirty="0">
                <a:latin typeface="Times New Roman"/>
                <a:cs typeface="Times New Roman"/>
              </a:rPr>
              <a:t>a heap. </a:t>
            </a:r>
            <a:r>
              <a:rPr sz="1069" spc="5" dirty="0">
                <a:latin typeface="Times New Roman"/>
                <a:cs typeface="Times New Roman"/>
              </a:rPr>
              <a:t>If it </a:t>
            </a:r>
            <a:r>
              <a:rPr sz="1069" spc="10" dirty="0">
                <a:latin typeface="Times New Roman"/>
                <a:cs typeface="Times New Roman"/>
              </a:rPr>
              <a:t>were a heap or min heap,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value 16 </a:t>
            </a:r>
            <a:r>
              <a:rPr sz="1069" spc="5" dirty="0">
                <a:latin typeface="Times New Roman"/>
                <a:cs typeface="Times New Roman"/>
              </a:rPr>
              <a:t>should </a:t>
            </a:r>
            <a:r>
              <a:rPr sz="1069" spc="15" dirty="0">
                <a:latin typeface="Times New Roman"/>
                <a:cs typeface="Times New Roman"/>
              </a:rPr>
              <a:t>have  </a:t>
            </a:r>
            <a:r>
              <a:rPr sz="1069" spc="10" dirty="0">
                <a:latin typeface="Times New Roman"/>
                <a:cs typeface="Times New Roman"/>
              </a:rPr>
              <a:t>been </a:t>
            </a:r>
            <a:r>
              <a:rPr sz="1069" spc="5" dirty="0">
                <a:latin typeface="Times New Roman"/>
                <a:cs typeface="Times New Roman"/>
              </a:rPr>
              <a:t>parent </a:t>
            </a:r>
            <a:r>
              <a:rPr sz="1069" spc="10" dirty="0">
                <a:latin typeface="Times New Roman"/>
                <a:cs typeface="Times New Roman"/>
              </a:rPr>
              <a:t>and the value 19 </a:t>
            </a:r>
            <a:r>
              <a:rPr sz="1069" spc="5" dirty="0">
                <a:latin typeface="Times New Roman"/>
                <a:cs typeface="Times New Roman"/>
              </a:rPr>
              <a:t>should </a:t>
            </a:r>
            <a:r>
              <a:rPr sz="1069" spc="10" dirty="0">
                <a:latin typeface="Times New Roman"/>
                <a:cs typeface="Times New Roman"/>
              </a:rPr>
              <a:t>have </a:t>
            </a:r>
            <a:r>
              <a:rPr sz="1069" spc="5" dirty="0">
                <a:latin typeface="Times New Roman"/>
                <a:cs typeface="Times New Roman"/>
              </a:rPr>
              <a:t>its child. </a:t>
            </a:r>
            <a:r>
              <a:rPr sz="1069" spc="15" dirty="0">
                <a:latin typeface="Times New Roman"/>
                <a:cs typeface="Times New Roman"/>
              </a:rPr>
              <a:t>Due </a:t>
            </a:r>
            <a:r>
              <a:rPr sz="1069" spc="5" dirty="0">
                <a:latin typeface="Times New Roman"/>
                <a:cs typeface="Times New Roman"/>
              </a:rPr>
              <a:t>to this violation, </a:t>
            </a:r>
            <a:r>
              <a:rPr sz="1069" spc="10" dirty="0">
                <a:latin typeface="Times New Roman"/>
                <a:cs typeface="Times New Roman"/>
              </a:rPr>
              <a:t>(the value of  child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5" dirty="0">
                <a:latin typeface="Times New Roman"/>
                <a:cs typeface="Times New Roman"/>
              </a:rPr>
              <a:t>less </a:t>
            </a:r>
            <a:r>
              <a:rPr sz="1069" spc="10" dirty="0">
                <a:latin typeface="Times New Roman"/>
                <a:cs typeface="Times New Roman"/>
              </a:rPr>
              <a:t>than </a:t>
            </a:r>
            <a:r>
              <a:rPr sz="1069" spc="5" dirty="0">
                <a:latin typeface="Times New Roman"/>
                <a:cs typeface="Times New Roman"/>
              </a:rPr>
              <a:t>that 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parent) it is not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heap </a:t>
            </a:r>
            <a:r>
              <a:rPr sz="1069" spc="10" dirty="0">
                <a:latin typeface="Times New Roman"/>
                <a:cs typeface="Times New Roman"/>
              </a:rPr>
              <a:t>(min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heap).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spcBef>
                <a:spcPts val="49"/>
              </a:spcBef>
            </a:pPr>
            <a:endParaRPr sz="924">
              <a:latin typeface="Times New Roman"/>
              <a:cs typeface="Times New Roman"/>
            </a:endParaRPr>
          </a:p>
          <a:p>
            <a:pPr marL="12347" algn="just">
              <a:spcBef>
                <a:spcPts val="5"/>
              </a:spcBef>
            </a:pPr>
            <a:r>
              <a:rPr sz="1069" b="1" spc="15" dirty="0">
                <a:latin typeface="Times New Roman"/>
                <a:cs typeface="Times New Roman"/>
              </a:rPr>
              <a:t>Max</a:t>
            </a:r>
            <a:r>
              <a:rPr sz="1069" b="1" spc="-83" dirty="0">
                <a:latin typeface="Times New Roman"/>
                <a:cs typeface="Times New Roman"/>
              </a:rPr>
              <a:t> </a:t>
            </a:r>
            <a:r>
              <a:rPr sz="1069" b="1" spc="10" dirty="0">
                <a:latin typeface="Times New Roman"/>
                <a:cs typeface="Times New Roman"/>
              </a:rPr>
              <a:t>Heap</a:t>
            </a: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300"/>
              </a:lnSpc>
              <a:spcBef>
                <a:spcPts val="272"/>
              </a:spcBef>
            </a:pP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can </a:t>
            </a:r>
            <a:r>
              <a:rPr sz="1069" spc="5" dirty="0">
                <a:latin typeface="Times New Roman"/>
                <a:cs typeface="Times New Roman"/>
              </a:rPr>
              <a:t>also </a:t>
            </a:r>
            <a:r>
              <a:rPr sz="1069" spc="10" dirty="0">
                <a:latin typeface="Times New Roman"/>
                <a:cs typeface="Times New Roman"/>
              </a:rPr>
              <a:t>make a max </a:t>
            </a:r>
            <a:r>
              <a:rPr sz="1069" spc="5" dirty="0">
                <a:latin typeface="Times New Roman"/>
                <a:cs typeface="Times New Roman"/>
              </a:rPr>
              <a:t>heap. In </a:t>
            </a:r>
            <a:r>
              <a:rPr sz="1069" spc="10" dirty="0">
                <a:latin typeface="Times New Roman"/>
                <a:cs typeface="Times New Roman"/>
              </a:rPr>
              <a:t>max </a:t>
            </a:r>
            <a:r>
              <a:rPr sz="1069" spc="5" dirty="0">
                <a:latin typeface="Times New Roman"/>
                <a:cs typeface="Times New Roman"/>
              </a:rPr>
              <a:t>heap, </a:t>
            </a:r>
            <a:r>
              <a:rPr sz="1069" spc="10" dirty="0">
                <a:latin typeface="Times New Roman"/>
                <a:cs typeface="Times New Roman"/>
              </a:rPr>
              <a:t>each node has a value </a:t>
            </a:r>
            <a:r>
              <a:rPr sz="1069" spc="5" dirty="0">
                <a:latin typeface="Times New Roman"/>
                <a:cs typeface="Times New Roman"/>
              </a:rPr>
              <a:t>greater </a:t>
            </a:r>
            <a:r>
              <a:rPr sz="1069" spc="10" dirty="0">
                <a:latin typeface="Times New Roman"/>
                <a:cs typeface="Times New Roman"/>
              </a:rPr>
              <a:t>than the  value </a:t>
            </a:r>
            <a:r>
              <a:rPr sz="1069" spc="5" dirty="0">
                <a:latin typeface="Times New Roman"/>
                <a:cs typeface="Times New Roman"/>
              </a:rPr>
              <a:t>of its left </a:t>
            </a:r>
            <a:r>
              <a:rPr sz="1069" spc="10" dirty="0">
                <a:latin typeface="Times New Roman"/>
                <a:cs typeface="Times New Roman"/>
              </a:rPr>
              <a:t>and right </a:t>
            </a:r>
            <a:r>
              <a:rPr sz="1069" spc="5" dirty="0">
                <a:latin typeface="Times New Roman"/>
                <a:cs typeface="Times New Roman"/>
              </a:rPr>
              <a:t>child </a:t>
            </a:r>
            <a:r>
              <a:rPr sz="1069" spc="10" dirty="0">
                <a:latin typeface="Times New Roman"/>
                <a:cs typeface="Times New Roman"/>
              </a:rPr>
              <a:t>nodes. </a:t>
            </a:r>
            <a:r>
              <a:rPr sz="1069" spc="5" dirty="0">
                <a:latin typeface="Times New Roman"/>
                <a:cs typeface="Times New Roman"/>
              </a:rPr>
              <a:t>Moreover, in </a:t>
            </a:r>
            <a:r>
              <a:rPr sz="1069" spc="10" dirty="0">
                <a:latin typeface="Times New Roman"/>
                <a:cs typeface="Times New Roman"/>
              </a:rPr>
              <a:t>this </a:t>
            </a:r>
            <a:r>
              <a:rPr sz="1069" spc="5" dirty="0">
                <a:latin typeface="Times New Roman"/>
                <a:cs typeface="Times New Roman"/>
              </a:rPr>
              <a:t>case, </a:t>
            </a:r>
            <a:r>
              <a:rPr sz="1069" spc="10" dirty="0">
                <a:latin typeface="Times New Roman"/>
                <a:cs typeface="Times New Roman"/>
              </a:rPr>
              <a:t>the value </a:t>
            </a:r>
            <a:r>
              <a:rPr sz="1069" spc="5" dirty="0">
                <a:latin typeface="Times New Roman"/>
                <a:cs typeface="Times New Roman"/>
              </a:rPr>
              <a:t>of the </a:t>
            </a:r>
            <a:r>
              <a:rPr sz="1069" spc="10" dirty="0">
                <a:latin typeface="Times New Roman"/>
                <a:cs typeface="Times New Roman"/>
              </a:rPr>
              <a:t>root  node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largest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become </a:t>
            </a:r>
            <a:r>
              <a:rPr sz="1069" spc="5" dirty="0">
                <a:latin typeface="Times New Roman"/>
                <a:cs typeface="Times New Roman"/>
              </a:rPr>
              <a:t>lesser at </a:t>
            </a:r>
            <a:r>
              <a:rPr sz="1069" spc="15" dirty="0">
                <a:latin typeface="Times New Roman"/>
                <a:cs typeface="Times New Roman"/>
              </a:rPr>
              <a:t>downward </a:t>
            </a:r>
            <a:r>
              <a:rPr sz="1069" spc="5" dirty="0">
                <a:latin typeface="Times New Roman"/>
                <a:cs typeface="Times New Roman"/>
              </a:rPr>
              <a:t>levels.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following figure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shows a max</a:t>
            </a:r>
            <a:r>
              <a:rPr sz="1069" spc="-6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heap.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352267" y="868856"/>
            <a:ext cx="4853076" cy="38990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tabLst>
                <a:tab pos="3903484" algn="l"/>
              </a:tabLst>
            </a:pPr>
            <a:r>
              <a:rPr sz="1069" spc="10" dirty="0">
                <a:latin typeface="Times New Roman"/>
                <a:cs typeface="Times New Roman"/>
              </a:rPr>
              <a:t>CS301 –</a:t>
            </a:r>
            <a:r>
              <a:rPr sz="1069" spc="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Data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	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29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400"/>
              </a:lnSpc>
              <a:spcBef>
                <a:spcPts val="796"/>
              </a:spcBef>
            </a:pPr>
            <a:r>
              <a:rPr sz="1069" spc="5" dirty="0">
                <a:latin typeface="Times New Roman"/>
                <a:cs typeface="Times New Roman"/>
              </a:rPr>
              <a:t>child has </a:t>
            </a:r>
            <a:r>
              <a:rPr sz="1069" spc="10" dirty="0">
                <a:latin typeface="Times New Roman"/>
                <a:cs typeface="Times New Roman"/>
              </a:rPr>
              <a:t>value 21 while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value </a:t>
            </a:r>
            <a:r>
              <a:rPr sz="1069" spc="5" dirty="0">
                <a:latin typeface="Times New Roman"/>
                <a:cs typeface="Times New Roman"/>
              </a:rPr>
              <a:t>possessed </a:t>
            </a:r>
            <a:r>
              <a:rPr sz="1069" spc="10" dirty="0">
                <a:latin typeface="Times New Roman"/>
                <a:cs typeface="Times New Roman"/>
              </a:rPr>
              <a:t>by </a:t>
            </a:r>
            <a:r>
              <a:rPr sz="1069" spc="5" dirty="0">
                <a:latin typeface="Times New Roman"/>
                <a:cs typeface="Times New Roman"/>
              </a:rPr>
              <a:t>the right child is 16. </a:t>
            </a:r>
            <a:r>
              <a:rPr sz="1069" spc="15" dirty="0">
                <a:latin typeface="Times New Roman"/>
                <a:cs typeface="Times New Roman"/>
              </a:rPr>
              <a:t>So </a:t>
            </a:r>
            <a:r>
              <a:rPr sz="1069" spc="5" dirty="0">
                <a:latin typeface="Times New Roman"/>
                <a:cs typeface="Times New Roman"/>
              </a:rPr>
              <a:t>this is in </a:t>
            </a:r>
            <a:r>
              <a:rPr sz="1069" spc="10" dirty="0">
                <a:latin typeface="Times New Roman"/>
                <a:cs typeface="Times New Roman"/>
              </a:rPr>
              <a:t>line  with the </a:t>
            </a:r>
            <a:r>
              <a:rPr sz="1069" spc="5" dirty="0">
                <a:latin typeface="Times New Roman"/>
                <a:cs typeface="Times New Roman"/>
              </a:rPr>
              <a:t>heap order </a:t>
            </a:r>
            <a:r>
              <a:rPr sz="1069" spc="10" dirty="0">
                <a:latin typeface="Times New Roman"/>
                <a:cs typeface="Times New Roman"/>
              </a:rPr>
              <a:t>property. Now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come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node 21.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values in </a:t>
            </a:r>
            <a:r>
              <a:rPr sz="1069" dirty="0">
                <a:latin typeface="Times New Roman"/>
                <a:cs typeface="Times New Roman"/>
              </a:rPr>
              <a:t>its </a:t>
            </a:r>
            <a:r>
              <a:rPr sz="1069" spc="5" dirty="0">
                <a:latin typeface="Times New Roman"/>
                <a:cs typeface="Times New Roman"/>
              </a:rPr>
              <a:t>left and  right </a:t>
            </a:r>
            <a:r>
              <a:rPr sz="1069" spc="10" dirty="0">
                <a:latin typeface="Times New Roman"/>
                <a:cs typeface="Times New Roman"/>
              </a:rPr>
              <a:t>child are 24 and </a:t>
            </a:r>
            <a:r>
              <a:rPr sz="1069" spc="15" dirty="0">
                <a:latin typeface="Times New Roman"/>
                <a:cs typeface="Times New Roman"/>
              </a:rPr>
              <a:t>31 </a:t>
            </a:r>
            <a:r>
              <a:rPr sz="1069" spc="5" dirty="0">
                <a:latin typeface="Times New Roman"/>
                <a:cs typeface="Times New Roman"/>
              </a:rPr>
              <a:t>respectively. </a:t>
            </a:r>
            <a:r>
              <a:rPr sz="1069" spc="10" dirty="0">
                <a:latin typeface="Times New Roman"/>
                <a:cs typeface="Times New Roman"/>
              </a:rPr>
              <a:t>These </a:t>
            </a:r>
            <a:r>
              <a:rPr sz="1069" spc="5" dirty="0">
                <a:latin typeface="Times New Roman"/>
                <a:cs typeface="Times New Roman"/>
              </a:rPr>
              <a:t>values </a:t>
            </a:r>
            <a:r>
              <a:rPr sz="1069" spc="10" dirty="0">
                <a:latin typeface="Times New Roman"/>
                <a:cs typeface="Times New Roman"/>
              </a:rPr>
              <a:t>are </a:t>
            </a:r>
            <a:r>
              <a:rPr sz="1069" spc="5" dirty="0">
                <a:latin typeface="Times New Roman"/>
                <a:cs typeface="Times New Roman"/>
              </a:rPr>
              <a:t>greater </a:t>
            </a:r>
            <a:r>
              <a:rPr sz="1069" spc="10" dirty="0">
                <a:latin typeface="Times New Roman"/>
                <a:cs typeface="Times New Roman"/>
              </a:rPr>
              <a:t>than </a:t>
            </a:r>
            <a:r>
              <a:rPr sz="1069" spc="5" dirty="0">
                <a:latin typeface="Times New Roman"/>
                <a:cs typeface="Times New Roman"/>
              </a:rPr>
              <a:t>21. </a:t>
            </a:r>
            <a:r>
              <a:rPr sz="1069" spc="10" dirty="0">
                <a:latin typeface="Times New Roman"/>
                <a:cs typeface="Times New Roman"/>
              </a:rPr>
              <a:t>Thus, </a:t>
            </a:r>
            <a:r>
              <a:rPr sz="1069" spc="5" dirty="0">
                <a:latin typeface="Times New Roman"/>
                <a:cs typeface="Times New Roman"/>
              </a:rPr>
              <a:t>it </a:t>
            </a:r>
            <a:r>
              <a:rPr sz="1069" spc="10" dirty="0">
                <a:latin typeface="Times New Roman"/>
                <a:cs typeface="Times New Roman"/>
              </a:rPr>
              <a:t>also  </a:t>
            </a:r>
            <a:r>
              <a:rPr sz="1069" dirty="0">
                <a:latin typeface="Times New Roman"/>
                <a:cs typeface="Times New Roman"/>
              </a:rPr>
              <a:t>fulfills </a:t>
            </a:r>
            <a:r>
              <a:rPr sz="1069" spc="10" dirty="0">
                <a:latin typeface="Times New Roman"/>
                <a:cs typeface="Times New Roman"/>
              </a:rPr>
              <a:t>the heap </a:t>
            </a:r>
            <a:r>
              <a:rPr sz="1069" spc="5" dirty="0">
                <a:latin typeface="Times New Roman"/>
                <a:cs typeface="Times New Roman"/>
              </a:rPr>
              <a:t>order property. </a:t>
            </a: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consider the </a:t>
            </a:r>
            <a:r>
              <a:rPr sz="1069" spc="10" dirty="0">
                <a:latin typeface="Times New Roman"/>
                <a:cs typeface="Times New Roman"/>
              </a:rPr>
              <a:t>node having value 16.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value  </a:t>
            </a:r>
            <a:r>
              <a:rPr sz="1069" spc="5" dirty="0">
                <a:latin typeface="Times New Roman"/>
                <a:cs typeface="Times New Roman"/>
              </a:rPr>
              <a:t>in left child </a:t>
            </a:r>
            <a:r>
              <a:rPr sz="1069" spc="10" dirty="0">
                <a:latin typeface="Times New Roman"/>
                <a:cs typeface="Times New Roman"/>
              </a:rPr>
              <a:t>node of </a:t>
            </a:r>
            <a:r>
              <a:rPr sz="1069" spc="5" dirty="0">
                <a:latin typeface="Times New Roman"/>
                <a:cs typeface="Times New Roman"/>
              </a:rPr>
              <a:t>it is </a:t>
            </a:r>
            <a:r>
              <a:rPr sz="1069" spc="10" dirty="0">
                <a:latin typeface="Times New Roman"/>
                <a:cs typeface="Times New Roman"/>
              </a:rPr>
              <a:t>19 and value </a:t>
            </a:r>
            <a:r>
              <a:rPr sz="1069" spc="5" dirty="0">
                <a:latin typeface="Times New Roman"/>
                <a:cs typeface="Times New Roman"/>
              </a:rPr>
              <a:t>in right child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68. So </a:t>
            </a:r>
            <a:r>
              <a:rPr sz="1069" spc="5" dirty="0">
                <a:latin typeface="Times New Roman"/>
                <a:cs typeface="Times New Roman"/>
              </a:rPr>
              <a:t>the value of parent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(i.e. </a:t>
            </a:r>
            <a:r>
              <a:rPr sz="1069" spc="10" dirty="0">
                <a:latin typeface="Times New Roman"/>
                <a:cs typeface="Times New Roman"/>
              </a:rPr>
              <a:t>16) </a:t>
            </a:r>
            <a:r>
              <a:rPr sz="1069" spc="5" dirty="0">
                <a:latin typeface="Times New Roman"/>
                <a:cs typeface="Times New Roman"/>
              </a:rPr>
              <a:t>is less than the </a:t>
            </a:r>
            <a:r>
              <a:rPr sz="1069" spc="10" dirty="0">
                <a:latin typeface="Times New Roman"/>
                <a:cs typeface="Times New Roman"/>
              </a:rPr>
              <a:t>values </a:t>
            </a:r>
            <a:r>
              <a:rPr sz="1069" spc="5" dirty="0">
                <a:latin typeface="Times New Roman"/>
                <a:cs typeface="Times New Roman"/>
              </a:rPr>
              <a:t>of its children </a:t>
            </a:r>
            <a:r>
              <a:rPr sz="1069" spc="10" dirty="0">
                <a:latin typeface="Times New Roman"/>
                <a:cs typeface="Times New Roman"/>
              </a:rPr>
              <a:t>nodes. </a:t>
            </a:r>
            <a:r>
              <a:rPr sz="1069" spc="5" dirty="0">
                <a:latin typeface="Times New Roman"/>
                <a:cs typeface="Times New Roman"/>
              </a:rPr>
              <a:t>Similarly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can </a:t>
            </a:r>
            <a:r>
              <a:rPr sz="1069" spc="5" dirty="0">
                <a:latin typeface="Times New Roman"/>
                <a:cs typeface="Times New Roman"/>
              </a:rPr>
              <a:t>see other  </a:t>
            </a:r>
            <a:r>
              <a:rPr sz="1069" spc="10" dirty="0">
                <a:latin typeface="Times New Roman"/>
                <a:cs typeface="Times New Roman"/>
              </a:rPr>
              <a:t>nodes. The node 24 </a:t>
            </a:r>
            <a:r>
              <a:rPr sz="1069" spc="5" dirty="0">
                <a:latin typeface="Times New Roman"/>
                <a:cs typeface="Times New Roman"/>
              </a:rPr>
              <a:t>is less than its children that are </a:t>
            </a:r>
            <a:r>
              <a:rPr sz="1069" spc="10" dirty="0">
                <a:latin typeface="Times New Roman"/>
                <a:cs typeface="Times New Roman"/>
              </a:rPr>
              <a:t>65 and 26 </a:t>
            </a:r>
            <a:r>
              <a:rPr sz="1069" spc="5" dirty="0">
                <a:latin typeface="Times New Roman"/>
                <a:cs typeface="Times New Roman"/>
              </a:rPr>
              <a:t>respectively. </a:t>
            </a:r>
            <a:r>
              <a:rPr sz="1069" spc="15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node 31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5" dirty="0">
                <a:latin typeface="Times New Roman"/>
                <a:cs typeface="Times New Roman"/>
              </a:rPr>
              <a:t>less than </a:t>
            </a:r>
            <a:r>
              <a:rPr sz="1069" dirty="0">
                <a:latin typeface="Times New Roman"/>
                <a:cs typeface="Times New Roman"/>
              </a:rPr>
              <a:t>its </a:t>
            </a:r>
            <a:r>
              <a:rPr sz="1069" spc="5" dirty="0">
                <a:latin typeface="Times New Roman"/>
                <a:cs typeface="Times New Roman"/>
              </a:rPr>
              <a:t>child i.e. 32. </a:t>
            </a: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5" dirty="0">
                <a:latin typeface="Times New Roman"/>
                <a:cs typeface="Times New Roman"/>
              </a:rPr>
              <a:t>for this tree, three things </a:t>
            </a:r>
            <a:r>
              <a:rPr sz="1069" spc="10" dirty="0">
                <a:latin typeface="Times New Roman"/>
                <a:cs typeface="Times New Roman"/>
              </a:rPr>
              <a:t>have been proved.  </a:t>
            </a:r>
            <a:r>
              <a:rPr sz="1069" spc="5" dirty="0">
                <a:latin typeface="Times New Roman"/>
                <a:cs typeface="Times New Roman"/>
              </a:rPr>
              <a:t>First, this is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binary tree. Secondly it is </a:t>
            </a:r>
            <a:r>
              <a:rPr sz="1069" spc="10" dirty="0">
                <a:latin typeface="Times New Roman"/>
                <a:cs typeface="Times New Roman"/>
              </a:rPr>
              <a:t>a complete </a:t>
            </a:r>
            <a:r>
              <a:rPr sz="1069" spc="5" dirty="0">
                <a:latin typeface="Times New Roman"/>
                <a:cs typeface="Times New Roman"/>
              </a:rPr>
              <a:t>binary tree. Thirdly it </a:t>
            </a:r>
            <a:r>
              <a:rPr sz="1069" dirty="0">
                <a:latin typeface="Times New Roman"/>
                <a:cs typeface="Times New Roman"/>
              </a:rPr>
              <a:t>fulfills </a:t>
            </a:r>
            <a:r>
              <a:rPr sz="1069" spc="10" dirty="0">
                <a:latin typeface="Times New Roman"/>
                <a:cs typeface="Times New Roman"/>
              </a:rPr>
              <a:t>the  heap </a:t>
            </a:r>
            <a:r>
              <a:rPr sz="1069" spc="5" dirty="0">
                <a:latin typeface="Times New Roman"/>
                <a:cs typeface="Times New Roman"/>
              </a:rPr>
              <a:t>order property i.e. the </a:t>
            </a:r>
            <a:r>
              <a:rPr sz="1069" spc="10" dirty="0">
                <a:latin typeface="Times New Roman"/>
                <a:cs typeface="Times New Roman"/>
              </a:rPr>
              <a:t>value of </a:t>
            </a:r>
            <a:r>
              <a:rPr sz="1069" spc="5" dirty="0">
                <a:latin typeface="Times New Roman"/>
                <a:cs typeface="Times New Roman"/>
              </a:rPr>
              <a:t>the parent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is less than that of its left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28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right child nodes. </a:t>
            </a:r>
            <a:r>
              <a:rPr sz="1069" spc="10" dirty="0">
                <a:latin typeface="Times New Roman"/>
                <a:cs typeface="Times New Roman"/>
              </a:rPr>
              <a:t>This </a:t>
            </a:r>
            <a:r>
              <a:rPr sz="1069" spc="5" dirty="0">
                <a:latin typeface="Times New Roman"/>
                <a:cs typeface="Times New Roman"/>
              </a:rPr>
              <a:t>property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5" dirty="0">
                <a:latin typeface="Times New Roman"/>
                <a:cs typeface="Times New Roman"/>
              </a:rPr>
              <a:t>valid for every </a:t>
            </a:r>
            <a:r>
              <a:rPr sz="1069" spc="10" dirty="0">
                <a:latin typeface="Times New Roman"/>
                <a:cs typeface="Times New Roman"/>
              </a:rPr>
              <a:t>node of </a:t>
            </a:r>
            <a:r>
              <a:rPr sz="1069" spc="5" dirty="0">
                <a:latin typeface="Times New Roman"/>
                <a:cs typeface="Times New Roman"/>
              </a:rPr>
              <a:t>the tree.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leaf </a:t>
            </a:r>
            <a:r>
              <a:rPr sz="1069" spc="10" dirty="0">
                <a:latin typeface="Times New Roman"/>
                <a:cs typeface="Times New Roman"/>
              </a:rPr>
              <a:t>nodes </a:t>
            </a:r>
            <a:r>
              <a:rPr sz="1069" spc="28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have no </a:t>
            </a:r>
            <a:r>
              <a:rPr sz="1069" spc="5" dirty="0">
                <a:latin typeface="Times New Roman"/>
                <a:cs typeface="Times New Roman"/>
              </a:rPr>
              <a:t>child </a:t>
            </a:r>
            <a:r>
              <a:rPr sz="1069" spc="10" dirty="0">
                <a:latin typeface="Times New Roman"/>
                <a:cs typeface="Times New Roman"/>
              </a:rPr>
              <a:t>so </a:t>
            </a:r>
            <a:r>
              <a:rPr sz="1069" spc="5" dirty="0">
                <a:latin typeface="Times New Roman"/>
                <a:cs typeface="Times New Roman"/>
              </a:rPr>
              <a:t>there is </a:t>
            </a:r>
            <a:r>
              <a:rPr sz="1069" spc="10" dirty="0">
                <a:latin typeface="Times New Roman"/>
                <a:cs typeface="Times New Roman"/>
              </a:rPr>
              <a:t>no </a:t>
            </a:r>
            <a:r>
              <a:rPr sz="1069" spc="5" dirty="0">
                <a:latin typeface="Times New Roman"/>
                <a:cs typeface="Times New Roman"/>
              </a:rPr>
              <a:t>question of </a:t>
            </a:r>
            <a:r>
              <a:rPr sz="1069" spc="10" dirty="0">
                <a:latin typeface="Times New Roman"/>
                <a:cs typeface="Times New Roman"/>
              </a:rPr>
              <a:t>heap property. The heap shown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figure  </a:t>
            </a:r>
            <a:r>
              <a:rPr sz="1069" spc="10" dirty="0">
                <a:latin typeface="Times New Roman"/>
                <a:cs typeface="Times New Roman"/>
              </a:rPr>
              <a:t>above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 min heap.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min heap, the value of parent node </a:t>
            </a:r>
            <a:r>
              <a:rPr sz="1069" spc="5" dirty="0">
                <a:latin typeface="Times New Roman"/>
                <a:cs typeface="Times New Roman"/>
              </a:rPr>
              <a:t>is less than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values  in its child </a:t>
            </a:r>
            <a:r>
              <a:rPr sz="1069" spc="10" dirty="0">
                <a:latin typeface="Times New Roman"/>
                <a:cs typeface="Times New Roman"/>
              </a:rPr>
              <a:t>nodes. Thus in a min </a:t>
            </a:r>
            <a:r>
              <a:rPr sz="1069" spc="5" dirty="0">
                <a:latin typeface="Times New Roman"/>
                <a:cs typeface="Times New Roman"/>
              </a:rPr>
              <a:t>heap, </a:t>
            </a:r>
            <a:r>
              <a:rPr sz="1069" spc="10" dirty="0">
                <a:latin typeface="Times New Roman"/>
                <a:cs typeface="Times New Roman"/>
              </a:rPr>
              <a:t>the value </a:t>
            </a:r>
            <a:r>
              <a:rPr sz="1069" spc="5" dirty="0">
                <a:latin typeface="Times New Roman"/>
                <a:cs typeface="Times New Roman"/>
              </a:rPr>
              <a:t>of the root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smallest </a:t>
            </a:r>
            <a:r>
              <a:rPr sz="1069" spc="10" dirty="0">
                <a:latin typeface="Times New Roman"/>
                <a:cs typeface="Times New Roman"/>
              </a:rPr>
              <a:t>value 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-8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tree.</a:t>
            </a:r>
            <a:endParaRPr sz="1069">
              <a:latin typeface="Times New Roman"/>
              <a:cs typeface="Times New Roman"/>
            </a:endParaRPr>
          </a:p>
          <a:p>
            <a:pPr marL="12347" marR="6791" algn="just">
              <a:lnSpc>
                <a:spcPts val="1264"/>
              </a:lnSpc>
              <a:spcBef>
                <a:spcPts val="34"/>
              </a:spcBef>
            </a:pP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5" dirty="0">
                <a:latin typeface="Times New Roman"/>
                <a:cs typeface="Times New Roman"/>
              </a:rPr>
              <a:t>consider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tree </a:t>
            </a:r>
            <a:r>
              <a:rPr sz="1069" spc="10" dirty="0">
                <a:latin typeface="Times New Roman"/>
                <a:cs typeface="Times New Roman"/>
              </a:rPr>
              <a:t>in the </a:t>
            </a:r>
            <a:r>
              <a:rPr sz="1069" spc="5" dirty="0">
                <a:latin typeface="Times New Roman"/>
                <a:cs typeface="Times New Roman"/>
              </a:rPr>
              <a:t>following figure. This is </a:t>
            </a:r>
            <a:r>
              <a:rPr sz="1069" spc="10" dirty="0">
                <a:latin typeface="Times New Roman"/>
                <a:cs typeface="Times New Roman"/>
              </a:rPr>
              <a:t>a complete binary </a:t>
            </a:r>
            <a:r>
              <a:rPr sz="1069" spc="5" dirty="0">
                <a:latin typeface="Times New Roman"/>
                <a:cs typeface="Times New Roman"/>
              </a:rPr>
              <a:t>tree. </a:t>
            </a:r>
            <a:r>
              <a:rPr sz="1069" spc="10" dirty="0">
                <a:latin typeface="Times New Roman"/>
                <a:cs typeface="Times New Roman"/>
              </a:rPr>
              <a:t>This </a:t>
            </a:r>
            <a:r>
              <a:rPr sz="1069" dirty="0">
                <a:latin typeface="Times New Roman"/>
                <a:cs typeface="Times New Roman"/>
              </a:rPr>
              <a:t>is  </a:t>
            </a:r>
            <a:r>
              <a:rPr sz="1069" spc="5" dirty="0">
                <a:latin typeface="Times New Roman"/>
                <a:cs typeface="Times New Roman"/>
              </a:rPr>
              <a:t>neither </a:t>
            </a:r>
            <a:r>
              <a:rPr sz="1069" spc="10" dirty="0">
                <a:latin typeface="Times New Roman"/>
                <a:cs typeface="Times New Roman"/>
              </a:rPr>
              <a:t>a search </a:t>
            </a:r>
            <a:r>
              <a:rPr sz="1069" spc="5" dirty="0">
                <a:latin typeface="Times New Roman"/>
                <a:cs typeface="Times New Roman"/>
              </a:rPr>
              <a:t>tree, nor </a:t>
            </a:r>
            <a:r>
              <a:rPr sz="1069" spc="10" dirty="0">
                <a:latin typeface="Times New Roman"/>
                <a:cs typeface="Times New Roman"/>
              </a:rPr>
              <a:t>a</a:t>
            </a:r>
            <a:r>
              <a:rPr sz="1069" spc="-2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heap.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spcBef>
                <a:spcPts val="39"/>
              </a:spcBef>
            </a:pPr>
            <a:endParaRPr sz="1215">
              <a:latin typeface="Times New Roman"/>
              <a:cs typeface="Times New Roman"/>
            </a:endParaRPr>
          </a:p>
          <a:p>
            <a:pPr marL="629694" algn="ctr"/>
            <a:r>
              <a:rPr sz="1361" dirty="0">
                <a:latin typeface="Arial"/>
                <a:cs typeface="Arial"/>
              </a:rPr>
              <a:t>13</a:t>
            </a:r>
            <a:endParaRPr sz="1361">
              <a:latin typeface="Arial"/>
              <a:cs typeface="Arial"/>
            </a:endParaRPr>
          </a:p>
          <a:p>
            <a:pPr marR="791438" algn="r">
              <a:spcBef>
                <a:spcPts val="321"/>
              </a:spcBef>
            </a:pPr>
            <a:r>
              <a:rPr sz="1799" spc="24" dirty="0">
                <a:latin typeface="Khmer UI"/>
                <a:cs typeface="Khmer UI"/>
              </a:rPr>
              <a:t>©</a:t>
            </a:r>
            <a:endParaRPr sz="1799">
              <a:latin typeface="Khmer UI"/>
              <a:cs typeface="Khmer U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959504" y="5235328"/>
            <a:ext cx="206816" cy="2753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799" spc="24" dirty="0">
                <a:latin typeface="Khmer UI"/>
                <a:cs typeface="Khmer UI"/>
              </a:rPr>
              <a:t>©</a:t>
            </a:r>
            <a:endParaRPr sz="1799">
              <a:latin typeface="Khmer UI"/>
              <a:cs typeface="Khmer UI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8" name="object 38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42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88762719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6"/>
            <a:ext cx="140696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CS301 – Data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43804" y="868856"/>
            <a:ext cx="86615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29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99421" y="1616974"/>
            <a:ext cx="4957410" cy="0"/>
          </a:xfrm>
          <a:custGeom>
            <a:avLst/>
            <a:gdLst/>
            <a:ahLst/>
            <a:cxnLst/>
            <a:rect l="l" t="t" r="r" b="b"/>
            <a:pathLst>
              <a:path w="5099050">
                <a:moveTo>
                  <a:pt x="0" y="0"/>
                </a:moveTo>
                <a:lnTo>
                  <a:pt x="5098542" y="0"/>
                </a:lnTo>
              </a:path>
            </a:pathLst>
          </a:custGeom>
          <a:ln w="53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302014" y="1614381"/>
            <a:ext cx="0" cy="2896658"/>
          </a:xfrm>
          <a:custGeom>
            <a:avLst/>
            <a:gdLst/>
            <a:ahLst/>
            <a:cxnLst/>
            <a:rect l="l" t="t" r="r" b="b"/>
            <a:pathLst>
              <a:path h="2979420">
                <a:moveTo>
                  <a:pt x="0" y="0"/>
                </a:moveTo>
                <a:lnTo>
                  <a:pt x="0" y="2979420"/>
                </a:lnTo>
              </a:path>
            </a:pathLst>
          </a:custGeom>
          <a:ln w="53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/>
          <p:nvPr/>
        </p:nvSpPr>
        <p:spPr>
          <a:xfrm>
            <a:off x="1299421" y="4508076"/>
            <a:ext cx="4951236" cy="0"/>
          </a:xfrm>
          <a:custGeom>
            <a:avLst/>
            <a:gdLst/>
            <a:ahLst/>
            <a:cxnLst/>
            <a:rect l="l" t="t" r="r" b="b"/>
            <a:pathLst>
              <a:path w="5092700">
                <a:moveTo>
                  <a:pt x="0" y="0"/>
                </a:moveTo>
                <a:lnTo>
                  <a:pt x="5092446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/>
          <p:nvPr/>
        </p:nvSpPr>
        <p:spPr>
          <a:xfrm>
            <a:off x="6253373" y="1614381"/>
            <a:ext cx="0" cy="2896658"/>
          </a:xfrm>
          <a:custGeom>
            <a:avLst/>
            <a:gdLst/>
            <a:ahLst/>
            <a:cxnLst/>
            <a:rect l="l" t="t" r="r" b="b"/>
            <a:pathLst>
              <a:path h="2979420">
                <a:moveTo>
                  <a:pt x="0" y="0"/>
                </a:moveTo>
                <a:lnTo>
                  <a:pt x="0" y="297942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" name="object 8"/>
          <p:cNvSpPr/>
          <p:nvPr/>
        </p:nvSpPr>
        <p:spPr>
          <a:xfrm>
            <a:off x="4008649" y="1994429"/>
            <a:ext cx="749476" cy="379060"/>
          </a:xfrm>
          <a:custGeom>
            <a:avLst/>
            <a:gdLst/>
            <a:ahLst/>
            <a:cxnLst/>
            <a:rect l="l" t="t" r="r" b="b"/>
            <a:pathLst>
              <a:path w="770889" h="389889">
                <a:moveTo>
                  <a:pt x="0" y="0"/>
                </a:moveTo>
                <a:lnTo>
                  <a:pt x="770381" y="389381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" name="object 9"/>
          <p:cNvSpPr/>
          <p:nvPr/>
        </p:nvSpPr>
        <p:spPr>
          <a:xfrm>
            <a:off x="3307080" y="3128645"/>
            <a:ext cx="232745" cy="425979"/>
          </a:xfrm>
          <a:custGeom>
            <a:avLst/>
            <a:gdLst/>
            <a:ahLst/>
            <a:cxnLst/>
            <a:rect l="l" t="t" r="r" b="b"/>
            <a:pathLst>
              <a:path w="239395" h="438150">
                <a:moveTo>
                  <a:pt x="239268" y="0"/>
                </a:moveTo>
                <a:lnTo>
                  <a:pt x="0" y="43815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" name="object 10"/>
          <p:cNvSpPr/>
          <p:nvPr/>
        </p:nvSpPr>
        <p:spPr>
          <a:xfrm>
            <a:off x="1808374" y="3128645"/>
            <a:ext cx="233362" cy="425979"/>
          </a:xfrm>
          <a:custGeom>
            <a:avLst/>
            <a:gdLst/>
            <a:ahLst/>
            <a:cxnLst/>
            <a:rect l="l" t="t" r="r" b="b"/>
            <a:pathLst>
              <a:path w="240030" h="438150">
                <a:moveTo>
                  <a:pt x="240030" y="0"/>
                </a:moveTo>
                <a:lnTo>
                  <a:pt x="0" y="43815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" name="object 11"/>
          <p:cNvSpPr/>
          <p:nvPr/>
        </p:nvSpPr>
        <p:spPr>
          <a:xfrm>
            <a:off x="2182495" y="3128645"/>
            <a:ext cx="280899" cy="473516"/>
          </a:xfrm>
          <a:custGeom>
            <a:avLst/>
            <a:gdLst/>
            <a:ahLst/>
            <a:cxnLst/>
            <a:rect l="l" t="t" r="r" b="b"/>
            <a:pathLst>
              <a:path w="288925" h="487044">
                <a:moveTo>
                  <a:pt x="0" y="0"/>
                </a:moveTo>
                <a:lnTo>
                  <a:pt x="288798" y="486918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" name="object 12"/>
          <p:cNvSpPr/>
          <p:nvPr/>
        </p:nvSpPr>
        <p:spPr>
          <a:xfrm>
            <a:off x="3727132" y="1757363"/>
            <a:ext cx="328436" cy="331523"/>
          </a:xfrm>
          <a:custGeom>
            <a:avLst/>
            <a:gdLst/>
            <a:ahLst/>
            <a:cxnLst/>
            <a:rect l="l" t="t" r="r" b="b"/>
            <a:pathLst>
              <a:path w="337820" h="340994">
                <a:moveTo>
                  <a:pt x="169163" y="0"/>
                </a:moveTo>
                <a:lnTo>
                  <a:pt x="124089" y="6081"/>
                </a:lnTo>
                <a:lnTo>
                  <a:pt x="83650" y="23255"/>
                </a:lnTo>
                <a:lnTo>
                  <a:pt x="49434" y="49911"/>
                </a:lnTo>
                <a:lnTo>
                  <a:pt x="23029" y="84440"/>
                </a:lnTo>
                <a:lnTo>
                  <a:pt x="6021" y="125236"/>
                </a:lnTo>
                <a:lnTo>
                  <a:pt x="0" y="170688"/>
                </a:lnTo>
                <a:lnTo>
                  <a:pt x="6021" y="215818"/>
                </a:lnTo>
                <a:lnTo>
                  <a:pt x="23029" y="256398"/>
                </a:lnTo>
                <a:lnTo>
                  <a:pt x="49434" y="290798"/>
                </a:lnTo>
                <a:lnTo>
                  <a:pt x="83650" y="317387"/>
                </a:lnTo>
                <a:lnTo>
                  <a:pt x="124089" y="334535"/>
                </a:lnTo>
                <a:lnTo>
                  <a:pt x="169163" y="340614"/>
                </a:lnTo>
                <a:lnTo>
                  <a:pt x="213917" y="334535"/>
                </a:lnTo>
                <a:lnTo>
                  <a:pt x="254141" y="317387"/>
                </a:lnTo>
                <a:lnTo>
                  <a:pt x="288226" y="290798"/>
                </a:lnTo>
                <a:lnTo>
                  <a:pt x="314564" y="256398"/>
                </a:lnTo>
                <a:lnTo>
                  <a:pt x="331547" y="215818"/>
                </a:lnTo>
                <a:lnTo>
                  <a:pt x="337565" y="170688"/>
                </a:lnTo>
                <a:lnTo>
                  <a:pt x="331547" y="125236"/>
                </a:lnTo>
                <a:lnTo>
                  <a:pt x="314564" y="84440"/>
                </a:lnTo>
                <a:lnTo>
                  <a:pt x="288226" y="49911"/>
                </a:lnTo>
                <a:lnTo>
                  <a:pt x="254141" y="23255"/>
                </a:lnTo>
                <a:lnTo>
                  <a:pt x="213917" y="6081"/>
                </a:lnTo>
                <a:lnTo>
                  <a:pt x="169163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" name="object 13"/>
          <p:cNvSpPr txBox="1"/>
          <p:nvPr/>
        </p:nvSpPr>
        <p:spPr>
          <a:xfrm>
            <a:off x="3794549" y="1814160"/>
            <a:ext cx="194469" cy="4103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24"/>
              </a:lnSpc>
            </a:pPr>
            <a:r>
              <a:rPr sz="1361" spc="5" dirty="0">
                <a:latin typeface="Arial"/>
                <a:cs typeface="Arial"/>
              </a:rPr>
              <a:t>73</a:t>
            </a:r>
            <a:endParaRPr sz="1361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710218" y="2278168"/>
            <a:ext cx="328436" cy="331523"/>
          </a:xfrm>
          <a:custGeom>
            <a:avLst/>
            <a:gdLst/>
            <a:ahLst/>
            <a:cxnLst/>
            <a:rect l="l" t="t" r="r" b="b"/>
            <a:pathLst>
              <a:path w="337820" h="340994">
                <a:moveTo>
                  <a:pt x="168401" y="0"/>
                </a:moveTo>
                <a:lnTo>
                  <a:pt x="123648" y="6078"/>
                </a:lnTo>
                <a:lnTo>
                  <a:pt x="83424" y="23226"/>
                </a:lnTo>
                <a:lnTo>
                  <a:pt x="49339" y="49815"/>
                </a:lnTo>
                <a:lnTo>
                  <a:pt x="23001" y="84215"/>
                </a:lnTo>
                <a:lnTo>
                  <a:pt x="6018" y="124795"/>
                </a:lnTo>
                <a:lnTo>
                  <a:pt x="0" y="169925"/>
                </a:lnTo>
                <a:lnTo>
                  <a:pt x="6018" y="215377"/>
                </a:lnTo>
                <a:lnTo>
                  <a:pt x="23001" y="256173"/>
                </a:lnTo>
                <a:lnTo>
                  <a:pt x="49339" y="290702"/>
                </a:lnTo>
                <a:lnTo>
                  <a:pt x="83424" y="317358"/>
                </a:lnTo>
                <a:lnTo>
                  <a:pt x="123648" y="334532"/>
                </a:lnTo>
                <a:lnTo>
                  <a:pt x="168401" y="340613"/>
                </a:lnTo>
                <a:lnTo>
                  <a:pt x="213476" y="334532"/>
                </a:lnTo>
                <a:lnTo>
                  <a:pt x="253915" y="317358"/>
                </a:lnTo>
                <a:lnTo>
                  <a:pt x="288131" y="290703"/>
                </a:lnTo>
                <a:lnTo>
                  <a:pt x="314536" y="256173"/>
                </a:lnTo>
                <a:lnTo>
                  <a:pt x="331544" y="215377"/>
                </a:lnTo>
                <a:lnTo>
                  <a:pt x="337565" y="169925"/>
                </a:lnTo>
                <a:lnTo>
                  <a:pt x="331544" y="124795"/>
                </a:lnTo>
                <a:lnTo>
                  <a:pt x="314536" y="84215"/>
                </a:lnTo>
                <a:lnTo>
                  <a:pt x="288131" y="49815"/>
                </a:lnTo>
                <a:lnTo>
                  <a:pt x="253915" y="23226"/>
                </a:lnTo>
                <a:lnTo>
                  <a:pt x="213476" y="6078"/>
                </a:lnTo>
                <a:lnTo>
                  <a:pt x="168401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" name="object 15"/>
          <p:cNvSpPr txBox="1"/>
          <p:nvPr/>
        </p:nvSpPr>
        <p:spPr>
          <a:xfrm>
            <a:off x="4777634" y="2334965"/>
            <a:ext cx="193851" cy="2061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24"/>
              </a:lnSpc>
            </a:pPr>
            <a:r>
              <a:rPr sz="1361" dirty="0">
                <a:latin typeface="Arial"/>
                <a:cs typeface="Arial"/>
              </a:rPr>
              <a:t>63</a:t>
            </a:r>
            <a:endParaRPr sz="1361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697375" y="2278168"/>
            <a:ext cx="327819" cy="331523"/>
          </a:xfrm>
          <a:custGeom>
            <a:avLst/>
            <a:gdLst/>
            <a:ahLst/>
            <a:cxnLst/>
            <a:rect l="l" t="t" r="r" b="b"/>
            <a:pathLst>
              <a:path w="337185" h="340994">
                <a:moveTo>
                  <a:pt x="168401" y="0"/>
                </a:moveTo>
                <a:lnTo>
                  <a:pt x="123648" y="6078"/>
                </a:lnTo>
                <a:lnTo>
                  <a:pt x="83424" y="23226"/>
                </a:lnTo>
                <a:lnTo>
                  <a:pt x="49339" y="49815"/>
                </a:lnTo>
                <a:lnTo>
                  <a:pt x="23001" y="84215"/>
                </a:lnTo>
                <a:lnTo>
                  <a:pt x="6018" y="124795"/>
                </a:lnTo>
                <a:lnTo>
                  <a:pt x="0" y="169925"/>
                </a:lnTo>
                <a:lnTo>
                  <a:pt x="6018" y="215377"/>
                </a:lnTo>
                <a:lnTo>
                  <a:pt x="23001" y="256173"/>
                </a:lnTo>
                <a:lnTo>
                  <a:pt x="49339" y="290702"/>
                </a:lnTo>
                <a:lnTo>
                  <a:pt x="83424" y="317358"/>
                </a:lnTo>
                <a:lnTo>
                  <a:pt x="123648" y="334532"/>
                </a:lnTo>
                <a:lnTo>
                  <a:pt x="168401" y="340613"/>
                </a:lnTo>
                <a:lnTo>
                  <a:pt x="213155" y="334532"/>
                </a:lnTo>
                <a:lnTo>
                  <a:pt x="253379" y="317358"/>
                </a:lnTo>
                <a:lnTo>
                  <a:pt x="287464" y="290703"/>
                </a:lnTo>
                <a:lnTo>
                  <a:pt x="313802" y="256173"/>
                </a:lnTo>
                <a:lnTo>
                  <a:pt x="330785" y="215377"/>
                </a:lnTo>
                <a:lnTo>
                  <a:pt x="336803" y="169925"/>
                </a:lnTo>
                <a:lnTo>
                  <a:pt x="330785" y="124795"/>
                </a:lnTo>
                <a:lnTo>
                  <a:pt x="313802" y="84215"/>
                </a:lnTo>
                <a:lnTo>
                  <a:pt x="287464" y="49815"/>
                </a:lnTo>
                <a:lnTo>
                  <a:pt x="253379" y="23226"/>
                </a:lnTo>
                <a:lnTo>
                  <a:pt x="213155" y="6078"/>
                </a:lnTo>
                <a:lnTo>
                  <a:pt x="168401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" name="object 17"/>
          <p:cNvSpPr txBox="1"/>
          <p:nvPr/>
        </p:nvSpPr>
        <p:spPr>
          <a:xfrm>
            <a:off x="2764049" y="2334965"/>
            <a:ext cx="193851" cy="2061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24"/>
              </a:lnSpc>
            </a:pPr>
            <a:r>
              <a:rPr sz="1361" dirty="0">
                <a:latin typeface="Arial"/>
                <a:cs typeface="Arial"/>
              </a:rPr>
              <a:t>52</a:t>
            </a:r>
            <a:endParaRPr sz="1361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978149" y="1994430"/>
            <a:ext cx="749476" cy="331523"/>
          </a:xfrm>
          <a:custGeom>
            <a:avLst/>
            <a:gdLst/>
            <a:ahLst/>
            <a:cxnLst/>
            <a:rect l="l" t="t" r="r" b="b"/>
            <a:pathLst>
              <a:path w="770889" h="340994">
                <a:moveTo>
                  <a:pt x="770382" y="0"/>
                </a:moveTo>
                <a:lnTo>
                  <a:pt x="0" y="340614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" name="object 19"/>
          <p:cNvSpPr/>
          <p:nvPr/>
        </p:nvSpPr>
        <p:spPr>
          <a:xfrm>
            <a:off x="3446356" y="2845647"/>
            <a:ext cx="327819" cy="331523"/>
          </a:xfrm>
          <a:custGeom>
            <a:avLst/>
            <a:gdLst/>
            <a:ahLst/>
            <a:cxnLst/>
            <a:rect l="l" t="t" r="r" b="b"/>
            <a:pathLst>
              <a:path w="337185" h="340994">
                <a:moveTo>
                  <a:pt x="168401" y="0"/>
                </a:moveTo>
                <a:lnTo>
                  <a:pt x="123648" y="6078"/>
                </a:lnTo>
                <a:lnTo>
                  <a:pt x="83424" y="23226"/>
                </a:lnTo>
                <a:lnTo>
                  <a:pt x="49339" y="49815"/>
                </a:lnTo>
                <a:lnTo>
                  <a:pt x="23001" y="84215"/>
                </a:lnTo>
                <a:lnTo>
                  <a:pt x="6018" y="124795"/>
                </a:lnTo>
                <a:lnTo>
                  <a:pt x="0" y="169925"/>
                </a:lnTo>
                <a:lnTo>
                  <a:pt x="6018" y="215377"/>
                </a:lnTo>
                <a:lnTo>
                  <a:pt x="23001" y="256173"/>
                </a:lnTo>
                <a:lnTo>
                  <a:pt x="49339" y="290702"/>
                </a:lnTo>
                <a:lnTo>
                  <a:pt x="83424" y="317358"/>
                </a:lnTo>
                <a:lnTo>
                  <a:pt x="123648" y="334532"/>
                </a:lnTo>
                <a:lnTo>
                  <a:pt x="168401" y="340613"/>
                </a:lnTo>
                <a:lnTo>
                  <a:pt x="213155" y="334532"/>
                </a:lnTo>
                <a:lnTo>
                  <a:pt x="253379" y="317358"/>
                </a:lnTo>
                <a:lnTo>
                  <a:pt x="287464" y="290703"/>
                </a:lnTo>
                <a:lnTo>
                  <a:pt x="313802" y="256173"/>
                </a:lnTo>
                <a:lnTo>
                  <a:pt x="330785" y="215377"/>
                </a:lnTo>
                <a:lnTo>
                  <a:pt x="336803" y="169925"/>
                </a:lnTo>
                <a:lnTo>
                  <a:pt x="330785" y="124795"/>
                </a:lnTo>
                <a:lnTo>
                  <a:pt x="313802" y="84215"/>
                </a:lnTo>
                <a:lnTo>
                  <a:pt x="287464" y="49815"/>
                </a:lnTo>
                <a:lnTo>
                  <a:pt x="253379" y="23226"/>
                </a:lnTo>
                <a:lnTo>
                  <a:pt x="213155" y="6078"/>
                </a:lnTo>
                <a:lnTo>
                  <a:pt x="168401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" name="object 20"/>
          <p:cNvSpPr txBox="1"/>
          <p:nvPr/>
        </p:nvSpPr>
        <p:spPr>
          <a:xfrm>
            <a:off x="3513031" y="2903924"/>
            <a:ext cx="193851" cy="2061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24"/>
              </a:lnSpc>
            </a:pPr>
            <a:r>
              <a:rPr sz="1361" dirty="0">
                <a:latin typeface="Arial"/>
                <a:cs typeface="Arial"/>
              </a:rPr>
              <a:t>31</a:t>
            </a:r>
            <a:endParaRPr sz="1361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978149" y="2561166"/>
            <a:ext cx="516114" cy="332140"/>
          </a:xfrm>
          <a:custGeom>
            <a:avLst/>
            <a:gdLst/>
            <a:ahLst/>
            <a:cxnLst/>
            <a:rect l="l" t="t" r="r" b="b"/>
            <a:pathLst>
              <a:path w="530860" h="341630">
                <a:moveTo>
                  <a:pt x="0" y="0"/>
                </a:moveTo>
                <a:lnTo>
                  <a:pt x="530351" y="341375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" name="object 22"/>
          <p:cNvSpPr/>
          <p:nvPr/>
        </p:nvSpPr>
        <p:spPr>
          <a:xfrm>
            <a:off x="2323253" y="3554625"/>
            <a:ext cx="328436" cy="331523"/>
          </a:xfrm>
          <a:custGeom>
            <a:avLst/>
            <a:gdLst/>
            <a:ahLst/>
            <a:cxnLst/>
            <a:rect l="l" t="t" r="r" b="b"/>
            <a:pathLst>
              <a:path w="337819" h="340995">
                <a:moveTo>
                  <a:pt x="168401" y="0"/>
                </a:moveTo>
                <a:lnTo>
                  <a:pt x="123648" y="6078"/>
                </a:lnTo>
                <a:lnTo>
                  <a:pt x="83424" y="23226"/>
                </a:lnTo>
                <a:lnTo>
                  <a:pt x="49339" y="49815"/>
                </a:lnTo>
                <a:lnTo>
                  <a:pt x="23001" y="84215"/>
                </a:lnTo>
                <a:lnTo>
                  <a:pt x="6018" y="124795"/>
                </a:lnTo>
                <a:lnTo>
                  <a:pt x="0" y="169925"/>
                </a:lnTo>
                <a:lnTo>
                  <a:pt x="6018" y="215377"/>
                </a:lnTo>
                <a:lnTo>
                  <a:pt x="23001" y="256173"/>
                </a:lnTo>
                <a:lnTo>
                  <a:pt x="49339" y="290702"/>
                </a:lnTo>
                <a:lnTo>
                  <a:pt x="83424" y="317358"/>
                </a:lnTo>
                <a:lnTo>
                  <a:pt x="123648" y="334532"/>
                </a:lnTo>
                <a:lnTo>
                  <a:pt x="168401" y="340613"/>
                </a:lnTo>
                <a:lnTo>
                  <a:pt x="213476" y="334532"/>
                </a:lnTo>
                <a:lnTo>
                  <a:pt x="253915" y="317358"/>
                </a:lnTo>
                <a:lnTo>
                  <a:pt x="288131" y="290703"/>
                </a:lnTo>
                <a:lnTo>
                  <a:pt x="314536" y="256173"/>
                </a:lnTo>
                <a:lnTo>
                  <a:pt x="331544" y="215377"/>
                </a:lnTo>
                <a:lnTo>
                  <a:pt x="337566" y="169925"/>
                </a:lnTo>
                <a:lnTo>
                  <a:pt x="331544" y="124795"/>
                </a:lnTo>
                <a:lnTo>
                  <a:pt x="314536" y="84215"/>
                </a:lnTo>
                <a:lnTo>
                  <a:pt x="288131" y="49815"/>
                </a:lnTo>
                <a:lnTo>
                  <a:pt x="253915" y="23226"/>
                </a:lnTo>
                <a:lnTo>
                  <a:pt x="213476" y="6078"/>
                </a:lnTo>
                <a:lnTo>
                  <a:pt x="168401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" name="object 23"/>
          <p:cNvSpPr txBox="1"/>
          <p:nvPr/>
        </p:nvSpPr>
        <p:spPr>
          <a:xfrm>
            <a:off x="2389928" y="3613644"/>
            <a:ext cx="194469" cy="4103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24"/>
              </a:lnSpc>
            </a:pPr>
            <a:r>
              <a:rPr sz="1361" spc="5" dirty="0">
                <a:latin typeface="Arial"/>
                <a:cs typeface="Arial"/>
              </a:rPr>
              <a:t>26</a:t>
            </a:r>
            <a:endParaRPr sz="1361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948392" y="2845647"/>
            <a:ext cx="327201" cy="331523"/>
          </a:xfrm>
          <a:custGeom>
            <a:avLst/>
            <a:gdLst/>
            <a:ahLst/>
            <a:cxnLst/>
            <a:rect l="l" t="t" r="r" b="b"/>
            <a:pathLst>
              <a:path w="336550" h="340994">
                <a:moveTo>
                  <a:pt x="168401" y="0"/>
                </a:moveTo>
                <a:lnTo>
                  <a:pt x="123648" y="6078"/>
                </a:lnTo>
                <a:lnTo>
                  <a:pt x="83424" y="23226"/>
                </a:lnTo>
                <a:lnTo>
                  <a:pt x="49339" y="49815"/>
                </a:lnTo>
                <a:lnTo>
                  <a:pt x="23001" y="84215"/>
                </a:lnTo>
                <a:lnTo>
                  <a:pt x="6018" y="124795"/>
                </a:lnTo>
                <a:lnTo>
                  <a:pt x="0" y="169925"/>
                </a:lnTo>
                <a:lnTo>
                  <a:pt x="6018" y="215377"/>
                </a:lnTo>
                <a:lnTo>
                  <a:pt x="23001" y="256173"/>
                </a:lnTo>
                <a:lnTo>
                  <a:pt x="49339" y="290702"/>
                </a:lnTo>
                <a:lnTo>
                  <a:pt x="83424" y="317358"/>
                </a:lnTo>
                <a:lnTo>
                  <a:pt x="123648" y="334532"/>
                </a:lnTo>
                <a:lnTo>
                  <a:pt x="168401" y="340613"/>
                </a:lnTo>
                <a:lnTo>
                  <a:pt x="213098" y="334532"/>
                </a:lnTo>
                <a:lnTo>
                  <a:pt x="253181" y="317358"/>
                </a:lnTo>
                <a:lnTo>
                  <a:pt x="287083" y="290703"/>
                </a:lnTo>
                <a:lnTo>
                  <a:pt x="313238" y="256173"/>
                </a:lnTo>
                <a:lnTo>
                  <a:pt x="330080" y="215377"/>
                </a:lnTo>
                <a:lnTo>
                  <a:pt x="336041" y="169925"/>
                </a:lnTo>
                <a:lnTo>
                  <a:pt x="330080" y="124795"/>
                </a:lnTo>
                <a:lnTo>
                  <a:pt x="313238" y="84215"/>
                </a:lnTo>
                <a:lnTo>
                  <a:pt x="287083" y="49815"/>
                </a:lnTo>
                <a:lnTo>
                  <a:pt x="253181" y="23226"/>
                </a:lnTo>
                <a:lnTo>
                  <a:pt x="213098" y="6078"/>
                </a:lnTo>
                <a:lnTo>
                  <a:pt x="168401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" name="object 25"/>
          <p:cNvSpPr txBox="1"/>
          <p:nvPr/>
        </p:nvSpPr>
        <p:spPr>
          <a:xfrm>
            <a:off x="2015066" y="2903924"/>
            <a:ext cx="194469" cy="4103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24"/>
              </a:lnSpc>
            </a:pPr>
            <a:r>
              <a:rPr sz="1361" spc="5" dirty="0">
                <a:latin typeface="Arial"/>
                <a:cs typeface="Arial"/>
              </a:rPr>
              <a:t>40</a:t>
            </a:r>
            <a:endParaRPr sz="1361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229909" y="2561166"/>
            <a:ext cx="514262" cy="332140"/>
          </a:xfrm>
          <a:custGeom>
            <a:avLst/>
            <a:gdLst/>
            <a:ahLst/>
            <a:cxnLst/>
            <a:rect l="l" t="t" r="r" b="b"/>
            <a:pathLst>
              <a:path w="528955" h="341630">
                <a:moveTo>
                  <a:pt x="528828" y="0"/>
                </a:moveTo>
                <a:lnTo>
                  <a:pt x="0" y="341375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" name="object 27"/>
          <p:cNvSpPr/>
          <p:nvPr/>
        </p:nvSpPr>
        <p:spPr>
          <a:xfrm>
            <a:off x="1573531" y="3554625"/>
            <a:ext cx="329053" cy="331523"/>
          </a:xfrm>
          <a:custGeom>
            <a:avLst/>
            <a:gdLst/>
            <a:ahLst/>
            <a:cxnLst/>
            <a:rect l="l" t="t" r="r" b="b"/>
            <a:pathLst>
              <a:path w="338455" h="340995">
                <a:moveTo>
                  <a:pt x="169163" y="0"/>
                </a:moveTo>
                <a:lnTo>
                  <a:pt x="124354" y="6078"/>
                </a:lnTo>
                <a:lnTo>
                  <a:pt x="83989" y="23226"/>
                </a:lnTo>
                <a:lnTo>
                  <a:pt x="49720" y="49815"/>
                </a:lnTo>
                <a:lnTo>
                  <a:pt x="23198" y="84215"/>
                </a:lnTo>
                <a:lnTo>
                  <a:pt x="6074" y="124795"/>
                </a:lnTo>
                <a:lnTo>
                  <a:pt x="0" y="169925"/>
                </a:lnTo>
                <a:lnTo>
                  <a:pt x="6074" y="215377"/>
                </a:lnTo>
                <a:lnTo>
                  <a:pt x="23198" y="256173"/>
                </a:lnTo>
                <a:lnTo>
                  <a:pt x="49720" y="290702"/>
                </a:lnTo>
                <a:lnTo>
                  <a:pt x="83989" y="317358"/>
                </a:lnTo>
                <a:lnTo>
                  <a:pt x="124354" y="334532"/>
                </a:lnTo>
                <a:lnTo>
                  <a:pt x="169163" y="340613"/>
                </a:lnTo>
                <a:lnTo>
                  <a:pt x="214238" y="334532"/>
                </a:lnTo>
                <a:lnTo>
                  <a:pt x="254677" y="317358"/>
                </a:lnTo>
                <a:lnTo>
                  <a:pt x="288893" y="290703"/>
                </a:lnTo>
                <a:lnTo>
                  <a:pt x="315298" y="256173"/>
                </a:lnTo>
                <a:lnTo>
                  <a:pt x="332306" y="215377"/>
                </a:lnTo>
                <a:lnTo>
                  <a:pt x="338328" y="169925"/>
                </a:lnTo>
                <a:lnTo>
                  <a:pt x="332306" y="124795"/>
                </a:lnTo>
                <a:lnTo>
                  <a:pt x="315298" y="84215"/>
                </a:lnTo>
                <a:lnTo>
                  <a:pt x="288893" y="49815"/>
                </a:lnTo>
                <a:lnTo>
                  <a:pt x="254677" y="23226"/>
                </a:lnTo>
                <a:lnTo>
                  <a:pt x="214238" y="6078"/>
                </a:lnTo>
                <a:lnTo>
                  <a:pt x="169163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" name="object 28"/>
          <p:cNvSpPr txBox="1"/>
          <p:nvPr/>
        </p:nvSpPr>
        <p:spPr>
          <a:xfrm>
            <a:off x="1640945" y="3594382"/>
            <a:ext cx="193851" cy="2061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24"/>
              </a:lnSpc>
            </a:pPr>
            <a:r>
              <a:rPr sz="1361" dirty="0">
                <a:latin typeface="Arial"/>
                <a:cs typeface="Arial"/>
              </a:rPr>
              <a:t>25</a:t>
            </a:r>
            <a:endParaRPr sz="1361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072236" y="3554625"/>
            <a:ext cx="327819" cy="331523"/>
          </a:xfrm>
          <a:custGeom>
            <a:avLst/>
            <a:gdLst/>
            <a:ahLst/>
            <a:cxnLst/>
            <a:rect l="l" t="t" r="r" b="b"/>
            <a:pathLst>
              <a:path w="337185" h="340995">
                <a:moveTo>
                  <a:pt x="168401" y="0"/>
                </a:moveTo>
                <a:lnTo>
                  <a:pt x="123648" y="6078"/>
                </a:lnTo>
                <a:lnTo>
                  <a:pt x="83424" y="23226"/>
                </a:lnTo>
                <a:lnTo>
                  <a:pt x="49339" y="49815"/>
                </a:lnTo>
                <a:lnTo>
                  <a:pt x="23001" y="84215"/>
                </a:lnTo>
                <a:lnTo>
                  <a:pt x="6018" y="124795"/>
                </a:lnTo>
                <a:lnTo>
                  <a:pt x="0" y="169925"/>
                </a:lnTo>
                <a:lnTo>
                  <a:pt x="6018" y="215377"/>
                </a:lnTo>
                <a:lnTo>
                  <a:pt x="23001" y="256173"/>
                </a:lnTo>
                <a:lnTo>
                  <a:pt x="49339" y="290702"/>
                </a:lnTo>
                <a:lnTo>
                  <a:pt x="83424" y="317358"/>
                </a:lnTo>
                <a:lnTo>
                  <a:pt x="123648" y="334532"/>
                </a:lnTo>
                <a:lnTo>
                  <a:pt x="168401" y="340613"/>
                </a:lnTo>
                <a:lnTo>
                  <a:pt x="213155" y="334532"/>
                </a:lnTo>
                <a:lnTo>
                  <a:pt x="253379" y="317358"/>
                </a:lnTo>
                <a:lnTo>
                  <a:pt x="287464" y="290703"/>
                </a:lnTo>
                <a:lnTo>
                  <a:pt x="313802" y="256173"/>
                </a:lnTo>
                <a:lnTo>
                  <a:pt x="330785" y="215377"/>
                </a:lnTo>
                <a:lnTo>
                  <a:pt x="336803" y="169925"/>
                </a:lnTo>
                <a:lnTo>
                  <a:pt x="330785" y="124795"/>
                </a:lnTo>
                <a:lnTo>
                  <a:pt x="313802" y="84215"/>
                </a:lnTo>
                <a:lnTo>
                  <a:pt x="287464" y="49815"/>
                </a:lnTo>
                <a:lnTo>
                  <a:pt x="253379" y="23226"/>
                </a:lnTo>
                <a:lnTo>
                  <a:pt x="213155" y="6078"/>
                </a:lnTo>
                <a:lnTo>
                  <a:pt x="168401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" name="object 30"/>
          <p:cNvSpPr txBox="1"/>
          <p:nvPr/>
        </p:nvSpPr>
        <p:spPr>
          <a:xfrm>
            <a:off x="3138911" y="3613644"/>
            <a:ext cx="193851" cy="2061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24"/>
              </a:lnSpc>
            </a:pPr>
            <a:r>
              <a:rPr sz="1361" dirty="0">
                <a:latin typeface="Arial"/>
                <a:cs typeface="Arial"/>
              </a:rPr>
              <a:t>13</a:t>
            </a:r>
            <a:endParaRPr sz="1361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5459201" y="2845647"/>
            <a:ext cx="328436" cy="331523"/>
          </a:xfrm>
          <a:custGeom>
            <a:avLst/>
            <a:gdLst/>
            <a:ahLst/>
            <a:cxnLst/>
            <a:rect l="l" t="t" r="r" b="b"/>
            <a:pathLst>
              <a:path w="337820" h="340994">
                <a:moveTo>
                  <a:pt x="168401" y="0"/>
                </a:moveTo>
                <a:lnTo>
                  <a:pt x="123648" y="6078"/>
                </a:lnTo>
                <a:lnTo>
                  <a:pt x="83424" y="23226"/>
                </a:lnTo>
                <a:lnTo>
                  <a:pt x="49339" y="49815"/>
                </a:lnTo>
                <a:lnTo>
                  <a:pt x="23001" y="84215"/>
                </a:lnTo>
                <a:lnTo>
                  <a:pt x="6018" y="124795"/>
                </a:lnTo>
                <a:lnTo>
                  <a:pt x="0" y="169925"/>
                </a:lnTo>
                <a:lnTo>
                  <a:pt x="6018" y="215377"/>
                </a:lnTo>
                <a:lnTo>
                  <a:pt x="23001" y="256173"/>
                </a:lnTo>
                <a:lnTo>
                  <a:pt x="49339" y="290702"/>
                </a:lnTo>
                <a:lnTo>
                  <a:pt x="83424" y="317358"/>
                </a:lnTo>
                <a:lnTo>
                  <a:pt x="123648" y="334532"/>
                </a:lnTo>
                <a:lnTo>
                  <a:pt x="168401" y="340613"/>
                </a:lnTo>
                <a:lnTo>
                  <a:pt x="213476" y="334532"/>
                </a:lnTo>
                <a:lnTo>
                  <a:pt x="253915" y="317358"/>
                </a:lnTo>
                <a:lnTo>
                  <a:pt x="288131" y="290703"/>
                </a:lnTo>
                <a:lnTo>
                  <a:pt x="314536" y="256173"/>
                </a:lnTo>
                <a:lnTo>
                  <a:pt x="331544" y="215377"/>
                </a:lnTo>
                <a:lnTo>
                  <a:pt x="337566" y="169925"/>
                </a:lnTo>
                <a:lnTo>
                  <a:pt x="331544" y="124795"/>
                </a:lnTo>
                <a:lnTo>
                  <a:pt x="314536" y="84215"/>
                </a:lnTo>
                <a:lnTo>
                  <a:pt x="288131" y="49815"/>
                </a:lnTo>
                <a:lnTo>
                  <a:pt x="253915" y="23226"/>
                </a:lnTo>
                <a:lnTo>
                  <a:pt x="213476" y="6078"/>
                </a:lnTo>
                <a:lnTo>
                  <a:pt x="168401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" name="object 32"/>
          <p:cNvSpPr txBox="1"/>
          <p:nvPr/>
        </p:nvSpPr>
        <p:spPr>
          <a:xfrm>
            <a:off x="5526617" y="2903924"/>
            <a:ext cx="194469" cy="4103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24"/>
              </a:lnSpc>
            </a:pPr>
            <a:r>
              <a:rPr sz="1361" spc="5" dirty="0">
                <a:latin typeface="Arial"/>
                <a:cs typeface="Arial"/>
              </a:rPr>
              <a:t>57</a:t>
            </a:r>
            <a:endParaRPr sz="1361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4991734" y="2561166"/>
            <a:ext cx="516114" cy="332140"/>
          </a:xfrm>
          <a:custGeom>
            <a:avLst/>
            <a:gdLst/>
            <a:ahLst/>
            <a:cxnLst/>
            <a:rect l="l" t="t" r="r" b="b"/>
            <a:pathLst>
              <a:path w="530860" h="341630">
                <a:moveTo>
                  <a:pt x="0" y="0"/>
                </a:moveTo>
                <a:lnTo>
                  <a:pt x="530352" y="341375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" name="object 34"/>
          <p:cNvSpPr/>
          <p:nvPr/>
        </p:nvSpPr>
        <p:spPr>
          <a:xfrm>
            <a:off x="3961236" y="2845647"/>
            <a:ext cx="327819" cy="331523"/>
          </a:xfrm>
          <a:custGeom>
            <a:avLst/>
            <a:gdLst/>
            <a:ahLst/>
            <a:cxnLst/>
            <a:rect l="l" t="t" r="r" b="b"/>
            <a:pathLst>
              <a:path w="337185" h="340994">
                <a:moveTo>
                  <a:pt x="168401" y="0"/>
                </a:moveTo>
                <a:lnTo>
                  <a:pt x="123648" y="6078"/>
                </a:lnTo>
                <a:lnTo>
                  <a:pt x="83424" y="23226"/>
                </a:lnTo>
                <a:lnTo>
                  <a:pt x="49339" y="49815"/>
                </a:lnTo>
                <a:lnTo>
                  <a:pt x="23001" y="84215"/>
                </a:lnTo>
                <a:lnTo>
                  <a:pt x="6018" y="124795"/>
                </a:lnTo>
                <a:lnTo>
                  <a:pt x="0" y="169925"/>
                </a:lnTo>
                <a:lnTo>
                  <a:pt x="6018" y="215377"/>
                </a:lnTo>
                <a:lnTo>
                  <a:pt x="23001" y="256173"/>
                </a:lnTo>
                <a:lnTo>
                  <a:pt x="49339" y="290702"/>
                </a:lnTo>
                <a:lnTo>
                  <a:pt x="83424" y="317358"/>
                </a:lnTo>
                <a:lnTo>
                  <a:pt x="123648" y="334532"/>
                </a:lnTo>
                <a:lnTo>
                  <a:pt x="168401" y="340613"/>
                </a:lnTo>
                <a:lnTo>
                  <a:pt x="213155" y="334532"/>
                </a:lnTo>
                <a:lnTo>
                  <a:pt x="253379" y="317358"/>
                </a:lnTo>
                <a:lnTo>
                  <a:pt x="287464" y="290703"/>
                </a:lnTo>
                <a:lnTo>
                  <a:pt x="313802" y="256173"/>
                </a:lnTo>
                <a:lnTo>
                  <a:pt x="330785" y="215377"/>
                </a:lnTo>
                <a:lnTo>
                  <a:pt x="336803" y="169925"/>
                </a:lnTo>
                <a:lnTo>
                  <a:pt x="330785" y="124795"/>
                </a:lnTo>
                <a:lnTo>
                  <a:pt x="313802" y="84215"/>
                </a:lnTo>
                <a:lnTo>
                  <a:pt x="287464" y="49815"/>
                </a:lnTo>
                <a:lnTo>
                  <a:pt x="253379" y="23226"/>
                </a:lnTo>
                <a:lnTo>
                  <a:pt x="213155" y="6078"/>
                </a:lnTo>
                <a:lnTo>
                  <a:pt x="168401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" name="object 35"/>
          <p:cNvSpPr txBox="1"/>
          <p:nvPr/>
        </p:nvSpPr>
        <p:spPr>
          <a:xfrm>
            <a:off x="4028651" y="2903924"/>
            <a:ext cx="194469" cy="4103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24"/>
              </a:lnSpc>
            </a:pPr>
            <a:r>
              <a:rPr sz="1361" spc="5" dirty="0">
                <a:latin typeface="Arial"/>
                <a:cs typeface="Arial"/>
              </a:rPr>
              <a:t>27</a:t>
            </a:r>
            <a:endParaRPr sz="1361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4242752" y="2561166"/>
            <a:ext cx="514879" cy="332140"/>
          </a:xfrm>
          <a:custGeom>
            <a:avLst/>
            <a:gdLst/>
            <a:ahLst/>
            <a:cxnLst/>
            <a:rect l="l" t="t" r="r" b="b"/>
            <a:pathLst>
              <a:path w="529589" h="341630">
                <a:moveTo>
                  <a:pt x="529589" y="0"/>
                </a:moveTo>
                <a:lnTo>
                  <a:pt x="0" y="341375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7" name="object 37"/>
          <p:cNvSpPr txBox="1"/>
          <p:nvPr/>
        </p:nvSpPr>
        <p:spPr>
          <a:xfrm>
            <a:off x="1352267" y="4177418"/>
            <a:ext cx="4853076" cy="4233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10021"/>
            <a:r>
              <a:rPr sz="1069" b="1" spc="10" dirty="0">
                <a:latin typeface="Times New Roman"/>
                <a:cs typeface="Times New Roman"/>
              </a:rPr>
              <a:t>Figure 29.5: </a:t>
            </a:r>
            <a:r>
              <a:rPr sz="1069" spc="19" dirty="0">
                <a:latin typeface="Times New Roman"/>
                <a:cs typeface="Times New Roman"/>
              </a:rPr>
              <a:t>A </a:t>
            </a:r>
            <a:r>
              <a:rPr sz="1069" spc="10" dirty="0">
                <a:latin typeface="Times New Roman"/>
                <a:cs typeface="Times New Roman"/>
              </a:rPr>
              <a:t>max</a:t>
            </a:r>
            <a:r>
              <a:rPr sz="1069" spc="-9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heap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spcBef>
                <a:spcPts val="53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marR="4939" algn="just">
              <a:lnSpc>
                <a:spcPct val="98400"/>
              </a:lnSpc>
            </a:pPr>
            <a:r>
              <a:rPr sz="1069" spc="10" dirty="0">
                <a:latin typeface="Times New Roman"/>
                <a:cs typeface="Times New Roman"/>
              </a:rPr>
              <a:t>Consider the min heap </a:t>
            </a:r>
            <a:r>
              <a:rPr sz="1069" spc="5" dirty="0">
                <a:latin typeface="Times New Roman"/>
                <a:cs typeface="Times New Roman"/>
              </a:rPr>
              <a:t>again. </a:t>
            </a:r>
            <a:r>
              <a:rPr sz="1069" spc="10" dirty="0">
                <a:latin typeface="Times New Roman"/>
                <a:cs typeface="Times New Roman"/>
              </a:rPr>
              <a:t>By removing </a:t>
            </a:r>
            <a:r>
              <a:rPr sz="1069" spc="5" dirty="0">
                <a:latin typeface="Times New Roman"/>
                <a:cs typeface="Times New Roman"/>
              </a:rPr>
              <a:t>the root </a:t>
            </a:r>
            <a:r>
              <a:rPr sz="1069" spc="10" dirty="0">
                <a:latin typeface="Times New Roman"/>
                <a:cs typeface="Times New Roman"/>
              </a:rPr>
              <a:t>from the </a:t>
            </a:r>
            <a:r>
              <a:rPr sz="1069" spc="5" dirty="0">
                <a:latin typeface="Times New Roman"/>
                <a:cs typeface="Times New Roman"/>
              </a:rPr>
              <a:t>min </a:t>
            </a:r>
            <a:r>
              <a:rPr sz="1069" spc="10" dirty="0">
                <a:latin typeface="Times New Roman"/>
                <a:cs typeface="Times New Roman"/>
              </a:rPr>
              <a:t>heap,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get </a:t>
            </a:r>
            <a:r>
              <a:rPr sz="1069" spc="10" dirty="0">
                <a:latin typeface="Times New Roman"/>
                <a:cs typeface="Times New Roman"/>
              </a:rPr>
              <a:t>the  </a:t>
            </a:r>
            <a:r>
              <a:rPr sz="1069" spc="5" dirty="0">
                <a:latin typeface="Times New Roman"/>
                <a:cs typeface="Times New Roman"/>
              </a:rPr>
              <a:t>smallest value. </a:t>
            </a: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5" dirty="0">
                <a:latin typeface="Times New Roman"/>
                <a:cs typeface="Times New Roman"/>
              </a:rPr>
              <a:t>if </a:t>
            </a:r>
            <a:r>
              <a:rPr sz="1069" spc="10" dirty="0">
                <a:latin typeface="Times New Roman"/>
                <a:cs typeface="Times New Roman"/>
              </a:rPr>
              <a:t>the remaining </a:t>
            </a:r>
            <a:r>
              <a:rPr sz="1069" spc="5" dirty="0">
                <a:latin typeface="Times New Roman"/>
                <a:cs typeface="Times New Roman"/>
              </a:rPr>
              <a:t>values adjust </a:t>
            </a:r>
            <a:r>
              <a:rPr sz="1069" spc="10" dirty="0">
                <a:latin typeface="Times New Roman"/>
                <a:cs typeface="Times New Roman"/>
              </a:rPr>
              <a:t>themselves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again </a:t>
            </a:r>
            <a:r>
              <a:rPr sz="1069" spc="15" dirty="0">
                <a:latin typeface="Times New Roman"/>
                <a:cs typeface="Times New Roman"/>
              </a:rPr>
              <a:t>form </a:t>
            </a:r>
            <a:r>
              <a:rPr sz="1069" spc="10" dirty="0">
                <a:latin typeface="Times New Roman"/>
                <a:cs typeface="Times New Roman"/>
              </a:rPr>
              <a:t>a heap, 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minimum value among </a:t>
            </a:r>
            <a:r>
              <a:rPr sz="1069" spc="5" dirty="0">
                <a:latin typeface="Times New Roman"/>
                <a:cs typeface="Times New Roman"/>
              </a:rPr>
              <a:t>these remaining values </a:t>
            </a:r>
            <a:r>
              <a:rPr sz="1069" spc="10" dirty="0">
                <a:latin typeface="Times New Roman"/>
                <a:cs typeface="Times New Roman"/>
              </a:rPr>
              <a:t>will get </a:t>
            </a:r>
            <a:r>
              <a:rPr sz="1069" spc="15" dirty="0">
                <a:latin typeface="Times New Roman"/>
                <a:cs typeface="Times New Roman"/>
              </a:rPr>
              <a:t>on </a:t>
            </a:r>
            <a:r>
              <a:rPr sz="1069" spc="5" dirty="0">
                <a:latin typeface="Times New Roman"/>
                <a:cs typeface="Times New Roman"/>
              </a:rPr>
              <a:t>the top. </a:t>
            </a:r>
            <a:r>
              <a:rPr sz="1069" spc="15" dirty="0">
                <a:latin typeface="Times New Roman"/>
                <a:cs typeface="Times New Roman"/>
              </a:rPr>
              <a:t>And </a:t>
            </a:r>
            <a:r>
              <a:rPr sz="1069" dirty="0">
                <a:latin typeface="Times New Roman"/>
                <a:cs typeface="Times New Roman"/>
              </a:rPr>
              <a:t>if </a:t>
            </a:r>
            <a:r>
              <a:rPr sz="1069" spc="15" dirty="0">
                <a:latin typeface="Times New Roman"/>
                <a:cs typeface="Times New Roman"/>
              </a:rPr>
              <a:t>we  </a:t>
            </a:r>
            <a:r>
              <a:rPr sz="1069" spc="10" dirty="0">
                <a:latin typeface="Times New Roman"/>
                <a:cs typeface="Times New Roman"/>
              </a:rPr>
              <a:t>remove </a:t>
            </a:r>
            <a:r>
              <a:rPr sz="1069" spc="5" dirty="0">
                <a:latin typeface="Times New Roman"/>
                <a:cs typeface="Times New Roman"/>
              </a:rPr>
              <a:t>this value, there will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the second </a:t>
            </a:r>
            <a:r>
              <a:rPr sz="1069" spc="10" dirty="0">
                <a:latin typeface="Times New Roman"/>
                <a:cs typeface="Times New Roman"/>
              </a:rPr>
              <a:t>minimum value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heap. </a:t>
            </a:r>
            <a:r>
              <a:rPr sz="1069" spc="15" dirty="0">
                <a:latin typeface="Times New Roman"/>
                <a:cs typeface="Times New Roman"/>
              </a:rPr>
              <a:t>The  </a:t>
            </a:r>
            <a:r>
              <a:rPr sz="1069" spc="10" dirty="0">
                <a:latin typeface="Times New Roman"/>
                <a:cs typeface="Times New Roman"/>
              </a:rPr>
              <a:t>remaining values again form a heap and </a:t>
            </a:r>
            <a:r>
              <a:rPr sz="1069" spc="5" dirty="0">
                <a:latin typeface="Times New Roman"/>
                <a:cs typeface="Times New Roman"/>
              </a:rPr>
              <a:t>there will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smallest </a:t>
            </a:r>
            <a:r>
              <a:rPr sz="1069" spc="10" dirty="0">
                <a:latin typeface="Times New Roman"/>
                <a:cs typeface="Times New Roman"/>
              </a:rPr>
              <a:t>number among  </a:t>
            </a:r>
            <a:r>
              <a:rPr sz="1069" spc="5" dirty="0">
                <a:latin typeface="Times New Roman"/>
                <a:cs typeface="Times New Roman"/>
              </a:rPr>
              <a:t>these </a:t>
            </a:r>
            <a:r>
              <a:rPr sz="1069" spc="10" dirty="0">
                <a:latin typeface="Times New Roman"/>
                <a:cs typeface="Times New Roman"/>
              </a:rPr>
              <a:t>on the </a:t>
            </a:r>
            <a:r>
              <a:rPr sz="1069" spc="5" dirty="0">
                <a:latin typeface="Times New Roman"/>
                <a:cs typeface="Times New Roman"/>
              </a:rPr>
              <a:t>top. </a:t>
            </a:r>
            <a:r>
              <a:rPr sz="1069" spc="10" dirty="0">
                <a:latin typeface="Times New Roman"/>
                <a:cs typeface="Times New Roman"/>
              </a:rPr>
              <a:t>Thus we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get </a:t>
            </a:r>
            <a:r>
              <a:rPr sz="1069" spc="5" dirty="0">
                <a:latin typeface="Times New Roman"/>
                <a:cs typeface="Times New Roman"/>
              </a:rPr>
              <a:t>the third </a:t>
            </a:r>
            <a:r>
              <a:rPr sz="1069" spc="10" dirty="0">
                <a:latin typeface="Times New Roman"/>
                <a:cs typeface="Times New Roman"/>
              </a:rPr>
              <a:t>minimum number. </a:t>
            </a:r>
            <a:r>
              <a:rPr sz="1069" spc="5" dirty="0">
                <a:latin typeface="Times New Roman"/>
                <a:cs typeface="Times New Roman"/>
              </a:rPr>
              <a:t>If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continue this  process of getting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root </a:t>
            </a:r>
            <a:r>
              <a:rPr sz="1069" spc="10" dirty="0">
                <a:latin typeface="Times New Roman"/>
                <a:cs typeface="Times New Roman"/>
              </a:rPr>
              <a:t>node and </a:t>
            </a:r>
            <a:r>
              <a:rPr sz="1069" spc="5" dirty="0">
                <a:latin typeface="Times New Roman"/>
                <a:cs typeface="Times New Roman"/>
              </a:rPr>
              <a:t>forming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15" dirty="0">
                <a:latin typeface="Times New Roman"/>
                <a:cs typeface="Times New Roman"/>
              </a:rPr>
              <a:t>heap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remaining </a:t>
            </a:r>
            <a:r>
              <a:rPr sz="1069" spc="5" dirty="0">
                <a:latin typeface="Times New Roman"/>
                <a:cs typeface="Times New Roman"/>
              </a:rPr>
              <a:t>values, </a:t>
            </a:r>
            <a:r>
              <a:rPr sz="1069" spc="10" dirty="0">
                <a:latin typeface="Times New Roman"/>
                <a:cs typeface="Times New Roman"/>
              </a:rPr>
              <a:t>the numbers 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get </a:t>
            </a:r>
            <a:r>
              <a:rPr sz="1069" spc="5" dirty="0">
                <a:latin typeface="Times New Roman"/>
                <a:cs typeface="Times New Roman"/>
              </a:rPr>
              <a:t>in ascending order. </a:t>
            </a:r>
            <a:r>
              <a:rPr sz="1069" spc="10" dirty="0">
                <a:latin typeface="Times New Roman"/>
                <a:cs typeface="Times New Roman"/>
              </a:rPr>
              <a:t>Thus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get </a:t>
            </a:r>
            <a:r>
              <a:rPr sz="1069" spc="5" dirty="0">
                <a:latin typeface="Times New Roman"/>
                <a:cs typeface="Times New Roman"/>
              </a:rPr>
              <a:t>the sorted data. </a:t>
            </a:r>
            <a:r>
              <a:rPr sz="1069" spc="10" dirty="0">
                <a:latin typeface="Times New Roman"/>
                <a:cs typeface="Times New Roman"/>
              </a:rPr>
              <a:t>By </a:t>
            </a:r>
            <a:r>
              <a:rPr sz="1069" spc="5" dirty="0">
                <a:latin typeface="Times New Roman"/>
                <a:cs typeface="Times New Roman"/>
              </a:rPr>
              <a:t>putting data in </a:t>
            </a:r>
            <a:r>
              <a:rPr sz="1069" spc="10" dirty="0">
                <a:latin typeface="Times New Roman"/>
                <a:cs typeface="Times New Roman"/>
              </a:rPr>
              <a:t>heap and  </a:t>
            </a:r>
            <a:r>
              <a:rPr sz="1069" spc="5" dirty="0">
                <a:latin typeface="Times New Roman"/>
                <a:cs typeface="Times New Roman"/>
              </a:rPr>
              <a:t>getting it </a:t>
            </a:r>
            <a:r>
              <a:rPr sz="1069" spc="10" dirty="0">
                <a:latin typeface="Times New Roman"/>
                <a:cs typeface="Times New Roman"/>
              </a:rPr>
              <a:t>in a </a:t>
            </a:r>
            <a:r>
              <a:rPr sz="1069" spc="5" dirty="0">
                <a:latin typeface="Times New Roman"/>
                <a:cs typeface="Times New Roman"/>
              </a:rPr>
              <a:t>particular </a:t>
            </a:r>
            <a:r>
              <a:rPr sz="1069" spc="10" dirty="0">
                <a:latin typeface="Times New Roman"/>
                <a:cs typeface="Times New Roman"/>
              </a:rPr>
              <a:t>way,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achieve a </a:t>
            </a:r>
            <a:r>
              <a:rPr sz="1069" spc="5" dirty="0">
                <a:latin typeface="Times New Roman"/>
                <a:cs typeface="Times New Roman"/>
              </a:rPr>
              <a:t>sorting procedure. </a:t>
            </a:r>
            <a:r>
              <a:rPr sz="1069" spc="10" dirty="0">
                <a:latin typeface="Times New Roman"/>
                <a:cs typeface="Times New Roman"/>
              </a:rPr>
              <a:t>This way, a programmer  gets sorted</a:t>
            </a:r>
            <a:r>
              <a:rPr sz="1069" spc="-8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data.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49"/>
              </a:lnSpc>
            </a:pPr>
            <a:r>
              <a:rPr sz="1069" spc="15" dirty="0">
                <a:latin typeface="Times New Roman"/>
                <a:cs typeface="Times New Roman"/>
              </a:rPr>
              <a:t>Now</a:t>
            </a:r>
            <a:r>
              <a:rPr sz="1069" spc="12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suppose</a:t>
            </a:r>
            <a:r>
              <a:rPr sz="1069" spc="126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that</a:t>
            </a:r>
            <a:r>
              <a:rPr sz="1069" spc="12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11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numbers</a:t>
            </a:r>
            <a:r>
              <a:rPr sz="1069" spc="12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in</a:t>
            </a:r>
            <a:r>
              <a:rPr sz="1069" spc="12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heap</a:t>
            </a:r>
            <a:r>
              <a:rPr sz="1069" spc="12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are</a:t>
            </a:r>
            <a:r>
              <a:rPr sz="1069" spc="126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priorities</a:t>
            </a:r>
            <a:r>
              <a:rPr sz="1069" spc="126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or</a:t>
            </a:r>
            <a:r>
              <a:rPr sz="1069" spc="126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events.</a:t>
            </a:r>
            <a:r>
              <a:rPr sz="1069" spc="12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If</a:t>
            </a:r>
            <a:r>
              <a:rPr sz="1069" spc="126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we</a:t>
            </a:r>
            <a:r>
              <a:rPr sz="1069" spc="11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build</a:t>
            </a:r>
            <a:r>
              <a:rPr sz="1069" spc="131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the</a:t>
            </a:r>
            <a:r>
              <a:rPr sz="1069" spc="136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max</a:t>
            </a: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ts val="1264"/>
              </a:lnSpc>
              <a:spcBef>
                <a:spcPts val="49"/>
              </a:spcBef>
            </a:pPr>
            <a:r>
              <a:rPr sz="1069" spc="5" dirty="0">
                <a:latin typeface="Times New Roman"/>
                <a:cs typeface="Times New Roman"/>
              </a:rPr>
              <a:t>heap, </a:t>
            </a:r>
            <a:r>
              <a:rPr sz="1069" spc="10" dirty="0">
                <a:latin typeface="Times New Roman"/>
                <a:cs typeface="Times New Roman"/>
              </a:rPr>
              <a:t>the number with </a:t>
            </a:r>
            <a:r>
              <a:rPr sz="1069" spc="5" dirty="0">
                <a:latin typeface="Times New Roman"/>
                <a:cs typeface="Times New Roman"/>
              </a:rPr>
              <a:t>greater priority will </a:t>
            </a:r>
            <a:r>
              <a:rPr sz="1069" spc="10" dirty="0">
                <a:latin typeface="Times New Roman"/>
                <a:cs typeface="Times New Roman"/>
              </a:rPr>
              <a:t>get on the </a:t>
            </a:r>
            <a:r>
              <a:rPr sz="1069" spc="5" dirty="0">
                <a:latin typeface="Times New Roman"/>
                <a:cs typeface="Times New Roman"/>
              </a:rPr>
              <a:t>top. </a:t>
            </a: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5" dirty="0">
                <a:latin typeface="Times New Roman"/>
                <a:cs typeface="Times New Roman"/>
              </a:rPr>
              <a:t>if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get data </a:t>
            </a:r>
            <a:r>
              <a:rPr sz="1069" spc="10" dirty="0">
                <a:latin typeface="Times New Roman"/>
                <a:cs typeface="Times New Roman"/>
              </a:rPr>
              <a:t>from the  </a:t>
            </a:r>
            <a:r>
              <a:rPr sz="1069" spc="5" dirty="0">
                <a:latin typeface="Times New Roman"/>
                <a:cs typeface="Times New Roman"/>
              </a:rPr>
              <a:t>heap,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data </a:t>
            </a:r>
            <a:r>
              <a:rPr sz="1069" spc="10" dirty="0">
                <a:latin typeface="Times New Roman"/>
                <a:cs typeface="Times New Roman"/>
              </a:rPr>
              <a:t>on top will be </a:t>
            </a:r>
            <a:r>
              <a:rPr sz="1069" spc="5" dirty="0">
                <a:latin typeface="Times New Roman"/>
                <a:cs typeface="Times New Roman"/>
              </a:rPr>
              <a:t>gotten </a:t>
            </a:r>
            <a:r>
              <a:rPr sz="1069" dirty="0">
                <a:latin typeface="Times New Roman"/>
                <a:cs typeface="Times New Roman"/>
              </a:rPr>
              <a:t>first. </a:t>
            </a:r>
            <a:r>
              <a:rPr sz="1069" spc="15" dirty="0">
                <a:latin typeface="Times New Roman"/>
                <a:cs typeface="Times New Roman"/>
              </a:rPr>
              <a:t>As </a:t>
            </a:r>
            <a:r>
              <a:rPr sz="1069" dirty="0">
                <a:latin typeface="Times New Roman"/>
                <a:cs typeface="Times New Roman"/>
              </a:rPr>
              <a:t>it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max heap, the </a:t>
            </a:r>
            <a:r>
              <a:rPr sz="1069" spc="5" dirty="0">
                <a:latin typeface="Times New Roman"/>
                <a:cs typeface="Times New Roman"/>
              </a:rPr>
              <a:t>data </a:t>
            </a:r>
            <a:r>
              <a:rPr sz="1069" spc="10" dirty="0">
                <a:latin typeface="Times New Roman"/>
                <a:cs typeface="Times New Roman"/>
              </a:rPr>
              <a:t>on top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10" dirty="0">
                <a:latin typeface="Times New Roman"/>
                <a:cs typeface="Times New Roman"/>
              </a:rPr>
              <a:t>the  </a:t>
            </a:r>
            <a:r>
              <a:rPr sz="1069" spc="5" dirty="0">
                <a:latin typeface="Times New Roman"/>
                <a:cs typeface="Times New Roman"/>
              </a:rPr>
              <a:t>largest</a:t>
            </a:r>
            <a:r>
              <a:rPr sz="1069" spc="-4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value.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34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algn="just">
              <a:lnSpc>
                <a:spcPts val="1274"/>
              </a:lnSpc>
            </a:pPr>
            <a:r>
              <a:rPr sz="1069" b="1" spc="5" dirty="0">
                <a:latin typeface="Times New Roman"/>
                <a:cs typeface="Times New Roman"/>
              </a:rPr>
              <a:t>Insertion in </a:t>
            </a:r>
            <a:r>
              <a:rPr sz="1069" b="1" spc="10" dirty="0">
                <a:latin typeface="Times New Roman"/>
                <a:cs typeface="Times New Roman"/>
              </a:rPr>
              <a:t>a</a:t>
            </a:r>
            <a:r>
              <a:rPr sz="1069" b="1" spc="-39" dirty="0">
                <a:latin typeface="Times New Roman"/>
                <a:cs typeface="Times New Roman"/>
              </a:rPr>
              <a:t> </a:t>
            </a:r>
            <a:r>
              <a:rPr sz="1069" b="1" spc="10" dirty="0">
                <a:latin typeface="Times New Roman"/>
                <a:cs typeface="Times New Roman"/>
              </a:rPr>
              <a:t>Heap</a:t>
            </a:r>
            <a:endParaRPr sz="1069">
              <a:latin typeface="Times New Roman"/>
              <a:cs typeface="Times New Roman"/>
            </a:endParaRPr>
          </a:p>
          <a:p>
            <a:pPr marL="12347" marR="5556" algn="just">
              <a:lnSpc>
                <a:spcPct val="98300"/>
              </a:lnSpc>
              <a:spcBef>
                <a:spcPts val="10"/>
              </a:spcBef>
            </a:pP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5" dirty="0">
                <a:latin typeface="Times New Roman"/>
                <a:cs typeface="Times New Roman"/>
              </a:rPr>
              <a:t>let’s discuss the insertion of </a:t>
            </a:r>
            <a:r>
              <a:rPr sz="1069" spc="10" dirty="0">
                <a:latin typeface="Times New Roman"/>
                <a:cs typeface="Times New Roman"/>
              </a:rPr>
              <a:t>a value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a min </a:t>
            </a:r>
            <a:r>
              <a:rPr sz="1069" spc="5" dirty="0">
                <a:latin typeface="Times New Roman"/>
                <a:cs typeface="Times New Roman"/>
              </a:rPr>
              <a:t>or </a:t>
            </a:r>
            <a:r>
              <a:rPr sz="1069" spc="10" dirty="0">
                <a:latin typeface="Times New Roman"/>
                <a:cs typeface="Times New Roman"/>
              </a:rPr>
              <a:t>max </a:t>
            </a:r>
            <a:r>
              <a:rPr sz="1069" spc="5" dirty="0">
                <a:latin typeface="Times New Roman"/>
                <a:cs typeface="Times New Roman"/>
              </a:rPr>
              <a:t>heap.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insert </a:t>
            </a:r>
            <a:r>
              <a:rPr sz="1069" spc="10" dirty="0">
                <a:latin typeface="Times New Roman"/>
                <a:cs typeface="Times New Roman"/>
              </a:rPr>
              <a:t>a value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a  min heap and </a:t>
            </a:r>
            <a:r>
              <a:rPr sz="1069" spc="5" dirty="0">
                <a:latin typeface="Times New Roman"/>
                <a:cs typeface="Times New Roman"/>
              </a:rPr>
              <a:t>rearrange </a:t>
            </a:r>
            <a:r>
              <a:rPr sz="1069" dirty="0">
                <a:latin typeface="Times New Roman"/>
                <a:cs typeface="Times New Roman"/>
              </a:rPr>
              <a:t>it </a:t>
            </a:r>
            <a:r>
              <a:rPr sz="1069" spc="5" dirty="0">
                <a:latin typeface="Times New Roman"/>
                <a:cs typeface="Times New Roman"/>
              </a:rPr>
              <a:t>in such </a:t>
            </a:r>
            <a:r>
              <a:rPr sz="1069" spc="10" dirty="0">
                <a:latin typeface="Times New Roman"/>
                <a:cs typeface="Times New Roman"/>
              </a:rPr>
              <a:t>a way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0" dirty="0">
                <a:latin typeface="Times New Roman"/>
                <a:cs typeface="Times New Roman"/>
              </a:rPr>
              <a:t>the smallest value </a:t>
            </a:r>
            <a:r>
              <a:rPr sz="1069" spc="5" dirty="0">
                <a:latin typeface="Times New Roman"/>
                <a:cs typeface="Times New Roman"/>
              </a:rPr>
              <a:t>gets </a:t>
            </a:r>
            <a:r>
              <a:rPr sz="1069" spc="10" dirty="0">
                <a:latin typeface="Times New Roman"/>
                <a:cs typeface="Times New Roman"/>
              </a:rPr>
              <a:t>on </a:t>
            </a:r>
            <a:r>
              <a:rPr sz="1069" spc="5" dirty="0">
                <a:latin typeface="Times New Roman"/>
                <a:cs typeface="Times New Roman"/>
              </a:rPr>
              <a:t>the top.  Similarly, if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are inserting </a:t>
            </a:r>
            <a:r>
              <a:rPr sz="1069" spc="10" dirty="0">
                <a:latin typeface="Times New Roman"/>
                <a:cs typeface="Times New Roman"/>
              </a:rPr>
              <a:t>a value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a max heap, the </a:t>
            </a:r>
            <a:r>
              <a:rPr sz="1069" spc="5" dirty="0">
                <a:latin typeface="Times New Roman"/>
                <a:cs typeface="Times New Roman"/>
              </a:rPr>
              <a:t>largest value </a:t>
            </a:r>
            <a:r>
              <a:rPr sz="1069" spc="10" dirty="0">
                <a:latin typeface="Times New Roman"/>
                <a:cs typeface="Times New Roman"/>
              </a:rPr>
              <a:t>goes on </a:t>
            </a:r>
            <a:r>
              <a:rPr sz="1069" spc="5" dirty="0">
                <a:latin typeface="Times New Roman"/>
                <a:cs typeface="Times New Roman"/>
              </a:rPr>
              <a:t>the top.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To </a:t>
            </a:r>
            <a:r>
              <a:rPr sz="1069" spc="5" dirty="0">
                <a:latin typeface="Times New Roman"/>
                <a:cs typeface="Times New Roman"/>
              </a:rPr>
              <a:t>discuss insertion </a:t>
            </a:r>
            <a:r>
              <a:rPr sz="1069" spc="10" dirty="0">
                <a:latin typeface="Times New Roman"/>
                <a:cs typeface="Times New Roman"/>
              </a:rPr>
              <a:t>in min heap, </a:t>
            </a:r>
            <a:r>
              <a:rPr sz="1069" spc="5" dirty="0">
                <a:latin typeface="Times New Roman"/>
                <a:cs typeface="Times New Roman"/>
              </a:rPr>
              <a:t>consider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following </a:t>
            </a:r>
            <a:r>
              <a:rPr sz="1069" spc="10" dirty="0">
                <a:latin typeface="Times New Roman"/>
                <a:cs typeface="Times New Roman"/>
              </a:rPr>
              <a:t>existing heap. This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same heap discussed </a:t>
            </a:r>
            <a:r>
              <a:rPr sz="1069" spc="5" dirty="0">
                <a:latin typeface="Times New Roman"/>
                <a:cs typeface="Times New Roman"/>
              </a:rPr>
              <a:t>earlier. </a:t>
            </a:r>
            <a:r>
              <a:rPr sz="1069" spc="10" dirty="0">
                <a:latin typeface="Times New Roman"/>
                <a:cs typeface="Times New Roman"/>
              </a:rPr>
              <a:t>As </a:t>
            </a:r>
            <a:r>
              <a:rPr sz="1069" spc="5" dirty="0">
                <a:latin typeface="Times New Roman"/>
                <a:cs typeface="Times New Roman"/>
              </a:rPr>
              <a:t>it is </a:t>
            </a:r>
            <a:r>
              <a:rPr sz="1069" spc="10" dirty="0">
                <a:latin typeface="Times New Roman"/>
                <a:cs typeface="Times New Roman"/>
              </a:rPr>
              <a:t>a complete </a:t>
            </a:r>
            <a:r>
              <a:rPr sz="1069" spc="5" dirty="0">
                <a:latin typeface="Times New Roman"/>
                <a:cs typeface="Times New Roman"/>
              </a:rPr>
              <a:t>binary tree,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keep it </a:t>
            </a:r>
            <a:r>
              <a:rPr sz="1069" spc="10" dirty="0">
                <a:latin typeface="Times New Roman"/>
                <a:cs typeface="Times New Roman"/>
              </a:rPr>
              <a:t>in </a:t>
            </a:r>
            <a:r>
              <a:rPr sz="1069" spc="5" dirty="0">
                <a:latin typeface="Times New Roman"/>
                <a:cs typeface="Times New Roman"/>
              </a:rPr>
              <a:t>an array. In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figure,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level </a:t>
            </a:r>
            <a:r>
              <a:rPr sz="1069" spc="10" dirty="0">
                <a:latin typeface="Times New Roman"/>
                <a:cs typeface="Times New Roman"/>
              </a:rPr>
              <a:t>order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numbers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 nodes </a:t>
            </a:r>
            <a:r>
              <a:rPr sz="1069" spc="5" dirty="0">
                <a:latin typeface="Times New Roman"/>
                <a:cs typeface="Times New Roman"/>
              </a:rPr>
              <a:t>is also seen </a:t>
            </a:r>
            <a:r>
              <a:rPr sz="1069" spc="10" dirty="0">
                <a:latin typeface="Times New Roman"/>
                <a:cs typeface="Times New Roman"/>
              </a:rPr>
              <a:t>that </a:t>
            </a:r>
            <a:r>
              <a:rPr sz="1069" spc="5" dirty="0">
                <a:latin typeface="Times New Roman"/>
                <a:cs typeface="Times New Roman"/>
              </a:rPr>
              <a:t>describes </a:t>
            </a:r>
            <a:r>
              <a:rPr sz="1069" spc="10" dirty="0">
                <a:latin typeface="Times New Roman"/>
                <a:cs typeface="Times New Roman"/>
              </a:rPr>
              <a:t>the  position of nodes (index number)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-2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array.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9" name="object 39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43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124912343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6"/>
            <a:ext cx="140696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CS301 – Data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43804" y="868856"/>
            <a:ext cx="86615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29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99421" y="1777364"/>
            <a:ext cx="5556" cy="0"/>
          </a:xfrm>
          <a:custGeom>
            <a:avLst/>
            <a:gdLst/>
            <a:ahLst/>
            <a:cxnLst/>
            <a:rect l="l" t="t" r="r" b="b"/>
            <a:pathLst>
              <a:path w="5715">
                <a:moveTo>
                  <a:pt x="0" y="0"/>
                </a:moveTo>
                <a:lnTo>
                  <a:pt x="5334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299421" y="1777364"/>
            <a:ext cx="4957410" cy="0"/>
          </a:xfrm>
          <a:custGeom>
            <a:avLst/>
            <a:gdLst/>
            <a:ahLst/>
            <a:cxnLst/>
            <a:rect l="l" t="t" r="r" b="b"/>
            <a:pathLst>
              <a:path w="5099050">
                <a:moveTo>
                  <a:pt x="0" y="0"/>
                </a:moveTo>
                <a:lnTo>
                  <a:pt x="5098542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/>
          <p:nvPr/>
        </p:nvSpPr>
        <p:spPr>
          <a:xfrm>
            <a:off x="6250411" y="1777364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/>
          <p:nvPr/>
        </p:nvSpPr>
        <p:spPr>
          <a:xfrm>
            <a:off x="1302014" y="1780329"/>
            <a:ext cx="0" cy="4081374"/>
          </a:xfrm>
          <a:custGeom>
            <a:avLst/>
            <a:gdLst/>
            <a:ahLst/>
            <a:cxnLst/>
            <a:rect l="l" t="t" r="r" b="b"/>
            <a:pathLst>
              <a:path h="4197985">
                <a:moveTo>
                  <a:pt x="0" y="0"/>
                </a:moveTo>
                <a:lnTo>
                  <a:pt x="0" y="4197858"/>
                </a:lnTo>
              </a:path>
            </a:pathLst>
          </a:custGeom>
          <a:ln w="53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" name="object 8"/>
          <p:cNvSpPr/>
          <p:nvPr/>
        </p:nvSpPr>
        <p:spPr>
          <a:xfrm>
            <a:off x="1299421" y="5858985"/>
            <a:ext cx="4951236" cy="0"/>
          </a:xfrm>
          <a:custGeom>
            <a:avLst/>
            <a:gdLst/>
            <a:ahLst/>
            <a:cxnLst/>
            <a:rect l="l" t="t" r="r" b="b"/>
            <a:pathLst>
              <a:path w="5092700">
                <a:moveTo>
                  <a:pt x="0" y="0"/>
                </a:moveTo>
                <a:lnTo>
                  <a:pt x="5092446" y="0"/>
                </a:lnTo>
              </a:path>
            </a:pathLst>
          </a:custGeom>
          <a:ln w="53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" name="object 9"/>
          <p:cNvSpPr/>
          <p:nvPr/>
        </p:nvSpPr>
        <p:spPr>
          <a:xfrm>
            <a:off x="6253373" y="1780329"/>
            <a:ext cx="0" cy="4081374"/>
          </a:xfrm>
          <a:custGeom>
            <a:avLst/>
            <a:gdLst/>
            <a:ahLst/>
            <a:cxnLst/>
            <a:rect l="l" t="t" r="r" b="b"/>
            <a:pathLst>
              <a:path h="4197985">
                <a:moveTo>
                  <a:pt x="0" y="0"/>
                </a:moveTo>
                <a:lnTo>
                  <a:pt x="0" y="4197858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" name="object 10"/>
          <p:cNvSpPr txBox="1"/>
          <p:nvPr/>
        </p:nvSpPr>
        <p:spPr>
          <a:xfrm>
            <a:off x="1352267" y="6018184"/>
            <a:ext cx="4852458" cy="16150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algn="just">
              <a:lnSpc>
                <a:spcPct val="98300"/>
              </a:lnSpc>
            </a:pP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10" dirty="0">
                <a:latin typeface="Times New Roman"/>
                <a:cs typeface="Times New Roman"/>
              </a:rPr>
              <a:t>we add a </a:t>
            </a:r>
            <a:r>
              <a:rPr sz="1069" spc="15" dirty="0">
                <a:latin typeface="Times New Roman"/>
                <a:cs typeface="Times New Roman"/>
              </a:rPr>
              <a:t>new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to this existing heap. </a:t>
            </a:r>
            <a:r>
              <a:rPr sz="1069" spc="10" dirty="0">
                <a:latin typeface="Times New Roman"/>
                <a:cs typeface="Times New Roman"/>
              </a:rPr>
              <a:t>Suppose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want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add  </a:t>
            </a:r>
            <a:r>
              <a:rPr sz="1069" spc="5" dirty="0">
                <a:latin typeface="Times New Roman"/>
                <a:cs typeface="Times New Roman"/>
              </a:rPr>
              <a:t>has </a:t>
            </a:r>
            <a:r>
              <a:rPr sz="1069" spc="10" dirty="0">
                <a:latin typeface="Times New Roman"/>
                <a:cs typeface="Times New Roman"/>
              </a:rPr>
              <a:t>a value </a:t>
            </a:r>
            <a:r>
              <a:rPr sz="1069" spc="5" dirty="0">
                <a:latin typeface="Times New Roman"/>
                <a:cs typeface="Times New Roman"/>
              </a:rPr>
              <a:t>14.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add </a:t>
            </a:r>
            <a:r>
              <a:rPr sz="1069" spc="5" dirty="0">
                <a:latin typeface="Times New Roman"/>
                <a:cs typeface="Times New Roman"/>
              </a:rPr>
              <a:t>this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at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position in such </a:t>
            </a:r>
            <a:r>
              <a:rPr sz="1069" spc="10" dirty="0">
                <a:latin typeface="Times New Roman"/>
                <a:cs typeface="Times New Roman"/>
              </a:rPr>
              <a:t>a way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0" dirty="0">
                <a:latin typeface="Times New Roman"/>
                <a:cs typeface="Times New Roman"/>
              </a:rPr>
              <a:t>the tree </a:t>
            </a:r>
            <a:r>
              <a:rPr sz="1069" spc="5" dirty="0">
                <a:latin typeface="Times New Roman"/>
                <a:cs typeface="Times New Roman"/>
              </a:rPr>
              <a:t>should  remain </a:t>
            </a:r>
            <a:r>
              <a:rPr sz="1069" spc="10" dirty="0">
                <a:latin typeface="Times New Roman"/>
                <a:cs typeface="Times New Roman"/>
              </a:rPr>
              <a:t>complete </a:t>
            </a:r>
            <a:r>
              <a:rPr sz="1069" spc="5" dirty="0">
                <a:latin typeface="Times New Roman"/>
                <a:cs typeface="Times New Roman"/>
              </a:rPr>
              <a:t>binary one. </a:t>
            </a:r>
            <a:r>
              <a:rPr sz="1069" spc="10" dirty="0">
                <a:latin typeface="Times New Roman"/>
                <a:cs typeface="Times New Roman"/>
              </a:rPr>
              <a:t>Following </a:t>
            </a:r>
            <a:r>
              <a:rPr sz="1069" spc="5" dirty="0">
                <a:latin typeface="Times New Roman"/>
                <a:cs typeface="Times New Roman"/>
              </a:rPr>
              <a:t>this guideline, this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be added </a:t>
            </a:r>
            <a:r>
              <a:rPr sz="1069" spc="15" dirty="0">
                <a:latin typeface="Times New Roman"/>
                <a:cs typeface="Times New Roman"/>
              </a:rPr>
              <a:t>on  </a:t>
            </a:r>
            <a:r>
              <a:rPr sz="1069" spc="5" dirty="0">
                <a:latin typeface="Times New Roman"/>
                <a:cs typeface="Times New Roman"/>
              </a:rPr>
              <a:t>right </a:t>
            </a:r>
            <a:r>
              <a:rPr sz="1069" spc="10" dirty="0">
                <a:latin typeface="Times New Roman"/>
                <a:cs typeface="Times New Roman"/>
              </a:rPr>
              <a:t>side of node </a:t>
            </a:r>
            <a:r>
              <a:rPr sz="1069" spc="5" dirty="0">
                <a:latin typeface="Times New Roman"/>
                <a:cs typeface="Times New Roman"/>
              </a:rPr>
              <a:t>31. In the array, </a:t>
            </a:r>
            <a:r>
              <a:rPr sz="1069" spc="10" dirty="0">
                <a:latin typeface="Times New Roman"/>
                <a:cs typeface="Times New Roman"/>
              </a:rPr>
              <a:t>the node 31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5" dirty="0">
                <a:latin typeface="Times New Roman"/>
                <a:cs typeface="Times New Roman"/>
              </a:rPr>
              <a:t>presently </a:t>
            </a:r>
            <a:r>
              <a:rPr sz="1069" spc="10" dirty="0">
                <a:latin typeface="Times New Roman"/>
                <a:cs typeface="Times New Roman"/>
              </a:rPr>
              <a:t>at </a:t>
            </a:r>
            <a:r>
              <a:rPr sz="1069" spc="5" dirty="0">
                <a:latin typeface="Times New Roman"/>
                <a:cs typeface="Times New Roman"/>
              </a:rPr>
              <a:t>position 5. </a:t>
            </a:r>
            <a:r>
              <a:rPr sz="1069" spc="15" dirty="0">
                <a:latin typeface="Times New Roman"/>
                <a:cs typeface="Times New Roman"/>
              </a:rPr>
              <a:t>Now  </a:t>
            </a:r>
            <a:r>
              <a:rPr sz="1069" spc="5" dirty="0">
                <a:latin typeface="Times New Roman"/>
                <a:cs typeface="Times New Roman"/>
              </a:rPr>
              <a:t>according to the </a:t>
            </a:r>
            <a:r>
              <a:rPr sz="1069" spc="10" dirty="0">
                <a:latin typeface="Times New Roman"/>
                <a:cs typeface="Times New Roman"/>
              </a:rPr>
              <a:t>formula </a:t>
            </a:r>
            <a:r>
              <a:rPr sz="1069" spc="5" dirty="0">
                <a:latin typeface="Times New Roman"/>
                <a:cs typeface="Times New Roman"/>
              </a:rPr>
              <a:t>of 2i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2i+1, the left child of </a:t>
            </a:r>
            <a:r>
              <a:rPr sz="1069" spc="10" dirty="0">
                <a:latin typeface="Times New Roman"/>
                <a:cs typeface="Times New Roman"/>
              </a:rPr>
              <a:t>31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at positions </a:t>
            </a:r>
            <a:r>
              <a:rPr sz="1069" spc="10" dirty="0">
                <a:latin typeface="Times New Roman"/>
                <a:cs typeface="Times New Roman"/>
              </a:rPr>
              <a:t>10</a:t>
            </a:r>
            <a:r>
              <a:rPr sz="1069" spc="24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that</a:t>
            </a: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300"/>
              </a:lnSpc>
              <a:spcBef>
                <a:spcPts val="5"/>
              </a:spcBef>
            </a:pPr>
            <a:r>
              <a:rPr sz="1069" spc="5" dirty="0">
                <a:latin typeface="Times New Roman"/>
                <a:cs typeface="Times New Roman"/>
              </a:rPr>
              <a:t>already exists.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right child of </a:t>
            </a:r>
            <a:r>
              <a:rPr sz="1069" spc="10" dirty="0">
                <a:latin typeface="Times New Roman"/>
                <a:cs typeface="Times New Roman"/>
              </a:rPr>
              <a:t>31 </a:t>
            </a:r>
            <a:r>
              <a:rPr sz="1069" spc="5" dirty="0">
                <a:latin typeface="Times New Roman"/>
                <a:cs typeface="Times New Roman"/>
              </a:rPr>
              <a:t>(that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14 </a:t>
            </a:r>
            <a:r>
              <a:rPr sz="1069" spc="15" dirty="0">
                <a:latin typeface="Times New Roman"/>
                <a:cs typeface="Times New Roman"/>
              </a:rPr>
              <a:t>now)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at position </a:t>
            </a:r>
            <a:r>
              <a:rPr sz="1069" spc="10" dirty="0">
                <a:latin typeface="Times New Roman"/>
                <a:cs typeface="Times New Roman"/>
              </a:rPr>
              <a:t>11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array.  This </a:t>
            </a:r>
            <a:r>
              <a:rPr sz="1069" spc="10" dirty="0">
                <a:latin typeface="Times New Roman"/>
                <a:cs typeface="Times New Roman"/>
              </a:rPr>
              <a:t>addition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in the tree </a:t>
            </a:r>
            <a:r>
              <a:rPr sz="1069" spc="10" dirty="0">
                <a:latin typeface="Times New Roman"/>
                <a:cs typeface="Times New Roman"/>
              </a:rPr>
              <a:t>and value </a:t>
            </a:r>
            <a:r>
              <a:rPr sz="1069" spc="5" dirty="0">
                <a:latin typeface="Times New Roman"/>
                <a:cs typeface="Times New Roman"/>
              </a:rPr>
              <a:t>in the array is </a:t>
            </a:r>
            <a:r>
              <a:rPr sz="1069" spc="10" dirty="0">
                <a:latin typeface="Times New Roman"/>
                <a:cs typeface="Times New Roman"/>
              </a:rPr>
              <a:t>shown </a:t>
            </a:r>
            <a:r>
              <a:rPr sz="1069" spc="5" dirty="0">
                <a:latin typeface="Times New Roman"/>
                <a:cs typeface="Times New Roman"/>
              </a:rPr>
              <a:t>in the following  figure.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shown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node link </a:t>
            </a:r>
            <a:r>
              <a:rPr sz="1069" spc="5" dirty="0">
                <a:latin typeface="Times New Roman"/>
                <a:cs typeface="Times New Roman"/>
              </a:rPr>
              <a:t>and position 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array </a:t>
            </a:r>
            <a:r>
              <a:rPr sz="1069" spc="10" dirty="0">
                <a:latin typeface="Times New Roman"/>
                <a:cs typeface="Times New Roman"/>
              </a:rPr>
              <a:t>with </a:t>
            </a:r>
            <a:r>
              <a:rPr sz="1069" spc="5" dirty="0">
                <a:latin typeface="Times New Roman"/>
                <a:cs typeface="Times New Roman"/>
              </a:rPr>
              <a:t>dotted lines. </a:t>
            </a:r>
            <a:r>
              <a:rPr sz="1069" spc="10" dirty="0">
                <a:latin typeface="Times New Roman"/>
                <a:cs typeface="Times New Roman"/>
              </a:rPr>
              <a:t>By  </a:t>
            </a:r>
            <a:r>
              <a:rPr sz="1069" spc="5" dirty="0">
                <a:latin typeface="Times New Roman"/>
                <a:cs typeface="Times New Roman"/>
              </a:rPr>
              <a:t>this, it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shown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0" dirty="0">
                <a:latin typeface="Times New Roman"/>
                <a:cs typeface="Times New Roman"/>
              </a:rPr>
              <a:t>the node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value 14 may become </a:t>
            </a:r>
            <a:r>
              <a:rPr sz="1069" spc="5" dirty="0">
                <a:latin typeface="Times New Roman"/>
                <a:cs typeface="Times New Roman"/>
              </a:rPr>
              <a:t>here.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did </a:t>
            </a:r>
            <a:r>
              <a:rPr sz="1069" spc="10" dirty="0">
                <a:latin typeface="Times New Roman"/>
                <a:cs typeface="Times New Roman"/>
              </a:rPr>
              <a:t>not </a:t>
            </a:r>
            <a:r>
              <a:rPr sz="1069" spc="5" dirty="0">
                <a:latin typeface="Times New Roman"/>
                <a:cs typeface="Times New Roman"/>
              </a:rPr>
              <a:t>actually </a:t>
            </a:r>
            <a:r>
              <a:rPr sz="1069" spc="10" dirty="0">
                <a:latin typeface="Times New Roman"/>
                <a:cs typeface="Times New Roman"/>
              </a:rPr>
              <a:t>put </a:t>
            </a:r>
            <a:r>
              <a:rPr sz="1069" dirty="0">
                <a:latin typeface="Times New Roman"/>
                <a:cs typeface="Times New Roman"/>
              </a:rPr>
              <a:t>it  </a:t>
            </a:r>
            <a:r>
              <a:rPr sz="1069" spc="5" dirty="0">
                <a:latin typeface="Times New Roman"/>
                <a:cs typeface="Times New Roman"/>
              </a:rPr>
              <a:t>there.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put </a:t>
            </a:r>
            <a:r>
              <a:rPr sz="1069" spc="5" dirty="0">
                <a:latin typeface="Times New Roman"/>
                <a:cs typeface="Times New Roman"/>
              </a:rPr>
              <a:t>it at such position </a:t>
            </a:r>
            <a:r>
              <a:rPr sz="1069" spc="10" dirty="0">
                <a:latin typeface="Times New Roman"/>
                <a:cs typeface="Times New Roman"/>
              </a:rPr>
              <a:t>so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0" dirty="0">
                <a:latin typeface="Times New Roman"/>
                <a:cs typeface="Times New Roman"/>
              </a:rPr>
              <a:t>the heap should </a:t>
            </a:r>
            <a:r>
              <a:rPr sz="1069" spc="5" dirty="0">
                <a:latin typeface="Times New Roman"/>
                <a:cs typeface="Times New Roman"/>
              </a:rPr>
              <a:t>remain</a:t>
            </a:r>
            <a:r>
              <a:rPr sz="1069" spc="2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intact.</a:t>
            </a:r>
            <a:endParaRPr sz="1069">
              <a:latin typeface="Times New Roman"/>
              <a:cs typeface="Times New Roman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1418781" y="4649662"/>
          <a:ext cx="4728986" cy="3747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4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1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48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41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41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41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41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1485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1411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1411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1485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1411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1411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1485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1411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65971">
                <a:tc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400" spc="5" dirty="0">
                          <a:latin typeface="Arial"/>
                          <a:cs typeface="Arial"/>
                        </a:rPr>
                        <a:t>13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400" spc="5" dirty="0">
                          <a:latin typeface="Arial"/>
                          <a:cs typeface="Arial"/>
                        </a:rPr>
                        <a:t>21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400" spc="5" dirty="0">
                          <a:latin typeface="Arial"/>
                          <a:cs typeface="Arial"/>
                        </a:rPr>
                        <a:t>16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400" spc="5" dirty="0">
                          <a:latin typeface="Arial"/>
                          <a:cs typeface="Arial"/>
                        </a:rPr>
                        <a:t>24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400" spc="5" dirty="0">
                          <a:latin typeface="Arial"/>
                          <a:cs typeface="Arial"/>
                        </a:rPr>
                        <a:t>31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400" spc="5" dirty="0">
                          <a:latin typeface="Arial"/>
                          <a:cs typeface="Arial"/>
                        </a:rPr>
                        <a:t>19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400" spc="5" dirty="0">
                          <a:latin typeface="Arial"/>
                          <a:cs typeface="Arial"/>
                        </a:rPr>
                        <a:t>68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400" spc="5" dirty="0">
                          <a:latin typeface="Arial"/>
                          <a:cs typeface="Arial"/>
                        </a:rPr>
                        <a:t>65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400" spc="5" dirty="0">
                          <a:latin typeface="Arial"/>
                          <a:cs typeface="Arial"/>
                        </a:rPr>
                        <a:t>26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400" spc="5" dirty="0">
                          <a:latin typeface="Arial"/>
                          <a:cs typeface="Arial"/>
                        </a:rPr>
                        <a:t>32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object 12"/>
          <p:cNvSpPr txBox="1"/>
          <p:nvPr/>
        </p:nvSpPr>
        <p:spPr>
          <a:xfrm>
            <a:off x="1516745" y="5029375"/>
            <a:ext cx="442648" cy="209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332750" algn="l"/>
              </a:tabLst>
            </a:pPr>
            <a:r>
              <a:rPr sz="1361" spc="5" dirty="0">
                <a:latin typeface="Arial"/>
                <a:cs typeface="Arial"/>
              </a:rPr>
              <a:t>0	1</a:t>
            </a:r>
            <a:endParaRPr sz="1361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145713" y="5039735"/>
            <a:ext cx="121620" cy="209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361" spc="5" dirty="0">
                <a:latin typeface="Arial"/>
                <a:cs typeface="Arial"/>
              </a:rPr>
              <a:t>2</a:t>
            </a:r>
            <a:endParaRPr sz="1361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466481" y="5029364"/>
            <a:ext cx="121620" cy="209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361" spc="5" dirty="0">
                <a:latin typeface="Arial"/>
                <a:cs typeface="Arial"/>
              </a:rPr>
              <a:t>3</a:t>
            </a:r>
            <a:endParaRPr sz="1361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611626" y="5039735"/>
            <a:ext cx="1474876" cy="209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646980" algn="l"/>
              </a:tabLst>
            </a:pPr>
            <a:r>
              <a:rPr sz="1361" dirty="0">
                <a:latin typeface="Arial"/>
                <a:cs typeface="Arial"/>
              </a:rPr>
              <a:t>10 </a:t>
            </a:r>
            <a:r>
              <a:rPr sz="1361" spc="198" dirty="0">
                <a:latin typeface="Arial"/>
                <a:cs typeface="Arial"/>
              </a:rPr>
              <a:t> </a:t>
            </a:r>
            <a:r>
              <a:rPr sz="1361" dirty="0">
                <a:latin typeface="Arial"/>
                <a:cs typeface="Arial"/>
              </a:rPr>
              <a:t>11	12  13 </a:t>
            </a:r>
            <a:r>
              <a:rPr sz="1361" spc="247" dirty="0">
                <a:latin typeface="Arial"/>
                <a:cs typeface="Arial"/>
              </a:rPr>
              <a:t> </a:t>
            </a:r>
            <a:r>
              <a:rPr sz="1361" dirty="0">
                <a:latin typeface="Arial"/>
                <a:cs typeface="Arial"/>
              </a:rPr>
              <a:t>14</a:t>
            </a:r>
            <a:endParaRPr sz="1361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916536" y="4533264"/>
            <a:ext cx="298803" cy="121003"/>
          </a:xfrm>
          <a:custGeom>
            <a:avLst/>
            <a:gdLst/>
            <a:ahLst/>
            <a:cxnLst/>
            <a:rect l="l" t="t" r="r" b="b"/>
            <a:pathLst>
              <a:path w="307339" h="124460">
                <a:moveTo>
                  <a:pt x="268344" y="60672"/>
                </a:moveTo>
                <a:lnTo>
                  <a:pt x="240792" y="72389"/>
                </a:lnTo>
                <a:lnTo>
                  <a:pt x="301751" y="124205"/>
                </a:lnTo>
                <a:lnTo>
                  <a:pt x="305104" y="73913"/>
                </a:lnTo>
                <a:lnTo>
                  <a:pt x="277368" y="73913"/>
                </a:lnTo>
                <a:lnTo>
                  <a:pt x="274319" y="71627"/>
                </a:lnTo>
                <a:lnTo>
                  <a:pt x="268344" y="60672"/>
                </a:lnTo>
                <a:close/>
              </a:path>
              <a:path w="307339" h="124460">
                <a:moveTo>
                  <a:pt x="118872" y="0"/>
                </a:moveTo>
                <a:lnTo>
                  <a:pt x="115824" y="0"/>
                </a:lnTo>
                <a:lnTo>
                  <a:pt x="114300" y="762"/>
                </a:lnTo>
                <a:lnTo>
                  <a:pt x="109728" y="2286"/>
                </a:lnTo>
                <a:lnTo>
                  <a:pt x="106680" y="3048"/>
                </a:lnTo>
                <a:lnTo>
                  <a:pt x="103631" y="4572"/>
                </a:lnTo>
                <a:lnTo>
                  <a:pt x="99822" y="5334"/>
                </a:lnTo>
                <a:lnTo>
                  <a:pt x="76962" y="14477"/>
                </a:lnTo>
                <a:lnTo>
                  <a:pt x="73913" y="15239"/>
                </a:lnTo>
                <a:lnTo>
                  <a:pt x="70866" y="17525"/>
                </a:lnTo>
                <a:lnTo>
                  <a:pt x="64007" y="20574"/>
                </a:lnTo>
                <a:lnTo>
                  <a:pt x="57912" y="25146"/>
                </a:lnTo>
                <a:lnTo>
                  <a:pt x="52578" y="28955"/>
                </a:lnTo>
                <a:lnTo>
                  <a:pt x="21336" y="67817"/>
                </a:lnTo>
                <a:lnTo>
                  <a:pt x="7619" y="92963"/>
                </a:lnTo>
                <a:lnTo>
                  <a:pt x="0" y="105155"/>
                </a:lnTo>
                <a:lnTo>
                  <a:pt x="0" y="108965"/>
                </a:lnTo>
                <a:lnTo>
                  <a:pt x="2286" y="111251"/>
                </a:lnTo>
                <a:lnTo>
                  <a:pt x="5333" y="112013"/>
                </a:lnTo>
                <a:lnTo>
                  <a:pt x="8381" y="109727"/>
                </a:lnTo>
                <a:lnTo>
                  <a:pt x="15239" y="97536"/>
                </a:lnTo>
                <a:lnTo>
                  <a:pt x="22098" y="84581"/>
                </a:lnTo>
                <a:lnTo>
                  <a:pt x="29718" y="72389"/>
                </a:lnTo>
                <a:lnTo>
                  <a:pt x="58674" y="35813"/>
                </a:lnTo>
                <a:lnTo>
                  <a:pt x="87630" y="19812"/>
                </a:lnTo>
                <a:lnTo>
                  <a:pt x="102869" y="13715"/>
                </a:lnTo>
                <a:lnTo>
                  <a:pt x="106680" y="12953"/>
                </a:lnTo>
                <a:lnTo>
                  <a:pt x="109728" y="12191"/>
                </a:lnTo>
                <a:lnTo>
                  <a:pt x="112775" y="10667"/>
                </a:lnTo>
                <a:lnTo>
                  <a:pt x="117348" y="9143"/>
                </a:lnTo>
                <a:lnTo>
                  <a:pt x="118872" y="9143"/>
                </a:lnTo>
                <a:lnTo>
                  <a:pt x="119544" y="8471"/>
                </a:lnTo>
                <a:lnTo>
                  <a:pt x="118110" y="8381"/>
                </a:lnTo>
                <a:lnTo>
                  <a:pt x="227075" y="8381"/>
                </a:lnTo>
                <a:lnTo>
                  <a:pt x="220218" y="6096"/>
                </a:lnTo>
                <a:lnTo>
                  <a:pt x="212598" y="4572"/>
                </a:lnTo>
                <a:lnTo>
                  <a:pt x="208025" y="4572"/>
                </a:lnTo>
                <a:lnTo>
                  <a:pt x="202692" y="3810"/>
                </a:lnTo>
                <a:lnTo>
                  <a:pt x="191262" y="3810"/>
                </a:lnTo>
                <a:lnTo>
                  <a:pt x="185166" y="3048"/>
                </a:lnTo>
                <a:lnTo>
                  <a:pt x="169925" y="3048"/>
                </a:lnTo>
                <a:lnTo>
                  <a:pt x="152400" y="1524"/>
                </a:lnTo>
                <a:lnTo>
                  <a:pt x="142494" y="1524"/>
                </a:lnTo>
                <a:lnTo>
                  <a:pt x="118872" y="0"/>
                </a:lnTo>
                <a:close/>
              </a:path>
              <a:path w="307339" h="124460">
                <a:moveTo>
                  <a:pt x="277172" y="56917"/>
                </a:moveTo>
                <a:lnTo>
                  <a:pt x="268344" y="60672"/>
                </a:lnTo>
                <a:lnTo>
                  <a:pt x="274319" y="71627"/>
                </a:lnTo>
                <a:lnTo>
                  <a:pt x="277368" y="73913"/>
                </a:lnTo>
                <a:lnTo>
                  <a:pt x="281178" y="73151"/>
                </a:lnTo>
                <a:lnTo>
                  <a:pt x="282701" y="70103"/>
                </a:lnTo>
                <a:lnTo>
                  <a:pt x="282701" y="67055"/>
                </a:lnTo>
                <a:lnTo>
                  <a:pt x="277172" y="56917"/>
                </a:lnTo>
                <a:close/>
              </a:path>
              <a:path w="307339" h="124460">
                <a:moveTo>
                  <a:pt x="307086" y="44196"/>
                </a:moveTo>
                <a:lnTo>
                  <a:pt x="277172" y="56917"/>
                </a:lnTo>
                <a:lnTo>
                  <a:pt x="282701" y="67055"/>
                </a:lnTo>
                <a:lnTo>
                  <a:pt x="282701" y="70103"/>
                </a:lnTo>
                <a:lnTo>
                  <a:pt x="281178" y="73151"/>
                </a:lnTo>
                <a:lnTo>
                  <a:pt x="277368" y="73913"/>
                </a:lnTo>
                <a:lnTo>
                  <a:pt x="305104" y="73913"/>
                </a:lnTo>
                <a:lnTo>
                  <a:pt x="307086" y="44196"/>
                </a:lnTo>
                <a:close/>
              </a:path>
              <a:path w="307339" h="124460">
                <a:moveTo>
                  <a:pt x="265175" y="54863"/>
                </a:moveTo>
                <a:lnTo>
                  <a:pt x="268344" y="60672"/>
                </a:lnTo>
                <a:lnTo>
                  <a:pt x="277172" y="56917"/>
                </a:lnTo>
                <a:lnTo>
                  <a:pt x="276467" y="55625"/>
                </a:lnTo>
                <a:lnTo>
                  <a:pt x="265938" y="55625"/>
                </a:lnTo>
                <a:lnTo>
                  <a:pt x="265175" y="54863"/>
                </a:lnTo>
                <a:close/>
              </a:path>
              <a:path w="307339" h="124460">
                <a:moveTo>
                  <a:pt x="227837" y="8381"/>
                </a:moveTo>
                <a:lnTo>
                  <a:pt x="119633" y="8381"/>
                </a:lnTo>
                <a:lnTo>
                  <a:pt x="141731" y="9905"/>
                </a:lnTo>
                <a:lnTo>
                  <a:pt x="161544" y="11429"/>
                </a:lnTo>
                <a:lnTo>
                  <a:pt x="169925" y="11429"/>
                </a:lnTo>
                <a:lnTo>
                  <a:pt x="177545" y="12191"/>
                </a:lnTo>
                <a:lnTo>
                  <a:pt x="191262" y="12191"/>
                </a:lnTo>
                <a:lnTo>
                  <a:pt x="197357" y="12953"/>
                </a:lnTo>
                <a:lnTo>
                  <a:pt x="202692" y="12953"/>
                </a:lnTo>
                <a:lnTo>
                  <a:pt x="207263" y="13715"/>
                </a:lnTo>
                <a:lnTo>
                  <a:pt x="211074" y="13715"/>
                </a:lnTo>
                <a:lnTo>
                  <a:pt x="215645" y="14477"/>
                </a:lnTo>
                <a:lnTo>
                  <a:pt x="224789" y="16763"/>
                </a:lnTo>
                <a:lnTo>
                  <a:pt x="224028" y="16763"/>
                </a:lnTo>
                <a:lnTo>
                  <a:pt x="230124" y="19050"/>
                </a:lnTo>
                <a:lnTo>
                  <a:pt x="234695" y="22098"/>
                </a:lnTo>
                <a:lnTo>
                  <a:pt x="237744" y="24384"/>
                </a:lnTo>
                <a:lnTo>
                  <a:pt x="246125" y="32765"/>
                </a:lnTo>
                <a:lnTo>
                  <a:pt x="249174" y="36575"/>
                </a:lnTo>
                <a:lnTo>
                  <a:pt x="252983" y="40386"/>
                </a:lnTo>
                <a:lnTo>
                  <a:pt x="256794" y="44958"/>
                </a:lnTo>
                <a:lnTo>
                  <a:pt x="265938" y="55625"/>
                </a:lnTo>
                <a:lnTo>
                  <a:pt x="276467" y="55625"/>
                </a:lnTo>
                <a:lnTo>
                  <a:pt x="273557" y="50291"/>
                </a:lnTo>
                <a:lnTo>
                  <a:pt x="272795" y="50291"/>
                </a:lnTo>
                <a:lnTo>
                  <a:pt x="268224" y="44196"/>
                </a:lnTo>
                <a:lnTo>
                  <a:pt x="263651" y="39624"/>
                </a:lnTo>
                <a:lnTo>
                  <a:pt x="256031" y="30479"/>
                </a:lnTo>
                <a:lnTo>
                  <a:pt x="243078" y="17525"/>
                </a:lnTo>
                <a:lnTo>
                  <a:pt x="233933" y="10667"/>
                </a:lnTo>
                <a:lnTo>
                  <a:pt x="227837" y="8381"/>
                </a:lnTo>
                <a:close/>
              </a:path>
              <a:path w="307339" h="124460">
                <a:moveTo>
                  <a:pt x="119633" y="8381"/>
                </a:moveTo>
                <a:lnTo>
                  <a:pt x="118110" y="8381"/>
                </a:lnTo>
                <a:lnTo>
                  <a:pt x="119544" y="84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" name="object 17"/>
          <p:cNvSpPr/>
          <p:nvPr/>
        </p:nvSpPr>
        <p:spPr>
          <a:xfrm>
            <a:off x="1891346" y="4355466"/>
            <a:ext cx="642056" cy="303124"/>
          </a:xfrm>
          <a:custGeom>
            <a:avLst/>
            <a:gdLst/>
            <a:ahLst/>
            <a:cxnLst/>
            <a:rect l="l" t="t" r="r" b="b"/>
            <a:pathLst>
              <a:path w="660400" h="311785">
                <a:moveTo>
                  <a:pt x="350519" y="0"/>
                </a:moveTo>
                <a:lnTo>
                  <a:pt x="304038" y="0"/>
                </a:lnTo>
                <a:lnTo>
                  <a:pt x="281939" y="1523"/>
                </a:lnTo>
                <a:lnTo>
                  <a:pt x="259080" y="4571"/>
                </a:lnTo>
                <a:lnTo>
                  <a:pt x="237744" y="8381"/>
                </a:lnTo>
                <a:lnTo>
                  <a:pt x="227837" y="10667"/>
                </a:lnTo>
                <a:lnTo>
                  <a:pt x="217169" y="12953"/>
                </a:lnTo>
                <a:lnTo>
                  <a:pt x="179831" y="25907"/>
                </a:lnTo>
                <a:lnTo>
                  <a:pt x="140969" y="48767"/>
                </a:lnTo>
                <a:lnTo>
                  <a:pt x="121157" y="67055"/>
                </a:lnTo>
                <a:lnTo>
                  <a:pt x="114300" y="73151"/>
                </a:lnTo>
                <a:lnTo>
                  <a:pt x="108203" y="80009"/>
                </a:lnTo>
                <a:lnTo>
                  <a:pt x="102869" y="87629"/>
                </a:lnTo>
                <a:lnTo>
                  <a:pt x="96774" y="95250"/>
                </a:lnTo>
                <a:lnTo>
                  <a:pt x="75437" y="128015"/>
                </a:lnTo>
                <a:lnTo>
                  <a:pt x="56387" y="163829"/>
                </a:lnTo>
                <a:lnTo>
                  <a:pt x="30480" y="222503"/>
                </a:lnTo>
                <a:lnTo>
                  <a:pt x="15239" y="263651"/>
                </a:lnTo>
                <a:lnTo>
                  <a:pt x="0" y="305561"/>
                </a:lnTo>
                <a:lnTo>
                  <a:pt x="0" y="309371"/>
                </a:lnTo>
                <a:lnTo>
                  <a:pt x="2286" y="311657"/>
                </a:lnTo>
                <a:lnTo>
                  <a:pt x="6095" y="310895"/>
                </a:lnTo>
                <a:lnTo>
                  <a:pt x="8381" y="308609"/>
                </a:lnTo>
                <a:lnTo>
                  <a:pt x="23621" y="266700"/>
                </a:lnTo>
                <a:lnTo>
                  <a:pt x="38862" y="225551"/>
                </a:lnTo>
                <a:lnTo>
                  <a:pt x="47243" y="205739"/>
                </a:lnTo>
                <a:lnTo>
                  <a:pt x="64007" y="167639"/>
                </a:lnTo>
                <a:lnTo>
                  <a:pt x="73913" y="149351"/>
                </a:lnTo>
                <a:lnTo>
                  <a:pt x="83057" y="131825"/>
                </a:lnTo>
                <a:lnTo>
                  <a:pt x="92963" y="115823"/>
                </a:lnTo>
                <a:lnTo>
                  <a:pt x="104393" y="100583"/>
                </a:lnTo>
                <a:lnTo>
                  <a:pt x="109727" y="92963"/>
                </a:lnTo>
                <a:lnTo>
                  <a:pt x="140207" y="60959"/>
                </a:lnTo>
                <a:lnTo>
                  <a:pt x="175259" y="38100"/>
                </a:lnTo>
                <a:lnTo>
                  <a:pt x="219456" y="21335"/>
                </a:lnTo>
                <a:lnTo>
                  <a:pt x="260603" y="13715"/>
                </a:lnTo>
                <a:lnTo>
                  <a:pt x="304800" y="9143"/>
                </a:lnTo>
                <a:lnTo>
                  <a:pt x="327659" y="8381"/>
                </a:lnTo>
                <a:lnTo>
                  <a:pt x="416813" y="8381"/>
                </a:lnTo>
                <a:lnTo>
                  <a:pt x="394715" y="4571"/>
                </a:lnTo>
                <a:lnTo>
                  <a:pt x="372618" y="1523"/>
                </a:lnTo>
                <a:lnTo>
                  <a:pt x="350519" y="0"/>
                </a:lnTo>
                <a:close/>
              </a:path>
              <a:path w="660400" h="311785">
                <a:moveTo>
                  <a:pt x="621897" y="241498"/>
                </a:moveTo>
                <a:lnTo>
                  <a:pt x="592074" y="252221"/>
                </a:lnTo>
                <a:lnTo>
                  <a:pt x="650747" y="307085"/>
                </a:lnTo>
                <a:lnTo>
                  <a:pt x="656726" y="255269"/>
                </a:lnTo>
                <a:lnTo>
                  <a:pt x="628650" y="255269"/>
                </a:lnTo>
                <a:lnTo>
                  <a:pt x="626363" y="252983"/>
                </a:lnTo>
                <a:lnTo>
                  <a:pt x="621897" y="241498"/>
                </a:lnTo>
                <a:close/>
              </a:path>
              <a:path w="660400" h="311785">
                <a:moveTo>
                  <a:pt x="630291" y="238480"/>
                </a:moveTo>
                <a:lnTo>
                  <a:pt x="621897" y="241498"/>
                </a:lnTo>
                <a:lnTo>
                  <a:pt x="626363" y="252983"/>
                </a:lnTo>
                <a:lnTo>
                  <a:pt x="628650" y="255269"/>
                </a:lnTo>
                <a:lnTo>
                  <a:pt x="631697" y="255269"/>
                </a:lnTo>
                <a:lnTo>
                  <a:pt x="633983" y="252983"/>
                </a:lnTo>
                <a:lnTo>
                  <a:pt x="634745" y="249935"/>
                </a:lnTo>
                <a:lnTo>
                  <a:pt x="630291" y="238480"/>
                </a:lnTo>
                <a:close/>
              </a:path>
              <a:path w="660400" h="311785">
                <a:moveTo>
                  <a:pt x="659891" y="227837"/>
                </a:moveTo>
                <a:lnTo>
                  <a:pt x="630291" y="238480"/>
                </a:lnTo>
                <a:lnTo>
                  <a:pt x="634745" y="249935"/>
                </a:lnTo>
                <a:lnTo>
                  <a:pt x="633983" y="252983"/>
                </a:lnTo>
                <a:lnTo>
                  <a:pt x="631697" y="255269"/>
                </a:lnTo>
                <a:lnTo>
                  <a:pt x="656726" y="255269"/>
                </a:lnTo>
                <a:lnTo>
                  <a:pt x="659891" y="227837"/>
                </a:lnTo>
                <a:close/>
              </a:path>
              <a:path w="660400" h="311785">
                <a:moveTo>
                  <a:pt x="416813" y="8381"/>
                </a:moveTo>
                <a:lnTo>
                  <a:pt x="327659" y="8381"/>
                </a:lnTo>
                <a:lnTo>
                  <a:pt x="349757" y="9143"/>
                </a:lnTo>
                <a:lnTo>
                  <a:pt x="371856" y="10667"/>
                </a:lnTo>
                <a:lnTo>
                  <a:pt x="415289" y="16763"/>
                </a:lnTo>
                <a:lnTo>
                  <a:pt x="425195" y="19050"/>
                </a:lnTo>
                <a:lnTo>
                  <a:pt x="435101" y="22097"/>
                </a:lnTo>
                <a:lnTo>
                  <a:pt x="445007" y="24383"/>
                </a:lnTo>
                <a:lnTo>
                  <a:pt x="486918" y="41909"/>
                </a:lnTo>
                <a:lnTo>
                  <a:pt x="533400" y="79247"/>
                </a:lnTo>
                <a:lnTo>
                  <a:pt x="544830" y="92963"/>
                </a:lnTo>
                <a:lnTo>
                  <a:pt x="550926" y="100583"/>
                </a:lnTo>
                <a:lnTo>
                  <a:pt x="581406" y="149351"/>
                </a:lnTo>
                <a:lnTo>
                  <a:pt x="607313" y="205739"/>
                </a:lnTo>
                <a:lnTo>
                  <a:pt x="621897" y="241498"/>
                </a:lnTo>
                <a:lnTo>
                  <a:pt x="630291" y="238480"/>
                </a:lnTo>
                <a:lnTo>
                  <a:pt x="615695" y="201929"/>
                </a:lnTo>
                <a:lnTo>
                  <a:pt x="598169" y="163829"/>
                </a:lnTo>
                <a:lnTo>
                  <a:pt x="579119" y="127253"/>
                </a:lnTo>
                <a:lnTo>
                  <a:pt x="557783" y="95250"/>
                </a:lnTo>
                <a:lnTo>
                  <a:pt x="552450" y="87629"/>
                </a:lnTo>
                <a:lnTo>
                  <a:pt x="520445" y="54101"/>
                </a:lnTo>
                <a:lnTo>
                  <a:pt x="505968" y="43433"/>
                </a:lnTo>
                <a:lnTo>
                  <a:pt x="499109" y="38100"/>
                </a:lnTo>
                <a:lnTo>
                  <a:pt x="491489" y="34289"/>
                </a:lnTo>
                <a:lnTo>
                  <a:pt x="483107" y="29717"/>
                </a:lnTo>
                <a:lnTo>
                  <a:pt x="474725" y="25907"/>
                </a:lnTo>
                <a:lnTo>
                  <a:pt x="465581" y="22097"/>
                </a:lnTo>
                <a:lnTo>
                  <a:pt x="447294" y="16001"/>
                </a:lnTo>
                <a:lnTo>
                  <a:pt x="437388" y="12953"/>
                </a:lnTo>
                <a:lnTo>
                  <a:pt x="426719" y="10667"/>
                </a:lnTo>
                <a:lnTo>
                  <a:pt x="416813" y="83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" name="object 18"/>
          <p:cNvSpPr/>
          <p:nvPr/>
        </p:nvSpPr>
        <p:spPr>
          <a:xfrm>
            <a:off x="2572174" y="4296199"/>
            <a:ext cx="895791" cy="362391"/>
          </a:xfrm>
          <a:custGeom>
            <a:avLst/>
            <a:gdLst/>
            <a:ahLst/>
            <a:cxnLst/>
            <a:rect l="l" t="t" r="r" b="b"/>
            <a:pathLst>
              <a:path w="921385" h="372745">
                <a:moveTo>
                  <a:pt x="531113" y="0"/>
                </a:moveTo>
                <a:lnTo>
                  <a:pt x="479298" y="0"/>
                </a:lnTo>
                <a:lnTo>
                  <a:pt x="466344" y="762"/>
                </a:lnTo>
                <a:lnTo>
                  <a:pt x="427481" y="5333"/>
                </a:lnTo>
                <a:lnTo>
                  <a:pt x="389381" y="12953"/>
                </a:lnTo>
                <a:lnTo>
                  <a:pt x="353568" y="22860"/>
                </a:lnTo>
                <a:lnTo>
                  <a:pt x="341375" y="26669"/>
                </a:lnTo>
                <a:lnTo>
                  <a:pt x="296418" y="45719"/>
                </a:lnTo>
                <a:lnTo>
                  <a:pt x="254508" y="71627"/>
                </a:lnTo>
                <a:lnTo>
                  <a:pt x="233934" y="87629"/>
                </a:lnTo>
                <a:lnTo>
                  <a:pt x="224028" y="95250"/>
                </a:lnTo>
                <a:lnTo>
                  <a:pt x="214122" y="104393"/>
                </a:lnTo>
                <a:lnTo>
                  <a:pt x="204216" y="112775"/>
                </a:lnTo>
                <a:lnTo>
                  <a:pt x="194310" y="122681"/>
                </a:lnTo>
                <a:lnTo>
                  <a:pt x="146304" y="172974"/>
                </a:lnTo>
                <a:lnTo>
                  <a:pt x="108966" y="217931"/>
                </a:lnTo>
                <a:lnTo>
                  <a:pt x="54102" y="290321"/>
                </a:lnTo>
                <a:lnTo>
                  <a:pt x="36575" y="315467"/>
                </a:lnTo>
                <a:lnTo>
                  <a:pt x="762" y="365760"/>
                </a:lnTo>
                <a:lnTo>
                  <a:pt x="0" y="368807"/>
                </a:lnTo>
                <a:lnTo>
                  <a:pt x="1524" y="371855"/>
                </a:lnTo>
                <a:lnTo>
                  <a:pt x="5334" y="372617"/>
                </a:lnTo>
                <a:lnTo>
                  <a:pt x="7619" y="371093"/>
                </a:lnTo>
                <a:lnTo>
                  <a:pt x="43434" y="320039"/>
                </a:lnTo>
                <a:lnTo>
                  <a:pt x="80010" y="271271"/>
                </a:lnTo>
                <a:lnTo>
                  <a:pt x="116586" y="223265"/>
                </a:lnTo>
                <a:lnTo>
                  <a:pt x="153162" y="179069"/>
                </a:lnTo>
                <a:lnTo>
                  <a:pt x="181356" y="147827"/>
                </a:lnTo>
                <a:lnTo>
                  <a:pt x="220218" y="110489"/>
                </a:lnTo>
                <a:lnTo>
                  <a:pt x="240030" y="94487"/>
                </a:lnTo>
                <a:lnTo>
                  <a:pt x="249936" y="86105"/>
                </a:lnTo>
                <a:lnTo>
                  <a:pt x="290322" y="59436"/>
                </a:lnTo>
                <a:lnTo>
                  <a:pt x="332994" y="38862"/>
                </a:lnTo>
                <a:lnTo>
                  <a:pt x="379475" y="24383"/>
                </a:lnTo>
                <a:lnTo>
                  <a:pt x="416813" y="16001"/>
                </a:lnTo>
                <a:lnTo>
                  <a:pt x="429006" y="14477"/>
                </a:lnTo>
                <a:lnTo>
                  <a:pt x="441960" y="12191"/>
                </a:lnTo>
                <a:lnTo>
                  <a:pt x="454152" y="11429"/>
                </a:lnTo>
                <a:lnTo>
                  <a:pt x="467106" y="9905"/>
                </a:lnTo>
                <a:lnTo>
                  <a:pt x="492252" y="8381"/>
                </a:lnTo>
                <a:lnTo>
                  <a:pt x="597662" y="8381"/>
                </a:lnTo>
                <a:lnTo>
                  <a:pt x="581406" y="5333"/>
                </a:lnTo>
                <a:lnTo>
                  <a:pt x="543306" y="762"/>
                </a:lnTo>
                <a:lnTo>
                  <a:pt x="531113" y="0"/>
                </a:lnTo>
                <a:close/>
              </a:path>
              <a:path w="921385" h="372745">
                <a:moveTo>
                  <a:pt x="885116" y="305676"/>
                </a:moveTo>
                <a:lnTo>
                  <a:pt x="857250" y="319277"/>
                </a:lnTo>
                <a:lnTo>
                  <a:pt x="920496" y="368045"/>
                </a:lnTo>
                <a:lnTo>
                  <a:pt x="920967" y="318515"/>
                </a:lnTo>
                <a:lnTo>
                  <a:pt x="893063" y="318515"/>
                </a:lnTo>
                <a:lnTo>
                  <a:pt x="890015" y="316229"/>
                </a:lnTo>
                <a:lnTo>
                  <a:pt x="885116" y="305676"/>
                </a:lnTo>
                <a:close/>
              </a:path>
              <a:path w="921385" h="372745">
                <a:moveTo>
                  <a:pt x="893391" y="301637"/>
                </a:moveTo>
                <a:lnTo>
                  <a:pt x="885116" y="305676"/>
                </a:lnTo>
                <a:lnTo>
                  <a:pt x="890015" y="316229"/>
                </a:lnTo>
                <a:lnTo>
                  <a:pt x="893063" y="318515"/>
                </a:lnTo>
                <a:lnTo>
                  <a:pt x="896112" y="318515"/>
                </a:lnTo>
                <a:lnTo>
                  <a:pt x="898398" y="315467"/>
                </a:lnTo>
                <a:lnTo>
                  <a:pt x="898398" y="312419"/>
                </a:lnTo>
                <a:lnTo>
                  <a:pt x="893391" y="301637"/>
                </a:lnTo>
                <a:close/>
              </a:path>
              <a:path w="921385" h="372745">
                <a:moveTo>
                  <a:pt x="921258" y="288036"/>
                </a:moveTo>
                <a:lnTo>
                  <a:pt x="893391" y="301637"/>
                </a:lnTo>
                <a:lnTo>
                  <a:pt x="898398" y="312419"/>
                </a:lnTo>
                <a:lnTo>
                  <a:pt x="898398" y="315467"/>
                </a:lnTo>
                <a:lnTo>
                  <a:pt x="896112" y="318515"/>
                </a:lnTo>
                <a:lnTo>
                  <a:pt x="920967" y="318515"/>
                </a:lnTo>
                <a:lnTo>
                  <a:pt x="921258" y="288036"/>
                </a:lnTo>
                <a:close/>
              </a:path>
              <a:path w="921385" h="372745">
                <a:moveTo>
                  <a:pt x="597662" y="8381"/>
                </a:moveTo>
                <a:lnTo>
                  <a:pt x="518160" y="8381"/>
                </a:lnTo>
                <a:lnTo>
                  <a:pt x="543306" y="9905"/>
                </a:lnTo>
                <a:lnTo>
                  <a:pt x="555498" y="11429"/>
                </a:lnTo>
                <a:lnTo>
                  <a:pt x="567690" y="12191"/>
                </a:lnTo>
                <a:lnTo>
                  <a:pt x="579882" y="14477"/>
                </a:lnTo>
                <a:lnTo>
                  <a:pt x="592074" y="16001"/>
                </a:lnTo>
                <a:lnTo>
                  <a:pt x="637794" y="27431"/>
                </a:lnTo>
                <a:lnTo>
                  <a:pt x="659130" y="35051"/>
                </a:lnTo>
                <a:lnTo>
                  <a:pt x="669798" y="38862"/>
                </a:lnTo>
                <a:lnTo>
                  <a:pt x="679703" y="43433"/>
                </a:lnTo>
                <a:lnTo>
                  <a:pt x="688848" y="48767"/>
                </a:lnTo>
                <a:lnTo>
                  <a:pt x="698753" y="54101"/>
                </a:lnTo>
                <a:lnTo>
                  <a:pt x="707136" y="59436"/>
                </a:lnTo>
                <a:lnTo>
                  <a:pt x="716280" y="65531"/>
                </a:lnTo>
                <a:lnTo>
                  <a:pt x="724662" y="71627"/>
                </a:lnTo>
                <a:lnTo>
                  <a:pt x="733044" y="79248"/>
                </a:lnTo>
                <a:lnTo>
                  <a:pt x="741426" y="86105"/>
                </a:lnTo>
                <a:lnTo>
                  <a:pt x="749808" y="93725"/>
                </a:lnTo>
                <a:lnTo>
                  <a:pt x="757427" y="102107"/>
                </a:lnTo>
                <a:lnTo>
                  <a:pt x="765810" y="110489"/>
                </a:lnTo>
                <a:lnTo>
                  <a:pt x="781050" y="128777"/>
                </a:lnTo>
                <a:lnTo>
                  <a:pt x="787908" y="137921"/>
                </a:lnTo>
                <a:lnTo>
                  <a:pt x="795527" y="147827"/>
                </a:lnTo>
                <a:lnTo>
                  <a:pt x="829818" y="200405"/>
                </a:lnTo>
                <a:lnTo>
                  <a:pt x="855726" y="246125"/>
                </a:lnTo>
                <a:lnTo>
                  <a:pt x="880110" y="294893"/>
                </a:lnTo>
                <a:lnTo>
                  <a:pt x="885116" y="305676"/>
                </a:lnTo>
                <a:lnTo>
                  <a:pt x="893391" y="301637"/>
                </a:lnTo>
                <a:lnTo>
                  <a:pt x="863346" y="242315"/>
                </a:lnTo>
                <a:lnTo>
                  <a:pt x="837438" y="195833"/>
                </a:lnTo>
                <a:lnTo>
                  <a:pt x="810006" y="152400"/>
                </a:lnTo>
                <a:lnTo>
                  <a:pt x="794765" y="132587"/>
                </a:lnTo>
                <a:lnTo>
                  <a:pt x="787908" y="122681"/>
                </a:lnTo>
                <a:lnTo>
                  <a:pt x="780288" y="113537"/>
                </a:lnTo>
                <a:lnTo>
                  <a:pt x="764286" y="96012"/>
                </a:lnTo>
                <a:lnTo>
                  <a:pt x="747522" y="79248"/>
                </a:lnTo>
                <a:lnTo>
                  <a:pt x="739139" y="72389"/>
                </a:lnTo>
                <a:lnTo>
                  <a:pt x="729996" y="64769"/>
                </a:lnTo>
                <a:lnTo>
                  <a:pt x="693420" y="40386"/>
                </a:lnTo>
                <a:lnTo>
                  <a:pt x="640841" y="19050"/>
                </a:lnTo>
                <a:lnTo>
                  <a:pt x="617220" y="12953"/>
                </a:lnTo>
                <a:lnTo>
                  <a:pt x="605789" y="9905"/>
                </a:lnTo>
                <a:lnTo>
                  <a:pt x="597662" y="83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" name="object 19"/>
          <p:cNvSpPr/>
          <p:nvPr/>
        </p:nvSpPr>
        <p:spPr>
          <a:xfrm>
            <a:off x="2572174" y="4296199"/>
            <a:ext cx="1209410" cy="362391"/>
          </a:xfrm>
          <a:custGeom>
            <a:avLst/>
            <a:gdLst/>
            <a:ahLst/>
            <a:cxnLst/>
            <a:rect l="l" t="t" r="r" b="b"/>
            <a:pathLst>
              <a:path w="1243964" h="372745">
                <a:moveTo>
                  <a:pt x="716280" y="0"/>
                </a:moveTo>
                <a:lnTo>
                  <a:pt x="646938" y="0"/>
                </a:lnTo>
                <a:lnTo>
                  <a:pt x="629412" y="762"/>
                </a:lnTo>
                <a:lnTo>
                  <a:pt x="577596" y="5333"/>
                </a:lnTo>
                <a:lnTo>
                  <a:pt x="526542" y="12191"/>
                </a:lnTo>
                <a:lnTo>
                  <a:pt x="461010" y="26669"/>
                </a:lnTo>
                <a:lnTo>
                  <a:pt x="401574" y="45719"/>
                </a:lnTo>
                <a:lnTo>
                  <a:pt x="358140" y="64769"/>
                </a:lnTo>
                <a:lnTo>
                  <a:pt x="316992" y="86867"/>
                </a:lnTo>
                <a:lnTo>
                  <a:pt x="276606" y="112775"/>
                </a:lnTo>
                <a:lnTo>
                  <a:pt x="262890" y="121919"/>
                </a:lnTo>
                <a:lnTo>
                  <a:pt x="224028" y="151637"/>
                </a:lnTo>
                <a:lnTo>
                  <a:pt x="147828" y="217169"/>
                </a:lnTo>
                <a:lnTo>
                  <a:pt x="73913" y="289560"/>
                </a:lnTo>
                <a:lnTo>
                  <a:pt x="762" y="364998"/>
                </a:lnTo>
                <a:lnTo>
                  <a:pt x="0" y="368045"/>
                </a:lnTo>
                <a:lnTo>
                  <a:pt x="1524" y="371093"/>
                </a:lnTo>
                <a:lnTo>
                  <a:pt x="4572" y="372617"/>
                </a:lnTo>
                <a:lnTo>
                  <a:pt x="7619" y="371093"/>
                </a:lnTo>
                <a:lnTo>
                  <a:pt x="55625" y="320801"/>
                </a:lnTo>
                <a:lnTo>
                  <a:pt x="80010" y="295655"/>
                </a:lnTo>
                <a:lnTo>
                  <a:pt x="104393" y="271271"/>
                </a:lnTo>
                <a:lnTo>
                  <a:pt x="129540" y="247650"/>
                </a:lnTo>
                <a:lnTo>
                  <a:pt x="153924" y="224027"/>
                </a:lnTo>
                <a:lnTo>
                  <a:pt x="204216" y="179069"/>
                </a:lnTo>
                <a:lnTo>
                  <a:pt x="255269" y="138683"/>
                </a:lnTo>
                <a:lnTo>
                  <a:pt x="294894" y="111251"/>
                </a:lnTo>
                <a:lnTo>
                  <a:pt x="348996" y="79248"/>
                </a:lnTo>
                <a:lnTo>
                  <a:pt x="390144" y="59436"/>
                </a:lnTo>
                <a:lnTo>
                  <a:pt x="433578" y="44195"/>
                </a:lnTo>
                <a:lnTo>
                  <a:pt x="479298" y="31241"/>
                </a:lnTo>
                <a:lnTo>
                  <a:pt x="544830" y="18287"/>
                </a:lnTo>
                <a:lnTo>
                  <a:pt x="578358" y="14477"/>
                </a:lnTo>
                <a:lnTo>
                  <a:pt x="595884" y="12191"/>
                </a:lnTo>
                <a:lnTo>
                  <a:pt x="612648" y="11429"/>
                </a:lnTo>
                <a:lnTo>
                  <a:pt x="630174" y="9905"/>
                </a:lnTo>
                <a:lnTo>
                  <a:pt x="664463" y="8381"/>
                </a:lnTo>
                <a:lnTo>
                  <a:pt x="806450" y="8381"/>
                </a:lnTo>
                <a:lnTo>
                  <a:pt x="784860" y="5333"/>
                </a:lnTo>
                <a:lnTo>
                  <a:pt x="733806" y="762"/>
                </a:lnTo>
                <a:lnTo>
                  <a:pt x="716280" y="0"/>
                </a:lnTo>
                <a:close/>
              </a:path>
              <a:path w="1243964" h="372745">
                <a:moveTo>
                  <a:pt x="1200560" y="310669"/>
                </a:moveTo>
                <a:lnTo>
                  <a:pt x="1174241" y="327660"/>
                </a:lnTo>
                <a:lnTo>
                  <a:pt x="1243584" y="368045"/>
                </a:lnTo>
                <a:lnTo>
                  <a:pt x="1238308" y="322325"/>
                </a:lnTo>
                <a:lnTo>
                  <a:pt x="1210056" y="322325"/>
                </a:lnTo>
                <a:lnTo>
                  <a:pt x="1207008" y="320801"/>
                </a:lnTo>
                <a:lnTo>
                  <a:pt x="1200560" y="310669"/>
                </a:lnTo>
                <a:close/>
              </a:path>
              <a:path w="1243964" h="372745">
                <a:moveTo>
                  <a:pt x="1208367" y="305629"/>
                </a:moveTo>
                <a:lnTo>
                  <a:pt x="1200560" y="310669"/>
                </a:lnTo>
                <a:lnTo>
                  <a:pt x="1207008" y="320801"/>
                </a:lnTo>
                <a:lnTo>
                  <a:pt x="1210056" y="322325"/>
                </a:lnTo>
                <a:lnTo>
                  <a:pt x="1213103" y="321563"/>
                </a:lnTo>
                <a:lnTo>
                  <a:pt x="1215389" y="319277"/>
                </a:lnTo>
                <a:lnTo>
                  <a:pt x="1214627" y="315467"/>
                </a:lnTo>
                <a:lnTo>
                  <a:pt x="1208367" y="305629"/>
                </a:lnTo>
                <a:close/>
              </a:path>
              <a:path w="1243964" h="372745">
                <a:moveTo>
                  <a:pt x="1234439" y="288798"/>
                </a:moveTo>
                <a:lnTo>
                  <a:pt x="1208367" y="305629"/>
                </a:lnTo>
                <a:lnTo>
                  <a:pt x="1214627" y="315467"/>
                </a:lnTo>
                <a:lnTo>
                  <a:pt x="1215389" y="319277"/>
                </a:lnTo>
                <a:lnTo>
                  <a:pt x="1213103" y="321563"/>
                </a:lnTo>
                <a:lnTo>
                  <a:pt x="1210056" y="322325"/>
                </a:lnTo>
                <a:lnTo>
                  <a:pt x="1238308" y="322325"/>
                </a:lnTo>
                <a:lnTo>
                  <a:pt x="1234439" y="288798"/>
                </a:lnTo>
                <a:close/>
              </a:path>
              <a:path w="1243964" h="372745">
                <a:moveTo>
                  <a:pt x="806450" y="8381"/>
                </a:moveTo>
                <a:lnTo>
                  <a:pt x="699515" y="8381"/>
                </a:lnTo>
                <a:lnTo>
                  <a:pt x="733044" y="9905"/>
                </a:lnTo>
                <a:lnTo>
                  <a:pt x="750570" y="11429"/>
                </a:lnTo>
                <a:lnTo>
                  <a:pt x="767334" y="12191"/>
                </a:lnTo>
                <a:lnTo>
                  <a:pt x="783336" y="14477"/>
                </a:lnTo>
                <a:lnTo>
                  <a:pt x="800100" y="16001"/>
                </a:lnTo>
                <a:lnTo>
                  <a:pt x="862584" y="27431"/>
                </a:lnTo>
                <a:lnTo>
                  <a:pt x="918972" y="44195"/>
                </a:lnTo>
                <a:lnTo>
                  <a:pt x="957072" y="59436"/>
                </a:lnTo>
                <a:lnTo>
                  <a:pt x="992124" y="79248"/>
                </a:lnTo>
                <a:lnTo>
                  <a:pt x="1046226" y="119633"/>
                </a:lnTo>
                <a:lnTo>
                  <a:pt x="1066038" y="138683"/>
                </a:lnTo>
                <a:lnTo>
                  <a:pt x="1075944" y="147827"/>
                </a:lnTo>
                <a:lnTo>
                  <a:pt x="1104138" y="179069"/>
                </a:lnTo>
                <a:lnTo>
                  <a:pt x="1139952" y="223265"/>
                </a:lnTo>
                <a:lnTo>
                  <a:pt x="1174241" y="270510"/>
                </a:lnTo>
                <a:lnTo>
                  <a:pt x="1200560" y="310669"/>
                </a:lnTo>
                <a:lnTo>
                  <a:pt x="1208367" y="305629"/>
                </a:lnTo>
                <a:lnTo>
                  <a:pt x="1198626" y="290321"/>
                </a:lnTo>
                <a:lnTo>
                  <a:pt x="1181862" y="265938"/>
                </a:lnTo>
                <a:lnTo>
                  <a:pt x="1164336" y="241553"/>
                </a:lnTo>
                <a:lnTo>
                  <a:pt x="1147572" y="217931"/>
                </a:lnTo>
                <a:lnTo>
                  <a:pt x="1110996" y="172974"/>
                </a:lnTo>
                <a:lnTo>
                  <a:pt x="1082802" y="141731"/>
                </a:lnTo>
                <a:lnTo>
                  <a:pt x="1072134" y="131825"/>
                </a:lnTo>
                <a:lnTo>
                  <a:pt x="1062227" y="121919"/>
                </a:lnTo>
                <a:lnTo>
                  <a:pt x="1030986" y="95250"/>
                </a:lnTo>
                <a:lnTo>
                  <a:pt x="996696" y="71627"/>
                </a:lnTo>
                <a:lnTo>
                  <a:pt x="960882" y="51815"/>
                </a:lnTo>
                <a:lnTo>
                  <a:pt x="922020" y="35051"/>
                </a:lnTo>
                <a:lnTo>
                  <a:pt x="879348" y="22860"/>
                </a:lnTo>
                <a:lnTo>
                  <a:pt x="832865" y="12191"/>
                </a:lnTo>
                <a:lnTo>
                  <a:pt x="817626" y="9905"/>
                </a:lnTo>
                <a:lnTo>
                  <a:pt x="806450" y="83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" name="object 20"/>
          <p:cNvSpPr/>
          <p:nvPr/>
        </p:nvSpPr>
        <p:spPr>
          <a:xfrm>
            <a:off x="3147801" y="4194704"/>
            <a:ext cx="1524265" cy="464256"/>
          </a:xfrm>
          <a:custGeom>
            <a:avLst/>
            <a:gdLst/>
            <a:ahLst/>
            <a:cxnLst/>
            <a:rect l="l" t="t" r="r" b="b"/>
            <a:pathLst>
              <a:path w="1567814" h="477520">
                <a:moveTo>
                  <a:pt x="859536" y="0"/>
                </a:moveTo>
                <a:lnTo>
                  <a:pt x="793241" y="2286"/>
                </a:lnTo>
                <a:lnTo>
                  <a:pt x="749046" y="5334"/>
                </a:lnTo>
                <a:lnTo>
                  <a:pt x="663701" y="16763"/>
                </a:lnTo>
                <a:lnTo>
                  <a:pt x="601217" y="29718"/>
                </a:lnTo>
                <a:lnTo>
                  <a:pt x="561594" y="40386"/>
                </a:lnTo>
                <a:lnTo>
                  <a:pt x="524256" y="52577"/>
                </a:lnTo>
                <a:lnTo>
                  <a:pt x="469391" y="74675"/>
                </a:lnTo>
                <a:lnTo>
                  <a:pt x="416813" y="102108"/>
                </a:lnTo>
                <a:lnTo>
                  <a:pt x="382524" y="122682"/>
                </a:lnTo>
                <a:lnTo>
                  <a:pt x="331470" y="156972"/>
                </a:lnTo>
                <a:lnTo>
                  <a:pt x="315467" y="169925"/>
                </a:lnTo>
                <a:lnTo>
                  <a:pt x="298703" y="182118"/>
                </a:lnTo>
                <a:lnTo>
                  <a:pt x="265938" y="208787"/>
                </a:lnTo>
                <a:lnTo>
                  <a:pt x="233934" y="236220"/>
                </a:lnTo>
                <a:lnTo>
                  <a:pt x="186689" y="279654"/>
                </a:lnTo>
                <a:lnTo>
                  <a:pt x="155448" y="310134"/>
                </a:lnTo>
                <a:lnTo>
                  <a:pt x="124206" y="341375"/>
                </a:lnTo>
                <a:lnTo>
                  <a:pt x="62484" y="404622"/>
                </a:lnTo>
                <a:lnTo>
                  <a:pt x="32003" y="437388"/>
                </a:lnTo>
                <a:lnTo>
                  <a:pt x="1524" y="469392"/>
                </a:lnTo>
                <a:lnTo>
                  <a:pt x="0" y="472439"/>
                </a:lnTo>
                <a:lnTo>
                  <a:pt x="1524" y="475488"/>
                </a:lnTo>
                <a:lnTo>
                  <a:pt x="5334" y="477012"/>
                </a:lnTo>
                <a:lnTo>
                  <a:pt x="8381" y="475488"/>
                </a:lnTo>
                <a:lnTo>
                  <a:pt x="38862" y="443484"/>
                </a:lnTo>
                <a:lnTo>
                  <a:pt x="69341" y="410718"/>
                </a:lnTo>
                <a:lnTo>
                  <a:pt x="99822" y="378713"/>
                </a:lnTo>
                <a:lnTo>
                  <a:pt x="130301" y="347472"/>
                </a:lnTo>
                <a:lnTo>
                  <a:pt x="161544" y="316230"/>
                </a:lnTo>
                <a:lnTo>
                  <a:pt x="192786" y="286512"/>
                </a:lnTo>
                <a:lnTo>
                  <a:pt x="224027" y="257556"/>
                </a:lnTo>
                <a:lnTo>
                  <a:pt x="288036" y="201930"/>
                </a:lnTo>
                <a:lnTo>
                  <a:pt x="320801" y="176784"/>
                </a:lnTo>
                <a:lnTo>
                  <a:pt x="336803" y="164592"/>
                </a:lnTo>
                <a:lnTo>
                  <a:pt x="370332" y="140970"/>
                </a:lnTo>
                <a:lnTo>
                  <a:pt x="403860" y="119634"/>
                </a:lnTo>
                <a:lnTo>
                  <a:pt x="438150" y="100584"/>
                </a:lnTo>
                <a:lnTo>
                  <a:pt x="473201" y="83058"/>
                </a:lnTo>
                <a:lnTo>
                  <a:pt x="491489" y="75437"/>
                </a:lnTo>
                <a:lnTo>
                  <a:pt x="509015" y="67818"/>
                </a:lnTo>
                <a:lnTo>
                  <a:pt x="545591" y="54863"/>
                </a:lnTo>
                <a:lnTo>
                  <a:pt x="583691" y="43434"/>
                </a:lnTo>
                <a:lnTo>
                  <a:pt x="624077" y="33527"/>
                </a:lnTo>
                <a:lnTo>
                  <a:pt x="685800" y="22098"/>
                </a:lnTo>
                <a:lnTo>
                  <a:pt x="771906" y="12192"/>
                </a:lnTo>
                <a:lnTo>
                  <a:pt x="794003" y="11430"/>
                </a:lnTo>
                <a:lnTo>
                  <a:pt x="815339" y="9906"/>
                </a:lnTo>
                <a:lnTo>
                  <a:pt x="837438" y="9144"/>
                </a:lnTo>
                <a:lnTo>
                  <a:pt x="998601" y="9144"/>
                </a:lnTo>
                <a:lnTo>
                  <a:pt x="988313" y="7620"/>
                </a:lnTo>
                <a:lnTo>
                  <a:pt x="966977" y="5334"/>
                </a:lnTo>
                <a:lnTo>
                  <a:pt x="924306" y="2286"/>
                </a:lnTo>
                <a:lnTo>
                  <a:pt x="859536" y="0"/>
                </a:lnTo>
                <a:close/>
              </a:path>
              <a:path w="1567814" h="477520">
                <a:moveTo>
                  <a:pt x="1525357" y="414517"/>
                </a:moveTo>
                <a:lnTo>
                  <a:pt x="1498853" y="431292"/>
                </a:lnTo>
                <a:lnTo>
                  <a:pt x="1567434" y="472439"/>
                </a:lnTo>
                <a:lnTo>
                  <a:pt x="1562598" y="426720"/>
                </a:lnTo>
                <a:lnTo>
                  <a:pt x="1534667" y="426720"/>
                </a:lnTo>
                <a:lnTo>
                  <a:pt x="1531620" y="424434"/>
                </a:lnTo>
                <a:lnTo>
                  <a:pt x="1525357" y="414517"/>
                </a:lnTo>
                <a:close/>
              </a:path>
              <a:path w="1567814" h="477520">
                <a:moveTo>
                  <a:pt x="1532864" y="409766"/>
                </a:moveTo>
                <a:lnTo>
                  <a:pt x="1525357" y="414517"/>
                </a:lnTo>
                <a:lnTo>
                  <a:pt x="1531620" y="424434"/>
                </a:lnTo>
                <a:lnTo>
                  <a:pt x="1534667" y="426720"/>
                </a:lnTo>
                <a:lnTo>
                  <a:pt x="1537715" y="425958"/>
                </a:lnTo>
                <a:lnTo>
                  <a:pt x="1539239" y="422910"/>
                </a:lnTo>
                <a:lnTo>
                  <a:pt x="1539239" y="419862"/>
                </a:lnTo>
                <a:lnTo>
                  <a:pt x="1532864" y="409766"/>
                </a:lnTo>
                <a:close/>
              </a:path>
              <a:path w="1567814" h="477520">
                <a:moveTo>
                  <a:pt x="1559052" y="393192"/>
                </a:moveTo>
                <a:lnTo>
                  <a:pt x="1532864" y="409766"/>
                </a:lnTo>
                <a:lnTo>
                  <a:pt x="1539239" y="419862"/>
                </a:lnTo>
                <a:lnTo>
                  <a:pt x="1539239" y="422910"/>
                </a:lnTo>
                <a:lnTo>
                  <a:pt x="1537715" y="425958"/>
                </a:lnTo>
                <a:lnTo>
                  <a:pt x="1534667" y="426720"/>
                </a:lnTo>
                <a:lnTo>
                  <a:pt x="1562598" y="426720"/>
                </a:lnTo>
                <a:lnTo>
                  <a:pt x="1559052" y="393192"/>
                </a:lnTo>
                <a:close/>
              </a:path>
              <a:path w="1567814" h="477520">
                <a:moveTo>
                  <a:pt x="998601" y="9144"/>
                </a:moveTo>
                <a:lnTo>
                  <a:pt x="880872" y="9144"/>
                </a:lnTo>
                <a:lnTo>
                  <a:pt x="902970" y="9906"/>
                </a:lnTo>
                <a:lnTo>
                  <a:pt x="924306" y="11430"/>
                </a:lnTo>
                <a:lnTo>
                  <a:pt x="1008126" y="19050"/>
                </a:lnTo>
                <a:lnTo>
                  <a:pt x="1086612" y="33527"/>
                </a:lnTo>
                <a:lnTo>
                  <a:pt x="1123950" y="43434"/>
                </a:lnTo>
                <a:lnTo>
                  <a:pt x="1175003" y="60960"/>
                </a:lnTo>
                <a:lnTo>
                  <a:pt x="1221486" y="83058"/>
                </a:lnTo>
                <a:lnTo>
                  <a:pt x="1264920" y="109727"/>
                </a:lnTo>
                <a:lnTo>
                  <a:pt x="1306067" y="140970"/>
                </a:lnTo>
                <a:lnTo>
                  <a:pt x="1331976" y="164592"/>
                </a:lnTo>
                <a:lnTo>
                  <a:pt x="1344929" y="176022"/>
                </a:lnTo>
                <a:lnTo>
                  <a:pt x="1392936" y="228600"/>
                </a:lnTo>
                <a:lnTo>
                  <a:pt x="1437894" y="285750"/>
                </a:lnTo>
                <a:lnTo>
                  <a:pt x="1481327" y="346710"/>
                </a:lnTo>
                <a:lnTo>
                  <a:pt x="1522476" y="409956"/>
                </a:lnTo>
                <a:lnTo>
                  <a:pt x="1525357" y="414517"/>
                </a:lnTo>
                <a:lnTo>
                  <a:pt x="1532864" y="409766"/>
                </a:lnTo>
                <a:lnTo>
                  <a:pt x="1509522" y="373380"/>
                </a:lnTo>
                <a:lnTo>
                  <a:pt x="1488186" y="341375"/>
                </a:lnTo>
                <a:lnTo>
                  <a:pt x="1445514" y="280415"/>
                </a:lnTo>
                <a:lnTo>
                  <a:pt x="1399794" y="222504"/>
                </a:lnTo>
                <a:lnTo>
                  <a:pt x="1351026" y="169925"/>
                </a:lnTo>
                <a:lnTo>
                  <a:pt x="1312164" y="134112"/>
                </a:lnTo>
                <a:lnTo>
                  <a:pt x="1270253" y="102108"/>
                </a:lnTo>
                <a:lnTo>
                  <a:pt x="1240536" y="83820"/>
                </a:lnTo>
                <a:lnTo>
                  <a:pt x="1226058" y="74675"/>
                </a:lnTo>
                <a:lnTo>
                  <a:pt x="1178052" y="52577"/>
                </a:lnTo>
                <a:lnTo>
                  <a:pt x="1126236" y="35051"/>
                </a:lnTo>
                <a:lnTo>
                  <a:pt x="1069848" y="20574"/>
                </a:lnTo>
                <a:lnTo>
                  <a:pt x="1050036" y="16763"/>
                </a:lnTo>
                <a:lnTo>
                  <a:pt x="998601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" name="object 21"/>
          <p:cNvSpPr/>
          <p:nvPr/>
        </p:nvSpPr>
        <p:spPr>
          <a:xfrm>
            <a:off x="2928514" y="5014806"/>
            <a:ext cx="1468702" cy="412397"/>
          </a:xfrm>
          <a:custGeom>
            <a:avLst/>
            <a:gdLst/>
            <a:ahLst/>
            <a:cxnLst/>
            <a:rect l="l" t="t" r="r" b="b"/>
            <a:pathLst>
              <a:path w="1510664" h="424179">
                <a:moveTo>
                  <a:pt x="848867" y="422910"/>
                </a:moveTo>
                <a:lnTo>
                  <a:pt x="806958" y="422910"/>
                </a:lnTo>
                <a:lnTo>
                  <a:pt x="827531" y="423672"/>
                </a:lnTo>
                <a:lnTo>
                  <a:pt x="848867" y="422910"/>
                </a:lnTo>
                <a:close/>
              </a:path>
              <a:path w="1510664" h="424179">
                <a:moveTo>
                  <a:pt x="4571" y="0"/>
                </a:moveTo>
                <a:lnTo>
                  <a:pt x="1524" y="762"/>
                </a:lnTo>
                <a:lnTo>
                  <a:pt x="0" y="4572"/>
                </a:lnTo>
                <a:lnTo>
                  <a:pt x="1524" y="7620"/>
                </a:lnTo>
                <a:lnTo>
                  <a:pt x="60197" y="64770"/>
                </a:lnTo>
                <a:lnTo>
                  <a:pt x="119633" y="121158"/>
                </a:lnTo>
                <a:lnTo>
                  <a:pt x="149351" y="148589"/>
                </a:lnTo>
                <a:lnTo>
                  <a:pt x="210312" y="201929"/>
                </a:lnTo>
                <a:lnTo>
                  <a:pt x="240791" y="226313"/>
                </a:lnTo>
                <a:lnTo>
                  <a:pt x="256793" y="238505"/>
                </a:lnTo>
                <a:lnTo>
                  <a:pt x="272034" y="250698"/>
                </a:lnTo>
                <a:lnTo>
                  <a:pt x="304038" y="273558"/>
                </a:lnTo>
                <a:lnTo>
                  <a:pt x="336041" y="294893"/>
                </a:lnTo>
                <a:lnTo>
                  <a:pt x="401574" y="332993"/>
                </a:lnTo>
                <a:lnTo>
                  <a:pt x="452627" y="357377"/>
                </a:lnTo>
                <a:lnTo>
                  <a:pt x="470153" y="364236"/>
                </a:lnTo>
                <a:lnTo>
                  <a:pt x="486917" y="371093"/>
                </a:lnTo>
                <a:lnTo>
                  <a:pt x="505205" y="377189"/>
                </a:lnTo>
                <a:lnTo>
                  <a:pt x="522731" y="382524"/>
                </a:lnTo>
                <a:lnTo>
                  <a:pt x="541781" y="387858"/>
                </a:lnTo>
                <a:lnTo>
                  <a:pt x="560069" y="393191"/>
                </a:lnTo>
                <a:lnTo>
                  <a:pt x="598931" y="401574"/>
                </a:lnTo>
                <a:lnTo>
                  <a:pt x="639317" y="409193"/>
                </a:lnTo>
                <a:lnTo>
                  <a:pt x="722376" y="419100"/>
                </a:lnTo>
                <a:lnTo>
                  <a:pt x="764286" y="422148"/>
                </a:lnTo>
                <a:lnTo>
                  <a:pt x="785622" y="422910"/>
                </a:lnTo>
                <a:lnTo>
                  <a:pt x="870203" y="422910"/>
                </a:lnTo>
                <a:lnTo>
                  <a:pt x="890777" y="422148"/>
                </a:lnTo>
                <a:lnTo>
                  <a:pt x="931926" y="419100"/>
                </a:lnTo>
                <a:lnTo>
                  <a:pt x="972312" y="414527"/>
                </a:lnTo>
                <a:lnTo>
                  <a:pt x="806958" y="414527"/>
                </a:lnTo>
                <a:lnTo>
                  <a:pt x="765048" y="413003"/>
                </a:lnTo>
                <a:lnTo>
                  <a:pt x="701801" y="408431"/>
                </a:lnTo>
                <a:lnTo>
                  <a:pt x="681227" y="405384"/>
                </a:lnTo>
                <a:lnTo>
                  <a:pt x="660653" y="403098"/>
                </a:lnTo>
                <a:lnTo>
                  <a:pt x="640841" y="400050"/>
                </a:lnTo>
                <a:lnTo>
                  <a:pt x="621029" y="396239"/>
                </a:lnTo>
                <a:lnTo>
                  <a:pt x="601217" y="393191"/>
                </a:lnTo>
                <a:lnTo>
                  <a:pt x="562355" y="384048"/>
                </a:lnTo>
                <a:lnTo>
                  <a:pt x="508253" y="368808"/>
                </a:lnTo>
                <a:lnTo>
                  <a:pt x="456438" y="348996"/>
                </a:lnTo>
                <a:lnTo>
                  <a:pt x="406146" y="325374"/>
                </a:lnTo>
                <a:lnTo>
                  <a:pt x="372617" y="307086"/>
                </a:lnTo>
                <a:lnTo>
                  <a:pt x="308610" y="265938"/>
                </a:lnTo>
                <a:lnTo>
                  <a:pt x="277367" y="243839"/>
                </a:lnTo>
                <a:lnTo>
                  <a:pt x="246887" y="219455"/>
                </a:lnTo>
                <a:lnTo>
                  <a:pt x="215645" y="195072"/>
                </a:lnTo>
                <a:lnTo>
                  <a:pt x="155447" y="142493"/>
                </a:lnTo>
                <a:lnTo>
                  <a:pt x="125730" y="115062"/>
                </a:lnTo>
                <a:lnTo>
                  <a:pt x="66293" y="58674"/>
                </a:lnTo>
                <a:lnTo>
                  <a:pt x="7619" y="762"/>
                </a:lnTo>
                <a:lnTo>
                  <a:pt x="4571" y="0"/>
                </a:lnTo>
                <a:close/>
              </a:path>
              <a:path w="1510664" h="424179">
                <a:moveTo>
                  <a:pt x="1465835" y="61092"/>
                </a:moveTo>
                <a:lnTo>
                  <a:pt x="1427226" y="115062"/>
                </a:lnTo>
                <a:lnTo>
                  <a:pt x="1385315" y="169163"/>
                </a:lnTo>
                <a:lnTo>
                  <a:pt x="1341881" y="220217"/>
                </a:lnTo>
                <a:lnTo>
                  <a:pt x="1307591" y="255270"/>
                </a:lnTo>
                <a:lnTo>
                  <a:pt x="1271015" y="287274"/>
                </a:lnTo>
                <a:lnTo>
                  <a:pt x="1258824" y="297941"/>
                </a:lnTo>
                <a:lnTo>
                  <a:pt x="1219200" y="325374"/>
                </a:lnTo>
                <a:lnTo>
                  <a:pt x="1177289" y="348996"/>
                </a:lnTo>
                <a:lnTo>
                  <a:pt x="1132331" y="368808"/>
                </a:lnTo>
                <a:lnTo>
                  <a:pt x="1047750" y="393191"/>
                </a:lnTo>
                <a:lnTo>
                  <a:pt x="1028700" y="396239"/>
                </a:lnTo>
                <a:lnTo>
                  <a:pt x="1010412" y="400050"/>
                </a:lnTo>
                <a:lnTo>
                  <a:pt x="991362" y="403098"/>
                </a:lnTo>
                <a:lnTo>
                  <a:pt x="971550" y="405384"/>
                </a:lnTo>
                <a:lnTo>
                  <a:pt x="951738" y="408431"/>
                </a:lnTo>
                <a:lnTo>
                  <a:pt x="890777" y="413003"/>
                </a:lnTo>
                <a:lnTo>
                  <a:pt x="848867" y="414527"/>
                </a:lnTo>
                <a:lnTo>
                  <a:pt x="972312" y="414527"/>
                </a:lnTo>
                <a:lnTo>
                  <a:pt x="1011936" y="409193"/>
                </a:lnTo>
                <a:lnTo>
                  <a:pt x="1067562" y="397763"/>
                </a:lnTo>
                <a:lnTo>
                  <a:pt x="1119377" y="382524"/>
                </a:lnTo>
                <a:lnTo>
                  <a:pt x="1181100" y="357377"/>
                </a:lnTo>
                <a:lnTo>
                  <a:pt x="1223772" y="332993"/>
                </a:lnTo>
                <a:lnTo>
                  <a:pt x="1277112" y="294893"/>
                </a:lnTo>
                <a:lnTo>
                  <a:pt x="1301496" y="272796"/>
                </a:lnTo>
                <a:lnTo>
                  <a:pt x="1313688" y="262127"/>
                </a:lnTo>
                <a:lnTo>
                  <a:pt x="1348739" y="226313"/>
                </a:lnTo>
                <a:lnTo>
                  <a:pt x="1392936" y="175260"/>
                </a:lnTo>
                <a:lnTo>
                  <a:pt x="1454658" y="92963"/>
                </a:lnTo>
                <a:lnTo>
                  <a:pt x="1473121" y="66108"/>
                </a:lnTo>
                <a:lnTo>
                  <a:pt x="1465835" y="61092"/>
                </a:lnTo>
                <a:close/>
              </a:path>
              <a:path w="1510664" h="424179">
                <a:moveTo>
                  <a:pt x="1503909" y="48767"/>
                </a:moveTo>
                <a:lnTo>
                  <a:pt x="1475231" y="48767"/>
                </a:lnTo>
                <a:lnTo>
                  <a:pt x="1479041" y="49529"/>
                </a:lnTo>
                <a:lnTo>
                  <a:pt x="1480565" y="52577"/>
                </a:lnTo>
                <a:lnTo>
                  <a:pt x="1479803" y="56387"/>
                </a:lnTo>
                <a:lnTo>
                  <a:pt x="1473121" y="66108"/>
                </a:lnTo>
                <a:lnTo>
                  <a:pt x="1498853" y="83820"/>
                </a:lnTo>
                <a:lnTo>
                  <a:pt x="1503909" y="48767"/>
                </a:lnTo>
                <a:close/>
              </a:path>
              <a:path w="1510664" h="424179">
                <a:moveTo>
                  <a:pt x="1475231" y="48767"/>
                </a:moveTo>
                <a:lnTo>
                  <a:pt x="1472946" y="51053"/>
                </a:lnTo>
                <a:lnTo>
                  <a:pt x="1465835" y="61092"/>
                </a:lnTo>
                <a:lnTo>
                  <a:pt x="1473121" y="66108"/>
                </a:lnTo>
                <a:lnTo>
                  <a:pt x="1479803" y="56387"/>
                </a:lnTo>
                <a:lnTo>
                  <a:pt x="1480565" y="52577"/>
                </a:lnTo>
                <a:lnTo>
                  <a:pt x="1479041" y="49529"/>
                </a:lnTo>
                <a:lnTo>
                  <a:pt x="1475231" y="48767"/>
                </a:lnTo>
                <a:close/>
              </a:path>
              <a:path w="1510664" h="424179">
                <a:moveTo>
                  <a:pt x="1510284" y="4572"/>
                </a:moveTo>
                <a:lnTo>
                  <a:pt x="1440179" y="43434"/>
                </a:lnTo>
                <a:lnTo>
                  <a:pt x="1465835" y="61092"/>
                </a:lnTo>
                <a:lnTo>
                  <a:pt x="1472946" y="51053"/>
                </a:lnTo>
                <a:lnTo>
                  <a:pt x="1475231" y="48767"/>
                </a:lnTo>
                <a:lnTo>
                  <a:pt x="1503909" y="48767"/>
                </a:lnTo>
                <a:lnTo>
                  <a:pt x="1510284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" name="object 22"/>
          <p:cNvSpPr/>
          <p:nvPr/>
        </p:nvSpPr>
        <p:spPr>
          <a:xfrm>
            <a:off x="2928513" y="5014806"/>
            <a:ext cx="1154465" cy="311150"/>
          </a:xfrm>
          <a:custGeom>
            <a:avLst/>
            <a:gdLst/>
            <a:ahLst/>
            <a:cxnLst/>
            <a:rect l="l" t="t" r="r" b="b"/>
            <a:pathLst>
              <a:path w="1187450" h="320039">
                <a:moveTo>
                  <a:pt x="4571" y="0"/>
                </a:moveTo>
                <a:lnTo>
                  <a:pt x="1524" y="1524"/>
                </a:lnTo>
                <a:lnTo>
                  <a:pt x="0" y="4572"/>
                </a:lnTo>
                <a:lnTo>
                  <a:pt x="1524" y="7620"/>
                </a:lnTo>
                <a:lnTo>
                  <a:pt x="48006" y="50291"/>
                </a:lnTo>
                <a:lnTo>
                  <a:pt x="70865" y="71627"/>
                </a:lnTo>
                <a:lnTo>
                  <a:pt x="118109" y="113537"/>
                </a:lnTo>
                <a:lnTo>
                  <a:pt x="165353" y="153162"/>
                </a:lnTo>
                <a:lnTo>
                  <a:pt x="214121" y="189737"/>
                </a:lnTo>
                <a:lnTo>
                  <a:pt x="264413" y="223265"/>
                </a:lnTo>
                <a:lnTo>
                  <a:pt x="277367" y="230886"/>
                </a:lnTo>
                <a:lnTo>
                  <a:pt x="289560" y="238505"/>
                </a:lnTo>
                <a:lnTo>
                  <a:pt x="302513" y="245363"/>
                </a:lnTo>
                <a:lnTo>
                  <a:pt x="316229" y="252222"/>
                </a:lnTo>
                <a:lnTo>
                  <a:pt x="329184" y="258317"/>
                </a:lnTo>
                <a:lnTo>
                  <a:pt x="342900" y="264413"/>
                </a:lnTo>
                <a:lnTo>
                  <a:pt x="355853" y="270510"/>
                </a:lnTo>
                <a:lnTo>
                  <a:pt x="397001" y="284988"/>
                </a:lnTo>
                <a:lnTo>
                  <a:pt x="441198" y="297179"/>
                </a:lnTo>
                <a:lnTo>
                  <a:pt x="486917" y="306324"/>
                </a:lnTo>
                <a:lnTo>
                  <a:pt x="551688" y="314705"/>
                </a:lnTo>
                <a:lnTo>
                  <a:pt x="617981" y="319277"/>
                </a:lnTo>
                <a:lnTo>
                  <a:pt x="650748" y="320039"/>
                </a:lnTo>
                <a:lnTo>
                  <a:pt x="684276" y="319277"/>
                </a:lnTo>
                <a:lnTo>
                  <a:pt x="717041" y="317753"/>
                </a:lnTo>
                <a:lnTo>
                  <a:pt x="749046" y="314705"/>
                </a:lnTo>
                <a:lnTo>
                  <a:pt x="780288" y="310896"/>
                </a:lnTo>
                <a:lnTo>
                  <a:pt x="651510" y="310896"/>
                </a:lnTo>
                <a:lnTo>
                  <a:pt x="617981" y="310134"/>
                </a:lnTo>
                <a:lnTo>
                  <a:pt x="552450" y="306324"/>
                </a:lnTo>
                <a:lnTo>
                  <a:pt x="457962" y="291846"/>
                </a:lnTo>
                <a:lnTo>
                  <a:pt x="413765" y="280415"/>
                </a:lnTo>
                <a:lnTo>
                  <a:pt x="372617" y="267462"/>
                </a:lnTo>
                <a:lnTo>
                  <a:pt x="345948" y="256031"/>
                </a:lnTo>
                <a:lnTo>
                  <a:pt x="332993" y="250698"/>
                </a:lnTo>
                <a:lnTo>
                  <a:pt x="320039" y="243839"/>
                </a:lnTo>
                <a:lnTo>
                  <a:pt x="307086" y="237743"/>
                </a:lnTo>
                <a:lnTo>
                  <a:pt x="294131" y="230124"/>
                </a:lnTo>
                <a:lnTo>
                  <a:pt x="243839" y="199643"/>
                </a:lnTo>
                <a:lnTo>
                  <a:pt x="195071" y="164591"/>
                </a:lnTo>
                <a:lnTo>
                  <a:pt x="147065" y="126491"/>
                </a:lnTo>
                <a:lnTo>
                  <a:pt x="100583" y="86105"/>
                </a:lnTo>
                <a:lnTo>
                  <a:pt x="76962" y="65531"/>
                </a:lnTo>
                <a:lnTo>
                  <a:pt x="7619" y="762"/>
                </a:lnTo>
                <a:lnTo>
                  <a:pt x="4571" y="0"/>
                </a:lnTo>
                <a:close/>
              </a:path>
              <a:path w="1187450" h="320039">
                <a:moveTo>
                  <a:pt x="1141369" y="59577"/>
                </a:moveTo>
                <a:lnTo>
                  <a:pt x="1104900" y="107441"/>
                </a:lnTo>
                <a:lnTo>
                  <a:pt x="1054608" y="165353"/>
                </a:lnTo>
                <a:lnTo>
                  <a:pt x="1018031" y="199643"/>
                </a:lnTo>
                <a:lnTo>
                  <a:pt x="979169" y="230886"/>
                </a:lnTo>
                <a:lnTo>
                  <a:pt x="957834" y="243839"/>
                </a:lnTo>
                <a:lnTo>
                  <a:pt x="947165" y="250698"/>
                </a:lnTo>
                <a:lnTo>
                  <a:pt x="936498" y="256031"/>
                </a:lnTo>
                <a:lnTo>
                  <a:pt x="925067" y="262127"/>
                </a:lnTo>
                <a:lnTo>
                  <a:pt x="913638" y="267462"/>
                </a:lnTo>
                <a:lnTo>
                  <a:pt x="902208" y="272034"/>
                </a:lnTo>
                <a:lnTo>
                  <a:pt x="890015" y="276605"/>
                </a:lnTo>
                <a:lnTo>
                  <a:pt x="877062" y="280415"/>
                </a:lnTo>
                <a:lnTo>
                  <a:pt x="864869" y="284225"/>
                </a:lnTo>
                <a:lnTo>
                  <a:pt x="837438" y="291846"/>
                </a:lnTo>
                <a:lnTo>
                  <a:pt x="823722" y="294893"/>
                </a:lnTo>
                <a:lnTo>
                  <a:pt x="809243" y="297179"/>
                </a:lnTo>
                <a:lnTo>
                  <a:pt x="794003" y="300227"/>
                </a:lnTo>
                <a:lnTo>
                  <a:pt x="748284" y="306324"/>
                </a:lnTo>
                <a:lnTo>
                  <a:pt x="684276" y="310134"/>
                </a:lnTo>
                <a:lnTo>
                  <a:pt x="651510" y="310896"/>
                </a:lnTo>
                <a:lnTo>
                  <a:pt x="780288" y="310896"/>
                </a:lnTo>
                <a:lnTo>
                  <a:pt x="839724" y="300227"/>
                </a:lnTo>
                <a:lnTo>
                  <a:pt x="880110" y="289560"/>
                </a:lnTo>
                <a:lnTo>
                  <a:pt x="916686" y="275081"/>
                </a:lnTo>
                <a:lnTo>
                  <a:pt x="928877" y="269748"/>
                </a:lnTo>
                <a:lnTo>
                  <a:pt x="940308" y="264413"/>
                </a:lnTo>
                <a:lnTo>
                  <a:pt x="951738" y="258317"/>
                </a:lnTo>
                <a:lnTo>
                  <a:pt x="962405" y="251460"/>
                </a:lnTo>
                <a:lnTo>
                  <a:pt x="973074" y="245363"/>
                </a:lnTo>
                <a:lnTo>
                  <a:pt x="983741" y="237743"/>
                </a:lnTo>
                <a:lnTo>
                  <a:pt x="994410" y="230886"/>
                </a:lnTo>
                <a:lnTo>
                  <a:pt x="1004315" y="223265"/>
                </a:lnTo>
                <a:lnTo>
                  <a:pt x="1042415" y="189737"/>
                </a:lnTo>
                <a:lnTo>
                  <a:pt x="1078229" y="152400"/>
                </a:lnTo>
                <a:lnTo>
                  <a:pt x="1111758" y="112775"/>
                </a:lnTo>
                <a:lnTo>
                  <a:pt x="1143762" y="71627"/>
                </a:lnTo>
                <a:lnTo>
                  <a:pt x="1148653" y="64780"/>
                </a:lnTo>
                <a:lnTo>
                  <a:pt x="1141369" y="59577"/>
                </a:lnTo>
                <a:close/>
              </a:path>
              <a:path w="1187450" h="320039">
                <a:moveTo>
                  <a:pt x="1180027" y="48005"/>
                </a:moveTo>
                <a:lnTo>
                  <a:pt x="1151381" y="48005"/>
                </a:lnTo>
                <a:lnTo>
                  <a:pt x="1154429" y="48767"/>
                </a:lnTo>
                <a:lnTo>
                  <a:pt x="1155953" y="51815"/>
                </a:lnTo>
                <a:lnTo>
                  <a:pt x="1155191" y="55625"/>
                </a:lnTo>
                <a:lnTo>
                  <a:pt x="1148653" y="64780"/>
                </a:lnTo>
                <a:lnTo>
                  <a:pt x="1174241" y="83058"/>
                </a:lnTo>
                <a:lnTo>
                  <a:pt x="1180027" y="48005"/>
                </a:lnTo>
                <a:close/>
              </a:path>
              <a:path w="1187450" h="320039">
                <a:moveTo>
                  <a:pt x="1151381" y="48005"/>
                </a:moveTo>
                <a:lnTo>
                  <a:pt x="1148334" y="50291"/>
                </a:lnTo>
                <a:lnTo>
                  <a:pt x="1141369" y="59577"/>
                </a:lnTo>
                <a:lnTo>
                  <a:pt x="1148653" y="64780"/>
                </a:lnTo>
                <a:lnTo>
                  <a:pt x="1155191" y="55625"/>
                </a:lnTo>
                <a:lnTo>
                  <a:pt x="1155953" y="51815"/>
                </a:lnTo>
                <a:lnTo>
                  <a:pt x="1154429" y="48767"/>
                </a:lnTo>
                <a:lnTo>
                  <a:pt x="1151381" y="48005"/>
                </a:lnTo>
                <a:close/>
              </a:path>
              <a:path w="1187450" h="320039">
                <a:moveTo>
                  <a:pt x="1187196" y="4572"/>
                </a:moveTo>
                <a:lnTo>
                  <a:pt x="1115567" y="41148"/>
                </a:lnTo>
                <a:lnTo>
                  <a:pt x="1141369" y="59577"/>
                </a:lnTo>
                <a:lnTo>
                  <a:pt x="1148334" y="50291"/>
                </a:lnTo>
                <a:lnTo>
                  <a:pt x="1151381" y="48005"/>
                </a:lnTo>
                <a:lnTo>
                  <a:pt x="1180027" y="48005"/>
                </a:lnTo>
                <a:lnTo>
                  <a:pt x="1187196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" name="object 23"/>
          <p:cNvSpPr/>
          <p:nvPr/>
        </p:nvSpPr>
        <p:spPr>
          <a:xfrm>
            <a:off x="2196571" y="5014806"/>
            <a:ext cx="631560" cy="210520"/>
          </a:xfrm>
          <a:custGeom>
            <a:avLst/>
            <a:gdLst/>
            <a:ahLst/>
            <a:cxnLst/>
            <a:rect l="l" t="t" r="r" b="b"/>
            <a:pathLst>
              <a:path w="649605" h="216535">
                <a:moveTo>
                  <a:pt x="5333" y="0"/>
                </a:moveTo>
                <a:lnTo>
                  <a:pt x="1524" y="762"/>
                </a:lnTo>
                <a:lnTo>
                  <a:pt x="0" y="3810"/>
                </a:lnTo>
                <a:lnTo>
                  <a:pt x="1524" y="6858"/>
                </a:lnTo>
                <a:lnTo>
                  <a:pt x="26669" y="35813"/>
                </a:lnTo>
                <a:lnTo>
                  <a:pt x="77724" y="91439"/>
                </a:lnTo>
                <a:lnTo>
                  <a:pt x="117347" y="128777"/>
                </a:lnTo>
                <a:lnTo>
                  <a:pt x="158495" y="161543"/>
                </a:lnTo>
                <a:lnTo>
                  <a:pt x="202692" y="186689"/>
                </a:lnTo>
                <a:lnTo>
                  <a:pt x="249936" y="202691"/>
                </a:lnTo>
                <a:lnTo>
                  <a:pt x="320801" y="214884"/>
                </a:lnTo>
                <a:lnTo>
                  <a:pt x="357377" y="216408"/>
                </a:lnTo>
                <a:lnTo>
                  <a:pt x="393192" y="214884"/>
                </a:lnTo>
                <a:lnTo>
                  <a:pt x="428244" y="210312"/>
                </a:lnTo>
                <a:lnTo>
                  <a:pt x="444245" y="207263"/>
                </a:lnTo>
                <a:lnTo>
                  <a:pt x="357377" y="207263"/>
                </a:lnTo>
                <a:lnTo>
                  <a:pt x="321563" y="205739"/>
                </a:lnTo>
                <a:lnTo>
                  <a:pt x="268986" y="198120"/>
                </a:lnTo>
                <a:lnTo>
                  <a:pt x="220980" y="184403"/>
                </a:lnTo>
                <a:lnTo>
                  <a:pt x="178307" y="163067"/>
                </a:lnTo>
                <a:lnTo>
                  <a:pt x="137159" y="133350"/>
                </a:lnTo>
                <a:lnTo>
                  <a:pt x="123443" y="122681"/>
                </a:lnTo>
                <a:lnTo>
                  <a:pt x="110489" y="110489"/>
                </a:lnTo>
                <a:lnTo>
                  <a:pt x="96774" y="98298"/>
                </a:lnTo>
                <a:lnTo>
                  <a:pt x="83819" y="85343"/>
                </a:lnTo>
                <a:lnTo>
                  <a:pt x="71627" y="71627"/>
                </a:lnTo>
                <a:lnTo>
                  <a:pt x="58674" y="57912"/>
                </a:lnTo>
                <a:lnTo>
                  <a:pt x="8381" y="1524"/>
                </a:lnTo>
                <a:lnTo>
                  <a:pt x="5333" y="0"/>
                </a:lnTo>
                <a:close/>
              </a:path>
              <a:path w="649605" h="216535">
                <a:moveTo>
                  <a:pt x="608543" y="63325"/>
                </a:moveTo>
                <a:lnTo>
                  <a:pt x="575309" y="111251"/>
                </a:lnTo>
                <a:lnTo>
                  <a:pt x="545592" y="144017"/>
                </a:lnTo>
                <a:lnTo>
                  <a:pt x="511301" y="171450"/>
                </a:lnTo>
                <a:lnTo>
                  <a:pt x="473201" y="189737"/>
                </a:lnTo>
                <a:lnTo>
                  <a:pt x="409956" y="204215"/>
                </a:lnTo>
                <a:lnTo>
                  <a:pt x="357377" y="207263"/>
                </a:lnTo>
                <a:lnTo>
                  <a:pt x="444245" y="207263"/>
                </a:lnTo>
                <a:lnTo>
                  <a:pt x="489965" y="192786"/>
                </a:lnTo>
                <a:lnTo>
                  <a:pt x="528065" y="170687"/>
                </a:lnTo>
                <a:lnTo>
                  <a:pt x="562356" y="140208"/>
                </a:lnTo>
                <a:lnTo>
                  <a:pt x="592074" y="103631"/>
                </a:lnTo>
                <a:lnTo>
                  <a:pt x="616368" y="67962"/>
                </a:lnTo>
                <a:lnTo>
                  <a:pt x="608543" y="63325"/>
                </a:lnTo>
                <a:close/>
              </a:path>
              <a:path w="649605" h="216535">
                <a:moveTo>
                  <a:pt x="645648" y="51053"/>
                </a:moveTo>
                <a:lnTo>
                  <a:pt x="617219" y="51053"/>
                </a:lnTo>
                <a:lnTo>
                  <a:pt x="621030" y="51815"/>
                </a:lnTo>
                <a:lnTo>
                  <a:pt x="622553" y="54101"/>
                </a:lnTo>
                <a:lnTo>
                  <a:pt x="622553" y="57912"/>
                </a:lnTo>
                <a:lnTo>
                  <a:pt x="616368" y="67962"/>
                </a:lnTo>
                <a:lnTo>
                  <a:pt x="643127" y="83820"/>
                </a:lnTo>
                <a:lnTo>
                  <a:pt x="645648" y="51053"/>
                </a:lnTo>
                <a:close/>
              </a:path>
              <a:path w="649605" h="216535">
                <a:moveTo>
                  <a:pt x="617219" y="51053"/>
                </a:moveTo>
                <a:lnTo>
                  <a:pt x="614933" y="53339"/>
                </a:lnTo>
                <a:lnTo>
                  <a:pt x="608543" y="63325"/>
                </a:lnTo>
                <a:lnTo>
                  <a:pt x="616368" y="67962"/>
                </a:lnTo>
                <a:lnTo>
                  <a:pt x="622553" y="57912"/>
                </a:lnTo>
                <a:lnTo>
                  <a:pt x="622553" y="54101"/>
                </a:lnTo>
                <a:lnTo>
                  <a:pt x="621030" y="51815"/>
                </a:lnTo>
                <a:lnTo>
                  <a:pt x="617219" y="51053"/>
                </a:lnTo>
                <a:close/>
              </a:path>
              <a:path w="649605" h="216535">
                <a:moveTo>
                  <a:pt x="649224" y="4572"/>
                </a:moveTo>
                <a:lnTo>
                  <a:pt x="581406" y="47243"/>
                </a:lnTo>
                <a:lnTo>
                  <a:pt x="608543" y="63325"/>
                </a:lnTo>
                <a:lnTo>
                  <a:pt x="614933" y="53339"/>
                </a:lnTo>
                <a:lnTo>
                  <a:pt x="617219" y="51053"/>
                </a:lnTo>
                <a:lnTo>
                  <a:pt x="645648" y="51053"/>
                </a:lnTo>
                <a:lnTo>
                  <a:pt x="649224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" name="object 24"/>
          <p:cNvSpPr/>
          <p:nvPr/>
        </p:nvSpPr>
        <p:spPr>
          <a:xfrm>
            <a:off x="2196570" y="5014806"/>
            <a:ext cx="945796" cy="311150"/>
          </a:xfrm>
          <a:custGeom>
            <a:avLst/>
            <a:gdLst/>
            <a:ahLst/>
            <a:cxnLst/>
            <a:rect l="l" t="t" r="r" b="b"/>
            <a:pathLst>
              <a:path w="972819" h="320039">
                <a:moveTo>
                  <a:pt x="5333" y="0"/>
                </a:moveTo>
                <a:lnTo>
                  <a:pt x="1524" y="762"/>
                </a:lnTo>
                <a:lnTo>
                  <a:pt x="0" y="3810"/>
                </a:lnTo>
                <a:lnTo>
                  <a:pt x="1524" y="6858"/>
                </a:lnTo>
                <a:lnTo>
                  <a:pt x="38862" y="50291"/>
                </a:lnTo>
                <a:lnTo>
                  <a:pt x="76962" y="92963"/>
                </a:lnTo>
                <a:lnTo>
                  <a:pt x="115824" y="133350"/>
                </a:lnTo>
                <a:lnTo>
                  <a:pt x="175259" y="189737"/>
                </a:lnTo>
                <a:lnTo>
                  <a:pt x="216407" y="223265"/>
                </a:lnTo>
                <a:lnTo>
                  <a:pt x="237744" y="237743"/>
                </a:lnTo>
                <a:lnTo>
                  <a:pt x="248412" y="245363"/>
                </a:lnTo>
                <a:lnTo>
                  <a:pt x="259080" y="251460"/>
                </a:lnTo>
                <a:lnTo>
                  <a:pt x="269747" y="258317"/>
                </a:lnTo>
                <a:lnTo>
                  <a:pt x="280415" y="264413"/>
                </a:lnTo>
                <a:lnTo>
                  <a:pt x="303275" y="275081"/>
                </a:lnTo>
                <a:lnTo>
                  <a:pt x="313944" y="280415"/>
                </a:lnTo>
                <a:lnTo>
                  <a:pt x="325374" y="284988"/>
                </a:lnTo>
                <a:lnTo>
                  <a:pt x="337565" y="288798"/>
                </a:lnTo>
                <a:lnTo>
                  <a:pt x="348995" y="293370"/>
                </a:lnTo>
                <a:lnTo>
                  <a:pt x="373380" y="300227"/>
                </a:lnTo>
                <a:lnTo>
                  <a:pt x="425195" y="310896"/>
                </a:lnTo>
                <a:lnTo>
                  <a:pt x="479297" y="317753"/>
                </a:lnTo>
                <a:lnTo>
                  <a:pt x="534162" y="320039"/>
                </a:lnTo>
                <a:lnTo>
                  <a:pt x="560832" y="319277"/>
                </a:lnTo>
                <a:lnTo>
                  <a:pt x="587501" y="317753"/>
                </a:lnTo>
                <a:lnTo>
                  <a:pt x="614171" y="314705"/>
                </a:lnTo>
                <a:lnTo>
                  <a:pt x="640080" y="310896"/>
                </a:lnTo>
                <a:lnTo>
                  <a:pt x="534162" y="310896"/>
                </a:lnTo>
                <a:lnTo>
                  <a:pt x="506730" y="310134"/>
                </a:lnTo>
                <a:lnTo>
                  <a:pt x="453389" y="306324"/>
                </a:lnTo>
                <a:lnTo>
                  <a:pt x="376427" y="291846"/>
                </a:lnTo>
                <a:lnTo>
                  <a:pt x="329183" y="276605"/>
                </a:lnTo>
                <a:lnTo>
                  <a:pt x="284988" y="256793"/>
                </a:lnTo>
                <a:lnTo>
                  <a:pt x="263651" y="243839"/>
                </a:lnTo>
                <a:lnTo>
                  <a:pt x="252983" y="237743"/>
                </a:lnTo>
                <a:lnTo>
                  <a:pt x="242315" y="230886"/>
                </a:lnTo>
                <a:lnTo>
                  <a:pt x="232409" y="223265"/>
                </a:lnTo>
                <a:lnTo>
                  <a:pt x="221742" y="215646"/>
                </a:lnTo>
                <a:lnTo>
                  <a:pt x="181356" y="182879"/>
                </a:lnTo>
                <a:lnTo>
                  <a:pt x="141731" y="146303"/>
                </a:lnTo>
                <a:lnTo>
                  <a:pt x="102869" y="107441"/>
                </a:lnTo>
                <a:lnTo>
                  <a:pt x="45719" y="44196"/>
                </a:lnTo>
                <a:lnTo>
                  <a:pt x="8381" y="1524"/>
                </a:lnTo>
                <a:lnTo>
                  <a:pt x="5333" y="0"/>
                </a:lnTo>
                <a:close/>
              </a:path>
              <a:path w="972819" h="320039">
                <a:moveTo>
                  <a:pt x="932023" y="63537"/>
                </a:moveTo>
                <a:lnTo>
                  <a:pt x="904494" y="107441"/>
                </a:lnTo>
                <a:lnTo>
                  <a:pt x="877062" y="147065"/>
                </a:lnTo>
                <a:lnTo>
                  <a:pt x="848868" y="183641"/>
                </a:lnTo>
                <a:lnTo>
                  <a:pt x="817626" y="216408"/>
                </a:lnTo>
                <a:lnTo>
                  <a:pt x="784097" y="244601"/>
                </a:lnTo>
                <a:lnTo>
                  <a:pt x="748283" y="267462"/>
                </a:lnTo>
                <a:lnTo>
                  <a:pt x="738377" y="272034"/>
                </a:lnTo>
                <a:lnTo>
                  <a:pt x="729233" y="276605"/>
                </a:lnTo>
                <a:lnTo>
                  <a:pt x="697230" y="288036"/>
                </a:lnTo>
                <a:lnTo>
                  <a:pt x="685800" y="291846"/>
                </a:lnTo>
                <a:lnTo>
                  <a:pt x="674369" y="294893"/>
                </a:lnTo>
                <a:lnTo>
                  <a:pt x="662939" y="297179"/>
                </a:lnTo>
                <a:lnTo>
                  <a:pt x="638556" y="302513"/>
                </a:lnTo>
                <a:lnTo>
                  <a:pt x="613409" y="306324"/>
                </a:lnTo>
                <a:lnTo>
                  <a:pt x="587501" y="308610"/>
                </a:lnTo>
                <a:lnTo>
                  <a:pt x="560832" y="310134"/>
                </a:lnTo>
                <a:lnTo>
                  <a:pt x="534162" y="310896"/>
                </a:lnTo>
                <a:lnTo>
                  <a:pt x="640080" y="310896"/>
                </a:lnTo>
                <a:lnTo>
                  <a:pt x="688847" y="300227"/>
                </a:lnTo>
                <a:lnTo>
                  <a:pt x="721613" y="288798"/>
                </a:lnTo>
                <a:lnTo>
                  <a:pt x="732282" y="284988"/>
                </a:lnTo>
                <a:lnTo>
                  <a:pt x="771144" y="264413"/>
                </a:lnTo>
                <a:lnTo>
                  <a:pt x="806957" y="237743"/>
                </a:lnTo>
                <a:lnTo>
                  <a:pt x="839724" y="206501"/>
                </a:lnTo>
                <a:lnTo>
                  <a:pt x="870203" y="171450"/>
                </a:lnTo>
                <a:lnTo>
                  <a:pt x="912113" y="112775"/>
                </a:lnTo>
                <a:lnTo>
                  <a:pt x="938021" y="70865"/>
                </a:lnTo>
                <a:lnTo>
                  <a:pt x="939709" y="67997"/>
                </a:lnTo>
                <a:lnTo>
                  <a:pt x="932023" y="63537"/>
                </a:lnTo>
                <a:close/>
              </a:path>
              <a:path w="972819" h="320039">
                <a:moveTo>
                  <a:pt x="969183" y="51053"/>
                </a:moveTo>
                <a:lnTo>
                  <a:pt x="941069" y="51053"/>
                </a:lnTo>
                <a:lnTo>
                  <a:pt x="944118" y="51815"/>
                </a:lnTo>
                <a:lnTo>
                  <a:pt x="946403" y="54863"/>
                </a:lnTo>
                <a:lnTo>
                  <a:pt x="945642" y="57912"/>
                </a:lnTo>
                <a:lnTo>
                  <a:pt x="939709" y="67997"/>
                </a:lnTo>
                <a:lnTo>
                  <a:pt x="966977" y="83820"/>
                </a:lnTo>
                <a:lnTo>
                  <a:pt x="969183" y="51053"/>
                </a:lnTo>
                <a:close/>
              </a:path>
              <a:path w="972819" h="320039">
                <a:moveTo>
                  <a:pt x="941069" y="51053"/>
                </a:moveTo>
                <a:lnTo>
                  <a:pt x="938021" y="53339"/>
                </a:lnTo>
                <a:lnTo>
                  <a:pt x="932023" y="63537"/>
                </a:lnTo>
                <a:lnTo>
                  <a:pt x="939709" y="67997"/>
                </a:lnTo>
                <a:lnTo>
                  <a:pt x="945642" y="57912"/>
                </a:lnTo>
                <a:lnTo>
                  <a:pt x="946403" y="54863"/>
                </a:lnTo>
                <a:lnTo>
                  <a:pt x="944118" y="51815"/>
                </a:lnTo>
                <a:lnTo>
                  <a:pt x="941069" y="51053"/>
                </a:lnTo>
                <a:close/>
              </a:path>
              <a:path w="972819" h="320039">
                <a:moveTo>
                  <a:pt x="972312" y="4572"/>
                </a:moveTo>
                <a:lnTo>
                  <a:pt x="905256" y="48005"/>
                </a:lnTo>
                <a:lnTo>
                  <a:pt x="932023" y="63537"/>
                </a:lnTo>
                <a:lnTo>
                  <a:pt x="938021" y="53339"/>
                </a:lnTo>
                <a:lnTo>
                  <a:pt x="941069" y="51053"/>
                </a:lnTo>
                <a:lnTo>
                  <a:pt x="969183" y="51053"/>
                </a:lnTo>
                <a:lnTo>
                  <a:pt x="972312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" name="object 25"/>
          <p:cNvSpPr txBox="1"/>
          <p:nvPr/>
        </p:nvSpPr>
        <p:spPr>
          <a:xfrm>
            <a:off x="2690954" y="5039736"/>
            <a:ext cx="1776148" cy="653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071">
              <a:tabLst>
                <a:tab pos="409301" algn="l"/>
                <a:tab pos="724148" algn="l"/>
                <a:tab pos="1038378" algn="l"/>
                <a:tab pos="1353225" algn="l"/>
                <a:tab pos="1666219" algn="l"/>
              </a:tabLst>
            </a:pPr>
            <a:r>
              <a:rPr sz="1361" spc="5" dirty="0">
                <a:latin typeface="Arial"/>
                <a:cs typeface="Arial"/>
              </a:rPr>
              <a:t>4	5	6	7	8	9</a:t>
            </a:r>
            <a:endParaRPr sz="1361">
              <a:latin typeface="Arial"/>
              <a:cs typeface="Arial"/>
            </a:endParaRPr>
          </a:p>
          <a:p>
            <a:pPr>
              <a:spcBef>
                <a:spcPts val="5"/>
              </a:spcBef>
            </a:pPr>
            <a:endParaRPr sz="1847">
              <a:latin typeface="Times New Roman"/>
              <a:cs typeface="Times New Roman"/>
            </a:endParaRPr>
          </a:p>
          <a:p>
            <a:pPr marL="12347"/>
            <a:r>
              <a:rPr sz="1069" b="1" spc="10" dirty="0">
                <a:latin typeface="Times New Roman"/>
                <a:cs typeface="Times New Roman"/>
              </a:rPr>
              <a:t>Figure 29.6: </a:t>
            </a:r>
            <a:r>
              <a:rPr sz="1069" spc="15" dirty="0">
                <a:latin typeface="Times New Roman"/>
                <a:cs typeface="Times New Roman"/>
              </a:rPr>
              <a:t>An </a:t>
            </a:r>
            <a:r>
              <a:rPr sz="1069" spc="5" dirty="0">
                <a:latin typeface="Times New Roman"/>
                <a:cs typeface="Times New Roman"/>
              </a:rPr>
              <a:t>existing</a:t>
            </a:r>
            <a:r>
              <a:rPr sz="1069" spc="-6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heap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952346" y="2065548"/>
            <a:ext cx="748242" cy="379060"/>
          </a:xfrm>
          <a:custGeom>
            <a:avLst/>
            <a:gdLst/>
            <a:ahLst/>
            <a:cxnLst/>
            <a:rect l="l" t="t" r="r" b="b"/>
            <a:pathLst>
              <a:path w="769620" h="389889">
                <a:moveTo>
                  <a:pt x="0" y="0"/>
                </a:moveTo>
                <a:lnTo>
                  <a:pt x="769619" y="389381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" name="object 27"/>
          <p:cNvSpPr/>
          <p:nvPr/>
        </p:nvSpPr>
        <p:spPr>
          <a:xfrm>
            <a:off x="3250776" y="3199764"/>
            <a:ext cx="232745" cy="425979"/>
          </a:xfrm>
          <a:custGeom>
            <a:avLst/>
            <a:gdLst/>
            <a:ahLst/>
            <a:cxnLst/>
            <a:rect l="l" t="t" r="r" b="b"/>
            <a:pathLst>
              <a:path w="239395" h="438150">
                <a:moveTo>
                  <a:pt x="239268" y="0"/>
                </a:moveTo>
                <a:lnTo>
                  <a:pt x="0" y="43815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" name="object 28"/>
          <p:cNvSpPr/>
          <p:nvPr/>
        </p:nvSpPr>
        <p:spPr>
          <a:xfrm>
            <a:off x="1752070" y="3199764"/>
            <a:ext cx="233362" cy="425979"/>
          </a:xfrm>
          <a:custGeom>
            <a:avLst/>
            <a:gdLst/>
            <a:ahLst/>
            <a:cxnLst/>
            <a:rect l="l" t="t" r="r" b="b"/>
            <a:pathLst>
              <a:path w="240030" h="438150">
                <a:moveTo>
                  <a:pt x="240030" y="0"/>
                </a:moveTo>
                <a:lnTo>
                  <a:pt x="0" y="43815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" name="object 29"/>
          <p:cNvSpPr/>
          <p:nvPr/>
        </p:nvSpPr>
        <p:spPr>
          <a:xfrm>
            <a:off x="2126191" y="3199765"/>
            <a:ext cx="280899" cy="473516"/>
          </a:xfrm>
          <a:custGeom>
            <a:avLst/>
            <a:gdLst/>
            <a:ahLst/>
            <a:cxnLst/>
            <a:rect l="l" t="t" r="r" b="b"/>
            <a:pathLst>
              <a:path w="288925" h="487045">
                <a:moveTo>
                  <a:pt x="0" y="0"/>
                </a:moveTo>
                <a:lnTo>
                  <a:pt x="288798" y="486918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" name="object 30"/>
          <p:cNvSpPr/>
          <p:nvPr/>
        </p:nvSpPr>
        <p:spPr>
          <a:xfrm>
            <a:off x="3670828" y="1828482"/>
            <a:ext cx="328436" cy="331523"/>
          </a:xfrm>
          <a:custGeom>
            <a:avLst/>
            <a:gdLst/>
            <a:ahLst/>
            <a:cxnLst/>
            <a:rect l="l" t="t" r="r" b="b"/>
            <a:pathLst>
              <a:path w="337820" h="340994">
                <a:moveTo>
                  <a:pt x="169163" y="0"/>
                </a:moveTo>
                <a:lnTo>
                  <a:pt x="124089" y="6078"/>
                </a:lnTo>
                <a:lnTo>
                  <a:pt x="83650" y="23226"/>
                </a:lnTo>
                <a:lnTo>
                  <a:pt x="49434" y="49815"/>
                </a:lnTo>
                <a:lnTo>
                  <a:pt x="23029" y="84215"/>
                </a:lnTo>
                <a:lnTo>
                  <a:pt x="6021" y="124795"/>
                </a:lnTo>
                <a:lnTo>
                  <a:pt x="0" y="169926"/>
                </a:lnTo>
                <a:lnTo>
                  <a:pt x="6021" y="215377"/>
                </a:lnTo>
                <a:lnTo>
                  <a:pt x="23029" y="256173"/>
                </a:lnTo>
                <a:lnTo>
                  <a:pt x="49434" y="290702"/>
                </a:lnTo>
                <a:lnTo>
                  <a:pt x="83650" y="317358"/>
                </a:lnTo>
                <a:lnTo>
                  <a:pt x="124089" y="334532"/>
                </a:lnTo>
                <a:lnTo>
                  <a:pt x="169163" y="340614"/>
                </a:lnTo>
                <a:lnTo>
                  <a:pt x="213917" y="334532"/>
                </a:lnTo>
                <a:lnTo>
                  <a:pt x="254141" y="317358"/>
                </a:lnTo>
                <a:lnTo>
                  <a:pt x="288226" y="290703"/>
                </a:lnTo>
                <a:lnTo>
                  <a:pt x="314564" y="256173"/>
                </a:lnTo>
                <a:lnTo>
                  <a:pt x="331547" y="215377"/>
                </a:lnTo>
                <a:lnTo>
                  <a:pt x="337565" y="169926"/>
                </a:lnTo>
                <a:lnTo>
                  <a:pt x="331547" y="124795"/>
                </a:lnTo>
                <a:lnTo>
                  <a:pt x="314564" y="84215"/>
                </a:lnTo>
                <a:lnTo>
                  <a:pt x="288226" y="49815"/>
                </a:lnTo>
                <a:lnTo>
                  <a:pt x="254141" y="23226"/>
                </a:lnTo>
                <a:lnTo>
                  <a:pt x="213917" y="6078"/>
                </a:lnTo>
                <a:lnTo>
                  <a:pt x="169163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" name="object 31"/>
          <p:cNvSpPr txBox="1"/>
          <p:nvPr/>
        </p:nvSpPr>
        <p:spPr>
          <a:xfrm>
            <a:off x="3725898" y="1885279"/>
            <a:ext cx="218546" cy="209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361" dirty="0">
                <a:latin typeface="Arial"/>
                <a:cs typeface="Arial"/>
              </a:rPr>
              <a:t>13</a:t>
            </a:r>
            <a:endParaRPr sz="1361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4653915" y="2348547"/>
            <a:ext cx="328436" cy="331523"/>
          </a:xfrm>
          <a:custGeom>
            <a:avLst/>
            <a:gdLst/>
            <a:ahLst/>
            <a:cxnLst/>
            <a:rect l="l" t="t" r="r" b="b"/>
            <a:pathLst>
              <a:path w="337820" h="340994">
                <a:moveTo>
                  <a:pt x="168401" y="0"/>
                </a:moveTo>
                <a:lnTo>
                  <a:pt x="123648" y="6134"/>
                </a:lnTo>
                <a:lnTo>
                  <a:pt x="83424" y="23424"/>
                </a:lnTo>
                <a:lnTo>
                  <a:pt x="49339" y="50196"/>
                </a:lnTo>
                <a:lnTo>
                  <a:pt x="23001" y="84779"/>
                </a:lnTo>
                <a:lnTo>
                  <a:pt x="6018" y="125500"/>
                </a:lnTo>
                <a:lnTo>
                  <a:pt x="0" y="170688"/>
                </a:lnTo>
                <a:lnTo>
                  <a:pt x="6018" y="215818"/>
                </a:lnTo>
                <a:lnTo>
                  <a:pt x="23001" y="256398"/>
                </a:lnTo>
                <a:lnTo>
                  <a:pt x="49339" y="290798"/>
                </a:lnTo>
                <a:lnTo>
                  <a:pt x="83424" y="317387"/>
                </a:lnTo>
                <a:lnTo>
                  <a:pt x="123648" y="334535"/>
                </a:lnTo>
                <a:lnTo>
                  <a:pt x="168401" y="340614"/>
                </a:lnTo>
                <a:lnTo>
                  <a:pt x="213476" y="334535"/>
                </a:lnTo>
                <a:lnTo>
                  <a:pt x="253915" y="317387"/>
                </a:lnTo>
                <a:lnTo>
                  <a:pt x="288131" y="290798"/>
                </a:lnTo>
                <a:lnTo>
                  <a:pt x="314536" y="256398"/>
                </a:lnTo>
                <a:lnTo>
                  <a:pt x="331544" y="215818"/>
                </a:lnTo>
                <a:lnTo>
                  <a:pt x="337565" y="170688"/>
                </a:lnTo>
                <a:lnTo>
                  <a:pt x="331544" y="125500"/>
                </a:lnTo>
                <a:lnTo>
                  <a:pt x="314536" y="84779"/>
                </a:lnTo>
                <a:lnTo>
                  <a:pt x="288131" y="50196"/>
                </a:lnTo>
                <a:lnTo>
                  <a:pt x="253915" y="23424"/>
                </a:lnTo>
                <a:lnTo>
                  <a:pt x="213476" y="6134"/>
                </a:lnTo>
                <a:lnTo>
                  <a:pt x="168401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" name="object 33"/>
          <p:cNvSpPr txBox="1"/>
          <p:nvPr/>
        </p:nvSpPr>
        <p:spPr>
          <a:xfrm>
            <a:off x="4708243" y="2406086"/>
            <a:ext cx="219163" cy="209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361" spc="5" dirty="0">
                <a:latin typeface="Arial"/>
                <a:cs typeface="Arial"/>
              </a:rPr>
              <a:t>16</a:t>
            </a:r>
            <a:endParaRPr sz="1361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2641070" y="2348547"/>
            <a:ext cx="327819" cy="331523"/>
          </a:xfrm>
          <a:custGeom>
            <a:avLst/>
            <a:gdLst/>
            <a:ahLst/>
            <a:cxnLst/>
            <a:rect l="l" t="t" r="r" b="b"/>
            <a:pathLst>
              <a:path w="337185" h="340994">
                <a:moveTo>
                  <a:pt x="168401" y="0"/>
                </a:moveTo>
                <a:lnTo>
                  <a:pt x="123648" y="6134"/>
                </a:lnTo>
                <a:lnTo>
                  <a:pt x="83424" y="23424"/>
                </a:lnTo>
                <a:lnTo>
                  <a:pt x="49339" y="50196"/>
                </a:lnTo>
                <a:lnTo>
                  <a:pt x="23001" y="84779"/>
                </a:lnTo>
                <a:lnTo>
                  <a:pt x="6018" y="125500"/>
                </a:lnTo>
                <a:lnTo>
                  <a:pt x="0" y="170688"/>
                </a:lnTo>
                <a:lnTo>
                  <a:pt x="6018" y="215818"/>
                </a:lnTo>
                <a:lnTo>
                  <a:pt x="23001" y="256398"/>
                </a:lnTo>
                <a:lnTo>
                  <a:pt x="49339" y="290798"/>
                </a:lnTo>
                <a:lnTo>
                  <a:pt x="83424" y="317387"/>
                </a:lnTo>
                <a:lnTo>
                  <a:pt x="123648" y="334535"/>
                </a:lnTo>
                <a:lnTo>
                  <a:pt x="168401" y="340614"/>
                </a:lnTo>
                <a:lnTo>
                  <a:pt x="213155" y="334535"/>
                </a:lnTo>
                <a:lnTo>
                  <a:pt x="253379" y="317387"/>
                </a:lnTo>
                <a:lnTo>
                  <a:pt x="287464" y="290798"/>
                </a:lnTo>
                <a:lnTo>
                  <a:pt x="313802" y="256398"/>
                </a:lnTo>
                <a:lnTo>
                  <a:pt x="330785" y="215818"/>
                </a:lnTo>
                <a:lnTo>
                  <a:pt x="336803" y="170688"/>
                </a:lnTo>
                <a:lnTo>
                  <a:pt x="330785" y="125500"/>
                </a:lnTo>
                <a:lnTo>
                  <a:pt x="313802" y="84779"/>
                </a:lnTo>
                <a:lnTo>
                  <a:pt x="287464" y="50196"/>
                </a:lnTo>
                <a:lnTo>
                  <a:pt x="253379" y="23424"/>
                </a:lnTo>
                <a:lnTo>
                  <a:pt x="213155" y="6134"/>
                </a:lnTo>
                <a:lnTo>
                  <a:pt x="168401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" name="object 35"/>
          <p:cNvSpPr txBox="1"/>
          <p:nvPr/>
        </p:nvSpPr>
        <p:spPr>
          <a:xfrm>
            <a:off x="2694658" y="2406086"/>
            <a:ext cx="219163" cy="209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361" spc="5" dirty="0">
                <a:latin typeface="Arial"/>
                <a:cs typeface="Arial"/>
              </a:rPr>
              <a:t>21</a:t>
            </a:r>
            <a:endParaRPr sz="1361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2921846" y="2065549"/>
            <a:ext cx="749476" cy="331523"/>
          </a:xfrm>
          <a:custGeom>
            <a:avLst/>
            <a:gdLst/>
            <a:ahLst/>
            <a:cxnLst/>
            <a:rect l="l" t="t" r="r" b="b"/>
            <a:pathLst>
              <a:path w="770889" h="340994">
                <a:moveTo>
                  <a:pt x="770382" y="0"/>
                </a:moveTo>
                <a:lnTo>
                  <a:pt x="0" y="340614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7" name="object 37"/>
          <p:cNvSpPr/>
          <p:nvPr/>
        </p:nvSpPr>
        <p:spPr>
          <a:xfrm>
            <a:off x="3390053" y="2916025"/>
            <a:ext cx="327819" cy="331523"/>
          </a:xfrm>
          <a:custGeom>
            <a:avLst/>
            <a:gdLst/>
            <a:ahLst/>
            <a:cxnLst/>
            <a:rect l="l" t="t" r="r" b="b"/>
            <a:pathLst>
              <a:path w="337185" h="340994">
                <a:moveTo>
                  <a:pt x="168401" y="0"/>
                </a:moveTo>
                <a:lnTo>
                  <a:pt x="123648" y="6081"/>
                </a:lnTo>
                <a:lnTo>
                  <a:pt x="83424" y="23255"/>
                </a:lnTo>
                <a:lnTo>
                  <a:pt x="49339" y="49911"/>
                </a:lnTo>
                <a:lnTo>
                  <a:pt x="23001" y="84440"/>
                </a:lnTo>
                <a:lnTo>
                  <a:pt x="6018" y="125236"/>
                </a:lnTo>
                <a:lnTo>
                  <a:pt x="0" y="170688"/>
                </a:lnTo>
                <a:lnTo>
                  <a:pt x="6018" y="215818"/>
                </a:lnTo>
                <a:lnTo>
                  <a:pt x="23001" y="256398"/>
                </a:lnTo>
                <a:lnTo>
                  <a:pt x="49339" y="290798"/>
                </a:lnTo>
                <a:lnTo>
                  <a:pt x="83424" y="317387"/>
                </a:lnTo>
                <a:lnTo>
                  <a:pt x="123648" y="334535"/>
                </a:lnTo>
                <a:lnTo>
                  <a:pt x="168401" y="340614"/>
                </a:lnTo>
                <a:lnTo>
                  <a:pt x="213155" y="334535"/>
                </a:lnTo>
                <a:lnTo>
                  <a:pt x="253379" y="317387"/>
                </a:lnTo>
                <a:lnTo>
                  <a:pt x="287464" y="290798"/>
                </a:lnTo>
                <a:lnTo>
                  <a:pt x="313802" y="256398"/>
                </a:lnTo>
                <a:lnTo>
                  <a:pt x="330785" y="215818"/>
                </a:lnTo>
                <a:lnTo>
                  <a:pt x="336803" y="170688"/>
                </a:lnTo>
                <a:lnTo>
                  <a:pt x="330785" y="125236"/>
                </a:lnTo>
                <a:lnTo>
                  <a:pt x="313802" y="84440"/>
                </a:lnTo>
                <a:lnTo>
                  <a:pt x="287464" y="49911"/>
                </a:lnTo>
                <a:lnTo>
                  <a:pt x="253379" y="23255"/>
                </a:lnTo>
                <a:lnTo>
                  <a:pt x="213155" y="6081"/>
                </a:lnTo>
                <a:lnTo>
                  <a:pt x="168401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8" name="object 38"/>
          <p:cNvSpPr txBox="1"/>
          <p:nvPr/>
        </p:nvSpPr>
        <p:spPr>
          <a:xfrm>
            <a:off x="3444380" y="2975045"/>
            <a:ext cx="218546" cy="209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361" dirty="0">
                <a:latin typeface="Arial"/>
                <a:cs typeface="Arial"/>
              </a:rPr>
              <a:t>31</a:t>
            </a:r>
            <a:endParaRPr sz="1361"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2921846" y="2632287"/>
            <a:ext cx="516114" cy="332140"/>
          </a:xfrm>
          <a:custGeom>
            <a:avLst/>
            <a:gdLst/>
            <a:ahLst/>
            <a:cxnLst/>
            <a:rect l="l" t="t" r="r" b="b"/>
            <a:pathLst>
              <a:path w="530860" h="341630">
                <a:moveTo>
                  <a:pt x="0" y="0"/>
                </a:moveTo>
                <a:lnTo>
                  <a:pt x="530351" y="341375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0" name="object 40"/>
          <p:cNvSpPr/>
          <p:nvPr/>
        </p:nvSpPr>
        <p:spPr>
          <a:xfrm>
            <a:off x="2266950" y="3625744"/>
            <a:ext cx="328436" cy="331523"/>
          </a:xfrm>
          <a:custGeom>
            <a:avLst/>
            <a:gdLst/>
            <a:ahLst/>
            <a:cxnLst/>
            <a:rect l="l" t="t" r="r" b="b"/>
            <a:pathLst>
              <a:path w="337819" h="340995">
                <a:moveTo>
                  <a:pt x="168402" y="0"/>
                </a:moveTo>
                <a:lnTo>
                  <a:pt x="123648" y="6078"/>
                </a:lnTo>
                <a:lnTo>
                  <a:pt x="83424" y="23226"/>
                </a:lnTo>
                <a:lnTo>
                  <a:pt x="49339" y="49815"/>
                </a:lnTo>
                <a:lnTo>
                  <a:pt x="23001" y="84215"/>
                </a:lnTo>
                <a:lnTo>
                  <a:pt x="6018" y="124795"/>
                </a:lnTo>
                <a:lnTo>
                  <a:pt x="0" y="169925"/>
                </a:lnTo>
                <a:lnTo>
                  <a:pt x="6018" y="215377"/>
                </a:lnTo>
                <a:lnTo>
                  <a:pt x="23001" y="256173"/>
                </a:lnTo>
                <a:lnTo>
                  <a:pt x="49339" y="290702"/>
                </a:lnTo>
                <a:lnTo>
                  <a:pt x="83424" y="317358"/>
                </a:lnTo>
                <a:lnTo>
                  <a:pt x="123648" y="334532"/>
                </a:lnTo>
                <a:lnTo>
                  <a:pt x="168402" y="340613"/>
                </a:lnTo>
                <a:lnTo>
                  <a:pt x="213476" y="334532"/>
                </a:lnTo>
                <a:lnTo>
                  <a:pt x="253915" y="317358"/>
                </a:lnTo>
                <a:lnTo>
                  <a:pt x="288131" y="290702"/>
                </a:lnTo>
                <a:lnTo>
                  <a:pt x="314536" y="256173"/>
                </a:lnTo>
                <a:lnTo>
                  <a:pt x="331544" y="215377"/>
                </a:lnTo>
                <a:lnTo>
                  <a:pt x="337566" y="169925"/>
                </a:lnTo>
                <a:lnTo>
                  <a:pt x="331544" y="124795"/>
                </a:lnTo>
                <a:lnTo>
                  <a:pt x="314536" y="84215"/>
                </a:lnTo>
                <a:lnTo>
                  <a:pt x="288131" y="49815"/>
                </a:lnTo>
                <a:lnTo>
                  <a:pt x="253915" y="23226"/>
                </a:lnTo>
                <a:lnTo>
                  <a:pt x="213476" y="6078"/>
                </a:lnTo>
                <a:lnTo>
                  <a:pt x="168402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1" name="object 41"/>
          <p:cNvSpPr txBox="1"/>
          <p:nvPr/>
        </p:nvSpPr>
        <p:spPr>
          <a:xfrm>
            <a:off x="2321278" y="3684764"/>
            <a:ext cx="219163" cy="209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361" spc="5" dirty="0">
                <a:latin typeface="Arial"/>
                <a:cs typeface="Arial"/>
              </a:rPr>
              <a:t>26</a:t>
            </a:r>
            <a:endParaRPr sz="1361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1892089" y="2916025"/>
            <a:ext cx="327201" cy="331523"/>
          </a:xfrm>
          <a:custGeom>
            <a:avLst/>
            <a:gdLst/>
            <a:ahLst/>
            <a:cxnLst/>
            <a:rect l="l" t="t" r="r" b="b"/>
            <a:pathLst>
              <a:path w="336550" h="340994">
                <a:moveTo>
                  <a:pt x="168401" y="0"/>
                </a:moveTo>
                <a:lnTo>
                  <a:pt x="123648" y="6081"/>
                </a:lnTo>
                <a:lnTo>
                  <a:pt x="83424" y="23255"/>
                </a:lnTo>
                <a:lnTo>
                  <a:pt x="49339" y="49911"/>
                </a:lnTo>
                <a:lnTo>
                  <a:pt x="23001" y="84440"/>
                </a:lnTo>
                <a:lnTo>
                  <a:pt x="6018" y="125236"/>
                </a:lnTo>
                <a:lnTo>
                  <a:pt x="0" y="170688"/>
                </a:lnTo>
                <a:lnTo>
                  <a:pt x="6018" y="215818"/>
                </a:lnTo>
                <a:lnTo>
                  <a:pt x="23001" y="256398"/>
                </a:lnTo>
                <a:lnTo>
                  <a:pt x="49339" y="290798"/>
                </a:lnTo>
                <a:lnTo>
                  <a:pt x="83424" y="317387"/>
                </a:lnTo>
                <a:lnTo>
                  <a:pt x="123648" y="334535"/>
                </a:lnTo>
                <a:lnTo>
                  <a:pt x="168401" y="340614"/>
                </a:lnTo>
                <a:lnTo>
                  <a:pt x="213098" y="334535"/>
                </a:lnTo>
                <a:lnTo>
                  <a:pt x="253181" y="317387"/>
                </a:lnTo>
                <a:lnTo>
                  <a:pt x="287083" y="290798"/>
                </a:lnTo>
                <a:lnTo>
                  <a:pt x="313238" y="256398"/>
                </a:lnTo>
                <a:lnTo>
                  <a:pt x="330080" y="215818"/>
                </a:lnTo>
                <a:lnTo>
                  <a:pt x="336041" y="170688"/>
                </a:lnTo>
                <a:lnTo>
                  <a:pt x="330080" y="125236"/>
                </a:lnTo>
                <a:lnTo>
                  <a:pt x="313238" y="84440"/>
                </a:lnTo>
                <a:lnTo>
                  <a:pt x="287083" y="49911"/>
                </a:lnTo>
                <a:lnTo>
                  <a:pt x="253181" y="23255"/>
                </a:lnTo>
                <a:lnTo>
                  <a:pt x="213098" y="6081"/>
                </a:lnTo>
                <a:lnTo>
                  <a:pt x="168401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3" name="object 43"/>
          <p:cNvSpPr txBox="1"/>
          <p:nvPr/>
        </p:nvSpPr>
        <p:spPr>
          <a:xfrm>
            <a:off x="1946415" y="2975045"/>
            <a:ext cx="218546" cy="209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361" dirty="0">
                <a:latin typeface="Arial"/>
                <a:cs typeface="Arial"/>
              </a:rPr>
              <a:t>24</a:t>
            </a:r>
            <a:endParaRPr sz="1361">
              <a:latin typeface="Arial"/>
              <a:cs typeface="Arial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2173604" y="2632287"/>
            <a:ext cx="514262" cy="332140"/>
          </a:xfrm>
          <a:custGeom>
            <a:avLst/>
            <a:gdLst/>
            <a:ahLst/>
            <a:cxnLst/>
            <a:rect l="l" t="t" r="r" b="b"/>
            <a:pathLst>
              <a:path w="528955" h="341630">
                <a:moveTo>
                  <a:pt x="528828" y="0"/>
                </a:moveTo>
                <a:lnTo>
                  <a:pt x="0" y="341375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5" name="object 45"/>
          <p:cNvSpPr/>
          <p:nvPr/>
        </p:nvSpPr>
        <p:spPr>
          <a:xfrm>
            <a:off x="1517226" y="3625744"/>
            <a:ext cx="329053" cy="331523"/>
          </a:xfrm>
          <a:custGeom>
            <a:avLst/>
            <a:gdLst/>
            <a:ahLst/>
            <a:cxnLst/>
            <a:rect l="l" t="t" r="r" b="b"/>
            <a:pathLst>
              <a:path w="338455" h="340995">
                <a:moveTo>
                  <a:pt x="169163" y="0"/>
                </a:moveTo>
                <a:lnTo>
                  <a:pt x="124354" y="6078"/>
                </a:lnTo>
                <a:lnTo>
                  <a:pt x="83989" y="23226"/>
                </a:lnTo>
                <a:lnTo>
                  <a:pt x="49720" y="49815"/>
                </a:lnTo>
                <a:lnTo>
                  <a:pt x="23198" y="84215"/>
                </a:lnTo>
                <a:lnTo>
                  <a:pt x="6074" y="124795"/>
                </a:lnTo>
                <a:lnTo>
                  <a:pt x="0" y="169925"/>
                </a:lnTo>
                <a:lnTo>
                  <a:pt x="6074" y="215377"/>
                </a:lnTo>
                <a:lnTo>
                  <a:pt x="23198" y="256173"/>
                </a:lnTo>
                <a:lnTo>
                  <a:pt x="49720" y="290702"/>
                </a:lnTo>
                <a:lnTo>
                  <a:pt x="83989" y="317358"/>
                </a:lnTo>
                <a:lnTo>
                  <a:pt x="124354" y="334532"/>
                </a:lnTo>
                <a:lnTo>
                  <a:pt x="169163" y="340613"/>
                </a:lnTo>
                <a:lnTo>
                  <a:pt x="214238" y="334532"/>
                </a:lnTo>
                <a:lnTo>
                  <a:pt x="254677" y="317358"/>
                </a:lnTo>
                <a:lnTo>
                  <a:pt x="288893" y="290702"/>
                </a:lnTo>
                <a:lnTo>
                  <a:pt x="315298" y="256173"/>
                </a:lnTo>
                <a:lnTo>
                  <a:pt x="332306" y="215377"/>
                </a:lnTo>
                <a:lnTo>
                  <a:pt x="338328" y="169925"/>
                </a:lnTo>
                <a:lnTo>
                  <a:pt x="332306" y="124795"/>
                </a:lnTo>
                <a:lnTo>
                  <a:pt x="315298" y="84215"/>
                </a:lnTo>
                <a:lnTo>
                  <a:pt x="288893" y="49815"/>
                </a:lnTo>
                <a:lnTo>
                  <a:pt x="254677" y="23226"/>
                </a:lnTo>
                <a:lnTo>
                  <a:pt x="214238" y="6078"/>
                </a:lnTo>
                <a:lnTo>
                  <a:pt x="169163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6" name="object 46"/>
          <p:cNvSpPr/>
          <p:nvPr/>
        </p:nvSpPr>
        <p:spPr>
          <a:xfrm>
            <a:off x="3015932" y="3625744"/>
            <a:ext cx="327819" cy="331523"/>
          </a:xfrm>
          <a:custGeom>
            <a:avLst/>
            <a:gdLst/>
            <a:ahLst/>
            <a:cxnLst/>
            <a:rect l="l" t="t" r="r" b="b"/>
            <a:pathLst>
              <a:path w="337185" h="340995">
                <a:moveTo>
                  <a:pt x="168401" y="0"/>
                </a:moveTo>
                <a:lnTo>
                  <a:pt x="123648" y="6078"/>
                </a:lnTo>
                <a:lnTo>
                  <a:pt x="83424" y="23226"/>
                </a:lnTo>
                <a:lnTo>
                  <a:pt x="49339" y="49815"/>
                </a:lnTo>
                <a:lnTo>
                  <a:pt x="23001" y="84215"/>
                </a:lnTo>
                <a:lnTo>
                  <a:pt x="6018" y="124795"/>
                </a:lnTo>
                <a:lnTo>
                  <a:pt x="0" y="169925"/>
                </a:lnTo>
                <a:lnTo>
                  <a:pt x="6018" y="215377"/>
                </a:lnTo>
                <a:lnTo>
                  <a:pt x="23001" y="256173"/>
                </a:lnTo>
                <a:lnTo>
                  <a:pt x="49339" y="290702"/>
                </a:lnTo>
                <a:lnTo>
                  <a:pt x="83424" y="317358"/>
                </a:lnTo>
                <a:lnTo>
                  <a:pt x="123648" y="334532"/>
                </a:lnTo>
                <a:lnTo>
                  <a:pt x="168401" y="340613"/>
                </a:lnTo>
                <a:lnTo>
                  <a:pt x="213155" y="334532"/>
                </a:lnTo>
                <a:lnTo>
                  <a:pt x="253379" y="317358"/>
                </a:lnTo>
                <a:lnTo>
                  <a:pt x="287464" y="290702"/>
                </a:lnTo>
                <a:lnTo>
                  <a:pt x="313802" y="256173"/>
                </a:lnTo>
                <a:lnTo>
                  <a:pt x="330785" y="215377"/>
                </a:lnTo>
                <a:lnTo>
                  <a:pt x="336803" y="169925"/>
                </a:lnTo>
                <a:lnTo>
                  <a:pt x="330785" y="124795"/>
                </a:lnTo>
                <a:lnTo>
                  <a:pt x="313802" y="84215"/>
                </a:lnTo>
                <a:lnTo>
                  <a:pt x="287464" y="49815"/>
                </a:lnTo>
                <a:lnTo>
                  <a:pt x="253379" y="23226"/>
                </a:lnTo>
                <a:lnTo>
                  <a:pt x="213155" y="6078"/>
                </a:lnTo>
                <a:lnTo>
                  <a:pt x="168401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7" name="object 47"/>
          <p:cNvSpPr txBox="1"/>
          <p:nvPr/>
        </p:nvSpPr>
        <p:spPr>
          <a:xfrm>
            <a:off x="3069520" y="3684764"/>
            <a:ext cx="219163" cy="209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361" spc="5" dirty="0">
                <a:latin typeface="Arial"/>
                <a:cs typeface="Arial"/>
              </a:rPr>
              <a:t>32</a:t>
            </a:r>
            <a:endParaRPr sz="1361">
              <a:latin typeface="Arial"/>
              <a:cs typeface="Arial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5402897" y="2916025"/>
            <a:ext cx="327819" cy="331523"/>
          </a:xfrm>
          <a:custGeom>
            <a:avLst/>
            <a:gdLst/>
            <a:ahLst/>
            <a:cxnLst/>
            <a:rect l="l" t="t" r="r" b="b"/>
            <a:pathLst>
              <a:path w="337185" h="340994">
                <a:moveTo>
                  <a:pt x="168401" y="0"/>
                </a:moveTo>
                <a:lnTo>
                  <a:pt x="123648" y="6081"/>
                </a:lnTo>
                <a:lnTo>
                  <a:pt x="83424" y="23255"/>
                </a:lnTo>
                <a:lnTo>
                  <a:pt x="49339" y="49911"/>
                </a:lnTo>
                <a:lnTo>
                  <a:pt x="23001" y="84440"/>
                </a:lnTo>
                <a:lnTo>
                  <a:pt x="6018" y="125236"/>
                </a:lnTo>
                <a:lnTo>
                  <a:pt x="0" y="170688"/>
                </a:lnTo>
                <a:lnTo>
                  <a:pt x="6018" y="215818"/>
                </a:lnTo>
                <a:lnTo>
                  <a:pt x="23001" y="256398"/>
                </a:lnTo>
                <a:lnTo>
                  <a:pt x="49339" y="290798"/>
                </a:lnTo>
                <a:lnTo>
                  <a:pt x="83424" y="317387"/>
                </a:lnTo>
                <a:lnTo>
                  <a:pt x="123648" y="334535"/>
                </a:lnTo>
                <a:lnTo>
                  <a:pt x="168401" y="340614"/>
                </a:lnTo>
                <a:lnTo>
                  <a:pt x="213419" y="334535"/>
                </a:lnTo>
                <a:lnTo>
                  <a:pt x="253717" y="317387"/>
                </a:lnTo>
                <a:lnTo>
                  <a:pt x="287750" y="290798"/>
                </a:lnTo>
                <a:lnTo>
                  <a:pt x="313972" y="256398"/>
                </a:lnTo>
                <a:lnTo>
                  <a:pt x="330838" y="215818"/>
                </a:lnTo>
                <a:lnTo>
                  <a:pt x="336804" y="170688"/>
                </a:lnTo>
                <a:lnTo>
                  <a:pt x="330838" y="125236"/>
                </a:lnTo>
                <a:lnTo>
                  <a:pt x="313972" y="84440"/>
                </a:lnTo>
                <a:lnTo>
                  <a:pt x="287750" y="49911"/>
                </a:lnTo>
                <a:lnTo>
                  <a:pt x="253717" y="23255"/>
                </a:lnTo>
                <a:lnTo>
                  <a:pt x="213419" y="6081"/>
                </a:lnTo>
                <a:lnTo>
                  <a:pt x="168401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9" name="object 49"/>
          <p:cNvSpPr/>
          <p:nvPr/>
        </p:nvSpPr>
        <p:spPr>
          <a:xfrm>
            <a:off x="4935432" y="2632287"/>
            <a:ext cx="516114" cy="332140"/>
          </a:xfrm>
          <a:custGeom>
            <a:avLst/>
            <a:gdLst/>
            <a:ahLst/>
            <a:cxnLst/>
            <a:rect l="l" t="t" r="r" b="b"/>
            <a:pathLst>
              <a:path w="530860" h="341630">
                <a:moveTo>
                  <a:pt x="0" y="0"/>
                </a:moveTo>
                <a:lnTo>
                  <a:pt x="530351" y="341375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0" name="object 50"/>
          <p:cNvSpPr/>
          <p:nvPr/>
        </p:nvSpPr>
        <p:spPr>
          <a:xfrm>
            <a:off x="3904933" y="2916025"/>
            <a:ext cx="327819" cy="331523"/>
          </a:xfrm>
          <a:custGeom>
            <a:avLst/>
            <a:gdLst/>
            <a:ahLst/>
            <a:cxnLst/>
            <a:rect l="l" t="t" r="r" b="b"/>
            <a:pathLst>
              <a:path w="337185" h="340994">
                <a:moveTo>
                  <a:pt x="168401" y="0"/>
                </a:moveTo>
                <a:lnTo>
                  <a:pt x="123648" y="6081"/>
                </a:lnTo>
                <a:lnTo>
                  <a:pt x="83424" y="23255"/>
                </a:lnTo>
                <a:lnTo>
                  <a:pt x="49339" y="49911"/>
                </a:lnTo>
                <a:lnTo>
                  <a:pt x="23001" y="84440"/>
                </a:lnTo>
                <a:lnTo>
                  <a:pt x="6018" y="125236"/>
                </a:lnTo>
                <a:lnTo>
                  <a:pt x="0" y="170688"/>
                </a:lnTo>
                <a:lnTo>
                  <a:pt x="6018" y="215818"/>
                </a:lnTo>
                <a:lnTo>
                  <a:pt x="23001" y="256398"/>
                </a:lnTo>
                <a:lnTo>
                  <a:pt x="49339" y="290798"/>
                </a:lnTo>
                <a:lnTo>
                  <a:pt x="83424" y="317387"/>
                </a:lnTo>
                <a:lnTo>
                  <a:pt x="123648" y="334535"/>
                </a:lnTo>
                <a:lnTo>
                  <a:pt x="168401" y="340614"/>
                </a:lnTo>
                <a:lnTo>
                  <a:pt x="213155" y="334535"/>
                </a:lnTo>
                <a:lnTo>
                  <a:pt x="253379" y="317387"/>
                </a:lnTo>
                <a:lnTo>
                  <a:pt x="287464" y="290798"/>
                </a:lnTo>
                <a:lnTo>
                  <a:pt x="313802" y="256398"/>
                </a:lnTo>
                <a:lnTo>
                  <a:pt x="330785" y="215818"/>
                </a:lnTo>
                <a:lnTo>
                  <a:pt x="336803" y="170688"/>
                </a:lnTo>
                <a:lnTo>
                  <a:pt x="330785" y="125236"/>
                </a:lnTo>
                <a:lnTo>
                  <a:pt x="313802" y="84440"/>
                </a:lnTo>
                <a:lnTo>
                  <a:pt x="287464" y="49911"/>
                </a:lnTo>
                <a:lnTo>
                  <a:pt x="253379" y="23255"/>
                </a:lnTo>
                <a:lnTo>
                  <a:pt x="213155" y="6081"/>
                </a:lnTo>
                <a:lnTo>
                  <a:pt x="168401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1" name="object 51"/>
          <p:cNvSpPr txBox="1"/>
          <p:nvPr/>
        </p:nvSpPr>
        <p:spPr>
          <a:xfrm>
            <a:off x="3960001" y="2975045"/>
            <a:ext cx="218546" cy="209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361" dirty="0">
                <a:latin typeface="Arial"/>
                <a:cs typeface="Arial"/>
              </a:rPr>
              <a:t>19</a:t>
            </a:r>
            <a:endParaRPr sz="1361">
              <a:latin typeface="Arial"/>
              <a:cs typeface="Arial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4186449" y="2632287"/>
            <a:ext cx="514262" cy="332140"/>
          </a:xfrm>
          <a:custGeom>
            <a:avLst/>
            <a:gdLst/>
            <a:ahLst/>
            <a:cxnLst/>
            <a:rect l="l" t="t" r="r" b="b"/>
            <a:pathLst>
              <a:path w="528954" h="341630">
                <a:moveTo>
                  <a:pt x="528827" y="0"/>
                </a:moveTo>
                <a:lnTo>
                  <a:pt x="0" y="341375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3" name="object 53"/>
          <p:cNvSpPr txBox="1"/>
          <p:nvPr/>
        </p:nvSpPr>
        <p:spPr>
          <a:xfrm>
            <a:off x="3527354" y="1863794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1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2482780" y="2282366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2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4469682" y="2386811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3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1750824" y="2909099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4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3213216" y="2937991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5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4260014" y="3013556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6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5201618" y="2976515"/>
            <a:ext cx="474751" cy="209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268546" algn="l"/>
              </a:tabLst>
            </a:pPr>
            <a:r>
              <a:rPr sz="1069" spc="10" dirty="0">
                <a:latin typeface="Times New Roman"/>
                <a:cs typeface="Times New Roman"/>
              </a:rPr>
              <a:t>7	</a:t>
            </a:r>
            <a:r>
              <a:rPr sz="1361" dirty="0">
                <a:latin typeface="Arial"/>
                <a:cs typeface="Arial"/>
              </a:rPr>
              <a:t>68</a:t>
            </a:r>
            <a:endParaRPr sz="1361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1437451" y="3536585"/>
            <a:ext cx="353131" cy="3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42"/>
              </a:lnSpc>
            </a:pPr>
            <a:r>
              <a:rPr sz="1069" spc="10" dirty="0">
                <a:latin typeface="Times New Roman"/>
                <a:cs typeface="Times New Roman"/>
              </a:rPr>
              <a:t>8</a:t>
            </a:r>
            <a:endParaRPr sz="1069">
              <a:latin typeface="Times New Roman"/>
              <a:cs typeface="Times New Roman"/>
            </a:endParaRPr>
          </a:p>
          <a:p>
            <a:pPr marL="146929">
              <a:lnSpc>
                <a:spcPts val="1492"/>
              </a:lnSpc>
            </a:pPr>
            <a:r>
              <a:rPr sz="1361" dirty="0">
                <a:latin typeface="Arial"/>
                <a:cs typeface="Arial"/>
              </a:rPr>
              <a:t>65</a:t>
            </a:r>
            <a:endParaRPr sz="1361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2099759" y="3641029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9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2796886" y="3641029"/>
            <a:ext cx="16421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10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4" name="object 64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44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192100476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6"/>
            <a:ext cx="140696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CS301 – Data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43804" y="868856"/>
            <a:ext cx="86615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29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99421" y="1777364"/>
            <a:ext cx="5556" cy="0"/>
          </a:xfrm>
          <a:custGeom>
            <a:avLst/>
            <a:gdLst/>
            <a:ahLst/>
            <a:cxnLst/>
            <a:rect l="l" t="t" r="r" b="b"/>
            <a:pathLst>
              <a:path w="5715">
                <a:moveTo>
                  <a:pt x="0" y="0"/>
                </a:moveTo>
                <a:lnTo>
                  <a:pt x="5334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299421" y="1777364"/>
            <a:ext cx="4957410" cy="0"/>
          </a:xfrm>
          <a:custGeom>
            <a:avLst/>
            <a:gdLst/>
            <a:ahLst/>
            <a:cxnLst/>
            <a:rect l="l" t="t" r="r" b="b"/>
            <a:pathLst>
              <a:path w="5099050">
                <a:moveTo>
                  <a:pt x="0" y="0"/>
                </a:moveTo>
                <a:lnTo>
                  <a:pt x="5098542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/>
          <p:nvPr/>
        </p:nvSpPr>
        <p:spPr>
          <a:xfrm>
            <a:off x="6250411" y="1777364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/>
          <p:nvPr/>
        </p:nvSpPr>
        <p:spPr>
          <a:xfrm>
            <a:off x="1302014" y="1780328"/>
            <a:ext cx="0" cy="4184474"/>
          </a:xfrm>
          <a:custGeom>
            <a:avLst/>
            <a:gdLst/>
            <a:ahLst/>
            <a:cxnLst/>
            <a:rect l="l" t="t" r="r" b="b"/>
            <a:pathLst>
              <a:path h="4304030">
                <a:moveTo>
                  <a:pt x="0" y="0"/>
                </a:moveTo>
                <a:lnTo>
                  <a:pt x="0" y="4303775"/>
                </a:lnTo>
              </a:path>
            </a:pathLst>
          </a:custGeom>
          <a:ln w="53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" name="object 8"/>
          <p:cNvSpPr/>
          <p:nvPr/>
        </p:nvSpPr>
        <p:spPr>
          <a:xfrm>
            <a:off x="1299421" y="5961961"/>
            <a:ext cx="4951236" cy="0"/>
          </a:xfrm>
          <a:custGeom>
            <a:avLst/>
            <a:gdLst/>
            <a:ahLst/>
            <a:cxnLst/>
            <a:rect l="l" t="t" r="r" b="b"/>
            <a:pathLst>
              <a:path w="5092700">
                <a:moveTo>
                  <a:pt x="0" y="0"/>
                </a:moveTo>
                <a:lnTo>
                  <a:pt x="5092446" y="0"/>
                </a:lnTo>
              </a:path>
            </a:pathLst>
          </a:custGeom>
          <a:ln w="53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" name="object 9"/>
          <p:cNvSpPr/>
          <p:nvPr/>
        </p:nvSpPr>
        <p:spPr>
          <a:xfrm>
            <a:off x="6253373" y="1780328"/>
            <a:ext cx="0" cy="4184474"/>
          </a:xfrm>
          <a:custGeom>
            <a:avLst/>
            <a:gdLst/>
            <a:ahLst/>
            <a:cxnLst/>
            <a:rect l="l" t="t" r="r" b="b"/>
            <a:pathLst>
              <a:path h="4304030">
                <a:moveTo>
                  <a:pt x="0" y="0"/>
                </a:moveTo>
                <a:lnTo>
                  <a:pt x="0" y="4303776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" name="object 10"/>
          <p:cNvSpPr txBox="1"/>
          <p:nvPr/>
        </p:nvSpPr>
        <p:spPr>
          <a:xfrm>
            <a:off x="1516732" y="5133834"/>
            <a:ext cx="442648" cy="209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332750" algn="l"/>
              </a:tabLst>
            </a:pPr>
            <a:r>
              <a:rPr sz="1361" spc="5" dirty="0">
                <a:latin typeface="Arial"/>
                <a:cs typeface="Arial"/>
              </a:rPr>
              <a:t>0	1</a:t>
            </a:r>
            <a:endParaRPr sz="1361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145713" y="5144193"/>
            <a:ext cx="121620" cy="209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361" spc="5" dirty="0">
                <a:latin typeface="Arial"/>
                <a:cs typeface="Arial"/>
              </a:rPr>
              <a:t>2</a:t>
            </a:r>
            <a:endParaRPr sz="1361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466481" y="5133821"/>
            <a:ext cx="121620" cy="209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361" spc="5" dirty="0">
                <a:latin typeface="Arial"/>
                <a:cs typeface="Arial"/>
              </a:rPr>
              <a:t>3</a:t>
            </a:r>
            <a:endParaRPr sz="1361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773927" y="5144193"/>
            <a:ext cx="3312760" cy="209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326577" algn="l"/>
                <a:tab pos="640806" algn="l"/>
                <a:tab pos="955035" algn="l"/>
                <a:tab pos="1269265" algn="l"/>
                <a:tab pos="1584112" algn="l"/>
                <a:tab pos="1849572" algn="l"/>
                <a:tab pos="2484822" algn="l"/>
              </a:tabLst>
            </a:pPr>
            <a:r>
              <a:rPr sz="1361" spc="5" dirty="0">
                <a:latin typeface="Arial"/>
                <a:cs typeface="Arial"/>
              </a:rPr>
              <a:t>4	5	6	7	8	9	</a:t>
            </a:r>
            <a:r>
              <a:rPr sz="1361" dirty="0">
                <a:latin typeface="Arial"/>
                <a:cs typeface="Arial"/>
              </a:rPr>
              <a:t>10 </a:t>
            </a:r>
            <a:r>
              <a:rPr sz="1361" spc="198" dirty="0">
                <a:latin typeface="Arial"/>
                <a:cs typeface="Arial"/>
              </a:rPr>
              <a:t> </a:t>
            </a:r>
            <a:r>
              <a:rPr sz="1361" dirty="0">
                <a:latin typeface="Arial"/>
                <a:cs typeface="Arial"/>
              </a:rPr>
              <a:t>11	12  13 </a:t>
            </a:r>
            <a:r>
              <a:rPr sz="1361" spc="253" dirty="0">
                <a:latin typeface="Arial"/>
                <a:cs typeface="Arial"/>
              </a:rPr>
              <a:t> </a:t>
            </a:r>
            <a:r>
              <a:rPr sz="1361" dirty="0">
                <a:latin typeface="Arial"/>
                <a:cs typeface="Arial"/>
              </a:rPr>
              <a:t>14</a:t>
            </a:r>
            <a:endParaRPr sz="1361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916536" y="4637721"/>
            <a:ext cx="298803" cy="121003"/>
          </a:xfrm>
          <a:custGeom>
            <a:avLst/>
            <a:gdLst/>
            <a:ahLst/>
            <a:cxnLst/>
            <a:rect l="l" t="t" r="r" b="b"/>
            <a:pathLst>
              <a:path w="307339" h="124460">
                <a:moveTo>
                  <a:pt x="268344" y="60672"/>
                </a:moveTo>
                <a:lnTo>
                  <a:pt x="240792" y="72389"/>
                </a:lnTo>
                <a:lnTo>
                  <a:pt x="301751" y="124206"/>
                </a:lnTo>
                <a:lnTo>
                  <a:pt x="305104" y="73913"/>
                </a:lnTo>
                <a:lnTo>
                  <a:pt x="277368" y="73913"/>
                </a:lnTo>
                <a:lnTo>
                  <a:pt x="274319" y="71628"/>
                </a:lnTo>
                <a:lnTo>
                  <a:pt x="268344" y="60672"/>
                </a:lnTo>
                <a:close/>
              </a:path>
              <a:path w="307339" h="124460">
                <a:moveTo>
                  <a:pt x="118872" y="0"/>
                </a:moveTo>
                <a:lnTo>
                  <a:pt x="117348" y="0"/>
                </a:lnTo>
                <a:lnTo>
                  <a:pt x="115824" y="762"/>
                </a:lnTo>
                <a:lnTo>
                  <a:pt x="114300" y="762"/>
                </a:lnTo>
                <a:lnTo>
                  <a:pt x="109728" y="2286"/>
                </a:lnTo>
                <a:lnTo>
                  <a:pt x="106680" y="3048"/>
                </a:lnTo>
                <a:lnTo>
                  <a:pt x="103631" y="4572"/>
                </a:lnTo>
                <a:lnTo>
                  <a:pt x="99822" y="5334"/>
                </a:lnTo>
                <a:lnTo>
                  <a:pt x="76962" y="14478"/>
                </a:lnTo>
                <a:lnTo>
                  <a:pt x="70866" y="17525"/>
                </a:lnTo>
                <a:lnTo>
                  <a:pt x="64007" y="20574"/>
                </a:lnTo>
                <a:lnTo>
                  <a:pt x="57912" y="25146"/>
                </a:lnTo>
                <a:lnTo>
                  <a:pt x="52578" y="28956"/>
                </a:lnTo>
                <a:lnTo>
                  <a:pt x="42672" y="38862"/>
                </a:lnTo>
                <a:lnTo>
                  <a:pt x="38100" y="44958"/>
                </a:lnTo>
                <a:lnTo>
                  <a:pt x="29718" y="55625"/>
                </a:lnTo>
                <a:lnTo>
                  <a:pt x="21336" y="67818"/>
                </a:lnTo>
                <a:lnTo>
                  <a:pt x="14478" y="80772"/>
                </a:lnTo>
                <a:lnTo>
                  <a:pt x="7619" y="92963"/>
                </a:lnTo>
                <a:lnTo>
                  <a:pt x="0" y="105156"/>
                </a:lnTo>
                <a:lnTo>
                  <a:pt x="0" y="108966"/>
                </a:lnTo>
                <a:lnTo>
                  <a:pt x="2286" y="111251"/>
                </a:lnTo>
                <a:lnTo>
                  <a:pt x="5333" y="112013"/>
                </a:lnTo>
                <a:lnTo>
                  <a:pt x="8381" y="109728"/>
                </a:lnTo>
                <a:lnTo>
                  <a:pt x="15239" y="97536"/>
                </a:lnTo>
                <a:lnTo>
                  <a:pt x="22098" y="84582"/>
                </a:lnTo>
                <a:lnTo>
                  <a:pt x="29718" y="72389"/>
                </a:lnTo>
                <a:lnTo>
                  <a:pt x="58674" y="35813"/>
                </a:lnTo>
                <a:lnTo>
                  <a:pt x="87630" y="19812"/>
                </a:lnTo>
                <a:lnTo>
                  <a:pt x="95250" y="16763"/>
                </a:lnTo>
                <a:lnTo>
                  <a:pt x="102869" y="14478"/>
                </a:lnTo>
                <a:lnTo>
                  <a:pt x="106680" y="12954"/>
                </a:lnTo>
                <a:lnTo>
                  <a:pt x="109728" y="12192"/>
                </a:lnTo>
                <a:lnTo>
                  <a:pt x="112775" y="10668"/>
                </a:lnTo>
                <a:lnTo>
                  <a:pt x="117348" y="9144"/>
                </a:lnTo>
                <a:lnTo>
                  <a:pt x="118872" y="9144"/>
                </a:lnTo>
                <a:lnTo>
                  <a:pt x="119464" y="8551"/>
                </a:lnTo>
                <a:lnTo>
                  <a:pt x="118110" y="8382"/>
                </a:lnTo>
                <a:lnTo>
                  <a:pt x="227075" y="8382"/>
                </a:lnTo>
                <a:lnTo>
                  <a:pt x="220218" y="6096"/>
                </a:lnTo>
                <a:lnTo>
                  <a:pt x="216407" y="5334"/>
                </a:lnTo>
                <a:lnTo>
                  <a:pt x="212598" y="5334"/>
                </a:lnTo>
                <a:lnTo>
                  <a:pt x="208025" y="4572"/>
                </a:lnTo>
                <a:lnTo>
                  <a:pt x="202692" y="4572"/>
                </a:lnTo>
                <a:lnTo>
                  <a:pt x="197357" y="3810"/>
                </a:lnTo>
                <a:lnTo>
                  <a:pt x="191262" y="3810"/>
                </a:lnTo>
                <a:lnTo>
                  <a:pt x="185166" y="3048"/>
                </a:lnTo>
                <a:lnTo>
                  <a:pt x="169925" y="3048"/>
                </a:lnTo>
                <a:lnTo>
                  <a:pt x="161544" y="2286"/>
                </a:lnTo>
                <a:lnTo>
                  <a:pt x="152400" y="2286"/>
                </a:lnTo>
                <a:lnTo>
                  <a:pt x="142494" y="1524"/>
                </a:lnTo>
                <a:lnTo>
                  <a:pt x="118872" y="0"/>
                </a:lnTo>
                <a:close/>
              </a:path>
              <a:path w="307339" h="124460">
                <a:moveTo>
                  <a:pt x="276960" y="57008"/>
                </a:moveTo>
                <a:lnTo>
                  <a:pt x="268344" y="60672"/>
                </a:lnTo>
                <a:lnTo>
                  <a:pt x="274319" y="71628"/>
                </a:lnTo>
                <a:lnTo>
                  <a:pt x="277368" y="73913"/>
                </a:lnTo>
                <a:lnTo>
                  <a:pt x="281178" y="73151"/>
                </a:lnTo>
                <a:lnTo>
                  <a:pt x="282701" y="70866"/>
                </a:lnTo>
                <a:lnTo>
                  <a:pt x="282701" y="67056"/>
                </a:lnTo>
                <a:lnTo>
                  <a:pt x="276960" y="57008"/>
                </a:lnTo>
                <a:close/>
              </a:path>
              <a:path w="307339" h="124460">
                <a:moveTo>
                  <a:pt x="307086" y="44196"/>
                </a:moveTo>
                <a:lnTo>
                  <a:pt x="276960" y="57008"/>
                </a:lnTo>
                <a:lnTo>
                  <a:pt x="282701" y="67056"/>
                </a:lnTo>
                <a:lnTo>
                  <a:pt x="282701" y="70866"/>
                </a:lnTo>
                <a:lnTo>
                  <a:pt x="281178" y="73151"/>
                </a:lnTo>
                <a:lnTo>
                  <a:pt x="277368" y="73913"/>
                </a:lnTo>
                <a:lnTo>
                  <a:pt x="305104" y="73913"/>
                </a:lnTo>
                <a:lnTo>
                  <a:pt x="307086" y="44196"/>
                </a:lnTo>
                <a:close/>
              </a:path>
              <a:path w="307339" h="124460">
                <a:moveTo>
                  <a:pt x="265175" y="54863"/>
                </a:moveTo>
                <a:lnTo>
                  <a:pt x="268344" y="60672"/>
                </a:lnTo>
                <a:lnTo>
                  <a:pt x="276960" y="57008"/>
                </a:lnTo>
                <a:lnTo>
                  <a:pt x="276170" y="55625"/>
                </a:lnTo>
                <a:lnTo>
                  <a:pt x="265938" y="55625"/>
                </a:lnTo>
                <a:lnTo>
                  <a:pt x="265175" y="54863"/>
                </a:lnTo>
                <a:close/>
              </a:path>
              <a:path w="307339" h="124460">
                <a:moveTo>
                  <a:pt x="227837" y="8382"/>
                </a:moveTo>
                <a:lnTo>
                  <a:pt x="119633" y="8382"/>
                </a:lnTo>
                <a:lnTo>
                  <a:pt x="119464" y="8551"/>
                </a:lnTo>
                <a:lnTo>
                  <a:pt x="130301" y="9906"/>
                </a:lnTo>
                <a:lnTo>
                  <a:pt x="141731" y="10668"/>
                </a:lnTo>
                <a:lnTo>
                  <a:pt x="151637" y="10668"/>
                </a:lnTo>
                <a:lnTo>
                  <a:pt x="161544" y="11430"/>
                </a:lnTo>
                <a:lnTo>
                  <a:pt x="169925" y="11430"/>
                </a:lnTo>
                <a:lnTo>
                  <a:pt x="177545" y="12192"/>
                </a:lnTo>
                <a:lnTo>
                  <a:pt x="184404" y="12192"/>
                </a:lnTo>
                <a:lnTo>
                  <a:pt x="191262" y="12954"/>
                </a:lnTo>
                <a:lnTo>
                  <a:pt x="201930" y="12954"/>
                </a:lnTo>
                <a:lnTo>
                  <a:pt x="207263" y="13716"/>
                </a:lnTo>
                <a:lnTo>
                  <a:pt x="211074" y="13716"/>
                </a:lnTo>
                <a:lnTo>
                  <a:pt x="215645" y="14478"/>
                </a:lnTo>
                <a:lnTo>
                  <a:pt x="224789" y="16763"/>
                </a:lnTo>
                <a:lnTo>
                  <a:pt x="224028" y="16763"/>
                </a:lnTo>
                <a:lnTo>
                  <a:pt x="230124" y="19050"/>
                </a:lnTo>
                <a:lnTo>
                  <a:pt x="234695" y="22098"/>
                </a:lnTo>
                <a:lnTo>
                  <a:pt x="237744" y="24384"/>
                </a:lnTo>
                <a:lnTo>
                  <a:pt x="246125" y="32766"/>
                </a:lnTo>
                <a:lnTo>
                  <a:pt x="249174" y="36575"/>
                </a:lnTo>
                <a:lnTo>
                  <a:pt x="252983" y="40386"/>
                </a:lnTo>
                <a:lnTo>
                  <a:pt x="256794" y="44958"/>
                </a:lnTo>
                <a:lnTo>
                  <a:pt x="265938" y="55625"/>
                </a:lnTo>
                <a:lnTo>
                  <a:pt x="276170" y="55625"/>
                </a:lnTo>
                <a:lnTo>
                  <a:pt x="273557" y="51054"/>
                </a:lnTo>
                <a:lnTo>
                  <a:pt x="272795" y="50292"/>
                </a:lnTo>
                <a:lnTo>
                  <a:pt x="268224" y="44196"/>
                </a:lnTo>
                <a:lnTo>
                  <a:pt x="263651" y="39624"/>
                </a:lnTo>
                <a:lnTo>
                  <a:pt x="256031" y="30480"/>
                </a:lnTo>
                <a:lnTo>
                  <a:pt x="243078" y="17525"/>
                </a:lnTo>
                <a:lnTo>
                  <a:pt x="236981" y="12954"/>
                </a:lnTo>
                <a:lnTo>
                  <a:pt x="227837" y="8382"/>
                </a:lnTo>
                <a:close/>
              </a:path>
              <a:path w="307339" h="124460">
                <a:moveTo>
                  <a:pt x="119633" y="8382"/>
                </a:moveTo>
                <a:lnTo>
                  <a:pt x="118110" y="8382"/>
                </a:lnTo>
                <a:lnTo>
                  <a:pt x="119464" y="8551"/>
                </a:lnTo>
                <a:lnTo>
                  <a:pt x="119633" y="838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" name="object 15"/>
          <p:cNvSpPr/>
          <p:nvPr/>
        </p:nvSpPr>
        <p:spPr>
          <a:xfrm>
            <a:off x="1891346" y="4459922"/>
            <a:ext cx="642056" cy="303124"/>
          </a:xfrm>
          <a:custGeom>
            <a:avLst/>
            <a:gdLst/>
            <a:ahLst/>
            <a:cxnLst/>
            <a:rect l="l" t="t" r="r" b="b"/>
            <a:pathLst>
              <a:path w="660400" h="311785">
                <a:moveTo>
                  <a:pt x="350519" y="0"/>
                </a:moveTo>
                <a:lnTo>
                  <a:pt x="327659" y="0"/>
                </a:lnTo>
                <a:lnTo>
                  <a:pt x="304800" y="762"/>
                </a:lnTo>
                <a:lnTo>
                  <a:pt x="259841" y="4572"/>
                </a:lnTo>
                <a:lnTo>
                  <a:pt x="217931" y="12953"/>
                </a:lnTo>
                <a:lnTo>
                  <a:pt x="179831" y="25908"/>
                </a:lnTo>
                <a:lnTo>
                  <a:pt x="141731" y="48767"/>
                </a:lnTo>
                <a:lnTo>
                  <a:pt x="134874" y="54863"/>
                </a:lnTo>
                <a:lnTo>
                  <a:pt x="128015" y="60198"/>
                </a:lnTo>
                <a:lnTo>
                  <a:pt x="115062" y="73151"/>
                </a:lnTo>
                <a:lnTo>
                  <a:pt x="108965" y="80010"/>
                </a:lnTo>
                <a:lnTo>
                  <a:pt x="102869" y="87629"/>
                </a:lnTo>
                <a:lnTo>
                  <a:pt x="97536" y="95250"/>
                </a:lnTo>
                <a:lnTo>
                  <a:pt x="86106" y="111251"/>
                </a:lnTo>
                <a:lnTo>
                  <a:pt x="66293" y="145541"/>
                </a:lnTo>
                <a:lnTo>
                  <a:pt x="48006" y="182879"/>
                </a:lnTo>
                <a:lnTo>
                  <a:pt x="31241" y="222503"/>
                </a:lnTo>
                <a:lnTo>
                  <a:pt x="15239" y="263651"/>
                </a:lnTo>
                <a:lnTo>
                  <a:pt x="0" y="305562"/>
                </a:lnTo>
                <a:lnTo>
                  <a:pt x="0" y="309372"/>
                </a:lnTo>
                <a:lnTo>
                  <a:pt x="3047" y="311658"/>
                </a:lnTo>
                <a:lnTo>
                  <a:pt x="6095" y="311658"/>
                </a:lnTo>
                <a:lnTo>
                  <a:pt x="8381" y="308610"/>
                </a:lnTo>
                <a:lnTo>
                  <a:pt x="23621" y="266700"/>
                </a:lnTo>
                <a:lnTo>
                  <a:pt x="31241" y="246125"/>
                </a:lnTo>
                <a:lnTo>
                  <a:pt x="48006" y="205739"/>
                </a:lnTo>
                <a:lnTo>
                  <a:pt x="64769" y="167639"/>
                </a:lnTo>
                <a:lnTo>
                  <a:pt x="83819" y="131825"/>
                </a:lnTo>
                <a:lnTo>
                  <a:pt x="109727" y="92963"/>
                </a:lnTo>
                <a:lnTo>
                  <a:pt x="140207" y="60960"/>
                </a:lnTo>
                <a:lnTo>
                  <a:pt x="183641" y="34289"/>
                </a:lnTo>
                <a:lnTo>
                  <a:pt x="220218" y="22098"/>
                </a:lnTo>
                <a:lnTo>
                  <a:pt x="230124" y="19050"/>
                </a:lnTo>
                <a:lnTo>
                  <a:pt x="240030" y="16763"/>
                </a:lnTo>
                <a:lnTo>
                  <a:pt x="282701" y="10667"/>
                </a:lnTo>
                <a:lnTo>
                  <a:pt x="305562" y="9143"/>
                </a:lnTo>
                <a:lnTo>
                  <a:pt x="420369" y="9143"/>
                </a:lnTo>
                <a:lnTo>
                  <a:pt x="416813" y="8381"/>
                </a:lnTo>
                <a:lnTo>
                  <a:pt x="395477" y="4572"/>
                </a:lnTo>
                <a:lnTo>
                  <a:pt x="350519" y="0"/>
                </a:lnTo>
                <a:close/>
              </a:path>
              <a:path w="660400" h="311785">
                <a:moveTo>
                  <a:pt x="621897" y="241498"/>
                </a:moveTo>
                <a:lnTo>
                  <a:pt x="592074" y="252222"/>
                </a:lnTo>
                <a:lnTo>
                  <a:pt x="650747" y="307086"/>
                </a:lnTo>
                <a:lnTo>
                  <a:pt x="656726" y="255269"/>
                </a:lnTo>
                <a:lnTo>
                  <a:pt x="628650" y="255269"/>
                </a:lnTo>
                <a:lnTo>
                  <a:pt x="626363" y="252984"/>
                </a:lnTo>
                <a:lnTo>
                  <a:pt x="621897" y="241498"/>
                </a:lnTo>
                <a:close/>
              </a:path>
              <a:path w="660400" h="311785">
                <a:moveTo>
                  <a:pt x="630291" y="238480"/>
                </a:moveTo>
                <a:lnTo>
                  <a:pt x="621897" y="241498"/>
                </a:lnTo>
                <a:lnTo>
                  <a:pt x="626363" y="252984"/>
                </a:lnTo>
                <a:lnTo>
                  <a:pt x="628650" y="255269"/>
                </a:lnTo>
                <a:lnTo>
                  <a:pt x="631697" y="255269"/>
                </a:lnTo>
                <a:lnTo>
                  <a:pt x="633983" y="252984"/>
                </a:lnTo>
                <a:lnTo>
                  <a:pt x="634745" y="249936"/>
                </a:lnTo>
                <a:lnTo>
                  <a:pt x="630291" y="238480"/>
                </a:lnTo>
                <a:close/>
              </a:path>
              <a:path w="660400" h="311785">
                <a:moveTo>
                  <a:pt x="659891" y="227837"/>
                </a:moveTo>
                <a:lnTo>
                  <a:pt x="630291" y="238480"/>
                </a:lnTo>
                <a:lnTo>
                  <a:pt x="634745" y="249936"/>
                </a:lnTo>
                <a:lnTo>
                  <a:pt x="633983" y="252984"/>
                </a:lnTo>
                <a:lnTo>
                  <a:pt x="631697" y="255269"/>
                </a:lnTo>
                <a:lnTo>
                  <a:pt x="656726" y="255269"/>
                </a:lnTo>
                <a:lnTo>
                  <a:pt x="659891" y="227837"/>
                </a:lnTo>
                <a:close/>
              </a:path>
              <a:path w="660400" h="311785">
                <a:moveTo>
                  <a:pt x="420369" y="9143"/>
                </a:moveTo>
                <a:lnTo>
                  <a:pt x="350519" y="9143"/>
                </a:lnTo>
                <a:lnTo>
                  <a:pt x="372618" y="10667"/>
                </a:lnTo>
                <a:lnTo>
                  <a:pt x="393953" y="13715"/>
                </a:lnTo>
                <a:lnTo>
                  <a:pt x="415289" y="17525"/>
                </a:lnTo>
                <a:lnTo>
                  <a:pt x="425195" y="19050"/>
                </a:lnTo>
                <a:lnTo>
                  <a:pt x="435101" y="22098"/>
                </a:lnTo>
                <a:lnTo>
                  <a:pt x="471677" y="34289"/>
                </a:lnTo>
                <a:lnTo>
                  <a:pt x="508253" y="55625"/>
                </a:lnTo>
                <a:lnTo>
                  <a:pt x="545591" y="92963"/>
                </a:lnTo>
                <a:lnTo>
                  <a:pt x="581406" y="149351"/>
                </a:lnTo>
                <a:lnTo>
                  <a:pt x="607313" y="205739"/>
                </a:lnTo>
                <a:lnTo>
                  <a:pt x="621897" y="241498"/>
                </a:lnTo>
                <a:lnTo>
                  <a:pt x="630291" y="238480"/>
                </a:lnTo>
                <a:lnTo>
                  <a:pt x="607313" y="182879"/>
                </a:lnTo>
                <a:lnTo>
                  <a:pt x="589026" y="145541"/>
                </a:lnTo>
                <a:lnTo>
                  <a:pt x="569213" y="110489"/>
                </a:lnTo>
                <a:lnTo>
                  <a:pt x="557783" y="95250"/>
                </a:lnTo>
                <a:lnTo>
                  <a:pt x="552450" y="87629"/>
                </a:lnTo>
                <a:lnTo>
                  <a:pt x="520445" y="54101"/>
                </a:lnTo>
                <a:lnTo>
                  <a:pt x="483107" y="29717"/>
                </a:lnTo>
                <a:lnTo>
                  <a:pt x="437388" y="12953"/>
                </a:lnTo>
                <a:lnTo>
                  <a:pt x="427481" y="10667"/>
                </a:lnTo>
                <a:lnTo>
                  <a:pt x="420369" y="91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" name="object 16"/>
          <p:cNvSpPr/>
          <p:nvPr/>
        </p:nvSpPr>
        <p:spPr>
          <a:xfrm>
            <a:off x="2572174" y="4400656"/>
            <a:ext cx="895791" cy="362391"/>
          </a:xfrm>
          <a:custGeom>
            <a:avLst/>
            <a:gdLst/>
            <a:ahLst/>
            <a:cxnLst/>
            <a:rect l="l" t="t" r="r" b="b"/>
            <a:pathLst>
              <a:path w="921385" h="372745">
                <a:moveTo>
                  <a:pt x="531113" y="0"/>
                </a:moveTo>
                <a:lnTo>
                  <a:pt x="479298" y="0"/>
                </a:lnTo>
                <a:lnTo>
                  <a:pt x="466344" y="1524"/>
                </a:lnTo>
                <a:lnTo>
                  <a:pt x="453390" y="2286"/>
                </a:lnTo>
                <a:lnTo>
                  <a:pt x="414528" y="7620"/>
                </a:lnTo>
                <a:lnTo>
                  <a:pt x="364998" y="19050"/>
                </a:lnTo>
                <a:lnTo>
                  <a:pt x="353568" y="22860"/>
                </a:lnTo>
                <a:lnTo>
                  <a:pt x="341375" y="26670"/>
                </a:lnTo>
                <a:lnTo>
                  <a:pt x="296418" y="45720"/>
                </a:lnTo>
                <a:lnTo>
                  <a:pt x="254508" y="71627"/>
                </a:lnTo>
                <a:lnTo>
                  <a:pt x="214122" y="104394"/>
                </a:lnTo>
                <a:lnTo>
                  <a:pt x="184404" y="131825"/>
                </a:lnTo>
                <a:lnTo>
                  <a:pt x="146304" y="172974"/>
                </a:lnTo>
                <a:lnTo>
                  <a:pt x="108966" y="217932"/>
                </a:lnTo>
                <a:lnTo>
                  <a:pt x="54102" y="290322"/>
                </a:lnTo>
                <a:lnTo>
                  <a:pt x="36575" y="315468"/>
                </a:lnTo>
                <a:lnTo>
                  <a:pt x="762" y="365760"/>
                </a:lnTo>
                <a:lnTo>
                  <a:pt x="0" y="368808"/>
                </a:lnTo>
                <a:lnTo>
                  <a:pt x="1524" y="371856"/>
                </a:lnTo>
                <a:lnTo>
                  <a:pt x="5334" y="372618"/>
                </a:lnTo>
                <a:lnTo>
                  <a:pt x="7619" y="371094"/>
                </a:lnTo>
                <a:lnTo>
                  <a:pt x="43434" y="320801"/>
                </a:lnTo>
                <a:lnTo>
                  <a:pt x="61722" y="295656"/>
                </a:lnTo>
                <a:lnTo>
                  <a:pt x="80010" y="271272"/>
                </a:lnTo>
                <a:lnTo>
                  <a:pt x="97536" y="246887"/>
                </a:lnTo>
                <a:lnTo>
                  <a:pt x="116586" y="223265"/>
                </a:lnTo>
                <a:lnTo>
                  <a:pt x="153162" y="179070"/>
                </a:lnTo>
                <a:lnTo>
                  <a:pt x="172212" y="158496"/>
                </a:lnTo>
                <a:lnTo>
                  <a:pt x="181356" y="147827"/>
                </a:lnTo>
                <a:lnTo>
                  <a:pt x="191262" y="138684"/>
                </a:lnTo>
                <a:lnTo>
                  <a:pt x="200406" y="128777"/>
                </a:lnTo>
                <a:lnTo>
                  <a:pt x="210312" y="119634"/>
                </a:lnTo>
                <a:lnTo>
                  <a:pt x="220218" y="111251"/>
                </a:lnTo>
                <a:lnTo>
                  <a:pt x="230124" y="102108"/>
                </a:lnTo>
                <a:lnTo>
                  <a:pt x="259842" y="79248"/>
                </a:lnTo>
                <a:lnTo>
                  <a:pt x="311658" y="48768"/>
                </a:lnTo>
                <a:lnTo>
                  <a:pt x="355854" y="31241"/>
                </a:lnTo>
                <a:lnTo>
                  <a:pt x="403860" y="19050"/>
                </a:lnTo>
                <a:lnTo>
                  <a:pt x="416813" y="16763"/>
                </a:lnTo>
                <a:lnTo>
                  <a:pt x="429006" y="14477"/>
                </a:lnTo>
                <a:lnTo>
                  <a:pt x="467106" y="9906"/>
                </a:lnTo>
                <a:lnTo>
                  <a:pt x="480060" y="9144"/>
                </a:lnTo>
                <a:lnTo>
                  <a:pt x="492252" y="9144"/>
                </a:lnTo>
                <a:lnTo>
                  <a:pt x="505206" y="8382"/>
                </a:lnTo>
                <a:lnTo>
                  <a:pt x="597662" y="8382"/>
                </a:lnTo>
                <a:lnTo>
                  <a:pt x="581406" y="5334"/>
                </a:lnTo>
                <a:lnTo>
                  <a:pt x="556260" y="2286"/>
                </a:lnTo>
                <a:lnTo>
                  <a:pt x="543306" y="1524"/>
                </a:lnTo>
                <a:lnTo>
                  <a:pt x="531113" y="0"/>
                </a:lnTo>
                <a:close/>
              </a:path>
              <a:path w="921385" h="372745">
                <a:moveTo>
                  <a:pt x="885116" y="305676"/>
                </a:moveTo>
                <a:lnTo>
                  <a:pt x="857250" y="319277"/>
                </a:lnTo>
                <a:lnTo>
                  <a:pt x="920496" y="368046"/>
                </a:lnTo>
                <a:lnTo>
                  <a:pt x="920967" y="318515"/>
                </a:lnTo>
                <a:lnTo>
                  <a:pt x="893063" y="318515"/>
                </a:lnTo>
                <a:lnTo>
                  <a:pt x="890015" y="316229"/>
                </a:lnTo>
                <a:lnTo>
                  <a:pt x="885116" y="305676"/>
                </a:lnTo>
                <a:close/>
              </a:path>
              <a:path w="921385" h="372745">
                <a:moveTo>
                  <a:pt x="893391" y="301637"/>
                </a:moveTo>
                <a:lnTo>
                  <a:pt x="885116" y="305676"/>
                </a:lnTo>
                <a:lnTo>
                  <a:pt x="890015" y="316229"/>
                </a:lnTo>
                <a:lnTo>
                  <a:pt x="893063" y="318515"/>
                </a:lnTo>
                <a:lnTo>
                  <a:pt x="896112" y="318515"/>
                </a:lnTo>
                <a:lnTo>
                  <a:pt x="898398" y="315468"/>
                </a:lnTo>
                <a:lnTo>
                  <a:pt x="898398" y="312420"/>
                </a:lnTo>
                <a:lnTo>
                  <a:pt x="893391" y="301637"/>
                </a:lnTo>
                <a:close/>
              </a:path>
              <a:path w="921385" h="372745">
                <a:moveTo>
                  <a:pt x="921258" y="288036"/>
                </a:moveTo>
                <a:lnTo>
                  <a:pt x="893391" y="301637"/>
                </a:lnTo>
                <a:lnTo>
                  <a:pt x="898398" y="312420"/>
                </a:lnTo>
                <a:lnTo>
                  <a:pt x="898398" y="315468"/>
                </a:lnTo>
                <a:lnTo>
                  <a:pt x="896112" y="318515"/>
                </a:lnTo>
                <a:lnTo>
                  <a:pt x="920967" y="318515"/>
                </a:lnTo>
                <a:lnTo>
                  <a:pt x="921258" y="288036"/>
                </a:lnTo>
                <a:close/>
              </a:path>
              <a:path w="921385" h="372745">
                <a:moveTo>
                  <a:pt x="597662" y="8382"/>
                </a:moveTo>
                <a:lnTo>
                  <a:pt x="505206" y="8382"/>
                </a:lnTo>
                <a:lnTo>
                  <a:pt x="518160" y="9144"/>
                </a:lnTo>
                <a:lnTo>
                  <a:pt x="530352" y="9144"/>
                </a:lnTo>
                <a:lnTo>
                  <a:pt x="543306" y="9906"/>
                </a:lnTo>
                <a:lnTo>
                  <a:pt x="579882" y="14477"/>
                </a:lnTo>
                <a:lnTo>
                  <a:pt x="592074" y="16763"/>
                </a:lnTo>
                <a:lnTo>
                  <a:pt x="603504" y="19050"/>
                </a:lnTo>
                <a:lnTo>
                  <a:pt x="615696" y="21336"/>
                </a:lnTo>
                <a:lnTo>
                  <a:pt x="659130" y="35051"/>
                </a:lnTo>
                <a:lnTo>
                  <a:pt x="698753" y="54101"/>
                </a:lnTo>
                <a:lnTo>
                  <a:pt x="741426" y="86106"/>
                </a:lnTo>
                <a:lnTo>
                  <a:pt x="757427" y="102108"/>
                </a:lnTo>
                <a:lnTo>
                  <a:pt x="765810" y="110489"/>
                </a:lnTo>
                <a:lnTo>
                  <a:pt x="781050" y="128777"/>
                </a:lnTo>
                <a:lnTo>
                  <a:pt x="787908" y="137922"/>
                </a:lnTo>
                <a:lnTo>
                  <a:pt x="795527" y="147827"/>
                </a:lnTo>
                <a:lnTo>
                  <a:pt x="829818" y="200406"/>
                </a:lnTo>
                <a:lnTo>
                  <a:pt x="855726" y="246125"/>
                </a:lnTo>
                <a:lnTo>
                  <a:pt x="880110" y="294894"/>
                </a:lnTo>
                <a:lnTo>
                  <a:pt x="885116" y="305676"/>
                </a:lnTo>
                <a:lnTo>
                  <a:pt x="893391" y="301637"/>
                </a:lnTo>
                <a:lnTo>
                  <a:pt x="888491" y="291084"/>
                </a:lnTo>
                <a:lnTo>
                  <a:pt x="875538" y="266700"/>
                </a:lnTo>
                <a:lnTo>
                  <a:pt x="863346" y="242315"/>
                </a:lnTo>
                <a:lnTo>
                  <a:pt x="837438" y="195834"/>
                </a:lnTo>
                <a:lnTo>
                  <a:pt x="810006" y="152400"/>
                </a:lnTo>
                <a:lnTo>
                  <a:pt x="794765" y="132587"/>
                </a:lnTo>
                <a:lnTo>
                  <a:pt x="787908" y="122682"/>
                </a:lnTo>
                <a:lnTo>
                  <a:pt x="755903" y="87629"/>
                </a:lnTo>
                <a:lnTo>
                  <a:pt x="721613" y="57912"/>
                </a:lnTo>
                <a:lnTo>
                  <a:pt x="683513" y="35813"/>
                </a:lnTo>
                <a:lnTo>
                  <a:pt x="640841" y="19050"/>
                </a:lnTo>
                <a:lnTo>
                  <a:pt x="617220" y="12953"/>
                </a:lnTo>
                <a:lnTo>
                  <a:pt x="605789" y="9906"/>
                </a:lnTo>
                <a:lnTo>
                  <a:pt x="597662" y="838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" name="object 17"/>
          <p:cNvSpPr/>
          <p:nvPr/>
        </p:nvSpPr>
        <p:spPr>
          <a:xfrm>
            <a:off x="2572174" y="4400656"/>
            <a:ext cx="1209410" cy="362391"/>
          </a:xfrm>
          <a:custGeom>
            <a:avLst/>
            <a:gdLst/>
            <a:ahLst/>
            <a:cxnLst/>
            <a:rect l="l" t="t" r="r" b="b"/>
            <a:pathLst>
              <a:path w="1243964" h="372745">
                <a:moveTo>
                  <a:pt x="716280" y="0"/>
                </a:moveTo>
                <a:lnTo>
                  <a:pt x="646938" y="0"/>
                </a:lnTo>
                <a:lnTo>
                  <a:pt x="629412" y="1524"/>
                </a:lnTo>
                <a:lnTo>
                  <a:pt x="611886" y="2286"/>
                </a:lnTo>
                <a:lnTo>
                  <a:pt x="543306" y="9906"/>
                </a:lnTo>
                <a:lnTo>
                  <a:pt x="493013" y="19050"/>
                </a:lnTo>
                <a:lnTo>
                  <a:pt x="430530" y="35813"/>
                </a:lnTo>
                <a:lnTo>
                  <a:pt x="372618" y="57912"/>
                </a:lnTo>
                <a:lnTo>
                  <a:pt x="316992" y="86868"/>
                </a:lnTo>
                <a:lnTo>
                  <a:pt x="276606" y="112775"/>
                </a:lnTo>
                <a:lnTo>
                  <a:pt x="262890" y="121920"/>
                </a:lnTo>
                <a:lnTo>
                  <a:pt x="224028" y="151637"/>
                </a:lnTo>
                <a:lnTo>
                  <a:pt x="172974" y="195072"/>
                </a:lnTo>
                <a:lnTo>
                  <a:pt x="122681" y="240791"/>
                </a:lnTo>
                <a:lnTo>
                  <a:pt x="73913" y="289560"/>
                </a:lnTo>
                <a:lnTo>
                  <a:pt x="762" y="364998"/>
                </a:lnTo>
                <a:lnTo>
                  <a:pt x="0" y="368046"/>
                </a:lnTo>
                <a:lnTo>
                  <a:pt x="1524" y="371856"/>
                </a:lnTo>
                <a:lnTo>
                  <a:pt x="4572" y="372618"/>
                </a:lnTo>
                <a:lnTo>
                  <a:pt x="7619" y="371094"/>
                </a:lnTo>
                <a:lnTo>
                  <a:pt x="55625" y="320801"/>
                </a:lnTo>
                <a:lnTo>
                  <a:pt x="80010" y="296418"/>
                </a:lnTo>
                <a:lnTo>
                  <a:pt x="104393" y="271272"/>
                </a:lnTo>
                <a:lnTo>
                  <a:pt x="129540" y="247650"/>
                </a:lnTo>
                <a:lnTo>
                  <a:pt x="153924" y="224027"/>
                </a:lnTo>
                <a:lnTo>
                  <a:pt x="229362" y="158496"/>
                </a:lnTo>
                <a:lnTo>
                  <a:pt x="281178" y="120396"/>
                </a:lnTo>
                <a:lnTo>
                  <a:pt x="321563" y="94487"/>
                </a:lnTo>
                <a:lnTo>
                  <a:pt x="362712" y="72389"/>
                </a:lnTo>
                <a:lnTo>
                  <a:pt x="404622" y="54101"/>
                </a:lnTo>
                <a:lnTo>
                  <a:pt x="464058" y="35051"/>
                </a:lnTo>
                <a:lnTo>
                  <a:pt x="528066" y="21336"/>
                </a:lnTo>
                <a:lnTo>
                  <a:pt x="578358" y="14477"/>
                </a:lnTo>
                <a:lnTo>
                  <a:pt x="630174" y="9906"/>
                </a:lnTo>
                <a:lnTo>
                  <a:pt x="647700" y="9144"/>
                </a:lnTo>
                <a:lnTo>
                  <a:pt x="664463" y="9144"/>
                </a:lnTo>
                <a:lnTo>
                  <a:pt x="681989" y="8382"/>
                </a:lnTo>
                <a:lnTo>
                  <a:pt x="806450" y="8382"/>
                </a:lnTo>
                <a:lnTo>
                  <a:pt x="784860" y="5334"/>
                </a:lnTo>
                <a:lnTo>
                  <a:pt x="750570" y="2286"/>
                </a:lnTo>
                <a:lnTo>
                  <a:pt x="733806" y="1524"/>
                </a:lnTo>
                <a:lnTo>
                  <a:pt x="716280" y="0"/>
                </a:lnTo>
                <a:close/>
              </a:path>
              <a:path w="1243964" h="372745">
                <a:moveTo>
                  <a:pt x="1200560" y="310669"/>
                </a:moveTo>
                <a:lnTo>
                  <a:pt x="1174241" y="327660"/>
                </a:lnTo>
                <a:lnTo>
                  <a:pt x="1243584" y="368046"/>
                </a:lnTo>
                <a:lnTo>
                  <a:pt x="1238308" y="322325"/>
                </a:lnTo>
                <a:lnTo>
                  <a:pt x="1210056" y="322325"/>
                </a:lnTo>
                <a:lnTo>
                  <a:pt x="1207008" y="320801"/>
                </a:lnTo>
                <a:lnTo>
                  <a:pt x="1200560" y="310669"/>
                </a:lnTo>
                <a:close/>
              </a:path>
              <a:path w="1243964" h="372745">
                <a:moveTo>
                  <a:pt x="1208367" y="305629"/>
                </a:moveTo>
                <a:lnTo>
                  <a:pt x="1200560" y="310669"/>
                </a:lnTo>
                <a:lnTo>
                  <a:pt x="1207008" y="320801"/>
                </a:lnTo>
                <a:lnTo>
                  <a:pt x="1210056" y="322325"/>
                </a:lnTo>
                <a:lnTo>
                  <a:pt x="1213103" y="321563"/>
                </a:lnTo>
                <a:lnTo>
                  <a:pt x="1215389" y="319277"/>
                </a:lnTo>
                <a:lnTo>
                  <a:pt x="1214627" y="315468"/>
                </a:lnTo>
                <a:lnTo>
                  <a:pt x="1208367" y="305629"/>
                </a:lnTo>
                <a:close/>
              </a:path>
              <a:path w="1243964" h="372745">
                <a:moveTo>
                  <a:pt x="1234439" y="288798"/>
                </a:moveTo>
                <a:lnTo>
                  <a:pt x="1208367" y="305629"/>
                </a:lnTo>
                <a:lnTo>
                  <a:pt x="1214627" y="315468"/>
                </a:lnTo>
                <a:lnTo>
                  <a:pt x="1215389" y="319277"/>
                </a:lnTo>
                <a:lnTo>
                  <a:pt x="1213103" y="321563"/>
                </a:lnTo>
                <a:lnTo>
                  <a:pt x="1210056" y="322325"/>
                </a:lnTo>
                <a:lnTo>
                  <a:pt x="1238308" y="322325"/>
                </a:lnTo>
                <a:lnTo>
                  <a:pt x="1234439" y="288798"/>
                </a:lnTo>
                <a:close/>
              </a:path>
              <a:path w="1243964" h="372745">
                <a:moveTo>
                  <a:pt x="806450" y="8382"/>
                </a:moveTo>
                <a:lnTo>
                  <a:pt x="681989" y="8382"/>
                </a:lnTo>
                <a:lnTo>
                  <a:pt x="699515" y="9144"/>
                </a:lnTo>
                <a:lnTo>
                  <a:pt x="716280" y="9144"/>
                </a:lnTo>
                <a:lnTo>
                  <a:pt x="733044" y="9906"/>
                </a:lnTo>
                <a:lnTo>
                  <a:pt x="783336" y="14477"/>
                </a:lnTo>
                <a:lnTo>
                  <a:pt x="831341" y="21336"/>
                </a:lnTo>
                <a:lnTo>
                  <a:pt x="891539" y="35051"/>
                </a:lnTo>
                <a:lnTo>
                  <a:pt x="931926" y="48768"/>
                </a:lnTo>
                <a:lnTo>
                  <a:pt x="969263" y="65532"/>
                </a:lnTo>
                <a:lnTo>
                  <a:pt x="1003553" y="86868"/>
                </a:lnTo>
                <a:lnTo>
                  <a:pt x="1046226" y="119634"/>
                </a:lnTo>
                <a:lnTo>
                  <a:pt x="1085850" y="158496"/>
                </a:lnTo>
                <a:lnTo>
                  <a:pt x="1122426" y="201168"/>
                </a:lnTo>
                <a:lnTo>
                  <a:pt x="1157477" y="246887"/>
                </a:lnTo>
                <a:lnTo>
                  <a:pt x="1191006" y="295656"/>
                </a:lnTo>
                <a:lnTo>
                  <a:pt x="1200560" y="310669"/>
                </a:lnTo>
                <a:lnTo>
                  <a:pt x="1208367" y="305629"/>
                </a:lnTo>
                <a:lnTo>
                  <a:pt x="1198626" y="290322"/>
                </a:lnTo>
                <a:lnTo>
                  <a:pt x="1181862" y="265938"/>
                </a:lnTo>
                <a:lnTo>
                  <a:pt x="1164336" y="241553"/>
                </a:lnTo>
                <a:lnTo>
                  <a:pt x="1147572" y="217932"/>
                </a:lnTo>
                <a:lnTo>
                  <a:pt x="1129284" y="195072"/>
                </a:lnTo>
                <a:lnTo>
                  <a:pt x="1110996" y="172974"/>
                </a:lnTo>
                <a:lnTo>
                  <a:pt x="1091946" y="152400"/>
                </a:lnTo>
                <a:lnTo>
                  <a:pt x="1082802" y="141732"/>
                </a:lnTo>
                <a:lnTo>
                  <a:pt x="1062227" y="122682"/>
                </a:lnTo>
                <a:lnTo>
                  <a:pt x="1052322" y="112775"/>
                </a:lnTo>
                <a:lnTo>
                  <a:pt x="1041653" y="104394"/>
                </a:lnTo>
                <a:lnTo>
                  <a:pt x="996696" y="71627"/>
                </a:lnTo>
                <a:lnTo>
                  <a:pt x="960882" y="51815"/>
                </a:lnTo>
                <a:lnTo>
                  <a:pt x="922020" y="35813"/>
                </a:lnTo>
                <a:lnTo>
                  <a:pt x="879348" y="22860"/>
                </a:lnTo>
                <a:lnTo>
                  <a:pt x="817626" y="9906"/>
                </a:lnTo>
                <a:lnTo>
                  <a:pt x="806450" y="838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" name="object 18"/>
          <p:cNvSpPr/>
          <p:nvPr/>
        </p:nvSpPr>
        <p:spPr>
          <a:xfrm>
            <a:off x="3147801" y="4299902"/>
            <a:ext cx="1524265" cy="463021"/>
          </a:xfrm>
          <a:custGeom>
            <a:avLst/>
            <a:gdLst/>
            <a:ahLst/>
            <a:cxnLst/>
            <a:rect l="l" t="t" r="r" b="b"/>
            <a:pathLst>
              <a:path w="1567814" h="476250">
                <a:moveTo>
                  <a:pt x="880872" y="0"/>
                </a:moveTo>
                <a:lnTo>
                  <a:pt x="837438" y="0"/>
                </a:lnTo>
                <a:lnTo>
                  <a:pt x="793241" y="1523"/>
                </a:lnTo>
                <a:lnTo>
                  <a:pt x="749046" y="4571"/>
                </a:lnTo>
                <a:lnTo>
                  <a:pt x="663701" y="16001"/>
                </a:lnTo>
                <a:lnTo>
                  <a:pt x="601217" y="28955"/>
                </a:lnTo>
                <a:lnTo>
                  <a:pt x="561594" y="39623"/>
                </a:lnTo>
                <a:lnTo>
                  <a:pt x="524256" y="51815"/>
                </a:lnTo>
                <a:lnTo>
                  <a:pt x="469391" y="73913"/>
                </a:lnTo>
                <a:lnTo>
                  <a:pt x="416813" y="101345"/>
                </a:lnTo>
                <a:lnTo>
                  <a:pt x="382524" y="121919"/>
                </a:lnTo>
                <a:lnTo>
                  <a:pt x="348234" y="144779"/>
                </a:lnTo>
                <a:lnTo>
                  <a:pt x="315467" y="169163"/>
                </a:lnTo>
                <a:lnTo>
                  <a:pt x="298703" y="181355"/>
                </a:lnTo>
                <a:lnTo>
                  <a:pt x="265938" y="208025"/>
                </a:lnTo>
                <a:lnTo>
                  <a:pt x="233934" y="235457"/>
                </a:lnTo>
                <a:lnTo>
                  <a:pt x="155448" y="309371"/>
                </a:lnTo>
                <a:lnTo>
                  <a:pt x="124206" y="340613"/>
                </a:lnTo>
                <a:lnTo>
                  <a:pt x="62484" y="403859"/>
                </a:lnTo>
                <a:lnTo>
                  <a:pt x="32003" y="436625"/>
                </a:lnTo>
                <a:lnTo>
                  <a:pt x="1524" y="468629"/>
                </a:lnTo>
                <a:lnTo>
                  <a:pt x="0" y="472439"/>
                </a:lnTo>
                <a:lnTo>
                  <a:pt x="1524" y="475488"/>
                </a:lnTo>
                <a:lnTo>
                  <a:pt x="5334" y="476250"/>
                </a:lnTo>
                <a:lnTo>
                  <a:pt x="8381" y="474725"/>
                </a:lnTo>
                <a:lnTo>
                  <a:pt x="38862" y="442721"/>
                </a:lnTo>
                <a:lnTo>
                  <a:pt x="69341" y="409955"/>
                </a:lnTo>
                <a:lnTo>
                  <a:pt x="99822" y="377951"/>
                </a:lnTo>
                <a:lnTo>
                  <a:pt x="130301" y="346709"/>
                </a:lnTo>
                <a:lnTo>
                  <a:pt x="192786" y="285750"/>
                </a:lnTo>
                <a:lnTo>
                  <a:pt x="224027" y="256793"/>
                </a:lnTo>
                <a:lnTo>
                  <a:pt x="288036" y="201167"/>
                </a:lnTo>
                <a:lnTo>
                  <a:pt x="304038" y="188975"/>
                </a:lnTo>
                <a:lnTo>
                  <a:pt x="320801" y="176021"/>
                </a:lnTo>
                <a:lnTo>
                  <a:pt x="387096" y="129539"/>
                </a:lnTo>
                <a:lnTo>
                  <a:pt x="421386" y="108965"/>
                </a:lnTo>
                <a:lnTo>
                  <a:pt x="455675" y="90677"/>
                </a:lnTo>
                <a:lnTo>
                  <a:pt x="491489" y="74675"/>
                </a:lnTo>
                <a:lnTo>
                  <a:pt x="509015" y="67055"/>
                </a:lnTo>
                <a:lnTo>
                  <a:pt x="545591" y="54101"/>
                </a:lnTo>
                <a:lnTo>
                  <a:pt x="583691" y="42671"/>
                </a:lnTo>
                <a:lnTo>
                  <a:pt x="603503" y="38100"/>
                </a:lnTo>
                <a:lnTo>
                  <a:pt x="624077" y="32765"/>
                </a:lnTo>
                <a:lnTo>
                  <a:pt x="685800" y="21335"/>
                </a:lnTo>
                <a:lnTo>
                  <a:pt x="750570" y="13715"/>
                </a:lnTo>
                <a:lnTo>
                  <a:pt x="815339" y="9143"/>
                </a:lnTo>
                <a:lnTo>
                  <a:pt x="837438" y="9143"/>
                </a:lnTo>
                <a:lnTo>
                  <a:pt x="859536" y="8381"/>
                </a:lnTo>
                <a:lnTo>
                  <a:pt x="998601" y="8381"/>
                </a:lnTo>
                <a:lnTo>
                  <a:pt x="988313" y="6857"/>
                </a:lnTo>
                <a:lnTo>
                  <a:pt x="966977" y="4571"/>
                </a:lnTo>
                <a:lnTo>
                  <a:pt x="924306" y="1523"/>
                </a:lnTo>
                <a:lnTo>
                  <a:pt x="880872" y="0"/>
                </a:lnTo>
                <a:close/>
              </a:path>
              <a:path w="1567814" h="476250">
                <a:moveTo>
                  <a:pt x="1525357" y="413755"/>
                </a:moveTo>
                <a:lnTo>
                  <a:pt x="1498853" y="430529"/>
                </a:lnTo>
                <a:lnTo>
                  <a:pt x="1567434" y="471677"/>
                </a:lnTo>
                <a:lnTo>
                  <a:pt x="1562598" y="425957"/>
                </a:lnTo>
                <a:lnTo>
                  <a:pt x="1534667" y="425957"/>
                </a:lnTo>
                <a:lnTo>
                  <a:pt x="1531620" y="423671"/>
                </a:lnTo>
                <a:lnTo>
                  <a:pt x="1525357" y="413755"/>
                </a:lnTo>
                <a:close/>
              </a:path>
              <a:path w="1567814" h="476250">
                <a:moveTo>
                  <a:pt x="1532864" y="409004"/>
                </a:moveTo>
                <a:lnTo>
                  <a:pt x="1525357" y="413755"/>
                </a:lnTo>
                <a:lnTo>
                  <a:pt x="1531620" y="423671"/>
                </a:lnTo>
                <a:lnTo>
                  <a:pt x="1534667" y="425957"/>
                </a:lnTo>
                <a:lnTo>
                  <a:pt x="1537715" y="425195"/>
                </a:lnTo>
                <a:lnTo>
                  <a:pt x="1539239" y="422147"/>
                </a:lnTo>
                <a:lnTo>
                  <a:pt x="1539239" y="419100"/>
                </a:lnTo>
                <a:lnTo>
                  <a:pt x="1532864" y="409004"/>
                </a:lnTo>
                <a:close/>
              </a:path>
              <a:path w="1567814" h="476250">
                <a:moveTo>
                  <a:pt x="1559052" y="392429"/>
                </a:moveTo>
                <a:lnTo>
                  <a:pt x="1532864" y="409004"/>
                </a:lnTo>
                <a:lnTo>
                  <a:pt x="1539239" y="419100"/>
                </a:lnTo>
                <a:lnTo>
                  <a:pt x="1539239" y="422147"/>
                </a:lnTo>
                <a:lnTo>
                  <a:pt x="1537715" y="425195"/>
                </a:lnTo>
                <a:lnTo>
                  <a:pt x="1534667" y="425957"/>
                </a:lnTo>
                <a:lnTo>
                  <a:pt x="1562598" y="425957"/>
                </a:lnTo>
                <a:lnTo>
                  <a:pt x="1559052" y="392429"/>
                </a:lnTo>
                <a:close/>
              </a:path>
              <a:path w="1567814" h="476250">
                <a:moveTo>
                  <a:pt x="998601" y="8381"/>
                </a:moveTo>
                <a:lnTo>
                  <a:pt x="859536" y="8381"/>
                </a:lnTo>
                <a:lnTo>
                  <a:pt x="880872" y="9143"/>
                </a:lnTo>
                <a:lnTo>
                  <a:pt x="902970" y="9143"/>
                </a:lnTo>
                <a:lnTo>
                  <a:pt x="966215" y="13715"/>
                </a:lnTo>
                <a:lnTo>
                  <a:pt x="1008126" y="18287"/>
                </a:lnTo>
                <a:lnTo>
                  <a:pt x="1028700" y="21335"/>
                </a:lnTo>
                <a:lnTo>
                  <a:pt x="1086612" y="32765"/>
                </a:lnTo>
                <a:lnTo>
                  <a:pt x="1105662" y="38100"/>
                </a:lnTo>
                <a:lnTo>
                  <a:pt x="1123950" y="42671"/>
                </a:lnTo>
                <a:lnTo>
                  <a:pt x="1175003" y="60197"/>
                </a:lnTo>
                <a:lnTo>
                  <a:pt x="1221486" y="82295"/>
                </a:lnTo>
                <a:lnTo>
                  <a:pt x="1264920" y="108965"/>
                </a:lnTo>
                <a:lnTo>
                  <a:pt x="1306067" y="140207"/>
                </a:lnTo>
                <a:lnTo>
                  <a:pt x="1344929" y="176021"/>
                </a:lnTo>
                <a:lnTo>
                  <a:pt x="1392936" y="227837"/>
                </a:lnTo>
                <a:lnTo>
                  <a:pt x="1437894" y="284988"/>
                </a:lnTo>
                <a:lnTo>
                  <a:pt x="1481327" y="345947"/>
                </a:lnTo>
                <a:lnTo>
                  <a:pt x="1501902" y="377951"/>
                </a:lnTo>
                <a:lnTo>
                  <a:pt x="1522476" y="409193"/>
                </a:lnTo>
                <a:lnTo>
                  <a:pt x="1525357" y="413755"/>
                </a:lnTo>
                <a:lnTo>
                  <a:pt x="1532864" y="409004"/>
                </a:lnTo>
                <a:lnTo>
                  <a:pt x="1530096" y="404621"/>
                </a:lnTo>
                <a:lnTo>
                  <a:pt x="1466850" y="310133"/>
                </a:lnTo>
                <a:lnTo>
                  <a:pt x="1411224" y="236219"/>
                </a:lnTo>
                <a:lnTo>
                  <a:pt x="1375410" y="195071"/>
                </a:lnTo>
                <a:lnTo>
                  <a:pt x="1325117" y="144779"/>
                </a:lnTo>
                <a:lnTo>
                  <a:pt x="1284732" y="112013"/>
                </a:lnTo>
                <a:lnTo>
                  <a:pt x="1240536" y="83057"/>
                </a:lnTo>
                <a:lnTo>
                  <a:pt x="1194053" y="58673"/>
                </a:lnTo>
                <a:lnTo>
                  <a:pt x="1143762" y="39623"/>
                </a:lnTo>
                <a:lnTo>
                  <a:pt x="1069848" y="19811"/>
                </a:lnTo>
                <a:lnTo>
                  <a:pt x="1050036" y="16001"/>
                </a:lnTo>
                <a:lnTo>
                  <a:pt x="998601" y="83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" name="object 19"/>
          <p:cNvSpPr/>
          <p:nvPr/>
        </p:nvSpPr>
        <p:spPr>
          <a:xfrm>
            <a:off x="2928514" y="5119263"/>
            <a:ext cx="1468702" cy="412397"/>
          </a:xfrm>
          <a:custGeom>
            <a:avLst/>
            <a:gdLst/>
            <a:ahLst/>
            <a:cxnLst/>
            <a:rect l="l" t="t" r="r" b="b"/>
            <a:pathLst>
              <a:path w="1510664" h="424179">
                <a:moveTo>
                  <a:pt x="4571" y="0"/>
                </a:moveTo>
                <a:lnTo>
                  <a:pt x="1524" y="1524"/>
                </a:lnTo>
                <a:lnTo>
                  <a:pt x="0" y="4572"/>
                </a:lnTo>
                <a:lnTo>
                  <a:pt x="1524" y="7620"/>
                </a:lnTo>
                <a:lnTo>
                  <a:pt x="89915" y="93725"/>
                </a:lnTo>
                <a:lnTo>
                  <a:pt x="149351" y="148589"/>
                </a:lnTo>
                <a:lnTo>
                  <a:pt x="179831" y="176022"/>
                </a:lnTo>
                <a:lnTo>
                  <a:pt x="210312" y="201930"/>
                </a:lnTo>
                <a:lnTo>
                  <a:pt x="240791" y="227075"/>
                </a:lnTo>
                <a:lnTo>
                  <a:pt x="256793" y="238506"/>
                </a:lnTo>
                <a:lnTo>
                  <a:pt x="272034" y="250698"/>
                </a:lnTo>
                <a:lnTo>
                  <a:pt x="304038" y="273558"/>
                </a:lnTo>
                <a:lnTo>
                  <a:pt x="336041" y="294894"/>
                </a:lnTo>
                <a:lnTo>
                  <a:pt x="384810" y="324612"/>
                </a:lnTo>
                <a:lnTo>
                  <a:pt x="401574" y="332994"/>
                </a:lnTo>
                <a:lnTo>
                  <a:pt x="418338" y="342138"/>
                </a:lnTo>
                <a:lnTo>
                  <a:pt x="435101" y="349758"/>
                </a:lnTo>
                <a:lnTo>
                  <a:pt x="452627" y="357378"/>
                </a:lnTo>
                <a:lnTo>
                  <a:pt x="470153" y="364236"/>
                </a:lnTo>
                <a:lnTo>
                  <a:pt x="486917" y="371094"/>
                </a:lnTo>
                <a:lnTo>
                  <a:pt x="505205" y="377189"/>
                </a:lnTo>
                <a:lnTo>
                  <a:pt x="522731" y="382524"/>
                </a:lnTo>
                <a:lnTo>
                  <a:pt x="541781" y="387858"/>
                </a:lnTo>
                <a:lnTo>
                  <a:pt x="560069" y="393192"/>
                </a:lnTo>
                <a:lnTo>
                  <a:pt x="598931" y="401574"/>
                </a:lnTo>
                <a:lnTo>
                  <a:pt x="639317" y="409194"/>
                </a:lnTo>
                <a:lnTo>
                  <a:pt x="722376" y="419100"/>
                </a:lnTo>
                <a:lnTo>
                  <a:pt x="764286" y="422148"/>
                </a:lnTo>
                <a:lnTo>
                  <a:pt x="806958" y="423672"/>
                </a:lnTo>
                <a:lnTo>
                  <a:pt x="848867" y="423672"/>
                </a:lnTo>
                <a:lnTo>
                  <a:pt x="890777" y="422148"/>
                </a:lnTo>
                <a:lnTo>
                  <a:pt x="931926" y="419100"/>
                </a:lnTo>
                <a:lnTo>
                  <a:pt x="972311" y="414528"/>
                </a:lnTo>
                <a:lnTo>
                  <a:pt x="806958" y="414528"/>
                </a:lnTo>
                <a:lnTo>
                  <a:pt x="765048" y="413004"/>
                </a:lnTo>
                <a:lnTo>
                  <a:pt x="701801" y="408432"/>
                </a:lnTo>
                <a:lnTo>
                  <a:pt x="621029" y="397001"/>
                </a:lnTo>
                <a:lnTo>
                  <a:pt x="562355" y="384048"/>
                </a:lnTo>
                <a:lnTo>
                  <a:pt x="508253" y="368808"/>
                </a:lnTo>
                <a:lnTo>
                  <a:pt x="456438" y="348996"/>
                </a:lnTo>
                <a:lnTo>
                  <a:pt x="438912" y="341375"/>
                </a:lnTo>
                <a:lnTo>
                  <a:pt x="372617" y="307086"/>
                </a:lnTo>
                <a:lnTo>
                  <a:pt x="324612" y="277368"/>
                </a:lnTo>
                <a:lnTo>
                  <a:pt x="308610" y="265938"/>
                </a:lnTo>
                <a:lnTo>
                  <a:pt x="293369" y="255270"/>
                </a:lnTo>
                <a:lnTo>
                  <a:pt x="277367" y="243839"/>
                </a:lnTo>
                <a:lnTo>
                  <a:pt x="246887" y="219456"/>
                </a:lnTo>
                <a:lnTo>
                  <a:pt x="215645" y="195072"/>
                </a:lnTo>
                <a:lnTo>
                  <a:pt x="155447" y="142494"/>
                </a:lnTo>
                <a:lnTo>
                  <a:pt x="125730" y="115062"/>
                </a:lnTo>
                <a:lnTo>
                  <a:pt x="66293" y="58674"/>
                </a:lnTo>
                <a:lnTo>
                  <a:pt x="7619" y="762"/>
                </a:lnTo>
                <a:lnTo>
                  <a:pt x="4571" y="0"/>
                </a:lnTo>
                <a:close/>
              </a:path>
              <a:path w="1510664" h="424179">
                <a:moveTo>
                  <a:pt x="1465835" y="61092"/>
                </a:moveTo>
                <a:lnTo>
                  <a:pt x="1427226" y="115062"/>
                </a:lnTo>
                <a:lnTo>
                  <a:pt x="1385315" y="169163"/>
                </a:lnTo>
                <a:lnTo>
                  <a:pt x="1341881" y="220218"/>
                </a:lnTo>
                <a:lnTo>
                  <a:pt x="1307591" y="255270"/>
                </a:lnTo>
                <a:lnTo>
                  <a:pt x="1271015" y="288036"/>
                </a:lnTo>
                <a:lnTo>
                  <a:pt x="1245869" y="307086"/>
                </a:lnTo>
                <a:lnTo>
                  <a:pt x="1232915" y="316992"/>
                </a:lnTo>
                <a:lnTo>
                  <a:pt x="1191767" y="342138"/>
                </a:lnTo>
                <a:lnTo>
                  <a:pt x="1177289" y="348996"/>
                </a:lnTo>
                <a:lnTo>
                  <a:pt x="1162812" y="356616"/>
                </a:lnTo>
                <a:lnTo>
                  <a:pt x="1100327" y="379475"/>
                </a:lnTo>
                <a:lnTo>
                  <a:pt x="1047750" y="393192"/>
                </a:lnTo>
                <a:lnTo>
                  <a:pt x="971550" y="406146"/>
                </a:lnTo>
                <a:lnTo>
                  <a:pt x="890777" y="413004"/>
                </a:lnTo>
                <a:lnTo>
                  <a:pt x="848867" y="414528"/>
                </a:lnTo>
                <a:lnTo>
                  <a:pt x="972311" y="414528"/>
                </a:lnTo>
                <a:lnTo>
                  <a:pt x="1011936" y="409194"/>
                </a:lnTo>
                <a:lnTo>
                  <a:pt x="1067562" y="397763"/>
                </a:lnTo>
                <a:lnTo>
                  <a:pt x="1119377" y="382524"/>
                </a:lnTo>
                <a:lnTo>
                  <a:pt x="1181100" y="357378"/>
                </a:lnTo>
                <a:lnTo>
                  <a:pt x="1223772" y="332994"/>
                </a:lnTo>
                <a:lnTo>
                  <a:pt x="1277112" y="294894"/>
                </a:lnTo>
                <a:lnTo>
                  <a:pt x="1325879" y="250698"/>
                </a:lnTo>
                <a:lnTo>
                  <a:pt x="1370838" y="201168"/>
                </a:lnTo>
                <a:lnTo>
                  <a:pt x="1413510" y="148589"/>
                </a:lnTo>
                <a:lnTo>
                  <a:pt x="1454658" y="92963"/>
                </a:lnTo>
                <a:lnTo>
                  <a:pt x="1473121" y="66108"/>
                </a:lnTo>
                <a:lnTo>
                  <a:pt x="1465835" y="61092"/>
                </a:lnTo>
                <a:close/>
              </a:path>
              <a:path w="1510664" h="424179">
                <a:moveTo>
                  <a:pt x="1503799" y="49530"/>
                </a:moveTo>
                <a:lnTo>
                  <a:pt x="1475231" y="49530"/>
                </a:lnTo>
                <a:lnTo>
                  <a:pt x="1479041" y="50292"/>
                </a:lnTo>
                <a:lnTo>
                  <a:pt x="1480565" y="52578"/>
                </a:lnTo>
                <a:lnTo>
                  <a:pt x="1479803" y="56387"/>
                </a:lnTo>
                <a:lnTo>
                  <a:pt x="1473121" y="66108"/>
                </a:lnTo>
                <a:lnTo>
                  <a:pt x="1498853" y="83820"/>
                </a:lnTo>
                <a:lnTo>
                  <a:pt x="1503799" y="49530"/>
                </a:lnTo>
                <a:close/>
              </a:path>
              <a:path w="1510664" h="424179">
                <a:moveTo>
                  <a:pt x="1475231" y="49530"/>
                </a:moveTo>
                <a:lnTo>
                  <a:pt x="1472946" y="51054"/>
                </a:lnTo>
                <a:lnTo>
                  <a:pt x="1465835" y="61092"/>
                </a:lnTo>
                <a:lnTo>
                  <a:pt x="1473121" y="66108"/>
                </a:lnTo>
                <a:lnTo>
                  <a:pt x="1479803" y="56387"/>
                </a:lnTo>
                <a:lnTo>
                  <a:pt x="1480565" y="52578"/>
                </a:lnTo>
                <a:lnTo>
                  <a:pt x="1479041" y="50292"/>
                </a:lnTo>
                <a:lnTo>
                  <a:pt x="1475231" y="49530"/>
                </a:lnTo>
                <a:close/>
              </a:path>
              <a:path w="1510664" h="424179">
                <a:moveTo>
                  <a:pt x="1510284" y="4572"/>
                </a:moveTo>
                <a:lnTo>
                  <a:pt x="1440179" y="43434"/>
                </a:lnTo>
                <a:lnTo>
                  <a:pt x="1465835" y="61092"/>
                </a:lnTo>
                <a:lnTo>
                  <a:pt x="1472946" y="51054"/>
                </a:lnTo>
                <a:lnTo>
                  <a:pt x="1475231" y="49530"/>
                </a:lnTo>
                <a:lnTo>
                  <a:pt x="1503799" y="49530"/>
                </a:lnTo>
                <a:lnTo>
                  <a:pt x="1510284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" name="object 20"/>
          <p:cNvSpPr/>
          <p:nvPr/>
        </p:nvSpPr>
        <p:spPr>
          <a:xfrm>
            <a:off x="2928513" y="5119263"/>
            <a:ext cx="1154465" cy="311150"/>
          </a:xfrm>
          <a:custGeom>
            <a:avLst/>
            <a:gdLst/>
            <a:ahLst/>
            <a:cxnLst/>
            <a:rect l="l" t="t" r="r" b="b"/>
            <a:pathLst>
              <a:path w="1187450" h="320039">
                <a:moveTo>
                  <a:pt x="4571" y="0"/>
                </a:moveTo>
                <a:lnTo>
                  <a:pt x="1524" y="1524"/>
                </a:lnTo>
                <a:lnTo>
                  <a:pt x="0" y="4572"/>
                </a:lnTo>
                <a:lnTo>
                  <a:pt x="1524" y="7620"/>
                </a:lnTo>
                <a:lnTo>
                  <a:pt x="48006" y="50292"/>
                </a:lnTo>
                <a:lnTo>
                  <a:pt x="70865" y="71628"/>
                </a:lnTo>
                <a:lnTo>
                  <a:pt x="118109" y="113537"/>
                </a:lnTo>
                <a:lnTo>
                  <a:pt x="165353" y="153162"/>
                </a:lnTo>
                <a:lnTo>
                  <a:pt x="214121" y="189737"/>
                </a:lnTo>
                <a:lnTo>
                  <a:pt x="264413" y="223266"/>
                </a:lnTo>
                <a:lnTo>
                  <a:pt x="316229" y="252222"/>
                </a:lnTo>
                <a:lnTo>
                  <a:pt x="342900" y="264413"/>
                </a:lnTo>
                <a:lnTo>
                  <a:pt x="355853" y="270510"/>
                </a:lnTo>
                <a:lnTo>
                  <a:pt x="369569" y="275844"/>
                </a:lnTo>
                <a:lnTo>
                  <a:pt x="383286" y="280416"/>
                </a:lnTo>
                <a:lnTo>
                  <a:pt x="397763" y="284988"/>
                </a:lnTo>
                <a:lnTo>
                  <a:pt x="411479" y="289560"/>
                </a:lnTo>
                <a:lnTo>
                  <a:pt x="486917" y="306324"/>
                </a:lnTo>
                <a:lnTo>
                  <a:pt x="551688" y="314706"/>
                </a:lnTo>
                <a:lnTo>
                  <a:pt x="617981" y="319278"/>
                </a:lnTo>
                <a:lnTo>
                  <a:pt x="651510" y="320039"/>
                </a:lnTo>
                <a:lnTo>
                  <a:pt x="684276" y="319278"/>
                </a:lnTo>
                <a:lnTo>
                  <a:pt x="717041" y="317754"/>
                </a:lnTo>
                <a:lnTo>
                  <a:pt x="749046" y="314706"/>
                </a:lnTo>
                <a:lnTo>
                  <a:pt x="780288" y="310896"/>
                </a:lnTo>
                <a:lnTo>
                  <a:pt x="651510" y="310896"/>
                </a:lnTo>
                <a:lnTo>
                  <a:pt x="618743" y="310134"/>
                </a:lnTo>
                <a:lnTo>
                  <a:pt x="552450" y="306324"/>
                </a:lnTo>
                <a:lnTo>
                  <a:pt x="457962" y="291846"/>
                </a:lnTo>
                <a:lnTo>
                  <a:pt x="443484" y="288036"/>
                </a:lnTo>
                <a:lnTo>
                  <a:pt x="428243" y="284988"/>
                </a:lnTo>
                <a:lnTo>
                  <a:pt x="414527" y="280416"/>
                </a:lnTo>
                <a:lnTo>
                  <a:pt x="400050" y="276606"/>
                </a:lnTo>
                <a:lnTo>
                  <a:pt x="386334" y="272034"/>
                </a:lnTo>
                <a:lnTo>
                  <a:pt x="373379" y="267462"/>
                </a:lnTo>
                <a:lnTo>
                  <a:pt x="359663" y="262128"/>
                </a:lnTo>
                <a:lnTo>
                  <a:pt x="346710" y="256032"/>
                </a:lnTo>
                <a:lnTo>
                  <a:pt x="332993" y="250698"/>
                </a:lnTo>
                <a:lnTo>
                  <a:pt x="320039" y="243839"/>
                </a:lnTo>
                <a:lnTo>
                  <a:pt x="307086" y="237744"/>
                </a:lnTo>
                <a:lnTo>
                  <a:pt x="294131" y="230886"/>
                </a:lnTo>
                <a:lnTo>
                  <a:pt x="281939" y="223266"/>
                </a:lnTo>
                <a:lnTo>
                  <a:pt x="268986" y="215646"/>
                </a:lnTo>
                <a:lnTo>
                  <a:pt x="243839" y="199644"/>
                </a:lnTo>
                <a:lnTo>
                  <a:pt x="195071" y="164592"/>
                </a:lnTo>
                <a:lnTo>
                  <a:pt x="147065" y="127254"/>
                </a:lnTo>
                <a:lnTo>
                  <a:pt x="100583" y="86106"/>
                </a:lnTo>
                <a:lnTo>
                  <a:pt x="76962" y="65532"/>
                </a:lnTo>
                <a:lnTo>
                  <a:pt x="7619" y="762"/>
                </a:lnTo>
                <a:lnTo>
                  <a:pt x="4571" y="0"/>
                </a:lnTo>
                <a:close/>
              </a:path>
              <a:path w="1187450" h="320039">
                <a:moveTo>
                  <a:pt x="1142236" y="59895"/>
                </a:moveTo>
                <a:lnTo>
                  <a:pt x="1105662" y="107442"/>
                </a:lnTo>
                <a:lnTo>
                  <a:pt x="1072134" y="146304"/>
                </a:lnTo>
                <a:lnTo>
                  <a:pt x="1037081" y="182880"/>
                </a:lnTo>
                <a:lnTo>
                  <a:pt x="998981" y="215646"/>
                </a:lnTo>
                <a:lnTo>
                  <a:pt x="958596" y="243839"/>
                </a:lnTo>
                <a:lnTo>
                  <a:pt x="947927" y="250698"/>
                </a:lnTo>
                <a:lnTo>
                  <a:pt x="890015" y="276606"/>
                </a:lnTo>
                <a:lnTo>
                  <a:pt x="877824" y="280416"/>
                </a:lnTo>
                <a:lnTo>
                  <a:pt x="864869" y="284988"/>
                </a:lnTo>
                <a:lnTo>
                  <a:pt x="851915" y="288036"/>
                </a:lnTo>
                <a:lnTo>
                  <a:pt x="838200" y="291846"/>
                </a:lnTo>
                <a:lnTo>
                  <a:pt x="823722" y="294894"/>
                </a:lnTo>
                <a:lnTo>
                  <a:pt x="809243" y="297180"/>
                </a:lnTo>
                <a:lnTo>
                  <a:pt x="794765" y="300228"/>
                </a:lnTo>
                <a:lnTo>
                  <a:pt x="779526" y="302513"/>
                </a:lnTo>
                <a:lnTo>
                  <a:pt x="748284" y="306324"/>
                </a:lnTo>
                <a:lnTo>
                  <a:pt x="717041" y="308610"/>
                </a:lnTo>
                <a:lnTo>
                  <a:pt x="684276" y="310134"/>
                </a:lnTo>
                <a:lnTo>
                  <a:pt x="651510" y="310896"/>
                </a:lnTo>
                <a:lnTo>
                  <a:pt x="780288" y="310896"/>
                </a:lnTo>
                <a:lnTo>
                  <a:pt x="839724" y="300228"/>
                </a:lnTo>
                <a:lnTo>
                  <a:pt x="880110" y="289560"/>
                </a:lnTo>
                <a:lnTo>
                  <a:pt x="917448" y="275844"/>
                </a:lnTo>
                <a:lnTo>
                  <a:pt x="951738" y="258318"/>
                </a:lnTo>
                <a:lnTo>
                  <a:pt x="963167" y="252222"/>
                </a:lnTo>
                <a:lnTo>
                  <a:pt x="973836" y="245363"/>
                </a:lnTo>
                <a:lnTo>
                  <a:pt x="984503" y="237744"/>
                </a:lnTo>
                <a:lnTo>
                  <a:pt x="994410" y="230886"/>
                </a:lnTo>
                <a:lnTo>
                  <a:pt x="1043177" y="189737"/>
                </a:lnTo>
                <a:lnTo>
                  <a:pt x="1078991" y="152400"/>
                </a:lnTo>
                <a:lnTo>
                  <a:pt x="1112519" y="112775"/>
                </a:lnTo>
                <a:lnTo>
                  <a:pt x="1144524" y="71628"/>
                </a:lnTo>
                <a:lnTo>
                  <a:pt x="1149268" y="64985"/>
                </a:lnTo>
                <a:lnTo>
                  <a:pt x="1142236" y="59895"/>
                </a:lnTo>
                <a:close/>
              </a:path>
              <a:path w="1187450" h="320039">
                <a:moveTo>
                  <a:pt x="1180027" y="48006"/>
                </a:moveTo>
                <a:lnTo>
                  <a:pt x="1152143" y="48006"/>
                </a:lnTo>
                <a:lnTo>
                  <a:pt x="1155191" y="48768"/>
                </a:lnTo>
                <a:lnTo>
                  <a:pt x="1156715" y="51816"/>
                </a:lnTo>
                <a:lnTo>
                  <a:pt x="1155953" y="55625"/>
                </a:lnTo>
                <a:lnTo>
                  <a:pt x="1149268" y="64985"/>
                </a:lnTo>
                <a:lnTo>
                  <a:pt x="1174241" y="83058"/>
                </a:lnTo>
                <a:lnTo>
                  <a:pt x="1180027" y="48006"/>
                </a:lnTo>
                <a:close/>
              </a:path>
              <a:path w="1187450" h="320039">
                <a:moveTo>
                  <a:pt x="1152143" y="48006"/>
                </a:moveTo>
                <a:lnTo>
                  <a:pt x="1149096" y="50292"/>
                </a:lnTo>
                <a:lnTo>
                  <a:pt x="1142236" y="59895"/>
                </a:lnTo>
                <a:lnTo>
                  <a:pt x="1149268" y="64985"/>
                </a:lnTo>
                <a:lnTo>
                  <a:pt x="1155953" y="55625"/>
                </a:lnTo>
                <a:lnTo>
                  <a:pt x="1156715" y="51816"/>
                </a:lnTo>
                <a:lnTo>
                  <a:pt x="1155191" y="48768"/>
                </a:lnTo>
                <a:lnTo>
                  <a:pt x="1152143" y="48006"/>
                </a:lnTo>
                <a:close/>
              </a:path>
              <a:path w="1187450" h="320039">
                <a:moveTo>
                  <a:pt x="1187196" y="4572"/>
                </a:moveTo>
                <a:lnTo>
                  <a:pt x="1116329" y="41148"/>
                </a:lnTo>
                <a:lnTo>
                  <a:pt x="1142236" y="59895"/>
                </a:lnTo>
                <a:lnTo>
                  <a:pt x="1149096" y="50292"/>
                </a:lnTo>
                <a:lnTo>
                  <a:pt x="1152143" y="48006"/>
                </a:lnTo>
                <a:lnTo>
                  <a:pt x="1180027" y="48006"/>
                </a:lnTo>
                <a:lnTo>
                  <a:pt x="1187196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" name="object 21"/>
          <p:cNvSpPr/>
          <p:nvPr/>
        </p:nvSpPr>
        <p:spPr>
          <a:xfrm>
            <a:off x="2196571" y="5119264"/>
            <a:ext cx="631560" cy="210520"/>
          </a:xfrm>
          <a:custGeom>
            <a:avLst/>
            <a:gdLst/>
            <a:ahLst/>
            <a:cxnLst/>
            <a:rect l="l" t="t" r="r" b="b"/>
            <a:pathLst>
              <a:path w="649605" h="216535">
                <a:moveTo>
                  <a:pt x="5333" y="0"/>
                </a:moveTo>
                <a:lnTo>
                  <a:pt x="1524" y="762"/>
                </a:lnTo>
                <a:lnTo>
                  <a:pt x="0" y="3810"/>
                </a:lnTo>
                <a:lnTo>
                  <a:pt x="1524" y="7620"/>
                </a:lnTo>
                <a:lnTo>
                  <a:pt x="51815" y="64008"/>
                </a:lnTo>
                <a:lnTo>
                  <a:pt x="103631" y="117348"/>
                </a:lnTo>
                <a:lnTo>
                  <a:pt x="144780" y="151637"/>
                </a:lnTo>
                <a:lnTo>
                  <a:pt x="187451" y="179070"/>
                </a:lnTo>
                <a:lnTo>
                  <a:pt x="249936" y="203454"/>
                </a:lnTo>
                <a:lnTo>
                  <a:pt x="320801" y="214884"/>
                </a:lnTo>
                <a:lnTo>
                  <a:pt x="357377" y="216408"/>
                </a:lnTo>
                <a:lnTo>
                  <a:pt x="393192" y="214884"/>
                </a:lnTo>
                <a:lnTo>
                  <a:pt x="428244" y="210312"/>
                </a:lnTo>
                <a:lnTo>
                  <a:pt x="444245" y="207263"/>
                </a:lnTo>
                <a:lnTo>
                  <a:pt x="357377" y="207263"/>
                </a:lnTo>
                <a:lnTo>
                  <a:pt x="321563" y="205739"/>
                </a:lnTo>
                <a:lnTo>
                  <a:pt x="252221" y="194310"/>
                </a:lnTo>
                <a:lnTo>
                  <a:pt x="206501" y="178308"/>
                </a:lnTo>
                <a:lnTo>
                  <a:pt x="163830" y="153924"/>
                </a:lnTo>
                <a:lnTo>
                  <a:pt x="137159" y="133350"/>
                </a:lnTo>
                <a:lnTo>
                  <a:pt x="123443" y="122682"/>
                </a:lnTo>
                <a:lnTo>
                  <a:pt x="110489" y="110489"/>
                </a:lnTo>
                <a:lnTo>
                  <a:pt x="96774" y="98298"/>
                </a:lnTo>
                <a:lnTo>
                  <a:pt x="83819" y="85344"/>
                </a:lnTo>
                <a:lnTo>
                  <a:pt x="71627" y="71628"/>
                </a:lnTo>
                <a:lnTo>
                  <a:pt x="58674" y="57912"/>
                </a:lnTo>
                <a:lnTo>
                  <a:pt x="8381" y="1524"/>
                </a:lnTo>
                <a:lnTo>
                  <a:pt x="5333" y="0"/>
                </a:lnTo>
                <a:close/>
              </a:path>
              <a:path w="649605" h="216535">
                <a:moveTo>
                  <a:pt x="608388" y="63566"/>
                </a:moveTo>
                <a:lnTo>
                  <a:pt x="602742" y="72389"/>
                </a:lnTo>
                <a:lnTo>
                  <a:pt x="593597" y="86106"/>
                </a:lnTo>
                <a:lnTo>
                  <a:pt x="584453" y="98298"/>
                </a:lnTo>
                <a:lnTo>
                  <a:pt x="575309" y="111251"/>
                </a:lnTo>
                <a:lnTo>
                  <a:pt x="555497" y="134112"/>
                </a:lnTo>
                <a:lnTo>
                  <a:pt x="545592" y="144780"/>
                </a:lnTo>
                <a:lnTo>
                  <a:pt x="534162" y="153924"/>
                </a:lnTo>
                <a:lnTo>
                  <a:pt x="523494" y="163068"/>
                </a:lnTo>
                <a:lnTo>
                  <a:pt x="486918" y="184404"/>
                </a:lnTo>
                <a:lnTo>
                  <a:pt x="442721" y="198120"/>
                </a:lnTo>
                <a:lnTo>
                  <a:pt x="392430" y="205739"/>
                </a:lnTo>
                <a:lnTo>
                  <a:pt x="357377" y="207263"/>
                </a:lnTo>
                <a:lnTo>
                  <a:pt x="444245" y="207263"/>
                </a:lnTo>
                <a:lnTo>
                  <a:pt x="489965" y="192786"/>
                </a:lnTo>
                <a:lnTo>
                  <a:pt x="528065" y="170687"/>
                </a:lnTo>
                <a:lnTo>
                  <a:pt x="550926" y="150875"/>
                </a:lnTo>
                <a:lnTo>
                  <a:pt x="562356" y="140208"/>
                </a:lnTo>
                <a:lnTo>
                  <a:pt x="592074" y="103632"/>
                </a:lnTo>
                <a:lnTo>
                  <a:pt x="616175" y="68277"/>
                </a:lnTo>
                <a:lnTo>
                  <a:pt x="608388" y="63566"/>
                </a:lnTo>
                <a:close/>
              </a:path>
              <a:path w="649605" h="216535">
                <a:moveTo>
                  <a:pt x="645682" y="51054"/>
                </a:moveTo>
                <a:lnTo>
                  <a:pt x="617219" y="51054"/>
                </a:lnTo>
                <a:lnTo>
                  <a:pt x="621030" y="51816"/>
                </a:lnTo>
                <a:lnTo>
                  <a:pt x="622553" y="54863"/>
                </a:lnTo>
                <a:lnTo>
                  <a:pt x="622553" y="57912"/>
                </a:lnTo>
                <a:lnTo>
                  <a:pt x="616175" y="68277"/>
                </a:lnTo>
                <a:lnTo>
                  <a:pt x="643127" y="84582"/>
                </a:lnTo>
                <a:lnTo>
                  <a:pt x="645682" y="51054"/>
                </a:lnTo>
                <a:close/>
              </a:path>
              <a:path w="649605" h="216535">
                <a:moveTo>
                  <a:pt x="617219" y="51054"/>
                </a:moveTo>
                <a:lnTo>
                  <a:pt x="614933" y="53339"/>
                </a:lnTo>
                <a:lnTo>
                  <a:pt x="608388" y="63566"/>
                </a:lnTo>
                <a:lnTo>
                  <a:pt x="616175" y="68277"/>
                </a:lnTo>
                <a:lnTo>
                  <a:pt x="622553" y="57912"/>
                </a:lnTo>
                <a:lnTo>
                  <a:pt x="622553" y="54863"/>
                </a:lnTo>
                <a:lnTo>
                  <a:pt x="621030" y="51816"/>
                </a:lnTo>
                <a:lnTo>
                  <a:pt x="617219" y="51054"/>
                </a:lnTo>
                <a:close/>
              </a:path>
              <a:path w="649605" h="216535">
                <a:moveTo>
                  <a:pt x="649224" y="4572"/>
                </a:moveTo>
                <a:lnTo>
                  <a:pt x="581406" y="47244"/>
                </a:lnTo>
                <a:lnTo>
                  <a:pt x="608388" y="63566"/>
                </a:lnTo>
                <a:lnTo>
                  <a:pt x="614933" y="53339"/>
                </a:lnTo>
                <a:lnTo>
                  <a:pt x="617219" y="51054"/>
                </a:lnTo>
                <a:lnTo>
                  <a:pt x="645682" y="51054"/>
                </a:lnTo>
                <a:lnTo>
                  <a:pt x="649224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" name="object 22"/>
          <p:cNvSpPr/>
          <p:nvPr/>
        </p:nvSpPr>
        <p:spPr>
          <a:xfrm>
            <a:off x="2196570" y="5119263"/>
            <a:ext cx="945796" cy="311150"/>
          </a:xfrm>
          <a:custGeom>
            <a:avLst/>
            <a:gdLst/>
            <a:ahLst/>
            <a:cxnLst/>
            <a:rect l="l" t="t" r="r" b="b"/>
            <a:pathLst>
              <a:path w="972819" h="320039">
                <a:moveTo>
                  <a:pt x="5333" y="0"/>
                </a:moveTo>
                <a:lnTo>
                  <a:pt x="1524" y="762"/>
                </a:lnTo>
                <a:lnTo>
                  <a:pt x="0" y="3810"/>
                </a:lnTo>
                <a:lnTo>
                  <a:pt x="1524" y="7620"/>
                </a:lnTo>
                <a:lnTo>
                  <a:pt x="38862" y="50292"/>
                </a:lnTo>
                <a:lnTo>
                  <a:pt x="76962" y="92963"/>
                </a:lnTo>
                <a:lnTo>
                  <a:pt x="115824" y="133350"/>
                </a:lnTo>
                <a:lnTo>
                  <a:pt x="175259" y="189737"/>
                </a:lnTo>
                <a:lnTo>
                  <a:pt x="216407" y="223266"/>
                </a:lnTo>
                <a:lnTo>
                  <a:pt x="237744" y="237744"/>
                </a:lnTo>
                <a:lnTo>
                  <a:pt x="248412" y="245363"/>
                </a:lnTo>
                <a:lnTo>
                  <a:pt x="259080" y="252222"/>
                </a:lnTo>
                <a:lnTo>
                  <a:pt x="280415" y="264413"/>
                </a:lnTo>
                <a:lnTo>
                  <a:pt x="303275" y="275082"/>
                </a:lnTo>
                <a:lnTo>
                  <a:pt x="313944" y="280416"/>
                </a:lnTo>
                <a:lnTo>
                  <a:pt x="373380" y="300228"/>
                </a:lnTo>
                <a:lnTo>
                  <a:pt x="425195" y="310896"/>
                </a:lnTo>
                <a:lnTo>
                  <a:pt x="479297" y="317754"/>
                </a:lnTo>
                <a:lnTo>
                  <a:pt x="534162" y="320039"/>
                </a:lnTo>
                <a:lnTo>
                  <a:pt x="560832" y="319278"/>
                </a:lnTo>
                <a:lnTo>
                  <a:pt x="587501" y="317754"/>
                </a:lnTo>
                <a:lnTo>
                  <a:pt x="614171" y="314706"/>
                </a:lnTo>
                <a:lnTo>
                  <a:pt x="640080" y="310896"/>
                </a:lnTo>
                <a:lnTo>
                  <a:pt x="534162" y="310896"/>
                </a:lnTo>
                <a:lnTo>
                  <a:pt x="506730" y="310134"/>
                </a:lnTo>
                <a:lnTo>
                  <a:pt x="453389" y="306324"/>
                </a:lnTo>
                <a:lnTo>
                  <a:pt x="376427" y="291846"/>
                </a:lnTo>
                <a:lnTo>
                  <a:pt x="317753" y="272034"/>
                </a:lnTo>
                <a:lnTo>
                  <a:pt x="263651" y="244601"/>
                </a:lnTo>
                <a:lnTo>
                  <a:pt x="232409" y="223266"/>
                </a:lnTo>
                <a:lnTo>
                  <a:pt x="221742" y="215646"/>
                </a:lnTo>
                <a:lnTo>
                  <a:pt x="181356" y="182880"/>
                </a:lnTo>
                <a:lnTo>
                  <a:pt x="141731" y="146304"/>
                </a:lnTo>
                <a:lnTo>
                  <a:pt x="102869" y="107442"/>
                </a:lnTo>
                <a:lnTo>
                  <a:pt x="45719" y="44196"/>
                </a:lnTo>
                <a:lnTo>
                  <a:pt x="8381" y="1524"/>
                </a:lnTo>
                <a:lnTo>
                  <a:pt x="5333" y="0"/>
                </a:lnTo>
                <a:close/>
              </a:path>
              <a:path w="972819" h="320039">
                <a:moveTo>
                  <a:pt x="931879" y="63782"/>
                </a:moveTo>
                <a:lnTo>
                  <a:pt x="904494" y="107442"/>
                </a:lnTo>
                <a:lnTo>
                  <a:pt x="877062" y="147066"/>
                </a:lnTo>
                <a:lnTo>
                  <a:pt x="848868" y="183642"/>
                </a:lnTo>
                <a:lnTo>
                  <a:pt x="810006" y="224028"/>
                </a:lnTo>
                <a:lnTo>
                  <a:pt x="775715" y="250698"/>
                </a:lnTo>
                <a:lnTo>
                  <a:pt x="738377" y="272034"/>
                </a:lnTo>
                <a:lnTo>
                  <a:pt x="729233" y="276606"/>
                </a:lnTo>
                <a:lnTo>
                  <a:pt x="718565" y="281178"/>
                </a:lnTo>
                <a:lnTo>
                  <a:pt x="707897" y="284988"/>
                </a:lnTo>
                <a:lnTo>
                  <a:pt x="697230" y="288036"/>
                </a:lnTo>
                <a:lnTo>
                  <a:pt x="685800" y="291846"/>
                </a:lnTo>
                <a:lnTo>
                  <a:pt x="674369" y="294894"/>
                </a:lnTo>
                <a:lnTo>
                  <a:pt x="662939" y="297180"/>
                </a:lnTo>
                <a:lnTo>
                  <a:pt x="638556" y="302513"/>
                </a:lnTo>
                <a:lnTo>
                  <a:pt x="613409" y="306324"/>
                </a:lnTo>
                <a:lnTo>
                  <a:pt x="587501" y="308610"/>
                </a:lnTo>
                <a:lnTo>
                  <a:pt x="560832" y="310134"/>
                </a:lnTo>
                <a:lnTo>
                  <a:pt x="534162" y="310896"/>
                </a:lnTo>
                <a:lnTo>
                  <a:pt x="640080" y="310896"/>
                </a:lnTo>
                <a:lnTo>
                  <a:pt x="688847" y="300228"/>
                </a:lnTo>
                <a:lnTo>
                  <a:pt x="732282" y="284988"/>
                </a:lnTo>
                <a:lnTo>
                  <a:pt x="771144" y="264413"/>
                </a:lnTo>
                <a:lnTo>
                  <a:pt x="806957" y="237744"/>
                </a:lnTo>
                <a:lnTo>
                  <a:pt x="839724" y="206501"/>
                </a:lnTo>
                <a:lnTo>
                  <a:pt x="870203" y="171450"/>
                </a:lnTo>
                <a:lnTo>
                  <a:pt x="912113" y="112775"/>
                </a:lnTo>
                <a:lnTo>
                  <a:pt x="938021" y="70866"/>
                </a:lnTo>
                <a:lnTo>
                  <a:pt x="939523" y="68312"/>
                </a:lnTo>
                <a:lnTo>
                  <a:pt x="931879" y="63782"/>
                </a:lnTo>
                <a:close/>
              </a:path>
              <a:path w="972819" h="320039">
                <a:moveTo>
                  <a:pt x="969213" y="51054"/>
                </a:moveTo>
                <a:lnTo>
                  <a:pt x="941069" y="51054"/>
                </a:lnTo>
                <a:lnTo>
                  <a:pt x="944118" y="51816"/>
                </a:lnTo>
                <a:lnTo>
                  <a:pt x="946403" y="54863"/>
                </a:lnTo>
                <a:lnTo>
                  <a:pt x="945642" y="57912"/>
                </a:lnTo>
                <a:lnTo>
                  <a:pt x="939523" y="68312"/>
                </a:lnTo>
                <a:lnTo>
                  <a:pt x="966977" y="84582"/>
                </a:lnTo>
                <a:lnTo>
                  <a:pt x="969213" y="51054"/>
                </a:lnTo>
                <a:close/>
              </a:path>
              <a:path w="972819" h="320039">
                <a:moveTo>
                  <a:pt x="941069" y="51054"/>
                </a:moveTo>
                <a:lnTo>
                  <a:pt x="938021" y="53339"/>
                </a:lnTo>
                <a:lnTo>
                  <a:pt x="931879" y="63782"/>
                </a:lnTo>
                <a:lnTo>
                  <a:pt x="939523" y="68312"/>
                </a:lnTo>
                <a:lnTo>
                  <a:pt x="945642" y="57912"/>
                </a:lnTo>
                <a:lnTo>
                  <a:pt x="946403" y="54863"/>
                </a:lnTo>
                <a:lnTo>
                  <a:pt x="944118" y="51816"/>
                </a:lnTo>
                <a:lnTo>
                  <a:pt x="941069" y="51054"/>
                </a:lnTo>
                <a:close/>
              </a:path>
              <a:path w="972819" h="320039">
                <a:moveTo>
                  <a:pt x="972312" y="4572"/>
                </a:moveTo>
                <a:lnTo>
                  <a:pt x="905256" y="48006"/>
                </a:lnTo>
                <a:lnTo>
                  <a:pt x="931879" y="63782"/>
                </a:lnTo>
                <a:lnTo>
                  <a:pt x="938021" y="53339"/>
                </a:lnTo>
                <a:lnTo>
                  <a:pt x="941069" y="51054"/>
                </a:lnTo>
                <a:lnTo>
                  <a:pt x="969213" y="51054"/>
                </a:lnTo>
                <a:lnTo>
                  <a:pt x="972312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graphicFrame>
        <p:nvGraphicFramePr>
          <p:cNvPr id="23" name="object 23"/>
          <p:cNvGraphicFramePr>
            <a:graphicFrameLocks noGrp="1"/>
          </p:cNvGraphicFramePr>
          <p:nvPr/>
        </p:nvGraphicFramePr>
        <p:xfrm>
          <a:off x="1418781" y="4754119"/>
          <a:ext cx="4728986" cy="3747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4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1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48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41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41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41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485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1411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1411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1411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1485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1411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1411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1485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1411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65971"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400" spc="5" dirty="0">
                          <a:latin typeface="Arial"/>
                          <a:cs typeface="Arial"/>
                        </a:rPr>
                        <a:t>13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400" spc="5" dirty="0">
                          <a:latin typeface="Arial"/>
                          <a:cs typeface="Arial"/>
                        </a:rPr>
                        <a:t>21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400" spc="5" dirty="0">
                          <a:latin typeface="Arial"/>
                          <a:cs typeface="Arial"/>
                        </a:rPr>
                        <a:t>16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400" spc="5" dirty="0">
                          <a:latin typeface="Arial"/>
                          <a:cs typeface="Arial"/>
                        </a:rPr>
                        <a:t>24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400" spc="5" dirty="0">
                          <a:latin typeface="Arial"/>
                          <a:cs typeface="Arial"/>
                        </a:rPr>
                        <a:t>31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400" spc="5" dirty="0">
                          <a:latin typeface="Arial"/>
                          <a:cs typeface="Arial"/>
                        </a:rPr>
                        <a:t>19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400" spc="5" dirty="0">
                          <a:latin typeface="Arial"/>
                          <a:cs typeface="Arial"/>
                        </a:rPr>
                        <a:t>68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400" spc="5" dirty="0">
                          <a:latin typeface="Arial"/>
                          <a:cs typeface="Arial"/>
                        </a:rPr>
                        <a:t>65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400" spc="5" dirty="0">
                          <a:latin typeface="Arial"/>
                          <a:cs typeface="Arial"/>
                        </a:rPr>
                        <a:t>26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400" spc="5" dirty="0">
                          <a:latin typeface="Arial"/>
                          <a:cs typeface="Arial"/>
                        </a:rPr>
                        <a:t>32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14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4" name="object 24"/>
          <p:cNvSpPr/>
          <p:nvPr/>
        </p:nvSpPr>
        <p:spPr>
          <a:xfrm>
            <a:off x="3137429" y="4199149"/>
            <a:ext cx="1886656" cy="562416"/>
          </a:xfrm>
          <a:custGeom>
            <a:avLst/>
            <a:gdLst/>
            <a:ahLst/>
            <a:cxnLst/>
            <a:rect l="l" t="t" r="r" b="b"/>
            <a:pathLst>
              <a:path w="1940560" h="578485">
                <a:moveTo>
                  <a:pt x="23622" y="550163"/>
                </a:moveTo>
                <a:lnTo>
                  <a:pt x="19812" y="550926"/>
                </a:lnTo>
                <a:lnTo>
                  <a:pt x="1524" y="570738"/>
                </a:lnTo>
                <a:lnTo>
                  <a:pt x="0" y="573786"/>
                </a:lnTo>
                <a:lnTo>
                  <a:pt x="1524" y="576834"/>
                </a:lnTo>
                <a:lnTo>
                  <a:pt x="4572" y="578358"/>
                </a:lnTo>
                <a:lnTo>
                  <a:pt x="8381" y="576834"/>
                </a:lnTo>
                <a:lnTo>
                  <a:pt x="26669" y="557784"/>
                </a:lnTo>
                <a:lnTo>
                  <a:pt x="28193" y="553974"/>
                </a:lnTo>
                <a:lnTo>
                  <a:pt x="26669" y="550926"/>
                </a:lnTo>
                <a:lnTo>
                  <a:pt x="23622" y="550163"/>
                </a:lnTo>
                <a:close/>
              </a:path>
              <a:path w="1940560" h="578485">
                <a:moveTo>
                  <a:pt x="67056" y="504443"/>
                </a:moveTo>
                <a:lnTo>
                  <a:pt x="63245" y="505967"/>
                </a:lnTo>
                <a:lnTo>
                  <a:pt x="44957" y="525017"/>
                </a:lnTo>
                <a:lnTo>
                  <a:pt x="43433" y="528827"/>
                </a:lnTo>
                <a:lnTo>
                  <a:pt x="44957" y="531876"/>
                </a:lnTo>
                <a:lnTo>
                  <a:pt x="48006" y="532638"/>
                </a:lnTo>
                <a:lnTo>
                  <a:pt x="51054" y="531876"/>
                </a:lnTo>
                <a:lnTo>
                  <a:pt x="70104" y="512063"/>
                </a:lnTo>
                <a:lnTo>
                  <a:pt x="71628" y="509015"/>
                </a:lnTo>
                <a:lnTo>
                  <a:pt x="70104" y="505967"/>
                </a:lnTo>
                <a:lnTo>
                  <a:pt x="67056" y="504443"/>
                </a:lnTo>
                <a:close/>
              </a:path>
              <a:path w="1940560" h="578485">
                <a:moveTo>
                  <a:pt x="110490" y="459486"/>
                </a:moveTo>
                <a:lnTo>
                  <a:pt x="107442" y="461010"/>
                </a:lnTo>
                <a:lnTo>
                  <a:pt x="88392" y="480060"/>
                </a:lnTo>
                <a:lnTo>
                  <a:pt x="86868" y="483108"/>
                </a:lnTo>
                <a:lnTo>
                  <a:pt x="88392" y="486917"/>
                </a:lnTo>
                <a:lnTo>
                  <a:pt x="92202" y="487679"/>
                </a:lnTo>
                <a:lnTo>
                  <a:pt x="95250" y="486155"/>
                </a:lnTo>
                <a:lnTo>
                  <a:pt x="113538" y="467105"/>
                </a:lnTo>
                <a:lnTo>
                  <a:pt x="115062" y="464058"/>
                </a:lnTo>
                <a:lnTo>
                  <a:pt x="113538" y="461010"/>
                </a:lnTo>
                <a:lnTo>
                  <a:pt x="110490" y="459486"/>
                </a:lnTo>
                <a:close/>
              </a:path>
              <a:path w="1940560" h="578485">
                <a:moveTo>
                  <a:pt x="154685" y="415289"/>
                </a:moveTo>
                <a:lnTo>
                  <a:pt x="151638" y="416051"/>
                </a:lnTo>
                <a:lnTo>
                  <a:pt x="132588" y="435101"/>
                </a:lnTo>
                <a:lnTo>
                  <a:pt x="131064" y="438912"/>
                </a:lnTo>
                <a:lnTo>
                  <a:pt x="132588" y="441960"/>
                </a:lnTo>
                <a:lnTo>
                  <a:pt x="135635" y="443484"/>
                </a:lnTo>
                <a:lnTo>
                  <a:pt x="138683" y="441960"/>
                </a:lnTo>
                <a:lnTo>
                  <a:pt x="157733" y="422910"/>
                </a:lnTo>
                <a:lnTo>
                  <a:pt x="159257" y="419862"/>
                </a:lnTo>
                <a:lnTo>
                  <a:pt x="157733" y="416051"/>
                </a:lnTo>
                <a:lnTo>
                  <a:pt x="154685" y="415289"/>
                </a:lnTo>
                <a:close/>
              </a:path>
              <a:path w="1940560" h="578485">
                <a:moveTo>
                  <a:pt x="199644" y="371093"/>
                </a:moveTo>
                <a:lnTo>
                  <a:pt x="196595" y="372617"/>
                </a:lnTo>
                <a:lnTo>
                  <a:pt x="192024" y="376427"/>
                </a:lnTo>
                <a:lnTo>
                  <a:pt x="176783" y="390905"/>
                </a:lnTo>
                <a:lnTo>
                  <a:pt x="176021" y="394715"/>
                </a:lnTo>
                <a:lnTo>
                  <a:pt x="176783" y="397763"/>
                </a:lnTo>
                <a:lnTo>
                  <a:pt x="180594" y="398525"/>
                </a:lnTo>
                <a:lnTo>
                  <a:pt x="183642" y="397763"/>
                </a:lnTo>
                <a:lnTo>
                  <a:pt x="202692" y="378713"/>
                </a:lnTo>
                <a:lnTo>
                  <a:pt x="204216" y="375665"/>
                </a:lnTo>
                <a:lnTo>
                  <a:pt x="202692" y="372617"/>
                </a:lnTo>
                <a:lnTo>
                  <a:pt x="199644" y="371093"/>
                </a:lnTo>
                <a:close/>
              </a:path>
              <a:path w="1940560" h="578485">
                <a:moveTo>
                  <a:pt x="245364" y="328422"/>
                </a:moveTo>
                <a:lnTo>
                  <a:pt x="242316" y="329184"/>
                </a:lnTo>
                <a:lnTo>
                  <a:pt x="230885" y="339851"/>
                </a:lnTo>
                <a:lnTo>
                  <a:pt x="222504" y="347472"/>
                </a:lnTo>
                <a:lnTo>
                  <a:pt x="220980" y="350520"/>
                </a:lnTo>
                <a:lnTo>
                  <a:pt x="222504" y="354329"/>
                </a:lnTo>
                <a:lnTo>
                  <a:pt x="225552" y="355091"/>
                </a:lnTo>
                <a:lnTo>
                  <a:pt x="228600" y="354329"/>
                </a:lnTo>
                <a:lnTo>
                  <a:pt x="236981" y="345948"/>
                </a:lnTo>
                <a:lnTo>
                  <a:pt x="248412" y="336041"/>
                </a:lnTo>
                <a:lnTo>
                  <a:pt x="249935" y="332993"/>
                </a:lnTo>
                <a:lnTo>
                  <a:pt x="248412" y="329184"/>
                </a:lnTo>
                <a:lnTo>
                  <a:pt x="245364" y="328422"/>
                </a:lnTo>
                <a:close/>
              </a:path>
              <a:path w="1940560" h="578485">
                <a:moveTo>
                  <a:pt x="291845" y="286512"/>
                </a:moveTo>
                <a:lnTo>
                  <a:pt x="288797" y="287274"/>
                </a:lnTo>
                <a:lnTo>
                  <a:pt x="269747" y="304038"/>
                </a:lnTo>
                <a:lnTo>
                  <a:pt x="268985" y="304800"/>
                </a:lnTo>
                <a:lnTo>
                  <a:pt x="267462" y="308610"/>
                </a:lnTo>
                <a:lnTo>
                  <a:pt x="268224" y="311658"/>
                </a:lnTo>
                <a:lnTo>
                  <a:pt x="271271" y="313182"/>
                </a:lnTo>
                <a:lnTo>
                  <a:pt x="275844" y="310896"/>
                </a:lnTo>
                <a:lnTo>
                  <a:pt x="294894" y="294132"/>
                </a:lnTo>
                <a:lnTo>
                  <a:pt x="296418" y="291084"/>
                </a:lnTo>
                <a:lnTo>
                  <a:pt x="294894" y="288036"/>
                </a:lnTo>
                <a:lnTo>
                  <a:pt x="291845" y="286512"/>
                </a:lnTo>
                <a:close/>
              </a:path>
              <a:path w="1940560" h="578485">
                <a:moveTo>
                  <a:pt x="339852" y="246125"/>
                </a:moveTo>
                <a:lnTo>
                  <a:pt x="336804" y="246887"/>
                </a:lnTo>
                <a:lnTo>
                  <a:pt x="329183" y="252984"/>
                </a:lnTo>
                <a:lnTo>
                  <a:pt x="316230" y="263651"/>
                </a:lnTo>
                <a:lnTo>
                  <a:pt x="314706" y="266700"/>
                </a:lnTo>
                <a:lnTo>
                  <a:pt x="315468" y="270510"/>
                </a:lnTo>
                <a:lnTo>
                  <a:pt x="318516" y="272034"/>
                </a:lnTo>
                <a:lnTo>
                  <a:pt x="321564" y="270510"/>
                </a:lnTo>
                <a:lnTo>
                  <a:pt x="335280" y="259841"/>
                </a:lnTo>
                <a:lnTo>
                  <a:pt x="342900" y="253746"/>
                </a:lnTo>
                <a:lnTo>
                  <a:pt x="344424" y="250698"/>
                </a:lnTo>
                <a:lnTo>
                  <a:pt x="342900" y="247650"/>
                </a:lnTo>
                <a:lnTo>
                  <a:pt x="339852" y="246125"/>
                </a:lnTo>
                <a:close/>
              </a:path>
              <a:path w="1940560" h="578485">
                <a:moveTo>
                  <a:pt x="390144" y="207263"/>
                </a:moveTo>
                <a:lnTo>
                  <a:pt x="386333" y="208025"/>
                </a:lnTo>
                <a:lnTo>
                  <a:pt x="369569" y="220979"/>
                </a:lnTo>
                <a:lnTo>
                  <a:pt x="364997" y="224789"/>
                </a:lnTo>
                <a:lnTo>
                  <a:pt x="363474" y="227837"/>
                </a:lnTo>
                <a:lnTo>
                  <a:pt x="364235" y="230886"/>
                </a:lnTo>
                <a:lnTo>
                  <a:pt x="367283" y="232410"/>
                </a:lnTo>
                <a:lnTo>
                  <a:pt x="370331" y="231648"/>
                </a:lnTo>
                <a:lnTo>
                  <a:pt x="374904" y="227837"/>
                </a:lnTo>
                <a:lnTo>
                  <a:pt x="391668" y="214884"/>
                </a:lnTo>
                <a:lnTo>
                  <a:pt x="393954" y="212598"/>
                </a:lnTo>
                <a:lnTo>
                  <a:pt x="392430" y="208787"/>
                </a:lnTo>
                <a:lnTo>
                  <a:pt x="390144" y="207263"/>
                </a:lnTo>
                <a:close/>
              </a:path>
              <a:path w="1940560" h="578485">
                <a:moveTo>
                  <a:pt x="441197" y="170687"/>
                </a:moveTo>
                <a:lnTo>
                  <a:pt x="438150" y="171450"/>
                </a:lnTo>
                <a:lnTo>
                  <a:pt x="415290" y="186689"/>
                </a:lnTo>
                <a:lnTo>
                  <a:pt x="413766" y="189737"/>
                </a:lnTo>
                <a:lnTo>
                  <a:pt x="414528" y="192786"/>
                </a:lnTo>
                <a:lnTo>
                  <a:pt x="417576" y="195072"/>
                </a:lnTo>
                <a:lnTo>
                  <a:pt x="420624" y="194310"/>
                </a:lnTo>
                <a:lnTo>
                  <a:pt x="436626" y="183641"/>
                </a:lnTo>
                <a:lnTo>
                  <a:pt x="442721" y="179070"/>
                </a:lnTo>
                <a:lnTo>
                  <a:pt x="445007" y="176022"/>
                </a:lnTo>
                <a:lnTo>
                  <a:pt x="444245" y="172974"/>
                </a:lnTo>
                <a:lnTo>
                  <a:pt x="441197" y="170687"/>
                </a:lnTo>
                <a:close/>
              </a:path>
              <a:path w="1940560" h="578485">
                <a:moveTo>
                  <a:pt x="494538" y="137160"/>
                </a:moveTo>
                <a:lnTo>
                  <a:pt x="490728" y="137922"/>
                </a:lnTo>
                <a:lnTo>
                  <a:pt x="473202" y="148589"/>
                </a:lnTo>
                <a:lnTo>
                  <a:pt x="467868" y="151637"/>
                </a:lnTo>
                <a:lnTo>
                  <a:pt x="465581" y="154686"/>
                </a:lnTo>
                <a:lnTo>
                  <a:pt x="466344" y="157734"/>
                </a:lnTo>
                <a:lnTo>
                  <a:pt x="469392" y="160020"/>
                </a:lnTo>
                <a:lnTo>
                  <a:pt x="472440" y="159258"/>
                </a:lnTo>
                <a:lnTo>
                  <a:pt x="477774" y="156210"/>
                </a:lnTo>
                <a:lnTo>
                  <a:pt x="495300" y="145541"/>
                </a:lnTo>
                <a:lnTo>
                  <a:pt x="497585" y="142493"/>
                </a:lnTo>
                <a:lnTo>
                  <a:pt x="496824" y="139446"/>
                </a:lnTo>
                <a:lnTo>
                  <a:pt x="494538" y="137160"/>
                </a:lnTo>
                <a:close/>
              </a:path>
              <a:path w="1940560" h="578485">
                <a:moveTo>
                  <a:pt x="549402" y="106679"/>
                </a:moveTo>
                <a:lnTo>
                  <a:pt x="546354" y="107441"/>
                </a:lnTo>
                <a:lnTo>
                  <a:pt x="521969" y="119634"/>
                </a:lnTo>
                <a:lnTo>
                  <a:pt x="519683" y="122682"/>
                </a:lnTo>
                <a:lnTo>
                  <a:pt x="520445" y="125729"/>
                </a:lnTo>
                <a:lnTo>
                  <a:pt x="522731" y="128015"/>
                </a:lnTo>
                <a:lnTo>
                  <a:pt x="526542" y="128015"/>
                </a:lnTo>
                <a:lnTo>
                  <a:pt x="550164" y="115062"/>
                </a:lnTo>
                <a:lnTo>
                  <a:pt x="552450" y="112775"/>
                </a:lnTo>
                <a:lnTo>
                  <a:pt x="551688" y="108965"/>
                </a:lnTo>
                <a:lnTo>
                  <a:pt x="549402" y="106679"/>
                </a:lnTo>
                <a:close/>
              </a:path>
              <a:path w="1940560" h="578485">
                <a:moveTo>
                  <a:pt x="606552" y="80772"/>
                </a:moveTo>
                <a:lnTo>
                  <a:pt x="602742" y="80772"/>
                </a:lnTo>
                <a:lnTo>
                  <a:pt x="581406" y="89915"/>
                </a:lnTo>
                <a:lnTo>
                  <a:pt x="578357" y="91439"/>
                </a:lnTo>
                <a:lnTo>
                  <a:pt x="576071" y="93725"/>
                </a:lnTo>
                <a:lnTo>
                  <a:pt x="576071" y="97536"/>
                </a:lnTo>
                <a:lnTo>
                  <a:pt x="579119" y="99822"/>
                </a:lnTo>
                <a:lnTo>
                  <a:pt x="582168" y="99822"/>
                </a:lnTo>
                <a:lnTo>
                  <a:pt x="585216" y="98298"/>
                </a:lnTo>
                <a:lnTo>
                  <a:pt x="606552" y="89153"/>
                </a:lnTo>
                <a:lnTo>
                  <a:pt x="608838" y="86105"/>
                </a:lnTo>
                <a:lnTo>
                  <a:pt x="608838" y="83058"/>
                </a:lnTo>
                <a:lnTo>
                  <a:pt x="606552" y="80772"/>
                </a:lnTo>
                <a:close/>
              </a:path>
              <a:path w="1940560" h="578485">
                <a:moveTo>
                  <a:pt x="662178" y="58674"/>
                </a:moveTo>
                <a:lnTo>
                  <a:pt x="637032" y="67055"/>
                </a:lnTo>
                <a:lnTo>
                  <a:pt x="633983" y="70103"/>
                </a:lnTo>
                <a:lnTo>
                  <a:pt x="633983" y="73151"/>
                </a:lnTo>
                <a:lnTo>
                  <a:pt x="636269" y="75437"/>
                </a:lnTo>
                <a:lnTo>
                  <a:pt x="640080" y="76200"/>
                </a:lnTo>
                <a:lnTo>
                  <a:pt x="651509" y="71627"/>
                </a:lnTo>
                <a:lnTo>
                  <a:pt x="665226" y="67055"/>
                </a:lnTo>
                <a:lnTo>
                  <a:pt x="667512" y="64770"/>
                </a:lnTo>
                <a:lnTo>
                  <a:pt x="668274" y="61722"/>
                </a:lnTo>
                <a:lnTo>
                  <a:pt x="665988" y="59436"/>
                </a:lnTo>
                <a:lnTo>
                  <a:pt x="662178" y="58674"/>
                </a:lnTo>
                <a:close/>
              </a:path>
              <a:path w="1940560" h="578485">
                <a:moveTo>
                  <a:pt x="726185" y="41148"/>
                </a:moveTo>
                <a:lnTo>
                  <a:pt x="722376" y="41148"/>
                </a:lnTo>
                <a:lnTo>
                  <a:pt x="696468" y="48005"/>
                </a:lnTo>
                <a:lnTo>
                  <a:pt x="694182" y="50291"/>
                </a:lnTo>
                <a:lnTo>
                  <a:pt x="693419" y="53339"/>
                </a:lnTo>
                <a:lnTo>
                  <a:pt x="695706" y="56387"/>
                </a:lnTo>
                <a:lnTo>
                  <a:pt x="698754" y="56387"/>
                </a:lnTo>
                <a:lnTo>
                  <a:pt x="724662" y="49529"/>
                </a:lnTo>
                <a:lnTo>
                  <a:pt x="727709" y="47243"/>
                </a:lnTo>
                <a:lnTo>
                  <a:pt x="728471" y="44196"/>
                </a:lnTo>
                <a:lnTo>
                  <a:pt x="726185" y="41148"/>
                </a:lnTo>
                <a:close/>
              </a:path>
              <a:path w="1940560" h="578485">
                <a:moveTo>
                  <a:pt x="784097" y="26670"/>
                </a:moveTo>
                <a:lnTo>
                  <a:pt x="757428" y="32765"/>
                </a:lnTo>
                <a:lnTo>
                  <a:pt x="755142" y="34289"/>
                </a:lnTo>
                <a:lnTo>
                  <a:pt x="754380" y="38100"/>
                </a:lnTo>
                <a:lnTo>
                  <a:pt x="755904" y="40386"/>
                </a:lnTo>
                <a:lnTo>
                  <a:pt x="759714" y="41148"/>
                </a:lnTo>
                <a:lnTo>
                  <a:pt x="785621" y="35813"/>
                </a:lnTo>
                <a:lnTo>
                  <a:pt x="788669" y="33527"/>
                </a:lnTo>
                <a:lnTo>
                  <a:pt x="789432" y="30479"/>
                </a:lnTo>
                <a:lnTo>
                  <a:pt x="787145" y="27432"/>
                </a:lnTo>
                <a:lnTo>
                  <a:pt x="784097" y="26670"/>
                </a:lnTo>
                <a:close/>
              </a:path>
              <a:path w="1940560" h="578485">
                <a:moveTo>
                  <a:pt x="845819" y="16001"/>
                </a:moveTo>
                <a:lnTo>
                  <a:pt x="819150" y="19812"/>
                </a:lnTo>
                <a:lnTo>
                  <a:pt x="816864" y="22098"/>
                </a:lnTo>
                <a:lnTo>
                  <a:pt x="816102" y="25146"/>
                </a:lnTo>
                <a:lnTo>
                  <a:pt x="817626" y="28193"/>
                </a:lnTo>
                <a:lnTo>
                  <a:pt x="820674" y="28955"/>
                </a:lnTo>
                <a:lnTo>
                  <a:pt x="847344" y="24384"/>
                </a:lnTo>
                <a:lnTo>
                  <a:pt x="850392" y="22860"/>
                </a:lnTo>
                <a:lnTo>
                  <a:pt x="851154" y="19050"/>
                </a:lnTo>
                <a:lnTo>
                  <a:pt x="849630" y="16763"/>
                </a:lnTo>
                <a:lnTo>
                  <a:pt x="845819" y="16001"/>
                </a:lnTo>
                <a:close/>
              </a:path>
              <a:path w="1940560" h="578485">
                <a:moveTo>
                  <a:pt x="908304" y="7620"/>
                </a:moveTo>
                <a:lnTo>
                  <a:pt x="900683" y="8382"/>
                </a:lnTo>
                <a:lnTo>
                  <a:pt x="881633" y="10667"/>
                </a:lnTo>
                <a:lnTo>
                  <a:pt x="878585" y="12953"/>
                </a:lnTo>
                <a:lnTo>
                  <a:pt x="877824" y="16001"/>
                </a:lnTo>
                <a:lnTo>
                  <a:pt x="879347" y="19050"/>
                </a:lnTo>
                <a:lnTo>
                  <a:pt x="883157" y="19812"/>
                </a:lnTo>
                <a:lnTo>
                  <a:pt x="901445" y="17525"/>
                </a:lnTo>
                <a:lnTo>
                  <a:pt x="909066" y="16763"/>
                </a:lnTo>
                <a:lnTo>
                  <a:pt x="912114" y="15239"/>
                </a:lnTo>
                <a:lnTo>
                  <a:pt x="913638" y="11429"/>
                </a:lnTo>
                <a:lnTo>
                  <a:pt x="912114" y="9143"/>
                </a:lnTo>
                <a:lnTo>
                  <a:pt x="908304" y="7620"/>
                </a:lnTo>
                <a:close/>
              </a:path>
              <a:path w="1940560" h="578485">
                <a:moveTo>
                  <a:pt x="971550" y="2286"/>
                </a:moveTo>
                <a:lnTo>
                  <a:pt x="954024" y="3810"/>
                </a:lnTo>
                <a:lnTo>
                  <a:pt x="944118" y="4572"/>
                </a:lnTo>
                <a:lnTo>
                  <a:pt x="941069" y="6096"/>
                </a:lnTo>
                <a:lnTo>
                  <a:pt x="940307" y="9143"/>
                </a:lnTo>
                <a:lnTo>
                  <a:pt x="941832" y="12191"/>
                </a:lnTo>
                <a:lnTo>
                  <a:pt x="944880" y="13715"/>
                </a:lnTo>
                <a:lnTo>
                  <a:pt x="955547" y="12191"/>
                </a:lnTo>
                <a:lnTo>
                  <a:pt x="971550" y="11429"/>
                </a:lnTo>
                <a:lnTo>
                  <a:pt x="974597" y="9905"/>
                </a:lnTo>
                <a:lnTo>
                  <a:pt x="976121" y="6858"/>
                </a:lnTo>
                <a:lnTo>
                  <a:pt x="974597" y="3810"/>
                </a:lnTo>
                <a:lnTo>
                  <a:pt x="971550" y="2286"/>
                </a:lnTo>
                <a:close/>
              </a:path>
              <a:path w="1940560" h="578485">
                <a:moveTo>
                  <a:pt x="1034033" y="0"/>
                </a:moveTo>
                <a:lnTo>
                  <a:pt x="1008888" y="762"/>
                </a:lnTo>
                <a:lnTo>
                  <a:pt x="1006602" y="762"/>
                </a:lnTo>
                <a:lnTo>
                  <a:pt x="1003554" y="2286"/>
                </a:lnTo>
                <a:lnTo>
                  <a:pt x="1002792" y="5334"/>
                </a:lnTo>
                <a:lnTo>
                  <a:pt x="1004316" y="8382"/>
                </a:lnTo>
                <a:lnTo>
                  <a:pt x="1007364" y="9905"/>
                </a:lnTo>
                <a:lnTo>
                  <a:pt x="1008888" y="9143"/>
                </a:lnTo>
                <a:lnTo>
                  <a:pt x="1034033" y="9143"/>
                </a:lnTo>
                <a:lnTo>
                  <a:pt x="1037082" y="7620"/>
                </a:lnTo>
                <a:lnTo>
                  <a:pt x="1038606" y="4572"/>
                </a:lnTo>
                <a:lnTo>
                  <a:pt x="1037082" y="1524"/>
                </a:lnTo>
                <a:lnTo>
                  <a:pt x="1034033" y="0"/>
                </a:lnTo>
                <a:close/>
              </a:path>
              <a:path w="1940560" h="578485">
                <a:moveTo>
                  <a:pt x="1096518" y="0"/>
                </a:moveTo>
                <a:lnTo>
                  <a:pt x="1069847" y="0"/>
                </a:lnTo>
                <a:lnTo>
                  <a:pt x="1066800" y="762"/>
                </a:lnTo>
                <a:lnTo>
                  <a:pt x="1065276" y="3810"/>
                </a:lnTo>
                <a:lnTo>
                  <a:pt x="1066800" y="7620"/>
                </a:lnTo>
                <a:lnTo>
                  <a:pt x="1069847" y="8382"/>
                </a:lnTo>
                <a:lnTo>
                  <a:pt x="1096518" y="9143"/>
                </a:lnTo>
                <a:lnTo>
                  <a:pt x="1100328" y="7620"/>
                </a:lnTo>
                <a:lnTo>
                  <a:pt x="1101090" y="4572"/>
                </a:lnTo>
                <a:lnTo>
                  <a:pt x="1100328" y="1524"/>
                </a:lnTo>
                <a:lnTo>
                  <a:pt x="1096518" y="0"/>
                </a:lnTo>
                <a:close/>
              </a:path>
              <a:path w="1940560" h="578485">
                <a:moveTo>
                  <a:pt x="1133094" y="1524"/>
                </a:moveTo>
                <a:lnTo>
                  <a:pt x="1129283" y="2286"/>
                </a:lnTo>
                <a:lnTo>
                  <a:pt x="1128521" y="5334"/>
                </a:lnTo>
                <a:lnTo>
                  <a:pt x="1129283" y="9143"/>
                </a:lnTo>
                <a:lnTo>
                  <a:pt x="1132332" y="10667"/>
                </a:lnTo>
                <a:lnTo>
                  <a:pt x="1159002" y="12191"/>
                </a:lnTo>
                <a:lnTo>
                  <a:pt x="1162812" y="10667"/>
                </a:lnTo>
                <a:lnTo>
                  <a:pt x="1163574" y="7620"/>
                </a:lnTo>
                <a:lnTo>
                  <a:pt x="1162812" y="4572"/>
                </a:lnTo>
                <a:lnTo>
                  <a:pt x="1159764" y="3048"/>
                </a:lnTo>
                <a:lnTo>
                  <a:pt x="1133094" y="1524"/>
                </a:lnTo>
                <a:close/>
              </a:path>
              <a:path w="1940560" h="578485">
                <a:moveTo>
                  <a:pt x="1195578" y="6096"/>
                </a:moveTo>
                <a:lnTo>
                  <a:pt x="1192530" y="6858"/>
                </a:lnTo>
                <a:lnTo>
                  <a:pt x="1191006" y="9905"/>
                </a:lnTo>
                <a:lnTo>
                  <a:pt x="1191768" y="12953"/>
                </a:lnTo>
                <a:lnTo>
                  <a:pt x="1194816" y="14477"/>
                </a:lnTo>
                <a:lnTo>
                  <a:pt x="1221485" y="17525"/>
                </a:lnTo>
                <a:lnTo>
                  <a:pt x="1224533" y="16001"/>
                </a:lnTo>
                <a:lnTo>
                  <a:pt x="1226058" y="12953"/>
                </a:lnTo>
                <a:lnTo>
                  <a:pt x="1225295" y="9905"/>
                </a:lnTo>
                <a:lnTo>
                  <a:pt x="1222247" y="8382"/>
                </a:lnTo>
                <a:lnTo>
                  <a:pt x="1195578" y="6096"/>
                </a:lnTo>
                <a:close/>
              </a:path>
              <a:path w="1940560" h="578485">
                <a:moveTo>
                  <a:pt x="1258062" y="12953"/>
                </a:moveTo>
                <a:lnTo>
                  <a:pt x="1255014" y="13715"/>
                </a:lnTo>
                <a:lnTo>
                  <a:pt x="1252728" y="16763"/>
                </a:lnTo>
                <a:lnTo>
                  <a:pt x="1253490" y="20574"/>
                </a:lnTo>
                <a:lnTo>
                  <a:pt x="1256538" y="22098"/>
                </a:lnTo>
                <a:lnTo>
                  <a:pt x="1273302" y="24384"/>
                </a:lnTo>
                <a:lnTo>
                  <a:pt x="1283208" y="25908"/>
                </a:lnTo>
                <a:lnTo>
                  <a:pt x="1286256" y="25146"/>
                </a:lnTo>
                <a:lnTo>
                  <a:pt x="1288542" y="22860"/>
                </a:lnTo>
                <a:lnTo>
                  <a:pt x="1287780" y="19050"/>
                </a:lnTo>
                <a:lnTo>
                  <a:pt x="1284732" y="17525"/>
                </a:lnTo>
                <a:lnTo>
                  <a:pt x="1274064" y="15239"/>
                </a:lnTo>
                <a:lnTo>
                  <a:pt x="1258062" y="12953"/>
                </a:lnTo>
                <a:close/>
              </a:path>
              <a:path w="1940560" h="578485">
                <a:moveTo>
                  <a:pt x="1319783" y="23622"/>
                </a:moveTo>
                <a:lnTo>
                  <a:pt x="1316735" y="24384"/>
                </a:lnTo>
                <a:lnTo>
                  <a:pt x="1315212" y="27432"/>
                </a:lnTo>
                <a:lnTo>
                  <a:pt x="1315974" y="30479"/>
                </a:lnTo>
                <a:lnTo>
                  <a:pt x="1318259" y="32765"/>
                </a:lnTo>
                <a:lnTo>
                  <a:pt x="1344168" y="38100"/>
                </a:lnTo>
                <a:lnTo>
                  <a:pt x="1347978" y="38100"/>
                </a:lnTo>
                <a:lnTo>
                  <a:pt x="1350264" y="35051"/>
                </a:lnTo>
                <a:lnTo>
                  <a:pt x="1349502" y="32003"/>
                </a:lnTo>
                <a:lnTo>
                  <a:pt x="1346454" y="29717"/>
                </a:lnTo>
                <a:lnTo>
                  <a:pt x="1323594" y="24384"/>
                </a:lnTo>
                <a:lnTo>
                  <a:pt x="1319783" y="23622"/>
                </a:lnTo>
                <a:close/>
              </a:path>
              <a:path w="1940560" h="578485">
                <a:moveTo>
                  <a:pt x="1381506" y="38100"/>
                </a:moveTo>
                <a:lnTo>
                  <a:pt x="1378458" y="38862"/>
                </a:lnTo>
                <a:lnTo>
                  <a:pt x="1376171" y="41148"/>
                </a:lnTo>
                <a:lnTo>
                  <a:pt x="1376171" y="44958"/>
                </a:lnTo>
                <a:lnTo>
                  <a:pt x="1379220" y="47243"/>
                </a:lnTo>
                <a:lnTo>
                  <a:pt x="1405128" y="54101"/>
                </a:lnTo>
                <a:lnTo>
                  <a:pt x="1408176" y="54101"/>
                </a:lnTo>
                <a:lnTo>
                  <a:pt x="1410462" y="51053"/>
                </a:lnTo>
                <a:lnTo>
                  <a:pt x="1409700" y="48005"/>
                </a:lnTo>
                <a:lnTo>
                  <a:pt x="1407414" y="45720"/>
                </a:lnTo>
                <a:lnTo>
                  <a:pt x="1381506" y="38100"/>
                </a:lnTo>
                <a:close/>
              </a:path>
              <a:path w="1940560" h="578485">
                <a:moveTo>
                  <a:pt x="1441704" y="57150"/>
                </a:moveTo>
                <a:lnTo>
                  <a:pt x="1438656" y="57150"/>
                </a:lnTo>
                <a:lnTo>
                  <a:pt x="1435608" y="59436"/>
                </a:lnTo>
                <a:lnTo>
                  <a:pt x="1436370" y="63246"/>
                </a:lnTo>
                <a:lnTo>
                  <a:pt x="1438656" y="65532"/>
                </a:lnTo>
                <a:lnTo>
                  <a:pt x="1454658" y="71627"/>
                </a:lnTo>
                <a:lnTo>
                  <a:pt x="1463802" y="75437"/>
                </a:lnTo>
                <a:lnTo>
                  <a:pt x="1466850" y="75437"/>
                </a:lnTo>
                <a:lnTo>
                  <a:pt x="1469135" y="72389"/>
                </a:lnTo>
                <a:lnTo>
                  <a:pt x="1469135" y="69341"/>
                </a:lnTo>
                <a:lnTo>
                  <a:pt x="1466850" y="67055"/>
                </a:lnTo>
                <a:lnTo>
                  <a:pt x="1457706" y="63246"/>
                </a:lnTo>
                <a:lnTo>
                  <a:pt x="1441704" y="57150"/>
                </a:lnTo>
                <a:close/>
              </a:path>
              <a:path w="1940560" h="578485">
                <a:moveTo>
                  <a:pt x="1499616" y="81534"/>
                </a:moveTo>
                <a:lnTo>
                  <a:pt x="1496568" y="81534"/>
                </a:lnTo>
                <a:lnTo>
                  <a:pt x="1494282" y="83820"/>
                </a:lnTo>
                <a:lnTo>
                  <a:pt x="1493520" y="86867"/>
                </a:lnTo>
                <a:lnTo>
                  <a:pt x="1495806" y="89915"/>
                </a:lnTo>
                <a:lnTo>
                  <a:pt x="1512570" y="98298"/>
                </a:lnTo>
                <a:lnTo>
                  <a:pt x="1519428" y="102108"/>
                </a:lnTo>
                <a:lnTo>
                  <a:pt x="1523238" y="102108"/>
                </a:lnTo>
                <a:lnTo>
                  <a:pt x="1525524" y="100584"/>
                </a:lnTo>
                <a:lnTo>
                  <a:pt x="1526285" y="96774"/>
                </a:lnTo>
                <a:lnTo>
                  <a:pt x="1524000" y="94487"/>
                </a:lnTo>
                <a:lnTo>
                  <a:pt x="1517142" y="89915"/>
                </a:lnTo>
                <a:lnTo>
                  <a:pt x="1499616" y="81534"/>
                </a:lnTo>
                <a:close/>
              </a:path>
              <a:path w="1940560" h="578485">
                <a:moveTo>
                  <a:pt x="1551432" y="112013"/>
                </a:moveTo>
                <a:lnTo>
                  <a:pt x="1549145" y="113537"/>
                </a:lnTo>
                <a:lnTo>
                  <a:pt x="1548383" y="117348"/>
                </a:lnTo>
                <a:lnTo>
                  <a:pt x="1549908" y="120396"/>
                </a:lnTo>
                <a:lnTo>
                  <a:pt x="1566671" y="131063"/>
                </a:lnTo>
                <a:lnTo>
                  <a:pt x="1572768" y="134874"/>
                </a:lnTo>
                <a:lnTo>
                  <a:pt x="1575816" y="135636"/>
                </a:lnTo>
                <a:lnTo>
                  <a:pt x="1578864" y="134112"/>
                </a:lnTo>
                <a:lnTo>
                  <a:pt x="1579626" y="130301"/>
                </a:lnTo>
                <a:lnTo>
                  <a:pt x="1577340" y="127253"/>
                </a:lnTo>
                <a:lnTo>
                  <a:pt x="1572006" y="123443"/>
                </a:lnTo>
                <a:lnTo>
                  <a:pt x="1555242" y="112775"/>
                </a:lnTo>
                <a:lnTo>
                  <a:pt x="1551432" y="112013"/>
                </a:lnTo>
                <a:close/>
              </a:path>
              <a:path w="1940560" h="578485">
                <a:moveTo>
                  <a:pt x="1603247" y="147827"/>
                </a:moveTo>
                <a:lnTo>
                  <a:pt x="1600200" y="149351"/>
                </a:lnTo>
                <a:lnTo>
                  <a:pt x="1599438" y="153162"/>
                </a:lnTo>
                <a:lnTo>
                  <a:pt x="1600962" y="156210"/>
                </a:lnTo>
                <a:lnTo>
                  <a:pt x="1617726" y="169163"/>
                </a:lnTo>
                <a:lnTo>
                  <a:pt x="1621535" y="172974"/>
                </a:lnTo>
                <a:lnTo>
                  <a:pt x="1625345" y="173736"/>
                </a:lnTo>
                <a:lnTo>
                  <a:pt x="1628394" y="172212"/>
                </a:lnTo>
                <a:lnTo>
                  <a:pt x="1629156" y="169163"/>
                </a:lnTo>
                <a:lnTo>
                  <a:pt x="1627632" y="166115"/>
                </a:lnTo>
                <a:lnTo>
                  <a:pt x="1623059" y="162305"/>
                </a:lnTo>
                <a:lnTo>
                  <a:pt x="1607058" y="148589"/>
                </a:lnTo>
                <a:lnTo>
                  <a:pt x="1603247" y="147827"/>
                </a:lnTo>
                <a:close/>
              </a:path>
              <a:path w="1940560" h="578485">
                <a:moveTo>
                  <a:pt x="1651254" y="188213"/>
                </a:moveTo>
                <a:lnTo>
                  <a:pt x="1648206" y="189737"/>
                </a:lnTo>
                <a:lnTo>
                  <a:pt x="1647444" y="193548"/>
                </a:lnTo>
                <a:lnTo>
                  <a:pt x="1648968" y="196596"/>
                </a:lnTo>
                <a:lnTo>
                  <a:pt x="1649730" y="197358"/>
                </a:lnTo>
                <a:lnTo>
                  <a:pt x="1665732" y="212598"/>
                </a:lnTo>
                <a:lnTo>
                  <a:pt x="1668018" y="214884"/>
                </a:lnTo>
                <a:lnTo>
                  <a:pt x="1671066" y="216408"/>
                </a:lnTo>
                <a:lnTo>
                  <a:pt x="1674114" y="214884"/>
                </a:lnTo>
                <a:lnTo>
                  <a:pt x="1675638" y="211836"/>
                </a:lnTo>
                <a:lnTo>
                  <a:pt x="1674114" y="208025"/>
                </a:lnTo>
                <a:lnTo>
                  <a:pt x="1671828" y="205739"/>
                </a:lnTo>
                <a:lnTo>
                  <a:pt x="1655826" y="190500"/>
                </a:lnTo>
                <a:lnTo>
                  <a:pt x="1655064" y="189737"/>
                </a:lnTo>
                <a:lnTo>
                  <a:pt x="1651254" y="188213"/>
                </a:lnTo>
                <a:close/>
              </a:path>
              <a:path w="1940560" h="578485">
                <a:moveTo>
                  <a:pt x="1696212" y="232410"/>
                </a:moveTo>
                <a:lnTo>
                  <a:pt x="1693164" y="233934"/>
                </a:lnTo>
                <a:lnTo>
                  <a:pt x="1691640" y="236982"/>
                </a:lnTo>
                <a:lnTo>
                  <a:pt x="1693164" y="240029"/>
                </a:lnTo>
                <a:lnTo>
                  <a:pt x="1696212" y="243077"/>
                </a:lnTo>
                <a:lnTo>
                  <a:pt x="1710690" y="259841"/>
                </a:lnTo>
                <a:lnTo>
                  <a:pt x="1711452" y="259841"/>
                </a:lnTo>
                <a:lnTo>
                  <a:pt x="1714500" y="261365"/>
                </a:lnTo>
                <a:lnTo>
                  <a:pt x="1717547" y="260603"/>
                </a:lnTo>
                <a:lnTo>
                  <a:pt x="1719071" y="257555"/>
                </a:lnTo>
                <a:lnTo>
                  <a:pt x="1717547" y="253746"/>
                </a:lnTo>
                <a:lnTo>
                  <a:pt x="1702308" y="236982"/>
                </a:lnTo>
                <a:lnTo>
                  <a:pt x="1699259" y="233934"/>
                </a:lnTo>
                <a:lnTo>
                  <a:pt x="1696212" y="232410"/>
                </a:lnTo>
                <a:close/>
              </a:path>
              <a:path w="1940560" h="578485">
                <a:moveTo>
                  <a:pt x="1738121" y="279653"/>
                </a:moveTo>
                <a:lnTo>
                  <a:pt x="1735074" y="280415"/>
                </a:lnTo>
                <a:lnTo>
                  <a:pt x="1733550" y="283463"/>
                </a:lnTo>
                <a:lnTo>
                  <a:pt x="1734312" y="287274"/>
                </a:lnTo>
                <a:lnTo>
                  <a:pt x="1739645" y="292608"/>
                </a:lnTo>
                <a:lnTo>
                  <a:pt x="1751838" y="307848"/>
                </a:lnTo>
                <a:lnTo>
                  <a:pt x="1754885" y="309372"/>
                </a:lnTo>
                <a:lnTo>
                  <a:pt x="1757933" y="307848"/>
                </a:lnTo>
                <a:lnTo>
                  <a:pt x="1759458" y="304800"/>
                </a:lnTo>
                <a:lnTo>
                  <a:pt x="1758695" y="301751"/>
                </a:lnTo>
                <a:lnTo>
                  <a:pt x="1746504" y="287274"/>
                </a:lnTo>
                <a:lnTo>
                  <a:pt x="1741170" y="281177"/>
                </a:lnTo>
                <a:lnTo>
                  <a:pt x="1738121" y="279653"/>
                </a:lnTo>
                <a:close/>
              </a:path>
              <a:path w="1940560" h="578485">
                <a:moveTo>
                  <a:pt x="1777745" y="328422"/>
                </a:moveTo>
                <a:lnTo>
                  <a:pt x="1774697" y="329184"/>
                </a:lnTo>
                <a:lnTo>
                  <a:pt x="1772412" y="332232"/>
                </a:lnTo>
                <a:lnTo>
                  <a:pt x="1773935" y="335279"/>
                </a:lnTo>
                <a:lnTo>
                  <a:pt x="1781556" y="345948"/>
                </a:lnTo>
                <a:lnTo>
                  <a:pt x="1789938" y="357377"/>
                </a:lnTo>
                <a:lnTo>
                  <a:pt x="1792985" y="358901"/>
                </a:lnTo>
                <a:lnTo>
                  <a:pt x="1796033" y="358139"/>
                </a:lnTo>
                <a:lnTo>
                  <a:pt x="1797558" y="355091"/>
                </a:lnTo>
                <a:lnTo>
                  <a:pt x="1796795" y="352043"/>
                </a:lnTo>
                <a:lnTo>
                  <a:pt x="1788414" y="340613"/>
                </a:lnTo>
                <a:lnTo>
                  <a:pt x="1780794" y="329946"/>
                </a:lnTo>
                <a:lnTo>
                  <a:pt x="1777745" y="328422"/>
                </a:lnTo>
                <a:close/>
              </a:path>
              <a:path w="1940560" h="578485">
                <a:moveTo>
                  <a:pt x="1815083" y="378713"/>
                </a:moveTo>
                <a:lnTo>
                  <a:pt x="1812035" y="379475"/>
                </a:lnTo>
                <a:lnTo>
                  <a:pt x="1809750" y="382524"/>
                </a:lnTo>
                <a:lnTo>
                  <a:pt x="1810512" y="386334"/>
                </a:lnTo>
                <a:lnTo>
                  <a:pt x="1826514" y="407670"/>
                </a:lnTo>
                <a:lnTo>
                  <a:pt x="1828800" y="409955"/>
                </a:lnTo>
                <a:lnTo>
                  <a:pt x="1832609" y="409193"/>
                </a:lnTo>
                <a:lnTo>
                  <a:pt x="1834133" y="406146"/>
                </a:lnTo>
                <a:lnTo>
                  <a:pt x="1833371" y="403098"/>
                </a:lnTo>
                <a:lnTo>
                  <a:pt x="1818132" y="381000"/>
                </a:lnTo>
                <a:lnTo>
                  <a:pt x="1815083" y="378713"/>
                </a:lnTo>
                <a:close/>
              </a:path>
              <a:path w="1940560" h="578485">
                <a:moveTo>
                  <a:pt x="1850897" y="430529"/>
                </a:moveTo>
                <a:lnTo>
                  <a:pt x="1847850" y="431291"/>
                </a:lnTo>
                <a:lnTo>
                  <a:pt x="1845564" y="434339"/>
                </a:lnTo>
                <a:lnTo>
                  <a:pt x="1846326" y="437388"/>
                </a:lnTo>
                <a:lnTo>
                  <a:pt x="1860804" y="458724"/>
                </a:lnTo>
                <a:lnTo>
                  <a:pt x="1861566" y="459486"/>
                </a:lnTo>
                <a:lnTo>
                  <a:pt x="1864614" y="461772"/>
                </a:lnTo>
                <a:lnTo>
                  <a:pt x="1867662" y="461010"/>
                </a:lnTo>
                <a:lnTo>
                  <a:pt x="1869185" y="457962"/>
                </a:lnTo>
                <a:lnTo>
                  <a:pt x="1869185" y="454913"/>
                </a:lnTo>
                <a:lnTo>
                  <a:pt x="1867662" y="453389"/>
                </a:lnTo>
                <a:lnTo>
                  <a:pt x="1853945" y="432815"/>
                </a:lnTo>
                <a:lnTo>
                  <a:pt x="1850897" y="430529"/>
                </a:lnTo>
                <a:close/>
              </a:path>
              <a:path w="1940560" h="578485">
                <a:moveTo>
                  <a:pt x="1931670" y="493775"/>
                </a:moveTo>
                <a:lnTo>
                  <a:pt x="1902414" y="512662"/>
                </a:lnTo>
                <a:lnTo>
                  <a:pt x="1901952" y="513588"/>
                </a:lnTo>
                <a:lnTo>
                  <a:pt x="1900544" y="513869"/>
                </a:lnTo>
                <a:lnTo>
                  <a:pt x="1871471" y="532638"/>
                </a:lnTo>
                <a:lnTo>
                  <a:pt x="1940052" y="573786"/>
                </a:lnTo>
                <a:lnTo>
                  <a:pt x="1931670" y="493775"/>
                </a:lnTo>
                <a:close/>
              </a:path>
              <a:path w="1940560" h="578485">
                <a:moveTo>
                  <a:pt x="1885950" y="483108"/>
                </a:moveTo>
                <a:lnTo>
                  <a:pt x="1882140" y="483870"/>
                </a:lnTo>
                <a:lnTo>
                  <a:pt x="1880616" y="486155"/>
                </a:lnTo>
                <a:lnTo>
                  <a:pt x="1881378" y="489965"/>
                </a:lnTo>
                <a:lnTo>
                  <a:pt x="1885950" y="497586"/>
                </a:lnTo>
                <a:lnTo>
                  <a:pt x="1895856" y="512063"/>
                </a:lnTo>
                <a:lnTo>
                  <a:pt x="1898142" y="514350"/>
                </a:lnTo>
                <a:lnTo>
                  <a:pt x="1900544" y="513869"/>
                </a:lnTo>
                <a:lnTo>
                  <a:pt x="1902414" y="512662"/>
                </a:lnTo>
                <a:lnTo>
                  <a:pt x="1903476" y="510539"/>
                </a:lnTo>
                <a:lnTo>
                  <a:pt x="1903476" y="507491"/>
                </a:lnTo>
                <a:lnTo>
                  <a:pt x="1893570" y="492251"/>
                </a:lnTo>
                <a:lnTo>
                  <a:pt x="1888235" y="484632"/>
                </a:lnTo>
                <a:lnTo>
                  <a:pt x="1885950" y="483108"/>
                </a:lnTo>
                <a:close/>
              </a:path>
              <a:path w="1940560" h="578485">
                <a:moveTo>
                  <a:pt x="1902414" y="512662"/>
                </a:moveTo>
                <a:lnTo>
                  <a:pt x="1900544" y="513869"/>
                </a:lnTo>
                <a:lnTo>
                  <a:pt x="1901952" y="513588"/>
                </a:lnTo>
                <a:lnTo>
                  <a:pt x="1902414" y="5126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" name="object 25"/>
          <p:cNvSpPr txBox="1"/>
          <p:nvPr/>
        </p:nvSpPr>
        <p:spPr>
          <a:xfrm>
            <a:off x="1352267" y="5685754"/>
            <a:ext cx="4853076" cy="36623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50755"/>
            <a:r>
              <a:rPr sz="1069" b="1" spc="10" dirty="0">
                <a:latin typeface="Times New Roman"/>
                <a:cs typeface="Times New Roman"/>
              </a:rPr>
              <a:t>Figure 29.7: </a:t>
            </a:r>
            <a:r>
              <a:rPr sz="1069" spc="5" dirty="0">
                <a:latin typeface="Times New Roman"/>
                <a:cs typeface="Times New Roman"/>
              </a:rPr>
              <a:t>inserting </a:t>
            </a:r>
            <a:r>
              <a:rPr sz="1069" spc="15" dirty="0">
                <a:latin typeface="Times New Roman"/>
                <a:cs typeface="Times New Roman"/>
              </a:rPr>
              <a:t>new </a:t>
            </a:r>
            <a:r>
              <a:rPr sz="1069" spc="5" dirty="0">
                <a:latin typeface="Times New Roman"/>
                <a:cs typeface="Times New Roman"/>
              </a:rPr>
              <a:t>value in </a:t>
            </a:r>
            <a:r>
              <a:rPr sz="1069" spc="10" dirty="0">
                <a:latin typeface="Times New Roman"/>
                <a:cs typeface="Times New Roman"/>
              </a:rPr>
              <a:t>a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heap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2347" marR="6173" algn="just">
              <a:lnSpc>
                <a:spcPct val="98400"/>
              </a:lnSpc>
              <a:spcBef>
                <a:spcPts val="914"/>
              </a:spcBef>
            </a:pPr>
            <a:r>
              <a:rPr sz="1069" spc="10" dirty="0">
                <a:latin typeface="Times New Roman"/>
                <a:cs typeface="Times New Roman"/>
              </a:rPr>
              <a:t>With the </a:t>
            </a:r>
            <a:r>
              <a:rPr sz="1069" spc="5" dirty="0">
                <a:latin typeface="Times New Roman"/>
                <a:cs typeface="Times New Roman"/>
              </a:rPr>
              <a:t>addition of </a:t>
            </a:r>
            <a:r>
              <a:rPr sz="1069" spc="15" dirty="0">
                <a:latin typeface="Times New Roman"/>
                <a:cs typeface="Times New Roman"/>
              </a:rPr>
              <a:t>new </a:t>
            </a:r>
            <a:r>
              <a:rPr sz="1069" spc="5" dirty="0">
                <a:latin typeface="Times New Roman"/>
                <a:cs typeface="Times New Roman"/>
              </a:rPr>
              <a:t>node,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see that this is </a:t>
            </a:r>
            <a:r>
              <a:rPr sz="1069" dirty="0">
                <a:latin typeface="Times New Roman"/>
                <a:cs typeface="Times New Roman"/>
              </a:rPr>
              <a:t>still </a:t>
            </a:r>
            <a:r>
              <a:rPr sz="1069" spc="10" dirty="0">
                <a:latin typeface="Times New Roman"/>
                <a:cs typeface="Times New Roman"/>
              </a:rPr>
              <a:t>a complete binary </a:t>
            </a:r>
            <a:r>
              <a:rPr sz="1069" spc="5" dirty="0">
                <a:latin typeface="Times New Roman"/>
                <a:cs typeface="Times New Roman"/>
              </a:rPr>
              <a:t>tree and can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stored in </a:t>
            </a:r>
            <a:r>
              <a:rPr sz="1069" spc="10" dirty="0">
                <a:latin typeface="Times New Roman"/>
                <a:cs typeface="Times New Roman"/>
              </a:rPr>
              <a:t>an </a:t>
            </a:r>
            <a:r>
              <a:rPr sz="1069" spc="5" dirty="0">
                <a:latin typeface="Times New Roman"/>
                <a:cs typeface="Times New Roman"/>
              </a:rPr>
              <a:t>array. </a:t>
            </a:r>
            <a:r>
              <a:rPr sz="1069" spc="10" dirty="0">
                <a:latin typeface="Times New Roman"/>
                <a:cs typeface="Times New Roman"/>
              </a:rPr>
              <a:t>There are no </a:t>
            </a:r>
            <a:r>
              <a:rPr sz="1069" spc="5" dirty="0">
                <a:latin typeface="Times New Roman"/>
                <a:cs typeface="Times New Roman"/>
              </a:rPr>
              <a:t>holes 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array, leading to </a:t>
            </a:r>
            <a:r>
              <a:rPr sz="1069" spc="10" dirty="0">
                <a:latin typeface="Times New Roman"/>
                <a:cs typeface="Times New Roman"/>
              </a:rPr>
              <a:t>no wastage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  positions.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49"/>
              </a:lnSpc>
            </a:pP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5" dirty="0">
                <a:latin typeface="Times New Roman"/>
                <a:cs typeface="Times New Roman"/>
              </a:rPr>
              <a:t>preservation of </a:t>
            </a:r>
            <a:r>
              <a:rPr sz="1069" spc="10" dirty="0">
                <a:latin typeface="Times New Roman"/>
                <a:cs typeface="Times New Roman"/>
              </a:rPr>
              <a:t>the heap order </a:t>
            </a:r>
            <a:r>
              <a:rPr sz="1069" spc="5" dirty="0">
                <a:latin typeface="Times New Roman"/>
                <a:cs typeface="Times New Roman"/>
              </a:rPr>
              <a:t>is needed.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are </a:t>
            </a:r>
            <a:r>
              <a:rPr sz="1069" spc="5" dirty="0">
                <a:latin typeface="Times New Roman"/>
                <a:cs typeface="Times New Roman"/>
              </a:rPr>
              <a:t>discussing the </a:t>
            </a:r>
            <a:r>
              <a:rPr sz="1069" spc="10" dirty="0">
                <a:latin typeface="Times New Roman"/>
                <a:cs typeface="Times New Roman"/>
              </a:rPr>
              <a:t>min heap </a:t>
            </a:r>
            <a:r>
              <a:rPr sz="1069" spc="5" dirty="0">
                <a:latin typeface="Times New Roman"/>
                <a:cs typeface="Times New Roman"/>
              </a:rPr>
              <a:t>in  </a:t>
            </a:r>
            <a:r>
              <a:rPr sz="1069" spc="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this</a:t>
            </a: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300"/>
              </a:lnSpc>
              <a:spcBef>
                <a:spcPts val="10"/>
              </a:spcBef>
            </a:pPr>
            <a:r>
              <a:rPr sz="1069" spc="10" dirty="0">
                <a:latin typeface="Times New Roman"/>
                <a:cs typeface="Times New Roman"/>
              </a:rPr>
              <a:t>example. </a:t>
            </a:r>
            <a:r>
              <a:rPr sz="1069" spc="5" dirty="0">
                <a:latin typeface="Times New Roman"/>
                <a:cs typeface="Times New Roman"/>
              </a:rPr>
              <a:t>In the </a:t>
            </a:r>
            <a:r>
              <a:rPr sz="1069" spc="10" dirty="0">
                <a:latin typeface="Times New Roman"/>
                <a:cs typeface="Times New Roman"/>
              </a:rPr>
              <a:t>min </a:t>
            </a:r>
            <a:r>
              <a:rPr sz="1069" spc="5" dirty="0">
                <a:latin typeface="Times New Roman"/>
                <a:cs typeface="Times New Roman"/>
              </a:rPr>
              <a:t>heap, the </a:t>
            </a:r>
            <a:r>
              <a:rPr sz="1069" spc="10" dirty="0">
                <a:latin typeface="Times New Roman"/>
                <a:cs typeface="Times New Roman"/>
              </a:rPr>
              <a:t>smallest element </a:t>
            </a:r>
            <a:r>
              <a:rPr sz="1069" spc="5" dirty="0">
                <a:latin typeface="Times New Roman"/>
                <a:cs typeface="Times New Roman"/>
              </a:rPr>
              <a:t>is at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top (root).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at each level,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every node </a:t>
            </a:r>
            <a:r>
              <a:rPr sz="1069" spc="5" dirty="0">
                <a:latin typeface="Times New Roman"/>
                <a:cs typeface="Times New Roman"/>
              </a:rPr>
              <a:t>has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smaller value than that of its children nodes. </a:t>
            </a: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10" dirty="0">
                <a:latin typeface="Times New Roman"/>
                <a:cs typeface="Times New Roman"/>
              </a:rPr>
              <a:t>we have </a:t>
            </a:r>
            <a:r>
              <a:rPr sz="1069" spc="5" dirty="0">
                <a:latin typeface="Times New Roman"/>
                <a:cs typeface="Times New Roman"/>
              </a:rPr>
              <a:t>to put </a:t>
            </a:r>
            <a:r>
              <a:rPr sz="1069" spc="10" dirty="0">
                <a:latin typeface="Times New Roman"/>
                <a:cs typeface="Times New Roman"/>
              </a:rPr>
              <a:t>the  node 14 at </a:t>
            </a:r>
            <a:r>
              <a:rPr sz="1069" spc="5" dirty="0">
                <a:latin typeface="Times New Roman"/>
                <a:cs typeface="Times New Roman"/>
              </a:rPr>
              <a:t>its proper position </a:t>
            </a:r>
            <a:r>
              <a:rPr sz="1069" spc="10" dirty="0">
                <a:latin typeface="Times New Roman"/>
                <a:cs typeface="Times New Roman"/>
              </a:rPr>
              <a:t>with respect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heap order. Thus heap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being  implemented with complete </a:t>
            </a:r>
            <a:r>
              <a:rPr sz="1069" spc="5" dirty="0">
                <a:latin typeface="Times New Roman"/>
                <a:cs typeface="Times New Roman"/>
              </a:rPr>
              <a:t>binary tree with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help of </a:t>
            </a:r>
            <a:r>
              <a:rPr sz="1069" spc="10" dirty="0">
                <a:latin typeface="Times New Roman"/>
                <a:cs typeface="Times New Roman"/>
              </a:rPr>
              <a:t>an array.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to </a:t>
            </a:r>
            <a:r>
              <a:rPr sz="1069" spc="5" dirty="0">
                <a:latin typeface="Times New Roman"/>
                <a:cs typeface="Times New Roman"/>
              </a:rPr>
              <a:t>find </a:t>
            </a:r>
            <a:r>
              <a:rPr sz="1069" spc="10" dirty="0">
                <a:latin typeface="Times New Roman"/>
                <a:cs typeface="Times New Roman"/>
              </a:rPr>
              <a:t>the  </a:t>
            </a:r>
            <a:r>
              <a:rPr sz="1069" spc="5" dirty="0">
                <a:latin typeface="Times New Roman"/>
                <a:cs typeface="Times New Roman"/>
              </a:rPr>
              <a:t>final; position of </a:t>
            </a:r>
            <a:r>
              <a:rPr sz="1069" spc="10" dirty="0">
                <a:latin typeface="Times New Roman"/>
                <a:cs typeface="Times New Roman"/>
              </a:rPr>
              <a:t>node 14 in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tree </a:t>
            </a:r>
            <a:r>
              <a:rPr sz="1069" spc="5" dirty="0">
                <a:latin typeface="Times New Roman"/>
                <a:cs typeface="Times New Roman"/>
              </a:rPr>
              <a:t>and array preserving </a:t>
            </a:r>
            <a:r>
              <a:rPr sz="1069" spc="10" dirty="0">
                <a:latin typeface="Times New Roman"/>
                <a:cs typeface="Times New Roman"/>
              </a:rPr>
              <a:t>the heap </a:t>
            </a:r>
            <a:r>
              <a:rPr sz="1069" spc="5" dirty="0">
                <a:latin typeface="Times New Roman"/>
                <a:cs typeface="Times New Roman"/>
              </a:rPr>
              <a:t>order. </a:t>
            </a:r>
            <a:r>
              <a:rPr sz="1069" spc="19" dirty="0">
                <a:latin typeface="Times New Roman"/>
                <a:cs typeface="Times New Roman"/>
              </a:rPr>
              <a:t>A </a:t>
            </a:r>
            <a:r>
              <a:rPr sz="1069" spc="10" dirty="0">
                <a:latin typeface="Times New Roman"/>
                <a:cs typeface="Times New Roman"/>
              </a:rPr>
              <a:t>look </a:t>
            </a:r>
            <a:r>
              <a:rPr sz="1069" spc="5" dirty="0">
                <a:latin typeface="Times New Roman"/>
                <a:cs typeface="Times New Roman"/>
              </a:rPr>
              <a:t>on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the tree 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previous figure </a:t>
            </a:r>
            <a:r>
              <a:rPr sz="1069" spc="10" dirty="0">
                <a:latin typeface="Times New Roman"/>
                <a:cs typeface="Times New Roman"/>
              </a:rPr>
              <a:t>shows </a:t>
            </a:r>
            <a:r>
              <a:rPr sz="1069" spc="5" dirty="0">
                <a:latin typeface="Times New Roman"/>
                <a:cs typeface="Times New Roman"/>
              </a:rPr>
              <a:t>that if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put </a:t>
            </a:r>
            <a:r>
              <a:rPr sz="1069" spc="10" dirty="0">
                <a:latin typeface="Times New Roman"/>
                <a:cs typeface="Times New Roman"/>
              </a:rPr>
              <a:t>node 14 </a:t>
            </a:r>
            <a:r>
              <a:rPr sz="1069" spc="5" dirty="0">
                <a:latin typeface="Times New Roman"/>
                <a:cs typeface="Times New Roman"/>
              </a:rPr>
              <a:t>(shown </a:t>
            </a:r>
            <a:r>
              <a:rPr sz="1069" spc="10" dirty="0">
                <a:latin typeface="Times New Roman"/>
                <a:cs typeface="Times New Roman"/>
              </a:rPr>
              <a:t>with dotted line) at  </a:t>
            </a:r>
            <a:r>
              <a:rPr sz="1069" spc="5" dirty="0">
                <a:latin typeface="Times New Roman"/>
                <a:cs typeface="Times New Roman"/>
              </a:rPr>
              <a:t>that position, the </a:t>
            </a:r>
            <a:r>
              <a:rPr sz="1069" spc="10" dirty="0">
                <a:latin typeface="Times New Roman"/>
                <a:cs typeface="Times New Roman"/>
              </a:rPr>
              <a:t>heap </a:t>
            </a:r>
            <a:r>
              <a:rPr sz="1069" spc="5" dirty="0">
                <a:latin typeface="Times New Roman"/>
                <a:cs typeface="Times New Roman"/>
              </a:rPr>
              <a:t>order will </a:t>
            </a:r>
            <a:r>
              <a:rPr sz="1069" spc="10" dirty="0">
                <a:latin typeface="Times New Roman"/>
                <a:cs typeface="Times New Roman"/>
              </a:rPr>
              <a:t>not be </a:t>
            </a:r>
            <a:r>
              <a:rPr sz="1069" spc="5" dirty="0">
                <a:latin typeface="Times New Roman"/>
                <a:cs typeface="Times New Roman"/>
              </a:rPr>
              <a:t>preserved. </a:t>
            </a:r>
            <a:r>
              <a:rPr sz="1069" spc="10" dirty="0">
                <a:latin typeface="Times New Roman"/>
                <a:cs typeface="Times New Roman"/>
              </a:rPr>
              <a:t>By </a:t>
            </a:r>
            <a:r>
              <a:rPr sz="1069" spc="5" dirty="0">
                <a:latin typeface="Times New Roman"/>
                <a:cs typeface="Times New Roman"/>
              </a:rPr>
              <a:t>considering the </a:t>
            </a:r>
            <a:r>
              <a:rPr sz="1069" spc="10" dirty="0">
                <a:latin typeface="Times New Roman"/>
                <a:cs typeface="Times New Roman"/>
              </a:rPr>
              <a:t>node 31, we </a:t>
            </a:r>
            <a:r>
              <a:rPr sz="1069" spc="5" dirty="0">
                <a:latin typeface="Times New Roman"/>
                <a:cs typeface="Times New Roman"/>
              </a:rPr>
              <a:t>see  that </a:t>
            </a:r>
            <a:r>
              <a:rPr sz="1069" spc="10" dirty="0">
                <a:latin typeface="Times New Roman"/>
                <a:cs typeface="Times New Roman"/>
              </a:rPr>
              <a:t>the value </a:t>
            </a:r>
            <a:r>
              <a:rPr sz="1069" spc="5" dirty="0">
                <a:latin typeface="Times New Roman"/>
                <a:cs typeface="Times New Roman"/>
              </a:rPr>
              <a:t>of its right child (i.e. </a:t>
            </a:r>
            <a:r>
              <a:rPr sz="1069" spc="10" dirty="0">
                <a:latin typeface="Times New Roman"/>
                <a:cs typeface="Times New Roman"/>
              </a:rPr>
              <a:t>14) </a:t>
            </a:r>
            <a:r>
              <a:rPr sz="1069" spc="5" dirty="0">
                <a:latin typeface="Times New Roman"/>
                <a:cs typeface="Times New Roman"/>
              </a:rPr>
              <a:t>is less </a:t>
            </a:r>
            <a:r>
              <a:rPr sz="1069" spc="10" dirty="0">
                <a:latin typeface="Times New Roman"/>
                <a:cs typeface="Times New Roman"/>
              </a:rPr>
              <a:t>than </a:t>
            </a:r>
            <a:r>
              <a:rPr sz="1069" dirty="0">
                <a:latin typeface="Times New Roman"/>
                <a:cs typeface="Times New Roman"/>
              </a:rPr>
              <a:t>it. </a:t>
            </a:r>
            <a:r>
              <a:rPr sz="1069" spc="10" dirty="0">
                <a:latin typeface="Times New Roman"/>
                <a:cs typeface="Times New Roman"/>
              </a:rPr>
              <a:t>Thus heap </a:t>
            </a:r>
            <a:r>
              <a:rPr sz="1069" spc="5" dirty="0">
                <a:latin typeface="Times New Roman"/>
                <a:cs typeface="Times New Roman"/>
              </a:rPr>
              <a:t>property is violated.  </a:t>
            </a:r>
            <a:r>
              <a:rPr sz="1069" spc="10" dirty="0">
                <a:latin typeface="Times New Roman"/>
                <a:cs typeface="Times New Roman"/>
              </a:rPr>
              <a:t>To </a:t>
            </a:r>
            <a:r>
              <a:rPr sz="1069" spc="5" dirty="0">
                <a:latin typeface="Times New Roman"/>
                <a:cs typeface="Times New Roman"/>
              </a:rPr>
              <a:t>preserve </a:t>
            </a:r>
            <a:r>
              <a:rPr sz="1069" spc="10" dirty="0">
                <a:latin typeface="Times New Roman"/>
                <a:cs typeface="Times New Roman"/>
              </a:rPr>
              <a:t>heap </a:t>
            </a:r>
            <a:r>
              <a:rPr sz="1069" spc="5" dirty="0">
                <a:latin typeface="Times New Roman"/>
                <a:cs typeface="Times New Roman"/>
              </a:rPr>
              <a:t>property, </a:t>
            </a:r>
            <a:r>
              <a:rPr sz="1069" spc="10" dirty="0">
                <a:latin typeface="Times New Roman"/>
                <a:cs typeface="Times New Roman"/>
              </a:rPr>
              <a:t>the node 14 </a:t>
            </a:r>
            <a:r>
              <a:rPr sz="1069" spc="5" dirty="0">
                <a:latin typeface="Times New Roman"/>
                <a:cs typeface="Times New Roman"/>
              </a:rPr>
              <a:t>should be </a:t>
            </a:r>
            <a:r>
              <a:rPr sz="1069" spc="15" dirty="0">
                <a:latin typeface="Times New Roman"/>
                <a:cs typeface="Times New Roman"/>
              </a:rPr>
              <a:t>up </a:t>
            </a:r>
            <a:r>
              <a:rPr sz="1069" spc="10" dirty="0">
                <a:latin typeface="Times New Roman"/>
                <a:cs typeface="Times New Roman"/>
              </a:rPr>
              <a:t>and node 31 </a:t>
            </a:r>
            <a:r>
              <a:rPr sz="1069" spc="5" dirty="0">
                <a:latin typeface="Times New Roman"/>
                <a:cs typeface="Times New Roman"/>
              </a:rPr>
              <a:t>should </a:t>
            </a:r>
            <a:r>
              <a:rPr sz="1069" spc="10" dirty="0">
                <a:latin typeface="Times New Roman"/>
                <a:cs typeface="Times New Roman"/>
              </a:rPr>
              <a:t>be down. If  node 14 </a:t>
            </a:r>
            <a:r>
              <a:rPr sz="1069" spc="5" dirty="0">
                <a:latin typeface="Times New Roman"/>
                <a:cs typeface="Times New Roman"/>
              </a:rPr>
              <a:t>is at position of </a:t>
            </a:r>
            <a:r>
              <a:rPr sz="1069" spc="10" dirty="0">
                <a:latin typeface="Times New Roman"/>
                <a:cs typeface="Times New Roman"/>
              </a:rPr>
              <a:t>31 </a:t>
            </a:r>
            <a:r>
              <a:rPr sz="1069" spc="5" dirty="0">
                <a:latin typeface="Times New Roman"/>
                <a:cs typeface="Times New Roman"/>
              </a:rPr>
              <a:t>and it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compared </a:t>
            </a:r>
            <a:r>
              <a:rPr sz="1069" spc="5" dirty="0">
                <a:latin typeface="Times New Roman"/>
                <a:cs typeface="Times New Roman"/>
              </a:rPr>
              <a:t>with its parent that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5" dirty="0">
                <a:latin typeface="Times New Roman"/>
                <a:cs typeface="Times New Roman"/>
              </a:rPr>
              <a:t>21, </a:t>
            </a:r>
            <a:r>
              <a:rPr sz="1069" spc="10" dirty="0">
                <a:latin typeface="Times New Roman"/>
                <a:cs typeface="Times New Roman"/>
              </a:rPr>
              <a:t>we come </a:t>
            </a:r>
            <a:r>
              <a:rPr sz="1069" spc="15" dirty="0">
                <a:latin typeface="Times New Roman"/>
                <a:cs typeface="Times New Roman"/>
              </a:rPr>
              <a:t>to  </a:t>
            </a:r>
            <a:r>
              <a:rPr sz="1069" spc="10" dirty="0">
                <a:latin typeface="Times New Roman"/>
                <a:cs typeface="Times New Roman"/>
              </a:rPr>
              <a:t>know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0" dirty="0">
                <a:latin typeface="Times New Roman"/>
                <a:cs typeface="Times New Roman"/>
              </a:rPr>
              <a:t>node 21 should </a:t>
            </a:r>
            <a:r>
              <a:rPr sz="1069" spc="5" dirty="0">
                <a:latin typeface="Times New Roman"/>
                <a:cs typeface="Times New Roman"/>
              </a:rPr>
              <a:t>also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at </a:t>
            </a:r>
            <a:r>
              <a:rPr sz="1069" spc="10" dirty="0">
                <a:latin typeface="Times New Roman"/>
                <a:cs typeface="Times New Roman"/>
              </a:rPr>
              <a:t>down </a:t>
            </a:r>
            <a:r>
              <a:rPr sz="1069" spc="5" dirty="0">
                <a:latin typeface="Times New Roman"/>
                <a:cs typeface="Times New Roman"/>
              </a:rPr>
              <a:t>position. </a:t>
            </a:r>
            <a:r>
              <a:rPr sz="1069" spc="15" dirty="0">
                <a:latin typeface="Times New Roman"/>
                <a:cs typeface="Times New Roman"/>
              </a:rPr>
              <a:t>How </a:t>
            </a:r>
            <a:r>
              <a:rPr sz="1069" spc="10" dirty="0">
                <a:latin typeface="Times New Roman"/>
                <a:cs typeface="Times New Roman"/>
              </a:rPr>
              <a:t>do we </a:t>
            </a:r>
            <a:r>
              <a:rPr sz="1069" spc="5" dirty="0">
                <a:latin typeface="Times New Roman"/>
                <a:cs typeface="Times New Roman"/>
              </a:rPr>
              <a:t>take </a:t>
            </a:r>
            <a:r>
              <a:rPr sz="1069" spc="10" dirty="0">
                <a:latin typeface="Times New Roman"/>
                <a:cs typeface="Times New Roman"/>
              </a:rPr>
              <a:t>node 14 to </a:t>
            </a:r>
            <a:r>
              <a:rPr sz="1069" spc="5" dirty="0">
                <a:latin typeface="Times New Roman"/>
                <a:cs typeface="Times New Roman"/>
              </a:rPr>
              <a:t>its  proper position? </a:t>
            </a:r>
            <a:r>
              <a:rPr sz="1069" spc="15" dirty="0">
                <a:latin typeface="Times New Roman"/>
                <a:cs typeface="Times New Roman"/>
              </a:rPr>
              <a:t>To </a:t>
            </a:r>
            <a:r>
              <a:rPr sz="1069" spc="5" dirty="0">
                <a:latin typeface="Times New Roman"/>
                <a:cs typeface="Times New Roman"/>
              </a:rPr>
              <a:t>achieve this objective,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</a:t>
            </a:r>
            <a:r>
              <a:rPr sz="1069" spc="5" dirty="0">
                <a:latin typeface="Times New Roman"/>
                <a:cs typeface="Times New Roman"/>
              </a:rPr>
              <a:t>to take </a:t>
            </a:r>
            <a:r>
              <a:rPr sz="1069" spc="10" dirty="0">
                <a:latin typeface="Times New Roman"/>
                <a:cs typeface="Times New Roman"/>
              </a:rPr>
              <a:t>node 21 and 31 down </a:t>
            </a:r>
            <a:r>
              <a:rPr sz="1069" spc="5" dirty="0">
                <a:latin typeface="Times New Roman"/>
                <a:cs typeface="Times New Roman"/>
              </a:rPr>
              <a:t>and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move the node 14 </a:t>
            </a:r>
            <a:r>
              <a:rPr sz="1069" spc="5" dirty="0">
                <a:latin typeface="Times New Roman"/>
                <a:cs typeface="Times New Roman"/>
              </a:rPr>
              <a:t>up. </a:t>
            </a: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5" dirty="0">
                <a:latin typeface="Times New Roman"/>
                <a:cs typeface="Times New Roman"/>
              </a:rPr>
              <a:t>let’s see </a:t>
            </a:r>
            <a:r>
              <a:rPr sz="1069" spc="10" dirty="0">
                <a:latin typeface="Times New Roman"/>
                <a:cs typeface="Times New Roman"/>
              </a:rPr>
              <a:t>how we can </a:t>
            </a:r>
            <a:r>
              <a:rPr sz="1069" spc="15" dirty="0">
                <a:latin typeface="Times New Roman"/>
                <a:cs typeface="Times New Roman"/>
              </a:rPr>
              <a:t>do </a:t>
            </a:r>
            <a:r>
              <a:rPr sz="1069" spc="5" dirty="0">
                <a:latin typeface="Times New Roman"/>
                <a:cs typeface="Times New Roman"/>
              </a:rPr>
              <a:t>this. In </a:t>
            </a:r>
            <a:r>
              <a:rPr sz="1069" spc="10" dirty="0">
                <a:latin typeface="Times New Roman"/>
                <a:cs typeface="Times New Roman"/>
              </a:rPr>
              <a:t>the following </a:t>
            </a:r>
            <a:r>
              <a:rPr sz="1069" spc="5" dirty="0">
                <a:latin typeface="Times New Roman"/>
                <a:cs typeface="Times New Roman"/>
              </a:rPr>
              <a:t>figure, </a:t>
            </a:r>
            <a:r>
              <a:rPr sz="1069" spc="10" dirty="0">
                <a:latin typeface="Times New Roman"/>
                <a:cs typeface="Times New Roman"/>
              </a:rPr>
              <a:t>the  </a:t>
            </a:r>
            <a:r>
              <a:rPr sz="1069" spc="5" dirty="0">
                <a:latin typeface="Times New Roman"/>
                <a:cs typeface="Times New Roman"/>
              </a:rPr>
              <a:t>position is </a:t>
            </a:r>
            <a:r>
              <a:rPr sz="1069" spc="10" dirty="0">
                <a:latin typeface="Times New Roman"/>
                <a:cs typeface="Times New Roman"/>
              </a:rPr>
              <a:t>seen where a new </a:t>
            </a:r>
            <a:r>
              <a:rPr sz="1069" spc="15" dirty="0">
                <a:latin typeface="Times New Roman"/>
                <a:cs typeface="Times New Roman"/>
              </a:rPr>
              <a:t>node </a:t>
            </a:r>
            <a:r>
              <a:rPr sz="1069" spc="10" dirty="0">
                <a:latin typeface="Times New Roman"/>
                <a:cs typeface="Times New Roman"/>
              </a:rPr>
              <a:t>can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10" dirty="0">
                <a:latin typeface="Times New Roman"/>
                <a:cs typeface="Times New Roman"/>
              </a:rPr>
              <a:t>added with an empty </a:t>
            </a:r>
            <a:r>
              <a:rPr sz="1069" spc="5" dirty="0">
                <a:latin typeface="Times New Roman"/>
                <a:cs typeface="Times New Roman"/>
              </a:rPr>
              <a:t>circle (hole). </a:t>
            </a:r>
            <a:r>
              <a:rPr sz="1069" spc="15" dirty="0">
                <a:latin typeface="Times New Roman"/>
                <a:cs typeface="Times New Roman"/>
              </a:rPr>
              <a:t>The  </a:t>
            </a:r>
            <a:r>
              <a:rPr sz="1069" spc="10" dirty="0">
                <a:latin typeface="Times New Roman"/>
                <a:cs typeface="Times New Roman"/>
              </a:rPr>
              <a:t>value </a:t>
            </a:r>
            <a:r>
              <a:rPr sz="1069" spc="5" dirty="0">
                <a:latin typeface="Times New Roman"/>
                <a:cs typeface="Times New Roman"/>
              </a:rPr>
              <a:t>of this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not shown. However, the new </a:t>
            </a:r>
            <a:r>
              <a:rPr sz="1069" spc="5" dirty="0">
                <a:latin typeface="Times New Roman"/>
                <a:cs typeface="Times New Roman"/>
              </a:rPr>
              <a:t>inserted </a:t>
            </a:r>
            <a:r>
              <a:rPr sz="1069" spc="10" dirty="0">
                <a:latin typeface="Times New Roman"/>
                <a:cs typeface="Times New Roman"/>
              </a:rPr>
              <a:t>value may go </a:t>
            </a:r>
            <a:r>
              <a:rPr sz="1069" spc="5" dirty="0">
                <a:latin typeface="Times New Roman"/>
                <a:cs typeface="Times New Roman"/>
              </a:rPr>
              <a:t>to that  position. Similarly </a:t>
            </a:r>
            <a:r>
              <a:rPr sz="1069" spc="10" dirty="0">
                <a:latin typeface="Times New Roman"/>
                <a:cs typeface="Times New Roman"/>
              </a:rPr>
              <a:t>in the </a:t>
            </a:r>
            <a:r>
              <a:rPr sz="1069" spc="5" dirty="0">
                <a:latin typeface="Times New Roman"/>
                <a:cs typeface="Times New Roman"/>
              </a:rPr>
              <a:t>array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show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0" dirty="0">
                <a:latin typeface="Times New Roman"/>
                <a:cs typeface="Times New Roman"/>
              </a:rPr>
              <a:t>there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10" dirty="0">
                <a:latin typeface="Times New Roman"/>
                <a:cs typeface="Times New Roman"/>
              </a:rPr>
              <a:t>some value </a:t>
            </a:r>
            <a:r>
              <a:rPr sz="1069" spc="5" dirty="0">
                <a:latin typeface="Times New Roman"/>
                <a:cs typeface="Times New Roman"/>
              </a:rPr>
              <a:t>at position</a:t>
            </a:r>
            <a:r>
              <a:rPr sz="1069" spc="3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11.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665644" y="3135312"/>
            <a:ext cx="314237" cy="417953"/>
          </a:xfrm>
          <a:custGeom>
            <a:avLst/>
            <a:gdLst/>
            <a:ahLst/>
            <a:cxnLst/>
            <a:rect l="l" t="t" r="r" b="b"/>
            <a:pathLst>
              <a:path w="323214" h="429894">
                <a:moveTo>
                  <a:pt x="0" y="0"/>
                </a:moveTo>
                <a:lnTo>
                  <a:pt x="323088" y="429768"/>
                </a:lnTo>
              </a:path>
            </a:pathLst>
          </a:custGeom>
          <a:ln w="8966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" name="object 27"/>
          <p:cNvSpPr/>
          <p:nvPr/>
        </p:nvSpPr>
        <p:spPr>
          <a:xfrm>
            <a:off x="3919748" y="3551660"/>
            <a:ext cx="327201" cy="331523"/>
          </a:xfrm>
          <a:custGeom>
            <a:avLst/>
            <a:gdLst/>
            <a:ahLst/>
            <a:cxnLst/>
            <a:rect l="l" t="t" r="r" b="b"/>
            <a:pathLst>
              <a:path w="336550" h="340995">
                <a:moveTo>
                  <a:pt x="168402" y="0"/>
                </a:moveTo>
                <a:lnTo>
                  <a:pt x="123648" y="6081"/>
                </a:lnTo>
                <a:lnTo>
                  <a:pt x="83424" y="23255"/>
                </a:lnTo>
                <a:lnTo>
                  <a:pt x="49339" y="49910"/>
                </a:lnTo>
                <a:lnTo>
                  <a:pt x="23001" y="84440"/>
                </a:lnTo>
                <a:lnTo>
                  <a:pt x="6018" y="125236"/>
                </a:lnTo>
                <a:lnTo>
                  <a:pt x="0" y="170687"/>
                </a:lnTo>
                <a:lnTo>
                  <a:pt x="6018" y="215818"/>
                </a:lnTo>
                <a:lnTo>
                  <a:pt x="23001" y="256398"/>
                </a:lnTo>
                <a:lnTo>
                  <a:pt x="49339" y="290798"/>
                </a:lnTo>
                <a:lnTo>
                  <a:pt x="83424" y="317387"/>
                </a:lnTo>
                <a:lnTo>
                  <a:pt x="123648" y="334535"/>
                </a:lnTo>
                <a:lnTo>
                  <a:pt x="168402" y="340614"/>
                </a:lnTo>
                <a:lnTo>
                  <a:pt x="213098" y="334535"/>
                </a:lnTo>
                <a:lnTo>
                  <a:pt x="253181" y="317387"/>
                </a:lnTo>
                <a:lnTo>
                  <a:pt x="287083" y="290798"/>
                </a:lnTo>
                <a:lnTo>
                  <a:pt x="313238" y="256398"/>
                </a:lnTo>
                <a:lnTo>
                  <a:pt x="330080" y="215818"/>
                </a:lnTo>
                <a:lnTo>
                  <a:pt x="336042" y="170687"/>
                </a:lnTo>
                <a:lnTo>
                  <a:pt x="330080" y="125236"/>
                </a:lnTo>
                <a:lnTo>
                  <a:pt x="313238" y="84440"/>
                </a:lnTo>
                <a:lnTo>
                  <a:pt x="287083" y="49911"/>
                </a:lnTo>
                <a:lnTo>
                  <a:pt x="253181" y="23255"/>
                </a:lnTo>
                <a:lnTo>
                  <a:pt x="213098" y="6081"/>
                </a:lnTo>
                <a:lnTo>
                  <a:pt x="168402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" name="object 28"/>
          <p:cNvSpPr txBox="1"/>
          <p:nvPr/>
        </p:nvSpPr>
        <p:spPr>
          <a:xfrm>
            <a:off x="3974818" y="3611421"/>
            <a:ext cx="218546" cy="209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361" dirty="0">
                <a:latin typeface="Arial"/>
                <a:cs typeface="Arial"/>
              </a:rPr>
              <a:t>14</a:t>
            </a:r>
            <a:endParaRPr sz="1361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527354" y="1863794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1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482780" y="2282366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2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469682" y="2386811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3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750824" y="2909099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4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213216" y="2937991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5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260014" y="3013556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6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099759" y="3641029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9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796886" y="3641029"/>
            <a:ext cx="16421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10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3952346" y="2065548"/>
            <a:ext cx="748242" cy="379060"/>
          </a:xfrm>
          <a:custGeom>
            <a:avLst/>
            <a:gdLst/>
            <a:ahLst/>
            <a:cxnLst/>
            <a:rect l="l" t="t" r="r" b="b"/>
            <a:pathLst>
              <a:path w="769620" h="389889">
                <a:moveTo>
                  <a:pt x="0" y="0"/>
                </a:moveTo>
                <a:lnTo>
                  <a:pt x="769619" y="389381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8" name="object 38"/>
          <p:cNvSpPr/>
          <p:nvPr/>
        </p:nvSpPr>
        <p:spPr>
          <a:xfrm>
            <a:off x="3250776" y="3199764"/>
            <a:ext cx="232745" cy="425979"/>
          </a:xfrm>
          <a:custGeom>
            <a:avLst/>
            <a:gdLst/>
            <a:ahLst/>
            <a:cxnLst/>
            <a:rect l="l" t="t" r="r" b="b"/>
            <a:pathLst>
              <a:path w="239395" h="438150">
                <a:moveTo>
                  <a:pt x="239268" y="0"/>
                </a:moveTo>
                <a:lnTo>
                  <a:pt x="0" y="43815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9" name="object 39"/>
          <p:cNvSpPr/>
          <p:nvPr/>
        </p:nvSpPr>
        <p:spPr>
          <a:xfrm>
            <a:off x="1752070" y="3199764"/>
            <a:ext cx="233362" cy="425979"/>
          </a:xfrm>
          <a:custGeom>
            <a:avLst/>
            <a:gdLst/>
            <a:ahLst/>
            <a:cxnLst/>
            <a:rect l="l" t="t" r="r" b="b"/>
            <a:pathLst>
              <a:path w="240030" h="438150">
                <a:moveTo>
                  <a:pt x="240030" y="0"/>
                </a:moveTo>
                <a:lnTo>
                  <a:pt x="0" y="43815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0" name="object 40"/>
          <p:cNvSpPr/>
          <p:nvPr/>
        </p:nvSpPr>
        <p:spPr>
          <a:xfrm>
            <a:off x="2126191" y="3199765"/>
            <a:ext cx="280899" cy="473516"/>
          </a:xfrm>
          <a:custGeom>
            <a:avLst/>
            <a:gdLst/>
            <a:ahLst/>
            <a:cxnLst/>
            <a:rect l="l" t="t" r="r" b="b"/>
            <a:pathLst>
              <a:path w="288925" h="487045">
                <a:moveTo>
                  <a:pt x="0" y="0"/>
                </a:moveTo>
                <a:lnTo>
                  <a:pt x="288798" y="486918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1" name="object 41"/>
          <p:cNvSpPr/>
          <p:nvPr/>
        </p:nvSpPr>
        <p:spPr>
          <a:xfrm>
            <a:off x="3670828" y="1828482"/>
            <a:ext cx="328436" cy="331523"/>
          </a:xfrm>
          <a:custGeom>
            <a:avLst/>
            <a:gdLst/>
            <a:ahLst/>
            <a:cxnLst/>
            <a:rect l="l" t="t" r="r" b="b"/>
            <a:pathLst>
              <a:path w="337820" h="340994">
                <a:moveTo>
                  <a:pt x="169163" y="0"/>
                </a:moveTo>
                <a:lnTo>
                  <a:pt x="124089" y="6078"/>
                </a:lnTo>
                <a:lnTo>
                  <a:pt x="83650" y="23226"/>
                </a:lnTo>
                <a:lnTo>
                  <a:pt x="49434" y="49815"/>
                </a:lnTo>
                <a:lnTo>
                  <a:pt x="23029" y="84215"/>
                </a:lnTo>
                <a:lnTo>
                  <a:pt x="6021" y="124795"/>
                </a:lnTo>
                <a:lnTo>
                  <a:pt x="0" y="169926"/>
                </a:lnTo>
                <a:lnTo>
                  <a:pt x="6021" y="215377"/>
                </a:lnTo>
                <a:lnTo>
                  <a:pt x="23029" y="256173"/>
                </a:lnTo>
                <a:lnTo>
                  <a:pt x="49434" y="290702"/>
                </a:lnTo>
                <a:lnTo>
                  <a:pt x="83650" y="317358"/>
                </a:lnTo>
                <a:lnTo>
                  <a:pt x="124089" y="334532"/>
                </a:lnTo>
                <a:lnTo>
                  <a:pt x="169163" y="340614"/>
                </a:lnTo>
                <a:lnTo>
                  <a:pt x="213917" y="334532"/>
                </a:lnTo>
                <a:lnTo>
                  <a:pt x="254141" y="317358"/>
                </a:lnTo>
                <a:lnTo>
                  <a:pt x="288226" y="290703"/>
                </a:lnTo>
                <a:lnTo>
                  <a:pt x="314564" y="256173"/>
                </a:lnTo>
                <a:lnTo>
                  <a:pt x="331547" y="215377"/>
                </a:lnTo>
                <a:lnTo>
                  <a:pt x="337565" y="169926"/>
                </a:lnTo>
                <a:lnTo>
                  <a:pt x="331547" y="124795"/>
                </a:lnTo>
                <a:lnTo>
                  <a:pt x="314564" y="84215"/>
                </a:lnTo>
                <a:lnTo>
                  <a:pt x="288226" y="49815"/>
                </a:lnTo>
                <a:lnTo>
                  <a:pt x="254141" y="23226"/>
                </a:lnTo>
                <a:lnTo>
                  <a:pt x="213917" y="6078"/>
                </a:lnTo>
                <a:lnTo>
                  <a:pt x="169163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2" name="object 42"/>
          <p:cNvSpPr txBox="1"/>
          <p:nvPr/>
        </p:nvSpPr>
        <p:spPr>
          <a:xfrm>
            <a:off x="3725898" y="1885279"/>
            <a:ext cx="218546" cy="209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361" dirty="0">
                <a:latin typeface="Arial"/>
                <a:cs typeface="Arial"/>
              </a:rPr>
              <a:t>13</a:t>
            </a:r>
            <a:endParaRPr sz="1361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4653915" y="2348547"/>
            <a:ext cx="328436" cy="331523"/>
          </a:xfrm>
          <a:custGeom>
            <a:avLst/>
            <a:gdLst/>
            <a:ahLst/>
            <a:cxnLst/>
            <a:rect l="l" t="t" r="r" b="b"/>
            <a:pathLst>
              <a:path w="337820" h="340994">
                <a:moveTo>
                  <a:pt x="168401" y="0"/>
                </a:moveTo>
                <a:lnTo>
                  <a:pt x="123648" y="6134"/>
                </a:lnTo>
                <a:lnTo>
                  <a:pt x="83424" y="23424"/>
                </a:lnTo>
                <a:lnTo>
                  <a:pt x="49339" y="50196"/>
                </a:lnTo>
                <a:lnTo>
                  <a:pt x="23001" y="84779"/>
                </a:lnTo>
                <a:lnTo>
                  <a:pt x="6018" y="125500"/>
                </a:lnTo>
                <a:lnTo>
                  <a:pt x="0" y="170688"/>
                </a:lnTo>
                <a:lnTo>
                  <a:pt x="6018" y="215818"/>
                </a:lnTo>
                <a:lnTo>
                  <a:pt x="23001" y="256398"/>
                </a:lnTo>
                <a:lnTo>
                  <a:pt x="49339" y="290798"/>
                </a:lnTo>
                <a:lnTo>
                  <a:pt x="83424" y="317387"/>
                </a:lnTo>
                <a:lnTo>
                  <a:pt x="123648" y="334535"/>
                </a:lnTo>
                <a:lnTo>
                  <a:pt x="168401" y="340614"/>
                </a:lnTo>
                <a:lnTo>
                  <a:pt x="213476" y="334535"/>
                </a:lnTo>
                <a:lnTo>
                  <a:pt x="253915" y="317387"/>
                </a:lnTo>
                <a:lnTo>
                  <a:pt x="288131" y="290798"/>
                </a:lnTo>
                <a:lnTo>
                  <a:pt x="314536" y="256398"/>
                </a:lnTo>
                <a:lnTo>
                  <a:pt x="331544" y="215818"/>
                </a:lnTo>
                <a:lnTo>
                  <a:pt x="337565" y="170688"/>
                </a:lnTo>
                <a:lnTo>
                  <a:pt x="331544" y="125500"/>
                </a:lnTo>
                <a:lnTo>
                  <a:pt x="314536" y="84779"/>
                </a:lnTo>
                <a:lnTo>
                  <a:pt x="288131" y="50196"/>
                </a:lnTo>
                <a:lnTo>
                  <a:pt x="253915" y="23424"/>
                </a:lnTo>
                <a:lnTo>
                  <a:pt x="213476" y="6134"/>
                </a:lnTo>
                <a:lnTo>
                  <a:pt x="168401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4" name="object 44"/>
          <p:cNvSpPr txBox="1"/>
          <p:nvPr/>
        </p:nvSpPr>
        <p:spPr>
          <a:xfrm>
            <a:off x="4708243" y="2406086"/>
            <a:ext cx="219163" cy="209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361" spc="5" dirty="0">
                <a:latin typeface="Arial"/>
                <a:cs typeface="Arial"/>
              </a:rPr>
              <a:t>16</a:t>
            </a:r>
            <a:endParaRPr sz="1361">
              <a:latin typeface="Arial"/>
              <a:cs typeface="Arial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2641070" y="2348547"/>
            <a:ext cx="327819" cy="331523"/>
          </a:xfrm>
          <a:custGeom>
            <a:avLst/>
            <a:gdLst/>
            <a:ahLst/>
            <a:cxnLst/>
            <a:rect l="l" t="t" r="r" b="b"/>
            <a:pathLst>
              <a:path w="337185" h="340994">
                <a:moveTo>
                  <a:pt x="168401" y="0"/>
                </a:moveTo>
                <a:lnTo>
                  <a:pt x="123648" y="6134"/>
                </a:lnTo>
                <a:lnTo>
                  <a:pt x="83424" y="23424"/>
                </a:lnTo>
                <a:lnTo>
                  <a:pt x="49339" y="50196"/>
                </a:lnTo>
                <a:lnTo>
                  <a:pt x="23001" y="84779"/>
                </a:lnTo>
                <a:lnTo>
                  <a:pt x="6018" y="125500"/>
                </a:lnTo>
                <a:lnTo>
                  <a:pt x="0" y="170688"/>
                </a:lnTo>
                <a:lnTo>
                  <a:pt x="6018" y="215818"/>
                </a:lnTo>
                <a:lnTo>
                  <a:pt x="23001" y="256398"/>
                </a:lnTo>
                <a:lnTo>
                  <a:pt x="49339" y="290798"/>
                </a:lnTo>
                <a:lnTo>
                  <a:pt x="83424" y="317387"/>
                </a:lnTo>
                <a:lnTo>
                  <a:pt x="123648" y="334535"/>
                </a:lnTo>
                <a:lnTo>
                  <a:pt x="168401" y="340614"/>
                </a:lnTo>
                <a:lnTo>
                  <a:pt x="213155" y="334535"/>
                </a:lnTo>
                <a:lnTo>
                  <a:pt x="253379" y="317387"/>
                </a:lnTo>
                <a:lnTo>
                  <a:pt x="287464" y="290798"/>
                </a:lnTo>
                <a:lnTo>
                  <a:pt x="313802" y="256398"/>
                </a:lnTo>
                <a:lnTo>
                  <a:pt x="330785" y="215818"/>
                </a:lnTo>
                <a:lnTo>
                  <a:pt x="336803" y="170688"/>
                </a:lnTo>
                <a:lnTo>
                  <a:pt x="330785" y="125500"/>
                </a:lnTo>
                <a:lnTo>
                  <a:pt x="313802" y="84779"/>
                </a:lnTo>
                <a:lnTo>
                  <a:pt x="287464" y="50196"/>
                </a:lnTo>
                <a:lnTo>
                  <a:pt x="253379" y="23424"/>
                </a:lnTo>
                <a:lnTo>
                  <a:pt x="213155" y="6134"/>
                </a:lnTo>
                <a:lnTo>
                  <a:pt x="168401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6" name="object 46"/>
          <p:cNvSpPr txBox="1"/>
          <p:nvPr/>
        </p:nvSpPr>
        <p:spPr>
          <a:xfrm>
            <a:off x="2694658" y="2406086"/>
            <a:ext cx="219163" cy="209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361" spc="5" dirty="0">
                <a:latin typeface="Arial"/>
                <a:cs typeface="Arial"/>
              </a:rPr>
              <a:t>21</a:t>
            </a:r>
            <a:endParaRPr sz="1361">
              <a:latin typeface="Arial"/>
              <a:cs typeface="Arial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2921846" y="2065549"/>
            <a:ext cx="749476" cy="331523"/>
          </a:xfrm>
          <a:custGeom>
            <a:avLst/>
            <a:gdLst/>
            <a:ahLst/>
            <a:cxnLst/>
            <a:rect l="l" t="t" r="r" b="b"/>
            <a:pathLst>
              <a:path w="770889" h="340994">
                <a:moveTo>
                  <a:pt x="770382" y="0"/>
                </a:moveTo>
                <a:lnTo>
                  <a:pt x="0" y="340614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8" name="object 48"/>
          <p:cNvSpPr/>
          <p:nvPr/>
        </p:nvSpPr>
        <p:spPr>
          <a:xfrm>
            <a:off x="3390053" y="2916025"/>
            <a:ext cx="327819" cy="331523"/>
          </a:xfrm>
          <a:custGeom>
            <a:avLst/>
            <a:gdLst/>
            <a:ahLst/>
            <a:cxnLst/>
            <a:rect l="l" t="t" r="r" b="b"/>
            <a:pathLst>
              <a:path w="337185" h="340994">
                <a:moveTo>
                  <a:pt x="168401" y="0"/>
                </a:moveTo>
                <a:lnTo>
                  <a:pt x="123648" y="6081"/>
                </a:lnTo>
                <a:lnTo>
                  <a:pt x="83424" y="23255"/>
                </a:lnTo>
                <a:lnTo>
                  <a:pt x="49339" y="49911"/>
                </a:lnTo>
                <a:lnTo>
                  <a:pt x="23001" y="84440"/>
                </a:lnTo>
                <a:lnTo>
                  <a:pt x="6018" y="125236"/>
                </a:lnTo>
                <a:lnTo>
                  <a:pt x="0" y="170688"/>
                </a:lnTo>
                <a:lnTo>
                  <a:pt x="6018" y="215818"/>
                </a:lnTo>
                <a:lnTo>
                  <a:pt x="23001" y="256398"/>
                </a:lnTo>
                <a:lnTo>
                  <a:pt x="49339" y="290798"/>
                </a:lnTo>
                <a:lnTo>
                  <a:pt x="83424" y="317387"/>
                </a:lnTo>
                <a:lnTo>
                  <a:pt x="123648" y="334535"/>
                </a:lnTo>
                <a:lnTo>
                  <a:pt x="168401" y="340614"/>
                </a:lnTo>
                <a:lnTo>
                  <a:pt x="213155" y="334535"/>
                </a:lnTo>
                <a:lnTo>
                  <a:pt x="253379" y="317387"/>
                </a:lnTo>
                <a:lnTo>
                  <a:pt x="287464" y="290798"/>
                </a:lnTo>
                <a:lnTo>
                  <a:pt x="313802" y="256398"/>
                </a:lnTo>
                <a:lnTo>
                  <a:pt x="330785" y="215818"/>
                </a:lnTo>
                <a:lnTo>
                  <a:pt x="336803" y="170688"/>
                </a:lnTo>
                <a:lnTo>
                  <a:pt x="330785" y="125236"/>
                </a:lnTo>
                <a:lnTo>
                  <a:pt x="313802" y="84440"/>
                </a:lnTo>
                <a:lnTo>
                  <a:pt x="287464" y="49911"/>
                </a:lnTo>
                <a:lnTo>
                  <a:pt x="253379" y="23255"/>
                </a:lnTo>
                <a:lnTo>
                  <a:pt x="213155" y="6081"/>
                </a:lnTo>
                <a:lnTo>
                  <a:pt x="168401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9" name="object 49"/>
          <p:cNvSpPr txBox="1"/>
          <p:nvPr/>
        </p:nvSpPr>
        <p:spPr>
          <a:xfrm>
            <a:off x="3444380" y="2975045"/>
            <a:ext cx="218546" cy="209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361" dirty="0">
                <a:latin typeface="Arial"/>
                <a:cs typeface="Arial"/>
              </a:rPr>
              <a:t>31</a:t>
            </a:r>
            <a:endParaRPr sz="1361">
              <a:latin typeface="Arial"/>
              <a:cs typeface="Arial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2921846" y="2632287"/>
            <a:ext cx="516114" cy="332140"/>
          </a:xfrm>
          <a:custGeom>
            <a:avLst/>
            <a:gdLst/>
            <a:ahLst/>
            <a:cxnLst/>
            <a:rect l="l" t="t" r="r" b="b"/>
            <a:pathLst>
              <a:path w="530860" h="341630">
                <a:moveTo>
                  <a:pt x="0" y="0"/>
                </a:moveTo>
                <a:lnTo>
                  <a:pt x="530351" y="341375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1" name="object 51"/>
          <p:cNvSpPr/>
          <p:nvPr/>
        </p:nvSpPr>
        <p:spPr>
          <a:xfrm>
            <a:off x="2266950" y="3625744"/>
            <a:ext cx="328436" cy="331523"/>
          </a:xfrm>
          <a:custGeom>
            <a:avLst/>
            <a:gdLst/>
            <a:ahLst/>
            <a:cxnLst/>
            <a:rect l="l" t="t" r="r" b="b"/>
            <a:pathLst>
              <a:path w="337819" h="340995">
                <a:moveTo>
                  <a:pt x="168402" y="0"/>
                </a:moveTo>
                <a:lnTo>
                  <a:pt x="123648" y="6078"/>
                </a:lnTo>
                <a:lnTo>
                  <a:pt x="83424" y="23226"/>
                </a:lnTo>
                <a:lnTo>
                  <a:pt x="49339" y="49815"/>
                </a:lnTo>
                <a:lnTo>
                  <a:pt x="23001" y="84215"/>
                </a:lnTo>
                <a:lnTo>
                  <a:pt x="6018" y="124795"/>
                </a:lnTo>
                <a:lnTo>
                  <a:pt x="0" y="169925"/>
                </a:lnTo>
                <a:lnTo>
                  <a:pt x="6018" y="215377"/>
                </a:lnTo>
                <a:lnTo>
                  <a:pt x="23001" y="256173"/>
                </a:lnTo>
                <a:lnTo>
                  <a:pt x="49339" y="290702"/>
                </a:lnTo>
                <a:lnTo>
                  <a:pt x="83424" y="317358"/>
                </a:lnTo>
                <a:lnTo>
                  <a:pt x="123648" y="334532"/>
                </a:lnTo>
                <a:lnTo>
                  <a:pt x="168402" y="340613"/>
                </a:lnTo>
                <a:lnTo>
                  <a:pt x="213476" y="334532"/>
                </a:lnTo>
                <a:lnTo>
                  <a:pt x="253915" y="317358"/>
                </a:lnTo>
                <a:lnTo>
                  <a:pt x="288131" y="290702"/>
                </a:lnTo>
                <a:lnTo>
                  <a:pt x="314536" y="256173"/>
                </a:lnTo>
                <a:lnTo>
                  <a:pt x="331544" y="215377"/>
                </a:lnTo>
                <a:lnTo>
                  <a:pt x="337566" y="169925"/>
                </a:lnTo>
                <a:lnTo>
                  <a:pt x="331544" y="124795"/>
                </a:lnTo>
                <a:lnTo>
                  <a:pt x="314536" y="84215"/>
                </a:lnTo>
                <a:lnTo>
                  <a:pt x="288131" y="49815"/>
                </a:lnTo>
                <a:lnTo>
                  <a:pt x="253915" y="23226"/>
                </a:lnTo>
                <a:lnTo>
                  <a:pt x="213476" y="6078"/>
                </a:lnTo>
                <a:lnTo>
                  <a:pt x="168402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2" name="object 52"/>
          <p:cNvSpPr txBox="1"/>
          <p:nvPr/>
        </p:nvSpPr>
        <p:spPr>
          <a:xfrm>
            <a:off x="2321278" y="3684764"/>
            <a:ext cx="219163" cy="209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361" spc="5" dirty="0">
                <a:latin typeface="Arial"/>
                <a:cs typeface="Arial"/>
              </a:rPr>
              <a:t>26</a:t>
            </a:r>
            <a:endParaRPr sz="1361">
              <a:latin typeface="Arial"/>
              <a:cs typeface="Arial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1892089" y="2916025"/>
            <a:ext cx="327201" cy="331523"/>
          </a:xfrm>
          <a:custGeom>
            <a:avLst/>
            <a:gdLst/>
            <a:ahLst/>
            <a:cxnLst/>
            <a:rect l="l" t="t" r="r" b="b"/>
            <a:pathLst>
              <a:path w="336550" h="340994">
                <a:moveTo>
                  <a:pt x="168401" y="0"/>
                </a:moveTo>
                <a:lnTo>
                  <a:pt x="123648" y="6081"/>
                </a:lnTo>
                <a:lnTo>
                  <a:pt x="83424" y="23255"/>
                </a:lnTo>
                <a:lnTo>
                  <a:pt x="49339" y="49911"/>
                </a:lnTo>
                <a:lnTo>
                  <a:pt x="23001" y="84440"/>
                </a:lnTo>
                <a:lnTo>
                  <a:pt x="6018" y="125236"/>
                </a:lnTo>
                <a:lnTo>
                  <a:pt x="0" y="170688"/>
                </a:lnTo>
                <a:lnTo>
                  <a:pt x="6018" y="215818"/>
                </a:lnTo>
                <a:lnTo>
                  <a:pt x="23001" y="256398"/>
                </a:lnTo>
                <a:lnTo>
                  <a:pt x="49339" y="290798"/>
                </a:lnTo>
                <a:lnTo>
                  <a:pt x="83424" y="317387"/>
                </a:lnTo>
                <a:lnTo>
                  <a:pt x="123648" y="334535"/>
                </a:lnTo>
                <a:lnTo>
                  <a:pt x="168401" y="340614"/>
                </a:lnTo>
                <a:lnTo>
                  <a:pt x="213098" y="334535"/>
                </a:lnTo>
                <a:lnTo>
                  <a:pt x="253181" y="317387"/>
                </a:lnTo>
                <a:lnTo>
                  <a:pt x="287083" y="290798"/>
                </a:lnTo>
                <a:lnTo>
                  <a:pt x="313238" y="256398"/>
                </a:lnTo>
                <a:lnTo>
                  <a:pt x="330080" y="215818"/>
                </a:lnTo>
                <a:lnTo>
                  <a:pt x="336041" y="170688"/>
                </a:lnTo>
                <a:lnTo>
                  <a:pt x="330080" y="125236"/>
                </a:lnTo>
                <a:lnTo>
                  <a:pt x="313238" y="84440"/>
                </a:lnTo>
                <a:lnTo>
                  <a:pt x="287083" y="49911"/>
                </a:lnTo>
                <a:lnTo>
                  <a:pt x="253181" y="23255"/>
                </a:lnTo>
                <a:lnTo>
                  <a:pt x="213098" y="6081"/>
                </a:lnTo>
                <a:lnTo>
                  <a:pt x="168401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4" name="object 54"/>
          <p:cNvSpPr txBox="1"/>
          <p:nvPr/>
        </p:nvSpPr>
        <p:spPr>
          <a:xfrm>
            <a:off x="1946415" y="2975045"/>
            <a:ext cx="218546" cy="209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361" dirty="0">
                <a:latin typeface="Arial"/>
                <a:cs typeface="Arial"/>
              </a:rPr>
              <a:t>24</a:t>
            </a:r>
            <a:endParaRPr sz="1361">
              <a:latin typeface="Arial"/>
              <a:cs typeface="Arial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2173604" y="2632287"/>
            <a:ext cx="514262" cy="332140"/>
          </a:xfrm>
          <a:custGeom>
            <a:avLst/>
            <a:gdLst/>
            <a:ahLst/>
            <a:cxnLst/>
            <a:rect l="l" t="t" r="r" b="b"/>
            <a:pathLst>
              <a:path w="528955" h="341630">
                <a:moveTo>
                  <a:pt x="528828" y="0"/>
                </a:moveTo>
                <a:lnTo>
                  <a:pt x="0" y="341375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6" name="object 56"/>
          <p:cNvSpPr/>
          <p:nvPr/>
        </p:nvSpPr>
        <p:spPr>
          <a:xfrm>
            <a:off x="1517226" y="3625744"/>
            <a:ext cx="329053" cy="331523"/>
          </a:xfrm>
          <a:custGeom>
            <a:avLst/>
            <a:gdLst/>
            <a:ahLst/>
            <a:cxnLst/>
            <a:rect l="l" t="t" r="r" b="b"/>
            <a:pathLst>
              <a:path w="338455" h="340995">
                <a:moveTo>
                  <a:pt x="169163" y="0"/>
                </a:moveTo>
                <a:lnTo>
                  <a:pt x="124354" y="6078"/>
                </a:lnTo>
                <a:lnTo>
                  <a:pt x="83989" y="23226"/>
                </a:lnTo>
                <a:lnTo>
                  <a:pt x="49720" y="49815"/>
                </a:lnTo>
                <a:lnTo>
                  <a:pt x="23198" y="84215"/>
                </a:lnTo>
                <a:lnTo>
                  <a:pt x="6074" y="124795"/>
                </a:lnTo>
                <a:lnTo>
                  <a:pt x="0" y="169925"/>
                </a:lnTo>
                <a:lnTo>
                  <a:pt x="6074" y="215377"/>
                </a:lnTo>
                <a:lnTo>
                  <a:pt x="23198" y="256173"/>
                </a:lnTo>
                <a:lnTo>
                  <a:pt x="49720" y="290702"/>
                </a:lnTo>
                <a:lnTo>
                  <a:pt x="83989" y="317358"/>
                </a:lnTo>
                <a:lnTo>
                  <a:pt x="124354" y="334532"/>
                </a:lnTo>
                <a:lnTo>
                  <a:pt x="169163" y="340613"/>
                </a:lnTo>
                <a:lnTo>
                  <a:pt x="214238" y="334532"/>
                </a:lnTo>
                <a:lnTo>
                  <a:pt x="254677" y="317358"/>
                </a:lnTo>
                <a:lnTo>
                  <a:pt x="288893" y="290702"/>
                </a:lnTo>
                <a:lnTo>
                  <a:pt x="315298" y="256173"/>
                </a:lnTo>
                <a:lnTo>
                  <a:pt x="332306" y="215377"/>
                </a:lnTo>
                <a:lnTo>
                  <a:pt x="338328" y="169925"/>
                </a:lnTo>
                <a:lnTo>
                  <a:pt x="332306" y="124795"/>
                </a:lnTo>
                <a:lnTo>
                  <a:pt x="315298" y="84215"/>
                </a:lnTo>
                <a:lnTo>
                  <a:pt x="288893" y="49815"/>
                </a:lnTo>
                <a:lnTo>
                  <a:pt x="254677" y="23226"/>
                </a:lnTo>
                <a:lnTo>
                  <a:pt x="214238" y="6078"/>
                </a:lnTo>
                <a:lnTo>
                  <a:pt x="169163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7" name="object 57"/>
          <p:cNvSpPr txBox="1"/>
          <p:nvPr/>
        </p:nvSpPr>
        <p:spPr>
          <a:xfrm>
            <a:off x="1437451" y="3536585"/>
            <a:ext cx="353131" cy="3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42"/>
              </a:lnSpc>
            </a:pPr>
            <a:r>
              <a:rPr sz="1069" spc="10" dirty="0">
                <a:latin typeface="Times New Roman"/>
                <a:cs typeface="Times New Roman"/>
              </a:rPr>
              <a:t>8</a:t>
            </a:r>
            <a:endParaRPr sz="1069">
              <a:latin typeface="Times New Roman"/>
              <a:cs typeface="Times New Roman"/>
            </a:endParaRPr>
          </a:p>
          <a:p>
            <a:pPr marL="146929">
              <a:lnSpc>
                <a:spcPts val="1492"/>
              </a:lnSpc>
            </a:pPr>
            <a:r>
              <a:rPr sz="1361" dirty="0">
                <a:latin typeface="Arial"/>
                <a:cs typeface="Arial"/>
              </a:rPr>
              <a:t>65</a:t>
            </a:r>
            <a:endParaRPr sz="1361">
              <a:latin typeface="Arial"/>
              <a:cs typeface="Arial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3015932" y="3625744"/>
            <a:ext cx="327819" cy="331523"/>
          </a:xfrm>
          <a:custGeom>
            <a:avLst/>
            <a:gdLst/>
            <a:ahLst/>
            <a:cxnLst/>
            <a:rect l="l" t="t" r="r" b="b"/>
            <a:pathLst>
              <a:path w="337185" h="340995">
                <a:moveTo>
                  <a:pt x="168401" y="0"/>
                </a:moveTo>
                <a:lnTo>
                  <a:pt x="123648" y="6078"/>
                </a:lnTo>
                <a:lnTo>
                  <a:pt x="83424" y="23226"/>
                </a:lnTo>
                <a:lnTo>
                  <a:pt x="49339" y="49815"/>
                </a:lnTo>
                <a:lnTo>
                  <a:pt x="23001" y="84215"/>
                </a:lnTo>
                <a:lnTo>
                  <a:pt x="6018" y="124795"/>
                </a:lnTo>
                <a:lnTo>
                  <a:pt x="0" y="169925"/>
                </a:lnTo>
                <a:lnTo>
                  <a:pt x="6018" y="215377"/>
                </a:lnTo>
                <a:lnTo>
                  <a:pt x="23001" y="256173"/>
                </a:lnTo>
                <a:lnTo>
                  <a:pt x="49339" y="290702"/>
                </a:lnTo>
                <a:lnTo>
                  <a:pt x="83424" y="317358"/>
                </a:lnTo>
                <a:lnTo>
                  <a:pt x="123648" y="334532"/>
                </a:lnTo>
                <a:lnTo>
                  <a:pt x="168401" y="340613"/>
                </a:lnTo>
                <a:lnTo>
                  <a:pt x="213155" y="334532"/>
                </a:lnTo>
                <a:lnTo>
                  <a:pt x="253379" y="317358"/>
                </a:lnTo>
                <a:lnTo>
                  <a:pt x="287464" y="290702"/>
                </a:lnTo>
                <a:lnTo>
                  <a:pt x="313802" y="256173"/>
                </a:lnTo>
                <a:lnTo>
                  <a:pt x="330785" y="215377"/>
                </a:lnTo>
                <a:lnTo>
                  <a:pt x="336803" y="169925"/>
                </a:lnTo>
                <a:lnTo>
                  <a:pt x="330785" y="124795"/>
                </a:lnTo>
                <a:lnTo>
                  <a:pt x="313802" y="84215"/>
                </a:lnTo>
                <a:lnTo>
                  <a:pt x="287464" y="49815"/>
                </a:lnTo>
                <a:lnTo>
                  <a:pt x="253379" y="23226"/>
                </a:lnTo>
                <a:lnTo>
                  <a:pt x="213155" y="6078"/>
                </a:lnTo>
                <a:lnTo>
                  <a:pt x="168401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9" name="object 59"/>
          <p:cNvSpPr txBox="1"/>
          <p:nvPr/>
        </p:nvSpPr>
        <p:spPr>
          <a:xfrm>
            <a:off x="3069520" y="3684764"/>
            <a:ext cx="219163" cy="209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361" spc="5" dirty="0">
                <a:latin typeface="Arial"/>
                <a:cs typeface="Arial"/>
              </a:rPr>
              <a:t>32</a:t>
            </a:r>
            <a:endParaRPr sz="1361">
              <a:latin typeface="Arial"/>
              <a:cs typeface="Arial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5402897" y="2916025"/>
            <a:ext cx="327819" cy="331523"/>
          </a:xfrm>
          <a:custGeom>
            <a:avLst/>
            <a:gdLst/>
            <a:ahLst/>
            <a:cxnLst/>
            <a:rect l="l" t="t" r="r" b="b"/>
            <a:pathLst>
              <a:path w="337185" h="340994">
                <a:moveTo>
                  <a:pt x="168401" y="0"/>
                </a:moveTo>
                <a:lnTo>
                  <a:pt x="123648" y="6081"/>
                </a:lnTo>
                <a:lnTo>
                  <a:pt x="83424" y="23255"/>
                </a:lnTo>
                <a:lnTo>
                  <a:pt x="49339" y="49911"/>
                </a:lnTo>
                <a:lnTo>
                  <a:pt x="23001" y="84440"/>
                </a:lnTo>
                <a:lnTo>
                  <a:pt x="6018" y="125236"/>
                </a:lnTo>
                <a:lnTo>
                  <a:pt x="0" y="170688"/>
                </a:lnTo>
                <a:lnTo>
                  <a:pt x="6018" y="215818"/>
                </a:lnTo>
                <a:lnTo>
                  <a:pt x="23001" y="256398"/>
                </a:lnTo>
                <a:lnTo>
                  <a:pt x="49339" y="290798"/>
                </a:lnTo>
                <a:lnTo>
                  <a:pt x="83424" y="317387"/>
                </a:lnTo>
                <a:lnTo>
                  <a:pt x="123648" y="334535"/>
                </a:lnTo>
                <a:lnTo>
                  <a:pt x="168401" y="340614"/>
                </a:lnTo>
                <a:lnTo>
                  <a:pt x="213419" y="334535"/>
                </a:lnTo>
                <a:lnTo>
                  <a:pt x="253717" y="317387"/>
                </a:lnTo>
                <a:lnTo>
                  <a:pt x="287750" y="290798"/>
                </a:lnTo>
                <a:lnTo>
                  <a:pt x="313972" y="256398"/>
                </a:lnTo>
                <a:lnTo>
                  <a:pt x="330838" y="215818"/>
                </a:lnTo>
                <a:lnTo>
                  <a:pt x="336804" y="170688"/>
                </a:lnTo>
                <a:lnTo>
                  <a:pt x="330838" y="125236"/>
                </a:lnTo>
                <a:lnTo>
                  <a:pt x="313972" y="84440"/>
                </a:lnTo>
                <a:lnTo>
                  <a:pt x="287750" y="49911"/>
                </a:lnTo>
                <a:lnTo>
                  <a:pt x="253717" y="23255"/>
                </a:lnTo>
                <a:lnTo>
                  <a:pt x="213419" y="6081"/>
                </a:lnTo>
                <a:lnTo>
                  <a:pt x="168401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1" name="object 61"/>
          <p:cNvSpPr txBox="1"/>
          <p:nvPr/>
        </p:nvSpPr>
        <p:spPr>
          <a:xfrm>
            <a:off x="5201618" y="2976515"/>
            <a:ext cx="474751" cy="209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268546" algn="l"/>
              </a:tabLst>
            </a:pPr>
            <a:r>
              <a:rPr sz="1069" spc="10" dirty="0">
                <a:latin typeface="Times New Roman"/>
                <a:cs typeface="Times New Roman"/>
              </a:rPr>
              <a:t>7	</a:t>
            </a:r>
            <a:r>
              <a:rPr sz="1361" dirty="0">
                <a:latin typeface="Arial"/>
                <a:cs typeface="Arial"/>
              </a:rPr>
              <a:t>68</a:t>
            </a:r>
            <a:endParaRPr sz="1361">
              <a:latin typeface="Arial"/>
              <a:cs typeface="Arial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4935432" y="2632287"/>
            <a:ext cx="516114" cy="332140"/>
          </a:xfrm>
          <a:custGeom>
            <a:avLst/>
            <a:gdLst/>
            <a:ahLst/>
            <a:cxnLst/>
            <a:rect l="l" t="t" r="r" b="b"/>
            <a:pathLst>
              <a:path w="530860" h="341630">
                <a:moveTo>
                  <a:pt x="0" y="0"/>
                </a:moveTo>
                <a:lnTo>
                  <a:pt x="530351" y="341375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3" name="object 63"/>
          <p:cNvSpPr/>
          <p:nvPr/>
        </p:nvSpPr>
        <p:spPr>
          <a:xfrm>
            <a:off x="3904933" y="2916025"/>
            <a:ext cx="327819" cy="331523"/>
          </a:xfrm>
          <a:custGeom>
            <a:avLst/>
            <a:gdLst/>
            <a:ahLst/>
            <a:cxnLst/>
            <a:rect l="l" t="t" r="r" b="b"/>
            <a:pathLst>
              <a:path w="337185" h="340994">
                <a:moveTo>
                  <a:pt x="168401" y="0"/>
                </a:moveTo>
                <a:lnTo>
                  <a:pt x="123648" y="6081"/>
                </a:lnTo>
                <a:lnTo>
                  <a:pt x="83424" y="23255"/>
                </a:lnTo>
                <a:lnTo>
                  <a:pt x="49339" y="49911"/>
                </a:lnTo>
                <a:lnTo>
                  <a:pt x="23001" y="84440"/>
                </a:lnTo>
                <a:lnTo>
                  <a:pt x="6018" y="125236"/>
                </a:lnTo>
                <a:lnTo>
                  <a:pt x="0" y="170688"/>
                </a:lnTo>
                <a:lnTo>
                  <a:pt x="6018" y="215818"/>
                </a:lnTo>
                <a:lnTo>
                  <a:pt x="23001" y="256398"/>
                </a:lnTo>
                <a:lnTo>
                  <a:pt x="49339" y="290798"/>
                </a:lnTo>
                <a:lnTo>
                  <a:pt x="83424" y="317387"/>
                </a:lnTo>
                <a:lnTo>
                  <a:pt x="123648" y="334535"/>
                </a:lnTo>
                <a:lnTo>
                  <a:pt x="168401" y="340614"/>
                </a:lnTo>
                <a:lnTo>
                  <a:pt x="213155" y="334535"/>
                </a:lnTo>
                <a:lnTo>
                  <a:pt x="253379" y="317387"/>
                </a:lnTo>
                <a:lnTo>
                  <a:pt x="287464" y="290798"/>
                </a:lnTo>
                <a:lnTo>
                  <a:pt x="313802" y="256398"/>
                </a:lnTo>
                <a:lnTo>
                  <a:pt x="330785" y="215818"/>
                </a:lnTo>
                <a:lnTo>
                  <a:pt x="336803" y="170688"/>
                </a:lnTo>
                <a:lnTo>
                  <a:pt x="330785" y="125236"/>
                </a:lnTo>
                <a:lnTo>
                  <a:pt x="313802" y="84440"/>
                </a:lnTo>
                <a:lnTo>
                  <a:pt x="287464" y="49911"/>
                </a:lnTo>
                <a:lnTo>
                  <a:pt x="253379" y="23255"/>
                </a:lnTo>
                <a:lnTo>
                  <a:pt x="213155" y="6081"/>
                </a:lnTo>
                <a:lnTo>
                  <a:pt x="168401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4" name="object 64"/>
          <p:cNvSpPr txBox="1"/>
          <p:nvPr/>
        </p:nvSpPr>
        <p:spPr>
          <a:xfrm>
            <a:off x="3960001" y="2975045"/>
            <a:ext cx="218546" cy="209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361" dirty="0">
                <a:latin typeface="Arial"/>
                <a:cs typeface="Arial"/>
              </a:rPr>
              <a:t>19</a:t>
            </a:r>
            <a:endParaRPr sz="1361">
              <a:latin typeface="Arial"/>
              <a:cs typeface="Arial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4186449" y="2632287"/>
            <a:ext cx="514262" cy="332140"/>
          </a:xfrm>
          <a:custGeom>
            <a:avLst/>
            <a:gdLst/>
            <a:ahLst/>
            <a:cxnLst/>
            <a:rect l="l" t="t" r="r" b="b"/>
            <a:pathLst>
              <a:path w="528954" h="341630">
                <a:moveTo>
                  <a:pt x="528827" y="0"/>
                </a:moveTo>
                <a:lnTo>
                  <a:pt x="0" y="341375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6" name="object 66"/>
          <p:cNvSpPr txBox="1"/>
          <p:nvPr/>
        </p:nvSpPr>
        <p:spPr>
          <a:xfrm>
            <a:off x="3736269" y="3588454"/>
            <a:ext cx="16421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11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8" name="object 68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45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20213578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6"/>
            <a:ext cx="140696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CS301 – Data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43804" y="868856"/>
            <a:ext cx="86615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29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99421" y="1616974"/>
            <a:ext cx="4957410" cy="0"/>
          </a:xfrm>
          <a:custGeom>
            <a:avLst/>
            <a:gdLst/>
            <a:ahLst/>
            <a:cxnLst/>
            <a:rect l="l" t="t" r="r" b="b"/>
            <a:pathLst>
              <a:path w="5099050">
                <a:moveTo>
                  <a:pt x="0" y="0"/>
                </a:moveTo>
                <a:lnTo>
                  <a:pt x="5098542" y="0"/>
                </a:lnTo>
              </a:path>
            </a:pathLst>
          </a:custGeom>
          <a:ln w="53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302014" y="1614381"/>
            <a:ext cx="0" cy="4190647"/>
          </a:xfrm>
          <a:custGeom>
            <a:avLst/>
            <a:gdLst/>
            <a:ahLst/>
            <a:cxnLst/>
            <a:rect l="l" t="t" r="r" b="b"/>
            <a:pathLst>
              <a:path h="4310380">
                <a:moveTo>
                  <a:pt x="0" y="0"/>
                </a:moveTo>
                <a:lnTo>
                  <a:pt x="0" y="4309872"/>
                </a:lnTo>
              </a:path>
            </a:pathLst>
          </a:custGeom>
          <a:ln w="53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/>
          <p:nvPr/>
        </p:nvSpPr>
        <p:spPr>
          <a:xfrm>
            <a:off x="1299421" y="5801941"/>
            <a:ext cx="4951236" cy="0"/>
          </a:xfrm>
          <a:custGeom>
            <a:avLst/>
            <a:gdLst/>
            <a:ahLst/>
            <a:cxnLst/>
            <a:rect l="l" t="t" r="r" b="b"/>
            <a:pathLst>
              <a:path w="5092700">
                <a:moveTo>
                  <a:pt x="0" y="0"/>
                </a:moveTo>
                <a:lnTo>
                  <a:pt x="5092446" y="0"/>
                </a:lnTo>
              </a:path>
            </a:pathLst>
          </a:custGeom>
          <a:ln w="53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/>
          <p:nvPr/>
        </p:nvSpPr>
        <p:spPr>
          <a:xfrm>
            <a:off x="6253373" y="1614381"/>
            <a:ext cx="0" cy="4190647"/>
          </a:xfrm>
          <a:custGeom>
            <a:avLst/>
            <a:gdLst/>
            <a:ahLst/>
            <a:cxnLst/>
            <a:rect l="l" t="t" r="r" b="b"/>
            <a:pathLst>
              <a:path h="4310380">
                <a:moveTo>
                  <a:pt x="0" y="0"/>
                </a:moveTo>
                <a:lnTo>
                  <a:pt x="0" y="4309872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" name="object 8"/>
          <p:cNvSpPr txBox="1"/>
          <p:nvPr/>
        </p:nvSpPr>
        <p:spPr>
          <a:xfrm>
            <a:off x="1352267" y="5961164"/>
            <a:ext cx="4853076" cy="1134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algn="just">
              <a:lnSpc>
                <a:spcPct val="98300"/>
              </a:lnSpc>
            </a:pPr>
            <a:r>
              <a:rPr sz="1069" spc="15" dirty="0">
                <a:latin typeface="Times New Roman"/>
                <a:cs typeface="Times New Roman"/>
              </a:rPr>
              <a:t>Now we </a:t>
            </a:r>
            <a:r>
              <a:rPr sz="1069" spc="10" dirty="0">
                <a:latin typeface="Times New Roman"/>
                <a:cs typeface="Times New Roman"/>
              </a:rPr>
              <a:t>compare the </a:t>
            </a:r>
            <a:r>
              <a:rPr sz="1069" spc="15" dirty="0">
                <a:latin typeface="Times New Roman"/>
                <a:cs typeface="Times New Roman"/>
              </a:rPr>
              <a:t>new </a:t>
            </a:r>
            <a:r>
              <a:rPr sz="1069" spc="10" dirty="0">
                <a:latin typeface="Times New Roman"/>
                <a:cs typeface="Times New Roman"/>
              </a:rPr>
              <a:t>value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inserted (that is 14) at position </a:t>
            </a:r>
            <a:r>
              <a:rPr sz="1069" spc="10" dirty="0">
                <a:latin typeface="Times New Roman"/>
                <a:cs typeface="Times New Roman"/>
              </a:rPr>
              <a:t>11 </a:t>
            </a:r>
            <a:r>
              <a:rPr sz="1069" spc="5" dirty="0">
                <a:latin typeface="Times New Roman"/>
                <a:cs typeface="Times New Roman"/>
              </a:rPr>
              <a:t>with </a:t>
            </a:r>
            <a:r>
              <a:rPr sz="1069" dirty="0">
                <a:latin typeface="Times New Roman"/>
                <a:cs typeface="Times New Roman"/>
              </a:rPr>
              <a:t>its  </a:t>
            </a:r>
            <a:r>
              <a:rPr sz="1069" spc="5" dirty="0">
                <a:latin typeface="Times New Roman"/>
                <a:cs typeface="Times New Roman"/>
              </a:rPr>
              <a:t>parent </a:t>
            </a:r>
            <a:r>
              <a:rPr sz="1069" spc="10" dirty="0">
                <a:latin typeface="Times New Roman"/>
                <a:cs typeface="Times New Roman"/>
              </a:rPr>
              <a:t>node. The parent node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newly </a:t>
            </a:r>
            <a:r>
              <a:rPr sz="1069" spc="5" dirty="0">
                <a:latin typeface="Times New Roman"/>
                <a:cs typeface="Times New Roman"/>
              </a:rPr>
              <a:t>inserted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31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5" dirty="0">
                <a:latin typeface="Times New Roman"/>
                <a:cs typeface="Times New Roman"/>
              </a:rPr>
              <a:t>greater than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15" dirty="0">
                <a:latin typeface="Times New Roman"/>
                <a:cs typeface="Times New Roman"/>
              </a:rPr>
              <a:t>new  </a:t>
            </a:r>
            <a:r>
              <a:rPr sz="1069" spc="5" dirty="0">
                <a:latin typeface="Times New Roman"/>
                <a:cs typeface="Times New Roman"/>
              </a:rPr>
              <a:t>value. </a:t>
            </a:r>
            <a:r>
              <a:rPr sz="1069" spc="10" dirty="0">
                <a:latin typeface="Times New Roman"/>
                <a:cs typeface="Times New Roman"/>
              </a:rPr>
              <a:t>This </a:t>
            </a:r>
            <a:r>
              <a:rPr sz="1069" spc="5" dirty="0">
                <a:latin typeface="Times New Roman"/>
                <a:cs typeface="Times New Roman"/>
              </a:rPr>
              <a:t>is against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(min) </a:t>
            </a:r>
            <a:r>
              <a:rPr sz="1069" spc="10" dirty="0">
                <a:latin typeface="Times New Roman"/>
                <a:cs typeface="Times New Roman"/>
              </a:rPr>
              <a:t>heap property. </a:t>
            </a:r>
            <a:r>
              <a:rPr sz="1069" spc="5" dirty="0">
                <a:latin typeface="Times New Roman"/>
                <a:cs typeface="Times New Roman"/>
              </a:rPr>
              <a:t>According </a:t>
            </a:r>
            <a:r>
              <a:rPr sz="1069" spc="10" dirty="0">
                <a:latin typeface="Times New Roman"/>
                <a:cs typeface="Times New Roman"/>
              </a:rPr>
              <a:t>to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heap </a:t>
            </a:r>
            <a:r>
              <a:rPr sz="1069" spc="5" dirty="0">
                <a:latin typeface="Times New Roman"/>
                <a:cs typeface="Times New Roman"/>
              </a:rPr>
              <a:t>property, </a:t>
            </a:r>
            <a:r>
              <a:rPr sz="1069" spc="10" dirty="0">
                <a:latin typeface="Times New Roman"/>
                <a:cs typeface="Times New Roman"/>
              </a:rPr>
              <a:t>the  node 14 may be </a:t>
            </a:r>
            <a:r>
              <a:rPr sz="1069" spc="5" dirty="0">
                <a:latin typeface="Times New Roman"/>
                <a:cs typeface="Times New Roman"/>
              </a:rPr>
              <a:t>the parent of </a:t>
            </a:r>
            <a:r>
              <a:rPr sz="1069" spc="10" dirty="0">
                <a:latin typeface="Times New Roman"/>
                <a:cs typeface="Times New Roman"/>
              </a:rPr>
              <a:t>31 </a:t>
            </a:r>
            <a:r>
              <a:rPr sz="1069" spc="5" dirty="0">
                <a:latin typeface="Times New Roman"/>
                <a:cs typeface="Times New Roman"/>
              </a:rPr>
              <a:t>but not its child. </a:t>
            </a:r>
            <a:r>
              <a:rPr sz="1069" spc="10" dirty="0">
                <a:latin typeface="Times New Roman"/>
                <a:cs typeface="Times New Roman"/>
              </a:rPr>
              <a:t>So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move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5" dirty="0">
                <a:latin typeface="Times New Roman"/>
                <a:cs typeface="Times New Roman"/>
              </a:rPr>
              <a:t>node </a:t>
            </a:r>
            <a:r>
              <a:rPr sz="1069" spc="10" dirty="0">
                <a:latin typeface="Times New Roman"/>
                <a:cs typeface="Times New Roman"/>
              </a:rPr>
              <a:t>31 </a:t>
            </a:r>
            <a:r>
              <a:rPr sz="1069" spc="5" dirty="0">
                <a:latin typeface="Times New Roman"/>
                <a:cs typeface="Times New Roman"/>
              </a:rPr>
              <a:t>to the  position </a:t>
            </a:r>
            <a:r>
              <a:rPr sz="1069" spc="10" dirty="0">
                <a:latin typeface="Times New Roman"/>
                <a:cs typeface="Times New Roman"/>
              </a:rPr>
              <a:t>11 and the new node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position </a:t>
            </a:r>
            <a:r>
              <a:rPr sz="1069" spc="10" dirty="0">
                <a:latin typeface="Times New Roman"/>
                <a:cs typeface="Times New Roman"/>
              </a:rPr>
              <a:t>5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0" dirty="0">
                <a:latin typeface="Times New Roman"/>
                <a:cs typeface="Times New Roman"/>
              </a:rPr>
              <a:t>was </a:t>
            </a:r>
            <a:r>
              <a:rPr sz="1069" spc="5" dirty="0">
                <a:latin typeface="Times New Roman"/>
                <a:cs typeface="Times New Roman"/>
              </a:rPr>
              <a:t>earlier the position of </a:t>
            </a:r>
            <a:r>
              <a:rPr sz="1069" spc="10" dirty="0">
                <a:latin typeface="Times New Roman"/>
                <a:cs typeface="Times New Roman"/>
              </a:rPr>
              <a:t>31. </a:t>
            </a:r>
            <a:r>
              <a:rPr sz="1069" spc="3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This</a:t>
            </a:r>
            <a:endParaRPr sz="1069">
              <a:latin typeface="Times New Roman"/>
              <a:cs typeface="Times New Roman"/>
            </a:endParaRPr>
          </a:p>
          <a:p>
            <a:pPr marL="12347" marR="6173" algn="just">
              <a:lnSpc>
                <a:spcPts val="1264"/>
              </a:lnSpc>
              <a:spcBef>
                <a:spcPts val="39"/>
              </a:spcBef>
            </a:pPr>
            <a:r>
              <a:rPr sz="1069" spc="10" dirty="0">
                <a:latin typeface="Times New Roman"/>
                <a:cs typeface="Times New Roman"/>
              </a:rPr>
              <a:t>technique </a:t>
            </a:r>
            <a:r>
              <a:rPr sz="1069" spc="5" dirty="0">
                <a:latin typeface="Times New Roman"/>
                <a:cs typeface="Times New Roman"/>
              </a:rPr>
              <a:t>is also </a:t>
            </a:r>
            <a:r>
              <a:rPr sz="1069" spc="10" dirty="0">
                <a:latin typeface="Times New Roman"/>
                <a:cs typeface="Times New Roman"/>
              </a:rPr>
              <a:t>employed </a:t>
            </a:r>
            <a:r>
              <a:rPr sz="1069" spc="5" dirty="0">
                <a:latin typeface="Times New Roman"/>
                <a:cs typeface="Times New Roman"/>
              </a:rPr>
              <a:t>in the array. </a:t>
            </a:r>
            <a:r>
              <a:rPr sz="1069" spc="10" dirty="0">
                <a:latin typeface="Times New Roman"/>
                <a:cs typeface="Times New Roman"/>
              </a:rPr>
              <a:t>Thus we get the </a:t>
            </a:r>
            <a:r>
              <a:rPr sz="1069" spc="5" dirty="0">
                <a:latin typeface="Times New Roman"/>
                <a:cs typeface="Times New Roman"/>
              </a:rPr>
              <a:t>array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tree </a:t>
            </a:r>
            <a:r>
              <a:rPr sz="1069" spc="10" dirty="0">
                <a:latin typeface="Times New Roman"/>
                <a:cs typeface="Times New Roman"/>
              </a:rPr>
              <a:t>in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form as  shown in the following</a:t>
            </a:r>
            <a:r>
              <a:rPr sz="1069" spc="-7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figure.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299421" y="7250270"/>
            <a:ext cx="4957410" cy="0"/>
          </a:xfrm>
          <a:custGeom>
            <a:avLst/>
            <a:gdLst/>
            <a:ahLst/>
            <a:cxnLst/>
            <a:rect l="l" t="t" r="r" b="b"/>
            <a:pathLst>
              <a:path w="5099050">
                <a:moveTo>
                  <a:pt x="0" y="0"/>
                </a:moveTo>
                <a:lnTo>
                  <a:pt x="5098542" y="0"/>
                </a:lnTo>
              </a:path>
            </a:pathLst>
          </a:custGeom>
          <a:ln w="53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" name="object 10"/>
          <p:cNvSpPr/>
          <p:nvPr/>
        </p:nvSpPr>
        <p:spPr>
          <a:xfrm>
            <a:off x="1302014" y="7247678"/>
            <a:ext cx="0" cy="2087915"/>
          </a:xfrm>
          <a:custGeom>
            <a:avLst/>
            <a:gdLst/>
            <a:ahLst/>
            <a:cxnLst/>
            <a:rect l="l" t="t" r="r" b="b"/>
            <a:pathLst>
              <a:path h="2147570">
                <a:moveTo>
                  <a:pt x="0" y="0"/>
                </a:moveTo>
                <a:lnTo>
                  <a:pt x="0" y="2147316"/>
                </a:lnTo>
              </a:path>
            </a:pathLst>
          </a:custGeom>
          <a:ln w="53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" name="object 11"/>
          <p:cNvSpPr/>
          <p:nvPr/>
        </p:nvSpPr>
        <p:spPr>
          <a:xfrm>
            <a:off x="1299421" y="9332754"/>
            <a:ext cx="4951236" cy="0"/>
          </a:xfrm>
          <a:custGeom>
            <a:avLst/>
            <a:gdLst/>
            <a:ahLst/>
            <a:cxnLst/>
            <a:rect l="l" t="t" r="r" b="b"/>
            <a:pathLst>
              <a:path w="5092700">
                <a:moveTo>
                  <a:pt x="0" y="0"/>
                </a:moveTo>
                <a:lnTo>
                  <a:pt x="5092446" y="0"/>
                </a:lnTo>
              </a:path>
            </a:pathLst>
          </a:custGeom>
          <a:ln w="53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" name="object 12"/>
          <p:cNvSpPr/>
          <p:nvPr/>
        </p:nvSpPr>
        <p:spPr>
          <a:xfrm>
            <a:off x="6253373" y="7247678"/>
            <a:ext cx="0" cy="2087915"/>
          </a:xfrm>
          <a:custGeom>
            <a:avLst/>
            <a:gdLst/>
            <a:ahLst/>
            <a:cxnLst/>
            <a:rect l="l" t="t" r="r" b="b"/>
            <a:pathLst>
              <a:path h="2147570">
                <a:moveTo>
                  <a:pt x="0" y="0"/>
                </a:moveTo>
                <a:lnTo>
                  <a:pt x="0" y="2147316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1418781" y="4594099"/>
          <a:ext cx="4728986" cy="3747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4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1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48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41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41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41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485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1411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1411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1411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1485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1411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1411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1485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1411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65971">
                <a:tc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400" spc="5" dirty="0">
                          <a:latin typeface="Arial"/>
                          <a:cs typeface="Arial"/>
                        </a:rPr>
                        <a:t>13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400" spc="5" dirty="0">
                          <a:latin typeface="Arial"/>
                          <a:cs typeface="Arial"/>
                        </a:rPr>
                        <a:t>21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400" spc="5" dirty="0">
                          <a:latin typeface="Arial"/>
                          <a:cs typeface="Arial"/>
                        </a:rPr>
                        <a:t>16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400" spc="5" dirty="0">
                          <a:latin typeface="Arial"/>
                          <a:cs typeface="Arial"/>
                        </a:rPr>
                        <a:t>24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400" spc="5" dirty="0">
                          <a:latin typeface="Arial"/>
                          <a:cs typeface="Arial"/>
                        </a:rPr>
                        <a:t>31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400" spc="5" dirty="0">
                          <a:latin typeface="Arial"/>
                          <a:cs typeface="Arial"/>
                        </a:rPr>
                        <a:t>19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400" spc="5" dirty="0">
                          <a:latin typeface="Arial"/>
                          <a:cs typeface="Arial"/>
                        </a:rPr>
                        <a:t>68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400" spc="5" dirty="0">
                          <a:latin typeface="Arial"/>
                          <a:cs typeface="Arial"/>
                        </a:rPr>
                        <a:t>65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400" spc="5" dirty="0">
                          <a:latin typeface="Arial"/>
                          <a:cs typeface="Arial"/>
                        </a:rPr>
                        <a:t>26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400" spc="5" dirty="0">
                          <a:latin typeface="Arial"/>
                          <a:cs typeface="Arial"/>
                        </a:rPr>
                        <a:t>32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object 14"/>
          <p:cNvSpPr txBox="1"/>
          <p:nvPr/>
        </p:nvSpPr>
        <p:spPr>
          <a:xfrm>
            <a:off x="1516745" y="4973813"/>
            <a:ext cx="442648" cy="209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332750" algn="l"/>
              </a:tabLst>
            </a:pPr>
            <a:r>
              <a:rPr sz="1361" spc="5" dirty="0">
                <a:latin typeface="Arial"/>
                <a:cs typeface="Arial"/>
              </a:rPr>
              <a:t>0	1</a:t>
            </a:r>
            <a:endParaRPr sz="1361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145713" y="4984173"/>
            <a:ext cx="121620" cy="209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361" spc="5" dirty="0">
                <a:latin typeface="Arial"/>
                <a:cs typeface="Arial"/>
              </a:rPr>
              <a:t>2</a:t>
            </a:r>
            <a:endParaRPr sz="1361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466481" y="4973801"/>
            <a:ext cx="121620" cy="209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361" spc="5" dirty="0">
                <a:latin typeface="Arial"/>
                <a:cs typeface="Arial"/>
              </a:rPr>
              <a:t>3</a:t>
            </a:r>
            <a:endParaRPr sz="1361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916536" y="4476961"/>
            <a:ext cx="298803" cy="121620"/>
          </a:xfrm>
          <a:custGeom>
            <a:avLst/>
            <a:gdLst/>
            <a:ahLst/>
            <a:cxnLst/>
            <a:rect l="l" t="t" r="r" b="b"/>
            <a:pathLst>
              <a:path w="307339" h="125095">
                <a:moveTo>
                  <a:pt x="268146" y="61071"/>
                </a:moveTo>
                <a:lnTo>
                  <a:pt x="240792" y="72389"/>
                </a:lnTo>
                <a:lnTo>
                  <a:pt x="301751" y="124967"/>
                </a:lnTo>
                <a:lnTo>
                  <a:pt x="305155" y="73913"/>
                </a:lnTo>
                <a:lnTo>
                  <a:pt x="277368" y="73913"/>
                </a:lnTo>
                <a:lnTo>
                  <a:pt x="274319" y="72389"/>
                </a:lnTo>
                <a:lnTo>
                  <a:pt x="268146" y="61071"/>
                </a:lnTo>
                <a:close/>
              </a:path>
              <a:path w="307339" h="125095">
                <a:moveTo>
                  <a:pt x="118872" y="0"/>
                </a:moveTo>
                <a:lnTo>
                  <a:pt x="117348" y="762"/>
                </a:lnTo>
                <a:lnTo>
                  <a:pt x="115824" y="762"/>
                </a:lnTo>
                <a:lnTo>
                  <a:pt x="114300" y="1524"/>
                </a:lnTo>
                <a:lnTo>
                  <a:pt x="109728" y="3048"/>
                </a:lnTo>
                <a:lnTo>
                  <a:pt x="103631" y="4572"/>
                </a:lnTo>
                <a:lnTo>
                  <a:pt x="92201" y="9143"/>
                </a:lnTo>
                <a:lnTo>
                  <a:pt x="47243" y="34289"/>
                </a:lnTo>
                <a:lnTo>
                  <a:pt x="21336" y="68579"/>
                </a:lnTo>
                <a:lnTo>
                  <a:pt x="7619" y="93725"/>
                </a:lnTo>
                <a:lnTo>
                  <a:pt x="0" y="105917"/>
                </a:lnTo>
                <a:lnTo>
                  <a:pt x="0" y="108965"/>
                </a:lnTo>
                <a:lnTo>
                  <a:pt x="2286" y="112013"/>
                </a:lnTo>
                <a:lnTo>
                  <a:pt x="5333" y="112013"/>
                </a:lnTo>
                <a:lnTo>
                  <a:pt x="8381" y="110489"/>
                </a:lnTo>
                <a:lnTo>
                  <a:pt x="15239" y="97536"/>
                </a:lnTo>
                <a:lnTo>
                  <a:pt x="22098" y="85343"/>
                </a:lnTo>
                <a:lnTo>
                  <a:pt x="29718" y="73151"/>
                </a:lnTo>
                <a:lnTo>
                  <a:pt x="36575" y="60960"/>
                </a:lnTo>
                <a:lnTo>
                  <a:pt x="44957" y="50291"/>
                </a:lnTo>
                <a:lnTo>
                  <a:pt x="74675" y="25908"/>
                </a:lnTo>
                <a:lnTo>
                  <a:pt x="95250" y="17525"/>
                </a:lnTo>
                <a:lnTo>
                  <a:pt x="102869" y="14477"/>
                </a:lnTo>
                <a:lnTo>
                  <a:pt x="106680" y="13715"/>
                </a:lnTo>
                <a:lnTo>
                  <a:pt x="109728" y="12191"/>
                </a:lnTo>
                <a:lnTo>
                  <a:pt x="112775" y="11429"/>
                </a:lnTo>
                <a:lnTo>
                  <a:pt x="117348" y="9905"/>
                </a:lnTo>
                <a:lnTo>
                  <a:pt x="118787" y="9186"/>
                </a:lnTo>
                <a:lnTo>
                  <a:pt x="118110" y="9143"/>
                </a:lnTo>
                <a:lnTo>
                  <a:pt x="227837" y="9143"/>
                </a:lnTo>
                <a:lnTo>
                  <a:pt x="227075" y="8382"/>
                </a:lnTo>
                <a:lnTo>
                  <a:pt x="220218" y="6858"/>
                </a:lnTo>
                <a:lnTo>
                  <a:pt x="212598" y="5334"/>
                </a:lnTo>
                <a:lnTo>
                  <a:pt x="208025" y="5334"/>
                </a:lnTo>
                <a:lnTo>
                  <a:pt x="202692" y="4572"/>
                </a:lnTo>
                <a:lnTo>
                  <a:pt x="197357" y="4572"/>
                </a:lnTo>
                <a:lnTo>
                  <a:pt x="191262" y="3810"/>
                </a:lnTo>
                <a:lnTo>
                  <a:pt x="178307" y="3810"/>
                </a:lnTo>
                <a:lnTo>
                  <a:pt x="169925" y="3048"/>
                </a:lnTo>
                <a:lnTo>
                  <a:pt x="161544" y="3048"/>
                </a:lnTo>
                <a:lnTo>
                  <a:pt x="152400" y="2286"/>
                </a:lnTo>
                <a:lnTo>
                  <a:pt x="142494" y="2286"/>
                </a:lnTo>
                <a:lnTo>
                  <a:pt x="131063" y="1524"/>
                </a:lnTo>
                <a:lnTo>
                  <a:pt x="118872" y="0"/>
                </a:lnTo>
                <a:close/>
              </a:path>
              <a:path w="307339" h="125095">
                <a:moveTo>
                  <a:pt x="277019" y="57399"/>
                </a:moveTo>
                <a:lnTo>
                  <a:pt x="268146" y="61071"/>
                </a:lnTo>
                <a:lnTo>
                  <a:pt x="274319" y="72389"/>
                </a:lnTo>
                <a:lnTo>
                  <a:pt x="277368" y="73913"/>
                </a:lnTo>
                <a:lnTo>
                  <a:pt x="281178" y="73913"/>
                </a:lnTo>
                <a:lnTo>
                  <a:pt x="282701" y="70865"/>
                </a:lnTo>
                <a:lnTo>
                  <a:pt x="282701" y="67817"/>
                </a:lnTo>
                <a:lnTo>
                  <a:pt x="277019" y="57399"/>
                </a:lnTo>
                <a:close/>
              </a:path>
              <a:path w="307339" h="125095">
                <a:moveTo>
                  <a:pt x="307086" y="44958"/>
                </a:moveTo>
                <a:lnTo>
                  <a:pt x="277019" y="57399"/>
                </a:lnTo>
                <a:lnTo>
                  <a:pt x="282701" y="67817"/>
                </a:lnTo>
                <a:lnTo>
                  <a:pt x="282701" y="70865"/>
                </a:lnTo>
                <a:lnTo>
                  <a:pt x="281178" y="73913"/>
                </a:lnTo>
                <a:lnTo>
                  <a:pt x="305155" y="73913"/>
                </a:lnTo>
                <a:lnTo>
                  <a:pt x="307086" y="44958"/>
                </a:lnTo>
                <a:close/>
              </a:path>
              <a:path w="307339" h="125095">
                <a:moveTo>
                  <a:pt x="265175" y="55625"/>
                </a:moveTo>
                <a:lnTo>
                  <a:pt x="268146" y="61071"/>
                </a:lnTo>
                <a:lnTo>
                  <a:pt x="277019" y="57399"/>
                </a:lnTo>
                <a:lnTo>
                  <a:pt x="276467" y="56387"/>
                </a:lnTo>
                <a:lnTo>
                  <a:pt x="265938" y="56387"/>
                </a:lnTo>
                <a:lnTo>
                  <a:pt x="265175" y="55625"/>
                </a:lnTo>
                <a:close/>
              </a:path>
              <a:path w="307339" h="125095">
                <a:moveTo>
                  <a:pt x="241045" y="16763"/>
                </a:moveTo>
                <a:lnTo>
                  <a:pt x="224028" y="16763"/>
                </a:lnTo>
                <a:lnTo>
                  <a:pt x="230124" y="19812"/>
                </a:lnTo>
                <a:lnTo>
                  <a:pt x="234695" y="22860"/>
                </a:lnTo>
                <a:lnTo>
                  <a:pt x="237744" y="25146"/>
                </a:lnTo>
                <a:lnTo>
                  <a:pt x="246125" y="33527"/>
                </a:lnTo>
                <a:lnTo>
                  <a:pt x="249174" y="37337"/>
                </a:lnTo>
                <a:lnTo>
                  <a:pt x="252983" y="41148"/>
                </a:lnTo>
                <a:lnTo>
                  <a:pt x="256794" y="45720"/>
                </a:lnTo>
                <a:lnTo>
                  <a:pt x="265938" y="56387"/>
                </a:lnTo>
                <a:lnTo>
                  <a:pt x="276467" y="56387"/>
                </a:lnTo>
                <a:lnTo>
                  <a:pt x="273557" y="51053"/>
                </a:lnTo>
                <a:lnTo>
                  <a:pt x="272795" y="50291"/>
                </a:lnTo>
                <a:lnTo>
                  <a:pt x="263651" y="39624"/>
                </a:lnTo>
                <a:lnTo>
                  <a:pt x="259842" y="35051"/>
                </a:lnTo>
                <a:lnTo>
                  <a:pt x="252222" y="27432"/>
                </a:lnTo>
                <a:lnTo>
                  <a:pt x="249174" y="23622"/>
                </a:lnTo>
                <a:lnTo>
                  <a:pt x="246125" y="20574"/>
                </a:lnTo>
                <a:lnTo>
                  <a:pt x="241045" y="16763"/>
                </a:lnTo>
                <a:close/>
              </a:path>
              <a:path w="307339" h="125095">
                <a:moveTo>
                  <a:pt x="227837" y="9143"/>
                </a:moveTo>
                <a:lnTo>
                  <a:pt x="118872" y="9143"/>
                </a:lnTo>
                <a:lnTo>
                  <a:pt x="141731" y="10667"/>
                </a:lnTo>
                <a:lnTo>
                  <a:pt x="161544" y="12191"/>
                </a:lnTo>
                <a:lnTo>
                  <a:pt x="177545" y="12191"/>
                </a:lnTo>
                <a:lnTo>
                  <a:pt x="184404" y="12953"/>
                </a:lnTo>
                <a:lnTo>
                  <a:pt x="197357" y="12953"/>
                </a:lnTo>
                <a:lnTo>
                  <a:pt x="202692" y="13715"/>
                </a:lnTo>
                <a:lnTo>
                  <a:pt x="207263" y="13715"/>
                </a:lnTo>
                <a:lnTo>
                  <a:pt x="211074" y="14477"/>
                </a:lnTo>
                <a:lnTo>
                  <a:pt x="215645" y="15239"/>
                </a:lnTo>
                <a:lnTo>
                  <a:pt x="218694" y="15239"/>
                </a:lnTo>
                <a:lnTo>
                  <a:pt x="224789" y="17525"/>
                </a:lnTo>
                <a:lnTo>
                  <a:pt x="224028" y="16763"/>
                </a:lnTo>
                <a:lnTo>
                  <a:pt x="241045" y="16763"/>
                </a:lnTo>
                <a:lnTo>
                  <a:pt x="233933" y="11429"/>
                </a:lnTo>
                <a:lnTo>
                  <a:pt x="227837" y="9143"/>
                </a:lnTo>
                <a:close/>
              </a:path>
              <a:path w="307339" h="125095">
                <a:moveTo>
                  <a:pt x="118872" y="9143"/>
                </a:moveTo>
                <a:lnTo>
                  <a:pt x="118110" y="9143"/>
                </a:lnTo>
                <a:lnTo>
                  <a:pt x="118787" y="91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" name="object 18"/>
          <p:cNvSpPr/>
          <p:nvPr/>
        </p:nvSpPr>
        <p:spPr>
          <a:xfrm>
            <a:off x="1891346" y="4299162"/>
            <a:ext cx="642056" cy="303124"/>
          </a:xfrm>
          <a:custGeom>
            <a:avLst/>
            <a:gdLst/>
            <a:ahLst/>
            <a:cxnLst/>
            <a:rect l="l" t="t" r="r" b="b"/>
            <a:pathLst>
              <a:path w="660400" h="311785">
                <a:moveTo>
                  <a:pt x="327659" y="0"/>
                </a:moveTo>
                <a:lnTo>
                  <a:pt x="281939" y="2285"/>
                </a:lnTo>
                <a:lnTo>
                  <a:pt x="238506" y="9143"/>
                </a:lnTo>
                <a:lnTo>
                  <a:pt x="198119" y="19812"/>
                </a:lnTo>
                <a:lnTo>
                  <a:pt x="156209" y="38862"/>
                </a:lnTo>
                <a:lnTo>
                  <a:pt x="121157" y="67055"/>
                </a:lnTo>
                <a:lnTo>
                  <a:pt x="97536" y="96012"/>
                </a:lnTo>
                <a:lnTo>
                  <a:pt x="86106" y="111251"/>
                </a:lnTo>
                <a:lnTo>
                  <a:pt x="66293" y="145541"/>
                </a:lnTo>
                <a:lnTo>
                  <a:pt x="39624" y="202691"/>
                </a:lnTo>
                <a:lnTo>
                  <a:pt x="22859" y="243839"/>
                </a:lnTo>
                <a:lnTo>
                  <a:pt x="0" y="306323"/>
                </a:lnTo>
                <a:lnTo>
                  <a:pt x="0" y="309371"/>
                </a:lnTo>
                <a:lnTo>
                  <a:pt x="3047" y="311657"/>
                </a:lnTo>
                <a:lnTo>
                  <a:pt x="6095" y="311657"/>
                </a:lnTo>
                <a:lnTo>
                  <a:pt x="8381" y="309371"/>
                </a:lnTo>
                <a:lnTo>
                  <a:pt x="23621" y="267462"/>
                </a:lnTo>
                <a:lnTo>
                  <a:pt x="31241" y="246887"/>
                </a:lnTo>
                <a:lnTo>
                  <a:pt x="56387" y="186689"/>
                </a:lnTo>
                <a:lnTo>
                  <a:pt x="73913" y="150113"/>
                </a:lnTo>
                <a:lnTo>
                  <a:pt x="93725" y="115823"/>
                </a:lnTo>
                <a:lnTo>
                  <a:pt x="128015" y="73151"/>
                </a:lnTo>
                <a:lnTo>
                  <a:pt x="160781" y="46481"/>
                </a:lnTo>
                <a:lnTo>
                  <a:pt x="168401" y="42671"/>
                </a:lnTo>
                <a:lnTo>
                  <a:pt x="176021" y="38100"/>
                </a:lnTo>
                <a:lnTo>
                  <a:pt x="183641" y="34289"/>
                </a:lnTo>
                <a:lnTo>
                  <a:pt x="192786" y="31241"/>
                </a:lnTo>
                <a:lnTo>
                  <a:pt x="201168" y="28193"/>
                </a:lnTo>
                <a:lnTo>
                  <a:pt x="240030" y="17525"/>
                </a:lnTo>
                <a:lnTo>
                  <a:pt x="282701" y="11429"/>
                </a:lnTo>
                <a:lnTo>
                  <a:pt x="327659" y="9143"/>
                </a:lnTo>
                <a:lnTo>
                  <a:pt x="416813" y="9143"/>
                </a:lnTo>
                <a:lnTo>
                  <a:pt x="395477" y="5333"/>
                </a:lnTo>
                <a:lnTo>
                  <a:pt x="373380" y="2285"/>
                </a:lnTo>
                <a:lnTo>
                  <a:pt x="350519" y="762"/>
                </a:lnTo>
                <a:lnTo>
                  <a:pt x="327659" y="0"/>
                </a:lnTo>
                <a:close/>
              </a:path>
              <a:path w="660400" h="311785">
                <a:moveTo>
                  <a:pt x="621935" y="241911"/>
                </a:moveTo>
                <a:lnTo>
                  <a:pt x="592074" y="252983"/>
                </a:lnTo>
                <a:lnTo>
                  <a:pt x="650747" y="307847"/>
                </a:lnTo>
                <a:lnTo>
                  <a:pt x="656669" y="256031"/>
                </a:lnTo>
                <a:lnTo>
                  <a:pt x="628650" y="256031"/>
                </a:lnTo>
                <a:lnTo>
                  <a:pt x="626363" y="252983"/>
                </a:lnTo>
                <a:lnTo>
                  <a:pt x="621935" y="241911"/>
                </a:lnTo>
                <a:close/>
              </a:path>
              <a:path w="660400" h="311785">
                <a:moveTo>
                  <a:pt x="630296" y="238811"/>
                </a:moveTo>
                <a:lnTo>
                  <a:pt x="621935" y="241911"/>
                </a:lnTo>
                <a:lnTo>
                  <a:pt x="626363" y="252983"/>
                </a:lnTo>
                <a:lnTo>
                  <a:pt x="628650" y="256031"/>
                </a:lnTo>
                <a:lnTo>
                  <a:pt x="631697" y="256031"/>
                </a:lnTo>
                <a:lnTo>
                  <a:pt x="633983" y="253745"/>
                </a:lnTo>
                <a:lnTo>
                  <a:pt x="634745" y="249935"/>
                </a:lnTo>
                <a:lnTo>
                  <a:pt x="630296" y="238811"/>
                </a:lnTo>
                <a:close/>
              </a:path>
              <a:path w="660400" h="311785">
                <a:moveTo>
                  <a:pt x="659891" y="227837"/>
                </a:moveTo>
                <a:lnTo>
                  <a:pt x="630296" y="238811"/>
                </a:lnTo>
                <a:lnTo>
                  <a:pt x="634745" y="249935"/>
                </a:lnTo>
                <a:lnTo>
                  <a:pt x="633983" y="253745"/>
                </a:lnTo>
                <a:lnTo>
                  <a:pt x="631697" y="256031"/>
                </a:lnTo>
                <a:lnTo>
                  <a:pt x="656669" y="256031"/>
                </a:lnTo>
                <a:lnTo>
                  <a:pt x="659891" y="227837"/>
                </a:lnTo>
                <a:close/>
              </a:path>
              <a:path w="660400" h="311785">
                <a:moveTo>
                  <a:pt x="416813" y="9143"/>
                </a:moveTo>
                <a:lnTo>
                  <a:pt x="327659" y="9143"/>
                </a:lnTo>
                <a:lnTo>
                  <a:pt x="350519" y="9905"/>
                </a:lnTo>
                <a:lnTo>
                  <a:pt x="372618" y="11429"/>
                </a:lnTo>
                <a:lnTo>
                  <a:pt x="415289" y="17525"/>
                </a:lnTo>
                <a:lnTo>
                  <a:pt x="463295" y="31241"/>
                </a:lnTo>
                <a:lnTo>
                  <a:pt x="471677" y="35051"/>
                </a:lnTo>
                <a:lnTo>
                  <a:pt x="479297" y="38100"/>
                </a:lnTo>
                <a:lnTo>
                  <a:pt x="486918" y="42671"/>
                </a:lnTo>
                <a:lnTo>
                  <a:pt x="494538" y="46481"/>
                </a:lnTo>
                <a:lnTo>
                  <a:pt x="501395" y="51053"/>
                </a:lnTo>
                <a:lnTo>
                  <a:pt x="533400" y="80009"/>
                </a:lnTo>
                <a:lnTo>
                  <a:pt x="561594" y="116585"/>
                </a:lnTo>
                <a:lnTo>
                  <a:pt x="581406" y="150113"/>
                </a:lnTo>
                <a:lnTo>
                  <a:pt x="598932" y="186689"/>
                </a:lnTo>
                <a:lnTo>
                  <a:pt x="615695" y="226313"/>
                </a:lnTo>
                <a:lnTo>
                  <a:pt x="621935" y="241911"/>
                </a:lnTo>
                <a:lnTo>
                  <a:pt x="630296" y="238811"/>
                </a:lnTo>
                <a:lnTo>
                  <a:pt x="615695" y="202691"/>
                </a:lnTo>
                <a:lnTo>
                  <a:pt x="598169" y="163829"/>
                </a:lnTo>
                <a:lnTo>
                  <a:pt x="579119" y="128015"/>
                </a:lnTo>
                <a:lnTo>
                  <a:pt x="557783" y="95250"/>
                </a:lnTo>
                <a:lnTo>
                  <a:pt x="552450" y="87629"/>
                </a:lnTo>
                <a:lnTo>
                  <a:pt x="520445" y="54863"/>
                </a:lnTo>
                <a:lnTo>
                  <a:pt x="466344" y="22859"/>
                </a:lnTo>
                <a:lnTo>
                  <a:pt x="427481" y="11429"/>
                </a:lnTo>
                <a:lnTo>
                  <a:pt x="416813" y="91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" name="object 19"/>
          <p:cNvSpPr/>
          <p:nvPr/>
        </p:nvSpPr>
        <p:spPr>
          <a:xfrm>
            <a:off x="2572174" y="4239894"/>
            <a:ext cx="895791" cy="363008"/>
          </a:xfrm>
          <a:custGeom>
            <a:avLst/>
            <a:gdLst/>
            <a:ahLst/>
            <a:cxnLst/>
            <a:rect l="l" t="t" r="r" b="b"/>
            <a:pathLst>
              <a:path w="921385" h="373379">
                <a:moveTo>
                  <a:pt x="518160" y="0"/>
                </a:moveTo>
                <a:lnTo>
                  <a:pt x="492252" y="0"/>
                </a:lnTo>
                <a:lnTo>
                  <a:pt x="466344" y="1524"/>
                </a:lnTo>
                <a:lnTo>
                  <a:pt x="453390" y="3048"/>
                </a:lnTo>
                <a:lnTo>
                  <a:pt x="440436" y="3810"/>
                </a:lnTo>
                <a:lnTo>
                  <a:pt x="414528" y="8381"/>
                </a:lnTo>
                <a:lnTo>
                  <a:pt x="402336" y="10667"/>
                </a:lnTo>
                <a:lnTo>
                  <a:pt x="389381" y="12953"/>
                </a:lnTo>
                <a:lnTo>
                  <a:pt x="377190" y="16001"/>
                </a:lnTo>
                <a:lnTo>
                  <a:pt x="364998" y="19812"/>
                </a:lnTo>
                <a:lnTo>
                  <a:pt x="353568" y="22860"/>
                </a:lnTo>
                <a:lnTo>
                  <a:pt x="341375" y="27431"/>
                </a:lnTo>
                <a:lnTo>
                  <a:pt x="329946" y="31241"/>
                </a:lnTo>
                <a:lnTo>
                  <a:pt x="318516" y="35813"/>
                </a:lnTo>
                <a:lnTo>
                  <a:pt x="307848" y="41148"/>
                </a:lnTo>
                <a:lnTo>
                  <a:pt x="296418" y="46481"/>
                </a:lnTo>
                <a:lnTo>
                  <a:pt x="285750" y="52577"/>
                </a:lnTo>
                <a:lnTo>
                  <a:pt x="275844" y="58674"/>
                </a:lnTo>
                <a:lnTo>
                  <a:pt x="254508" y="72389"/>
                </a:lnTo>
                <a:lnTo>
                  <a:pt x="244602" y="80010"/>
                </a:lnTo>
                <a:lnTo>
                  <a:pt x="233934" y="87629"/>
                </a:lnTo>
                <a:lnTo>
                  <a:pt x="214122" y="104393"/>
                </a:lnTo>
                <a:lnTo>
                  <a:pt x="194310" y="122681"/>
                </a:lnTo>
                <a:lnTo>
                  <a:pt x="184404" y="132587"/>
                </a:lnTo>
                <a:lnTo>
                  <a:pt x="175260" y="142493"/>
                </a:lnTo>
                <a:lnTo>
                  <a:pt x="165354" y="152400"/>
                </a:lnTo>
                <a:lnTo>
                  <a:pt x="108966" y="218693"/>
                </a:lnTo>
                <a:lnTo>
                  <a:pt x="72390" y="265938"/>
                </a:lnTo>
                <a:lnTo>
                  <a:pt x="36575" y="315467"/>
                </a:lnTo>
                <a:lnTo>
                  <a:pt x="762" y="366522"/>
                </a:lnTo>
                <a:lnTo>
                  <a:pt x="0" y="369569"/>
                </a:lnTo>
                <a:lnTo>
                  <a:pt x="1524" y="372617"/>
                </a:lnTo>
                <a:lnTo>
                  <a:pt x="5334" y="373379"/>
                </a:lnTo>
                <a:lnTo>
                  <a:pt x="7619" y="371093"/>
                </a:lnTo>
                <a:lnTo>
                  <a:pt x="43434" y="320801"/>
                </a:lnTo>
                <a:lnTo>
                  <a:pt x="61722" y="296417"/>
                </a:lnTo>
                <a:lnTo>
                  <a:pt x="97536" y="247650"/>
                </a:lnTo>
                <a:lnTo>
                  <a:pt x="134874" y="201167"/>
                </a:lnTo>
                <a:lnTo>
                  <a:pt x="172212" y="158495"/>
                </a:lnTo>
                <a:lnTo>
                  <a:pt x="200406" y="129539"/>
                </a:lnTo>
                <a:lnTo>
                  <a:pt x="240030" y="94487"/>
                </a:lnTo>
                <a:lnTo>
                  <a:pt x="259842" y="80010"/>
                </a:lnTo>
                <a:lnTo>
                  <a:pt x="269748" y="72389"/>
                </a:lnTo>
                <a:lnTo>
                  <a:pt x="280416" y="66293"/>
                </a:lnTo>
                <a:lnTo>
                  <a:pt x="290322" y="60198"/>
                </a:lnTo>
                <a:lnTo>
                  <a:pt x="300990" y="54101"/>
                </a:lnTo>
                <a:lnTo>
                  <a:pt x="311658" y="49529"/>
                </a:lnTo>
                <a:lnTo>
                  <a:pt x="322325" y="44195"/>
                </a:lnTo>
                <a:lnTo>
                  <a:pt x="332994" y="39624"/>
                </a:lnTo>
                <a:lnTo>
                  <a:pt x="379475" y="25145"/>
                </a:lnTo>
                <a:lnTo>
                  <a:pt x="416813" y="16763"/>
                </a:lnTo>
                <a:lnTo>
                  <a:pt x="429006" y="14477"/>
                </a:lnTo>
                <a:lnTo>
                  <a:pt x="454152" y="11429"/>
                </a:lnTo>
                <a:lnTo>
                  <a:pt x="492252" y="9143"/>
                </a:lnTo>
                <a:lnTo>
                  <a:pt x="597661" y="9143"/>
                </a:lnTo>
                <a:lnTo>
                  <a:pt x="569213" y="3810"/>
                </a:lnTo>
                <a:lnTo>
                  <a:pt x="556260" y="3048"/>
                </a:lnTo>
                <a:lnTo>
                  <a:pt x="543306" y="1524"/>
                </a:lnTo>
                <a:lnTo>
                  <a:pt x="518160" y="0"/>
                </a:lnTo>
                <a:close/>
              </a:path>
              <a:path w="921385" h="373379">
                <a:moveTo>
                  <a:pt x="884952" y="306086"/>
                </a:moveTo>
                <a:lnTo>
                  <a:pt x="857250" y="319277"/>
                </a:lnTo>
                <a:lnTo>
                  <a:pt x="920496" y="368807"/>
                </a:lnTo>
                <a:lnTo>
                  <a:pt x="920967" y="319277"/>
                </a:lnTo>
                <a:lnTo>
                  <a:pt x="893063" y="319277"/>
                </a:lnTo>
                <a:lnTo>
                  <a:pt x="890015" y="316991"/>
                </a:lnTo>
                <a:lnTo>
                  <a:pt x="884952" y="306086"/>
                </a:lnTo>
                <a:close/>
              </a:path>
              <a:path w="921385" h="373379">
                <a:moveTo>
                  <a:pt x="893411" y="302058"/>
                </a:moveTo>
                <a:lnTo>
                  <a:pt x="884952" y="306086"/>
                </a:lnTo>
                <a:lnTo>
                  <a:pt x="890015" y="316991"/>
                </a:lnTo>
                <a:lnTo>
                  <a:pt x="893063" y="319277"/>
                </a:lnTo>
                <a:lnTo>
                  <a:pt x="896112" y="318515"/>
                </a:lnTo>
                <a:lnTo>
                  <a:pt x="898398" y="316229"/>
                </a:lnTo>
                <a:lnTo>
                  <a:pt x="898398" y="313181"/>
                </a:lnTo>
                <a:lnTo>
                  <a:pt x="893411" y="302058"/>
                </a:lnTo>
                <a:close/>
              </a:path>
              <a:path w="921385" h="373379">
                <a:moveTo>
                  <a:pt x="921258" y="288798"/>
                </a:moveTo>
                <a:lnTo>
                  <a:pt x="893411" y="302058"/>
                </a:lnTo>
                <a:lnTo>
                  <a:pt x="898398" y="313181"/>
                </a:lnTo>
                <a:lnTo>
                  <a:pt x="898398" y="316229"/>
                </a:lnTo>
                <a:lnTo>
                  <a:pt x="896112" y="318515"/>
                </a:lnTo>
                <a:lnTo>
                  <a:pt x="893063" y="319277"/>
                </a:lnTo>
                <a:lnTo>
                  <a:pt x="920967" y="319277"/>
                </a:lnTo>
                <a:lnTo>
                  <a:pt x="921258" y="288798"/>
                </a:lnTo>
                <a:close/>
              </a:path>
              <a:path w="921385" h="373379">
                <a:moveTo>
                  <a:pt x="597661" y="9143"/>
                </a:moveTo>
                <a:lnTo>
                  <a:pt x="518160" y="9143"/>
                </a:lnTo>
                <a:lnTo>
                  <a:pt x="555498" y="11429"/>
                </a:lnTo>
                <a:lnTo>
                  <a:pt x="579882" y="14477"/>
                </a:lnTo>
                <a:lnTo>
                  <a:pt x="627126" y="25145"/>
                </a:lnTo>
                <a:lnTo>
                  <a:pt x="659130" y="35813"/>
                </a:lnTo>
                <a:lnTo>
                  <a:pt x="669798" y="39624"/>
                </a:lnTo>
                <a:lnTo>
                  <a:pt x="679703" y="44195"/>
                </a:lnTo>
                <a:lnTo>
                  <a:pt x="688848" y="48767"/>
                </a:lnTo>
                <a:lnTo>
                  <a:pt x="698753" y="54101"/>
                </a:lnTo>
                <a:lnTo>
                  <a:pt x="707136" y="60198"/>
                </a:lnTo>
                <a:lnTo>
                  <a:pt x="716280" y="66293"/>
                </a:lnTo>
                <a:lnTo>
                  <a:pt x="724662" y="72389"/>
                </a:lnTo>
                <a:lnTo>
                  <a:pt x="733044" y="79248"/>
                </a:lnTo>
                <a:lnTo>
                  <a:pt x="749808" y="94487"/>
                </a:lnTo>
                <a:lnTo>
                  <a:pt x="757427" y="102869"/>
                </a:lnTo>
                <a:lnTo>
                  <a:pt x="765810" y="111251"/>
                </a:lnTo>
                <a:lnTo>
                  <a:pt x="773430" y="119633"/>
                </a:lnTo>
                <a:lnTo>
                  <a:pt x="781050" y="128777"/>
                </a:lnTo>
                <a:lnTo>
                  <a:pt x="787908" y="138683"/>
                </a:lnTo>
                <a:lnTo>
                  <a:pt x="795527" y="147827"/>
                </a:lnTo>
                <a:lnTo>
                  <a:pt x="802386" y="158495"/>
                </a:lnTo>
                <a:lnTo>
                  <a:pt x="816101" y="179069"/>
                </a:lnTo>
                <a:lnTo>
                  <a:pt x="829818" y="201167"/>
                </a:lnTo>
                <a:lnTo>
                  <a:pt x="842772" y="223265"/>
                </a:lnTo>
                <a:lnTo>
                  <a:pt x="855726" y="246887"/>
                </a:lnTo>
                <a:lnTo>
                  <a:pt x="880110" y="295655"/>
                </a:lnTo>
                <a:lnTo>
                  <a:pt x="884952" y="306086"/>
                </a:lnTo>
                <a:lnTo>
                  <a:pt x="893411" y="302058"/>
                </a:lnTo>
                <a:lnTo>
                  <a:pt x="888491" y="291083"/>
                </a:lnTo>
                <a:lnTo>
                  <a:pt x="875538" y="266700"/>
                </a:lnTo>
                <a:lnTo>
                  <a:pt x="863346" y="242315"/>
                </a:lnTo>
                <a:lnTo>
                  <a:pt x="837438" y="196595"/>
                </a:lnTo>
                <a:lnTo>
                  <a:pt x="810006" y="153162"/>
                </a:lnTo>
                <a:lnTo>
                  <a:pt x="794765" y="132587"/>
                </a:lnTo>
                <a:lnTo>
                  <a:pt x="787908" y="123443"/>
                </a:lnTo>
                <a:lnTo>
                  <a:pt x="780288" y="114300"/>
                </a:lnTo>
                <a:lnTo>
                  <a:pt x="771906" y="105155"/>
                </a:lnTo>
                <a:lnTo>
                  <a:pt x="764286" y="96012"/>
                </a:lnTo>
                <a:lnTo>
                  <a:pt x="755903" y="88391"/>
                </a:lnTo>
                <a:lnTo>
                  <a:pt x="747522" y="80010"/>
                </a:lnTo>
                <a:lnTo>
                  <a:pt x="739139" y="72389"/>
                </a:lnTo>
                <a:lnTo>
                  <a:pt x="729996" y="65531"/>
                </a:lnTo>
                <a:lnTo>
                  <a:pt x="721613" y="58674"/>
                </a:lnTo>
                <a:lnTo>
                  <a:pt x="712470" y="52577"/>
                </a:lnTo>
                <a:lnTo>
                  <a:pt x="672846" y="31241"/>
                </a:lnTo>
                <a:lnTo>
                  <a:pt x="662177" y="27431"/>
                </a:lnTo>
                <a:lnTo>
                  <a:pt x="651510" y="22860"/>
                </a:lnTo>
                <a:lnTo>
                  <a:pt x="640841" y="19812"/>
                </a:lnTo>
                <a:lnTo>
                  <a:pt x="629412" y="16001"/>
                </a:lnTo>
                <a:lnTo>
                  <a:pt x="617220" y="12953"/>
                </a:lnTo>
                <a:lnTo>
                  <a:pt x="605789" y="10667"/>
                </a:lnTo>
                <a:lnTo>
                  <a:pt x="597661" y="91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" name="object 20"/>
          <p:cNvSpPr/>
          <p:nvPr/>
        </p:nvSpPr>
        <p:spPr>
          <a:xfrm>
            <a:off x="2572174" y="4239894"/>
            <a:ext cx="1209410" cy="363008"/>
          </a:xfrm>
          <a:custGeom>
            <a:avLst/>
            <a:gdLst/>
            <a:ahLst/>
            <a:cxnLst/>
            <a:rect l="l" t="t" r="r" b="b"/>
            <a:pathLst>
              <a:path w="1243964" h="373379">
                <a:moveTo>
                  <a:pt x="699515" y="0"/>
                </a:moveTo>
                <a:lnTo>
                  <a:pt x="664463" y="0"/>
                </a:lnTo>
                <a:lnTo>
                  <a:pt x="629412" y="1524"/>
                </a:lnTo>
                <a:lnTo>
                  <a:pt x="611886" y="3048"/>
                </a:lnTo>
                <a:lnTo>
                  <a:pt x="594360" y="3810"/>
                </a:lnTo>
                <a:lnTo>
                  <a:pt x="577596" y="6095"/>
                </a:lnTo>
                <a:lnTo>
                  <a:pt x="560069" y="7619"/>
                </a:lnTo>
                <a:lnTo>
                  <a:pt x="543306" y="10667"/>
                </a:lnTo>
                <a:lnTo>
                  <a:pt x="526542" y="12953"/>
                </a:lnTo>
                <a:lnTo>
                  <a:pt x="509778" y="16001"/>
                </a:lnTo>
                <a:lnTo>
                  <a:pt x="493775" y="19812"/>
                </a:lnTo>
                <a:lnTo>
                  <a:pt x="477012" y="22860"/>
                </a:lnTo>
                <a:lnTo>
                  <a:pt x="461010" y="27431"/>
                </a:lnTo>
                <a:lnTo>
                  <a:pt x="445769" y="31241"/>
                </a:lnTo>
                <a:lnTo>
                  <a:pt x="430530" y="35813"/>
                </a:lnTo>
                <a:lnTo>
                  <a:pt x="387096" y="51815"/>
                </a:lnTo>
                <a:lnTo>
                  <a:pt x="372618" y="58674"/>
                </a:lnTo>
                <a:lnTo>
                  <a:pt x="358140" y="64769"/>
                </a:lnTo>
                <a:lnTo>
                  <a:pt x="344424" y="72389"/>
                </a:lnTo>
                <a:lnTo>
                  <a:pt x="330708" y="79248"/>
                </a:lnTo>
                <a:lnTo>
                  <a:pt x="289560" y="104393"/>
                </a:lnTo>
                <a:lnTo>
                  <a:pt x="276606" y="113537"/>
                </a:lnTo>
                <a:lnTo>
                  <a:pt x="262890" y="122681"/>
                </a:lnTo>
                <a:lnTo>
                  <a:pt x="249936" y="131825"/>
                </a:lnTo>
                <a:lnTo>
                  <a:pt x="236981" y="141731"/>
                </a:lnTo>
                <a:lnTo>
                  <a:pt x="224028" y="152400"/>
                </a:lnTo>
                <a:lnTo>
                  <a:pt x="198119" y="172974"/>
                </a:lnTo>
                <a:lnTo>
                  <a:pt x="147828" y="217931"/>
                </a:lnTo>
                <a:lnTo>
                  <a:pt x="73913" y="290322"/>
                </a:lnTo>
                <a:lnTo>
                  <a:pt x="762" y="365760"/>
                </a:lnTo>
                <a:lnTo>
                  <a:pt x="0" y="368807"/>
                </a:lnTo>
                <a:lnTo>
                  <a:pt x="1524" y="371855"/>
                </a:lnTo>
                <a:lnTo>
                  <a:pt x="4572" y="373379"/>
                </a:lnTo>
                <a:lnTo>
                  <a:pt x="7619" y="371855"/>
                </a:lnTo>
                <a:lnTo>
                  <a:pt x="55625" y="321563"/>
                </a:lnTo>
                <a:lnTo>
                  <a:pt x="80010" y="296417"/>
                </a:lnTo>
                <a:lnTo>
                  <a:pt x="104393" y="272033"/>
                </a:lnTo>
                <a:lnTo>
                  <a:pt x="129540" y="248412"/>
                </a:lnTo>
                <a:lnTo>
                  <a:pt x="153924" y="224789"/>
                </a:lnTo>
                <a:lnTo>
                  <a:pt x="204216" y="179831"/>
                </a:lnTo>
                <a:lnTo>
                  <a:pt x="268224" y="129539"/>
                </a:lnTo>
                <a:lnTo>
                  <a:pt x="294894" y="112013"/>
                </a:lnTo>
                <a:lnTo>
                  <a:pt x="307848" y="103631"/>
                </a:lnTo>
                <a:lnTo>
                  <a:pt x="348996" y="80010"/>
                </a:lnTo>
                <a:lnTo>
                  <a:pt x="390144" y="60198"/>
                </a:lnTo>
                <a:lnTo>
                  <a:pt x="433578" y="44195"/>
                </a:lnTo>
                <a:lnTo>
                  <a:pt x="479298" y="32003"/>
                </a:lnTo>
                <a:lnTo>
                  <a:pt x="544830" y="19050"/>
                </a:lnTo>
                <a:lnTo>
                  <a:pt x="612648" y="11429"/>
                </a:lnTo>
                <a:lnTo>
                  <a:pt x="664463" y="9143"/>
                </a:lnTo>
                <a:lnTo>
                  <a:pt x="809244" y="9143"/>
                </a:lnTo>
                <a:lnTo>
                  <a:pt x="800862" y="7619"/>
                </a:lnTo>
                <a:lnTo>
                  <a:pt x="784860" y="6095"/>
                </a:lnTo>
                <a:lnTo>
                  <a:pt x="768096" y="3810"/>
                </a:lnTo>
                <a:lnTo>
                  <a:pt x="750570" y="3048"/>
                </a:lnTo>
                <a:lnTo>
                  <a:pt x="733806" y="1524"/>
                </a:lnTo>
                <a:lnTo>
                  <a:pt x="699515" y="0"/>
                </a:lnTo>
                <a:close/>
              </a:path>
              <a:path w="1243964" h="373379">
                <a:moveTo>
                  <a:pt x="1200560" y="310669"/>
                </a:moveTo>
                <a:lnTo>
                  <a:pt x="1174241" y="327660"/>
                </a:lnTo>
                <a:lnTo>
                  <a:pt x="1243584" y="368807"/>
                </a:lnTo>
                <a:lnTo>
                  <a:pt x="1238358" y="323088"/>
                </a:lnTo>
                <a:lnTo>
                  <a:pt x="1210056" y="323088"/>
                </a:lnTo>
                <a:lnTo>
                  <a:pt x="1207008" y="320801"/>
                </a:lnTo>
                <a:lnTo>
                  <a:pt x="1200560" y="310669"/>
                </a:lnTo>
                <a:close/>
              </a:path>
              <a:path w="1243964" h="373379">
                <a:moveTo>
                  <a:pt x="1208023" y="305851"/>
                </a:moveTo>
                <a:lnTo>
                  <a:pt x="1200560" y="310669"/>
                </a:lnTo>
                <a:lnTo>
                  <a:pt x="1207008" y="320801"/>
                </a:lnTo>
                <a:lnTo>
                  <a:pt x="1210056" y="323088"/>
                </a:lnTo>
                <a:lnTo>
                  <a:pt x="1213103" y="322325"/>
                </a:lnTo>
                <a:lnTo>
                  <a:pt x="1215389" y="319277"/>
                </a:lnTo>
                <a:lnTo>
                  <a:pt x="1214627" y="316229"/>
                </a:lnTo>
                <a:lnTo>
                  <a:pt x="1208023" y="305851"/>
                </a:lnTo>
                <a:close/>
              </a:path>
              <a:path w="1243964" h="373379">
                <a:moveTo>
                  <a:pt x="1234439" y="288798"/>
                </a:moveTo>
                <a:lnTo>
                  <a:pt x="1208023" y="305851"/>
                </a:lnTo>
                <a:lnTo>
                  <a:pt x="1214627" y="316229"/>
                </a:lnTo>
                <a:lnTo>
                  <a:pt x="1215389" y="319277"/>
                </a:lnTo>
                <a:lnTo>
                  <a:pt x="1213103" y="322325"/>
                </a:lnTo>
                <a:lnTo>
                  <a:pt x="1210056" y="323088"/>
                </a:lnTo>
                <a:lnTo>
                  <a:pt x="1238358" y="323088"/>
                </a:lnTo>
                <a:lnTo>
                  <a:pt x="1234439" y="288798"/>
                </a:lnTo>
                <a:close/>
              </a:path>
              <a:path w="1243964" h="373379">
                <a:moveTo>
                  <a:pt x="809244" y="9143"/>
                </a:moveTo>
                <a:lnTo>
                  <a:pt x="699515" y="9143"/>
                </a:lnTo>
                <a:lnTo>
                  <a:pt x="750570" y="11429"/>
                </a:lnTo>
                <a:lnTo>
                  <a:pt x="783336" y="14477"/>
                </a:lnTo>
                <a:lnTo>
                  <a:pt x="862584" y="28193"/>
                </a:lnTo>
                <a:lnTo>
                  <a:pt x="905256" y="39624"/>
                </a:lnTo>
                <a:lnTo>
                  <a:pt x="944880" y="54863"/>
                </a:lnTo>
                <a:lnTo>
                  <a:pt x="1003553" y="86867"/>
                </a:lnTo>
                <a:lnTo>
                  <a:pt x="1014222" y="95250"/>
                </a:lnTo>
                <a:lnTo>
                  <a:pt x="1024889" y="102869"/>
                </a:lnTo>
                <a:lnTo>
                  <a:pt x="1066038" y="138683"/>
                </a:lnTo>
                <a:lnTo>
                  <a:pt x="1122426" y="201167"/>
                </a:lnTo>
                <a:lnTo>
                  <a:pt x="1157477" y="247650"/>
                </a:lnTo>
                <a:lnTo>
                  <a:pt x="1191006" y="295655"/>
                </a:lnTo>
                <a:lnTo>
                  <a:pt x="1200560" y="310669"/>
                </a:lnTo>
                <a:lnTo>
                  <a:pt x="1208023" y="305851"/>
                </a:lnTo>
                <a:lnTo>
                  <a:pt x="1198626" y="291083"/>
                </a:lnTo>
                <a:lnTo>
                  <a:pt x="1181862" y="265938"/>
                </a:lnTo>
                <a:lnTo>
                  <a:pt x="1164336" y="242315"/>
                </a:lnTo>
                <a:lnTo>
                  <a:pt x="1147572" y="218693"/>
                </a:lnTo>
                <a:lnTo>
                  <a:pt x="1110996" y="173736"/>
                </a:lnTo>
                <a:lnTo>
                  <a:pt x="1082802" y="142493"/>
                </a:lnTo>
                <a:lnTo>
                  <a:pt x="1072134" y="132587"/>
                </a:lnTo>
                <a:lnTo>
                  <a:pt x="1062227" y="122681"/>
                </a:lnTo>
                <a:lnTo>
                  <a:pt x="1030986" y="96012"/>
                </a:lnTo>
                <a:lnTo>
                  <a:pt x="985265" y="64769"/>
                </a:lnTo>
                <a:lnTo>
                  <a:pt x="973074" y="58674"/>
                </a:lnTo>
                <a:lnTo>
                  <a:pt x="960882" y="51815"/>
                </a:lnTo>
                <a:lnTo>
                  <a:pt x="922020" y="35813"/>
                </a:lnTo>
                <a:lnTo>
                  <a:pt x="908303" y="31241"/>
                </a:lnTo>
                <a:lnTo>
                  <a:pt x="893826" y="27431"/>
                </a:lnTo>
                <a:lnTo>
                  <a:pt x="879348" y="22860"/>
                </a:lnTo>
                <a:lnTo>
                  <a:pt x="864108" y="19050"/>
                </a:lnTo>
                <a:lnTo>
                  <a:pt x="832865" y="12953"/>
                </a:lnTo>
                <a:lnTo>
                  <a:pt x="817626" y="10667"/>
                </a:lnTo>
                <a:lnTo>
                  <a:pt x="809244" y="91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" name="object 21"/>
          <p:cNvSpPr/>
          <p:nvPr/>
        </p:nvSpPr>
        <p:spPr>
          <a:xfrm>
            <a:off x="3147801" y="4139141"/>
            <a:ext cx="1524265" cy="464256"/>
          </a:xfrm>
          <a:custGeom>
            <a:avLst/>
            <a:gdLst/>
            <a:ahLst/>
            <a:cxnLst/>
            <a:rect l="l" t="t" r="r" b="b"/>
            <a:pathLst>
              <a:path w="1567814" h="477520">
                <a:moveTo>
                  <a:pt x="880872" y="0"/>
                </a:moveTo>
                <a:lnTo>
                  <a:pt x="837438" y="0"/>
                </a:lnTo>
                <a:lnTo>
                  <a:pt x="815339" y="762"/>
                </a:lnTo>
                <a:lnTo>
                  <a:pt x="749046" y="5334"/>
                </a:lnTo>
                <a:lnTo>
                  <a:pt x="705612" y="9906"/>
                </a:lnTo>
                <a:lnTo>
                  <a:pt x="642365" y="20574"/>
                </a:lnTo>
                <a:lnTo>
                  <a:pt x="581406" y="34289"/>
                </a:lnTo>
                <a:lnTo>
                  <a:pt x="561594" y="40386"/>
                </a:lnTo>
                <a:lnTo>
                  <a:pt x="542544" y="45720"/>
                </a:lnTo>
                <a:lnTo>
                  <a:pt x="505967" y="59436"/>
                </a:lnTo>
                <a:lnTo>
                  <a:pt x="469391" y="74675"/>
                </a:lnTo>
                <a:lnTo>
                  <a:pt x="434339" y="92201"/>
                </a:lnTo>
                <a:lnTo>
                  <a:pt x="399288" y="112013"/>
                </a:lnTo>
                <a:lnTo>
                  <a:pt x="364998" y="134112"/>
                </a:lnTo>
                <a:lnTo>
                  <a:pt x="331470" y="156972"/>
                </a:lnTo>
                <a:lnTo>
                  <a:pt x="298703" y="182118"/>
                </a:lnTo>
                <a:lnTo>
                  <a:pt x="265938" y="208787"/>
                </a:lnTo>
                <a:lnTo>
                  <a:pt x="233934" y="236220"/>
                </a:lnTo>
                <a:lnTo>
                  <a:pt x="186689" y="279654"/>
                </a:lnTo>
                <a:lnTo>
                  <a:pt x="124206" y="340613"/>
                </a:lnTo>
                <a:lnTo>
                  <a:pt x="93725" y="372618"/>
                </a:lnTo>
                <a:lnTo>
                  <a:pt x="62484" y="404622"/>
                </a:lnTo>
                <a:lnTo>
                  <a:pt x="32003" y="436625"/>
                </a:lnTo>
                <a:lnTo>
                  <a:pt x="1524" y="469392"/>
                </a:lnTo>
                <a:lnTo>
                  <a:pt x="0" y="472439"/>
                </a:lnTo>
                <a:lnTo>
                  <a:pt x="1524" y="475488"/>
                </a:lnTo>
                <a:lnTo>
                  <a:pt x="5334" y="477012"/>
                </a:lnTo>
                <a:lnTo>
                  <a:pt x="8381" y="475488"/>
                </a:lnTo>
                <a:lnTo>
                  <a:pt x="38862" y="442722"/>
                </a:lnTo>
                <a:lnTo>
                  <a:pt x="99822" y="378713"/>
                </a:lnTo>
                <a:lnTo>
                  <a:pt x="130301" y="347472"/>
                </a:lnTo>
                <a:lnTo>
                  <a:pt x="161544" y="316230"/>
                </a:lnTo>
                <a:lnTo>
                  <a:pt x="224027" y="256794"/>
                </a:lnTo>
                <a:lnTo>
                  <a:pt x="240029" y="243077"/>
                </a:lnTo>
                <a:lnTo>
                  <a:pt x="256032" y="228600"/>
                </a:lnTo>
                <a:lnTo>
                  <a:pt x="272034" y="215646"/>
                </a:lnTo>
                <a:lnTo>
                  <a:pt x="288036" y="201930"/>
                </a:lnTo>
                <a:lnTo>
                  <a:pt x="304038" y="188975"/>
                </a:lnTo>
                <a:lnTo>
                  <a:pt x="320801" y="176784"/>
                </a:lnTo>
                <a:lnTo>
                  <a:pt x="336803" y="164592"/>
                </a:lnTo>
                <a:lnTo>
                  <a:pt x="353567" y="152400"/>
                </a:lnTo>
                <a:lnTo>
                  <a:pt x="403860" y="119634"/>
                </a:lnTo>
                <a:lnTo>
                  <a:pt x="438150" y="100584"/>
                </a:lnTo>
                <a:lnTo>
                  <a:pt x="473201" y="83058"/>
                </a:lnTo>
                <a:lnTo>
                  <a:pt x="509015" y="67818"/>
                </a:lnTo>
                <a:lnTo>
                  <a:pt x="545591" y="54863"/>
                </a:lnTo>
                <a:lnTo>
                  <a:pt x="583691" y="43434"/>
                </a:lnTo>
                <a:lnTo>
                  <a:pt x="643889" y="28956"/>
                </a:lnTo>
                <a:lnTo>
                  <a:pt x="707136" y="19050"/>
                </a:lnTo>
                <a:lnTo>
                  <a:pt x="771906" y="12192"/>
                </a:lnTo>
                <a:lnTo>
                  <a:pt x="837438" y="9144"/>
                </a:lnTo>
                <a:lnTo>
                  <a:pt x="1002029" y="9144"/>
                </a:lnTo>
                <a:lnTo>
                  <a:pt x="946403" y="3048"/>
                </a:lnTo>
                <a:lnTo>
                  <a:pt x="924306" y="2286"/>
                </a:lnTo>
                <a:lnTo>
                  <a:pt x="902970" y="762"/>
                </a:lnTo>
                <a:lnTo>
                  <a:pt x="880872" y="0"/>
                </a:lnTo>
                <a:close/>
              </a:path>
              <a:path w="1567814" h="477520">
                <a:moveTo>
                  <a:pt x="1525013" y="413973"/>
                </a:moveTo>
                <a:lnTo>
                  <a:pt x="1498853" y="430530"/>
                </a:lnTo>
                <a:lnTo>
                  <a:pt x="1567434" y="472439"/>
                </a:lnTo>
                <a:lnTo>
                  <a:pt x="1562564" y="425958"/>
                </a:lnTo>
                <a:lnTo>
                  <a:pt x="1534667" y="425958"/>
                </a:lnTo>
                <a:lnTo>
                  <a:pt x="1531620" y="424434"/>
                </a:lnTo>
                <a:lnTo>
                  <a:pt x="1525013" y="413973"/>
                </a:lnTo>
                <a:close/>
              </a:path>
              <a:path w="1567814" h="477520">
                <a:moveTo>
                  <a:pt x="1532614" y="409162"/>
                </a:moveTo>
                <a:lnTo>
                  <a:pt x="1525013" y="413973"/>
                </a:lnTo>
                <a:lnTo>
                  <a:pt x="1531620" y="424434"/>
                </a:lnTo>
                <a:lnTo>
                  <a:pt x="1534667" y="425958"/>
                </a:lnTo>
                <a:lnTo>
                  <a:pt x="1537715" y="425958"/>
                </a:lnTo>
                <a:lnTo>
                  <a:pt x="1539239" y="422910"/>
                </a:lnTo>
                <a:lnTo>
                  <a:pt x="1539239" y="419100"/>
                </a:lnTo>
                <a:lnTo>
                  <a:pt x="1532614" y="409162"/>
                </a:lnTo>
                <a:close/>
              </a:path>
              <a:path w="1567814" h="477520">
                <a:moveTo>
                  <a:pt x="1559052" y="392430"/>
                </a:moveTo>
                <a:lnTo>
                  <a:pt x="1532614" y="409162"/>
                </a:lnTo>
                <a:lnTo>
                  <a:pt x="1539239" y="419100"/>
                </a:lnTo>
                <a:lnTo>
                  <a:pt x="1539239" y="422910"/>
                </a:lnTo>
                <a:lnTo>
                  <a:pt x="1537715" y="425958"/>
                </a:lnTo>
                <a:lnTo>
                  <a:pt x="1562564" y="425958"/>
                </a:lnTo>
                <a:lnTo>
                  <a:pt x="1559052" y="392430"/>
                </a:lnTo>
                <a:close/>
              </a:path>
              <a:path w="1567814" h="477520">
                <a:moveTo>
                  <a:pt x="1002029" y="9144"/>
                </a:moveTo>
                <a:lnTo>
                  <a:pt x="880872" y="9144"/>
                </a:lnTo>
                <a:lnTo>
                  <a:pt x="924306" y="10668"/>
                </a:lnTo>
                <a:lnTo>
                  <a:pt x="945641" y="12192"/>
                </a:lnTo>
                <a:lnTo>
                  <a:pt x="1008126" y="19050"/>
                </a:lnTo>
                <a:lnTo>
                  <a:pt x="1048512" y="25146"/>
                </a:lnTo>
                <a:lnTo>
                  <a:pt x="1067562" y="29718"/>
                </a:lnTo>
                <a:lnTo>
                  <a:pt x="1086612" y="33527"/>
                </a:lnTo>
                <a:lnTo>
                  <a:pt x="1123950" y="43434"/>
                </a:lnTo>
                <a:lnTo>
                  <a:pt x="1175003" y="60960"/>
                </a:lnTo>
                <a:lnTo>
                  <a:pt x="1236726" y="91439"/>
                </a:lnTo>
                <a:lnTo>
                  <a:pt x="1264920" y="109727"/>
                </a:lnTo>
                <a:lnTo>
                  <a:pt x="1279398" y="119634"/>
                </a:lnTo>
                <a:lnTo>
                  <a:pt x="1331976" y="163830"/>
                </a:lnTo>
                <a:lnTo>
                  <a:pt x="1369314" y="201930"/>
                </a:lnTo>
                <a:lnTo>
                  <a:pt x="1404365" y="242315"/>
                </a:lnTo>
                <a:lnTo>
                  <a:pt x="1437894" y="285750"/>
                </a:lnTo>
                <a:lnTo>
                  <a:pt x="1481327" y="346710"/>
                </a:lnTo>
                <a:lnTo>
                  <a:pt x="1522476" y="409956"/>
                </a:lnTo>
                <a:lnTo>
                  <a:pt x="1525013" y="413973"/>
                </a:lnTo>
                <a:lnTo>
                  <a:pt x="1532614" y="409162"/>
                </a:lnTo>
                <a:lnTo>
                  <a:pt x="1530096" y="405384"/>
                </a:lnTo>
                <a:lnTo>
                  <a:pt x="1509522" y="373380"/>
                </a:lnTo>
                <a:lnTo>
                  <a:pt x="1488186" y="341375"/>
                </a:lnTo>
                <a:lnTo>
                  <a:pt x="1445514" y="280415"/>
                </a:lnTo>
                <a:lnTo>
                  <a:pt x="1422653" y="250698"/>
                </a:lnTo>
                <a:lnTo>
                  <a:pt x="1411224" y="236982"/>
                </a:lnTo>
                <a:lnTo>
                  <a:pt x="1399794" y="222504"/>
                </a:lnTo>
                <a:lnTo>
                  <a:pt x="1387602" y="208787"/>
                </a:lnTo>
                <a:lnTo>
                  <a:pt x="1375410" y="195834"/>
                </a:lnTo>
                <a:lnTo>
                  <a:pt x="1363217" y="182118"/>
                </a:lnTo>
                <a:lnTo>
                  <a:pt x="1325117" y="145542"/>
                </a:lnTo>
                <a:lnTo>
                  <a:pt x="1284732" y="112013"/>
                </a:lnTo>
                <a:lnTo>
                  <a:pt x="1240536" y="83058"/>
                </a:lnTo>
                <a:lnTo>
                  <a:pt x="1194053" y="59436"/>
                </a:lnTo>
                <a:lnTo>
                  <a:pt x="1143762" y="40386"/>
                </a:lnTo>
                <a:lnTo>
                  <a:pt x="1126236" y="34289"/>
                </a:lnTo>
                <a:lnTo>
                  <a:pt x="1069848" y="20574"/>
                </a:lnTo>
                <a:lnTo>
                  <a:pt x="1029462" y="12954"/>
                </a:lnTo>
                <a:lnTo>
                  <a:pt x="1008888" y="9906"/>
                </a:lnTo>
                <a:lnTo>
                  <a:pt x="1002029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" name="object 22"/>
          <p:cNvSpPr/>
          <p:nvPr/>
        </p:nvSpPr>
        <p:spPr>
          <a:xfrm>
            <a:off x="2928514" y="4958502"/>
            <a:ext cx="1468702" cy="412397"/>
          </a:xfrm>
          <a:custGeom>
            <a:avLst/>
            <a:gdLst/>
            <a:ahLst/>
            <a:cxnLst/>
            <a:rect l="l" t="t" r="r" b="b"/>
            <a:pathLst>
              <a:path w="1510664" h="424179">
                <a:moveTo>
                  <a:pt x="4571" y="0"/>
                </a:moveTo>
                <a:lnTo>
                  <a:pt x="1524" y="1524"/>
                </a:lnTo>
                <a:lnTo>
                  <a:pt x="0" y="4572"/>
                </a:lnTo>
                <a:lnTo>
                  <a:pt x="1524" y="8382"/>
                </a:lnTo>
                <a:lnTo>
                  <a:pt x="60197" y="65532"/>
                </a:lnTo>
                <a:lnTo>
                  <a:pt x="119633" y="121920"/>
                </a:lnTo>
                <a:lnTo>
                  <a:pt x="149351" y="149351"/>
                </a:lnTo>
                <a:lnTo>
                  <a:pt x="179831" y="176022"/>
                </a:lnTo>
                <a:lnTo>
                  <a:pt x="210312" y="201929"/>
                </a:lnTo>
                <a:lnTo>
                  <a:pt x="240791" y="227075"/>
                </a:lnTo>
                <a:lnTo>
                  <a:pt x="256793" y="239267"/>
                </a:lnTo>
                <a:lnTo>
                  <a:pt x="272034" y="251460"/>
                </a:lnTo>
                <a:lnTo>
                  <a:pt x="304038" y="274320"/>
                </a:lnTo>
                <a:lnTo>
                  <a:pt x="336041" y="295655"/>
                </a:lnTo>
                <a:lnTo>
                  <a:pt x="401574" y="333755"/>
                </a:lnTo>
                <a:lnTo>
                  <a:pt x="452627" y="358139"/>
                </a:lnTo>
                <a:lnTo>
                  <a:pt x="470153" y="364998"/>
                </a:lnTo>
                <a:lnTo>
                  <a:pt x="486917" y="371855"/>
                </a:lnTo>
                <a:lnTo>
                  <a:pt x="541781" y="388620"/>
                </a:lnTo>
                <a:lnTo>
                  <a:pt x="598931" y="402336"/>
                </a:lnTo>
                <a:lnTo>
                  <a:pt x="680465" y="415289"/>
                </a:lnTo>
                <a:lnTo>
                  <a:pt x="722376" y="419862"/>
                </a:lnTo>
                <a:lnTo>
                  <a:pt x="764286" y="422148"/>
                </a:lnTo>
                <a:lnTo>
                  <a:pt x="785622" y="423672"/>
                </a:lnTo>
                <a:lnTo>
                  <a:pt x="870203" y="423672"/>
                </a:lnTo>
                <a:lnTo>
                  <a:pt x="890777" y="422148"/>
                </a:lnTo>
                <a:lnTo>
                  <a:pt x="911351" y="421386"/>
                </a:lnTo>
                <a:lnTo>
                  <a:pt x="931926" y="419862"/>
                </a:lnTo>
                <a:lnTo>
                  <a:pt x="972312" y="415289"/>
                </a:lnTo>
                <a:lnTo>
                  <a:pt x="828293" y="415289"/>
                </a:lnTo>
                <a:lnTo>
                  <a:pt x="806958" y="414527"/>
                </a:lnTo>
                <a:lnTo>
                  <a:pt x="785622" y="414527"/>
                </a:lnTo>
                <a:lnTo>
                  <a:pt x="765048" y="413765"/>
                </a:lnTo>
                <a:lnTo>
                  <a:pt x="723138" y="410717"/>
                </a:lnTo>
                <a:lnTo>
                  <a:pt x="660653" y="403860"/>
                </a:lnTo>
                <a:lnTo>
                  <a:pt x="581405" y="389382"/>
                </a:lnTo>
                <a:lnTo>
                  <a:pt x="544067" y="380238"/>
                </a:lnTo>
                <a:lnTo>
                  <a:pt x="490727" y="363474"/>
                </a:lnTo>
                <a:lnTo>
                  <a:pt x="438912" y="342138"/>
                </a:lnTo>
                <a:lnTo>
                  <a:pt x="372617" y="307848"/>
                </a:lnTo>
                <a:lnTo>
                  <a:pt x="308610" y="266700"/>
                </a:lnTo>
                <a:lnTo>
                  <a:pt x="293369" y="255270"/>
                </a:lnTo>
                <a:lnTo>
                  <a:pt x="277367" y="243839"/>
                </a:lnTo>
                <a:lnTo>
                  <a:pt x="215645" y="195072"/>
                </a:lnTo>
                <a:lnTo>
                  <a:pt x="155447" y="142493"/>
                </a:lnTo>
                <a:lnTo>
                  <a:pt x="96012" y="87629"/>
                </a:lnTo>
                <a:lnTo>
                  <a:pt x="7619" y="1524"/>
                </a:lnTo>
                <a:lnTo>
                  <a:pt x="4571" y="0"/>
                </a:lnTo>
                <a:close/>
              </a:path>
              <a:path w="1510664" h="424179">
                <a:moveTo>
                  <a:pt x="1466102" y="61276"/>
                </a:moveTo>
                <a:lnTo>
                  <a:pt x="1447038" y="87629"/>
                </a:lnTo>
                <a:lnTo>
                  <a:pt x="1427226" y="115824"/>
                </a:lnTo>
                <a:lnTo>
                  <a:pt x="1406652" y="143255"/>
                </a:lnTo>
                <a:lnTo>
                  <a:pt x="1385315" y="169925"/>
                </a:lnTo>
                <a:lnTo>
                  <a:pt x="1363979" y="195834"/>
                </a:lnTo>
                <a:lnTo>
                  <a:pt x="1341881" y="220979"/>
                </a:lnTo>
                <a:lnTo>
                  <a:pt x="1330452" y="232410"/>
                </a:lnTo>
                <a:lnTo>
                  <a:pt x="1319022" y="244601"/>
                </a:lnTo>
                <a:lnTo>
                  <a:pt x="1307591" y="256032"/>
                </a:lnTo>
                <a:lnTo>
                  <a:pt x="1295400" y="266700"/>
                </a:lnTo>
                <a:lnTo>
                  <a:pt x="1283969" y="278129"/>
                </a:lnTo>
                <a:lnTo>
                  <a:pt x="1271015" y="288036"/>
                </a:lnTo>
                <a:lnTo>
                  <a:pt x="1258824" y="297941"/>
                </a:lnTo>
                <a:lnTo>
                  <a:pt x="1245869" y="307848"/>
                </a:lnTo>
                <a:lnTo>
                  <a:pt x="1205484" y="334517"/>
                </a:lnTo>
                <a:lnTo>
                  <a:pt x="1162812" y="356615"/>
                </a:lnTo>
                <a:lnTo>
                  <a:pt x="1100327" y="380238"/>
                </a:lnTo>
                <a:lnTo>
                  <a:pt x="1047750" y="393191"/>
                </a:lnTo>
                <a:lnTo>
                  <a:pt x="1010412" y="400812"/>
                </a:lnTo>
                <a:lnTo>
                  <a:pt x="931163" y="410717"/>
                </a:lnTo>
                <a:lnTo>
                  <a:pt x="890777" y="413765"/>
                </a:lnTo>
                <a:lnTo>
                  <a:pt x="869441" y="414527"/>
                </a:lnTo>
                <a:lnTo>
                  <a:pt x="848867" y="414527"/>
                </a:lnTo>
                <a:lnTo>
                  <a:pt x="828293" y="415289"/>
                </a:lnTo>
                <a:lnTo>
                  <a:pt x="972312" y="415289"/>
                </a:lnTo>
                <a:lnTo>
                  <a:pt x="1030986" y="406146"/>
                </a:lnTo>
                <a:lnTo>
                  <a:pt x="1102614" y="388620"/>
                </a:lnTo>
                <a:lnTo>
                  <a:pt x="1150619" y="371855"/>
                </a:lnTo>
                <a:lnTo>
                  <a:pt x="1195577" y="350520"/>
                </a:lnTo>
                <a:lnTo>
                  <a:pt x="1251203" y="315467"/>
                </a:lnTo>
                <a:lnTo>
                  <a:pt x="1301496" y="273558"/>
                </a:lnTo>
                <a:lnTo>
                  <a:pt x="1337310" y="239267"/>
                </a:lnTo>
                <a:lnTo>
                  <a:pt x="1370838" y="201929"/>
                </a:lnTo>
                <a:lnTo>
                  <a:pt x="1413510" y="148589"/>
                </a:lnTo>
                <a:lnTo>
                  <a:pt x="1454658" y="92963"/>
                </a:lnTo>
                <a:lnTo>
                  <a:pt x="1473121" y="66108"/>
                </a:lnTo>
                <a:lnTo>
                  <a:pt x="1466102" y="61276"/>
                </a:lnTo>
                <a:close/>
              </a:path>
              <a:path w="1510664" h="424179">
                <a:moveTo>
                  <a:pt x="1503799" y="49529"/>
                </a:moveTo>
                <a:lnTo>
                  <a:pt x="1475231" y="49529"/>
                </a:lnTo>
                <a:lnTo>
                  <a:pt x="1479041" y="50291"/>
                </a:lnTo>
                <a:lnTo>
                  <a:pt x="1480565" y="53339"/>
                </a:lnTo>
                <a:lnTo>
                  <a:pt x="1479803" y="56387"/>
                </a:lnTo>
                <a:lnTo>
                  <a:pt x="1473121" y="66108"/>
                </a:lnTo>
                <a:lnTo>
                  <a:pt x="1498853" y="83820"/>
                </a:lnTo>
                <a:lnTo>
                  <a:pt x="1503799" y="49529"/>
                </a:lnTo>
                <a:close/>
              </a:path>
              <a:path w="1510664" h="424179">
                <a:moveTo>
                  <a:pt x="1475231" y="49529"/>
                </a:moveTo>
                <a:lnTo>
                  <a:pt x="1472946" y="51815"/>
                </a:lnTo>
                <a:lnTo>
                  <a:pt x="1466102" y="61276"/>
                </a:lnTo>
                <a:lnTo>
                  <a:pt x="1473121" y="66108"/>
                </a:lnTo>
                <a:lnTo>
                  <a:pt x="1479803" y="56387"/>
                </a:lnTo>
                <a:lnTo>
                  <a:pt x="1480565" y="53339"/>
                </a:lnTo>
                <a:lnTo>
                  <a:pt x="1479041" y="50291"/>
                </a:lnTo>
                <a:lnTo>
                  <a:pt x="1475231" y="49529"/>
                </a:lnTo>
                <a:close/>
              </a:path>
              <a:path w="1510664" h="424179">
                <a:moveTo>
                  <a:pt x="1510284" y="4572"/>
                </a:moveTo>
                <a:lnTo>
                  <a:pt x="1440179" y="43434"/>
                </a:lnTo>
                <a:lnTo>
                  <a:pt x="1466102" y="61276"/>
                </a:lnTo>
                <a:lnTo>
                  <a:pt x="1472946" y="51815"/>
                </a:lnTo>
                <a:lnTo>
                  <a:pt x="1475231" y="49529"/>
                </a:lnTo>
                <a:lnTo>
                  <a:pt x="1503799" y="49529"/>
                </a:lnTo>
                <a:lnTo>
                  <a:pt x="1510284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" name="object 23"/>
          <p:cNvSpPr/>
          <p:nvPr/>
        </p:nvSpPr>
        <p:spPr>
          <a:xfrm>
            <a:off x="2928513" y="4958502"/>
            <a:ext cx="1154465" cy="311150"/>
          </a:xfrm>
          <a:custGeom>
            <a:avLst/>
            <a:gdLst/>
            <a:ahLst/>
            <a:cxnLst/>
            <a:rect l="l" t="t" r="r" b="b"/>
            <a:pathLst>
              <a:path w="1187450" h="320039">
                <a:moveTo>
                  <a:pt x="4571" y="0"/>
                </a:moveTo>
                <a:lnTo>
                  <a:pt x="1524" y="1524"/>
                </a:lnTo>
                <a:lnTo>
                  <a:pt x="0" y="5334"/>
                </a:lnTo>
                <a:lnTo>
                  <a:pt x="1524" y="8382"/>
                </a:lnTo>
                <a:lnTo>
                  <a:pt x="48006" y="51053"/>
                </a:lnTo>
                <a:lnTo>
                  <a:pt x="70865" y="72389"/>
                </a:lnTo>
                <a:lnTo>
                  <a:pt x="118109" y="114300"/>
                </a:lnTo>
                <a:lnTo>
                  <a:pt x="165353" y="153924"/>
                </a:lnTo>
                <a:lnTo>
                  <a:pt x="214121" y="190500"/>
                </a:lnTo>
                <a:lnTo>
                  <a:pt x="264413" y="224027"/>
                </a:lnTo>
                <a:lnTo>
                  <a:pt x="290322" y="238505"/>
                </a:lnTo>
                <a:lnTo>
                  <a:pt x="303275" y="246125"/>
                </a:lnTo>
                <a:lnTo>
                  <a:pt x="316229" y="252222"/>
                </a:lnTo>
                <a:lnTo>
                  <a:pt x="329184" y="259079"/>
                </a:lnTo>
                <a:lnTo>
                  <a:pt x="342900" y="265175"/>
                </a:lnTo>
                <a:lnTo>
                  <a:pt x="383286" y="281177"/>
                </a:lnTo>
                <a:lnTo>
                  <a:pt x="425958" y="293370"/>
                </a:lnTo>
                <a:lnTo>
                  <a:pt x="486917" y="307086"/>
                </a:lnTo>
                <a:lnTo>
                  <a:pt x="551688" y="315467"/>
                </a:lnTo>
                <a:lnTo>
                  <a:pt x="617981" y="320039"/>
                </a:lnTo>
                <a:lnTo>
                  <a:pt x="684276" y="320039"/>
                </a:lnTo>
                <a:lnTo>
                  <a:pt x="717041" y="318515"/>
                </a:lnTo>
                <a:lnTo>
                  <a:pt x="749046" y="315467"/>
                </a:lnTo>
                <a:lnTo>
                  <a:pt x="780288" y="311658"/>
                </a:lnTo>
                <a:lnTo>
                  <a:pt x="651510" y="311658"/>
                </a:lnTo>
                <a:lnTo>
                  <a:pt x="618743" y="310896"/>
                </a:lnTo>
                <a:lnTo>
                  <a:pt x="552450" y="306324"/>
                </a:lnTo>
                <a:lnTo>
                  <a:pt x="489203" y="297941"/>
                </a:lnTo>
                <a:lnTo>
                  <a:pt x="443484" y="288798"/>
                </a:lnTo>
                <a:lnTo>
                  <a:pt x="414527" y="281177"/>
                </a:lnTo>
                <a:lnTo>
                  <a:pt x="400050" y="277367"/>
                </a:lnTo>
                <a:lnTo>
                  <a:pt x="386334" y="272796"/>
                </a:lnTo>
                <a:lnTo>
                  <a:pt x="373379" y="267462"/>
                </a:lnTo>
                <a:lnTo>
                  <a:pt x="359663" y="262127"/>
                </a:lnTo>
                <a:lnTo>
                  <a:pt x="320039" y="244601"/>
                </a:lnTo>
                <a:lnTo>
                  <a:pt x="281939" y="224027"/>
                </a:lnTo>
                <a:lnTo>
                  <a:pt x="243839" y="200405"/>
                </a:lnTo>
                <a:lnTo>
                  <a:pt x="195071" y="165353"/>
                </a:lnTo>
                <a:lnTo>
                  <a:pt x="147065" y="127253"/>
                </a:lnTo>
                <a:lnTo>
                  <a:pt x="76912" y="65487"/>
                </a:lnTo>
                <a:lnTo>
                  <a:pt x="54101" y="44958"/>
                </a:lnTo>
                <a:lnTo>
                  <a:pt x="7619" y="1524"/>
                </a:lnTo>
                <a:lnTo>
                  <a:pt x="4571" y="0"/>
                </a:lnTo>
                <a:close/>
              </a:path>
              <a:path w="1187450" h="320039">
                <a:moveTo>
                  <a:pt x="1141877" y="60398"/>
                </a:moveTo>
                <a:lnTo>
                  <a:pt x="1105662" y="108203"/>
                </a:lnTo>
                <a:lnTo>
                  <a:pt x="1072134" y="147065"/>
                </a:lnTo>
                <a:lnTo>
                  <a:pt x="1037081" y="183641"/>
                </a:lnTo>
                <a:lnTo>
                  <a:pt x="998981" y="216408"/>
                </a:lnTo>
                <a:lnTo>
                  <a:pt x="958596" y="244601"/>
                </a:lnTo>
                <a:lnTo>
                  <a:pt x="936498" y="256793"/>
                </a:lnTo>
                <a:lnTo>
                  <a:pt x="925829" y="262889"/>
                </a:lnTo>
                <a:lnTo>
                  <a:pt x="914400" y="267462"/>
                </a:lnTo>
                <a:lnTo>
                  <a:pt x="902208" y="272796"/>
                </a:lnTo>
                <a:lnTo>
                  <a:pt x="890015" y="277367"/>
                </a:lnTo>
                <a:lnTo>
                  <a:pt x="851915" y="288798"/>
                </a:lnTo>
                <a:lnTo>
                  <a:pt x="809243" y="297941"/>
                </a:lnTo>
                <a:lnTo>
                  <a:pt x="748284" y="306324"/>
                </a:lnTo>
                <a:lnTo>
                  <a:pt x="684276" y="310896"/>
                </a:lnTo>
                <a:lnTo>
                  <a:pt x="651510" y="311658"/>
                </a:lnTo>
                <a:lnTo>
                  <a:pt x="780288" y="311658"/>
                </a:lnTo>
                <a:lnTo>
                  <a:pt x="839724" y="300989"/>
                </a:lnTo>
                <a:lnTo>
                  <a:pt x="893063" y="285750"/>
                </a:lnTo>
                <a:lnTo>
                  <a:pt x="929639" y="270510"/>
                </a:lnTo>
                <a:lnTo>
                  <a:pt x="963167" y="252222"/>
                </a:lnTo>
                <a:lnTo>
                  <a:pt x="994410" y="230886"/>
                </a:lnTo>
                <a:lnTo>
                  <a:pt x="1005077" y="223265"/>
                </a:lnTo>
                <a:lnTo>
                  <a:pt x="1043177" y="190500"/>
                </a:lnTo>
                <a:lnTo>
                  <a:pt x="1078991" y="153162"/>
                </a:lnTo>
                <a:lnTo>
                  <a:pt x="1112519" y="113537"/>
                </a:lnTo>
                <a:lnTo>
                  <a:pt x="1144524" y="71627"/>
                </a:lnTo>
                <a:lnTo>
                  <a:pt x="1148909" y="65487"/>
                </a:lnTo>
                <a:lnTo>
                  <a:pt x="1141877" y="60398"/>
                </a:lnTo>
                <a:close/>
              </a:path>
              <a:path w="1187450" h="320039">
                <a:moveTo>
                  <a:pt x="1179971" y="48767"/>
                </a:moveTo>
                <a:lnTo>
                  <a:pt x="1152143" y="48767"/>
                </a:lnTo>
                <a:lnTo>
                  <a:pt x="1155191" y="49529"/>
                </a:lnTo>
                <a:lnTo>
                  <a:pt x="1156715" y="52577"/>
                </a:lnTo>
                <a:lnTo>
                  <a:pt x="1155953" y="55625"/>
                </a:lnTo>
                <a:lnTo>
                  <a:pt x="1148909" y="65487"/>
                </a:lnTo>
                <a:lnTo>
                  <a:pt x="1174241" y="83820"/>
                </a:lnTo>
                <a:lnTo>
                  <a:pt x="1179971" y="48767"/>
                </a:lnTo>
                <a:close/>
              </a:path>
              <a:path w="1187450" h="320039">
                <a:moveTo>
                  <a:pt x="1152143" y="48767"/>
                </a:moveTo>
                <a:lnTo>
                  <a:pt x="1149096" y="50291"/>
                </a:lnTo>
                <a:lnTo>
                  <a:pt x="1141877" y="60398"/>
                </a:lnTo>
                <a:lnTo>
                  <a:pt x="1148909" y="65487"/>
                </a:lnTo>
                <a:lnTo>
                  <a:pt x="1155953" y="55625"/>
                </a:lnTo>
                <a:lnTo>
                  <a:pt x="1156715" y="52577"/>
                </a:lnTo>
                <a:lnTo>
                  <a:pt x="1155191" y="49529"/>
                </a:lnTo>
                <a:lnTo>
                  <a:pt x="1152143" y="48767"/>
                </a:lnTo>
                <a:close/>
              </a:path>
              <a:path w="1187450" h="320039">
                <a:moveTo>
                  <a:pt x="1187196" y="4572"/>
                </a:moveTo>
                <a:lnTo>
                  <a:pt x="1116329" y="41910"/>
                </a:lnTo>
                <a:lnTo>
                  <a:pt x="1141877" y="60398"/>
                </a:lnTo>
                <a:lnTo>
                  <a:pt x="1149096" y="50291"/>
                </a:lnTo>
                <a:lnTo>
                  <a:pt x="1152143" y="48767"/>
                </a:lnTo>
                <a:lnTo>
                  <a:pt x="1179971" y="48767"/>
                </a:lnTo>
                <a:lnTo>
                  <a:pt x="1187196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" name="object 24"/>
          <p:cNvSpPr/>
          <p:nvPr/>
        </p:nvSpPr>
        <p:spPr>
          <a:xfrm>
            <a:off x="2196570" y="4958503"/>
            <a:ext cx="632178" cy="210520"/>
          </a:xfrm>
          <a:custGeom>
            <a:avLst/>
            <a:gdLst/>
            <a:ahLst/>
            <a:cxnLst/>
            <a:rect l="l" t="t" r="r" b="b"/>
            <a:pathLst>
              <a:path w="650239" h="216535">
                <a:moveTo>
                  <a:pt x="5333" y="0"/>
                </a:moveTo>
                <a:lnTo>
                  <a:pt x="1524" y="1524"/>
                </a:lnTo>
                <a:lnTo>
                  <a:pt x="0" y="4572"/>
                </a:lnTo>
                <a:lnTo>
                  <a:pt x="1524" y="7620"/>
                </a:lnTo>
                <a:lnTo>
                  <a:pt x="26669" y="36575"/>
                </a:lnTo>
                <a:lnTo>
                  <a:pt x="77724" y="92201"/>
                </a:lnTo>
                <a:lnTo>
                  <a:pt x="104393" y="117348"/>
                </a:lnTo>
                <a:lnTo>
                  <a:pt x="117347" y="129539"/>
                </a:lnTo>
                <a:lnTo>
                  <a:pt x="159257" y="161543"/>
                </a:lnTo>
                <a:lnTo>
                  <a:pt x="202692" y="186689"/>
                </a:lnTo>
                <a:lnTo>
                  <a:pt x="249936" y="203453"/>
                </a:lnTo>
                <a:lnTo>
                  <a:pt x="302513" y="213360"/>
                </a:lnTo>
                <a:lnTo>
                  <a:pt x="339089" y="216408"/>
                </a:lnTo>
                <a:lnTo>
                  <a:pt x="375665" y="216408"/>
                </a:lnTo>
                <a:lnTo>
                  <a:pt x="411480" y="213360"/>
                </a:lnTo>
                <a:lnTo>
                  <a:pt x="428244" y="211074"/>
                </a:lnTo>
                <a:lnTo>
                  <a:pt x="441655" y="208025"/>
                </a:lnTo>
                <a:lnTo>
                  <a:pt x="357377" y="208025"/>
                </a:lnTo>
                <a:lnTo>
                  <a:pt x="321563" y="206501"/>
                </a:lnTo>
                <a:lnTo>
                  <a:pt x="269747" y="198882"/>
                </a:lnTo>
                <a:lnTo>
                  <a:pt x="221742" y="185165"/>
                </a:lnTo>
                <a:lnTo>
                  <a:pt x="178307" y="163829"/>
                </a:lnTo>
                <a:lnTo>
                  <a:pt x="123443" y="122682"/>
                </a:lnTo>
                <a:lnTo>
                  <a:pt x="71627" y="72389"/>
                </a:lnTo>
                <a:lnTo>
                  <a:pt x="33527" y="30479"/>
                </a:lnTo>
                <a:lnTo>
                  <a:pt x="8381" y="1524"/>
                </a:lnTo>
                <a:lnTo>
                  <a:pt x="5333" y="0"/>
                </a:lnTo>
                <a:close/>
              </a:path>
              <a:path w="650239" h="216535">
                <a:moveTo>
                  <a:pt x="609141" y="63990"/>
                </a:moveTo>
                <a:lnTo>
                  <a:pt x="585215" y="99060"/>
                </a:lnTo>
                <a:lnTo>
                  <a:pt x="556259" y="134112"/>
                </a:lnTo>
                <a:lnTo>
                  <a:pt x="523494" y="163829"/>
                </a:lnTo>
                <a:lnTo>
                  <a:pt x="486918" y="185165"/>
                </a:lnTo>
                <a:lnTo>
                  <a:pt x="443483" y="198882"/>
                </a:lnTo>
                <a:lnTo>
                  <a:pt x="393192" y="206501"/>
                </a:lnTo>
                <a:lnTo>
                  <a:pt x="357377" y="208025"/>
                </a:lnTo>
                <a:lnTo>
                  <a:pt x="441655" y="208025"/>
                </a:lnTo>
                <a:lnTo>
                  <a:pt x="489965" y="193548"/>
                </a:lnTo>
                <a:lnTo>
                  <a:pt x="528827" y="170687"/>
                </a:lnTo>
                <a:lnTo>
                  <a:pt x="562356" y="140970"/>
                </a:lnTo>
                <a:lnTo>
                  <a:pt x="592074" y="104393"/>
                </a:lnTo>
                <a:lnTo>
                  <a:pt x="601980" y="91439"/>
                </a:lnTo>
                <a:lnTo>
                  <a:pt x="611124" y="77724"/>
                </a:lnTo>
                <a:lnTo>
                  <a:pt x="616951" y="68618"/>
                </a:lnTo>
                <a:lnTo>
                  <a:pt x="609141" y="63990"/>
                </a:lnTo>
                <a:close/>
              </a:path>
              <a:path w="650239" h="216535">
                <a:moveTo>
                  <a:pt x="646386" y="51815"/>
                </a:moveTo>
                <a:lnTo>
                  <a:pt x="621792" y="51815"/>
                </a:lnTo>
                <a:lnTo>
                  <a:pt x="623315" y="54863"/>
                </a:lnTo>
                <a:lnTo>
                  <a:pt x="623315" y="58674"/>
                </a:lnTo>
                <a:lnTo>
                  <a:pt x="616951" y="68618"/>
                </a:lnTo>
                <a:lnTo>
                  <a:pt x="643889" y="84582"/>
                </a:lnTo>
                <a:lnTo>
                  <a:pt x="646386" y="51815"/>
                </a:lnTo>
                <a:close/>
              </a:path>
              <a:path w="650239" h="216535">
                <a:moveTo>
                  <a:pt x="621792" y="51815"/>
                </a:moveTo>
                <a:lnTo>
                  <a:pt x="617982" y="51815"/>
                </a:lnTo>
                <a:lnTo>
                  <a:pt x="615695" y="53339"/>
                </a:lnTo>
                <a:lnTo>
                  <a:pt x="609141" y="63990"/>
                </a:lnTo>
                <a:lnTo>
                  <a:pt x="616951" y="68618"/>
                </a:lnTo>
                <a:lnTo>
                  <a:pt x="623315" y="58674"/>
                </a:lnTo>
                <a:lnTo>
                  <a:pt x="623315" y="54863"/>
                </a:lnTo>
                <a:lnTo>
                  <a:pt x="621792" y="51815"/>
                </a:lnTo>
                <a:close/>
              </a:path>
              <a:path w="650239" h="216535">
                <a:moveTo>
                  <a:pt x="649986" y="4572"/>
                </a:moveTo>
                <a:lnTo>
                  <a:pt x="582168" y="48005"/>
                </a:lnTo>
                <a:lnTo>
                  <a:pt x="609141" y="63990"/>
                </a:lnTo>
                <a:lnTo>
                  <a:pt x="615695" y="53339"/>
                </a:lnTo>
                <a:lnTo>
                  <a:pt x="617982" y="51815"/>
                </a:lnTo>
                <a:lnTo>
                  <a:pt x="646386" y="51815"/>
                </a:lnTo>
                <a:lnTo>
                  <a:pt x="649986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" name="object 25"/>
          <p:cNvSpPr/>
          <p:nvPr/>
        </p:nvSpPr>
        <p:spPr>
          <a:xfrm>
            <a:off x="2196570" y="4958502"/>
            <a:ext cx="945796" cy="311150"/>
          </a:xfrm>
          <a:custGeom>
            <a:avLst/>
            <a:gdLst/>
            <a:ahLst/>
            <a:cxnLst/>
            <a:rect l="l" t="t" r="r" b="b"/>
            <a:pathLst>
              <a:path w="972819" h="320039">
                <a:moveTo>
                  <a:pt x="5333" y="0"/>
                </a:moveTo>
                <a:lnTo>
                  <a:pt x="1524" y="1524"/>
                </a:lnTo>
                <a:lnTo>
                  <a:pt x="0" y="4572"/>
                </a:lnTo>
                <a:lnTo>
                  <a:pt x="1524" y="7620"/>
                </a:lnTo>
                <a:lnTo>
                  <a:pt x="38862" y="51053"/>
                </a:lnTo>
                <a:lnTo>
                  <a:pt x="57912" y="72389"/>
                </a:lnTo>
                <a:lnTo>
                  <a:pt x="76962" y="92963"/>
                </a:lnTo>
                <a:lnTo>
                  <a:pt x="96774" y="113537"/>
                </a:lnTo>
                <a:lnTo>
                  <a:pt x="115824" y="134112"/>
                </a:lnTo>
                <a:lnTo>
                  <a:pt x="155447" y="172212"/>
                </a:lnTo>
                <a:lnTo>
                  <a:pt x="195833" y="207263"/>
                </a:lnTo>
                <a:lnTo>
                  <a:pt x="237744" y="238505"/>
                </a:lnTo>
                <a:lnTo>
                  <a:pt x="280415" y="265175"/>
                </a:lnTo>
                <a:lnTo>
                  <a:pt x="303275" y="275843"/>
                </a:lnTo>
                <a:lnTo>
                  <a:pt x="313944" y="281177"/>
                </a:lnTo>
                <a:lnTo>
                  <a:pt x="325374" y="285750"/>
                </a:lnTo>
                <a:lnTo>
                  <a:pt x="337565" y="289560"/>
                </a:lnTo>
                <a:lnTo>
                  <a:pt x="348995" y="293370"/>
                </a:lnTo>
                <a:lnTo>
                  <a:pt x="399288" y="307086"/>
                </a:lnTo>
                <a:lnTo>
                  <a:pt x="451865" y="315467"/>
                </a:lnTo>
                <a:lnTo>
                  <a:pt x="506730" y="320039"/>
                </a:lnTo>
                <a:lnTo>
                  <a:pt x="560832" y="320039"/>
                </a:lnTo>
                <a:lnTo>
                  <a:pt x="587501" y="318515"/>
                </a:lnTo>
                <a:lnTo>
                  <a:pt x="614171" y="315467"/>
                </a:lnTo>
                <a:lnTo>
                  <a:pt x="640080" y="311658"/>
                </a:lnTo>
                <a:lnTo>
                  <a:pt x="534162" y="311658"/>
                </a:lnTo>
                <a:lnTo>
                  <a:pt x="506730" y="310896"/>
                </a:lnTo>
                <a:lnTo>
                  <a:pt x="453389" y="306324"/>
                </a:lnTo>
                <a:lnTo>
                  <a:pt x="401574" y="297941"/>
                </a:lnTo>
                <a:lnTo>
                  <a:pt x="352044" y="284988"/>
                </a:lnTo>
                <a:lnTo>
                  <a:pt x="307086" y="267462"/>
                </a:lnTo>
                <a:lnTo>
                  <a:pt x="295656" y="262889"/>
                </a:lnTo>
                <a:lnTo>
                  <a:pt x="252983" y="238505"/>
                </a:lnTo>
                <a:lnTo>
                  <a:pt x="242315" y="230886"/>
                </a:lnTo>
                <a:lnTo>
                  <a:pt x="232409" y="224027"/>
                </a:lnTo>
                <a:lnTo>
                  <a:pt x="181356" y="183641"/>
                </a:lnTo>
                <a:lnTo>
                  <a:pt x="141731" y="147065"/>
                </a:lnTo>
                <a:lnTo>
                  <a:pt x="102869" y="107441"/>
                </a:lnTo>
                <a:lnTo>
                  <a:pt x="64769" y="66293"/>
                </a:lnTo>
                <a:lnTo>
                  <a:pt x="8381" y="1524"/>
                </a:lnTo>
                <a:lnTo>
                  <a:pt x="5333" y="0"/>
                </a:lnTo>
                <a:close/>
              </a:path>
              <a:path w="972819" h="320039">
                <a:moveTo>
                  <a:pt x="932211" y="63979"/>
                </a:moveTo>
                <a:lnTo>
                  <a:pt x="904494" y="108203"/>
                </a:lnTo>
                <a:lnTo>
                  <a:pt x="877062" y="147827"/>
                </a:lnTo>
                <a:lnTo>
                  <a:pt x="848868" y="183641"/>
                </a:lnTo>
                <a:lnTo>
                  <a:pt x="810006" y="224027"/>
                </a:lnTo>
                <a:lnTo>
                  <a:pt x="784097" y="244601"/>
                </a:lnTo>
                <a:lnTo>
                  <a:pt x="775715" y="251460"/>
                </a:lnTo>
                <a:lnTo>
                  <a:pt x="766571" y="256793"/>
                </a:lnTo>
                <a:lnTo>
                  <a:pt x="757427" y="262889"/>
                </a:lnTo>
                <a:lnTo>
                  <a:pt x="748283" y="268224"/>
                </a:lnTo>
                <a:lnTo>
                  <a:pt x="738377" y="272796"/>
                </a:lnTo>
                <a:lnTo>
                  <a:pt x="729233" y="277367"/>
                </a:lnTo>
                <a:lnTo>
                  <a:pt x="697230" y="288798"/>
                </a:lnTo>
                <a:lnTo>
                  <a:pt x="638556" y="302513"/>
                </a:lnTo>
                <a:lnTo>
                  <a:pt x="587501" y="309372"/>
                </a:lnTo>
                <a:lnTo>
                  <a:pt x="534162" y="311658"/>
                </a:lnTo>
                <a:lnTo>
                  <a:pt x="640080" y="311658"/>
                </a:lnTo>
                <a:lnTo>
                  <a:pt x="688847" y="300989"/>
                </a:lnTo>
                <a:lnTo>
                  <a:pt x="732282" y="285750"/>
                </a:lnTo>
                <a:lnTo>
                  <a:pt x="789432" y="252222"/>
                </a:lnTo>
                <a:lnTo>
                  <a:pt x="823721" y="223265"/>
                </a:lnTo>
                <a:lnTo>
                  <a:pt x="854963" y="189737"/>
                </a:lnTo>
                <a:lnTo>
                  <a:pt x="884682" y="153162"/>
                </a:lnTo>
                <a:lnTo>
                  <a:pt x="912113" y="113537"/>
                </a:lnTo>
                <a:lnTo>
                  <a:pt x="925068" y="92201"/>
                </a:lnTo>
                <a:lnTo>
                  <a:pt x="938021" y="71627"/>
                </a:lnTo>
                <a:lnTo>
                  <a:pt x="939856" y="68509"/>
                </a:lnTo>
                <a:lnTo>
                  <a:pt x="932211" y="63979"/>
                </a:lnTo>
                <a:close/>
              </a:path>
              <a:path w="972819" h="320039">
                <a:moveTo>
                  <a:pt x="969162" y="51815"/>
                </a:moveTo>
                <a:lnTo>
                  <a:pt x="941069" y="51815"/>
                </a:lnTo>
                <a:lnTo>
                  <a:pt x="944118" y="52577"/>
                </a:lnTo>
                <a:lnTo>
                  <a:pt x="946403" y="54863"/>
                </a:lnTo>
                <a:lnTo>
                  <a:pt x="945642" y="58674"/>
                </a:lnTo>
                <a:lnTo>
                  <a:pt x="939856" y="68509"/>
                </a:lnTo>
                <a:lnTo>
                  <a:pt x="966977" y="84582"/>
                </a:lnTo>
                <a:lnTo>
                  <a:pt x="969162" y="51815"/>
                </a:lnTo>
                <a:close/>
              </a:path>
              <a:path w="972819" h="320039">
                <a:moveTo>
                  <a:pt x="941069" y="51815"/>
                </a:moveTo>
                <a:lnTo>
                  <a:pt x="938021" y="54101"/>
                </a:lnTo>
                <a:lnTo>
                  <a:pt x="932211" y="63979"/>
                </a:lnTo>
                <a:lnTo>
                  <a:pt x="939856" y="68509"/>
                </a:lnTo>
                <a:lnTo>
                  <a:pt x="945642" y="58674"/>
                </a:lnTo>
                <a:lnTo>
                  <a:pt x="946403" y="54863"/>
                </a:lnTo>
                <a:lnTo>
                  <a:pt x="944118" y="52577"/>
                </a:lnTo>
                <a:lnTo>
                  <a:pt x="941069" y="51815"/>
                </a:lnTo>
                <a:close/>
              </a:path>
              <a:path w="972819" h="320039">
                <a:moveTo>
                  <a:pt x="972312" y="4572"/>
                </a:moveTo>
                <a:lnTo>
                  <a:pt x="905256" y="48005"/>
                </a:lnTo>
                <a:lnTo>
                  <a:pt x="932211" y="63979"/>
                </a:lnTo>
                <a:lnTo>
                  <a:pt x="938021" y="54101"/>
                </a:lnTo>
                <a:lnTo>
                  <a:pt x="941069" y="51815"/>
                </a:lnTo>
                <a:lnTo>
                  <a:pt x="969162" y="51815"/>
                </a:lnTo>
                <a:lnTo>
                  <a:pt x="972312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" name="object 26"/>
          <p:cNvSpPr/>
          <p:nvPr/>
        </p:nvSpPr>
        <p:spPr>
          <a:xfrm>
            <a:off x="4919133" y="4690321"/>
            <a:ext cx="209285" cy="209903"/>
          </a:xfrm>
          <a:custGeom>
            <a:avLst/>
            <a:gdLst/>
            <a:ahLst/>
            <a:cxnLst/>
            <a:rect l="l" t="t" r="r" b="b"/>
            <a:pathLst>
              <a:path w="215264" h="215900">
                <a:moveTo>
                  <a:pt x="0" y="215646"/>
                </a:moveTo>
                <a:lnTo>
                  <a:pt x="214884" y="215646"/>
                </a:lnTo>
                <a:lnTo>
                  <a:pt x="214884" y="0"/>
                </a:lnTo>
                <a:lnTo>
                  <a:pt x="0" y="0"/>
                </a:lnTo>
                <a:lnTo>
                  <a:pt x="0" y="215646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" name="object 27"/>
          <p:cNvSpPr/>
          <p:nvPr/>
        </p:nvSpPr>
        <p:spPr>
          <a:xfrm>
            <a:off x="3137429" y="4038389"/>
            <a:ext cx="1886656" cy="563033"/>
          </a:xfrm>
          <a:custGeom>
            <a:avLst/>
            <a:gdLst/>
            <a:ahLst/>
            <a:cxnLst/>
            <a:rect l="l" t="t" r="r" b="b"/>
            <a:pathLst>
              <a:path w="1940560" h="579120">
                <a:moveTo>
                  <a:pt x="23622" y="550163"/>
                </a:moveTo>
                <a:lnTo>
                  <a:pt x="19812" y="551688"/>
                </a:lnTo>
                <a:lnTo>
                  <a:pt x="1524" y="571500"/>
                </a:lnTo>
                <a:lnTo>
                  <a:pt x="0" y="574547"/>
                </a:lnTo>
                <a:lnTo>
                  <a:pt x="1524" y="577595"/>
                </a:lnTo>
                <a:lnTo>
                  <a:pt x="4572" y="579119"/>
                </a:lnTo>
                <a:lnTo>
                  <a:pt x="8381" y="577595"/>
                </a:lnTo>
                <a:lnTo>
                  <a:pt x="26669" y="557783"/>
                </a:lnTo>
                <a:lnTo>
                  <a:pt x="28193" y="554736"/>
                </a:lnTo>
                <a:lnTo>
                  <a:pt x="26669" y="551688"/>
                </a:lnTo>
                <a:lnTo>
                  <a:pt x="23622" y="550163"/>
                </a:lnTo>
                <a:close/>
              </a:path>
              <a:path w="1940560" h="579120">
                <a:moveTo>
                  <a:pt x="67056" y="505205"/>
                </a:moveTo>
                <a:lnTo>
                  <a:pt x="63245" y="506729"/>
                </a:lnTo>
                <a:lnTo>
                  <a:pt x="44957" y="525779"/>
                </a:lnTo>
                <a:lnTo>
                  <a:pt x="43433" y="528827"/>
                </a:lnTo>
                <a:lnTo>
                  <a:pt x="44957" y="531876"/>
                </a:lnTo>
                <a:lnTo>
                  <a:pt x="48006" y="533400"/>
                </a:lnTo>
                <a:lnTo>
                  <a:pt x="51054" y="531876"/>
                </a:lnTo>
                <a:lnTo>
                  <a:pt x="70104" y="512825"/>
                </a:lnTo>
                <a:lnTo>
                  <a:pt x="71628" y="509777"/>
                </a:lnTo>
                <a:lnTo>
                  <a:pt x="70104" y="505967"/>
                </a:lnTo>
                <a:lnTo>
                  <a:pt x="67056" y="505205"/>
                </a:lnTo>
                <a:close/>
              </a:path>
              <a:path w="1940560" h="579120">
                <a:moveTo>
                  <a:pt x="110490" y="460247"/>
                </a:moveTo>
                <a:lnTo>
                  <a:pt x="107442" y="461771"/>
                </a:lnTo>
                <a:lnTo>
                  <a:pt x="88392" y="480821"/>
                </a:lnTo>
                <a:lnTo>
                  <a:pt x="86868" y="483869"/>
                </a:lnTo>
                <a:lnTo>
                  <a:pt x="88392" y="486917"/>
                </a:lnTo>
                <a:lnTo>
                  <a:pt x="92202" y="488441"/>
                </a:lnTo>
                <a:lnTo>
                  <a:pt x="95250" y="486917"/>
                </a:lnTo>
                <a:lnTo>
                  <a:pt x="113538" y="467867"/>
                </a:lnTo>
                <a:lnTo>
                  <a:pt x="115062" y="464819"/>
                </a:lnTo>
                <a:lnTo>
                  <a:pt x="113538" y="461009"/>
                </a:lnTo>
                <a:lnTo>
                  <a:pt x="110490" y="460247"/>
                </a:lnTo>
                <a:close/>
              </a:path>
              <a:path w="1940560" h="579120">
                <a:moveTo>
                  <a:pt x="154685" y="415289"/>
                </a:moveTo>
                <a:lnTo>
                  <a:pt x="151638" y="416813"/>
                </a:lnTo>
                <a:lnTo>
                  <a:pt x="132588" y="435863"/>
                </a:lnTo>
                <a:lnTo>
                  <a:pt x="131064" y="438912"/>
                </a:lnTo>
                <a:lnTo>
                  <a:pt x="132588" y="441959"/>
                </a:lnTo>
                <a:lnTo>
                  <a:pt x="135635" y="443483"/>
                </a:lnTo>
                <a:lnTo>
                  <a:pt x="138683" y="441959"/>
                </a:lnTo>
                <a:lnTo>
                  <a:pt x="157733" y="422909"/>
                </a:lnTo>
                <a:lnTo>
                  <a:pt x="159257" y="419862"/>
                </a:lnTo>
                <a:lnTo>
                  <a:pt x="157733" y="416813"/>
                </a:lnTo>
                <a:lnTo>
                  <a:pt x="154685" y="415289"/>
                </a:lnTo>
                <a:close/>
              </a:path>
              <a:path w="1940560" h="579120">
                <a:moveTo>
                  <a:pt x="199644" y="371855"/>
                </a:moveTo>
                <a:lnTo>
                  <a:pt x="196595" y="372617"/>
                </a:lnTo>
                <a:lnTo>
                  <a:pt x="192024" y="377189"/>
                </a:lnTo>
                <a:lnTo>
                  <a:pt x="176783" y="391667"/>
                </a:lnTo>
                <a:lnTo>
                  <a:pt x="176021" y="394715"/>
                </a:lnTo>
                <a:lnTo>
                  <a:pt x="176783" y="397763"/>
                </a:lnTo>
                <a:lnTo>
                  <a:pt x="180594" y="399288"/>
                </a:lnTo>
                <a:lnTo>
                  <a:pt x="183642" y="397763"/>
                </a:lnTo>
                <a:lnTo>
                  <a:pt x="198119" y="383286"/>
                </a:lnTo>
                <a:lnTo>
                  <a:pt x="202692" y="379475"/>
                </a:lnTo>
                <a:lnTo>
                  <a:pt x="204216" y="376427"/>
                </a:lnTo>
                <a:lnTo>
                  <a:pt x="202692" y="373379"/>
                </a:lnTo>
                <a:lnTo>
                  <a:pt x="199644" y="371855"/>
                </a:lnTo>
                <a:close/>
              </a:path>
              <a:path w="1940560" h="579120">
                <a:moveTo>
                  <a:pt x="245364" y="328421"/>
                </a:moveTo>
                <a:lnTo>
                  <a:pt x="242316" y="329945"/>
                </a:lnTo>
                <a:lnTo>
                  <a:pt x="230885" y="340613"/>
                </a:lnTo>
                <a:lnTo>
                  <a:pt x="222504" y="348233"/>
                </a:lnTo>
                <a:lnTo>
                  <a:pt x="220980" y="351281"/>
                </a:lnTo>
                <a:lnTo>
                  <a:pt x="222504" y="354329"/>
                </a:lnTo>
                <a:lnTo>
                  <a:pt x="225552" y="355853"/>
                </a:lnTo>
                <a:lnTo>
                  <a:pt x="228600" y="354329"/>
                </a:lnTo>
                <a:lnTo>
                  <a:pt x="236981" y="346709"/>
                </a:lnTo>
                <a:lnTo>
                  <a:pt x="248412" y="336041"/>
                </a:lnTo>
                <a:lnTo>
                  <a:pt x="249935" y="332993"/>
                </a:lnTo>
                <a:lnTo>
                  <a:pt x="248412" y="329945"/>
                </a:lnTo>
                <a:lnTo>
                  <a:pt x="245364" y="328421"/>
                </a:lnTo>
                <a:close/>
              </a:path>
              <a:path w="1940560" h="579120">
                <a:moveTo>
                  <a:pt x="291845" y="286512"/>
                </a:moveTo>
                <a:lnTo>
                  <a:pt x="288797" y="288036"/>
                </a:lnTo>
                <a:lnTo>
                  <a:pt x="269747" y="304800"/>
                </a:lnTo>
                <a:lnTo>
                  <a:pt x="268985" y="305562"/>
                </a:lnTo>
                <a:lnTo>
                  <a:pt x="267462" y="308609"/>
                </a:lnTo>
                <a:lnTo>
                  <a:pt x="268224" y="311657"/>
                </a:lnTo>
                <a:lnTo>
                  <a:pt x="271271" y="313181"/>
                </a:lnTo>
                <a:lnTo>
                  <a:pt x="274319" y="312419"/>
                </a:lnTo>
                <a:lnTo>
                  <a:pt x="275844" y="310895"/>
                </a:lnTo>
                <a:lnTo>
                  <a:pt x="294894" y="294893"/>
                </a:lnTo>
                <a:lnTo>
                  <a:pt x="296418" y="291083"/>
                </a:lnTo>
                <a:lnTo>
                  <a:pt x="294894" y="288036"/>
                </a:lnTo>
                <a:lnTo>
                  <a:pt x="291845" y="286512"/>
                </a:lnTo>
                <a:close/>
              </a:path>
              <a:path w="1940560" h="579120">
                <a:moveTo>
                  <a:pt x="339852" y="246125"/>
                </a:moveTo>
                <a:lnTo>
                  <a:pt x="336804" y="247650"/>
                </a:lnTo>
                <a:lnTo>
                  <a:pt x="329183" y="253745"/>
                </a:lnTo>
                <a:lnTo>
                  <a:pt x="316230" y="264413"/>
                </a:lnTo>
                <a:lnTo>
                  <a:pt x="314706" y="267462"/>
                </a:lnTo>
                <a:lnTo>
                  <a:pt x="315468" y="270509"/>
                </a:lnTo>
                <a:lnTo>
                  <a:pt x="318516" y="272033"/>
                </a:lnTo>
                <a:lnTo>
                  <a:pt x="321564" y="271271"/>
                </a:lnTo>
                <a:lnTo>
                  <a:pt x="335280" y="260603"/>
                </a:lnTo>
                <a:lnTo>
                  <a:pt x="342900" y="254507"/>
                </a:lnTo>
                <a:lnTo>
                  <a:pt x="344424" y="251459"/>
                </a:lnTo>
                <a:lnTo>
                  <a:pt x="342900" y="247650"/>
                </a:lnTo>
                <a:lnTo>
                  <a:pt x="339852" y="246125"/>
                </a:lnTo>
                <a:close/>
              </a:path>
              <a:path w="1940560" h="579120">
                <a:moveTo>
                  <a:pt x="390144" y="208025"/>
                </a:moveTo>
                <a:lnTo>
                  <a:pt x="386333" y="208787"/>
                </a:lnTo>
                <a:lnTo>
                  <a:pt x="369569" y="220979"/>
                </a:lnTo>
                <a:lnTo>
                  <a:pt x="364997" y="224789"/>
                </a:lnTo>
                <a:lnTo>
                  <a:pt x="363474" y="227837"/>
                </a:lnTo>
                <a:lnTo>
                  <a:pt x="364235" y="230886"/>
                </a:lnTo>
                <a:lnTo>
                  <a:pt x="367283" y="233171"/>
                </a:lnTo>
                <a:lnTo>
                  <a:pt x="370331" y="231647"/>
                </a:lnTo>
                <a:lnTo>
                  <a:pt x="374904" y="228600"/>
                </a:lnTo>
                <a:lnTo>
                  <a:pt x="391668" y="215645"/>
                </a:lnTo>
                <a:lnTo>
                  <a:pt x="393954" y="212597"/>
                </a:lnTo>
                <a:lnTo>
                  <a:pt x="392430" y="209550"/>
                </a:lnTo>
                <a:lnTo>
                  <a:pt x="390144" y="208025"/>
                </a:lnTo>
                <a:close/>
              </a:path>
              <a:path w="1940560" h="579120">
                <a:moveTo>
                  <a:pt x="441197" y="171450"/>
                </a:moveTo>
                <a:lnTo>
                  <a:pt x="438150" y="172212"/>
                </a:lnTo>
                <a:lnTo>
                  <a:pt x="415290" y="187451"/>
                </a:lnTo>
                <a:lnTo>
                  <a:pt x="413766" y="190500"/>
                </a:lnTo>
                <a:lnTo>
                  <a:pt x="414528" y="193547"/>
                </a:lnTo>
                <a:lnTo>
                  <a:pt x="417576" y="195833"/>
                </a:lnTo>
                <a:lnTo>
                  <a:pt x="420624" y="195071"/>
                </a:lnTo>
                <a:lnTo>
                  <a:pt x="436626" y="183641"/>
                </a:lnTo>
                <a:lnTo>
                  <a:pt x="442721" y="179831"/>
                </a:lnTo>
                <a:lnTo>
                  <a:pt x="445007" y="176783"/>
                </a:lnTo>
                <a:lnTo>
                  <a:pt x="444245" y="172974"/>
                </a:lnTo>
                <a:lnTo>
                  <a:pt x="441197" y="171450"/>
                </a:lnTo>
                <a:close/>
              </a:path>
              <a:path w="1940560" h="579120">
                <a:moveTo>
                  <a:pt x="494538" y="137921"/>
                </a:moveTo>
                <a:lnTo>
                  <a:pt x="490728" y="137921"/>
                </a:lnTo>
                <a:lnTo>
                  <a:pt x="473202" y="149351"/>
                </a:lnTo>
                <a:lnTo>
                  <a:pt x="467868" y="152400"/>
                </a:lnTo>
                <a:lnTo>
                  <a:pt x="465581" y="155447"/>
                </a:lnTo>
                <a:lnTo>
                  <a:pt x="466344" y="158495"/>
                </a:lnTo>
                <a:lnTo>
                  <a:pt x="469392" y="160781"/>
                </a:lnTo>
                <a:lnTo>
                  <a:pt x="472440" y="160019"/>
                </a:lnTo>
                <a:lnTo>
                  <a:pt x="477774" y="156971"/>
                </a:lnTo>
                <a:lnTo>
                  <a:pt x="495300" y="146303"/>
                </a:lnTo>
                <a:lnTo>
                  <a:pt x="497585" y="143255"/>
                </a:lnTo>
                <a:lnTo>
                  <a:pt x="496824" y="139445"/>
                </a:lnTo>
                <a:lnTo>
                  <a:pt x="494538" y="137921"/>
                </a:lnTo>
                <a:close/>
              </a:path>
              <a:path w="1940560" h="579120">
                <a:moveTo>
                  <a:pt x="549402" y="107441"/>
                </a:moveTo>
                <a:lnTo>
                  <a:pt x="546354" y="107441"/>
                </a:lnTo>
                <a:lnTo>
                  <a:pt x="537209" y="112013"/>
                </a:lnTo>
                <a:lnTo>
                  <a:pt x="521969" y="120395"/>
                </a:lnTo>
                <a:lnTo>
                  <a:pt x="519683" y="123443"/>
                </a:lnTo>
                <a:lnTo>
                  <a:pt x="520445" y="126491"/>
                </a:lnTo>
                <a:lnTo>
                  <a:pt x="522731" y="128777"/>
                </a:lnTo>
                <a:lnTo>
                  <a:pt x="526542" y="128015"/>
                </a:lnTo>
                <a:lnTo>
                  <a:pt x="541782" y="120395"/>
                </a:lnTo>
                <a:lnTo>
                  <a:pt x="550164" y="115824"/>
                </a:lnTo>
                <a:lnTo>
                  <a:pt x="552450" y="112775"/>
                </a:lnTo>
                <a:lnTo>
                  <a:pt x="551688" y="109727"/>
                </a:lnTo>
                <a:lnTo>
                  <a:pt x="549402" y="107441"/>
                </a:lnTo>
                <a:close/>
              </a:path>
              <a:path w="1940560" h="579120">
                <a:moveTo>
                  <a:pt x="606552" y="80771"/>
                </a:moveTo>
                <a:lnTo>
                  <a:pt x="602742" y="80771"/>
                </a:lnTo>
                <a:lnTo>
                  <a:pt x="581406" y="90677"/>
                </a:lnTo>
                <a:lnTo>
                  <a:pt x="578357" y="92201"/>
                </a:lnTo>
                <a:lnTo>
                  <a:pt x="576071" y="94487"/>
                </a:lnTo>
                <a:lnTo>
                  <a:pt x="576071" y="98297"/>
                </a:lnTo>
                <a:lnTo>
                  <a:pt x="579119" y="100583"/>
                </a:lnTo>
                <a:lnTo>
                  <a:pt x="585216" y="99059"/>
                </a:lnTo>
                <a:lnTo>
                  <a:pt x="606552" y="89153"/>
                </a:lnTo>
                <a:lnTo>
                  <a:pt x="608838" y="86867"/>
                </a:lnTo>
                <a:lnTo>
                  <a:pt x="608838" y="83057"/>
                </a:lnTo>
                <a:lnTo>
                  <a:pt x="606552" y="80771"/>
                </a:lnTo>
                <a:close/>
              </a:path>
              <a:path w="1940560" h="579120">
                <a:moveTo>
                  <a:pt x="665988" y="59436"/>
                </a:moveTo>
                <a:lnTo>
                  <a:pt x="662178" y="59436"/>
                </a:lnTo>
                <a:lnTo>
                  <a:pt x="648462" y="63245"/>
                </a:lnTo>
                <a:lnTo>
                  <a:pt x="637032" y="67817"/>
                </a:lnTo>
                <a:lnTo>
                  <a:pt x="633983" y="70103"/>
                </a:lnTo>
                <a:lnTo>
                  <a:pt x="633983" y="73913"/>
                </a:lnTo>
                <a:lnTo>
                  <a:pt x="636269" y="76200"/>
                </a:lnTo>
                <a:lnTo>
                  <a:pt x="640080" y="76200"/>
                </a:lnTo>
                <a:lnTo>
                  <a:pt x="665226" y="67817"/>
                </a:lnTo>
                <a:lnTo>
                  <a:pt x="667512" y="65531"/>
                </a:lnTo>
                <a:lnTo>
                  <a:pt x="668274" y="61721"/>
                </a:lnTo>
                <a:lnTo>
                  <a:pt x="665988" y="59436"/>
                </a:lnTo>
                <a:close/>
              </a:path>
              <a:path w="1940560" h="579120">
                <a:moveTo>
                  <a:pt x="722376" y="41147"/>
                </a:moveTo>
                <a:lnTo>
                  <a:pt x="696468" y="48005"/>
                </a:lnTo>
                <a:lnTo>
                  <a:pt x="694182" y="50291"/>
                </a:lnTo>
                <a:lnTo>
                  <a:pt x="693419" y="54101"/>
                </a:lnTo>
                <a:lnTo>
                  <a:pt x="695706" y="56387"/>
                </a:lnTo>
                <a:lnTo>
                  <a:pt x="698754" y="57150"/>
                </a:lnTo>
                <a:lnTo>
                  <a:pt x="724662" y="50291"/>
                </a:lnTo>
                <a:lnTo>
                  <a:pt x="727709" y="48005"/>
                </a:lnTo>
                <a:lnTo>
                  <a:pt x="728471" y="44957"/>
                </a:lnTo>
                <a:lnTo>
                  <a:pt x="726185" y="41909"/>
                </a:lnTo>
                <a:lnTo>
                  <a:pt x="722376" y="41147"/>
                </a:lnTo>
                <a:close/>
              </a:path>
              <a:path w="1940560" h="579120">
                <a:moveTo>
                  <a:pt x="784097" y="27431"/>
                </a:moveTo>
                <a:lnTo>
                  <a:pt x="757428" y="32765"/>
                </a:lnTo>
                <a:lnTo>
                  <a:pt x="755142" y="35051"/>
                </a:lnTo>
                <a:lnTo>
                  <a:pt x="754380" y="38100"/>
                </a:lnTo>
                <a:lnTo>
                  <a:pt x="755904" y="41147"/>
                </a:lnTo>
                <a:lnTo>
                  <a:pt x="759714" y="41909"/>
                </a:lnTo>
                <a:lnTo>
                  <a:pt x="785621" y="35813"/>
                </a:lnTo>
                <a:lnTo>
                  <a:pt x="788669" y="34289"/>
                </a:lnTo>
                <a:lnTo>
                  <a:pt x="789432" y="30479"/>
                </a:lnTo>
                <a:lnTo>
                  <a:pt x="787145" y="28193"/>
                </a:lnTo>
                <a:lnTo>
                  <a:pt x="784097" y="27431"/>
                </a:lnTo>
                <a:close/>
              </a:path>
              <a:path w="1940560" h="579120">
                <a:moveTo>
                  <a:pt x="845819" y="16001"/>
                </a:moveTo>
                <a:lnTo>
                  <a:pt x="819150" y="20574"/>
                </a:lnTo>
                <a:lnTo>
                  <a:pt x="816864" y="22097"/>
                </a:lnTo>
                <a:lnTo>
                  <a:pt x="816102" y="25907"/>
                </a:lnTo>
                <a:lnTo>
                  <a:pt x="817626" y="28955"/>
                </a:lnTo>
                <a:lnTo>
                  <a:pt x="820674" y="29717"/>
                </a:lnTo>
                <a:lnTo>
                  <a:pt x="847344" y="25145"/>
                </a:lnTo>
                <a:lnTo>
                  <a:pt x="850392" y="22859"/>
                </a:lnTo>
                <a:lnTo>
                  <a:pt x="851154" y="19812"/>
                </a:lnTo>
                <a:lnTo>
                  <a:pt x="849630" y="16763"/>
                </a:lnTo>
                <a:lnTo>
                  <a:pt x="845819" y="16001"/>
                </a:lnTo>
                <a:close/>
              </a:path>
              <a:path w="1940560" h="579120">
                <a:moveTo>
                  <a:pt x="908304" y="8381"/>
                </a:moveTo>
                <a:lnTo>
                  <a:pt x="900683" y="9143"/>
                </a:lnTo>
                <a:lnTo>
                  <a:pt x="881633" y="11429"/>
                </a:lnTo>
                <a:lnTo>
                  <a:pt x="878585" y="12953"/>
                </a:lnTo>
                <a:lnTo>
                  <a:pt x="877824" y="16763"/>
                </a:lnTo>
                <a:lnTo>
                  <a:pt x="879347" y="19812"/>
                </a:lnTo>
                <a:lnTo>
                  <a:pt x="883157" y="20574"/>
                </a:lnTo>
                <a:lnTo>
                  <a:pt x="901445" y="17525"/>
                </a:lnTo>
                <a:lnTo>
                  <a:pt x="909066" y="17525"/>
                </a:lnTo>
                <a:lnTo>
                  <a:pt x="912114" y="15239"/>
                </a:lnTo>
                <a:lnTo>
                  <a:pt x="913638" y="12191"/>
                </a:lnTo>
                <a:lnTo>
                  <a:pt x="912114" y="9143"/>
                </a:lnTo>
                <a:lnTo>
                  <a:pt x="908304" y="8381"/>
                </a:lnTo>
                <a:close/>
              </a:path>
              <a:path w="1940560" h="579120">
                <a:moveTo>
                  <a:pt x="971550" y="3047"/>
                </a:moveTo>
                <a:lnTo>
                  <a:pt x="954024" y="3809"/>
                </a:lnTo>
                <a:lnTo>
                  <a:pt x="944118" y="4571"/>
                </a:lnTo>
                <a:lnTo>
                  <a:pt x="941069" y="6857"/>
                </a:lnTo>
                <a:lnTo>
                  <a:pt x="940307" y="9905"/>
                </a:lnTo>
                <a:lnTo>
                  <a:pt x="941832" y="12953"/>
                </a:lnTo>
                <a:lnTo>
                  <a:pt x="944880" y="13715"/>
                </a:lnTo>
                <a:lnTo>
                  <a:pt x="955547" y="12953"/>
                </a:lnTo>
                <a:lnTo>
                  <a:pt x="971550" y="12191"/>
                </a:lnTo>
                <a:lnTo>
                  <a:pt x="974597" y="10667"/>
                </a:lnTo>
                <a:lnTo>
                  <a:pt x="976121" y="7619"/>
                </a:lnTo>
                <a:lnTo>
                  <a:pt x="974597" y="4571"/>
                </a:lnTo>
                <a:lnTo>
                  <a:pt x="971550" y="3047"/>
                </a:lnTo>
                <a:close/>
              </a:path>
              <a:path w="1940560" h="579120">
                <a:moveTo>
                  <a:pt x="1034033" y="762"/>
                </a:moveTo>
                <a:lnTo>
                  <a:pt x="1006602" y="762"/>
                </a:lnTo>
                <a:lnTo>
                  <a:pt x="1003554" y="2286"/>
                </a:lnTo>
                <a:lnTo>
                  <a:pt x="1002792" y="6095"/>
                </a:lnTo>
                <a:lnTo>
                  <a:pt x="1004316" y="9143"/>
                </a:lnTo>
                <a:lnTo>
                  <a:pt x="1007364" y="9905"/>
                </a:lnTo>
                <a:lnTo>
                  <a:pt x="1034033" y="9905"/>
                </a:lnTo>
                <a:lnTo>
                  <a:pt x="1037082" y="8381"/>
                </a:lnTo>
                <a:lnTo>
                  <a:pt x="1038606" y="5333"/>
                </a:lnTo>
                <a:lnTo>
                  <a:pt x="1037082" y="1524"/>
                </a:lnTo>
                <a:lnTo>
                  <a:pt x="1034033" y="762"/>
                </a:lnTo>
                <a:close/>
              </a:path>
              <a:path w="1940560" h="579120">
                <a:moveTo>
                  <a:pt x="1069847" y="0"/>
                </a:moveTo>
                <a:lnTo>
                  <a:pt x="1066800" y="1524"/>
                </a:lnTo>
                <a:lnTo>
                  <a:pt x="1065276" y="4571"/>
                </a:lnTo>
                <a:lnTo>
                  <a:pt x="1066800" y="7619"/>
                </a:lnTo>
                <a:lnTo>
                  <a:pt x="1069847" y="9143"/>
                </a:lnTo>
                <a:lnTo>
                  <a:pt x="1096518" y="9905"/>
                </a:lnTo>
                <a:lnTo>
                  <a:pt x="1100328" y="8381"/>
                </a:lnTo>
                <a:lnTo>
                  <a:pt x="1101090" y="5333"/>
                </a:lnTo>
                <a:lnTo>
                  <a:pt x="1100328" y="2286"/>
                </a:lnTo>
                <a:lnTo>
                  <a:pt x="1096518" y="762"/>
                </a:lnTo>
                <a:lnTo>
                  <a:pt x="1069847" y="0"/>
                </a:lnTo>
                <a:close/>
              </a:path>
              <a:path w="1940560" h="579120">
                <a:moveTo>
                  <a:pt x="1133094" y="1524"/>
                </a:moveTo>
                <a:lnTo>
                  <a:pt x="1129283" y="3047"/>
                </a:lnTo>
                <a:lnTo>
                  <a:pt x="1128521" y="6095"/>
                </a:lnTo>
                <a:lnTo>
                  <a:pt x="1129283" y="9143"/>
                </a:lnTo>
                <a:lnTo>
                  <a:pt x="1132332" y="10667"/>
                </a:lnTo>
                <a:lnTo>
                  <a:pt x="1159002" y="12191"/>
                </a:lnTo>
                <a:lnTo>
                  <a:pt x="1162812" y="11429"/>
                </a:lnTo>
                <a:lnTo>
                  <a:pt x="1163574" y="8381"/>
                </a:lnTo>
                <a:lnTo>
                  <a:pt x="1162812" y="4571"/>
                </a:lnTo>
                <a:lnTo>
                  <a:pt x="1159764" y="3047"/>
                </a:lnTo>
                <a:lnTo>
                  <a:pt x="1133094" y="1524"/>
                </a:lnTo>
                <a:close/>
              </a:path>
              <a:path w="1940560" h="579120">
                <a:moveTo>
                  <a:pt x="1195578" y="6095"/>
                </a:moveTo>
                <a:lnTo>
                  <a:pt x="1192530" y="7619"/>
                </a:lnTo>
                <a:lnTo>
                  <a:pt x="1191006" y="10667"/>
                </a:lnTo>
                <a:lnTo>
                  <a:pt x="1191768" y="13715"/>
                </a:lnTo>
                <a:lnTo>
                  <a:pt x="1194816" y="15239"/>
                </a:lnTo>
                <a:lnTo>
                  <a:pt x="1221485" y="17525"/>
                </a:lnTo>
                <a:lnTo>
                  <a:pt x="1224533" y="16763"/>
                </a:lnTo>
                <a:lnTo>
                  <a:pt x="1226058" y="13715"/>
                </a:lnTo>
                <a:lnTo>
                  <a:pt x="1225295" y="10667"/>
                </a:lnTo>
                <a:lnTo>
                  <a:pt x="1222247" y="9143"/>
                </a:lnTo>
                <a:lnTo>
                  <a:pt x="1195578" y="6095"/>
                </a:lnTo>
                <a:close/>
              </a:path>
              <a:path w="1940560" h="579120">
                <a:moveTo>
                  <a:pt x="1258062" y="13715"/>
                </a:moveTo>
                <a:lnTo>
                  <a:pt x="1255014" y="14477"/>
                </a:lnTo>
                <a:lnTo>
                  <a:pt x="1252728" y="17525"/>
                </a:lnTo>
                <a:lnTo>
                  <a:pt x="1253490" y="20574"/>
                </a:lnTo>
                <a:lnTo>
                  <a:pt x="1256538" y="22859"/>
                </a:lnTo>
                <a:lnTo>
                  <a:pt x="1273302" y="25145"/>
                </a:lnTo>
                <a:lnTo>
                  <a:pt x="1283208" y="26669"/>
                </a:lnTo>
                <a:lnTo>
                  <a:pt x="1286256" y="25907"/>
                </a:lnTo>
                <a:lnTo>
                  <a:pt x="1288542" y="22859"/>
                </a:lnTo>
                <a:lnTo>
                  <a:pt x="1287780" y="19812"/>
                </a:lnTo>
                <a:lnTo>
                  <a:pt x="1284732" y="17525"/>
                </a:lnTo>
                <a:lnTo>
                  <a:pt x="1258062" y="13715"/>
                </a:lnTo>
                <a:close/>
              </a:path>
              <a:path w="1940560" h="579120">
                <a:moveTo>
                  <a:pt x="1319783" y="24383"/>
                </a:moveTo>
                <a:lnTo>
                  <a:pt x="1316735" y="25145"/>
                </a:lnTo>
                <a:lnTo>
                  <a:pt x="1315212" y="27431"/>
                </a:lnTo>
                <a:lnTo>
                  <a:pt x="1315974" y="31241"/>
                </a:lnTo>
                <a:lnTo>
                  <a:pt x="1318259" y="32765"/>
                </a:lnTo>
                <a:lnTo>
                  <a:pt x="1322070" y="33527"/>
                </a:lnTo>
                <a:lnTo>
                  <a:pt x="1344168" y="38862"/>
                </a:lnTo>
                <a:lnTo>
                  <a:pt x="1347978" y="38100"/>
                </a:lnTo>
                <a:lnTo>
                  <a:pt x="1350264" y="35813"/>
                </a:lnTo>
                <a:lnTo>
                  <a:pt x="1349502" y="32003"/>
                </a:lnTo>
                <a:lnTo>
                  <a:pt x="1346454" y="30479"/>
                </a:lnTo>
                <a:lnTo>
                  <a:pt x="1323594" y="25145"/>
                </a:lnTo>
                <a:lnTo>
                  <a:pt x="1319783" y="24383"/>
                </a:lnTo>
                <a:close/>
              </a:path>
              <a:path w="1940560" h="579120">
                <a:moveTo>
                  <a:pt x="1381506" y="38862"/>
                </a:moveTo>
                <a:lnTo>
                  <a:pt x="1378458" y="38862"/>
                </a:lnTo>
                <a:lnTo>
                  <a:pt x="1376171" y="41909"/>
                </a:lnTo>
                <a:lnTo>
                  <a:pt x="1376171" y="44957"/>
                </a:lnTo>
                <a:lnTo>
                  <a:pt x="1379220" y="47243"/>
                </a:lnTo>
                <a:lnTo>
                  <a:pt x="1405128" y="54863"/>
                </a:lnTo>
                <a:lnTo>
                  <a:pt x="1408176" y="54863"/>
                </a:lnTo>
                <a:lnTo>
                  <a:pt x="1410462" y="51815"/>
                </a:lnTo>
                <a:lnTo>
                  <a:pt x="1409700" y="48767"/>
                </a:lnTo>
                <a:lnTo>
                  <a:pt x="1407414" y="46481"/>
                </a:lnTo>
                <a:lnTo>
                  <a:pt x="1381506" y="38862"/>
                </a:lnTo>
                <a:close/>
              </a:path>
              <a:path w="1940560" h="579120">
                <a:moveTo>
                  <a:pt x="1441704" y="57912"/>
                </a:moveTo>
                <a:lnTo>
                  <a:pt x="1438656" y="57912"/>
                </a:lnTo>
                <a:lnTo>
                  <a:pt x="1435608" y="60197"/>
                </a:lnTo>
                <a:lnTo>
                  <a:pt x="1436370" y="63245"/>
                </a:lnTo>
                <a:lnTo>
                  <a:pt x="1438656" y="66293"/>
                </a:lnTo>
                <a:lnTo>
                  <a:pt x="1454658" y="71627"/>
                </a:lnTo>
                <a:lnTo>
                  <a:pt x="1463802" y="75437"/>
                </a:lnTo>
                <a:lnTo>
                  <a:pt x="1466850" y="75437"/>
                </a:lnTo>
                <a:lnTo>
                  <a:pt x="1469135" y="73151"/>
                </a:lnTo>
                <a:lnTo>
                  <a:pt x="1469135" y="70103"/>
                </a:lnTo>
                <a:lnTo>
                  <a:pt x="1466850" y="67055"/>
                </a:lnTo>
                <a:lnTo>
                  <a:pt x="1457706" y="63245"/>
                </a:lnTo>
                <a:lnTo>
                  <a:pt x="1441704" y="57912"/>
                </a:lnTo>
                <a:close/>
              </a:path>
              <a:path w="1940560" h="579120">
                <a:moveTo>
                  <a:pt x="1499616" y="82295"/>
                </a:moveTo>
                <a:lnTo>
                  <a:pt x="1496568" y="82295"/>
                </a:lnTo>
                <a:lnTo>
                  <a:pt x="1494282" y="83819"/>
                </a:lnTo>
                <a:lnTo>
                  <a:pt x="1493520" y="87629"/>
                </a:lnTo>
                <a:lnTo>
                  <a:pt x="1495806" y="89915"/>
                </a:lnTo>
                <a:lnTo>
                  <a:pt x="1512570" y="99059"/>
                </a:lnTo>
                <a:lnTo>
                  <a:pt x="1519428" y="102869"/>
                </a:lnTo>
                <a:lnTo>
                  <a:pt x="1523238" y="102869"/>
                </a:lnTo>
                <a:lnTo>
                  <a:pt x="1525524" y="100583"/>
                </a:lnTo>
                <a:lnTo>
                  <a:pt x="1526285" y="97536"/>
                </a:lnTo>
                <a:lnTo>
                  <a:pt x="1524000" y="94487"/>
                </a:lnTo>
                <a:lnTo>
                  <a:pt x="1517142" y="90677"/>
                </a:lnTo>
                <a:lnTo>
                  <a:pt x="1499616" y="82295"/>
                </a:lnTo>
                <a:close/>
              </a:path>
              <a:path w="1940560" h="579120">
                <a:moveTo>
                  <a:pt x="1555242" y="112775"/>
                </a:moveTo>
                <a:lnTo>
                  <a:pt x="1551432" y="112775"/>
                </a:lnTo>
                <a:lnTo>
                  <a:pt x="1549145" y="114300"/>
                </a:lnTo>
                <a:lnTo>
                  <a:pt x="1548383" y="118109"/>
                </a:lnTo>
                <a:lnTo>
                  <a:pt x="1549908" y="120395"/>
                </a:lnTo>
                <a:lnTo>
                  <a:pt x="1566671" y="131825"/>
                </a:lnTo>
                <a:lnTo>
                  <a:pt x="1572768" y="135636"/>
                </a:lnTo>
                <a:lnTo>
                  <a:pt x="1575816" y="136397"/>
                </a:lnTo>
                <a:lnTo>
                  <a:pt x="1578864" y="134112"/>
                </a:lnTo>
                <a:lnTo>
                  <a:pt x="1579626" y="131063"/>
                </a:lnTo>
                <a:lnTo>
                  <a:pt x="1577340" y="128015"/>
                </a:lnTo>
                <a:lnTo>
                  <a:pt x="1572006" y="124205"/>
                </a:lnTo>
                <a:lnTo>
                  <a:pt x="1555242" y="112775"/>
                </a:lnTo>
                <a:close/>
              </a:path>
              <a:path w="1940560" h="579120">
                <a:moveTo>
                  <a:pt x="1603247" y="148589"/>
                </a:moveTo>
                <a:lnTo>
                  <a:pt x="1600200" y="150113"/>
                </a:lnTo>
                <a:lnTo>
                  <a:pt x="1599438" y="153162"/>
                </a:lnTo>
                <a:lnTo>
                  <a:pt x="1600962" y="156209"/>
                </a:lnTo>
                <a:lnTo>
                  <a:pt x="1617726" y="169925"/>
                </a:lnTo>
                <a:lnTo>
                  <a:pt x="1621535" y="172974"/>
                </a:lnTo>
                <a:lnTo>
                  <a:pt x="1625345" y="174497"/>
                </a:lnTo>
                <a:lnTo>
                  <a:pt x="1628394" y="172974"/>
                </a:lnTo>
                <a:lnTo>
                  <a:pt x="1629156" y="169163"/>
                </a:lnTo>
                <a:lnTo>
                  <a:pt x="1627632" y="166115"/>
                </a:lnTo>
                <a:lnTo>
                  <a:pt x="1623059" y="163067"/>
                </a:lnTo>
                <a:lnTo>
                  <a:pt x="1607058" y="149351"/>
                </a:lnTo>
                <a:lnTo>
                  <a:pt x="1603247" y="148589"/>
                </a:lnTo>
                <a:close/>
              </a:path>
              <a:path w="1940560" h="579120">
                <a:moveTo>
                  <a:pt x="1651254" y="188975"/>
                </a:moveTo>
                <a:lnTo>
                  <a:pt x="1648206" y="190500"/>
                </a:lnTo>
                <a:lnTo>
                  <a:pt x="1647444" y="193547"/>
                </a:lnTo>
                <a:lnTo>
                  <a:pt x="1649730" y="198119"/>
                </a:lnTo>
                <a:lnTo>
                  <a:pt x="1665732" y="212597"/>
                </a:lnTo>
                <a:lnTo>
                  <a:pt x="1668018" y="214883"/>
                </a:lnTo>
                <a:lnTo>
                  <a:pt x="1671066" y="216407"/>
                </a:lnTo>
                <a:lnTo>
                  <a:pt x="1674114" y="214883"/>
                </a:lnTo>
                <a:lnTo>
                  <a:pt x="1675638" y="211836"/>
                </a:lnTo>
                <a:lnTo>
                  <a:pt x="1674114" y="208787"/>
                </a:lnTo>
                <a:lnTo>
                  <a:pt x="1671828" y="206501"/>
                </a:lnTo>
                <a:lnTo>
                  <a:pt x="1655826" y="191262"/>
                </a:lnTo>
                <a:lnTo>
                  <a:pt x="1655064" y="190500"/>
                </a:lnTo>
                <a:lnTo>
                  <a:pt x="1651254" y="188975"/>
                </a:lnTo>
                <a:close/>
              </a:path>
              <a:path w="1940560" h="579120">
                <a:moveTo>
                  <a:pt x="1696212" y="233171"/>
                </a:moveTo>
                <a:lnTo>
                  <a:pt x="1693164" y="234695"/>
                </a:lnTo>
                <a:lnTo>
                  <a:pt x="1691640" y="237743"/>
                </a:lnTo>
                <a:lnTo>
                  <a:pt x="1693164" y="240791"/>
                </a:lnTo>
                <a:lnTo>
                  <a:pt x="1696212" y="243839"/>
                </a:lnTo>
                <a:lnTo>
                  <a:pt x="1710690" y="259841"/>
                </a:lnTo>
                <a:lnTo>
                  <a:pt x="1711452" y="260603"/>
                </a:lnTo>
                <a:lnTo>
                  <a:pt x="1714500" y="262127"/>
                </a:lnTo>
                <a:lnTo>
                  <a:pt x="1717547" y="260603"/>
                </a:lnTo>
                <a:lnTo>
                  <a:pt x="1719071" y="257555"/>
                </a:lnTo>
                <a:lnTo>
                  <a:pt x="1717547" y="254507"/>
                </a:lnTo>
                <a:lnTo>
                  <a:pt x="1717547" y="253745"/>
                </a:lnTo>
                <a:lnTo>
                  <a:pt x="1702308" y="237743"/>
                </a:lnTo>
                <a:lnTo>
                  <a:pt x="1699259" y="234695"/>
                </a:lnTo>
                <a:lnTo>
                  <a:pt x="1696212" y="233171"/>
                </a:lnTo>
                <a:close/>
              </a:path>
              <a:path w="1940560" h="579120">
                <a:moveTo>
                  <a:pt x="1738121" y="280415"/>
                </a:moveTo>
                <a:lnTo>
                  <a:pt x="1735074" y="281177"/>
                </a:lnTo>
                <a:lnTo>
                  <a:pt x="1733550" y="284225"/>
                </a:lnTo>
                <a:lnTo>
                  <a:pt x="1734312" y="287274"/>
                </a:lnTo>
                <a:lnTo>
                  <a:pt x="1739645" y="293369"/>
                </a:lnTo>
                <a:lnTo>
                  <a:pt x="1751838" y="307847"/>
                </a:lnTo>
                <a:lnTo>
                  <a:pt x="1754885" y="309371"/>
                </a:lnTo>
                <a:lnTo>
                  <a:pt x="1757933" y="308609"/>
                </a:lnTo>
                <a:lnTo>
                  <a:pt x="1759458" y="305562"/>
                </a:lnTo>
                <a:lnTo>
                  <a:pt x="1758695" y="302513"/>
                </a:lnTo>
                <a:lnTo>
                  <a:pt x="1746504" y="288036"/>
                </a:lnTo>
                <a:lnTo>
                  <a:pt x="1741170" y="281939"/>
                </a:lnTo>
                <a:lnTo>
                  <a:pt x="1738121" y="280415"/>
                </a:lnTo>
                <a:close/>
              </a:path>
              <a:path w="1940560" h="579120">
                <a:moveTo>
                  <a:pt x="1777745" y="329183"/>
                </a:moveTo>
                <a:lnTo>
                  <a:pt x="1774697" y="329945"/>
                </a:lnTo>
                <a:lnTo>
                  <a:pt x="1772412" y="332993"/>
                </a:lnTo>
                <a:lnTo>
                  <a:pt x="1773935" y="336041"/>
                </a:lnTo>
                <a:lnTo>
                  <a:pt x="1781556" y="345947"/>
                </a:lnTo>
                <a:lnTo>
                  <a:pt x="1789938" y="357377"/>
                </a:lnTo>
                <a:lnTo>
                  <a:pt x="1792985" y="359663"/>
                </a:lnTo>
                <a:lnTo>
                  <a:pt x="1796033" y="358901"/>
                </a:lnTo>
                <a:lnTo>
                  <a:pt x="1797558" y="355853"/>
                </a:lnTo>
                <a:lnTo>
                  <a:pt x="1796795" y="352043"/>
                </a:lnTo>
                <a:lnTo>
                  <a:pt x="1788414" y="340613"/>
                </a:lnTo>
                <a:lnTo>
                  <a:pt x="1780794" y="330707"/>
                </a:lnTo>
                <a:lnTo>
                  <a:pt x="1777745" y="329183"/>
                </a:lnTo>
                <a:close/>
              </a:path>
              <a:path w="1940560" h="579120">
                <a:moveTo>
                  <a:pt x="1815083" y="379475"/>
                </a:moveTo>
                <a:lnTo>
                  <a:pt x="1812035" y="380238"/>
                </a:lnTo>
                <a:lnTo>
                  <a:pt x="1809750" y="383286"/>
                </a:lnTo>
                <a:lnTo>
                  <a:pt x="1810512" y="386333"/>
                </a:lnTo>
                <a:lnTo>
                  <a:pt x="1826514" y="408431"/>
                </a:lnTo>
                <a:lnTo>
                  <a:pt x="1828800" y="409955"/>
                </a:lnTo>
                <a:lnTo>
                  <a:pt x="1832609" y="409193"/>
                </a:lnTo>
                <a:lnTo>
                  <a:pt x="1834133" y="406907"/>
                </a:lnTo>
                <a:lnTo>
                  <a:pt x="1833371" y="403097"/>
                </a:lnTo>
                <a:lnTo>
                  <a:pt x="1818132" y="381000"/>
                </a:lnTo>
                <a:lnTo>
                  <a:pt x="1815083" y="379475"/>
                </a:lnTo>
                <a:close/>
              </a:path>
              <a:path w="1940560" h="579120">
                <a:moveTo>
                  <a:pt x="1850897" y="431291"/>
                </a:moveTo>
                <a:lnTo>
                  <a:pt x="1847850" y="432053"/>
                </a:lnTo>
                <a:lnTo>
                  <a:pt x="1845564" y="434339"/>
                </a:lnTo>
                <a:lnTo>
                  <a:pt x="1846326" y="438150"/>
                </a:lnTo>
                <a:lnTo>
                  <a:pt x="1860804" y="458724"/>
                </a:lnTo>
                <a:lnTo>
                  <a:pt x="1861566" y="460247"/>
                </a:lnTo>
                <a:lnTo>
                  <a:pt x="1864614" y="461771"/>
                </a:lnTo>
                <a:lnTo>
                  <a:pt x="1867662" y="461771"/>
                </a:lnTo>
                <a:lnTo>
                  <a:pt x="1869185" y="458724"/>
                </a:lnTo>
                <a:lnTo>
                  <a:pt x="1869185" y="455675"/>
                </a:lnTo>
                <a:lnTo>
                  <a:pt x="1867662" y="454151"/>
                </a:lnTo>
                <a:lnTo>
                  <a:pt x="1853945" y="432815"/>
                </a:lnTo>
                <a:lnTo>
                  <a:pt x="1850897" y="431291"/>
                </a:lnTo>
                <a:close/>
              </a:path>
              <a:path w="1940560" h="579120">
                <a:moveTo>
                  <a:pt x="1902414" y="513424"/>
                </a:moveTo>
                <a:lnTo>
                  <a:pt x="1871471" y="533400"/>
                </a:lnTo>
                <a:lnTo>
                  <a:pt x="1940052" y="574547"/>
                </a:lnTo>
                <a:lnTo>
                  <a:pt x="1933745" y="514350"/>
                </a:lnTo>
                <a:lnTo>
                  <a:pt x="1901952" y="514350"/>
                </a:lnTo>
                <a:lnTo>
                  <a:pt x="1902414" y="513424"/>
                </a:lnTo>
                <a:close/>
              </a:path>
              <a:path w="1940560" h="579120">
                <a:moveTo>
                  <a:pt x="1885950" y="483107"/>
                </a:moveTo>
                <a:lnTo>
                  <a:pt x="1882140" y="483869"/>
                </a:lnTo>
                <a:lnTo>
                  <a:pt x="1880616" y="486917"/>
                </a:lnTo>
                <a:lnTo>
                  <a:pt x="1881378" y="489965"/>
                </a:lnTo>
                <a:lnTo>
                  <a:pt x="1885950" y="497586"/>
                </a:lnTo>
                <a:lnTo>
                  <a:pt x="1895856" y="512825"/>
                </a:lnTo>
                <a:lnTo>
                  <a:pt x="1898142" y="514350"/>
                </a:lnTo>
                <a:lnTo>
                  <a:pt x="1900980" y="514350"/>
                </a:lnTo>
                <a:lnTo>
                  <a:pt x="1902414" y="513424"/>
                </a:lnTo>
                <a:lnTo>
                  <a:pt x="1903476" y="511301"/>
                </a:lnTo>
                <a:lnTo>
                  <a:pt x="1903476" y="507491"/>
                </a:lnTo>
                <a:lnTo>
                  <a:pt x="1893570" y="493013"/>
                </a:lnTo>
                <a:lnTo>
                  <a:pt x="1888235" y="485393"/>
                </a:lnTo>
                <a:lnTo>
                  <a:pt x="1885950" y="483107"/>
                </a:lnTo>
                <a:close/>
              </a:path>
              <a:path w="1940560" h="579120">
                <a:moveTo>
                  <a:pt x="1931670" y="494538"/>
                </a:moveTo>
                <a:lnTo>
                  <a:pt x="1902414" y="513424"/>
                </a:lnTo>
                <a:lnTo>
                  <a:pt x="1901952" y="514350"/>
                </a:lnTo>
                <a:lnTo>
                  <a:pt x="1933745" y="514350"/>
                </a:lnTo>
                <a:lnTo>
                  <a:pt x="1931670" y="4945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" name="object 28"/>
          <p:cNvSpPr txBox="1"/>
          <p:nvPr/>
        </p:nvSpPr>
        <p:spPr>
          <a:xfrm>
            <a:off x="2690954" y="4984173"/>
            <a:ext cx="3395486" cy="6118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071">
              <a:tabLst>
                <a:tab pos="409301" algn="l"/>
                <a:tab pos="723531" algn="l"/>
                <a:tab pos="1038378" algn="l"/>
                <a:tab pos="1352607" algn="l"/>
                <a:tab pos="1666837" algn="l"/>
                <a:tab pos="1932913" algn="l"/>
                <a:tab pos="2567546" algn="l"/>
              </a:tabLst>
            </a:pPr>
            <a:r>
              <a:rPr sz="1361" spc="5" dirty="0">
                <a:latin typeface="Arial"/>
                <a:cs typeface="Arial"/>
              </a:rPr>
              <a:t>4	5	6	7	8	9	</a:t>
            </a:r>
            <a:r>
              <a:rPr sz="1361" dirty="0">
                <a:latin typeface="Arial"/>
                <a:cs typeface="Arial"/>
              </a:rPr>
              <a:t>10 </a:t>
            </a:r>
            <a:r>
              <a:rPr sz="1361" spc="198" dirty="0">
                <a:latin typeface="Arial"/>
                <a:cs typeface="Arial"/>
              </a:rPr>
              <a:t> </a:t>
            </a:r>
            <a:r>
              <a:rPr sz="1361" dirty="0">
                <a:latin typeface="Arial"/>
                <a:cs typeface="Arial"/>
              </a:rPr>
              <a:t>11	12  13 </a:t>
            </a:r>
            <a:r>
              <a:rPr sz="1361" spc="247" dirty="0">
                <a:latin typeface="Arial"/>
                <a:cs typeface="Arial"/>
              </a:rPr>
              <a:t> </a:t>
            </a:r>
            <a:r>
              <a:rPr sz="1361" dirty="0">
                <a:latin typeface="Arial"/>
                <a:cs typeface="Arial"/>
              </a:rPr>
              <a:t>14</a:t>
            </a:r>
            <a:endParaRPr sz="1361">
              <a:latin typeface="Arial"/>
              <a:cs typeface="Arial"/>
            </a:endParaRPr>
          </a:p>
          <a:p>
            <a:pPr>
              <a:spcBef>
                <a:spcPts val="10"/>
              </a:spcBef>
            </a:pPr>
            <a:endParaRPr sz="1556">
              <a:latin typeface="Times New Roman"/>
              <a:cs typeface="Times New Roman"/>
            </a:endParaRPr>
          </a:p>
          <a:p>
            <a:pPr marL="12347">
              <a:spcBef>
                <a:spcPts val="5"/>
              </a:spcBef>
            </a:pPr>
            <a:r>
              <a:rPr sz="1069" b="1" spc="10" dirty="0">
                <a:latin typeface="Times New Roman"/>
                <a:cs typeface="Times New Roman"/>
              </a:rPr>
              <a:t>Figure 29.8: </a:t>
            </a:r>
            <a:r>
              <a:rPr sz="1069" spc="5" dirty="0">
                <a:latin typeface="Times New Roman"/>
                <a:cs typeface="Times New Roman"/>
              </a:rPr>
              <a:t>inserting </a:t>
            </a:r>
            <a:r>
              <a:rPr sz="1069" spc="15" dirty="0">
                <a:latin typeface="Times New Roman"/>
                <a:cs typeface="Times New Roman"/>
              </a:rPr>
              <a:t>new </a:t>
            </a:r>
            <a:r>
              <a:rPr sz="1069" spc="5" dirty="0">
                <a:latin typeface="Times New Roman"/>
                <a:cs typeface="Times New Roman"/>
              </a:rPr>
              <a:t>value in </a:t>
            </a:r>
            <a:r>
              <a:rPr sz="1069" spc="10" dirty="0">
                <a:latin typeface="Times New Roman"/>
                <a:cs typeface="Times New Roman"/>
              </a:rPr>
              <a:t>a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heap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665644" y="2975293"/>
            <a:ext cx="314237" cy="417953"/>
          </a:xfrm>
          <a:custGeom>
            <a:avLst/>
            <a:gdLst/>
            <a:ahLst/>
            <a:cxnLst/>
            <a:rect l="l" t="t" r="r" b="b"/>
            <a:pathLst>
              <a:path w="323214" h="429894">
                <a:moveTo>
                  <a:pt x="0" y="0"/>
                </a:moveTo>
                <a:lnTo>
                  <a:pt x="323088" y="429767"/>
                </a:lnTo>
              </a:path>
            </a:pathLst>
          </a:custGeom>
          <a:ln w="8966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" name="object 30"/>
          <p:cNvSpPr/>
          <p:nvPr/>
        </p:nvSpPr>
        <p:spPr>
          <a:xfrm>
            <a:off x="3919748" y="3391641"/>
            <a:ext cx="327201" cy="331523"/>
          </a:xfrm>
          <a:custGeom>
            <a:avLst/>
            <a:gdLst/>
            <a:ahLst/>
            <a:cxnLst/>
            <a:rect l="l" t="t" r="r" b="b"/>
            <a:pathLst>
              <a:path w="336550" h="340995">
                <a:moveTo>
                  <a:pt x="168402" y="0"/>
                </a:moveTo>
                <a:lnTo>
                  <a:pt x="123648" y="6078"/>
                </a:lnTo>
                <a:lnTo>
                  <a:pt x="83424" y="23226"/>
                </a:lnTo>
                <a:lnTo>
                  <a:pt x="49339" y="49815"/>
                </a:lnTo>
                <a:lnTo>
                  <a:pt x="23001" y="84215"/>
                </a:lnTo>
                <a:lnTo>
                  <a:pt x="6018" y="124795"/>
                </a:lnTo>
                <a:lnTo>
                  <a:pt x="0" y="169925"/>
                </a:lnTo>
                <a:lnTo>
                  <a:pt x="6018" y="215377"/>
                </a:lnTo>
                <a:lnTo>
                  <a:pt x="23001" y="256173"/>
                </a:lnTo>
                <a:lnTo>
                  <a:pt x="49339" y="290702"/>
                </a:lnTo>
                <a:lnTo>
                  <a:pt x="83424" y="317358"/>
                </a:lnTo>
                <a:lnTo>
                  <a:pt x="123648" y="334532"/>
                </a:lnTo>
                <a:lnTo>
                  <a:pt x="168402" y="340614"/>
                </a:lnTo>
                <a:lnTo>
                  <a:pt x="213098" y="334532"/>
                </a:lnTo>
                <a:lnTo>
                  <a:pt x="253181" y="317358"/>
                </a:lnTo>
                <a:lnTo>
                  <a:pt x="287083" y="290702"/>
                </a:lnTo>
                <a:lnTo>
                  <a:pt x="313238" y="256173"/>
                </a:lnTo>
                <a:lnTo>
                  <a:pt x="330080" y="215377"/>
                </a:lnTo>
                <a:lnTo>
                  <a:pt x="336042" y="169925"/>
                </a:lnTo>
                <a:lnTo>
                  <a:pt x="330080" y="124795"/>
                </a:lnTo>
                <a:lnTo>
                  <a:pt x="313238" y="84215"/>
                </a:lnTo>
                <a:lnTo>
                  <a:pt x="287083" y="49815"/>
                </a:lnTo>
                <a:lnTo>
                  <a:pt x="253181" y="23226"/>
                </a:lnTo>
                <a:lnTo>
                  <a:pt x="213098" y="6078"/>
                </a:lnTo>
                <a:lnTo>
                  <a:pt x="168402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" name="object 31"/>
          <p:cNvSpPr/>
          <p:nvPr/>
        </p:nvSpPr>
        <p:spPr>
          <a:xfrm>
            <a:off x="3919748" y="3391641"/>
            <a:ext cx="327201" cy="331523"/>
          </a:xfrm>
          <a:custGeom>
            <a:avLst/>
            <a:gdLst/>
            <a:ahLst/>
            <a:cxnLst/>
            <a:rect l="l" t="t" r="r" b="b"/>
            <a:pathLst>
              <a:path w="336550" h="340995">
                <a:moveTo>
                  <a:pt x="168402" y="0"/>
                </a:moveTo>
                <a:lnTo>
                  <a:pt x="123648" y="6078"/>
                </a:lnTo>
                <a:lnTo>
                  <a:pt x="83424" y="23226"/>
                </a:lnTo>
                <a:lnTo>
                  <a:pt x="49339" y="49815"/>
                </a:lnTo>
                <a:lnTo>
                  <a:pt x="23001" y="84215"/>
                </a:lnTo>
                <a:lnTo>
                  <a:pt x="6018" y="124795"/>
                </a:lnTo>
                <a:lnTo>
                  <a:pt x="0" y="169925"/>
                </a:lnTo>
                <a:lnTo>
                  <a:pt x="6018" y="215377"/>
                </a:lnTo>
                <a:lnTo>
                  <a:pt x="23001" y="256173"/>
                </a:lnTo>
                <a:lnTo>
                  <a:pt x="49339" y="290702"/>
                </a:lnTo>
                <a:lnTo>
                  <a:pt x="83424" y="317358"/>
                </a:lnTo>
                <a:lnTo>
                  <a:pt x="123648" y="334532"/>
                </a:lnTo>
                <a:lnTo>
                  <a:pt x="168402" y="340614"/>
                </a:lnTo>
                <a:lnTo>
                  <a:pt x="213098" y="334532"/>
                </a:lnTo>
                <a:lnTo>
                  <a:pt x="253181" y="317358"/>
                </a:lnTo>
                <a:lnTo>
                  <a:pt x="287083" y="290702"/>
                </a:lnTo>
                <a:lnTo>
                  <a:pt x="313238" y="256173"/>
                </a:lnTo>
                <a:lnTo>
                  <a:pt x="330080" y="215377"/>
                </a:lnTo>
                <a:lnTo>
                  <a:pt x="336042" y="169925"/>
                </a:lnTo>
                <a:lnTo>
                  <a:pt x="330080" y="124795"/>
                </a:lnTo>
                <a:lnTo>
                  <a:pt x="313238" y="84215"/>
                </a:lnTo>
                <a:lnTo>
                  <a:pt x="287083" y="49815"/>
                </a:lnTo>
                <a:lnTo>
                  <a:pt x="253181" y="23226"/>
                </a:lnTo>
                <a:lnTo>
                  <a:pt x="213098" y="6078"/>
                </a:lnTo>
                <a:lnTo>
                  <a:pt x="168402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" name="object 32"/>
          <p:cNvSpPr txBox="1"/>
          <p:nvPr/>
        </p:nvSpPr>
        <p:spPr>
          <a:xfrm>
            <a:off x="3527354" y="1705269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1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482780" y="2123099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2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469682" y="2227545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3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750824" y="2750560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4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213216" y="2777971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5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260014" y="2855017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6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099747" y="3481009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9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796873" y="3481009"/>
            <a:ext cx="16421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10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3952346" y="1905529"/>
            <a:ext cx="748242" cy="379060"/>
          </a:xfrm>
          <a:custGeom>
            <a:avLst/>
            <a:gdLst/>
            <a:ahLst/>
            <a:cxnLst/>
            <a:rect l="l" t="t" r="r" b="b"/>
            <a:pathLst>
              <a:path w="769620" h="389889">
                <a:moveTo>
                  <a:pt x="0" y="0"/>
                </a:moveTo>
                <a:lnTo>
                  <a:pt x="769619" y="389382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1" name="object 41"/>
          <p:cNvSpPr/>
          <p:nvPr/>
        </p:nvSpPr>
        <p:spPr>
          <a:xfrm>
            <a:off x="3250776" y="3039745"/>
            <a:ext cx="232745" cy="425362"/>
          </a:xfrm>
          <a:custGeom>
            <a:avLst/>
            <a:gdLst/>
            <a:ahLst/>
            <a:cxnLst/>
            <a:rect l="l" t="t" r="r" b="b"/>
            <a:pathLst>
              <a:path w="239395" h="437514">
                <a:moveTo>
                  <a:pt x="239268" y="0"/>
                </a:moveTo>
                <a:lnTo>
                  <a:pt x="0" y="437388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2" name="object 42"/>
          <p:cNvSpPr/>
          <p:nvPr/>
        </p:nvSpPr>
        <p:spPr>
          <a:xfrm>
            <a:off x="1752070" y="3039745"/>
            <a:ext cx="233362" cy="425362"/>
          </a:xfrm>
          <a:custGeom>
            <a:avLst/>
            <a:gdLst/>
            <a:ahLst/>
            <a:cxnLst/>
            <a:rect l="l" t="t" r="r" b="b"/>
            <a:pathLst>
              <a:path w="240030" h="437514">
                <a:moveTo>
                  <a:pt x="240030" y="0"/>
                </a:moveTo>
                <a:lnTo>
                  <a:pt x="0" y="437388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3" name="object 43"/>
          <p:cNvSpPr/>
          <p:nvPr/>
        </p:nvSpPr>
        <p:spPr>
          <a:xfrm>
            <a:off x="2126191" y="3039745"/>
            <a:ext cx="280899" cy="473516"/>
          </a:xfrm>
          <a:custGeom>
            <a:avLst/>
            <a:gdLst/>
            <a:ahLst/>
            <a:cxnLst/>
            <a:rect l="l" t="t" r="r" b="b"/>
            <a:pathLst>
              <a:path w="288925" h="487044">
                <a:moveTo>
                  <a:pt x="0" y="0"/>
                </a:moveTo>
                <a:lnTo>
                  <a:pt x="288798" y="486918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4" name="object 44"/>
          <p:cNvSpPr/>
          <p:nvPr/>
        </p:nvSpPr>
        <p:spPr>
          <a:xfrm>
            <a:off x="3670828" y="1668462"/>
            <a:ext cx="328436" cy="331523"/>
          </a:xfrm>
          <a:custGeom>
            <a:avLst/>
            <a:gdLst/>
            <a:ahLst/>
            <a:cxnLst/>
            <a:rect l="l" t="t" r="r" b="b"/>
            <a:pathLst>
              <a:path w="337820" h="340994">
                <a:moveTo>
                  <a:pt x="169163" y="0"/>
                </a:moveTo>
                <a:lnTo>
                  <a:pt x="124089" y="6078"/>
                </a:lnTo>
                <a:lnTo>
                  <a:pt x="83650" y="23226"/>
                </a:lnTo>
                <a:lnTo>
                  <a:pt x="49434" y="49815"/>
                </a:lnTo>
                <a:lnTo>
                  <a:pt x="23029" y="84215"/>
                </a:lnTo>
                <a:lnTo>
                  <a:pt x="6021" y="124795"/>
                </a:lnTo>
                <a:lnTo>
                  <a:pt x="0" y="169925"/>
                </a:lnTo>
                <a:lnTo>
                  <a:pt x="6021" y="215113"/>
                </a:lnTo>
                <a:lnTo>
                  <a:pt x="23029" y="255834"/>
                </a:lnTo>
                <a:lnTo>
                  <a:pt x="49434" y="290417"/>
                </a:lnTo>
                <a:lnTo>
                  <a:pt x="83650" y="317189"/>
                </a:lnTo>
                <a:lnTo>
                  <a:pt x="124089" y="334479"/>
                </a:lnTo>
                <a:lnTo>
                  <a:pt x="169163" y="340613"/>
                </a:lnTo>
                <a:lnTo>
                  <a:pt x="213917" y="334479"/>
                </a:lnTo>
                <a:lnTo>
                  <a:pt x="254141" y="317189"/>
                </a:lnTo>
                <a:lnTo>
                  <a:pt x="288226" y="290417"/>
                </a:lnTo>
                <a:lnTo>
                  <a:pt x="314564" y="255834"/>
                </a:lnTo>
                <a:lnTo>
                  <a:pt x="331547" y="215113"/>
                </a:lnTo>
                <a:lnTo>
                  <a:pt x="337565" y="169925"/>
                </a:lnTo>
                <a:lnTo>
                  <a:pt x="331547" y="124795"/>
                </a:lnTo>
                <a:lnTo>
                  <a:pt x="314564" y="84215"/>
                </a:lnTo>
                <a:lnTo>
                  <a:pt x="288226" y="49815"/>
                </a:lnTo>
                <a:lnTo>
                  <a:pt x="254141" y="23226"/>
                </a:lnTo>
                <a:lnTo>
                  <a:pt x="213917" y="6078"/>
                </a:lnTo>
                <a:lnTo>
                  <a:pt x="169163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5" name="object 45"/>
          <p:cNvSpPr txBox="1"/>
          <p:nvPr/>
        </p:nvSpPr>
        <p:spPr>
          <a:xfrm>
            <a:off x="3725898" y="1725260"/>
            <a:ext cx="218546" cy="209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361" dirty="0">
                <a:latin typeface="Arial"/>
                <a:cs typeface="Arial"/>
              </a:rPr>
              <a:t>13</a:t>
            </a:r>
            <a:endParaRPr sz="1361">
              <a:latin typeface="Arial"/>
              <a:cs typeface="Arial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4653915" y="2188528"/>
            <a:ext cx="328436" cy="331523"/>
          </a:xfrm>
          <a:custGeom>
            <a:avLst/>
            <a:gdLst/>
            <a:ahLst/>
            <a:cxnLst/>
            <a:rect l="l" t="t" r="r" b="b"/>
            <a:pathLst>
              <a:path w="337820" h="340994">
                <a:moveTo>
                  <a:pt x="168401" y="0"/>
                </a:moveTo>
                <a:lnTo>
                  <a:pt x="123648" y="6081"/>
                </a:lnTo>
                <a:lnTo>
                  <a:pt x="83424" y="23255"/>
                </a:lnTo>
                <a:lnTo>
                  <a:pt x="49339" y="49910"/>
                </a:lnTo>
                <a:lnTo>
                  <a:pt x="23001" y="84440"/>
                </a:lnTo>
                <a:lnTo>
                  <a:pt x="6018" y="125236"/>
                </a:lnTo>
                <a:lnTo>
                  <a:pt x="0" y="170687"/>
                </a:lnTo>
                <a:lnTo>
                  <a:pt x="6018" y="215818"/>
                </a:lnTo>
                <a:lnTo>
                  <a:pt x="23001" y="256398"/>
                </a:lnTo>
                <a:lnTo>
                  <a:pt x="49339" y="290798"/>
                </a:lnTo>
                <a:lnTo>
                  <a:pt x="83424" y="317387"/>
                </a:lnTo>
                <a:lnTo>
                  <a:pt x="123648" y="334535"/>
                </a:lnTo>
                <a:lnTo>
                  <a:pt x="168401" y="340613"/>
                </a:lnTo>
                <a:lnTo>
                  <a:pt x="213476" y="334535"/>
                </a:lnTo>
                <a:lnTo>
                  <a:pt x="253915" y="317387"/>
                </a:lnTo>
                <a:lnTo>
                  <a:pt x="288131" y="290798"/>
                </a:lnTo>
                <a:lnTo>
                  <a:pt x="314536" y="256398"/>
                </a:lnTo>
                <a:lnTo>
                  <a:pt x="331544" y="215818"/>
                </a:lnTo>
                <a:lnTo>
                  <a:pt x="337565" y="170687"/>
                </a:lnTo>
                <a:lnTo>
                  <a:pt x="331544" y="125236"/>
                </a:lnTo>
                <a:lnTo>
                  <a:pt x="314536" y="84440"/>
                </a:lnTo>
                <a:lnTo>
                  <a:pt x="288131" y="49911"/>
                </a:lnTo>
                <a:lnTo>
                  <a:pt x="253915" y="23255"/>
                </a:lnTo>
                <a:lnTo>
                  <a:pt x="213476" y="6081"/>
                </a:lnTo>
                <a:lnTo>
                  <a:pt x="168401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7" name="object 47"/>
          <p:cNvSpPr txBox="1"/>
          <p:nvPr/>
        </p:nvSpPr>
        <p:spPr>
          <a:xfrm>
            <a:off x="4708243" y="2246066"/>
            <a:ext cx="219163" cy="209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361" spc="5" dirty="0">
                <a:latin typeface="Arial"/>
                <a:cs typeface="Arial"/>
              </a:rPr>
              <a:t>16</a:t>
            </a:r>
            <a:endParaRPr sz="1361">
              <a:latin typeface="Arial"/>
              <a:cs typeface="Arial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2641070" y="2188528"/>
            <a:ext cx="327819" cy="331523"/>
          </a:xfrm>
          <a:custGeom>
            <a:avLst/>
            <a:gdLst/>
            <a:ahLst/>
            <a:cxnLst/>
            <a:rect l="l" t="t" r="r" b="b"/>
            <a:pathLst>
              <a:path w="337185" h="340994">
                <a:moveTo>
                  <a:pt x="168401" y="0"/>
                </a:moveTo>
                <a:lnTo>
                  <a:pt x="123648" y="6081"/>
                </a:lnTo>
                <a:lnTo>
                  <a:pt x="83424" y="23255"/>
                </a:lnTo>
                <a:lnTo>
                  <a:pt x="49339" y="49910"/>
                </a:lnTo>
                <a:lnTo>
                  <a:pt x="23001" y="84440"/>
                </a:lnTo>
                <a:lnTo>
                  <a:pt x="6018" y="125236"/>
                </a:lnTo>
                <a:lnTo>
                  <a:pt x="0" y="170687"/>
                </a:lnTo>
                <a:lnTo>
                  <a:pt x="6018" y="215818"/>
                </a:lnTo>
                <a:lnTo>
                  <a:pt x="23001" y="256398"/>
                </a:lnTo>
                <a:lnTo>
                  <a:pt x="49339" y="290798"/>
                </a:lnTo>
                <a:lnTo>
                  <a:pt x="83424" y="317387"/>
                </a:lnTo>
                <a:lnTo>
                  <a:pt x="123648" y="334535"/>
                </a:lnTo>
                <a:lnTo>
                  <a:pt x="168401" y="340613"/>
                </a:lnTo>
                <a:lnTo>
                  <a:pt x="213155" y="334535"/>
                </a:lnTo>
                <a:lnTo>
                  <a:pt x="253379" y="317387"/>
                </a:lnTo>
                <a:lnTo>
                  <a:pt x="287464" y="290798"/>
                </a:lnTo>
                <a:lnTo>
                  <a:pt x="313802" y="256398"/>
                </a:lnTo>
                <a:lnTo>
                  <a:pt x="330785" y="215818"/>
                </a:lnTo>
                <a:lnTo>
                  <a:pt x="336803" y="170687"/>
                </a:lnTo>
                <a:lnTo>
                  <a:pt x="330785" y="125236"/>
                </a:lnTo>
                <a:lnTo>
                  <a:pt x="313802" y="84440"/>
                </a:lnTo>
                <a:lnTo>
                  <a:pt x="287464" y="49911"/>
                </a:lnTo>
                <a:lnTo>
                  <a:pt x="253379" y="23255"/>
                </a:lnTo>
                <a:lnTo>
                  <a:pt x="213155" y="6081"/>
                </a:lnTo>
                <a:lnTo>
                  <a:pt x="168401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9" name="object 49"/>
          <p:cNvSpPr txBox="1"/>
          <p:nvPr/>
        </p:nvSpPr>
        <p:spPr>
          <a:xfrm>
            <a:off x="2694658" y="2246066"/>
            <a:ext cx="219163" cy="209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361" spc="5" dirty="0">
                <a:latin typeface="Arial"/>
                <a:cs typeface="Arial"/>
              </a:rPr>
              <a:t>21</a:t>
            </a:r>
            <a:endParaRPr sz="1361">
              <a:latin typeface="Arial"/>
              <a:cs typeface="Arial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2921846" y="1905529"/>
            <a:ext cx="749476" cy="330906"/>
          </a:xfrm>
          <a:custGeom>
            <a:avLst/>
            <a:gdLst/>
            <a:ahLst/>
            <a:cxnLst/>
            <a:rect l="l" t="t" r="r" b="b"/>
            <a:pathLst>
              <a:path w="770889" h="340360">
                <a:moveTo>
                  <a:pt x="770382" y="0"/>
                </a:moveTo>
                <a:lnTo>
                  <a:pt x="0" y="339851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1" name="object 51"/>
          <p:cNvSpPr/>
          <p:nvPr/>
        </p:nvSpPr>
        <p:spPr>
          <a:xfrm>
            <a:off x="3390053" y="2756005"/>
            <a:ext cx="327819" cy="331523"/>
          </a:xfrm>
          <a:custGeom>
            <a:avLst/>
            <a:gdLst/>
            <a:ahLst/>
            <a:cxnLst/>
            <a:rect l="l" t="t" r="r" b="b"/>
            <a:pathLst>
              <a:path w="337185" h="340994">
                <a:moveTo>
                  <a:pt x="168401" y="0"/>
                </a:moveTo>
                <a:lnTo>
                  <a:pt x="123648" y="6078"/>
                </a:lnTo>
                <a:lnTo>
                  <a:pt x="83424" y="23226"/>
                </a:lnTo>
                <a:lnTo>
                  <a:pt x="49339" y="49815"/>
                </a:lnTo>
                <a:lnTo>
                  <a:pt x="23001" y="84215"/>
                </a:lnTo>
                <a:lnTo>
                  <a:pt x="6018" y="124795"/>
                </a:lnTo>
                <a:lnTo>
                  <a:pt x="0" y="169925"/>
                </a:lnTo>
                <a:lnTo>
                  <a:pt x="6018" y="215377"/>
                </a:lnTo>
                <a:lnTo>
                  <a:pt x="23001" y="256173"/>
                </a:lnTo>
                <a:lnTo>
                  <a:pt x="49339" y="290702"/>
                </a:lnTo>
                <a:lnTo>
                  <a:pt x="83424" y="317358"/>
                </a:lnTo>
                <a:lnTo>
                  <a:pt x="123648" y="334532"/>
                </a:lnTo>
                <a:lnTo>
                  <a:pt x="168401" y="340614"/>
                </a:lnTo>
                <a:lnTo>
                  <a:pt x="213155" y="334532"/>
                </a:lnTo>
                <a:lnTo>
                  <a:pt x="253379" y="317358"/>
                </a:lnTo>
                <a:lnTo>
                  <a:pt x="287464" y="290702"/>
                </a:lnTo>
                <a:lnTo>
                  <a:pt x="313802" y="256173"/>
                </a:lnTo>
                <a:lnTo>
                  <a:pt x="330785" y="215377"/>
                </a:lnTo>
                <a:lnTo>
                  <a:pt x="336803" y="169925"/>
                </a:lnTo>
                <a:lnTo>
                  <a:pt x="330785" y="124795"/>
                </a:lnTo>
                <a:lnTo>
                  <a:pt x="313802" y="84215"/>
                </a:lnTo>
                <a:lnTo>
                  <a:pt x="287464" y="49815"/>
                </a:lnTo>
                <a:lnTo>
                  <a:pt x="253379" y="23226"/>
                </a:lnTo>
                <a:lnTo>
                  <a:pt x="213155" y="6078"/>
                </a:lnTo>
                <a:lnTo>
                  <a:pt x="168401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2" name="object 52"/>
          <p:cNvSpPr txBox="1"/>
          <p:nvPr/>
        </p:nvSpPr>
        <p:spPr>
          <a:xfrm>
            <a:off x="3444380" y="2814285"/>
            <a:ext cx="218546" cy="209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361" dirty="0">
                <a:latin typeface="Arial"/>
                <a:cs typeface="Arial"/>
              </a:rPr>
              <a:t>31</a:t>
            </a:r>
            <a:endParaRPr sz="1361">
              <a:latin typeface="Arial"/>
              <a:cs typeface="Arial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2921846" y="2472266"/>
            <a:ext cx="516114" cy="331523"/>
          </a:xfrm>
          <a:custGeom>
            <a:avLst/>
            <a:gdLst/>
            <a:ahLst/>
            <a:cxnLst/>
            <a:rect l="l" t="t" r="r" b="b"/>
            <a:pathLst>
              <a:path w="530860" h="340994">
                <a:moveTo>
                  <a:pt x="0" y="0"/>
                </a:moveTo>
                <a:lnTo>
                  <a:pt x="530351" y="340613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4" name="object 54"/>
          <p:cNvSpPr/>
          <p:nvPr/>
        </p:nvSpPr>
        <p:spPr>
          <a:xfrm>
            <a:off x="2266950" y="3464984"/>
            <a:ext cx="328436" cy="331523"/>
          </a:xfrm>
          <a:custGeom>
            <a:avLst/>
            <a:gdLst/>
            <a:ahLst/>
            <a:cxnLst/>
            <a:rect l="l" t="t" r="r" b="b"/>
            <a:pathLst>
              <a:path w="337819" h="340995">
                <a:moveTo>
                  <a:pt x="168402" y="0"/>
                </a:moveTo>
                <a:lnTo>
                  <a:pt x="123648" y="6081"/>
                </a:lnTo>
                <a:lnTo>
                  <a:pt x="83424" y="23255"/>
                </a:lnTo>
                <a:lnTo>
                  <a:pt x="49339" y="49910"/>
                </a:lnTo>
                <a:lnTo>
                  <a:pt x="23001" y="84440"/>
                </a:lnTo>
                <a:lnTo>
                  <a:pt x="6018" y="125236"/>
                </a:lnTo>
                <a:lnTo>
                  <a:pt x="0" y="170687"/>
                </a:lnTo>
                <a:lnTo>
                  <a:pt x="6018" y="215818"/>
                </a:lnTo>
                <a:lnTo>
                  <a:pt x="23001" y="256398"/>
                </a:lnTo>
                <a:lnTo>
                  <a:pt x="49339" y="290798"/>
                </a:lnTo>
                <a:lnTo>
                  <a:pt x="83424" y="317387"/>
                </a:lnTo>
                <a:lnTo>
                  <a:pt x="123648" y="334535"/>
                </a:lnTo>
                <a:lnTo>
                  <a:pt x="168402" y="340613"/>
                </a:lnTo>
                <a:lnTo>
                  <a:pt x="213476" y="334535"/>
                </a:lnTo>
                <a:lnTo>
                  <a:pt x="253915" y="317387"/>
                </a:lnTo>
                <a:lnTo>
                  <a:pt x="288131" y="290798"/>
                </a:lnTo>
                <a:lnTo>
                  <a:pt x="314536" y="256398"/>
                </a:lnTo>
                <a:lnTo>
                  <a:pt x="331544" y="215818"/>
                </a:lnTo>
                <a:lnTo>
                  <a:pt x="337566" y="170687"/>
                </a:lnTo>
                <a:lnTo>
                  <a:pt x="331544" y="125236"/>
                </a:lnTo>
                <a:lnTo>
                  <a:pt x="314536" y="84440"/>
                </a:lnTo>
                <a:lnTo>
                  <a:pt x="288131" y="49911"/>
                </a:lnTo>
                <a:lnTo>
                  <a:pt x="253915" y="23255"/>
                </a:lnTo>
                <a:lnTo>
                  <a:pt x="213476" y="6081"/>
                </a:lnTo>
                <a:lnTo>
                  <a:pt x="168402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5" name="object 55"/>
          <p:cNvSpPr txBox="1"/>
          <p:nvPr/>
        </p:nvSpPr>
        <p:spPr>
          <a:xfrm>
            <a:off x="2321278" y="3524744"/>
            <a:ext cx="219163" cy="209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361" spc="5" dirty="0">
                <a:latin typeface="Arial"/>
                <a:cs typeface="Arial"/>
              </a:rPr>
              <a:t>26</a:t>
            </a:r>
            <a:endParaRPr sz="1361">
              <a:latin typeface="Arial"/>
              <a:cs typeface="Arial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1892089" y="2756005"/>
            <a:ext cx="327201" cy="331523"/>
          </a:xfrm>
          <a:custGeom>
            <a:avLst/>
            <a:gdLst/>
            <a:ahLst/>
            <a:cxnLst/>
            <a:rect l="l" t="t" r="r" b="b"/>
            <a:pathLst>
              <a:path w="336550" h="340994">
                <a:moveTo>
                  <a:pt x="168401" y="0"/>
                </a:moveTo>
                <a:lnTo>
                  <a:pt x="123648" y="6078"/>
                </a:lnTo>
                <a:lnTo>
                  <a:pt x="83424" y="23226"/>
                </a:lnTo>
                <a:lnTo>
                  <a:pt x="49339" y="49815"/>
                </a:lnTo>
                <a:lnTo>
                  <a:pt x="23001" y="84215"/>
                </a:lnTo>
                <a:lnTo>
                  <a:pt x="6018" y="124795"/>
                </a:lnTo>
                <a:lnTo>
                  <a:pt x="0" y="169925"/>
                </a:lnTo>
                <a:lnTo>
                  <a:pt x="6018" y="215377"/>
                </a:lnTo>
                <a:lnTo>
                  <a:pt x="23001" y="256173"/>
                </a:lnTo>
                <a:lnTo>
                  <a:pt x="49339" y="290702"/>
                </a:lnTo>
                <a:lnTo>
                  <a:pt x="83424" y="317358"/>
                </a:lnTo>
                <a:lnTo>
                  <a:pt x="123648" y="334532"/>
                </a:lnTo>
                <a:lnTo>
                  <a:pt x="168401" y="340614"/>
                </a:lnTo>
                <a:lnTo>
                  <a:pt x="213098" y="334532"/>
                </a:lnTo>
                <a:lnTo>
                  <a:pt x="253181" y="317358"/>
                </a:lnTo>
                <a:lnTo>
                  <a:pt x="287083" y="290702"/>
                </a:lnTo>
                <a:lnTo>
                  <a:pt x="313238" y="256173"/>
                </a:lnTo>
                <a:lnTo>
                  <a:pt x="330080" y="215377"/>
                </a:lnTo>
                <a:lnTo>
                  <a:pt x="336041" y="169925"/>
                </a:lnTo>
                <a:lnTo>
                  <a:pt x="330080" y="124795"/>
                </a:lnTo>
                <a:lnTo>
                  <a:pt x="313238" y="84215"/>
                </a:lnTo>
                <a:lnTo>
                  <a:pt x="287083" y="49815"/>
                </a:lnTo>
                <a:lnTo>
                  <a:pt x="253181" y="23226"/>
                </a:lnTo>
                <a:lnTo>
                  <a:pt x="213098" y="6078"/>
                </a:lnTo>
                <a:lnTo>
                  <a:pt x="168401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7" name="object 57"/>
          <p:cNvSpPr txBox="1"/>
          <p:nvPr/>
        </p:nvSpPr>
        <p:spPr>
          <a:xfrm>
            <a:off x="1946415" y="2814285"/>
            <a:ext cx="218546" cy="209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361" dirty="0">
                <a:latin typeface="Arial"/>
                <a:cs typeface="Arial"/>
              </a:rPr>
              <a:t>24</a:t>
            </a:r>
            <a:endParaRPr sz="1361">
              <a:latin typeface="Arial"/>
              <a:cs typeface="Arial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2173604" y="2472266"/>
            <a:ext cx="514262" cy="331523"/>
          </a:xfrm>
          <a:custGeom>
            <a:avLst/>
            <a:gdLst/>
            <a:ahLst/>
            <a:cxnLst/>
            <a:rect l="l" t="t" r="r" b="b"/>
            <a:pathLst>
              <a:path w="528955" h="340994">
                <a:moveTo>
                  <a:pt x="528828" y="0"/>
                </a:moveTo>
                <a:lnTo>
                  <a:pt x="0" y="340613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9" name="object 59"/>
          <p:cNvSpPr/>
          <p:nvPr/>
        </p:nvSpPr>
        <p:spPr>
          <a:xfrm>
            <a:off x="1517226" y="3464984"/>
            <a:ext cx="329053" cy="331523"/>
          </a:xfrm>
          <a:custGeom>
            <a:avLst/>
            <a:gdLst/>
            <a:ahLst/>
            <a:cxnLst/>
            <a:rect l="l" t="t" r="r" b="b"/>
            <a:pathLst>
              <a:path w="338455" h="340995">
                <a:moveTo>
                  <a:pt x="169163" y="0"/>
                </a:moveTo>
                <a:lnTo>
                  <a:pt x="124354" y="6081"/>
                </a:lnTo>
                <a:lnTo>
                  <a:pt x="83989" y="23255"/>
                </a:lnTo>
                <a:lnTo>
                  <a:pt x="49720" y="49910"/>
                </a:lnTo>
                <a:lnTo>
                  <a:pt x="23198" y="84440"/>
                </a:lnTo>
                <a:lnTo>
                  <a:pt x="6074" y="125236"/>
                </a:lnTo>
                <a:lnTo>
                  <a:pt x="0" y="170687"/>
                </a:lnTo>
                <a:lnTo>
                  <a:pt x="6074" y="215818"/>
                </a:lnTo>
                <a:lnTo>
                  <a:pt x="23198" y="256398"/>
                </a:lnTo>
                <a:lnTo>
                  <a:pt x="49720" y="290798"/>
                </a:lnTo>
                <a:lnTo>
                  <a:pt x="83989" y="317387"/>
                </a:lnTo>
                <a:lnTo>
                  <a:pt x="124354" y="334535"/>
                </a:lnTo>
                <a:lnTo>
                  <a:pt x="169163" y="340613"/>
                </a:lnTo>
                <a:lnTo>
                  <a:pt x="214238" y="334535"/>
                </a:lnTo>
                <a:lnTo>
                  <a:pt x="254677" y="317387"/>
                </a:lnTo>
                <a:lnTo>
                  <a:pt x="288893" y="290798"/>
                </a:lnTo>
                <a:lnTo>
                  <a:pt x="315298" y="256398"/>
                </a:lnTo>
                <a:lnTo>
                  <a:pt x="332306" y="215818"/>
                </a:lnTo>
                <a:lnTo>
                  <a:pt x="338328" y="170687"/>
                </a:lnTo>
                <a:lnTo>
                  <a:pt x="332306" y="125236"/>
                </a:lnTo>
                <a:lnTo>
                  <a:pt x="315298" y="84440"/>
                </a:lnTo>
                <a:lnTo>
                  <a:pt x="288893" y="49911"/>
                </a:lnTo>
                <a:lnTo>
                  <a:pt x="254677" y="23255"/>
                </a:lnTo>
                <a:lnTo>
                  <a:pt x="214238" y="6081"/>
                </a:lnTo>
                <a:lnTo>
                  <a:pt x="169163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0" name="object 60"/>
          <p:cNvSpPr txBox="1"/>
          <p:nvPr/>
        </p:nvSpPr>
        <p:spPr>
          <a:xfrm>
            <a:off x="1437451" y="3376565"/>
            <a:ext cx="353131" cy="3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42"/>
              </a:lnSpc>
            </a:pPr>
            <a:r>
              <a:rPr sz="1069" spc="10" dirty="0">
                <a:latin typeface="Times New Roman"/>
                <a:cs typeface="Times New Roman"/>
              </a:rPr>
              <a:t>8</a:t>
            </a:r>
            <a:endParaRPr sz="1069">
              <a:latin typeface="Times New Roman"/>
              <a:cs typeface="Times New Roman"/>
            </a:endParaRPr>
          </a:p>
          <a:p>
            <a:pPr marL="146929">
              <a:lnSpc>
                <a:spcPts val="1492"/>
              </a:lnSpc>
            </a:pPr>
            <a:r>
              <a:rPr sz="1361" dirty="0">
                <a:latin typeface="Arial"/>
                <a:cs typeface="Arial"/>
              </a:rPr>
              <a:t>65</a:t>
            </a:r>
            <a:endParaRPr sz="1361">
              <a:latin typeface="Arial"/>
              <a:cs typeface="Arial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3015932" y="3464984"/>
            <a:ext cx="327819" cy="331523"/>
          </a:xfrm>
          <a:custGeom>
            <a:avLst/>
            <a:gdLst/>
            <a:ahLst/>
            <a:cxnLst/>
            <a:rect l="l" t="t" r="r" b="b"/>
            <a:pathLst>
              <a:path w="337185" h="340995">
                <a:moveTo>
                  <a:pt x="168401" y="0"/>
                </a:moveTo>
                <a:lnTo>
                  <a:pt x="123648" y="6081"/>
                </a:lnTo>
                <a:lnTo>
                  <a:pt x="83424" y="23255"/>
                </a:lnTo>
                <a:lnTo>
                  <a:pt x="49339" y="49910"/>
                </a:lnTo>
                <a:lnTo>
                  <a:pt x="23001" y="84440"/>
                </a:lnTo>
                <a:lnTo>
                  <a:pt x="6018" y="125236"/>
                </a:lnTo>
                <a:lnTo>
                  <a:pt x="0" y="170687"/>
                </a:lnTo>
                <a:lnTo>
                  <a:pt x="6018" y="215818"/>
                </a:lnTo>
                <a:lnTo>
                  <a:pt x="23001" y="256398"/>
                </a:lnTo>
                <a:lnTo>
                  <a:pt x="49339" y="290798"/>
                </a:lnTo>
                <a:lnTo>
                  <a:pt x="83424" y="317387"/>
                </a:lnTo>
                <a:lnTo>
                  <a:pt x="123648" y="334535"/>
                </a:lnTo>
                <a:lnTo>
                  <a:pt x="168401" y="340613"/>
                </a:lnTo>
                <a:lnTo>
                  <a:pt x="213155" y="334535"/>
                </a:lnTo>
                <a:lnTo>
                  <a:pt x="253379" y="317387"/>
                </a:lnTo>
                <a:lnTo>
                  <a:pt x="287464" y="290798"/>
                </a:lnTo>
                <a:lnTo>
                  <a:pt x="313802" y="256398"/>
                </a:lnTo>
                <a:lnTo>
                  <a:pt x="330785" y="215818"/>
                </a:lnTo>
                <a:lnTo>
                  <a:pt x="336803" y="170687"/>
                </a:lnTo>
                <a:lnTo>
                  <a:pt x="330785" y="125236"/>
                </a:lnTo>
                <a:lnTo>
                  <a:pt x="313802" y="84440"/>
                </a:lnTo>
                <a:lnTo>
                  <a:pt x="287464" y="49911"/>
                </a:lnTo>
                <a:lnTo>
                  <a:pt x="253379" y="23255"/>
                </a:lnTo>
                <a:lnTo>
                  <a:pt x="213155" y="6081"/>
                </a:lnTo>
                <a:lnTo>
                  <a:pt x="168401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2" name="object 62"/>
          <p:cNvSpPr txBox="1"/>
          <p:nvPr/>
        </p:nvSpPr>
        <p:spPr>
          <a:xfrm>
            <a:off x="3069520" y="3524744"/>
            <a:ext cx="219163" cy="209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361" spc="5" dirty="0">
                <a:latin typeface="Arial"/>
                <a:cs typeface="Arial"/>
              </a:rPr>
              <a:t>32</a:t>
            </a:r>
            <a:endParaRPr sz="1361">
              <a:latin typeface="Arial"/>
              <a:cs typeface="Arial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5402897" y="2756005"/>
            <a:ext cx="327819" cy="331523"/>
          </a:xfrm>
          <a:custGeom>
            <a:avLst/>
            <a:gdLst/>
            <a:ahLst/>
            <a:cxnLst/>
            <a:rect l="l" t="t" r="r" b="b"/>
            <a:pathLst>
              <a:path w="337185" h="340994">
                <a:moveTo>
                  <a:pt x="168401" y="0"/>
                </a:moveTo>
                <a:lnTo>
                  <a:pt x="123648" y="6078"/>
                </a:lnTo>
                <a:lnTo>
                  <a:pt x="83424" y="23226"/>
                </a:lnTo>
                <a:lnTo>
                  <a:pt x="49339" y="49815"/>
                </a:lnTo>
                <a:lnTo>
                  <a:pt x="23001" y="84215"/>
                </a:lnTo>
                <a:lnTo>
                  <a:pt x="6018" y="124795"/>
                </a:lnTo>
                <a:lnTo>
                  <a:pt x="0" y="169925"/>
                </a:lnTo>
                <a:lnTo>
                  <a:pt x="6018" y="215377"/>
                </a:lnTo>
                <a:lnTo>
                  <a:pt x="23001" y="256173"/>
                </a:lnTo>
                <a:lnTo>
                  <a:pt x="49339" y="290702"/>
                </a:lnTo>
                <a:lnTo>
                  <a:pt x="83424" y="317358"/>
                </a:lnTo>
                <a:lnTo>
                  <a:pt x="123648" y="334532"/>
                </a:lnTo>
                <a:lnTo>
                  <a:pt x="168401" y="340614"/>
                </a:lnTo>
                <a:lnTo>
                  <a:pt x="213419" y="334532"/>
                </a:lnTo>
                <a:lnTo>
                  <a:pt x="253717" y="317358"/>
                </a:lnTo>
                <a:lnTo>
                  <a:pt x="287750" y="290702"/>
                </a:lnTo>
                <a:lnTo>
                  <a:pt x="313972" y="256173"/>
                </a:lnTo>
                <a:lnTo>
                  <a:pt x="330838" y="215377"/>
                </a:lnTo>
                <a:lnTo>
                  <a:pt x="336804" y="169925"/>
                </a:lnTo>
                <a:lnTo>
                  <a:pt x="330838" y="124795"/>
                </a:lnTo>
                <a:lnTo>
                  <a:pt x="313972" y="84215"/>
                </a:lnTo>
                <a:lnTo>
                  <a:pt x="287750" y="49815"/>
                </a:lnTo>
                <a:lnTo>
                  <a:pt x="253717" y="23226"/>
                </a:lnTo>
                <a:lnTo>
                  <a:pt x="213419" y="6078"/>
                </a:lnTo>
                <a:lnTo>
                  <a:pt x="168401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4" name="object 64"/>
          <p:cNvSpPr txBox="1"/>
          <p:nvPr/>
        </p:nvSpPr>
        <p:spPr>
          <a:xfrm>
            <a:off x="5201618" y="2817976"/>
            <a:ext cx="474751" cy="20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268546" algn="l"/>
              </a:tabLst>
            </a:pPr>
            <a:r>
              <a:rPr sz="1069" spc="10" dirty="0">
                <a:latin typeface="Times New Roman"/>
                <a:cs typeface="Times New Roman"/>
              </a:rPr>
              <a:t>7	</a:t>
            </a:r>
            <a:r>
              <a:rPr sz="2042" baseline="1984" dirty="0">
                <a:latin typeface="Arial"/>
                <a:cs typeface="Arial"/>
              </a:rPr>
              <a:t>68</a:t>
            </a:r>
            <a:endParaRPr sz="2042" baseline="1984">
              <a:latin typeface="Arial"/>
              <a:cs typeface="Arial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4935432" y="2472266"/>
            <a:ext cx="516114" cy="331523"/>
          </a:xfrm>
          <a:custGeom>
            <a:avLst/>
            <a:gdLst/>
            <a:ahLst/>
            <a:cxnLst/>
            <a:rect l="l" t="t" r="r" b="b"/>
            <a:pathLst>
              <a:path w="530860" h="340994">
                <a:moveTo>
                  <a:pt x="0" y="0"/>
                </a:moveTo>
                <a:lnTo>
                  <a:pt x="530351" y="340613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6" name="object 66"/>
          <p:cNvSpPr/>
          <p:nvPr/>
        </p:nvSpPr>
        <p:spPr>
          <a:xfrm>
            <a:off x="3904933" y="2756005"/>
            <a:ext cx="327819" cy="331523"/>
          </a:xfrm>
          <a:custGeom>
            <a:avLst/>
            <a:gdLst/>
            <a:ahLst/>
            <a:cxnLst/>
            <a:rect l="l" t="t" r="r" b="b"/>
            <a:pathLst>
              <a:path w="337185" h="340994">
                <a:moveTo>
                  <a:pt x="168401" y="0"/>
                </a:moveTo>
                <a:lnTo>
                  <a:pt x="123648" y="6078"/>
                </a:lnTo>
                <a:lnTo>
                  <a:pt x="83424" y="23226"/>
                </a:lnTo>
                <a:lnTo>
                  <a:pt x="49339" y="49815"/>
                </a:lnTo>
                <a:lnTo>
                  <a:pt x="23001" y="84215"/>
                </a:lnTo>
                <a:lnTo>
                  <a:pt x="6018" y="124795"/>
                </a:lnTo>
                <a:lnTo>
                  <a:pt x="0" y="169925"/>
                </a:lnTo>
                <a:lnTo>
                  <a:pt x="6018" y="215377"/>
                </a:lnTo>
                <a:lnTo>
                  <a:pt x="23001" y="256173"/>
                </a:lnTo>
                <a:lnTo>
                  <a:pt x="49339" y="290702"/>
                </a:lnTo>
                <a:lnTo>
                  <a:pt x="83424" y="317358"/>
                </a:lnTo>
                <a:lnTo>
                  <a:pt x="123648" y="334532"/>
                </a:lnTo>
                <a:lnTo>
                  <a:pt x="168401" y="340614"/>
                </a:lnTo>
                <a:lnTo>
                  <a:pt x="213155" y="334532"/>
                </a:lnTo>
                <a:lnTo>
                  <a:pt x="253379" y="317358"/>
                </a:lnTo>
                <a:lnTo>
                  <a:pt x="287464" y="290702"/>
                </a:lnTo>
                <a:lnTo>
                  <a:pt x="313802" y="256173"/>
                </a:lnTo>
                <a:lnTo>
                  <a:pt x="330785" y="215377"/>
                </a:lnTo>
                <a:lnTo>
                  <a:pt x="336803" y="169925"/>
                </a:lnTo>
                <a:lnTo>
                  <a:pt x="330785" y="124795"/>
                </a:lnTo>
                <a:lnTo>
                  <a:pt x="313802" y="84215"/>
                </a:lnTo>
                <a:lnTo>
                  <a:pt x="287464" y="49815"/>
                </a:lnTo>
                <a:lnTo>
                  <a:pt x="253379" y="23226"/>
                </a:lnTo>
                <a:lnTo>
                  <a:pt x="213155" y="6078"/>
                </a:lnTo>
                <a:lnTo>
                  <a:pt x="168401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7" name="object 67"/>
          <p:cNvSpPr txBox="1"/>
          <p:nvPr/>
        </p:nvSpPr>
        <p:spPr>
          <a:xfrm>
            <a:off x="3960001" y="2814285"/>
            <a:ext cx="218546" cy="209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361" dirty="0">
                <a:latin typeface="Arial"/>
                <a:cs typeface="Arial"/>
              </a:rPr>
              <a:t>19</a:t>
            </a:r>
            <a:endParaRPr sz="1361">
              <a:latin typeface="Arial"/>
              <a:cs typeface="Arial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4186449" y="2472266"/>
            <a:ext cx="514262" cy="331523"/>
          </a:xfrm>
          <a:custGeom>
            <a:avLst/>
            <a:gdLst/>
            <a:ahLst/>
            <a:cxnLst/>
            <a:rect l="l" t="t" r="r" b="b"/>
            <a:pathLst>
              <a:path w="528954" h="340994">
                <a:moveTo>
                  <a:pt x="528827" y="0"/>
                </a:moveTo>
                <a:lnTo>
                  <a:pt x="0" y="340613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9" name="object 69"/>
          <p:cNvSpPr txBox="1"/>
          <p:nvPr/>
        </p:nvSpPr>
        <p:spPr>
          <a:xfrm>
            <a:off x="3736269" y="3427695"/>
            <a:ext cx="16421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11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3964939" y="8973820"/>
            <a:ext cx="327819" cy="331523"/>
          </a:xfrm>
          <a:custGeom>
            <a:avLst/>
            <a:gdLst/>
            <a:ahLst/>
            <a:cxnLst/>
            <a:rect l="l" t="t" r="r" b="b"/>
            <a:pathLst>
              <a:path w="337185" h="340995">
                <a:moveTo>
                  <a:pt x="168401" y="0"/>
                </a:moveTo>
                <a:lnTo>
                  <a:pt x="123648" y="6078"/>
                </a:lnTo>
                <a:lnTo>
                  <a:pt x="83424" y="23226"/>
                </a:lnTo>
                <a:lnTo>
                  <a:pt x="49339" y="49815"/>
                </a:lnTo>
                <a:lnTo>
                  <a:pt x="23001" y="84215"/>
                </a:lnTo>
                <a:lnTo>
                  <a:pt x="6018" y="124795"/>
                </a:lnTo>
                <a:lnTo>
                  <a:pt x="0" y="169926"/>
                </a:lnTo>
                <a:lnTo>
                  <a:pt x="6018" y="215377"/>
                </a:lnTo>
                <a:lnTo>
                  <a:pt x="23001" y="256173"/>
                </a:lnTo>
                <a:lnTo>
                  <a:pt x="49339" y="290703"/>
                </a:lnTo>
                <a:lnTo>
                  <a:pt x="83424" y="317358"/>
                </a:lnTo>
                <a:lnTo>
                  <a:pt x="123648" y="334532"/>
                </a:lnTo>
                <a:lnTo>
                  <a:pt x="168401" y="340614"/>
                </a:lnTo>
                <a:lnTo>
                  <a:pt x="213155" y="334532"/>
                </a:lnTo>
                <a:lnTo>
                  <a:pt x="253379" y="317358"/>
                </a:lnTo>
                <a:lnTo>
                  <a:pt x="287464" y="290703"/>
                </a:lnTo>
                <a:lnTo>
                  <a:pt x="313802" y="256173"/>
                </a:lnTo>
                <a:lnTo>
                  <a:pt x="330785" y="215377"/>
                </a:lnTo>
                <a:lnTo>
                  <a:pt x="336803" y="169926"/>
                </a:lnTo>
                <a:lnTo>
                  <a:pt x="330785" y="124795"/>
                </a:lnTo>
                <a:lnTo>
                  <a:pt x="313802" y="84215"/>
                </a:lnTo>
                <a:lnTo>
                  <a:pt x="287464" y="49815"/>
                </a:lnTo>
                <a:lnTo>
                  <a:pt x="253379" y="23226"/>
                </a:lnTo>
                <a:lnTo>
                  <a:pt x="213155" y="6078"/>
                </a:lnTo>
                <a:lnTo>
                  <a:pt x="168401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1" name="object 71"/>
          <p:cNvSpPr txBox="1"/>
          <p:nvPr/>
        </p:nvSpPr>
        <p:spPr>
          <a:xfrm>
            <a:off x="4077794" y="9037285"/>
            <a:ext cx="218546" cy="209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361" dirty="0">
                <a:latin typeface="Arial"/>
                <a:cs typeface="Arial"/>
              </a:rPr>
              <a:t>31</a:t>
            </a:r>
            <a:endParaRPr sz="1361">
              <a:latin typeface="Arial"/>
              <a:cs typeface="Arial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3527354" y="7337072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1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2482780" y="7755642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2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4469682" y="7860088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3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1750824" y="8383116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4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3213216" y="8411267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5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2099759" y="9112830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9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2796886" y="9112830"/>
            <a:ext cx="16421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10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3952346" y="7538084"/>
            <a:ext cx="748242" cy="379060"/>
          </a:xfrm>
          <a:custGeom>
            <a:avLst/>
            <a:gdLst/>
            <a:ahLst/>
            <a:cxnLst/>
            <a:rect l="l" t="t" r="r" b="b"/>
            <a:pathLst>
              <a:path w="769620" h="389890">
                <a:moveTo>
                  <a:pt x="0" y="0"/>
                </a:moveTo>
                <a:lnTo>
                  <a:pt x="769619" y="389381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0" name="object 80"/>
          <p:cNvSpPr/>
          <p:nvPr/>
        </p:nvSpPr>
        <p:spPr>
          <a:xfrm>
            <a:off x="3250776" y="8672301"/>
            <a:ext cx="232745" cy="425979"/>
          </a:xfrm>
          <a:custGeom>
            <a:avLst/>
            <a:gdLst/>
            <a:ahLst/>
            <a:cxnLst/>
            <a:rect l="l" t="t" r="r" b="b"/>
            <a:pathLst>
              <a:path w="239395" h="438150">
                <a:moveTo>
                  <a:pt x="239268" y="0"/>
                </a:moveTo>
                <a:lnTo>
                  <a:pt x="0" y="438149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1" name="object 81"/>
          <p:cNvSpPr/>
          <p:nvPr/>
        </p:nvSpPr>
        <p:spPr>
          <a:xfrm>
            <a:off x="1752070" y="8672301"/>
            <a:ext cx="233362" cy="425979"/>
          </a:xfrm>
          <a:custGeom>
            <a:avLst/>
            <a:gdLst/>
            <a:ahLst/>
            <a:cxnLst/>
            <a:rect l="l" t="t" r="r" b="b"/>
            <a:pathLst>
              <a:path w="240030" h="438150">
                <a:moveTo>
                  <a:pt x="240030" y="0"/>
                </a:moveTo>
                <a:lnTo>
                  <a:pt x="0" y="438149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2" name="object 82"/>
          <p:cNvSpPr/>
          <p:nvPr/>
        </p:nvSpPr>
        <p:spPr>
          <a:xfrm>
            <a:off x="2126191" y="8672301"/>
            <a:ext cx="280899" cy="473516"/>
          </a:xfrm>
          <a:custGeom>
            <a:avLst/>
            <a:gdLst/>
            <a:ahLst/>
            <a:cxnLst/>
            <a:rect l="l" t="t" r="r" b="b"/>
            <a:pathLst>
              <a:path w="288925" h="487045">
                <a:moveTo>
                  <a:pt x="0" y="0"/>
                </a:moveTo>
                <a:lnTo>
                  <a:pt x="288798" y="486917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3" name="object 83"/>
          <p:cNvSpPr/>
          <p:nvPr/>
        </p:nvSpPr>
        <p:spPr>
          <a:xfrm>
            <a:off x="3670828" y="7301019"/>
            <a:ext cx="328436" cy="331523"/>
          </a:xfrm>
          <a:custGeom>
            <a:avLst/>
            <a:gdLst/>
            <a:ahLst/>
            <a:cxnLst/>
            <a:rect l="l" t="t" r="r" b="b"/>
            <a:pathLst>
              <a:path w="337820" h="340995">
                <a:moveTo>
                  <a:pt x="169163" y="0"/>
                </a:moveTo>
                <a:lnTo>
                  <a:pt x="124089" y="6078"/>
                </a:lnTo>
                <a:lnTo>
                  <a:pt x="83650" y="23226"/>
                </a:lnTo>
                <a:lnTo>
                  <a:pt x="49434" y="49815"/>
                </a:lnTo>
                <a:lnTo>
                  <a:pt x="23029" y="84215"/>
                </a:lnTo>
                <a:lnTo>
                  <a:pt x="6021" y="124795"/>
                </a:lnTo>
                <a:lnTo>
                  <a:pt x="0" y="169926"/>
                </a:lnTo>
                <a:lnTo>
                  <a:pt x="6021" y="215377"/>
                </a:lnTo>
                <a:lnTo>
                  <a:pt x="23029" y="256173"/>
                </a:lnTo>
                <a:lnTo>
                  <a:pt x="49434" y="290703"/>
                </a:lnTo>
                <a:lnTo>
                  <a:pt x="83650" y="317358"/>
                </a:lnTo>
                <a:lnTo>
                  <a:pt x="124089" y="334532"/>
                </a:lnTo>
                <a:lnTo>
                  <a:pt x="169163" y="340614"/>
                </a:lnTo>
                <a:lnTo>
                  <a:pt x="213917" y="334532"/>
                </a:lnTo>
                <a:lnTo>
                  <a:pt x="254141" y="317358"/>
                </a:lnTo>
                <a:lnTo>
                  <a:pt x="288226" y="290703"/>
                </a:lnTo>
                <a:lnTo>
                  <a:pt x="314564" y="256173"/>
                </a:lnTo>
                <a:lnTo>
                  <a:pt x="331547" y="215377"/>
                </a:lnTo>
                <a:lnTo>
                  <a:pt x="337565" y="169926"/>
                </a:lnTo>
                <a:lnTo>
                  <a:pt x="331547" y="124795"/>
                </a:lnTo>
                <a:lnTo>
                  <a:pt x="314564" y="84215"/>
                </a:lnTo>
                <a:lnTo>
                  <a:pt x="288226" y="49815"/>
                </a:lnTo>
                <a:lnTo>
                  <a:pt x="254141" y="23226"/>
                </a:lnTo>
                <a:lnTo>
                  <a:pt x="213917" y="6078"/>
                </a:lnTo>
                <a:lnTo>
                  <a:pt x="169163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4" name="object 84"/>
          <p:cNvSpPr txBox="1"/>
          <p:nvPr/>
        </p:nvSpPr>
        <p:spPr>
          <a:xfrm>
            <a:off x="3725898" y="7358556"/>
            <a:ext cx="218546" cy="209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361" dirty="0">
                <a:latin typeface="Arial"/>
                <a:cs typeface="Arial"/>
              </a:rPr>
              <a:t>13</a:t>
            </a:r>
            <a:endParaRPr sz="1361">
              <a:latin typeface="Arial"/>
              <a:cs typeface="Arial"/>
            </a:endParaRPr>
          </a:p>
        </p:txBody>
      </p:sp>
      <p:sp>
        <p:nvSpPr>
          <p:cNvPr id="85" name="object 85"/>
          <p:cNvSpPr/>
          <p:nvPr/>
        </p:nvSpPr>
        <p:spPr>
          <a:xfrm>
            <a:off x="4653915" y="7821084"/>
            <a:ext cx="328436" cy="331523"/>
          </a:xfrm>
          <a:custGeom>
            <a:avLst/>
            <a:gdLst/>
            <a:ahLst/>
            <a:cxnLst/>
            <a:rect l="l" t="t" r="r" b="b"/>
            <a:pathLst>
              <a:path w="337820" h="340995">
                <a:moveTo>
                  <a:pt x="168401" y="0"/>
                </a:moveTo>
                <a:lnTo>
                  <a:pt x="123648" y="6081"/>
                </a:lnTo>
                <a:lnTo>
                  <a:pt x="83424" y="23255"/>
                </a:lnTo>
                <a:lnTo>
                  <a:pt x="49339" y="49911"/>
                </a:lnTo>
                <a:lnTo>
                  <a:pt x="23001" y="84440"/>
                </a:lnTo>
                <a:lnTo>
                  <a:pt x="6018" y="125236"/>
                </a:lnTo>
                <a:lnTo>
                  <a:pt x="0" y="170688"/>
                </a:lnTo>
                <a:lnTo>
                  <a:pt x="6018" y="215818"/>
                </a:lnTo>
                <a:lnTo>
                  <a:pt x="23001" y="256398"/>
                </a:lnTo>
                <a:lnTo>
                  <a:pt x="49339" y="290798"/>
                </a:lnTo>
                <a:lnTo>
                  <a:pt x="83424" y="317387"/>
                </a:lnTo>
                <a:lnTo>
                  <a:pt x="123648" y="334535"/>
                </a:lnTo>
                <a:lnTo>
                  <a:pt x="168401" y="340614"/>
                </a:lnTo>
                <a:lnTo>
                  <a:pt x="213476" y="334535"/>
                </a:lnTo>
                <a:lnTo>
                  <a:pt x="253915" y="317387"/>
                </a:lnTo>
                <a:lnTo>
                  <a:pt x="288131" y="290798"/>
                </a:lnTo>
                <a:lnTo>
                  <a:pt x="314536" y="256398"/>
                </a:lnTo>
                <a:lnTo>
                  <a:pt x="331544" y="215818"/>
                </a:lnTo>
                <a:lnTo>
                  <a:pt x="337565" y="170688"/>
                </a:lnTo>
                <a:lnTo>
                  <a:pt x="331544" y="125236"/>
                </a:lnTo>
                <a:lnTo>
                  <a:pt x="314536" y="84440"/>
                </a:lnTo>
                <a:lnTo>
                  <a:pt x="288131" y="49911"/>
                </a:lnTo>
                <a:lnTo>
                  <a:pt x="253915" y="23255"/>
                </a:lnTo>
                <a:lnTo>
                  <a:pt x="213476" y="6081"/>
                </a:lnTo>
                <a:lnTo>
                  <a:pt x="168401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6" name="object 86"/>
          <p:cNvSpPr txBox="1"/>
          <p:nvPr/>
        </p:nvSpPr>
        <p:spPr>
          <a:xfrm>
            <a:off x="4708243" y="7877881"/>
            <a:ext cx="219163" cy="209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361" spc="5" dirty="0">
                <a:latin typeface="Arial"/>
                <a:cs typeface="Arial"/>
              </a:rPr>
              <a:t>16</a:t>
            </a:r>
            <a:endParaRPr sz="1361">
              <a:latin typeface="Arial"/>
              <a:cs typeface="Arial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2641070" y="7821084"/>
            <a:ext cx="327819" cy="331523"/>
          </a:xfrm>
          <a:custGeom>
            <a:avLst/>
            <a:gdLst/>
            <a:ahLst/>
            <a:cxnLst/>
            <a:rect l="l" t="t" r="r" b="b"/>
            <a:pathLst>
              <a:path w="337185" h="340995">
                <a:moveTo>
                  <a:pt x="168401" y="0"/>
                </a:moveTo>
                <a:lnTo>
                  <a:pt x="123648" y="6081"/>
                </a:lnTo>
                <a:lnTo>
                  <a:pt x="83424" y="23255"/>
                </a:lnTo>
                <a:lnTo>
                  <a:pt x="49339" y="49911"/>
                </a:lnTo>
                <a:lnTo>
                  <a:pt x="23001" y="84440"/>
                </a:lnTo>
                <a:lnTo>
                  <a:pt x="6018" y="125236"/>
                </a:lnTo>
                <a:lnTo>
                  <a:pt x="0" y="170688"/>
                </a:lnTo>
                <a:lnTo>
                  <a:pt x="6018" y="215818"/>
                </a:lnTo>
                <a:lnTo>
                  <a:pt x="23001" y="256398"/>
                </a:lnTo>
                <a:lnTo>
                  <a:pt x="49339" y="290798"/>
                </a:lnTo>
                <a:lnTo>
                  <a:pt x="83424" y="317387"/>
                </a:lnTo>
                <a:lnTo>
                  <a:pt x="123648" y="334535"/>
                </a:lnTo>
                <a:lnTo>
                  <a:pt x="168401" y="340614"/>
                </a:lnTo>
                <a:lnTo>
                  <a:pt x="213155" y="334535"/>
                </a:lnTo>
                <a:lnTo>
                  <a:pt x="253379" y="317387"/>
                </a:lnTo>
                <a:lnTo>
                  <a:pt x="287464" y="290798"/>
                </a:lnTo>
                <a:lnTo>
                  <a:pt x="313802" y="256398"/>
                </a:lnTo>
                <a:lnTo>
                  <a:pt x="330785" y="215818"/>
                </a:lnTo>
                <a:lnTo>
                  <a:pt x="336803" y="170688"/>
                </a:lnTo>
                <a:lnTo>
                  <a:pt x="330785" y="125236"/>
                </a:lnTo>
                <a:lnTo>
                  <a:pt x="313802" y="84440"/>
                </a:lnTo>
                <a:lnTo>
                  <a:pt x="287464" y="49911"/>
                </a:lnTo>
                <a:lnTo>
                  <a:pt x="253379" y="23255"/>
                </a:lnTo>
                <a:lnTo>
                  <a:pt x="213155" y="6081"/>
                </a:lnTo>
                <a:lnTo>
                  <a:pt x="168401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8" name="object 88"/>
          <p:cNvSpPr txBox="1"/>
          <p:nvPr/>
        </p:nvSpPr>
        <p:spPr>
          <a:xfrm>
            <a:off x="2694658" y="7877881"/>
            <a:ext cx="219163" cy="209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361" spc="5" dirty="0">
                <a:latin typeface="Arial"/>
                <a:cs typeface="Arial"/>
              </a:rPr>
              <a:t>21</a:t>
            </a:r>
            <a:endParaRPr sz="1361">
              <a:latin typeface="Arial"/>
              <a:cs typeface="Arial"/>
            </a:endParaRPr>
          </a:p>
        </p:txBody>
      </p:sp>
      <p:sp>
        <p:nvSpPr>
          <p:cNvPr id="89" name="object 89"/>
          <p:cNvSpPr/>
          <p:nvPr/>
        </p:nvSpPr>
        <p:spPr>
          <a:xfrm>
            <a:off x="2921846" y="7538084"/>
            <a:ext cx="749476" cy="331523"/>
          </a:xfrm>
          <a:custGeom>
            <a:avLst/>
            <a:gdLst/>
            <a:ahLst/>
            <a:cxnLst/>
            <a:rect l="l" t="t" r="r" b="b"/>
            <a:pathLst>
              <a:path w="770889" h="340995">
                <a:moveTo>
                  <a:pt x="770382" y="0"/>
                </a:moveTo>
                <a:lnTo>
                  <a:pt x="0" y="340613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0" name="object 90"/>
          <p:cNvSpPr/>
          <p:nvPr/>
        </p:nvSpPr>
        <p:spPr>
          <a:xfrm>
            <a:off x="3390053" y="8388561"/>
            <a:ext cx="327819" cy="331523"/>
          </a:xfrm>
          <a:custGeom>
            <a:avLst/>
            <a:gdLst/>
            <a:ahLst/>
            <a:cxnLst/>
            <a:rect l="l" t="t" r="r" b="b"/>
            <a:pathLst>
              <a:path w="337185" h="340995">
                <a:moveTo>
                  <a:pt x="168401" y="0"/>
                </a:moveTo>
                <a:lnTo>
                  <a:pt x="123648" y="6081"/>
                </a:lnTo>
                <a:lnTo>
                  <a:pt x="83424" y="23255"/>
                </a:lnTo>
                <a:lnTo>
                  <a:pt x="49339" y="49911"/>
                </a:lnTo>
                <a:lnTo>
                  <a:pt x="23001" y="84440"/>
                </a:lnTo>
                <a:lnTo>
                  <a:pt x="6018" y="125236"/>
                </a:lnTo>
                <a:lnTo>
                  <a:pt x="0" y="170687"/>
                </a:lnTo>
                <a:lnTo>
                  <a:pt x="6018" y="215818"/>
                </a:lnTo>
                <a:lnTo>
                  <a:pt x="23001" y="256398"/>
                </a:lnTo>
                <a:lnTo>
                  <a:pt x="49339" y="290798"/>
                </a:lnTo>
                <a:lnTo>
                  <a:pt x="83424" y="317387"/>
                </a:lnTo>
                <a:lnTo>
                  <a:pt x="123648" y="334535"/>
                </a:lnTo>
                <a:lnTo>
                  <a:pt x="168401" y="340613"/>
                </a:lnTo>
                <a:lnTo>
                  <a:pt x="213155" y="334535"/>
                </a:lnTo>
                <a:lnTo>
                  <a:pt x="253379" y="317387"/>
                </a:lnTo>
                <a:lnTo>
                  <a:pt x="287464" y="290798"/>
                </a:lnTo>
                <a:lnTo>
                  <a:pt x="313802" y="256398"/>
                </a:lnTo>
                <a:lnTo>
                  <a:pt x="330785" y="215818"/>
                </a:lnTo>
                <a:lnTo>
                  <a:pt x="336803" y="170687"/>
                </a:lnTo>
                <a:lnTo>
                  <a:pt x="330785" y="125236"/>
                </a:lnTo>
                <a:lnTo>
                  <a:pt x="313802" y="84440"/>
                </a:lnTo>
                <a:lnTo>
                  <a:pt x="287464" y="49911"/>
                </a:lnTo>
                <a:lnTo>
                  <a:pt x="253379" y="23255"/>
                </a:lnTo>
                <a:lnTo>
                  <a:pt x="213155" y="6081"/>
                </a:lnTo>
                <a:lnTo>
                  <a:pt x="168401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1" name="object 91"/>
          <p:cNvSpPr/>
          <p:nvPr/>
        </p:nvSpPr>
        <p:spPr>
          <a:xfrm>
            <a:off x="3390053" y="8388561"/>
            <a:ext cx="327819" cy="331523"/>
          </a:xfrm>
          <a:custGeom>
            <a:avLst/>
            <a:gdLst/>
            <a:ahLst/>
            <a:cxnLst/>
            <a:rect l="l" t="t" r="r" b="b"/>
            <a:pathLst>
              <a:path w="337185" h="340995">
                <a:moveTo>
                  <a:pt x="168401" y="0"/>
                </a:moveTo>
                <a:lnTo>
                  <a:pt x="123648" y="6081"/>
                </a:lnTo>
                <a:lnTo>
                  <a:pt x="83424" y="23255"/>
                </a:lnTo>
                <a:lnTo>
                  <a:pt x="49339" y="49911"/>
                </a:lnTo>
                <a:lnTo>
                  <a:pt x="23001" y="84440"/>
                </a:lnTo>
                <a:lnTo>
                  <a:pt x="6018" y="125236"/>
                </a:lnTo>
                <a:lnTo>
                  <a:pt x="0" y="170687"/>
                </a:lnTo>
                <a:lnTo>
                  <a:pt x="6018" y="215818"/>
                </a:lnTo>
                <a:lnTo>
                  <a:pt x="23001" y="256398"/>
                </a:lnTo>
                <a:lnTo>
                  <a:pt x="49339" y="290798"/>
                </a:lnTo>
                <a:lnTo>
                  <a:pt x="83424" y="317387"/>
                </a:lnTo>
                <a:lnTo>
                  <a:pt x="123648" y="334535"/>
                </a:lnTo>
                <a:lnTo>
                  <a:pt x="168401" y="340613"/>
                </a:lnTo>
                <a:lnTo>
                  <a:pt x="213155" y="334535"/>
                </a:lnTo>
                <a:lnTo>
                  <a:pt x="253379" y="317387"/>
                </a:lnTo>
                <a:lnTo>
                  <a:pt x="287464" y="290798"/>
                </a:lnTo>
                <a:lnTo>
                  <a:pt x="313802" y="256398"/>
                </a:lnTo>
                <a:lnTo>
                  <a:pt x="330785" y="215818"/>
                </a:lnTo>
                <a:lnTo>
                  <a:pt x="336803" y="170687"/>
                </a:lnTo>
                <a:lnTo>
                  <a:pt x="330785" y="125236"/>
                </a:lnTo>
                <a:lnTo>
                  <a:pt x="313802" y="84440"/>
                </a:lnTo>
                <a:lnTo>
                  <a:pt x="287464" y="49911"/>
                </a:lnTo>
                <a:lnTo>
                  <a:pt x="253379" y="23255"/>
                </a:lnTo>
                <a:lnTo>
                  <a:pt x="213155" y="6081"/>
                </a:lnTo>
                <a:lnTo>
                  <a:pt x="168401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2" name="object 92"/>
          <p:cNvSpPr/>
          <p:nvPr/>
        </p:nvSpPr>
        <p:spPr>
          <a:xfrm>
            <a:off x="3665644" y="8659707"/>
            <a:ext cx="417335" cy="413632"/>
          </a:xfrm>
          <a:custGeom>
            <a:avLst/>
            <a:gdLst/>
            <a:ahLst/>
            <a:cxnLst/>
            <a:rect l="l" t="t" r="r" b="b"/>
            <a:pathLst>
              <a:path w="429260" h="425450">
                <a:moveTo>
                  <a:pt x="0" y="0"/>
                </a:moveTo>
                <a:lnTo>
                  <a:pt x="429006" y="425196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3" name="object 93"/>
          <p:cNvSpPr/>
          <p:nvPr/>
        </p:nvSpPr>
        <p:spPr>
          <a:xfrm>
            <a:off x="2266950" y="9098280"/>
            <a:ext cx="328436" cy="330906"/>
          </a:xfrm>
          <a:custGeom>
            <a:avLst/>
            <a:gdLst/>
            <a:ahLst/>
            <a:cxnLst/>
            <a:rect l="l" t="t" r="r" b="b"/>
            <a:pathLst>
              <a:path w="337819" h="340359">
                <a:moveTo>
                  <a:pt x="168402" y="0"/>
                </a:moveTo>
                <a:lnTo>
                  <a:pt x="123648" y="6078"/>
                </a:lnTo>
                <a:lnTo>
                  <a:pt x="83424" y="23226"/>
                </a:lnTo>
                <a:lnTo>
                  <a:pt x="49339" y="49815"/>
                </a:lnTo>
                <a:lnTo>
                  <a:pt x="23001" y="84215"/>
                </a:lnTo>
                <a:lnTo>
                  <a:pt x="6018" y="124795"/>
                </a:lnTo>
                <a:lnTo>
                  <a:pt x="0" y="169925"/>
                </a:lnTo>
                <a:lnTo>
                  <a:pt x="6018" y="215056"/>
                </a:lnTo>
                <a:lnTo>
                  <a:pt x="23001" y="255636"/>
                </a:lnTo>
                <a:lnTo>
                  <a:pt x="49339" y="290036"/>
                </a:lnTo>
                <a:lnTo>
                  <a:pt x="83424" y="316625"/>
                </a:lnTo>
                <a:lnTo>
                  <a:pt x="123648" y="333773"/>
                </a:lnTo>
                <a:lnTo>
                  <a:pt x="168402" y="339851"/>
                </a:lnTo>
                <a:lnTo>
                  <a:pt x="213476" y="333773"/>
                </a:lnTo>
                <a:lnTo>
                  <a:pt x="253915" y="316625"/>
                </a:lnTo>
                <a:lnTo>
                  <a:pt x="288131" y="290036"/>
                </a:lnTo>
                <a:lnTo>
                  <a:pt x="314536" y="255636"/>
                </a:lnTo>
                <a:lnTo>
                  <a:pt x="331544" y="215056"/>
                </a:lnTo>
                <a:lnTo>
                  <a:pt x="337566" y="169925"/>
                </a:lnTo>
                <a:lnTo>
                  <a:pt x="331544" y="124795"/>
                </a:lnTo>
                <a:lnTo>
                  <a:pt x="314536" y="84215"/>
                </a:lnTo>
                <a:lnTo>
                  <a:pt x="288131" y="49815"/>
                </a:lnTo>
                <a:lnTo>
                  <a:pt x="253915" y="23226"/>
                </a:lnTo>
                <a:lnTo>
                  <a:pt x="213476" y="6078"/>
                </a:lnTo>
                <a:lnTo>
                  <a:pt x="168402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4" name="object 94"/>
          <p:cNvSpPr txBox="1"/>
          <p:nvPr/>
        </p:nvSpPr>
        <p:spPr>
          <a:xfrm>
            <a:off x="2321278" y="9156558"/>
            <a:ext cx="219163" cy="209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361" spc="5" dirty="0">
                <a:latin typeface="Arial"/>
                <a:cs typeface="Arial"/>
              </a:rPr>
              <a:t>26</a:t>
            </a:r>
            <a:endParaRPr sz="1361">
              <a:latin typeface="Arial"/>
              <a:cs typeface="Arial"/>
            </a:endParaRPr>
          </a:p>
        </p:txBody>
      </p:sp>
      <p:sp>
        <p:nvSpPr>
          <p:cNvPr id="95" name="object 95"/>
          <p:cNvSpPr/>
          <p:nvPr/>
        </p:nvSpPr>
        <p:spPr>
          <a:xfrm>
            <a:off x="1892089" y="8388561"/>
            <a:ext cx="327201" cy="331523"/>
          </a:xfrm>
          <a:custGeom>
            <a:avLst/>
            <a:gdLst/>
            <a:ahLst/>
            <a:cxnLst/>
            <a:rect l="l" t="t" r="r" b="b"/>
            <a:pathLst>
              <a:path w="336550" h="340995">
                <a:moveTo>
                  <a:pt x="168401" y="0"/>
                </a:moveTo>
                <a:lnTo>
                  <a:pt x="123648" y="6081"/>
                </a:lnTo>
                <a:lnTo>
                  <a:pt x="83424" y="23255"/>
                </a:lnTo>
                <a:lnTo>
                  <a:pt x="49339" y="49911"/>
                </a:lnTo>
                <a:lnTo>
                  <a:pt x="23001" y="84440"/>
                </a:lnTo>
                <a:lnTo>
                  <a:pt x="6018" y="125236"/>
                </a:lnTo>
                <a:lnTo>
                  <a:pt x="0" y="170687"/>
                </a:lnTo>
                <a:lnTo>
                  <a:pt x="6018" y="215818"/>
                </a:lnTo>
                <a:lnTo>
                  <a:pt x="23001" y="256398"/>
                </a:lnTo>
                <a:lnTo>
                  <a:pt x="49339" y="290798"/>
                </a:lnTo>
                <a:lnTo>
                  <a:pt x="83424" y="317387"/>
                </a:lnTo>
                <a:lnTo>
                  <a:pt x="123648" y="334535"/>
                </a:lnTo>
                <a:lnTo>
                  <a:pt x="168401" y="340613"/>
                </a:lnTo>
                <a:lnTo>
                  <a:pt x="213098" y="334535"/>
                </a:lnTo>
                <a:lnTo>
                  <a:pt x="253181" y="317387"/>
                </a:lnTo>
                <a:lnTo>
                  <a:pt x="287083" y="290798"/>
                </a:lnTo>
                <a:lnTo>
                  <a:pt x="313238" y="256398"/>
                </a:lnTo>
                <a:lnTo>
                  <a:pt x="330080" y="215818"/>
                </a:lnTo>
                <a:lnTo>
                  <a:pt x="336041" y="170687"/>
                </a:lnTo>
                <a:lnTo>
                  <a:pt x="330080" y="125236"/>
                </a:lnTo>
                <a:lnTo>
                  <a:pt x="313238" y="84440"/>
                </a:lnTo>
                <a:lnTo>
                  <a:pt x="287083" y="49911"/>
                </a:lnTo>
                <a:lnTo>
                  <a:pt x="253181" y="23255"/>
                </a:lnTo>
                <a:lnTo>
                  <a:pt x="213098" y="6081"/>
                </a:lnTo>
                <a:lnTo>
                  <a:pt x="168401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6" name="object 96"/>
          <p:cNvSpPr txBox="1"/>
          <p:nvPr/>
        </p:nvSpPr>
        <p:spPr>
          <a:xfrm>
            <a:off x="1946415" y="8448322"/>
            <a:ext cx="218546" cy="209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361" dirty="0">
                <a:latin typeface="Arial"/>
                <a:cs typeface="Arial"/>
              </a:rPr>
              <a:t>24</a:t>
            </a:r>
            <a:endParaRPr sz="1361">
              <a:latin typeface="Arial"/>
              <a:cs typeface="Arial"/>
            </a:endParaRPr>
          </a:p>
        </p:txBody>
      </p:sp>
      <p:sp>
        <p:nvSpPr>
          <p:cNvPr id="97" name="object 97"/>
          <p:cNvSpPr/>
          <p:nvPr/>
        </p:nvSpPr>
        <p:spPr>
          <a:xfrm>
            <a:off x="2173604" y="8104823"/>
            <a:ext cx="514262" cy="332140"/>
          </a:xfrm>
          <a:custGeom>
            <a:avLst/>
            <a:gdLst/>
            <a:ahLst/>
            <a:cxnLst/>
            <a:rect l="l" t="t" r="r" b="b"/>
            <a:pathLst>
              <a:path w="528955" h="341629">
                <a:moveTo>
                  <a:pt x="528828" y="0"/>
                </a:moveTo>
                <a:lnTo>
                  <a:pt x="0" y="341375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8" name="object 98"/>
          <p:cNvSpPr/>
          <p:nvPr/>
        </p:nvSpPr>
        <p:spPr>
          <a:xfrm>
            <a:off x="1517226" y="9098280"/>
            <a:ext cx="329053" cy="330906"/>
          </a:xfrm>
          <a:custGeom>
            <a:avLst/>
            <a:gdLst/>
            <a:ahLst/>
            <a:cxnLst/>
            <a:rect l="l" t="t" r="r" b="b"/>
            <a:pathLst>
              <a:path w="338455" h="340359">
                <a:moveTo>
                  <a:pt x="169163" y="0"/>
                </a:moveTo>
                <a:lnTo>
                  <a:pt x="124354" y="6078"/>
                </a:lnTo>
                <a:lnTo>
                  <a:pt x="83989" y="23226"/>
                </a:lnTo>
                <a:lnTo>
                  <a:pt x="49720" y="49815"/>
                </a:lnTo>
                <a:lnTo>
                  <a:pt x="23198" y="84215"/>
                </a:lnTo>
                <a:lnTo>
                  <a:pt x="6074" y="124795"/>
                </a:lnTo>
                <a:lnTo>
                  <a:pt x="0" y="169925"/>
                </a:lnTo>
                <a:lnTo>
                  <a:pt x="6074" y="215056"/>
                </a:lnTo>
                <a:lnTo>
                  <a:pt x="23198" y="255636"/>
                </a:lnTo>
                <a:lnTo>
                  <a:pt x="49720" y="290036"/>
                </a:lnTo>
                <a:lnTo>
                  <a:pt x="83989" y="316625"/>
                </a:lnTo>
                <a:lnTo>
                  <a:pt x="124354" y="333773"/>
                </a:lnTo>
                <a:lnTo>
                  <a:pt x="169163" y="339851"/>
                </a:lnTo>
                <a:lnTo>
                  <a:pt x="214238" y="333773"/>
                </a:lnTo>
                <a:lnTo>
                  <a:pt x="254677" y="316625"/>
                </a:lnTo>
                <a:lnTo>
                  <a:pt x="288893" y="290036"/>
                </a:lnTo>
                <a:lnTo>
                  <a:pt x="315298" y="255636"/>
                </a:lnTo>
                <a:lnTo>
                  <a:pt x="332306" y="215056"/>
                </a:lnTo>
                <a:lnTo>
                  <a:pt x="338328" y="169925"/>
                </a:lnTo>
                <a:lnTo>
                  <a:pt x="332306" y="124795"/>
                </a:lnTo>
                <a:lnTo>
                  <a:pt x="315298" y="84215"/>
                </a:lnTo>
                <a:lnTo>
                  <a:pt x="288893" y="49815"/>
                </a:lnTo>
                <a:lnTo>
                  <a:pt x="254677" y="23226"/>
                </a:lnTo>
                <a:lnTo>
                  <a:pt x="214238" y="6078"/>
                </a:lnTo>
                <a:lnTo>
                  <a:pt x="169163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9" name="object 99"/>
          <p:cNvSpPr txBox="1"/>
          <p:nvPr/>
        </p:nvSpPr>
        <p:spPr>
          <a:xfrm>
            <a:off x="1437451" y="9008381"/>
            <a:ext cx="353131" cy="3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47"/>
              </a:lnSpc>
            </a:pPr>
            <a:r>
              <a:rPr sz="1069" spc="10" dirty="0">
                <a:latin typeface="Times New Roman"/>
                <a:cs typeface="Times New Roman"/>
              </a:rPr>
              <a:t>8</a:t>
            </a:r>
            <a:endParaRPr sz="1069">
              <a:latin typeface="Times New Roman"/>
              <a:cs typeface="Times New Roman"/>
            </a:endParaRPr>
          </a:p>
          <a:p>
            <a:pPr marL="146929">
              <a:lnSpc>
                <a:spcPts val="1497"/>
              </a:lnSpc>
            </a:pPr>
            <a:r>
              <a:rPr sz="1361" dirty="0">
                <a:latin typeface="Arial"/>
                <a:cs typeface="Arial"/>
              </a:rPr>
              <a:t>65</a:t>
            </a:r>
            <a:endParaRPr sz="1361">
              <a:latin typeface="Arial"/>
              <a:cs typeface="Arial"/>
            </a:endParaRPr>
          </a:p>
        </p:txBody>
      </p:sp>
      <p:sp>
        <p:nvSpPr>
          <p:cNvPr id="100" name="object 100"/>
          <p:cNvSpPr/>
          <p:nvPr/>
        </p:nvSpPr>
        <p:spPr>
          <a:xfrm>
            <a:off x="3015932" y="9098280"/>
            <a:ext cx="327819" cy="330906"/>
          </a:xfrm>
          <a:custGeom>
            <a:avLst/>
            <a:gdLst/>
            <a:ahLst/>
            <a:cxnLst/>
            <a:rect l="l" t="t" r="r" b="b"/>
            <a:pathLst>
              <a:path w="337185" h="340359">
                <a:moveTo>
                  <a:pt x="168401" y="0"/>
                </a:moveTo>
                <a:lnTo>
                  <a:pt x="123648" y="6078"/>
                </a:lnTo>
                <a:lnTo>
                  <a:pt x="83424" y="23226"/>
                </a:lnTo>
                <a:lnTo>
                  <a:pt x="49339" y="49815"/>
                </a:lnTo>
                <a:lnTo>
                  <a:pt x="23001" y="84215"/>
                </a:lnTo>
                <a:lnTo>
                  <a:pt x="6018" y="124795"/>
                </a:lnTo>
                <a:lnTo>
                  <a:pt x="0" y="169925"/>
                </a:lnTo>
                <a:lnTo>
                  <a:pt x="6018" y="215056"/>
                </a:lnTo>
                <a:lnTo>
                  <a:pt x="23001" y="255636"/>
                </a:lnTo>
                <a:lnTo>
                  <a:pt x="49339" y="290036"/>
                </a:lnTo>
                <a:lnTo>
                  <a:pt x="83424" y="316625"/>
                </a:lnTo>
                <a:lnTo>
                  <a:pt x="123648" y="333773"/>
                </a:lnTo>
                <a:lnTo>
                  <a:pt x="168401" y="339851"/>
                </a:lnTo>
                <a:lnTo>
                  <a:pt x="213155" y="333773"/>
                </a:lnTo>
                <a:lnTo>
                  <a:pt x="253379" y="316625"/>
                </a:lnTo>
                <a:lnTo>
                  <a:pt x="287464" y="290036"/>
                </a:lnTo>
                <a:lnTo>
                  <a:pt x="313802" y="255636"/>
                </a:lnTo>
                <a:lnTo>
                  <a:pt x="330785" y="215056"/>
                </a:lnTo>
                <a:lnTo>
                  <a:pt x="336803" y="169925"/>
                </a:lnTo>
                <a:lnTo>
                  <a:pt x="330785" y="124795"/>
                </a:lnTo>
                <a:lnTo>
                  <a:pt x="313802" y="84215"/>
                </a:lnTo>
                <a:lnTo>
                  <a:pt x="287464" y="49815"/>
                </a:lnTo>
                <a:lnTo>
                  <a:pt x="253379" y="23226"/>
                </a:lnTo>
                <a:lnTo>
                  <a:pt x="213155" y="6078"/>
                </a:lnTo>
                <a:lnTo>
                  <a:pt x="168401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1" name="object 101"/>
          <p:cNvSpPr txBox="1"/>
          <p:nvPr/>
        </p:nvSpPr>
        <p:spPr>
          <a:xfrm>
            <a:off x="3069520" y="9156558"/>
            <a:ext cx="219163" cy="209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361" spc="5" dirty="0">
                <a:latin typeface="Arial"/>
                <a:cs typeface="Arial"/>
              </a:rPr>
              <a:t>32</a:t>
            </a:r>
            <a:endParaRPr sz="1361">
              <a:latin typeface="Arial"/>
              <a:cs typeface="Arial"/>
            </a:endParaRPr>
          </a:p>
        </p:txBody>
      </p:sp>
      <p:sp>
        <p:nvSpPr>
          <p:cNvPr id="102" name="object 102"/>
          <p:cNvSpPr/>
          <p:nvPr/>
        </p:nvSpPr>
        <p:spPr>
          <a:xfrm>
            <a:off x="5402897" y="8388561"/>
            <a:ext cx="327819" cy="331523"/>
          </a:xfrm>
          <a:custGeom>
            <a:avLst/>
            <a:gdLst/>
            <a:ahLst/>
            <a:cxnLst/>
            <a:rect l="l" t="t" r="r" b="b"/>
            <a:pathLst>
              <a:path w="337185" h="340995">
                <a:moveTo>
                  <a:pt x="168401" y="0"/>
                </a:moveTo>
                <a:lnTo>
                  <a:pt x="123648" y="6081"/>
                </a:lnTo>
                <a:lnTo>
                  <a:pt x="83424" y="23255"/>
                </a:lnTo>
                <a:lnTo>
                  <a:pt x="49339" y="49911"/>
                </a:lnTo>
                <a:lnTo>
                  <a:pt x="23001" y="84440"/>
                </a:lnTo>
                <a:lnTo>
                  <a:pt x="6018" y="125236"/>
                </a:lnTo>
                <a:lnTo>
                  <a:pt x="0" y="170687"/>
                </a:lnTo>
                <a:lnTo>
                  <a:pt x="6018" y="215818"/>
                </a:lnTo>
                <a:lnTo>
                  <a:pt x="23001" y="256398"/>
                </a:lnTo>
                <a:lnTo>
                  <a:pt x="49339" y="290798"/>
                </a:lnTo>
                <a:lnTo>
                  <a:pt x="83424" y="317387"/>
                </a:lnTo>
                <a:lnTo>
                  <a:pt x="123648" y="334535"/>
                </a:lnTo>
                <a:lnTo>
                  <a:pt x="168401" y="340613"/>
                </a:lnTo>
                <a:lnTo>
                  <a:pt x="213419" y="334535"/>
                </a:lnTo>
                <a:lnTo>
                  <a:pt x="253717" y="317387"/>
                </a:lnTo>
                <a:lnTo>
                  <a:pt x="287750" y="290798"/>
                </a:lnTo>
                <a:lnTo>
                  <a:pt x="313972" y="256398"/>
                </a:lnTo>
                <a:lnTo>
                  <a:pt x="330838" y="215818"/>
                </a:lnTo>
                <a:lnTo>
                  <a:pt x="336804" y="170687"/>
                </a:lnTo>
                <a:lnTo>
                  <a:pt x="330838" y="125236"/>
                </a:lnTo>
                <a:lnTo>
                  <a:pt x="313972" y="84440"/>
                </a:lnTo>
                <a:lnTo>
                  <a:pt x="287750" y="49911"/>
                </a:lnTo>
                <a:lnTo>
                  <a:pt x="253717" y="23255"/>
                </a:lnTo>
                <a:lnTo>
                  <a:pt x="213419" y="6081"/>
                </a:lnTo>
                <a:lnTo>
                  <a:pt x="168401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3" name="object 103"/>
          <p:cNvSpPr txBox="1"/>
          <p:nvPr/>
        </p:nvSpPr>
        <p:spPr>
          <a:xfrm>
            <a:off x="5201618" y="8450532"/>
            <a:ext cx="474751" cy="209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268546" algn="l"/>
              </a:tabLst>
            </a:pPr>
            <a:r>
              <a:rPr sz="1069" spc="10" dirty="0">
                <a:latin typeface="Times New Roman"/>
                <a:cs typeface="Times New Roman"/>
              </a:rPr>
              <a:t>7	</a:t>
            </a:r>
            <a:r>
              <a:rPr sz="1361" dirty="0">
                <a:latin typeface="Arial"/>
                <a:cs typeface="Arial"/>
              </a:rPr>
              <a:t>68</a:t>
            </a:r>
            <a:endParaRPr sz="1361">
              <a:latin typeface="Arial"/>
              <a:cs typeface="Arial"/>
            </a:endParaRPr>
          </a:p>
        </p:txBody>
      </p:sp>
      <p:sp>
        <p:nvSpPr>
          <p:cNvPr id="104" name="object 104"/>
          <p:cNvSpPr/>
          <p:nvPr/>
        </p:nvSpPr>
        <p:spPr>
          <a:xfrm>
            <a:off x="4935432" y="8104823"/>
            <a:ext cx="516114" cy="332140"/>
          </a:xfrm>
          <a:custGeom>
            <a:avLst/>
            <a:gdLst/>
            <a:ahLst/>
            <a:cxnLst/>
            <a:rect l="l" t="t" r="r" b="b"/>
            <a:pathLst>
              <a:path w="530860" h="341629">
                <a:moveTo>
                  <a:pt x="0" y="0"/>
                </a:moveTo>
                <a:lnTo>
                  <a:pt x="530351" y="341375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5" name="object 105"/>
          <p:cNvSpPr/>
          <p:nvPr/>
        </p:nvSpPr>
        <p:spPr>
          <a:xfrm>
            <a:off x="3904933" y="8388561"/>
            <a:ext cx="327819" cy="331523"/>
          </a:xfrm>
          <a:custGeom>
            <a:avLst/>
            <a:gdLst/>
            <a:ahLst/>
            <a:cxnLst/>
            <a:rect l="l" t="t" r="r" b="b"/>
            <a:pathLst>
              <a:path w="337185" h="340995">
                <a:moveTo>
                  <a:pt x="168401" y="0"/>
                </a:moveTo>
                <a:lnTo>
                  <a:pt x="123648" y="6081"/>
                </a:lnTo>
                <a:lnTo>
                  <a:pt x="83424" y="23255"/>
                </a:lnTo>
                <a:lnTo>
                  <a:pt x="49339" y="49911"/>
                </a:lnTo>
                <a:lnTo>
                  <a:pt x="23001" y="84440"/>
                </a:lnTo>
                <a:lnTo>
                  <a:pt x="6018" y="125236"/>
                </a:lnTo>
                <a:lnTo>
                  <a:pt x="0" y="170687"/>
                </a:lnTo>
                <a:lnTo>
                  <a:pt x="6018" y="215818"/>
                </a:lnTo>
                <a:lnTo>
                  <a:pt x="23001" y="256398"/>
                </a:lnTo>
                <a:lnTo>
                  <a:pt x="49339" y="290798"/>
                </a:lnTo>
                <a:lnTo>
                  <a:pt x="83424" y="317387"/>
                </a:lnTo>
                <a:lnTo>
                  <a:pt x="123648" y="334535"/>
                </a:lnTo>
                <a:lnTo>
                  <a:pt x="168401" y="340613"/>
                </a:lnTo>
                <a:lnTo>
                  <a:pt x="213155" y="334535"/>
                </a:lnTo>
                <a:lnTo>
                  <a:pt x="253379" y="317387"/>
                </a:lnTo>
                <a:lnTo>
                  <a:pt x="287464" y="290798"/>
                </a:lnTo>
                <a:lnTo>
                  <a:pt x="313802" y="256398"/>
                </a:lnTo>
                <a:lnTo>
                  <a:pt x="330785" y="215818"/>
                </a:lnTo>
                <a:lnTo>
                  <a:pt x="336803" y="170687"/>
                </a:lnTo>
                <a:lnTo>
                  <a:pt x="330785" y="125236"/>
                </a:lnTo>
                <a:lnTo>
                  <a:pt x="313802" y="84440"/>
                </a:lnTo>
                <a:lnTo>
                  <a:pt x="287464" y="49911"/>
                </a:lnTo>
                <a:lnTo>
                  <a:pt x="253379" y="23255"/>
                </a:lnTo>
                <a:lnTo>
                  <a:pt x="213155" y="6081"/>
                </a:lnTo>
                <a:lnTo>
                  <a:pt x="168401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6" name="object 106"/>
          <p:cNvSpPr txBox="1"/>
          <p:nvPr/>
        </p:nvSpPr>
        <p:spPr>
          <a:xfrm>
            <a:off x="3960001" y="8450532"/>
            <a:ext cx="394494" cy="209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361" dirty="0">
                <a:latin typeface="Arial"/>
                <a:cs typeface="Arial"/>
              </a:rPr>
              <a:t>19</a:t>
            </a:r>
            <a:r>
              <a:rPr sz="1361" spc="369" dirty="0">
                <a:latin typeface="Arial"/>
                <a:cs typeface="Arial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6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07" name="object 107"/>
          <p:cNvSpPr/>
          <p:nvPr/>
        </p:nvSpPr>
        <p:spPr>
          <a:xfrm>
            <a:off x="4186449" y="8104823"/>
            <a:ext cx="514262" cy="332140"/>
          </a:xfrm>
          <a:custGeom>
            <a:avLst/>
            <a:gdLst/>
            <a:ahLst/>
            <a:cxnLst/>
            <a:rect l="l" t="t" r="r" b="b"/>
            <a:pathLst>
              <a:path w="528954" h="341629">
                <a:moveTo>
                  <a:pt x="528827" y="0"/>
                </a:moveTo>
                <a:lnTo>
                  <a:pt x="0" y="341375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8" name="object 108"/>
          <p:cNvSpPr/>
          <p:nvPr/>
        </p:nvSpPr>
        <p:spPr>
          <a:xfrm>
            <a:off x="2932958" y="8027777"/>
            <a:ext cx="523522" cy="417953"/>
          </a:xfrm>
          <a:custGeom>
            <a:avLst/>
            <a:gdLst/>
            <a:ahLst/>
            <a:cxnLst/>
            <a:rect l="l" t="t" r="r" b="b"/>
            <a:pathLst>
              <a:path w="538479" h="429895">
                <a:moveTo>
                  <a:pt x="0" y="0"/>
                </a:moveTo>
                <a:lnTo>
                  <a:pt x="537971" y="429768"/>
                </a:lnTo>
              </a:path>
            </a:pathLst>
          </a:custGeom>
          <a:ln w="8966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9" name="object 109"/>
          <p:cNvSpPr txBox="1"/>
          <p:nvPr/>
        </p:nvSpPr>
        <p:spPr>
          <a:xfrm>
            <a:off x="3736269" y="9060989"/>
            <a:ext cx="16421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11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10" name="object 110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1" name="object 111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46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251936549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6"/>
            <a:ext cx="140696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CS301 – Data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43804" y="868856"/>
            <a:ext cx="86615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29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99421" y="1296564"/>
            <a:ext cx="4957410" cy="0"/>
          </a:xfrm>
          <a:custGeom>
            <a:avLst/>
            <a:gdLst/>
            <a:ahLst/>
            <a:cxnLst/>
            <a:rect l="l" t="t" r="r" b="b"/>
            <a:pathLst>
              <a:path w="5099050">
                <a:moveTo>
                  <a:pt x="0" y="0"/>
                </a:moveTo>
                <a:lnTo>
                  <a:pt x="5098542" y="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302014" y="1293601"/>
            <a:ext cx="0" cy="2113844"/>
          </a:xfrm>
          <a:custGeom>
            <a:avLst/>
            <a:gdLst/>
            <a:ahLst/>
            <a:cxnLst/>
            <a:rect l="l" t="t" r="r" b="b"/>
            <a:pathLst>
              <a:path h="2174240">
                <a:moveTo>
                  <a:pt x="0" y="0"/>
                </a:moveTo>
                <a:lnTo>
                  <a:pt x="0" y="2173985"/>
                </a:lnTo>
              </a:path>
            </a:pathLst>
          </a:custGeom>
          <a:ln w="53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/>
          <p:nvPr/>
        </p:nvSpPr>
        <p:spPr>
          <a:xfrm>
            <a:off x="1299421" y="3404234"/>
            <a:ext cx="4951236" cy="0"/>
          </a:xfrm>
          <a:custGeom>
            <a:avLst/>
            <a:gdLst/>
            <a:ahLst/>
            <a:cxnLst/>
            <a:rect l="l" t="t" r="r" b="b"/>
            <a:pathLst>
              <a:path w="5092700">
                <a:moveTo>
                  <a:pt x="0" y="0"/>
                </a:moveTo>
                <a:lnTo>
                  <a:pt x="5092446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/>
          <p:nvPr/>
        </p:nvSpPr>
        <p:spPr>
          <a:xfrm>
            <a:off x="6253373" y="1293601"/>
            <a:ext cx="0" cy="2113844"/>
          </a:xfrm>
          <a:custGeom>
            <a:avLst/>
            <a:gdLst/>
            <a:ahLst/>
            <a:cxnLst/>
            <a:rect l="l" t="t" r="r" b="b"/>
            <a:pathLst>
              <a:path h="2174240">
                <a:moveTo>
                  <a:pt x="0" y="0"/>
                </a:moveTo>
                <a:lnTo>
                  <a:pt x="0" y="2173985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" name="object 8"/>
          <p:cNvSpPr txBox="1"/>
          <p:nvPr/>
        </p:nvSpPr>
        <p:spPr>
          <a:xfrm>
            <a:off x="1352267" y="3567713"/>
            <a:ext cx="4852458" cy="8207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5556">
              <a:lnSpc>
                <a:spcPts val="1264"/>
              </a:lnSpc>
            </a:pP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5" dirty="0">
                <a:latin typeface="Times New Roman"/>
                <a:cs typeface="Times New Roman"/>
              </a:rPr>
              <a:t>if the </a:t>
            </a:r>
            <a:r>
              <a:rPr sz="1069" spc="10" dirty="0">
                <a:latin typeface="Times New Roman"/>
                <a:cs typeface="Times New Roman"/>
              </a:rPr>
              <a:t>new node comes </a:t>
            </a:r>
            <a:r>
              <a:rPr sz="1069" spc="5" dirty="0">
                <a:latin typeface="Times New Roman"/>
                <a:cs typeface="Times New Roman"/>
              </a:rPr>
              <a:t>at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position 5, its parent (that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node 21 </a:t>
            </a:r>
            <a:r>
              <a:rPr sz="1069" spc="5" dirty="0">
                <a:latin typeface="Times New Roman"/>
                <a:cs typeface="Times New Roman"/>
              </a:rPr>
              <a:t>at position </a:t>
            </a:r>
            <a:r>
              <a:rPr sz="1069" spc="10" dirty="0">
                <a:latin typeface="Times New Roman"/>
                <a:cs typeface="Times New Roman"/>
              </a:rPr>
              <a:t>2)  </a:t>
            </a:r>
            <a:r>
              <a:rPr sz="1069" spc="5" dirty="0">
                <a:latin typeface="Times New Roman"/>
                <a:cs typeface="Times New Roman"/>
              </a:rPr>
              <a:t>is</a:t>
            </a:r>
            <a:r>
              <a:rPr sz="1069" spc="9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again</a:t>
            </a:r>
            <a:r>
              <a:rPr sz="1069" spc="8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greater</a:t>
            </a:r>
            <a:r>
              <a:rPr sz="1069" spc="9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than</a:t>
            </a:r>
            <a:r>
              <a:rPr sz="1069" spc="9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it.</a:t>
            </a:r>
            <a:r>
              <a:rPr sz="1069" spc="9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This</a:t>
            </a:r>
            <a:r>
              <a:rPr sz="1069" spc="9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again</a:t>
            </a:r>
            <a:r>
              <a:rPr sz="1069" spc="8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violates</a:t>
            </a:r>
            <a:r>
              <a:rPr sz="1069" spc="8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8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heap</a:t>
            </a:r>
            <a:r>
              <a:rPr sz="1069" spc="8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property</a:t>
            </a:r>
            <a:r>
              <a:rPr sz="1069" spc="9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because</a:t>
            </a:r>
            <a:r>
              <a:rPr sz="1069" spc="9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8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parent</a:t>
            </a:r>
            <a:r>
              <a:rPr sz="1069" spc="8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(i.e.</a:t>
            </a:r>
            <a:endParaRPr sz="1069">
              <a:latin typeface="Times New Roman"/>
              <a:cs typeface="Times New Roman"/>
            </a:endParaRPr>
          </a:p>
          <a:p>
            <a:pPr marL="12347" marR="4939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21) is greater than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child </a:t>
            </a:r>
            <a:r>
              <a:rPr sz="1069" spc="10" dirty="0">
                <a:latin typeface="Times New Roman"/>
                <a:cs typeface="Times New Roman"/>
              </a:rPr>
              <a:t>whose value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14. </a:t>
            </a:r>
            <a:r>
              <a:rPr sz="1069" spc="15" dirty="0">
                <a:latin typeface="Times New Roman"/>
                <a:cs typeface="Times New Roman"/>
              </a:rPr>
              <a:t>So </a:t>
            </a:r>
            <a:r>
              <a:rPr sz="1069" spc="10" dirty="0">
                <a:latin typeface="Times New Roman"/>
                <a:cs typeface="Times New Roman"/>
              </a:rPr>
              <a:t>we bring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node 21 down and  take</a:t>
            </a:r>
            <a:r>
              <a:rPr sz="1069" spc="17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the</a:t>
            </a:r>
            <a:r>
              <a:rPr sz="1069" spc="170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new</a:t>
            </a:r>
            <a:r>
              <a:rPr sz="1069" spc="180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node</a:t>
            </a:r>
            <a:r>
              <a:rPr sz="1069" spc="17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up.</a:t>
            </a:r>
            <a:r>
              <a:rPr sz="1069" spc="180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Thus</a:t>
            </a:r>
            <a:r>
              <a:rPr sz="1069" spc="17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the</a:t>
            </a:r>
            <a:r>
              <a:rPr sz="1069" spc="170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node</a:t>
            </a:r>
            <a:r>
              <a:rPr sz="1069" spc="17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21</a:t>
            </a:r>
            <a:r>
              <a:rPr sz="1069" spc="180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goes</a:t>
            </a:r>
            <a:r>
              <a:rPr sz="1069" spc="17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to</a:t>
            </a:r>
            <a:r>
              <a:rPr sz="1069" spc="17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17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position</a:t>
            </a:r>
            <a:r>
              <a:rPr sz="1069" spc="17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5</a:t>
            </a:r>
            <a:r>
              <a:rPr sz="1069" spc="180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and</a:t>
            </a:r>
            <a:r>
              <a:rPr sz="1069" spc="170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the</a:t>
            </a:r>
            <a:r>
              <a:rPr sz="1069" spc="170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new</a:t>
            </a:r>
            <a:r>
              <a:rPr sz="1069" spc="180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node</a:t>
            </a:r>
            <a:endParaRPr sz="1069">
              <a:latin typeface="Times New Roman"/>
              <a:cs typeface="Times New Roman"/>
            </a:endParaRPr>
          </a:p>
          <a:p>
            <a:pPr marL="12347">
              <a:lnSpc>
                <a:spcPts val="1225"/>
              </a:lnSpc>
            </a:pPr>
            <a:r>
              <a:rPr sz="1069" spc="5" dirty="0">
                <a:latin typeface="Times New Roman"/>
                <a:cs typeface="Times New Roman"/>
              </a:rPr>
              <a:t>attains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position </a:t>
            </a:r>
            <a:r>
              <a:rPr sz="1069" spc="10" dirty="0">
                <a:latin typeface="Times New Roman"/>
                <a:cs typeface="Times New Roman"/>
              </a:rPr>
              <a:t>2 in </a:t>
            </a:r>
            <a:r>
              <a:rPr sz="1069" spc="5" dirty="0">
                <a:latin typeface="Times New Roman"/>
                <a:cs typeface="Times New Roman"/>
              </a:rPr>
              <a:t>the tree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array as </a:t>
            </a:r>
            <a:r>
              <a:rPr sz="1069" spc="10" dirty="0">
                <a:latin typeface="Times New Roman"/>
                <a:cs typeface="Times New Roman"/>
              </a:rPr>
              <a:t>shown in the </a:t>
            </a:r>
            <a:r>
              <a:rPr sz="1069" spc="5" dirty="0">
                <a:latin typeface="Times New Roman"/>
                <a:cs typeface="Times New Roman"/>
              </a:rPr>
              <a:t>following</a:t>
            </a:r>
            <a:r>
              <a:rPr sz="1069" spc="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figure.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299421" y="4531783"/>
            <a:ext cx="4957410" cy="0"/>
          </a:xfrm>
          <a:custGeom>
            <a:avLst/>
            <a:gdLst/>
            <a:ahLst/>
            <a:cxnLst/>
            <a:rect l="l" t="t" r="r" b="b"/>
            <a:pathLst>
              <a:path w="5099050">
                <a:moveTo>
                  <a:pt x="0" y="0"/>
                </a:moveTo>
                <a:lnTo>
                  <a:pt x="5098542" y="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" name="object 10"/>
          <p:cNvSpPr/>
          <p:nvPr/>
        </p:nvSpPr>
        <p:spPr>
          <a:xfrm>
            <a:off x="1302014" y="4528820"/>
            <a:ext cx="0" cy="4087548"/>
          </a:xfrm>
          <a:custGeom>
            <a:avLst/>
            <a:gdLst/>
            <a:ahLst/>
            <a:cxnLst/>
            <a:rect l="l" t="t" r="r" b="b"/>
            <a:pathLst>
              <a:path h="4204334">
                <a:moveTo>
                  <a:pt x="0" y="0"/>
                </a:moveTo>
                <a:lnTo>
                  <a:pt x="0" y="4203953"/>
                </a:lnTo>
              </a:path>
            </a:pathLst>
          </a:custGeom>
          <a:ln w="53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" name="object 11"/>
          <p:cNvSpPr/>
          <p:nvPr/>
        </p:nvSpPr>
        <p:spPr>
          <a:xfrm>
            <a:off x="1299421" y="8613405"/>
            <a:ext cx="4951236" cy="0"/>
          </a:xfrm>
          <a:custGeom>
            <a:avLst/>
            <a:gdLst/>
            <a:ahLst/>
            <a:cxnLst/>
            <a:rect l="l" t="t" r="r" b="b"/>
            <a:pathLst>
              <a:path w="5092700">
                <a:moveTo>
                  <a:pt x="0" y="0"/>
                </a:moveTo>
                <a:lnTo>
                  <a:pt x="5092446" y="0"/>
                </a:lnTo>
              </a:path>
            </a:pathLst>
          </a:custGeom>
          <a:ln w="53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" name="object 12"/>
          <p:cNvSpPr/>
          <p:nvPr/>
        </p:nvSpPr>
        <p:spPr>
          <a:xfrm>
            <a:off x="6253373" y="4528820"/>
            <a:ext cx="0" cy="4087548"/>
          </a:xfrm>
          <a:custGeom>
            <a:avLst/>
            <a:gdLst/>
            <a:ahLst/>
            <a:cxnLst/>
            <a:rect l="l" t="t" r="r" b="b"/>
            <a:pathLst>
              <a:path h="4204334">
                <a:moveTo>
                  <a:pt x="0" y="0"/>
                </a:moveTo>
                <a:lnTo>
                  <a:pt x="0" y="4203953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" name="object 13"/>
          <p:cNvSpPr txBox="1"/>
          <p:nvPr/>
        </p:nvSpPr>
        <p:spPr>
          <a:xfrm>
            <a:off x="1352267" y="8772451"/>
            <a:ext cx="4852458" cy="4837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algn="just">
              <a:lnSpc>
                <a:spcPct val="98400"/>
              </a:lnSpc>
            </a:pPr>
            <a:r>
              <a:rPr sz="1069" spc="1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interchange the </a:t>
            </a:r>
            <a:r>
              <a:rPr sz="1069" spc="5" dirty="0">
                <a:latin typeface="Times New Roman"/>
                <a:cs typeface="Times New Roman"/>
              </a:rPr>
              <a:t>positions of values </a:t>
            </a:r>
            <a:r>
              <a:rPr sz="1069" spc="10" dirty="0">
                <a:latin typeface="Times New Roman"/>
                <a:cs typeface="Times New Roman"/>
              </a:rPr>
              <a:t>in the </a:t>
            </a:r>
            <a:r>
              <a:rPr sz="1069" spc="5" dirty="0">
                <a:latin typeface="Times New Roman"/>
                <a:cs typeface="Times New Roman"/>
              </a:rPr>
              <a:t>array, only these </a:t>
            </a:r>
            <a:r>
              <a:rPr sz="1069" spc="10" dirty="0">
                <a:latin typeface="Times New Roman"/>
                <a:cs typeface="Times New Roman"/>
              </a:rPr>
              <a:t>values </a:t>
            </a:r>
            <a:r>
              <a:rPr sz="1069" spc="5" dirty="0">
                <a:latin typeface="Times New Roman"/>
                <a:cs typeface="Times New Roman"/>
              </a:rPr>
              <a:t>are </a:t>
            </a:r>
            <a:r>
              <a:rPr sz="1069" spc="10" dirty="0">
                <a:latin typeface="Times New Roman"/>
                <a:cs typeface="Times New Roman"/>
              </a:rPr>
              <a:t>swapped  which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very </a:t>
            </a:r>
            <a:r>
              <a:rPr sz="1069" spc="5" dirty="0">
                <a:latin typeface="Times New Roman"/>
                <a:cs typeface="Times New Roman"/>
              </a:rPr>
              <a:t>easy process.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can do </a:t>
            </a:r>
            <a:r>
              <a:rPr sz="1069" spc="5" dirty="0">
                <a:latin typeface="Times New Roman"/>
                <a:cs typeface="Times New Roman"/>
              </a:rPr>
              <a:t>this easily in arrays. </a:t>
            </a: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dirty="0">
                <a:latin typeface="Times New Roman"/>
                <a:cs typeface="Times New Roman"/>
              </a:rPr>
              <a:t>if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new </a:t>
            </a:r>
            <a:r>
              <a:rPr sz="1069" spc="5" dirty="0">
                <a:latin typeface="Times New Roman"/>
                <a:cs typeface="Times New Roman"/>
              </a:rPr>
              <a:t>value </a:t>
            </a:r>
            <a:r>
              <a:rPr sz="1069" spc="15" dirty="0">
                <a:latin typeface="Times New Roman"/>
                <a:cs typeface="Times New Roman"/>
              </a:rPr>
              <a:t>14  </a:t>
            </a:r>
            <a:r>
              <a:rPr sz="1069" spc="10" dirty="0">
                <a:latin typeface="Times New Roman"/>
                <a:cs typeface="Times New Roman"/>
              </a:rPr>
              <a:t>comes</a:t>
            </a:r>
            <a:r>
              <a:rPr sz="1069" spc="12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at</a:t>
            </a:r>
            <a:r>
              <a:rPr sz="1069" spc="111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11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position</a:t>
            </a:r>
            <a:r>
              <a:rPr sz="1069" spc="11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2,</a:t>
            </a:r>
            <a:r>
              <a:rPr sz="1069" spc="11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the</a:t>
            </a:r>
            <a:r>
              <a:rPr sz="1069" spc="111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heap</a:t>
            </a:r>
            <a:r>
              <a:rPr sz="1069" spc="11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property</a:t>
            </a:r>
            <a:r>
              <a:rPr sz="1069" spc="12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will</a:t>
            </a:r>
            <a:r>
              <a:rPr sz="1069" spc="117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be</a:t>
            </a:r>
            <a:r>
              <a:rPr sz="1069" spc="10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preserved</a:t>
            </a:r>
            <a:r>
              <a:rPr sz="1069" spc="111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due</a:t>
            </a:r>
            <a:r>
              <a:rPr sz="1069" spc="11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to</a:t>
            </a:r>
            <a:r>
              <a:rPr sz="1069" spc="11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11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fact</a:t>
            </a:r>
            <a:r>
              <a:rPr sz="1069" spc="11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that</a:t>
            </a:r>
            <a:r>
              <a:rPr sz="1069" spc="10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516745" y="7888251"/>
            <a:ext cx="442648" cy="209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332750" algn="l"/>
              </a:tabLst>
            </a:pPr>
            <a:r>
              <a:rPr sz="1361" spc="5" dirty="0">
                <a:latin typeface="Arial"/>
                <a:cs typeface="Arial"/>
              </a:rPr>
              <a:t>0	1</a:t>
            </a:r>
            <a:endParaRPr sz="1361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145713" y="7898623"/>
            <a:ext cx="121620" cy="209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361" spc="5" dirty="0">
                <a:latin typeface="Arial"/>
                <a:cs typeface="Arial"/>
              </a:rPr>
              <a:t>2</a:t>
            </a:r>
            <a:endParaRPr sz="1361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466481" y="7888251"/>
            <a:ext cx="121620" cy="209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361" spc="5" dirty="0">
                <a:latin typeface="Arial"/>
                <a:cs typeface="Arial"/>
              </a:rPr>
              <a:t>3</a:t>
            </a:r>
            <a:endParaRPr sz="1361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916536" y="7393623"/>
            <a:ext cx="298803" cy="119767"/>
          </a:xfrm>
          <a:custGeom>
            <a:avLst/>
            <a:gdLst/>
            <a:ahLst/>
            <a:cxnLst/>
            <a:rect l="l" t="t" r="r" b="b"/>
            <a:pathLst>
              <a:path w="307339" h="123190">
                <a:moveTo>
                  <a:pt x="16001" y="77724"/>
                </a:moveTo>
                <a:lnTo>
                  <a:pt x="13716" y="80010"/>
                </a:lnTo>
                <a:lnTo>
                  <a:pt x="7619" y="91440"/>
                </a:lnTo>
                <a:lnTo>
                  <a:pt x="0" y="103632"/>
                </a:lnTo>
                <a:lnTo>
                  <a:pt x="0" y="106680"/>
                </a:lnTo>
                <a:lnTo>
                  <a:pt x="2286" y="109728"/>
                </a:lnTo>
                <a:lnTo>
                  <a:pt x="5333" y="110490"/>
                </a:lnTo>
                <a:lnTo>
                  <a:pt x="8381" y="108204"/>
                </a:lnTo>
                <a:lnTo>
                  <a:pt x="15239" y="95250"/>
                </a:lnTo>
                <a:lnTo>
                  <a:pt x="21336" y="84582"/>
                </a:lnTo>
                <a:lnTo>
                  <a:pt x="22098" y="81534"/>
                </a:lnTo>
                <a:lnTo>
                  <a:pt x="19812" y="78486"/>
                </a:lnTo>
                <a:lnTo>
                  <a:pt x="16001" y="77724"/>
                </a:lnTo>
                <a:close/>
              </a:path>
              <a:path w="307339" h="123190">
                <a:moveTo>
                  <a:pt x="54863" y="27432"/>
                </a:moveTo>
                <a:lnTo>
                  <a:pt x="32004" y="52578"/>
                </a:lnTo>
                <a:lnTo>
                  <a:pt x="33528" y="55626"/>
                </a:lnTo>
                <a:lnTo>
                  <a:pt x="37337" y="56388"/>
                </a:lnTo>
                <a:lnTo>
                  <a:pt x="40386" y="54864"/>
                </a:lnTo>
                <a:lnTo>
                  <a:pt x="44957" y="48006"/>
                </a:lnTo>
                <a:lnTo>
                  <a:pt x="54101" y="38862"/>
                </a:lnTo>
                <a:lnTo>
                  <a:pt x="57150" y="35052"/>
                </a:lnTo>
                <a:lnTo>
                  <a:pt x="58674" y="32004"/>
                </a:lnTo>
                <a:lnTo>
                  <a:pt x="57912" y="28956"/>
                </a:lnTo>
                <a:lnTo>
                  <a:pt x="54863" y="27432"/>
                </a:lnTo>
                <a:close/>
              </a:path>
              <a:path w="307339" h="123190">
                <a:moveTo>
                  <a:pt x="108966" y="762"/>
                </a:moveTo>
                <a:lnTo>
                  <a:pt x="106680" y="1524"/>
                </a:lnTo>
                <a:lnTo>
                  <a:pt x="103631" y="3048"/>
                </a:lnTo>
                <a:lnTo>
                  <a:pt x="99822" y="3810"/>
                </a:lnTo>
                <a:lnTo>
                  <a:pt x="92201" y="6858"/>
                </a:lnTo>
                <a:lnTo>
                  <a:pt x="84581" y="9144"/>
                </a:lnTo>
                <a:lnTo>
                  <a:pt x="83057" y="9906"/>
                </a:lnTo>
                <a:lnTo>
                  <a:pt x="80772" y="12192"/>
                </a:lnTo>
                <a:lnTo>
                  <a:pt x="80772" y="16002"/>
                </a:lnTo>
                <a:lnTo>
                  <a:pt x="83057" y="18288"/>
                </a:lnTo>
                <a:lnTo>
                  <a:pt x="86868" y="18288"/>
                </a:lnTo>
                <a:lnTo>
                  <a:pt x="87630" y="17526"/>
                </a:lnTo>
                <a:lnTo>
                  <a:pt x="95250" y="15240"/>
                </a:lnTo>
                <a:lnTo>
                  <a:pt x="102869" y="12192"/>
                </a:lnTo>
                <a:lnTo>
                  <a:pt x="106680" y="11430"/>
                </a:lnTo>
                <a:lnTo>
                  <a:pt x="109728" y="9906"/>
                </a:lnTo>
                <a:lnTo>
                  <a:pt x="112013" y="9144"/>
                </a:lnTo>
                <a:lnTo>
                  <a:pt x="114300" y="6858"/>
                </a:lnTo>
                <a:lnTo>
                  <a:pt x="115062" y="3810"/>
                </a:lnTo>
                <a:lnTo>
                  <a:pt x="112775" y="1524"/>
                </a:lnTo>
                <a:lnTo>
                  <a:pt x="108966" y="762"/>
                </a:lnTo>
                <a:close/>
              </a:path>
              <a:path w="307339" h="123190">
                <a:moveTo>
                  <a:pt x="152400" y="0"/>
                </a:moveTo>
                <a:lnTo>
                  <a:pt x="146304" y="0"/>
                </a:lnTo>
                <a:lnTo>
                  <a:pt x="142494" y="762"/>
                </a:lnTo>
                <a:lnTo>
                  <a:pt x="141731" y="3810"/>
                </a:lnTo>
                <a:lnTo>
                  <a:pt x="142494" y="7620"/>
                </a:lnTo>
                <a:lnTo>
                  <a:pt x="145542" y="9144"/>
                </a:lnTo>
                <a:lnTo>
                  <a:pt x="151637" y="9144"/>
                </a:lnTo>
                <a:lnTo>
                  <a:pt x="161544" y="9906"/>
                </a:lnTo>
                <a:lnTo>
                  <a:pt x="172212" y="9906"/>
                </a:lnTo>
                <a:lnTo>
                  <a:pt x="176022" y="9144"/>
                </a:lnTo>
                <a:lnTo>
                  <a:pt x="177545" y="6096"/>
                </a:lnTo>
                <a:lnTo>
                  <a:pt x="176022" y="2286"/>
                </a:lnTo>
                <a:lnTo>
                  <a:pt x="169925" y="762"/>
                </a:lnTo>
                <a:lnTo>
                  <a:pt x="161544" y="762"/>
                </a:lnTo>
                <a:lnTo>
                  <a:pt x="152400" y="0"/>
                </a:lnTo>
                <a:close/>
              </a:path>
              <a:path w="307339" h="123190">
                <a:moveTo>
                  <a:pt x="238315" y="14478"/>
                </a:moveTo>
                <a:lnTo>
                  <a:pt x="224028" y="14478"/>
                </a:lnTo>
                <a:lnTo>
                  <a:pt x="231648" y="18288"/>
                </a:lnTo>
                <a:lnTo>
                  <a:pt x="235457" y="19050"/>
                </a:lnTo>
                <a:lnTo>
                  <a:pt x="237744" y="16764"/>
                </a:lnTo>
                <a:lnTo>
                  <a:pt x="238315" y="14478"/>
                </a:lnTo>
                <a:close/>
              </a:path>
              <a:path w="307339" h="123190">
                <a:moveTo>
                  <a:pt x="212598" y="3048"/>
                </a:moveTo>
                <a:lnTo>
                  <a:pt x="208787" y="3048"/>
                </a:lnTo>
                <a:lnTo>
                  <a:pt x="205739" y="3810"/>
                </a:lnTo>
                <a:lnTo>
                  <a:pt x="204216" y="6858"/>
                </a:lnTo>
                <a:lnTo>
                  <a:pt x="204978" y="9906"/>
                </a:lnTo>
                <a:lnTo>
                  <a:pt x="208025" y="12192"/>
                </a:lnTo>
                <a:lnTo>
                  <a:pt x="211074" y="12192"/>
                </a:lnTo>
                <a:lnTo>
                  <a:pt x="215645" y="12954"/>
                </a:lnTo>
                <a:lnTo>
                  <a:pt x="224789" y="15240"/>
                </a:lnTo>
                <a:lnTo>
                  <a:pt x="224028" y="14478"/>
                </a:lnTo>
                <a:lnTo>
                  <a:pt x="238315" y="14478"/>
                </a:lnTo>
                <a:lnTo>
                  <a:pt x="238506" y="13716"/>
                </a:lnTo>
                <a:lnTo>
                  <a:pt x="236219" y="10668"/>
                </a:lnTo>
                <a:lnTo>
                  <a:pt x="233933" y="9144"/>
                </a:lnTo>
                <a:lnTo>
                  <a:pt x="227837" y="6858"/>
                </a:lnTo>
                <a:lnTo>
                  <a:pt x="227075" y="6096"/>
                </a:lnTo>
                <a:lnTo>
                  <a:pt x="220218" y="4572"/>
                </a:lnTo>
                <a:lnTo>
                  <a:pt x="212598" y="3048"/>
                </a:lnTo>
                <a:close/>
              </a:path>
              <a:path w="307339" h="123190">
                <a:moveTo>
                  <a:pt x="268260" y="58737"/>
                </a:moveTo>
                <a:lnTo>
                  <a:pt x="240792" y="70104"/>
                </a:lnTo>
                <a:lnTo>
                  <a:pt x="301751" y="122682"/>
                </a:lnTo>
                <a:lnTo>
                  <a:pt x="305562" y="65532"/>
                </a:lnTo>
                <a:lnTo>
                  <a:pt x="274319" y="65532"/>
                </a:lnTo>
                <a:lnTo>
                  <a:pt x="271272" y="64008"/>
                </a:lnTo>
                <a:lnTo>
                  <a:pt x="268260" y="58737"/>
                </a:lnTo>
                <a:close/>
              </a:path>
              <a:path w="307339" h="123190">
                <a:moveTo>
                  <a:pt x="276780" y="55212"/>
                </a:moveTo>
                <a:lnTo>
                  <a:pt x="268260" y="58737"/>
                </a:lnTo>
                <a:lnTo>
                  <a:pt x="271272" y="64008"/>
                </a:lnTo>
                <a:lnTo>
                  <a:pt x="274319" y="65532"/>
                </a:lnTo>
                <a:lnTo>
                  <a:pt x="277368" y="65532"/>
                </a:lnTo>
                <a:lnTo>
                  <a:pt x="279654" y="62484"/>
                </a:lnTo>
                <a:lnTo>
                  <a:pt x="278892" y="59436"/>
                </a:lnTo>
                <a:lnTo>
                  <a:pt x="276780" y="55212"/>
                </a:lnTo>
                <a:close/>
              </a:path>
              <a:path w="307339" h="123190">
                <a:moveTo>
                  <a:pt x="307086" y="42672"/>
                </a:moveTo>
                <a:lnTo>
                  <a:pt x="276780" y="55212"/>
                </a:lnTo>
                <a:lnTo>
                  <a:pt x="278892" y="59436"/>
                </a:lnTo>
                <a:lnTo>
                  <a:pt x="279654" y="62484"/>
                </a:lnTo>
                <a:lnTo>
                  <a:pt x="277368" y="65532"/>
                </a:lnTo>
                <a:lnTo>
                  <a:pt x="305562" y="65532"/>
                </a:lnTo>
                <a:lnTo>
                  <a:pt x="307086" y="42672"/>
                </a:lnTo>
                <a:close/>
              </a:path>
              <a:path w="307339" h="123190">
                <a:moveTo>
                  <a:pt x="265175" y="53340"/>
                </a:moveTo>
                <a:lnTo>
                  <a:pt x="268260" y="58737"/>
                </a:lnTo>
                <a:lnTo>
                  <a:pt x="276780" y="55212"/>
                </a:lnTo>
                <a:lnTo>
                  <a:pt x="276225" y="54102"/>
                </a:lnTo>
                <a:lnTo>
                  <a:pt x="265938" y="54102"/>
                </a:lnTo>
                <a:lnTo>
                  <a:pt x="265175" y="53340"/>
                </a:lnTo>
                <a:close/>
              </a:path>
              <a:path w="307339" h="123190">
                <a:moveTo>
                  <a:pt x="259842" y="35052"/>
                </a:moveTo>
                <a:lnTo>
                  <a:pt x="256794" y="36576"/>
                </a:lnTo>
                <a:lnTo>
                  <a:pt x="255269" y="39624"/>
                </a:lnTo>
                <a:lnTo>
                  <a:pt x="256031" y="42672"/>
                </a:lnTo>
                <a:lnTo>
                  <a:pt x="256794" y="43434"/>
                </a:lnTo>
                <a:lnTo>
                  <a:pt x="265938" y="54102"/>
                </a:lnTo>
                <a:lnTo>
                  <a:pt x="276225" y="54102"/>
                </a:lnTo>
                <a:lnTo>
                  <a:pt x="273557" y="48768"/>
                </a:lnTo>
                <a:lnTo>
                  <a:pt x="272795" y="48006"/>
                </a:lnTo>
                <a:lnTo>
                  <a:pt x="263651" y="37338"/>
                </a:lnTo>
                <a:lnTo>
                  <a:pt x="262889" y="36576"/>
                </a:lnTo>
                <a:lnTo>
                  <a:pt x="259842" y="350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" name="object 18"/>
          <p:cNvSpPr/>
          <p:nvPr/>
        </p:nvSpPr>
        <p:spPr>
          <a:xfrm>
            <a:off x="1891346" y="7214341"/>
            <a:ext cx="642056" cy="303124"/>
          </a:xfrm>
          <a:custGeom>
            <a:avLst/>
            <a:gdLst/>
            <a:ahLst/>
            <a:cxnLst/>
            <a:rect l="l" t="t" r="r" b="b"/>
            <a:pathLst>
              <a:path w="660400" h="311784">
                <a:moveTo>
                  <a:pt x="350519" y="0"/>
                </a:moveTo>
                <a:lnTo>
                  <a:pt x="304800" y="0"/>
                </a:lnTo>
                <a:lnTo>
                  <a:pt x="281939" y="1524"/>
                </a:lnTo>
                <a:lnTo>
                  <a:pt x="238506" y="8381"/>
                </a:lnTo>
                <a:lnTo>
                  <a:pt x="198119" y="19050"/>
                </a:lnTo>
                <a:lnTo>
                  <a:pt x="156209" y="38100"/>
                </a:lnTo>
                <a:lnTo>
                  <a:pt x="121157" y="66293"/>
                </a:lnTo>
                <a:lnTo>
                  <a:pt x="97536" y="95250"/>
                </a:lnTo>
                <a:lnTo>
                  <a:pt x="86106" y="110490"/>
                </a:lnTo>
                <a:lnTo>
                  <a:pt x="56387" y="163830"/>
                </a:lnTo>
                <a:lnTo>
                  <a:pt x="39624" y="201930"/>
                </a:lnTo>
                <a:lnTo>
                  <a:pt x="22859" y="243078"/>
                </a:lnTo>
                <a:lnTo>
                  <a:pt x="0" y="305562"/>
                </a:lnTo>
                <a:lnTo>
                  <a:pt x="0" y="309372"/>
                </a:lnTo>
                <a:lnTo>
                  <a:pt x="3047" y="311658"/>
                </a:lnTo>
                <a:lnTo>
                  <a:pt x="6095" y="310896"/>
                </a:lnTo>
                <a:lnTo>
                  <a:pt x="8381" y="308610"/>
                </a:lnTo>
                <a:lnTo>
                  <a:pt x="23621" y="266700"/>
                </a:lnTo>
                <a:lnTo>
                  <a:pt x="31241" y="246125"/>
                </a:lnTo>
                <a:lnTo>
                  <a:pt x="56387" y="185928"/>
                </a:lnTo>
                <a:lnTo>
                  <a:pt x="73913" y="149352"/>
                </a:lnTo>
                <a:lnTo>
                  <a:pt x="93725" y="115824"/>
                </a:lnTo>
                <a:lnTo>
                  <a:pt x="128015" y="72390"/>
                </a:lnTo>
                <a:lnTo>
                  <a:pt x="134112" y="67056"/>
                </a:lnTo>
                <a:lnTo>
                  <a:pt x="140207" y="60960"/>
                </a:lnTo>
                <a:lnTo>
                  <a:pt x="153924" y="50292"/>
                </a:lnTo>
                <a:lnTo>
                  <a:pt x="160781" y="45720"/>
                </a:lnTo>
                <a:lnTo>
                  <a:pt x="168401" y="41910"/>
                </a:lnTo>
                <a:lnTo>
                  <a:pt x="176021" y="37337"/>
                </a:lnTo>
                <a:lnTo>
                  <a:pt x="183641" y="34290"/>
                </a:lnTo>
                <a:lnTo>
                  <a:pt x="192786" y="30480"/>
                </a:lnTo>
                <a:lnTo>
                  <a:pt x="201168" y="27431"/>
                </a:lnTo>
                <a:lnTo>
                  <a:pt x="240030" y="16764"/>
                </a:lnTo>
                <a:lnTo>
                  <a:pt x="282701" y="10668"/>
                </a:lnTo>
                <a:lnTo>
                  <a:pt x="327659" y="8381"/>
                </a:lnTo>
                <a:lnTo>
                  <a:pt x="416813" y="8381"/>
                </a:lnTo>
                <a:lnTo>
                  <a:pt x="395477" y="4572"/>
                </a:lnTo>
                <a:lnTo>
                  <a:pt x="373380" y="1524"/>
                </a:lnTo>
                <a:lnTo>
                  <a:pt x="350519" y="0"/>
                </a:lnTo>
                <a:close/>
              </a:path>
              <a:path w="660400" h="311784">
                <a:moveTo>
                  <a:pt x="621897" y="241498"/>
                </a:moveTo>
                <a:lnTo>
                  <a:pt x="592074" y="252222"/>
                </a:lnTo>
                <a:lnTo>
                  <a:pt x="650747" y="307086"/>
                </a:lnTo>
                <a:lnTo>
                  <a:pt x="656726" y="255270"/>
                </a:lnTo>
                <a:lnTo>
                  <a:pt x="628650" y="255270"/>
                </a:lnTo>
                <a:lnTo>
                  <a:pt x="626363" y="252984"/>
                </a:lnTo>
                <a:lnTo>
                  <a:pt x="621897" y="241498"/>
                </a:lnTo>
                <a:close/>
              </a:path>
              <a:path w="660400" h="311784">
                <a:moveTo>
                  <a:pt x="630446" y="238425"/>
                </a:moveTo>
                <a:lnTo>
                  <a:pt x="621897" y="241498"/>
                </a:lnTo>
                <a:lnTo>
                  <a:pt x="626363" y="252984"/>
                </a:lnTo>
                <a:lnTo>
                  <a:pt x="628650" y="255270"/>
                </a:lnTo>
                <a:lnTo>
                  <a:pt x="631697" y="255270"/>
                </a:lnTo>
                <a:lnTo>
                  <a:pt x="633983" y="252984"/>
                </a:lnTo>
                <a:lnTo>
                  <a:pt x="634745" y="249174"/>
                </a:lnTo>
                <a:lnTo>
                  <a:pt x="630446" y="238425"/>
                </a:lnTo>
                <a:close/>
              </a:path>
              <a:path w="660400" h="311784">
                <a:moveTo>
                  <a:pt x="659891" y="227837"/>
                </a:moveTo>
                <a:lnTo>
                  <a:pt x="630446" y="238425"/>
                </a:lnTo>
                <a:lnTo>
                  <a:pt x="634745" y="249174"/>
                </a:lnTo>
                <a:lnTo>
                  <a:pt x="633983" y="252984"/>
                </a:lnTo>
                <a:lnTo>
                  <a:pt x="631697" y="255270"/>
                </a:lnTo>
                <a:lnTo>
                  <a:pt x="656726" y="255270"/>
                </a:lnTo>
                <a:lnTo>
                  <a:pt x="659891" y="227837"/>
                </a:lnTo>
                <a:close/>
              </a:path>
              <a:path w="660400" h="311784">
                <a:moveTo>
                  <a:pt x="416813" y="8381"/>
                </a:moveTo>
                <a:lnTo>
                  <a:pt x="327659" y="8381"/>
                </a:lnTo>
                <a:lnTo>
                  <a:pt x="350519" y="9143"/>
                </a:lnTo>
                <a:lnTo>
                  <a:pt x="372618" y="10668"/>
                </a:lnTo>
                <a:lnTo>
                  <a:pt x="415289" y="16764"/>
                </a:lnTo>
                <a:lnTo>
                  <a:pt x="463295" y="30480"/>
                </a:lnTo>
                <a:lnTo>
                  <a:pt x="501395" y="51054"/>
                </a:lnTo>
                <a:lnTo>
                  <a:pt x="508253" y="55625"/>
                </a:lnTo>
                <a:lnTo>
                  <a:pt x="545591" y="92964"/>
                </a:lnTo>
                <a:lnTo>
                  <a:pt x="571500" y="131825"/>
                </a:lnTo>
                <a:lnTo>
                  <a:pt x="590550" y="167640"/>
                </a:lnTo>
                <a:lnTo>
                  <a:pt x="615695" y="225552"/>
                </a:lnTo>
                <a:lnTo>
                  <a:pt x="621897" y="241498"/>
                </a:lnTo>
                <a:lnTo>
                  <a:pt x="630446" y="238425"/>
                </a:lnTo>
                <a:lnTo>
                  <a:pt x="615695" y="201930"/>
                </a:lnTo>
                <a:lnTo>
                  <a:pt x="598169" y="163068"/>
                </a:lnTo>
                <a:lnTo>
                  <a:pt x="579119" y="127254"/>
                </a:lnTo>
                <a:lnTo>
                  <a:pt x="557783" y="94487"/>
                </a:lnTo>
                <a:lnTo>
                  <a:pt x="520445" y="54102"/>
                </a:lnTo>
                <a:lnTo>
                  <a:pt x="466344" y="22098"/>
                </a:lnTo>
                <a:lnTo>
                  <a:pt x="427481" y="10668"/>
                </a:lnTo>
                <a:lnTo>
                  <a:pt x="416813" y="83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" name="object 19"/>
          <p:cNvSpPr/>
          <p:nvPr/>
        </p:nvSpPr>
        <p:spPr>
          <a:xfrm>
            <a:off x="2572174" y="7154334"/>
            <a:ext cx="895791" cy="363008"/>
          </a:xfrm>
          <a:custGeom>
            <a:avLst/>
            <a:gdLst/>
            <a:ahLst/>
            <a:cxnLst/>
            <a:rect l="l" t="t" r="r" b="b"/>
            <a:pathLst>
              <a:path w="921385" h="373379">
                <a:moveTo>
                  <a:pt x="531113" y="762"/>
                </a:moveTo>
                <a:lnTo>
                  <a:pt x="479298" y="762"/>
                </a:lnTo>
                <a:lnTo>
                  <a:pt x="466344" y="1524"/>
                </a:lnTo>
                <a:lnTo>
                  <a:pt x="427481" y="6096"/>
                </a:lnTo>
                <a:lnTo>
                  <a:pt x="414528" y="8382"/>
                </a:lnTo>
                <a:lnTo>
                  <a:pt x="402336" y="10668"/>
                </a:lnTo>
                <a:lnTo>
                  <a:pt x="389381" y="12954"/>
                </a:lnTo>
                <a:lnTo>
                  <a:pt x="377190" y="16002"/>
                </a:lnTo>
                <a:lnTo>
                  <a:pt x="364998" y="19812"/>
                </a:lnTo>
                <a:lnTo>
                  <a:pt x="353568" y="23622"/>
                </a:lnTo>
                <a:lnTo>
                  <a:pt x="341375" y="27432"/>
                </a:lnTo>
                <a:lnTo>
                  <a:pt x="329946" y="31242"/>
                </a:lnTo>
                <a:lnTo>
                  <a:pt x="318516" y="36576"/>
                </a:lnTo>
                <a:lnTo>
                  <a:pt x="307848" y="41148"/>
                </a:lnTo>
                <a:lnTo>
                  <a:pt x="254508" y="72390"/>
                </a:lnTo>
                <a:lnTo>
                  <a:pt x="244602" y="80010"/>
                </a:lnTo>
                <a:lnTo>
                  <a:pt x="233934" y="87630"/>
                </a:lnTo>
                <a:lnTo>
                  <a:pt x="224028" y="96012"/>
                </a:lnTo>
                <a:lnTo>
                  <a:pt x="214122" y="105156"/>
                </a:lnTo>
                <a:lnTo>
                  <a:pt x="204216" y="113538"/>
                </a:lnTo>
                <a:lnTo>
                  <a:pt x="194310" y="122682"/>
                </a:lnTo>
                <a:lnTo>
                  <a:pt x="184404" y="132588"/>
                </a:lnTo>
                <a:lnTo>
                  <a:pt x="175260" y="142494"/>
                </a:lnTo>
                <a:lnTo>
                  <a:pt x="165354" y="152400"/>
                </a:lnTo>
                <a:lnTo>
                  <a:pt x="108966" y="218694"/>
                </a:lnTo>
                <a:lnTo>
                  <a:pt x="54102" y="291084"/>
                </a:lnTo>
                <a:lnTo>
                  <a:pt x="762" y="366522"/>
                </a:lnTo>
                <a:lnTo>
                  <a:pt x="0" y="369570"/>
                </a:lnTo>
                <a:lnTo>
                  <a:pt x="1524" y="372618"/>
                </a:lnTo>
                <a:lnTo>
                  <a:pt x="5334" y="373380"/>
                </a:lnTo>
                <a:lnTo>
                  <a:pt x="7619" y="371094"/>
                </a:lnTo>
                <a:lnTo>
                  <a:pt x="43434" y="320802"/>
                </a:lnTo>
                <a:lnTo>
                  <a:pt x="61722" y="296418"/>
                </a:lnTo>
                <a:lnTo>
                  <a:pt x="116586" y="224028"/>
                </a:lnTo>
                <a:lnTo>
                  <a:pt x="153162" y="179832"/>
                </a:lnTo>
                <a:lnTo>
                  <a:pt x="181356" y="148590"/>
                </a:lnTo>
                <a:lnTo>
                  <a:pt x="220218" y="111252"/>
                </a:lnTo>
                <a:lnTo>
                  <a:pt x="249936" y="86868"/>
                </a:lnTo>
                <a:lnTo>
                  <a:pt x="290322" y="60198"/>
                </a:lnTo>
                <a:lnTo>
                  <a:pt x="311658" y="49530"/>
                </a:lnTo>
                <a:lnTo>
                  <a:pt x="322325" y="44196"/>
                </a:lnTo>
                <a:lnTo>
                  <a:pt x="368046" y="28194"/>
                </a:lnTo>
                <a:lnTo>
                  <a:pt x="416813" y="16764"/>
                </a:lnTo>
                <a:lnTo>
                  <a:pt x="429006" y="15240"/>
                </a:lnTo>
                <a:lnTo>
                  <a:pt x="441960" y="12954"/>
                </a:lnTo>
                <a:lnTo>
                  <a:pt x="454152" y="11430"/>
                </a:lnTo>
                <a:lnTo>
                  <a:pt x="492252" y="9144"/>
                </a:lnTo>
                <a:lnTo>
                  <a:pt x="597662" y="9144"/>
                </a:lnTo>
                <a:lnTo>
                  <a:pt x="581406" y="6096"/>
                </a:lnTo>
                <a:lnTo>
                  <a:pt x="543306" y="1524"/>
                </a:lnTo>
                <a:lnTo>
                  <a:pt x="531113" y="762"/>
                </a:lnTo>
                <a:close/>
              </a:path>
              <a:path w="921385" h="373379">
                <a:moveTo>
                  <a:pt x="884952" y="306086"/>
                </a:moveTo>
                <a:lnTo>
                  <a:pt x="857250" y="319278"/>
                </a:lnTo>
                <a:lnTo>
                  <a:pt x="920496" y="368808"/>
                </a:lnTo>
                <a:lnTo>
                  <a:pt x="920967" y="319278"/>
                </a:lnTo>
                <a:lnTo>
                  <a:pt x="893063" y="319278"/>
                </a:lnTo>
                <a:lnTo>
                  <a:pt x="890015" y="316992"/>
                </a:lnTo>
                <a:lnTo>
                  <a:pt x="884952" y="306086"/>
                </a:lnTo>
                <a:close/>
              </a:path>
              <a:path w="921385" h="373379">
                <a:moveTo>
                  <a:pt x="892946" y="302279"/>
                </a:moveTo>
                <a:lnTo>
                  <a:pt x="884952" y="306086"/>
                </a:lnTo>
                <a:lnTo>
                  <a:pt x="890015" y="316992"/>
                </a:lnTo>
                <a:lnTo>
                  <a:pt x="893063" y="319278"/>
                </a:lnTo>
                <a:lnTo>
                  <a:pt x="896112" y="319278"/>
                </a:lnTo>
                <a:lnTo>
                  <a:pt x="898398" y="316230"/>
                </a:lnTo>
                <a:lnTo>
                  <a:pt x="898398" y="313182"/>
                </a:lnTo>
                <a:lnTo>
                  <a:pt x="892946" y="302279"/>
                </a:lnTo>
                <a:close/>
              </a:path>
              <a:path w="921385" h="373379">
                <a:moveTo>
                  <a:pt x="921258" y="288798"/>
                </a:moveTo>
                <a:lnTo>
                  <a:pt x="892946" y="302279"/>
                </a:lnTo>
                <a:lnTo>
                  <a:pt x="898398" y="313182"/>
                </a:lnTo>
                <a:lnTo>
                  <a:pt x="898398" y="316230"/>
                </a:lnTo>
                <a:lnTo>
                  <a:pt x="896112" y="319278"/>
                </a:lnTo>
                <a:lnTo>
                  <a:pt x="920967" y="319278"/>
                </a:lnTo>
                <a:lnTo>
                  <a:pt x="921258" y="288798"/>
                </a:lnTo>
                <a:close/>
              </a:path>
              <a:path w="921385" h="373379">
                <a:moveTo>
                  <a:pt x="597662" y="9144"/>
                </a:moveTo>
                <a:lnTo>
                  <a:pt x="518160" y="9144"/>
                </a:lnTo>
                <a:lnTo>
                  <a:pt x="555498" y="11430"/>
                </a:lnTo>
                <a:lnTo>
                  <a:pt x="567690" y="12954"/>
                </a:lnTo>
                <a:lnTo>
                  <a:pt x="579882" y="15240"/>
                </a:lnTo>
                <a:lnTo>
                  <a:pt x="592074" y="16764"/>
                </a:lnTo>
                <a:lnTo>
                  <a:pt x="603504" y="19050"/>
                </a:lnTo>
                <a:lnTo>
                  <a:pt x="649224" y="32004"/>
                </a:lnTo>
                <a:lnTo>
                  <a:pt x="659130" y="35814"/>
                </a:lnTo>
                <a:lnTo>
                  <a:pt x="669798" y="39624"/>
                </a:lnTo>
                <a:lnTo>
                  <a:pt x="679703" y="44196"/>
                </a:lnTo>
                <a:lnTo>
                  <a:pt x="688848" y="49530"/>
                </a:lnTo>
                <a:lnTo>
                  <a:pt x="698753" y="54102"/>
                </a:lnTo>
                <a:lnTo>
                  <a:pt x="707136" y="60198"/>
                </a:lnTo>
                <a:lnTo>
                  <a:pt x="716280" y="66294"/>
                </a:lnTo>
                <a:lnTo>
                  <a:pt x="724662" y="72390"/>
                </a:lnTo>
                <a:lnTo>
                  <a:pt x="733044" y="79248"/>
                </a:lnTo>
                <a:lnTo>
                  <a:pt x="749808" y="94488"/>
                </a:lnTo>
                <a:lnTo>
                  <a:pt x="757427" y="102870"/>
                </a:lnTo>
                <a:lnTo>
                  <a:pt x="765810" y="111252"/>
                </a:lnTo>
                <a:lnTo>
                  <a:pt x="773430" y="119634"/>
                </a:lnTo>
                <a:lnTo>
                  <a:pt x="781050" y="128778"/>
                </a:lnTo>
                <a:lnTo>
                  <a:pt x="787908" y="138684"/>
                </a:lnTo>
                <a:lnTo>
                  <a:pt x="795527" y="148590"/>
                </a:lnTo>
                <a:lnTo>
                  <a:pt x="829818" y="201168"/>
                </a:lnTo>
                <a:lnTo>
                  <a:pt x="855726" y="246888"/>
                </a:lnTo>
                <a:lnTo>
                  <a:pt x="880110" y="295656"/>
                </a:lnTo>
                <a:lnTo>
                  <a:pt x="884952" y="306086"/>
                </a:lnTo>
                <a:lnTo>
                  <a:pt x="892946" y="302279"/>
                </a:lnTo>
                <a:lnTo>
                  <a:pt x="887730" y="291846"/>
                </a:lnTo>
                <a:lnTo>
                  <a:pt x="875538" y="266700"/>
                </a:lnTo>
                <a:lnTo>
                  <a:pt x="863346" y="243078"/>
                </a:lnTo>
                <a:lnTo>
                  <a:pt x="837438" y="196596"/>
                </a:lnTo>
                <a:lnTo>
                  <a:pt x="810006" y="153162"/>
                </a:lnTo>
                <a:lnTo>
                  <a:pt x="794765" y="133350"/>
                </a:lnTo>
                <a:lnTo>
                  <a:pt x="787908" y="123444"/>
                </a:lnTo>
                <a:lnTo>
                  <a:pt x="747522" y="80010"/>
                </a:lnTo>
                <a:lnTo>
                  <a:pt x="729996" y="65532"/>
                </a:lnTo>
                <a:lnTo>
                  <a:pt x="721613" y="58674"/>
                </a:lnTo>
                <a:lnTo>
                  <a:pt x="712470" y="52578"/>
                </a:lnTo>
                <a:lnTo>
                  <a:pt x="702563" y="46482"/>
                </a:lnTo>
                <a:lnTo>
                  <a:pt x="693420" y="41148"/>
                </a:lnTo>
                <a:lnTo>
                  <a:pt x="683513" y="36576"/>
                </a:lnTo>
                <a:lnTo>
                  <a:pt x="672846" y="31242"/>
                </a:lnTo>
                <a:lnTo>
                  <a:pt x="640841" y="19812"/>
                </a:lnTo>
                <a:lnTo>
                  <a:pt x="629412" y="16002"/>
                </a:lnTo>
                <a:lnTo>
                  <a:pt x="617220" y="12954"/>
                </a:lnTo>
                <a:lnTo>
                  <a:pt x="605789" y="10668"/>
                </a:lnTo>
                <a:lnTo>
                  <a:pt x="597662" y="9144"/>
                </a:lnTo>
                <a:close/>
              </a:path>
              <a:path w="921385" h="373379">
                <a:moveTo>
                  <a:pt x="505206" y="0"/>
                </a:moveTo>
                <a:lnTo>
                  <a:pt x="492252" y="762"/>
                </a:lnTo>
                <a:lnTo>
                  <a:pt x="518160" y="762"/>
                </a:lnTo>
                <a:lnTo>
                  <a:pt x="5052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" name="object 20"/>
          <p:cNvSpPr/>
          <p:nvPr/>
        </p:nvSpPr>
        <p:spPr>
          <a:xfrm>
            <a:off x="2572174" y="7154334"/>
            <a:ext cx="1209410" cy="363008"/>
          </a:xfrm>
          <a:custGeom>
            <a:avLst/>
            <a:gdLst/>
            <a:ahLst/>
            <a:cxnLst/>
            <a:rect l="l" t="t" r="r" b="b"/>
            <a:pathLst>
              <a:path w="1243964" h="373379">
                <a:moveTo>
                  <a:pt x="716280" y="762"/>
                </a:moveTo>
                <a:lnTo>
                  <a:pt x="646938" y="762"/>
                </a:lnTo>
                <a:lnTo>
                  <a:pt x="629412" y="1524"/>
                </a:lnTo>
                <a:lnTo>
                  <a:pt x="577596" y="6096"/>
                </a:lnTo>
                <a:lnTo>
                  <a:pt x="526542" y="12954"/>
                </a:lnTo>
                <a:lnTo>
                  <a:pt x="509778" y="16002"/>
                </a:lnTo>
                <a:lnTo>
                  <a:pt x="493775" y="19812"/>
                </a:lnTo>
                <a:lnTo>
                  <a:pt x="477012" y="22860"/>
                </a:lnTo>
                <a:lnTo>
                  <a:pt x="461010" y="27432"/>
                </a:lnTo>
                <a:lnTo>
                  <a:pt x="445769" y="31242"/>
                </a:lnTo>
                <a:lnTo>
                  <a:pt x="430530" y="35814"/>
                </a:lnTo>
                <a:lnTo>
                  <a:pt x="387096" y="51816"/>
                </a:lnTo>
                <a:lnTo>
                  <a:pt x="372618" y="58674"/>
                </a:lnTo>
                <a:lnTo>
                  <a:pt x="358140" y="64770"/>
                </a:lnTo>
                <a:lnTo>
                  <a:pt x="316992" y="87630"/>
                </a:lnTo>
                <a:lnTo>
                  <a:pt x="289560" y="104394"/>
                </a:lnTo>
                <a:lnTo>
                  <a:pt x="276606" y="113538"/>
                </a:lnTo>
                <a:lnTo>
                  <a:pt x="262890" y="122682"/>
                </a:lnTo>
                <a:lnTo>
                  <a:pt x="249936" y="131826"/>
                </a:lnTo>
                <a:lnTo>
                  <a:pt x="236981" y="141732"/>
                </a:lnTo>
                <a:lnTo>
                  <a:pt x="224028" y="152400"/>
                </a:lnTo>
                <a:lnTo>
                  <a:pt x="198119" y="172974"/>
                </a:lnTo>
                <a:lnTo>
                  <a:pt x="147828" y="217932"/>
                </a:lnTo>
                <a:lnTo>
                  <a:pt x="73913" y="290322"/>
                </a:lnTo>
                <a:lnTo>
                  <a:pt x="762" y="365760"/>
                </a:lnTo>
                <a:lnTo>
                  <a:pt x="0" y="368808"/>
                </a:lnTo>
                <a:lnTo>
                  <a:pt x="1524" y="371856"/>
                </a:lnTo>
                <a:lnTo>
                  <a:pt x="4572" y="373380"/>
                </a:lnTo>
                <a:lnTo>
                  <a:pt x="7619" y="371856"/>
                </a:lnTo>
                <a:lnTo>
                  <a:pt x="55625" y="321564"/>
                </a:lnTo>
                <a:lnTo>
                  <a:pt x="80010" y="296418"/>
                </a:lnTo>
                <a:lnTo>
                  <a:pt x="104393" y="272034"/>
                </a:lnTo>
                <a:lnTo>
                  <a:pt x="129540" y="248412"/>
                </a:lnTo>
                <a:lnTo>
                  <a:pt x="153924" y="224790"/>
                </a:lnTo>
                <a:lnTo>
                  <a:pt x="204216" y="179832"/>
                </a:lnTo>
                <a:lnTo>
                  <a:pt x="268224" y="129540"/>
                </a:lnTo>
                <a:lnTo>
                  <a:pt x="294894" y="112014"/>
                </a:lnTo>
                <a:lnTo>
                  <a:pt x="307848" y="103632"/>
                </a:lnTo>
                <a:lnTo>
                  <a:pt x="348996" y="80010"/>
                </a:lnTo>
                <a:lnTo>
                  <a:pt x="390144" y="60198"/>
                </a:lnTo>
                <a:lnTo>
                  <a:pt x="433578" y="44958"/>
                </a:lnTo>
                <a:lnTo>
                  <a:pt x="479298" y="32004"/>
                </a:lnTo>
                <a:lnTo>
                  <a:pt x="544830" y="19050"/>
                </a:lnTo>
                <a:lnTo>
                  <a:pt x="578358" y="15240"/>
                </a:lnTo>
                <a:lnTo>
                  <a:pt x="595884" y="12954"/>
                </a:lnTo>
                <a:lnTo>
                  <a:pt x="612648" y="11430"/>
                </a:lnTo>
                <a:lnTo>
                  <a:pt x="664463" y="9144"/>
                </a:lnTo>
                <a:lnTo>
                  <a:pt x="806450" y="9144"/>
                </a:lnTo>
                <a:lnTo>
                  <a:pt x="784860" y="6096"/>
                </a:lnTo>
                <a:lnTo>
                  <a:pt x="733806" y="1524"/>
                </a:lnTo>
                <a:lnTo>
                  <a:pt x="716280" y="762"/>
                </a:lnTo>
                <a:close/>
              </a:path>
              <a:path w="1243964" h="373379">
                <a:moveTo>
                  <a:pt x="1200560" y="310669"/>
                </a:moveTo>
                <a:lnTo>
                  <a:pt x="1174241" y="327660"/>
                </a:lnTo>
                <a:lnTo>
                  <a:pt x="1243584" y="368808"/>
                </a:lnTo>
                <a:lnTo>
                  <a:pt x="1238358" y="323088"/>
                </a:lnTo>
                <a:lnTo>
                  <a:pt x="1210056" y="323088"/>
                </a:lnTo>
                <a:lnTo>
                  <a:pt x="1207008" y="320802"/>
                </a:lnTo>
                <a:lnTo>
                  <a:pt x="1200560" y="310669"/>
                </a:lnTo>
                <a:close/>
              </a:path>
              <a:path w="1243964" h="373379">
                <a:moveTo>
                  <a:pt x="1208023" y="305851"/>
                </a:moveTo>
                <a:lnTo>
                  <a:pt x="1200560" y="310669"/>
                </a:lnTo>
                <a:lnTo>
                  <a:pt x="1207008" y="320802"/>
                </a:lnTo>
                <a:lnTo>
                  <a:pt x="1210056" y="323088"/>
                </a:lnTo>
                <a:lnTo>
                  <a:pt x="1213103" y="322326"/>
                </a:lnTo>
                <a:lnTo>
                  <a:pt x="1215389" y="319278"/>
                </a:lnTo>
                <a:lnTo>
                  <a:pt x="1214627" y="316230"/>
                </a:lnTo>
                <a:lnTo>
                  <a:pt x="1208023" y="305851"/>
                </a:lnTo>
                <a:close/>
              </a:path>
              <a:path w="1243964" h="373379">
                <a:moveTo>
                  <a:pt x="1234439" y="288798"/>
                </a:moveTo>
                <a:lnTo>
                  <a:pt x="1208023" y="305851"/>
                </a:lnTo>
                <a:lnTo>
                  <a:pt x="1214627" y="316230"/>
                </a:lnTo>
                <a:lnTo>
                  <a:pt x="1215389" y="319278"/>
                </a:lnTo>
                <a:lnTo>
                  <a:pt x="1213103" y="322326"/>
                </a:lnTo>
                <a:lnTo>
                  <a:pt x="1210056" y="323088"/>
                </a:lnTo>
                <a:lnTo>
                  <a:pt x="1238358" y="323088"/>
                </a:lnTo>
                <a:lnTo>
                  <a:pt x="1234439" y="288798"/>
                </a:lnTo>
                <a:close/>
              </a:path>
              <a:path w="1243964" h="373379">
                <a:moveTo>
                  <a:pt x="806450" y="9144"/>
                </a:moveTo>
                <a:lnTo>
                  <a:pt x="699515" y="9144"/>
                </a:lnTo>
                <a:lnTo>
                  <a:pt x="750570" y="11430"/>
                </a:lnTo>
                <a:lnTo>
                  <a:pt x="767334" y="12954"/>
                </a:lnTo>
                <a:lnTo>
                  <a:pt x="783336" y="15240"/>
                </a:lnTo>
                <a:lnTo>
                  <a:pt x="800100" y="16764"/>
                </a:lnTo>
                <a:lnTo>
                  <a:pt x="816101" y="19050"/>
                </a:lnTo>
                <a:lnTo>
                  <a:pt x="862584" y="28194"/>
                </a:lnTo>
                <a:lnTo>
                  <a:pt x="918972" y="44958"/>
                </a:lnTo>
                <a:lnTo>
                  <a:pt x="957072" y="60198"/>
                </a:lnTo>
                <a:lnTo>
                  <a:pt x="992124" y="80010"/>
                </a:lnTo>
                <a:lnTo>
                  <a:pt x="1024889" y="102870"/>
                </a:lnTo>
                <a:lnTo>
                  <a:pt x="1035558" y="112014"/>
                </a:lnTo>
                <a:lnTo>
                  <a:pt x="1046226" y="120396"/>
                </a:lnTo>
                <a:lnTo>
                  <a:pt x="1085850" y="158496"/>
                </a:lnTo>
                <a:lnTo>
                  <a:pt x="1122426" y="201168"/>
                </a:lnTo>
                <a:lnTo>
                  <a:pt x="1157477" y="247650"/>
                </a:lnTo>
                <a:lnTo>
                  <a:pt x="1191006" y="295656"/>
                </a:lnTo>
                <a:lnTo>
                  <a:pt x="1200560" y="310669"/>
                </a:lnTo>
                <a:lnTo>
                  <a:pt x="1208023" y="305851"/>
                </a:lnTo>
                <a:lnTo>
                  <a:pt x="1198626" y="291084"/>
                </a:lnTo>
                <a:lnTo>
                  <a:pt x="1181862" y="266700"/>
                </a:lnTo>
                <a:lnTo>
                  <a:pt x="1164336" y="242316"/>
                </a:lnTo>
                <a:lnTo>
                  <a:pt x="1147572" y="218694"/>
                </a:lnTo>
                <a:lnTo>
                  <a:pt x="1110996" y="173736"/>
                </a:lnTo>
                <a:lnTo>
                  <a:pt x="1082802" y="142494"/>
                </a:lnTo>
                <a:lnTo>
                  <a:pt x="1072134" y="132588"/>
                </a:lnTo>
                <a:lnTo>
                  <a:pt x="1062227" y="122682"/>
                </a:lnTo>
                <a:lnTo>
                  <a:pt x="1030986" y="96012"/>
                </a:lnTo>
                <a:lnTo>
                  <a:pt x="996696" y="72390"/>
                </a:lnTo>
                <a:lnTo>
                  <a:pt x="960882" y="52578"/>
                </a:lnTo>
                <a:lnTo>
                  <a:pt x="922020" y="35814"/>
                </a:lnTo>
                <a:lnTo>
                  <a:pt x="893826" y="27432"/>
                </a:lnTo>
                <a:lnTo>
                  <a:pt x="879348" y="22860"/>
                </a:lnTo>
                <a:lnTo>
                  <a:pt x="864108" y="19812"/>
                </a:lnTo>
                <a:lnTo>
                  <a:pt x="848868" y="16002"/>
                </a:lnTo>
                <a:lnTo>
                  <a:pt x="832865" y="12954"/>
                </a:lnTo>
                <a:lnTo>
                  <a:pt x="817626" y="10668"/>
                </a:lnTo>
                <a:lnTo>
                  <a:pt x="806450" y="9144"/>
                </a:lnTo>
                <a:close/>
              </a:path>
              <a:path w="1243964" h="373379">
                <a:moveTo>
                  <a:pt x="681989" y="0"/>
                </a:moveTo>
                <a:lnTo>
                  <a:pt x="664463" y="762"/>
                </a:lnTo>
                <a:lnTo>
                  <a:pt x="699515" y="762"/>
                </a:lnTo>
                <a:lnTo>
                  <a:pt x="6819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" name="object 21"/>
          <p:cNvSpPr/>
          <p:nvPr/>
        </p:nvSpPr>
        <p:spPr>
          <a:xfrm>
            <a:off x="3147801" y="7053579"/>
            <a:ext cx="1524265" cy="464256"/>
          </a:xfrm>
          <a:custGeom>
            <a:avLst/>
            <a:gdLst/>
            <a:ahLst/>
            <a:cxnLst/>
            <a:rect l="l" t="t" r="r" b="b"/>
            <a:pathLst>
              <a:path w="1567814" h="477520">
                <a:moveTo>
                  <a:pt x="902970" y="762"/>
                </a:moveTo>
                <a:lnTo>
                  <a:pt x="815339" y="762"/>
                </a:lnTo>
                <a:lnTo>
                  <a:pt x="749046" y="5334"/>
                </a:lnTo>
                <a:lnTo>
                  <a:pt x="705612" y="9905"/>
                </a:lnTo>
                <a:lnTo>
                  <a:pt x="642365" y="20574"/>
                </a:lnTo>
                <a:lnTo>
                  <a:pt x="601217" y="29718"/>
                </a:lnTo>
                <a:lnTo>
                  <a:pt x="561594" y="40385"/>
                </a:lnTo>
                <a:lnTo>
                  <a:pt x="524256" y="52577"/>
                </a:lnTo>
                <a:lnTo>
                  <a:pt x="469391" y="74675"/>
                </a:lnTo>
                <a:lnTo>
                  <a:pt x="434339" y="92201"/>
                </a:lnTo>
                <a:lnTo>
                  <a:pt x="399288" y="112013"/>
                </a:lnTo>
                <a:lnTo>
                  <a:pt x="364998" y="134112"/>
                </a:lnTo>
                <a:lnTo>
                  <a:pt x="331470" y="156971"/>
                </a:lnTo>
                <a:lnTo>
                  <a:pt x="298703" y="182118"/>
                </a:lnTo>
                <a:lnTo>
                  <a:pt x="265938" y="208787"/>
                </a:lnTo>
                <a:lnTo>
                  <a:pt x="233934" y="236219"/>
                </a:lnTo>
                <a:lnTo>
                  <a:pt x="186689" y="279653"/>
                </a:lnTo>
                <a:lnTo>
                  <a:pt x="155448" y="310133"/>
                </a:lnTo>
                <a:lnTo>
                  <a:pt x="124206" y="341375"/>
                </a:lnTo>
                <a:lnTo>
                  <a:pt x="62484" y="404621"/>
                </a:lnTo>
                <a:lnTo>
                  <a:pt x="32003" y="436625"/>
                </a:lnTo>
                <a:lnTo>
                  <a:pt x="1524" y="469391"/>
                </a:lnTo>
                <a:lnTo>
                  <a:pt x="0" y="472439"/>
                </a:lnTo>
                <a:lnTo>
                  <a:pt x="1524" y="475488"/>
                </a:lnTo>
                <a:lnTo>
                  <a:pt x="5334" y="477012"/>
                </a:lnTo>
                <a:lnTo>
                  <a:pt x="8381" y="475488"/>
                </a:lnTo>
                <a:lnTo>
                  <a:pt x="38862" y="442721"/>
                </a:lnTo>
                <a:lnTo>
                  <a:pt x="99822" y="378713"/>
                </a:lnTo>
                <a:lnTo>
                  <a:pt x="130301" y="347471"/>
                </a:lnTo>
                <a:lnTo>
                  <a:pt x="161544" y="316229"/>
                </a:lnTo>
                <a:lnTo>
                  <a:pt x="224027" y="256794"/>
                </a:lnTo>
                <a:lnTo>
                  <a:pt x="240029" y="243077"/>
                </a:lnTo>
                <a:lnTo>
                  <a:pt x="256032" y="228600"/>
                </a:lnTo>
                <a:lnTo>
                  <a:pt x="272034" y="215645"/>
                </a:lnTo>
                <a:lnTo>
                  <a:pt x="288036" y="201929"/>
                </a:lnTo>
                <a:lnTo>
                  <a:pt x="304038" y="188975"/>
                </a:lnTo>
                <a:lnTo>
                  <a:pt x="320801" y="176783"/>
                </a:lnTo>
                <a:lnTo>
                  <a:pt x="336803" y="164591"/>
                </a:lnTo>
                <a:lnTo>
                  <a:pt x="353567" y="152400"/>
                </a:lnTo>
                <a:lnTo>
                  <a:pt x="403860" y="119633"/>
                </a:lnTo>
                <a:lnTo>
                  <a:pt x="438150" y="100583"/>
                </a:lnTo>
                <a:lnTo>
                  <a:pt x="473201" y="83057"/>
                </a:lnTo>
                <a:lnTo>
                  <a:pt x="509015" y="67818"/>
                </a:lnTo>
                <a:lnTo>
                  <a:pt x="545591" y="54863"/>
                </a:lnTo>
                <a:lnTo>
                  <a:pt x="583691" y="43433"/>
                </a:lnTo>
                <a:lnTo>
                  <a:pt x="624077" y="33527"/>
                </a:lnTo>
                <a:lnTo>
                  <a:pt x="685800" y="22098"/>
                </a:lnTo>
                <a:lnTo>
                  <a:pt x="771906" y="12191"/>
                </a:lnTo>
                <a:lnTo>
                  <a:pt x="837438" y="9143"/>
                </a:lnTo>
                <a:lnTo>
                  <a:pt x="1002029" y="9143"/>
                </a:lnTo>
                <a:lnTo>
                  <a:pt x="966977" y="5334"/>
                </a:lnTo>
                <a:lnTo>
                  <a:pt x="902970" y="762"/>
                </a:lnTo>
                <a:close/>
              </a:path>
              <a:path w="1567814" h="477520">
                <a:moveTo>
                  <a:pt x="1525206" y="414279"/>
                </a:moveTo>
                <a:lnTo>
                  <a:pt x="1498853" y="431291"/>
                </a:lnTo>
                <a:lnTo>
                  <a:pt x="1567434" y="472439"/>
                </a:lnTo>
                <a:lnTo>
                  <a:pt x="1562564" y="425957"/>
                </a:lnTo>
                <a:lnTo>
                  <a:pt x="1534667" y="425957"/>
                </a:lnTo>
                <a:lnTo>
                  <a:pt x="1531620" y="424433"/>
                </a:lnTo>
                <a:lnTo>
                  <a:pt x="1525206" y="414279"/>
                </a:lnTo>
                <a:close/>
              </a:path>
              <a:path w="1567814" h="477520">
                <a:moveTo>
                  <a:pt x="1532670" y="409460"/>
                </a:moveTo>
                <a:lnTo>
                  <a:pt x="1525206" y="414279"/>
                </a:lnTo>
                <a:lnTo>
                  <a:pt x="1531620" y="424433"/>
                </a:lnTo>
                <a:lnTo>
                  <a:pt x="1534667" y="425957"/>
                </a:lnTo>
                <a:lnTo>
                  <a:pt x="1537715" y="425957"/>
                </a:lnTo>
                <a:lnTo>
                  <a:pt x="1539239" y="422909"/>
                </a:lnTo>
                <a:lnTo>
                  <a:pt x="1539239" y="419862"/>
                </a:lnTo>
                <a:lnTo>
                  <a:pt x="1532670" y="409460"/>
                </a:lnTo>
                <a:close/>
              </a:path>
              <a:path w="1567814" h="477520">
                <a:moveTo>
                  <a:pt x="1559052" y="392429"/>
                </a:moveTo>
                <a:lnTo>
                  <a:pt x="1532670" y="409460"/>
                </a:lnTo>
                <a:lnTo>
                  <a:pt x="1539239" y="419862"/>
                </a:lnTo>
                <a:lnTo>
                  <a:pt x="1539239" y="422909"/>
                </a:lnTo>
                <a:lnTo>
                  <a:pt x="1537715" y="425957"/>
                </a:lnTo>
                <a:lnTo>
                  <a:pt x="1562564" y="425957"/>
                </a:lnTo>
                <a:lnTo>
                  <a:pt x="1559052" y="392429"/>
                </a:lnTo>
                <a:close/>
              </a:path>
              <a:path w="1567814" h="477520">
                <a:moveTo>
                  <a:pt x="1002029" y="9143"/>
                </a:moveTo>
                <a:lnTo>
                  <a:pt x="880872" y="9143"/>
                </a:lnTo>
                <a:lnTo>
                  <a:pt x="924306" y="10667"/>
                </a:lnTo>
                <a:lnTo>
                  <a:pt x="945641" y="12191"/>
                </a:lnTo>
                <a:lnTo>
                  <a:pt x="1008126" y="19050"/>
                </a:lnTo>
                <a:lnTo>
                  <a:pt x="1086612" y="33527"/>
                </a:lnTo>
                <a:lnTo>
                  <a:pt x="1123950" y="43433"/>
                </a:lnTo>
                <a:lnTo>
                  <a:pt x="1175003" y="60959"/>
                </a:lnTo>
                <a:lnTo>
                  <a:pt x="1236726" y="91439"/>
                </a:lnTo>
                <a:lnTo>
                  <a:pt x="1264920" y="109727"/>
                </a:lnTo>
                <a:lnTo>
                  <a:pt x="1279398" y="119633"/>
                </a:lnTo>
                <a:lnTo>
                  <a:pt x="1331976" y="163829"/>
                </a:lnTo>
                <a:lnTo>
                  <a:pt x="1369314" y="201929"/>
                </a:lnTo>
                <a:lnTo>
                  <a:pt x="1404365" y="242315"/>
                </a:lnTo>
                <a:lnTo>
                  <a:pt x="1437894" y="285750"/>
                </a:lnTo>
                <a:lnTo>
                  <a:pt x="1481327" y="346709"/>
                </a:lnTo>
                <a:lnTo>
                  <a:pt x="1522476" y="409956"/>
                </a:lnTo>
                <a:lnTo>
                  <a:pt x="1525206" y="414279"/>
                </a:lnTo>
                <a:lnTo>
                  <a:pt x="1532670" y="409460"/>
                </a:lnTo>
                <a:lnTo>
                  <a:pt x="1509522" y="373379"/>
                </a:lnTo>
                <a:lnTo>
                  <a:pt x="1488186" y="341375"/>
                </a:lnTo>
                <a:lnTo>
                  <a:pt x="1445514" y="280415"/>
                </a:lnTo>
                <a:lnTo>
                  <a:pt x="1411224" y="236981"/>
                </a:lnTo>
                <a:lnTo>
                  <a:pt x="1399794" y="222503"/>
                </a:lnTo>
                <a:lnTo>
                  <a:pt x="1387602" y="208787"/>
                </a:lnTo>
                <a:lnTo>
                  <a:pt x="1375410" y="195833"/>
                </a:lnTo>
                <a:lnTo>
                  <a:pt x="1363217" y="182118"/>
                </a:lnTo>
                <a:lnTo>
                  <a:pt x="1325117" y="145541"/>
                </a:lnTo>
                <a:lnTo>
                  <a:pt x="1284732" y="112013"/>
                </a:lnTo>
                <a:lnTo>
                  <a:pt x="1240536" y="83819"/>
                </a:lnTo>
                <a:lnTo>
                  <a:pt x="1226058" y="74675"/>
                </a:lnTo>
                <a:lnTo>
                  <a:pt x="1178052" y="52577"/>
                </a:lnTo>
                <a:lnTo>
                  <a:pt x="1126236" y="35051"/>
                </a:lnTo>
                <a:lnTo>
                  <a:pt x="1069848" y="20574"/>
                </a:lnTo>
                <a:lnTo>
                  <a:pt x="1029462" y="12953"/>
                </a:lnTo>
                <a:lnTo>
                  <a:pt x="1008888" y="9905"/>
                </a:lnTo>
                <a:lnTo>
                  <a:pt x="1002029" y="9143"/>
                </a:lnTo>
                <a:close/>
              </a:path>
              <a:path w="1567814" h="477520">
                <a:moveTo>
                  <a:pt x="859536" y="0"/>
                </a:moveTo>
                <a:lnTo>
                  <a:pt x="837438" y="762"/>
                </a:lnTo>
                <a:lnTo>
                  <a:pt x="880872" y="762"/>
                </a:lnTo>
                <a:lnTo>
                  <a:pt x="8595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" name="object 22"/>
          <p:cNvSpPr/>
          <p:nvPr/>
        </p:nvSpPr>
        <p:spPr>
          <a:xfrm>
            <a:off x="2928514" y="7872941"/>
            <a:ext cx="1468702" cy="413015"/>
          </a:xfrm>
          <a:custGeom>
            <a:avLst/>
            <a:gdLst/>
            <a:ahLst/>
            <a:cxnLst/>
            <a:rect l="l" t="t" r="r" b="b"/>
            <a:pathLst>
              <a:path w="1510664" h="424815">
                <a:moveTo>
                  <a:pt x="848867" y="423671"/>
                </a:moveTo>
                <a:lnTo>
                  <a:pt x="806958" y="423671"/>
                </a:lnTo>
                <a:lnTo>
                  <a:pt x="827531" y="424433"/>
                </a:lnTo>
                <a:lnTo>
                  <a:pt x="848867" y="423671"/>
                </a:lnTo>
                <a:close/>
              </a:path>
              <a:path w="1510664" h="424815">
                <a:moveTo>
                  <a:pt x="4571" y="0"/>
                </a:moveTo>
                <a:lnTo>
                  <a:pt x="1524" y="1523"/>
                </a:lnTo>
                <a:lnTo>
                  <a:pt x="0" y="5333"/>
                </a:lnTo>
                <a:lnTo>
                  <a:pt x="1524" y="8381"/>
                </a:lnTo>
                <a:lnTo>
                  <a:pt x="60197" y="65531"/>
                </a:lnTo>
                <a:lnTo>
                  <a:pt x="119633" y="121919"/>
                </a:lnTo>
                <a:lnTo>
                  <a:pt x="149351" y="149351"/>
                </a:lnTo>
                <a:lnTo>
                  <a:pt x="179831" y="176021"/>
                </a:lnTo>
                <a:lnTo>
                  <a:pt x="210312" y="201929"/>
                </a:lnTo>
                <a:lnTo>
                  <a:pt x="240791" y="227075"/>
                </a:lnTo>
                <a:lnTo>
                  <a:pt x="256793" y="239267"/>
                </a:lnTo>
                <a:lnTo>
                  <a:pt x="272034" y="251459"/>
                </a:lnTo>
                <a:lnTo>
                  <a:pt x="304038" y="274319"/>
                </a:lnTo>
                <a:lnTo>
                  <a:pt x="336041" y="295655"/>
                </a:lnTo>
                <a:lnTo>
                  <a:pt x="401574" y="333755"/>
                </a:lnTo>
                <a:lnTo>
                  <a:pt x="452627" y="358139"/>
                </a:lnTo>
                <a:lnTo>
                  <a:pt x="470153" y="364997"/>
                </a:lnTo>
                <a:lnTo>
                  <a:pt x="486917" y="371855"/>
                </a:lnTo>
                <a:lnTo>
                  <a:pt x="541781" y="388619"/>
                </a:lnTo>
                <a:lnTo>
                  <a:pt x="598931" y="402335"/>
                </a:lnTo>
                <a:lnTo>
                  <a:pt x="680465" y="415289"/>
                </a:lnTo>
                <a:lnTo>
                  <a:pt x="722376" y="419861"/>
                </a:lnTo>
                <a:lnTo>
                  <a:pt x="764286" y="422147"/>
                </a:lnTo>
                <a:lnTo>
                  <a:pt x="785622" y="423671"/>
                </a:lnTo>
                <a:lnTo>
                  <a:pt x="870203" y="423671"/>
                </a:lnTo>
                <a:lnTo>
                  <a:pt x="890777" y="422147"/>
                </a:lnTo>
                <a:lnTo>
                  <a:pt x="911351" y="421385"/>
                </a:lnTo>
                <a:lnTo>
                  <a:pt x="931926" y="419861"/>
                </a:lnTo>
                <a:lnTo>
                  <a:pt x="972312" y="415289"/>
                </a:lnTo>
                <a:lnTo>
                  <a:pt x="806958" y="415289"/>
                </a:lnTo>
                <a:lnTo>
                  <a:pt x="765048" y="413765"/>
                </a:lnTo>
                <a:lnTo>
                  <a:pt x="723138" y="410717"/>
                </a:lnTo>
                <a:lnTo>
                  <a:pt x="660653" y="403859"/>
                </a:lnTo>
                <a:lnTo>
                  <a:pt x="581405" y="389381"/>
                </a:lnTo>
                <a:lnTo>
                  <a:pt x="544067" y="380237"/>
                </a:lnTo>
                <a:lnTo>
                  <a:pt x="490727" y="363473"/>
                </a:lnTo>
                <a:lnTo>
                  <a:pt x="438912" y="342137"/>
                </a:lnTo>
                <a:lnTo>
                  <a:pt x="372617" y="307847"/>
                </a:lnTo>
                <a:lnTo>
                  <a:pt x="308610" y="266699"/>
                </a:lnTo>
                <a:lnTo>
                  <a:pt x="293369" y="255269"/>
                </a:lnTo>
                <a:lnTo>
                  <a:pt x="277367" y="243839"/>
                </a:lnTo>
                <a:lnTo>
                  <a:pt x="215645" y="195071"/>
                </a:lnTo>
                <a:lnTo>
                  <a:pt x="155447" y="142493"/>
                </a:lnTo>
                <a:lnTo>
                  <a:pt x="96012" y="87629"/>
                </a:lnTo>
                <a:lnTo>
                  <a:pt x="66293" y="59435"/>
                </a:lnTo>
                <a:lnTo>
                  <a:pt x="7619" y="1523"/>
                </a:lnTo>
                <a:lnTo>
                  <a:pt x="4571" y="0"/>
                </a:lnTo>
                <a:close/>
              </a:path>
              <a:path w="1510664" h="424815">
                <a:moveTo>
                  <a:pt x="1466038" y="61568"/>
                </a:moveTo>
                <a:lnTo>
                  <a:pt x="1427226" y="115823"/>
                </a:lnTo>
                <a:lnTo>
                  <a:pt x="1385315" y="169925"/>
                </a:lnTo>
                <a:lnTo>
                  <a:pt x="1341881" y="220979"/>
                </a:lnTo>
                <a:lnTo>
                  <a:pt x="1330452" y="232409"/>
                </a:lnTo>
                <a:lnTo>
                  <a:pt x="1319022" y="244601"/>
                </a:lnTo>
                <a:lnTo>
                  <a:pt x="1307591" y="256031"/>
                </a:lnTo>
                <a:lnTo>
                  <a:pt x="1295400" y="266699"/>
                </a:lnTo>
                <a:lnTo>
                  <a:pt x="1283969" y="278129"/>
                </a:lnTo>
                <a:lnTo>
                  <a:pt x="1271015" y="288035"/>
                </a:lnTo>
                <a:lnTo>
                  <a:pt x="1258824" y="297941"/>
                </a:lnTo>
                <a:lnTo>
                  <a:pt x="1245869" y="307847"/>
                </a:lnTo>
                <a:lnTo>
                  <a:pt x="1205484" y="334517"/>
                </a:lnTo>
                <a:lnTo>
                  <a:pt x="1162812" y="356615"/>
                </a:lnTo>
                <a:lnTo>
                  <a:pt x="1100327" y="380237"/>
                </a:lnTo>
                <a:lnTo>
                  <a:pt x="1047750" y="393191"/>
                </a:lnTo>
                <a:lnTo>
                  <a:pt x="1010412" y="400811"/>
                </a:lnTo>
                <a:lnTo>
                  <a:pt x="931163" y="410717"/>
                </a:lnTo>
                <a:lnTo>
                  <a:pt x="890777" y="413765"/>
                </a:lnTo>
                <a:lnTo>
                  <a:pt x="848867" y="415289"/>
                </a:lnTo>
                <a:lnTo>
                  <a:pt x="972312" y="415289"/>
                </a:lnTo>
                <a:lnTo>
                  <a:pt x="1030986" y="406145"/>
                </a:lnTo>
                <a:lnTo>
                  <a:pt x="1049274" y="402335"/>
                </a:lnTo>
                <a:lnTo>
                  <a:pt x="1067562" y="397763"/>
                </a:lnTo>
                <a:lnTo>
                  <a:pt x="1085088" y="393953"/>
                </a:lnTo>
                <a:lnTo>
                  <a:pt x="1135379" y="377951"/>
                </a:lnTo>
                <a:lnTo>
                  <a:pt x="1181100" y="358139"/>
                </a:lnTo>
                <a:lnTo>
                  <a:pt x="1223772" y="333755"/>
                </a:lnTo>
                <a:lnTo>
                  <a:pt x="1277112" y="295655"/>
                </a:lnTo>
                <a:lnTo>
                  <a:pt x="1325879" y="250697"/>
                </a:lnTo>
                <a:lnTo>
                  <a:pt x="1370838" y="201929"/>
                </a:lnTo>
                <a:lnTo>
                  <a:pt x="1434084" y="121157"/>
                </a:lnTo>
                <a:lnTo>
                  <a:pt x="1472923" y="66396"/>
                </a:lnTo>
                <a:lnTo>
                  <a:pt x="1466038" y="61568"/>
                </a:lnTo>
                <a:close/>
              </a:path>
              <a:path w="1510664" h="424815">
                <a:moveTo>
                  <a:pt x="1503861" y="49529"/>
                </a:moveTo>
                <a:lnTo>
                  <a:pt x="1475231" y="49529"/>
                </a:lnTo>
                <a:lnTo>
                  <a:pt x="1479041" y="50291"/>
                </a:lnTo>
                <a:lnTo>
                  <a:pt x="1480565" y="53339"/>
                </a:lnTo>
                <a:lnTo>
                  <a:pt x="1479803" y="56387"/>
                </a:lnTo>
                <a:lnTo>
                  <a:pt x="1472923" y="66396"/>
                </a:lnTo>
                <a:lnTo>
                  <a:pt x="1498853" y="84581"/>
                </a:lnTo>
                <a:lnTo>
                  <a:pt x="1503861" y="49529"/>
                </a:lnTo>
                <a:close/>
              </a:path>
              <a:path w="1510664" h="424815">
                <a:moveTo>
                  <a:pt x="1475231" y="49529"/>
                </a:moveTo>
                <a:lnTo>
                  <a:pt x="1472946" y="51815"/>
                </a:lnTo>
                <a:lnTo>
                  <a:pt x="1466038" y="61568"/>
                </a:lnTo>
                <a:lnTo>
                  <a:pt x="1472923" y="66396"/>
                </a:lnTo>
                <a:lnTo>
                  <a:pt x="1479803" y="56387"/>
                </a:lnTo>
                <a:lnTo>
                  <a:pt x="1480565" y="53339"/>
                </a:lnTo>
                <a:lnTo>
                  <a:pt x="1479041" y="50291"/>
                </a:lnTo>
                <a:lnTo>
                  <a:pt x="1475231" y="49529"/>
                </a:lnTo>
                <a:close/>
              </a:path>
              <a:path w="1510664" h="424815">
                <a:moveTo>
                  <a:pt x="1510284" y="4571"/>
                </a:moveTo>
                <a:lnTo>
                  <a:pt x="1440179" y="43433"/>
                </a:lnTo>
                <a:lnTo>
                  <a:pt x="1466038" y="61568"/>
                </a:lnTo>
                <a:lnTo>
                  <a:pt x="1472946" y="51815"/>
                </a:lnTo>
                <a:lnTo>
                  <a:pt x="1475231" y="49529"/>
                </a:lnTo>
                <a:lnTo>
                  <a:pt x="1503861" y="49529"/>
                </a:lnTo>
                <a:lnTo>
                  <a:pt x="1510284" y="45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" name="object 23"/>
          <p:cNvSpPr/>
          <p:nvPr/>
        </p:nvSpPr>
        <p:spPr>
          <a:xfrm>
            <a:off x="2928513" y="7872941"/>
            <a:ext cx="1154465" cy="311150"/>
          </a:xfrm>
          <a:custGeom>
            <a:avLst/>
            <a:gdLst/>
            <a:ahLst/>
            <a:cxnLst/>
            <a:rect l="l" t="t" r="r" b="b"/>
            <a:pathLst>
              <a:path w="1187450" h="320040">
                <a:moveTo>
                  <a:pt x="4571" y="0"/>
                </a:moveTo>
                <a:lnTo>
                  <a:pt x="1524" y="1523"/>
                </a:lnTo>
                <a:lnTo>
                  <a:pt x="0" y="5333"/>
                </a:lnTo>
                <a:lnTo>
                  <a:pt x="1524" y="8381"/>
                </a:lnTo>
                <a:lnTo>
                  <a:pt x="48006" y="51053"/>
                </a:lnTo>
                <a:lnTo>
                  <a:pt x="70865" y="72389"/>
                </a:lnTo>
                <a:lnTo>
                  <a:pt x="118109" y="114299"/>
                </a:lnTo>
                <a:lnTo>
                  <a:pt x="165353" y="153923"/>
                </a:lnTo>
                <a:lnTo>
                  <a:pt x="214121" y="190499"/>
                </a:lnTo>
                <a:lnTo>
                  <a:pt x="264413" y="224027"/>
                </a:lnTo>
                <a:lnTo>
                  <a:pt x="290322" y="238505"/>
                </a:lnTo>
                <a:lnTo>
                  <a:pt x="303275" y="246125"/>
                </a:lnTo>
                <a:lnTo>
                  <a:pt x="316229" y="252221"/>
                </a:lnTo>
                <a:lnTo>
                  <a:pt x="329184" y="259079"/>
                </a:lnTo>
                <a:lnTo>
                  <a:pt x="342900" y="265175"/>
                </a:lnTo>
                <a:lnTo>
                  <a:pt x="355853" y="270509"/>
                </a:lnTo>
                <a:lnTo>
                  <a:pt x="383286" y="281177"/>
                </a:lnTo>
                <a:lnTo>
                  <a:pt x="397763" y="285749"/>
                </a:lnTo>
                <a:lnTo>
                  <a:pt x="411479" y="289559"/>
                </a:lnTo>
                <a:lnTo>
                  <a:pt x="425958" y="294131"/>
                </a:lnTo>
                <a:lnTo>
                  <a:pt x="441198" y="297179"/>
                </a:lnTo>
                <a:lnTo>
                  <a:pt x="456438" y="300989"/>
                </a:lnTo>
                <a:lnTo>
                  <a:pt x="486917" y="307085"/>
                </a:lnTo>
                <a:lnTo>
                  <a:pt x="518922" y="311657"/>
                </a:lnTo>
                <a:lnTo>
                  <a:pt x="551688" y="315467"/>
                </a:lnTo>
                <a:lnTo>
                  <a:pt x="584453" y="318515"/>
                </a:lnTo>
                <a:lnTo>
                  <a:pt x="617981" y="320039"/>
                </a:lnTo>
                <a:lnTo>
                  <a:pt x="684276" y="320039"/>
                </a:lnTo>
                <a:lnTo>
                  <a:pt x="717041" y="318515"/>
                </a:lnTo>
                <a:lnTo>
                  <a:pt x="749046" y="315467"/>
                </a:lnTo>
                <a:lnTo>
                  <a:pt x="780288" y="311657"/>
                </a:lnTo>
                <a:lnTo>
                  <a:pt x="651510" y="311657"/>
                </a:lnTo>
                <a:lnTo>
                  <a:pt x="618743" y="310895"/>
                </a:lnTo>
                <a:lnTo>
                  <a:pt x="552450" y="306323"/>
                </a:lnTo>
                <a:lnTo>
                  <a:pt x="489203" y="297941"/>
                </a:lnTo>
                <a:lnTo>
                  <a:pt x="443484" y="288797"/>
                </a:lnTo>
                <a:lnTo>
                  <a:pt x="414527" y="281177"/>
                </a:lnTo>
                <a:lnTo>
                  <a:pt x="400050" y="277367"/>
                </a:lnTo>
                <a:lnTo>
                  <a:pt x="386334" y="272795"/>
                </a:lnTo>
                <a:lnTo>
                  <a:pt x="373379" y="267461"/>
                </a:lnTo>
                <a:lnTo>
                  <a:pt x="359663" y="262889"/>
                </a:lnTo>
                <a:lnTo>
                  <a:pt x="346710" y="256793"/>
                </a:lnTo>
                <a:lnTo>
                  <a:pt x="332993" y="250697"/>
                </a:lnTo>
                <a:lnTo>
                  <a:pt x="320039" y="244601"/>
                </a:lnTo>
                <a:lnTo>
                  <a:pt x="281939" y="224027"/>
                </a:lnTo>
                <a:lnTo>
                  <a:pt x="243839" y="200405"/>
                </a:lnTo>
                <a:lnTo>
                  <a:pt x="195071" y="165353"/>
                </a:lnTo>
                <a:lnTo>
                  <a:pt x="147065" y="127253"/>
                </a:lnTo>
                <a:lnTo>
                  <a:pt x="100583" y="86867"/>
                </a:lnTo>
                <a:lnTo>
                  <a:pt x="76962" y="66293"/>
                </a:lnTo>
                <a:lnTo>
                  <a:pt x="7619" y="1523"/>
                </a:lnTo>
                <a:lnTo>
                  <a:pt x="4571" y="0"/>
                </a:lnTo>
                <a:close/>
              </a:path>
              <a:path w="1187450" h="320040">
                <a:moveTo>
                  <a:pt x="1141877" y="60398"/>
                </a:moveTo>
                <a:lnTo>
                  <a:pt x="1105662" y="108203"/>
                </a:lnTo>
                <a:lnTo>
                  <a:pt x="1072134" y="147065"/>
                </a:lnTo>
                <a:lnTo>
                  <a:pt x="1037081" y="183641"/>
                </a:lnTo>
                <a:lnTo>
                  <a:pt x="998981" y="216407"/>
                </a:lnTo>
                <a:lnTo>
                  <a:pt x="979169" y="230885"/>
                </a:lnTo>
                <a:lnTo>
                  <a:pt x="969263" y="238505"/>
                </a:lnTo>
                <a:lnTo>
                  <a:pt x="947927" y="250697"/>
                </a:lnTo>
                <a:lnTo>
                  <a:pt x="936498" y="256793"/>
                </a:lnTo>
                <a:lnTo>
                  <a:pt x="925829" y="262889"/>
                </a:lnTo>
                <a:lnTo>
                  <a:pt x="914400" y="267461"/>
                </a:lnTo>
                <a:lnTo>
                  <a:pt x="902208" y="272795"/>
                </a:lnTo>
                <a:lnTo>
                  <a:pt x="890015" y="277367"/>
                </a:lnTo>
                <a:lnTo>
                  <a:pt x="851915" y="288797"/>
                </a:lnTo>
                <a:lnTo>
                  <a:pt x="809243" y="297941"/>
                </a:lnTo>
                <a:lnTo>
                  <a:pt x="748284" y="306323"/>
                </a:lnTo>
                <a:lnTo>
                  <a:pt x="684276" y="310895"/>
                </a:lnTo>
                <a:lnTo>
                  <a:pt x="651510" y="311657"/>
                </a:lnTo>
                <a:lnTo>
                  <a:pt x="780288" y="311657"/>
                </a:lnTo>
                <a:lnTo>
                  <a:pt x="796289" y="309371"/>
                </a:lnTo>
                <a:lnTo>
                  <a:pt x="810767" y="307085"/>
                </a:lnTo>
                <a:lnTo>
                  <a:pt x="839724" y="300989"/>
                </a:lnTo>
                <a:lnTo>
                  <a:pt x="853439" y="297179"/>
                </a:lnTo>
                <a:lnTo>
                  <a:pt x="867155" y="294131"/>
                </a:lnTo>
                <a:lnTo>
                  <a:pt x="880110" y="289559"/>
                </a:lnTo>
                <a:lnTo>
                  <a:pt x="893063" y="285749"/>
                </a:lnTo>
                <a:lnTo>
                  <a:pt x="905255" y="281177"/>
                </a:lnTo>
                <a:lnTo>
                  <a:pt x="941069" y="265175"/>
                </a:lnTo>
                <a:lnTo>
                  <a:pt x="984503" y="238505"/>
                </a:lnTo>
                <a:lnTo>
                  <a:pt x="1024127" y="207263"/>
                </a:lnTo>
                <a:lnTo>
                  <a:pt x="1061465" y="172211"/>
                </a:lnTo>
                <a:lnTo>
                  <a:pt x="1095755" y="134111"/>
                </a:lnTo>
                <a:lnTo>
                  <a:pt x="1128522" y="92963"/>
                </a:lnTo>
                <a:lnTo>
                  <a:pt x="1148909" y="65487"/>
                </a:lnTo>
                <a:lnTo>
                  <a:pt x="1141877" y="60398"/>
                </a:lnTo>
                <a:close/>
              </a:path>
              <a:path w="1187450" h="320040">
                <a:moveTo>
                  <a:pt x="1179971" y="48767"/>
                </a:moveTo>
                <a:lnTo>
                  <a:pt x="1152143" y="48767"/>
                </a:lnTo>
                <a:lnTo>
                  <a:pt x="1155191" y="49529"/>
                </a:lnTo>
                <a:lnTo>
                  <a:pt x="1156715" y="52577"/>
                </a:lnTo>
                <a:lnTo>
                  <a:pt x="1155953" y="55625"/>
                </a:lnTo>
                <a:lnTo>
                  <a:pt x="1148909" y="65487"/>
                </a:lnTo>
                <a:lnTo>
                  <a:pt x="1174241" y="83819"/>
                </a:lnTo>
                <a:lnTo>
                  <a:pt x="1179971" y="48767"/>
                </a:lnTo>
                <a:close/>
              </a:path>
              <a:path w="1187450" h="320040">
                <a:moveTo>
                  <a:pt x="1152143" y="48767"/>
                </a:moveTo>
                <a:lnTo>
                  <a:pt x="1149096" y="50291"/>
                </a:lnTo>
                <a:lnTo>
                  <a:pt x="1141877" y="60398"/>
                </a:lnTo>
                <a:lnTo>
                  <a:pt x="1148909" y="65487"/>
                </a:lnTo>
                <a:lnTo>
                  <a:pt x="1155953" y="55625"/>
                </a:lnTo>
                <a:lnTo>
                  <a:pt x="1156715" y="52577"/>
                </a:lnTo>
                <a:lnTo>
                  <a:pt x="1155191" y="49529"/>
                </a:lnTo>
                <a:lnTo>
                  <a:pt x="1152143" y="48767"/>
                </a:lnTo>
                <a:close/>
              </a:path>
              <a:path w="1187450" h="320040">
                <a:moveTo>
                  <a:pt x="1187196" y="4571"/>
                </a:moveTo>
                <a:lnTo>
                  <a:pt x="1116329" y="41909"/>
                </a:lnTo>
                <a:lnTo>
                  <a:pt x="1141877" y="60398"/>
                </a:lnTo>
                <a:lnTo>
                  <a:pt x="1149096" y="50291"/>
                </a:lnTo>
                <a:lnTo>
                  <a:pt x="1152143" y="48767"/>
                </a:lnTo>
                <a:lnTo>
                  <a:pt x="1179971" y="48767"/>
                </a:lnTo>
                <a:lnTo>
                  <a:pt x="1187196" y="45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" name="object 24"/>
          <p:cNvSpPr/>
          <p:nvPr/>
        </p:nvSpPr>
        <p:spPr>
          <a:xfrm>
            <a:off x="2196570" y="7873681"/>
            <a:ext cx="632178" cy="209903"/>
          </a:xfrm>
          <a:custGeom>
            <a:avLst/>
            <a:gdLst/>
            <a:ahLst/>
            <a:cxnLst/>
            <a:rect l="l" t="t" r="r" b="b"/>
            <a:pathLst>
              <a:path w="650239" h="215900">
                <a:moveTo>
                  <a:pt x="5333" y="0"/>
                </a:moveTo>
                <a:lnTo>
                  <a:pt x="1524" y="762"/>
                </a:lnTo>
                <a:lnTo>
                  <a:pt x="0" y="3810"/>
                </a:lnTo>
                <a:lnTo>
                  <a:pt x="1524" y="6858"/>
                </a:lnTo>
                <a:lnTo>
                  <a:pt x="26669" y="35814"/>
                </a:lnTo>
                <a:lnTo>
                  <a:pt x="77724" y="91440"/>
                </a:lnTo>
                <a:lnTo>
                  <a:pt x="104393" y="116586"/>
                </a:lnTo>
                <a:lnTo>
                  <a:pt x="117347" y="128778"/>
                </a:lnTo>
                <a:lnTo>
                  <a:pt x="131063" y="140208"/>
                </a:lnTo>
                <a:lnTo>
                  <a:pt x="144780" y="150876"/>
                </a:lnTo>
                <a:lnTo>
                  <a:pt x="159257" y="160782"/>
                </a:lnTo>
                <a:lnTo>
                  <a:pt x="172974" y="170688"/>
                </a:lnTo>
                <a:lnTo>
                  <a:pt x="217931" y="192786"/>
                </a:lnTo>
                <a:lnTo>
                  <a:pt x="284988" y="210312"/>
                </a:lnTo>
                <a:lnTo>
                  <a:pt x="339089" y="215646"/>
                </a:lnTo>
                <a:lnTo>
                  <a:pt x="375665" y="215646"/>
                </a:lnTo>
                <a:lnTo>
                  <a:pt x="393953" y="214884"/>
                </a:lnTo>
                <a:lnTo>
                  <a:pt x="428244" y="210312"/>
                </a:lnTo>
                <a:lnTo>
                  <a:pt x="445007" y="207264"/>
                </a:lnTo>
                <a:lnTo>
                  <a:pt x="357377" y="207264"/>
                </a:lnTo>
                <a:lnTo>
                  <a:pt x="321563" y="205740"/>
                </a:lnTo>
                <a:lnTo>
                  <a:pt x="269747" y="198120"/>
                </a:lnTo>
                <a:lnTo>
                  <a:pt x="221742" y="184404"/>
                </a:lnTo>
                <a:lnTo>
                  <a:pt x="178307" y="163068"/>
                </a:lnTo>
                <a:lnTo>
                  <a:pt x="123443" y="121920"/>
                </a:lnTo>
                <a:lnTo>
                  <a:pt x="97536" y="97536"/>
                </a:lnTo>
                <a:lnTo>
                  <a:pt x="84581" y="85344"/>
                </a:lnTo>
                <a:lnTo>
                  <a:pt x="58674" y="57912"/>
                </a:lnTo>
                <a:lnTo>
                  <a:pt x="33527" y="29718"/>
                </a:lnTo>
                <a:lnTo>
                  <a:pt x="8381" y="762"/>
                </a:lnTo>
                <a:lnTo>
                  <a:pt x="5333" y="0"/>
                </a:lnTo>
                <a:close/>
              </a:path>
              <a:path w="650239" h="215900">
                <a:moveTo>
                  <a:pt x="609141" y="63228"/>
                </a:moveTo>
                <a:lnTo>
                  <a:pt x="585215" y="98298"/>
                </a:lnTo>
                <a:lnTo>
                  <a:pt x="556259" y="133350"/>
                </a:lnTo>
                <a:lnTo>
                  <a:pt x="523494" y="163068"/>
                </a:lnTo>
                <a:lnTo>
                  <a:pt x="486918" y="184404"/>
                </a:lnTo>
                <a:lnTo>
                  <a:pt x="443483" y="198120"/>
                </a:lnTo>
                <a:lnTo>
                  <a:pt x="393192" y="205740"/>
                </a:lnTo>
                <a:lnTo>
                  <a:pt x="357377" y="207264"/>
                </a:lnTo>
                <a:lnTo>
                  <a:pt x="445007" y="207264"/>
                </a:lnTo>
                <a:lnTo>
                  <a:pt x="489965" y="192786"/>
                </a:lnTo>
                <a:lnTo>
                  <a:pt x="528827" y="169926"/>
                </a:lnTo>
                <a:lnTo>
                  <a:pt x="562356" y="140208"/>
                </a:lnTo>
                <a:lnTo>
                  <a:pt x="592074" y="103632"/>
                </a:lnTo>
                <a:lnTo>
                  <a:pt x="601980" y="90678"/>
                </a:lnTo>
                <a:lnTo>
                  <a:pt x="611124" y="76962"/>
                </a:lnTo>
                <a:lnTo>
                  <a:pt x="616951" y="67856"/>
                </a:lnTo>
                <a:lnTo>
                  <a:pt x="609141" y="63228"/>
                </a:lnTo>
                <a:close/>
              </a:path>
              <a:path w="650239" h="215900">
                <a:moveTo>
                  <a:pt x="646386" y="51054"/>
                </a:moveTo>
                <a:lnTo>
                  <a:pt x="617982" y="51054"/>
                </a:lnTo>
                <a:lnTo>
                  <a:pt x="621792" y="51816"/>
                </a:lnTo>
                <a:lnTo>
                  <a:pt x="623315" y="54102"/>
                </a:lnTo>
                <a:lnTo>
                  <a:pt x="623315" y="57912"/>
                </a:lnTo>
                <a:lnTo>
                  <a:pt x="616951" y="67856"/>
                </a:lnTo>
                <a:lnTo>
                  <a:pt x="643889" y="83820"/>
                </a:lnTo>
                <a:lnTo>
                  <a:pt x="646386" y="51054"/>
                </a:lnTo>
                <a:close/>
              </a:path>
              <a:path w="650239" h="215900">
                <a:moveTo>
                  <a:pt x="617982" y="51054"/>
                </a:moveTo>
                <a:lnTo>
                  <a:pt x="615695" y="52578"/>
                </a:lnTo>
                <a:lnTo>
                  <a:pt x="609141" y="63228"/>
                </a:lnTo>
                <a:lnTo>
                  <a:pt x="616951" y="67856"/>
                </a:lnTo>
                <a:lnTo>
                  <a:pt x="623315" y="57912"/>
                </a:lnTo>
                <a:lnTo>
                  <a:pt x="623315" y="54102"/>
                </a:lnTo>
                <a:lnTo>
                  <a:pt x="621792" y="51816"/>
                </a:lnTo>
                <a:lnTo>
                  <a:pt x="617982" y="51054"/>
                </a:lnTo>
                <a:close/>
              </a:path>
              <a:path w="650239" h="215900">
                <a:moveTo>
                  <a:pt x="649986" y="3810"/>
                </a:moveTo>
                <a:lnTo>
                  <a:pt x="582168" y="47244"/>
                </a:lnTo>
                <a:lnTo>
                  <a:pt x="609141" y="63228"/>
                </a:lnTo>
                <a:lnTo>
                  <a:pt x="615695" y="52578"/>
                </a:lnTo>
                <a:lnTo>
                  <a:pt x="617982" y="51054"/>
                </a:lnTo>
                <a:lnTo>
                  <a:pt x="646386" y="51054"/>
                </a:lnTo>
                <a:lnTo>
                  <a:pt x="649986" y="38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" name="object 25"/>
          <p:cNvSpPr/>
          <p:nvPr/>
        </p:nvSpPr>
        <p:spPr>
          <a:xfrm>
            <a:off x="2196570" y="7873682"/>
            <a:ext cx="945796" cy="310533"/>
          </a:xfrm>
          <a:custGeom>
            <a:avLst/>
            <a:gdLst/>
            <a:ahLst/>
            <a:cxnLst/>
            <a:rect l="l" t="t" r="r" b="b"/>
            <a:pathLst>
              <a:path w="972819" h="319404">
                <a:moveTo>
                  <a:pt x="5333" y="0"/>
                </a:moveTo>
                <a:lnTo>
                  <a:pt x="1524" y="762"/>
                </a:lnTo>
                <a:lnTo>
                  <a:pt x="0" y="3810"/>
                </a:lnTo>
                <a:lnTo>
                  <a:pt x="1524" y="6858"/>
                </a:lnTo>
                <a:lnTo>
                  <a:pt x="38862" y="50292"/>
                </a:lnTo>
                <a:lnTo>
                  <a:pt x="57912" y="71628"/>
                </a:lnTo>
                <a:lnTo>
                  <a:pt x="76962" y="92202"/>
                </a:lnTo>
                <a:lnTo>
                  <a:pt x="96774" y="112776"/>
                </a:lnTo>
                <a:lnTo>
                  <a:pt x="115824" y="133350"/>
                </a:lnTo>
                <a:lnTo>
                  <a:pt x="155447" y="171450"/>
                </a:lnTo>
                <a:lnTo>
                  <a:pt x="195833" y="206502"/>
                </a:lnTo>
                <a:lnTo>
                  <a:pt x="237744" y="237744"/>
                </a:lnTo>
                <a:lnTo>
                  <a:pt x="280415" y="264414"/>
                </a:lnTo>
                <a:lnTo>
                  <a:pt x="303275" y="275082"/>
                </a:lnTo>
                <a:lnTo>
                  <a:pt x="313944" y="280416"/>
                </a:lnTo>
                <a:lnTo>
                  <a:pt x="325374" y="284988"/>
                </a:lnTo>
                <a:lnTo>
                  <a:pt x="337565" y="288798"/>
                </a:lnTo>
                <a:lnTo>
                  <a:pt x="348995" y="292608"/>
                </a:lnTo>
                <a:lnTo>
                  <a:pt x="399288" y="306324"/>
                </a:lnTo>
                <a:lnTo>
                  <a:pt x="451865" y="314706"/>
                </a:lnTo>
                <a:lnTo>
                  <a:pt x="506730" y="319278"/>
                </a:lnTo>
                <a:lnTo>
                  <a:pt x="560832" y="319278"/>
                </a:lnTo>
                <a:lnTo>
                  <a:pt x="587501" y="317754"/>
                </a:lnTo>
                <a:lnTo>
                  <a:pt x="614171" y="314706"/>
                </a:lnTo>
                <a:lnTo>
                  <a:pt x="640080" y="310896"/>
                </a:lnTo>
                <a:lnTo>
                  <a:pt x="534162" y="310896"/>
                </a:lnTo>
                <a:lnTo>
                  <a:pt x="506730" y="310134"/>
                </a:lnTo>
                <a:lnTo>
                  <a:pt x="426719" y="302514"/>
                </a:lnTo>
                <a:lnTo>
                  <a:pt x="376427" y="291084"/>
                </a:lnTo>
                <a:lnTo>
                  <a:pt x="329183" y="276606"/>
                </a:lnTo>
                <a:lnTo>
                  <a:pt x="284988" y="256032"/>
                </a:lnTo>
                <a:lnTo>
                  <a:pt x="274319" y="250698"/>
                </a:lnTo>
                <a:lnTo>
                  <a:pt x="263651" y="243840"/>
                </a:lnTo>
                <a:lnTo>
                  <a:pt x="252983" y="237744"/>
                </a:lnTo>
                <a:lnTo>
                  <a:pt x="242315" y="230124"/>
                </a:lnTo>
                <a:lnTo>
                  <a:pt x="181356" y="182880"/>
                </a:lnTo>
                <a:lnTo>
                  <a:pt x="141731" y="146304"/>
                </a:lnTo>
                <a:lnTo>
                  <a:pt x="102869" y="106680"/>
                </a:lnTo>
                <a:lnTo>
                  <a:pt x="64769" y="65532"/>
                </a:lnTo>
                <a:lnTo>
                  <a:pt x="8381" y="762"/>
                </a:lnTo>
                <a:lnTo>
                  <a:pt x="5333" y="0"/>
                </a:lnTo>
                <a:close/>
              </a:path>
              <a:path w="972819" h="319404">
                <a:moveTo>
                  <a:pt x="932211" y="63217"/>
                </a:moveTo>
                <a:lnTo>
                  <a:pt x="904494" y="107442"/>
                </a:lnTo>
                <a:lnTo>
                  <a:pt x="877062" y="147066"/>
                </a:lnTo>
                <a:lnTo>
                  <a:pt x="848868" y="183642"/>
                </a:lnTo>
                <a:lnTo>
                  <a:pt x="817626" y="215646"/>
                </a:lnTo>
                <a:lnTo>
                  <a:pt x="810006" y="223266"/>
                </a:lnTo>
                <a:lnTo>
                  <a:pt x="801624" y="230886"/>
                </a:lnTo>
                <a:lnTo>
                  <a:pt x="793242" y="237744"/>
                </a:lnTo>
                <a:lnTo>
                  <a:pt x="784097" y="243840"/>
                </a:lnTo>
                <a:lnTo>
                  <a:pt x="775715" y="250698"/>
                </a:lnTo>
                <a:lnTo>
                  <a:pt x="766571" y="256032"/>
                </a:lnTo>
                <a:lnTo>
                  <a:pt x="757427" y="262128"/>
                </a:lnTo>
                <a:lnTo>
                  <a:pt x="748283" y="267462"/>
                </a:lnTo>
                <a:lnTo>
                  <a:pt x="738377" y="272034"/>
                </a:lnTo>
                <a:lnTo>
                  <a:pt x="729233" y="276606"/>
                </a:lnTo>
                <a:lnTo>
                  <a:pt x="697230" y="288036"/>
                </a:lnTo>
                <a:lnTo>
                  <a:pt x="638556" y="301752"/>
                </a:lnTo>
                <a:lnTo>
                  <a:pt x="587501" y="308610"/>
                </a:lnTo>
                <a:lnTo>
                  <a:pt x="534162" y="310896"/>
                </a:lnTo>
                <a:lnTo>
                  <a:pt x="640080" y="310896"/>
                </a:lnTo>
                <a:lnTo>
                  <a:pt x="688847" y="300228"/>
                </a:lnTo>
                <a:lnTo>
                  <a:pt x="732282" y="284988"/>
                </a:lnTo>
                <a:lnTo>
                  <a:pt x="771144" y="264414"/>
                </a:lnTo>
                <a:lnTo>
                  <a:pt x="806957" y="237744"/>
                </a:lnTo>
                <a:lnTo>
                  <a:pt x="839724" y="206502"/>
                </a:lnTo>
                <a:lnTo>
                  <a:pt x="870203" y="171450"/>
                </a:lnTo>
                <a:lnTo>
                  <a:pt x="912113" y="112776"/>
                </a:lnTo>
                <a:lnTo>
                  <a:pt x="938021" y="70866"/>
                </a:lnTo>
                <a:lnTo>
                  <a:pt x="939856" y="67747"/>
                </a:lnTo>
                <a:lnTo>
                  <a:pt x="932211" y="63217"/>
                </a:lnTo>
                <a:close/>
              </a:path>
              <a:path w="972819" h="319404">
                <a:moveTo>
                  <a:pt x="969162" y="51054"/>
                </a:moveTo>
                <a:lnTo>
                  <a:pt x="941069" y="51054"/>
                </a:lnTo>
                <a:lnTo>
                  <a:pt x="944118" y="51816"/>
                </a:lnTo>
                <a:lnTo>
                  <a:pt x="946403" y="54102"/>
                </a:lnTo>
                <a:lnTo>
                  <a:pt x="945642" y="57912"/>
                </a:lnTo>
                <a:lnTo>
                  <a:pt x="939856" y="67747"/>
                </a:lnTo>
                <a:lnTo>
                  <a:pt x="966977" y="83820"/>
                </a:lnTo>
                <a:lnTo>
                  <a:pt x="969162" y="51054"/>
                </a:lnTo>
                <a:close/>
              </a:path>
              <a:path w="972819" h="319404">
                <a:moveTo>
                  <a:pt x="941069" y="51054"/>
                </a:moveTo>
                <a:lnTo>
                  <a:pt x="938021" y="53340"/>
                </a:lnTo>
                <a:lnTo>
                  <a:pt x="932211" y="63217"/>
                </a:lnTo>
                <a:lnTo>
                  <a:pt x="939856" y="67747"/>
                </a:lnTo>
                <a:lnTo>
                  <a:pt x="945642" y="57912"/>
                </a:lnTo>
                <a:lnTo>
                  <a:pt x="946403" y="54102"/>
                </a:lnTo>
                <a:lnTo>
                  <a:pt x="944118" y="51816"/>
                </a:lnTo>
                <a:lnTo>
                  <a:pt x="941069" y="51054"/>
                </a:lnTo>
                <a:close/>
              </a:path>
              <a:path w="972819" h="319404">
                <a:moveTo>
                  <a:pt x="972312" y="3810"/>
                </a:moveTo>
                <a:lnTo>
                  <a:pt x="905256" y="47244"/>
                </a:lnTo>
                <a:lnTo>
                  <a:pt x="932211" y="63217"/>
                </a:lnTo>
                <a:lnTo>
                  <a:pt x="938021" y="53340"/>
                </a:lnTo>
                <a:lnTo>
                  <a:pt x="941069" y="51054"/>
                </a:lnTo>
                <a:lnTo>
                  <a:pt x="969162" y="51054"/>
                </a:lnTo>
                <a:lnTo>
                  <a:pt x="972312" y="38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graphicFrame>
        <p:nvGraphicFramePr>
          <p:cNvPr id="26" name="object 26"/>
          <p:cNvGraphicFramePr>
            <a:graphicFrameLocks noGrp="1"/>
          </p:cNvGraphicFramePr>
          <p:nvPr/>
        </p:nvGraphicFramePr>
        <p:xfrm>
          <a:off x="1418781" y="7508538"/>
          <a:ext cx="4728986" cy="3747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4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1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48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41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41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41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485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1411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1411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1411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1485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1411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1411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1485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1411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65971"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400" spc="5" dirty="0">
                          <a:latin typeface="Arial"/>
                          <a:cs typeface="Arial"/>
                        </a:rPr>
                        <a:t>13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400" spc="5" dirty="0">
                          <a:latin typeface="Arial"/>
                          <a:cs typeface="Arial"/>
                        </a:rPr>
                        <a:t>16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400" spc="5" dirty="0">
                          <a:latin typeface="Arial"/>
                          <a:cs typeface="Arial"/>
                        </a:rPr>
                        <a:t>24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400" spc="5" dirty="0">
                          <a:latin typeface="Arial"/>
                          <a:cs typeface="Arial"/>
                        </a:rPr>
                        <a:t>21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400" spc="5" dirty="0">
                          <a:latin typeface="Arial"/>
                          <a:cs typeface="Arial"/>
                        </a:rPr>
                        <a:t>19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400" spc="5" dirty="0">
                          <a:latin typeface="Arial"/>
                          <a:cs typeface="Arial"/>
                        </a:rPr>
                        <a:t>68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400" spc="5" dirty="0">
                          <a:latin typeface="Arial"/>
                          <a:cs typeface="Arial"/>
                        </a:rPr>
                        <a:t>65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400" spc="5" dirty="0">
                          <a:latin typeface="Arial"/>
                          <a:cs typeface="Arial"/>
                        </a:rPr>
                        <a:t>26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400" spc="5" dirty="0">
                          <a:latin typeface="Arial"/>
                          <a:cs typeface="Arial"/>
                        </a:rPr>
                        <a:t>32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31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" name="object 27"/>
          <p:cNvSpPr/>
          <p:nvPr/>
        </p:nvSpPr>
        <p:spPr>
          <a:xfrm>
            <a:off x="2096559" y="7564014"/>
            <a:ext cx="209285" cy="209903"/>
          </a:xfrm>
          <a:custGeom>
            <a:avLst/>
            <a:gdLst/>
            <a:ahLst/>
            <a:cxnLst/>
            <a:rect l="l" t="t" r="r" b="b"/>
            <a:pathLst>
              <a:path w="215264" h="215900">
                <a:moveTo>
                  <a:pt x="0" y="215645"/>
                </a:moveTo>
                <a:lnTo>
                  <a:pt x="214884" y="215645"/>
                </a:lnTo>
                <a:lnTo>
                  <a:pt x="214884" y="0"/>
                </a:lnTo>
                <a:lnTo>
                  <a:pt x="0" y="0"/>
                </a:lnTo>
                <a:lnTo>
                  <a:pt x="0" y="215645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" name="object 28"/>
          <p:cNvSpPr/>
          <p:nvPr/>
        </p:nvSpPr>
        <p:spPr>
          <a:xfrm>
            <a:off x="3137429" y="6952827"/>
            <a:ext cx="1886656" cy="563033"/>
          </a:xfrm>
          <a:custGeom>
            <a:avLst/>
            <a:gdLst/>
            <a:ahLst/>
            <a:cxnLst/>
            <a:rect l="l" t="t" r="r" b="b"/>
            <a:pathLst>
              <a:path w="1940560" h="579120">
                <a:moveTo>
                  <a:pt x="1062990" y="0"/>
                </a:moveTo>
                <a:lnTo>
                  <a:pt x="1008888" y="762"/>
                </a:lnTo>
                <a:lnTo>
                  <a:pt x="954024" y="3810"/>
                </a:lnTo>
                <a:lnTo>
                  <a:pt x="900683" y="9144"/>
                </a:lnTo>
                <a:lnTo>
                  <a:pt x="847344" y="16002"/>
                </a:lnTo>
                <a:lnTo>
                  <a:pt x="794766" y="25146"/>
                </a:lnTo>
                <a:lnTo>
                  <a:pt x="744474" y="35814"/>
                </a:lnTo>
                <a:lnTo>
                  <a:pt x="694944" y="48768"/>
                </a:lnTo>
                <a:lnTo>
                  <a:pt x="625602" y="71628"/>
                </a:lnTo>
                <a:lnTo>
                  <a:pt x="581406" y="90678"/>
                </a:lnTo>
                <a:lnTo>
                  <a:pt x="537209" y="112014"/>
                </a:lnTo>
                <a:lnTo>
                  <a:pt x="494538" y="136398"/>
                </a:lnTo>
                <a:lnTo>
                  <a:pt x="451866" y="162306"/>
                </a:lnTo>
                <a:lnTo>
                  <a:pt x="390144" y="205740"/>
                </a:lnTo>
                <a:lnTo>
                  <a:pt x="349757" y="236982"/>
                </a:lnTo>
                <a:lnTo>
                  <a:pt x="289559" y="287274"/>
                </a:lnTo>
                <a:lnTo>
                  <a:pt x="249935" y="322326"/>
                </a:lnTo>
                <a:lnTo>
                  <a:pt x="230885" y="340614"/>
                </a:lnTo>
                <a:lnTo>
                  <a:pt x="192024" y="377190"/>
                </a:lnTo>
                <a:lnTo>
                  <a:pt x="153162" y="414528"/>
                </a:lnTo>
                <a:lnTo>
                  <a:pt x="76962" y="492252"/>
                </a:lnTo>
                <a:lnTo>
                  <a:pt x="39624" y="531876"/>
                </a:lnTo>
                <a:lnTo>
                  <a:pt x="1524" y="571500"/>
                </a:lnTo>
                <a:lnTo>
                  <a:pt x="0" y="574548"/>
                </a:lnTo>
                <a:lnTo>
                  <a:pt x="1524" y="577596"/>
                </a:lnTo>
                <a:lnTo>
                  <a:pt x="4572" y="579120"/>
                </a:lnTo>
                <a:lnTo>
                  <a:pt x="8381" y="577596"/>
                </a:lnTo>
                <a:lnTo>
                  <a:pt x="45719" y="537972"/>
                </a:lnTo>
                <a:lnTo>
                  <a:pt x="83819" y="498348"/>
                </a:lnTo>
                <a:lnTo>
                  <a:pt x="121919" y="459486"/>
                </a:lnTo>
                <a:lnTo>
                  <a:pt x="198119" y="383286"/>
                </a:lnTo>
                <a:lnTo>
                  <a:pt x="236981" y="346710"/>
                </a:lnTo>
                <a:lnTo>
                  <a:pt x="275844" y="310896"/>
                </a:lnTo>
                <a:lnTo>
                  <a:pt x="355092" y="243840"/>
                </a:lnTo>
                <a:lnTo>
                  <a:pt x="416052" y="198120"/>
                </a:lnTo>
                <a:lnTo>
                  <a:pt x="457200" y="169926"/>
                </a:lnTo>
                <a:lnTo>
                  <a:pt x="499109" y="144018"/>
                </a:lnTo>
                <a:lnTo>
                  <a:pt x="563118" y="108966"/>
                </a:lnTo>
                <a:lnTo>
                  <a:pt x="585216" y="99060"/>
                </a:lnTo>
                <a:lnTo>
                  <a:pt x="606552" y="89154"/>
                </a:lnTo>
                <a:lnTo>
                  <a:pt x="651509" y="72390"/>
                </a:lnTo>
                <a:lnTo>
                  <a:pt x="697992" y="57150"/>
                </a:lnTo>
                <a:lnTo>
                  <a:pt x="746759" y="44196"/>
                </a:lnTo>
                <a:lnTo>
                  <a:pt x="797052" y="33528"/>
                </a:lnTo>
                <a:lnTo>
                  <a:pt x="848868" y="25146"/>
                </a:lnTo>
                <a:lnTo>
                  <a:pt x="901445" y="18288"/>
                </a:lnTo>
                <a:lnTo>
                  <a:pt x="955547" y="12954"/>
                </a:lnTo>
                <a:lnTo>
                  <a:pt x="1008888" y="9906"/>
                </a:lnTo>
                <a:lnTo>
                  <a:pt x="1063752" y="9144"/>
                </a:lnTo>
                <a:lnTo>
                  <a:pt x="1223009" y="9144"/>
                </a:lnTo>
                <a:lnTo>
                  <a:pt x="1171194" y="3810"/>
                </a:lnTo>
                <a:lnTo>
                  <a:pt x="1117092" y="762"/>
                </a:lnTo>
                <a:lnTo>
                  <a:pt x="1062990" y="0"/>
                </a:lnTo>
                <a:close/>
              </a:path>
              <a:path w="1940560" h="579120">
                <a:moveTo>
                  <a:pt x="1897824" y="516387"/>
                </a:moveTo>
                <a:lnTo>
                  <a:pt x="1871471" y="533400"/>
                </a:lnTo>
                <a:lnTo>
                  <a:pt x="1940052" y="574548"/>
                </a:lnTo>
                <a:lnTo>
                  <a:pt x="1935182" y="528066"/>
                </a:lnTo>
                <a:lnTo>
                  <a:pt x="1907285" y="528066"/>
                </a:lnTo>
                <a:lnTo>
                  <a:pt x="1904238" y="526542"/>
                </a:lnTo>
                <a:lnTo>
                  <a:pt x="1897824" y="516387"/>
                </a:lnTo>
                <a:close/>
              </a:path>
              <a:path w="1940560" h="579120">
                <a:moveTo>
                  <a:pt x="1905512" y="511424"/>
                </a:moveTo>
                <a:lnTo>
                  <a:pt x="1897824" y="516387"/>
                </a:lnTo>
                <a:lnTo>
                  <a:pt x="1904238" y="526542"/>
                </a:lnTo>
                <a:lnTo>
                  <a:pt x="1907285" y="528066"/>
                </a:lnTo>
                <a:lnTo>
                  <a:pt x="1910333" y="528066"/>
                </a:lnTo>
                <a:lnTo>
                  <a:pt x="1912620" y="525018"/>
                </a:lnTo>
                <a:lnTo>
                  <a:pt x="1911858" y="521208"/>
                </a:lnTo>
                <a:lnTo>
                  <a:pt x="1905512" y="511424"/>
                </a:lnTo>
                <a:close/>
              </a:path>
              <a:path w="1940560" h="579120">
                <a:moveTo>
                  <a:pt x="1931670" y="494538"/>
                </a:moveTo>
                <a:lnTo>
                  <a:pt x="1905512" y="511424"/>
                </a:lnTo>
                <a:lnTo>
                  <a:pt x="1911858" y="521208"/>
                </a:lnTo>
                <a:lnTo>
                  <a:pt x="1912620" y="525018"/>
                </a:lnTo>
                <a:lnTo>
                  <a:pt x="1910333" y="528066"/>
                </a:lnTo>
                <a:lnTo>
                  <a:pt x="1935182" y="528066"/>
                </a:lnTo>
                <a:lnTo>
                  <a:pt x="1931670" y="494538"/>
                </a:lnTo>
                <a:close/>
              </a:path>
              <a:path w="1940560" h="579120">
                <a:moveTo>
                  <a:pt x="1223009" y="9144"/>
                </a:moveTo>
                <a:lnTo>
                  <a:pt x="1063752" y="9144"/>
                </a:lnTo>
                <a:lnTo>
                  <a:pt x="1117092" y="9906"/>
                </a:lnTo>
                <a:lnTo>
                  <a:pt x="1170432" y="12954"/>
                </a:lnTo>
                <a:lnTo>
                  <a:pt x="1222247" y="18288"/>
                </a:lnTo>
                <a:lnTo>
                  <a:pt x="1273302" y="25146"/>
                </a:lnTo>
                <a:lnTo>
                  <a:pt x="1322070" y="33528"/>
                </a:lnTo>
                <a:lnTo>
                  <a:pt x="1369314" y="44196"/>
                </a:lnTo>
                <a:lnTo>
                  <a:pt x="1413509" y="57150"/>
                </a:lnTo>
                <a:lnTo>
                  <a:pt x="1474470" y="80010"/>
                </a:lnTo>
                <a:lnTo>
                  <a:pt x="1512570" y="99060"/>
                </a:lnTo>
                <a:lnTo>
                  <a:pt x="1531620" y="108966"/>
                </a:lnTo>
                <a:lnTo>
                  <a:pt x="1566671" y="131826"/>
                </a:lnTo>
                <a:lnTo>
                  <a:pt x="1600962" y="156210"/>
                </a:lnTo>
                <a:lnTo>
                  <a:pt x="1633728" y="183642"/>
                </a:lnTo>
                <a:lnTo>
                  <a:pt x="1665732" y="212598"/>
                </a:lnTo>
                <a:lnTo>
                  <a:pt x="1696212" y="243840"/>
                </a:lnTo>
                <a:lnTo>
                  <a:pt x="1739645" y="293370"/>
                </a:lnTo>
                <a:lnTo>
                  <a:pt x="1753362" y="310896"/>
                </a:lnTo>
                <a:lnTo>
                  <a:pt x="1767840" y="328422"/>
                </a:lnTo>
                <a:lnTo>
                  <a:pt x="1834895" y="420624"/>
                </a:lnTo>
                <a:lnTo>
                  <a:pt x="1860804" y="458724"/>
                </a:lnTo>
                <a:lnTo>
                  <a:pt x="1885950" y="497586"/>
                </a:lnTo>
                <a:lnTo>
                  <a:pt x="1897824" y="516387"/>
                </a:lnTo>
                <a:lnTo>
                  <a:pt x="1905512" y="511424"/>
                </a:lnTo>
                <a:lnTo>
                  <a:pt x="1841754" y="415290"/>
                </a:lnTo>
                <a:lnTo>
                  <a:pt x="1815845" y="377952"/>
                </a:lnTo>
                <a:lnTo>
                  <a:pt x="1788414" y="340614"/>
                </a:lnTo>
                <a:lnTo>
                  <a:pt x="1774697" y="323088"/>
                </a:lnTo>
                <a:lnTo>
                  <a:pt x="1760982" y="304800"/>
                </a:lnTo>
                <a:lnTo>
                  <a:pt x="1746504" y="288036"/>
                </a:lnTo>
                <a:lnTo>
                  <a:pt x="1732026" y="270510"/>
                </a:lnTo>
                <a:lnTo>
                  <a:pt x="1717547" y="253746"/>
                </a:lnTo>
                <a:lnTo>
                  <a:pt x="1687068" y="221742"/>
                </a:lnTo>
                <a:lnTo>
                  <a:pt x="1655826" y="191262"/>
                </a:lnTo>
                <a:lnTo>
                  <a:pt x="1606295" y="149352"/>
                </a:lnTo>
                <a:lnTo>
                  <a:pt x="1572006" y="124206"/>
                </a:lnTo>
                <a:lnTo>
                  <a:pt x="1535430" y="101346"/>
                </a:lnTo>
                <a:lnTo>
                  <a:pt x="1498092" y="80772"/>
                </a:lnTo>
                <a:lnTo>
                  <a:pt x="1437132" y="55626"/>
                </a:lnTo>
                <a:lnTo>
                  <a:pt x="1370838" y="35814"/>
                </a:lnTo>
                <a:lnTo>
                  <a:pt x="1323594" y="25146"/>
                </a:lnTo>
                <a:lnTo>
                  <a:pt x="1274064" y="16002"/>
                </a:lnTo>
                <a:lnTo>
                  <a:pt x="1223009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" name="object 29"/>
          <p:cNvSpPr txBox="1"/>
          <p:nvPr/>
        </p:nvSpPr>
        <p:spPr>
          <a:xfrm>
            <a:off x="2690954" y="7898623"/>
            <a:ext cx="3395486" cy="613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071">
              <a:tabLst>
                <a:tab pos="409301" algn="l"/>
                <a:tab pos="723531" algn="l"/>
                <a:tab pos="1038378" algn="l"/>
                <a:tab pos="1352607" algn="l"/>
                <a:tab pos="1666837" algn="l"/>
                <a:tab pos="1932913" algn="l"/>
                <a:tab pos="2567546" algn="l"/>
              </a:tabLst>
            </a:pPr>
            <a:r>
              <a:rPr sz="1361" spc="5" dirty="0">
                <a:latin typeface="Arial"/>
                <a:cs typeface="Arial"/>
              </a:rPr>
              <a:t>4	5	6	7	8	9	</a:t>
            </a:r>
            <a:r>
              <a:rPr sz="1361" dirty="0">
                <a:latin typeface="Arial"/>
                <a:cs typeface="Arial"/>
              </a:rPr>
              <a:t>10 </a:t>
            </a:r>
            <a:r>
              <a:rPr sz="1361" spc="198" dirty="0">
                <a:latin typeface="Arial"/>
                <a:cs typeface="Arial"/>
              </a:rPr>
              <a:t> </a:t>
            </a:r>
            <a:r>
              <a:rPr sz="1361" dirty="0">
                <a:latin typeface="Arial"/>
                <a:cs typeface="Arial"/>
              </a:rPr>
              <a:t>11	12  13 </a:t>
            </a:r>
            <a:r>
              <a:rPr sz="1361" spc="247" dirty="0">
                <a:latin typeface="Arial"/>
                <a:cs typeface="Arial"/>
              </a:rPr>
              <a:t> </a:t>
            </a:r>
            <a:r>
              <a:rPr sz="1361" dirty="0">
                <a:latin typeface="Arial"/>
                <a:cs typeface="Arial"/>
              </a:rPr>
              <a:t>14</a:t>
            </a:r>
            <a:endParaRPr sz="1361">
              <a:latin typeface="Arial"/>
              <a:cs typeface="Arial"/>
            </a:endParaRPr>
          </a:p>
          <a:p>
            <a:pPr>
              <a:spcBef>
                <a:spcPts val="19"/>
              </a:spcBef>
            </a:pPr>
            <a:endParaRPr sz="1556">
              <a:latin typeface="Times New Roman"/>
              <a:cs typeface="Times New Roman"/>
            </a:endParaRPr>
          </a:p>
          <a:p>
            <a:pPr marL="12347"/>
            <a:r>
              <a:rPr sz="1069" b="1" spc="10" dirty="0">
                <a:latin typeface="Times New Roman"/>
                <a:cs typeface="Times New Roman"/>
              </a:rPr>
              <a:t>Figure 29.10: </a:t>
            </a:r>
            <a:r>
              <a:rPr sz="1069" spc="5" dirty="0">
                <a:latin typeface="Times New Roman"/>
                <a:cs typeface="Times New Roman"/>
              </a:rPr>
              <a:t>inserting </a:t>
            </a:r>
            <a:r>
              <a:rPr sz="1069" spc="10" dirty="0">
                <a:latin typeface="Times New Roman"/>
                <a:cs typeface="Times New Roman"/>
              </a:rPr>
              <a:t>new </a:t>
            </a:r>
            <a:r>
              <a:rPr sz="1069" spc="5" dirty="0">
                <a:latin typeface="Times New Roman"/>
                <a:cs typeface="Times New Roman"/>
              </a:rPr>
              <a:t>value in </a:t>
            </a:r>
            <a:r>
              <a:rPr sz="1069" spc="10" dirty="0">
                <a:latin typeface="Times New Roman"/>
                <a:cs typeface="Times New Roman"/>
              </a:rPr>
              <a:t>a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heap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516732" y="2575736"/>
            <a:ext cx="442648" cy="209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332750" algn="l"/>
              </a:tabLst>
            </a:pPr>
            <a:r>
              <a:rPr sz="1361" spc="5" dirty="0">
                <a:latin typeface="Arial"/>
                <a:cs typeface="Arial"/>
              </a:rPr>
              <a:t>0	1</a:t>
            </a:r>
            <a:endParaRPr sz="1361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145713" y="2586848"/>
            <a:ext cx="121620" cy="209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361" spc="5" dirty="0">
                <a:latin typeface="Arial"/>
                <a:cs typeface="Arial"/>
              </a:rPr>
              <a:t>2</a:t>
            </a:r>
            <a:endParaRPr sz="1361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466481" y="2575724"/>
            <a:ext cx="121620" cy="209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361" spc="5" dirty="0">
                <a:latin typeface="Arial"/>
                <a:cs typeface="Arial"/>
              </a:rPr>
              <a:t>3</a:t>
            </a:r>
            <a:endParaRPr sz="1361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1916536" y="2079625"/>
            <a:ext cx="298803" cy="121620"/>
          </a:xfrm>
          <a:custGeom>
            <a:avLst/>
            <a:gdLst/>
            <a:ahLst/>
            <a:cxnLst/>
            <a:rect l="l" t="t" r="r" b="b"/>
            <a:pathLst>
              <a:path w="307339" h="125094">
                <a:moveTo>
                  <a:pt x="268260" y="61023"/>
                </a:moveTo>
                <a:lnTo>
                  <a:pt x="240792" y="72390"/>
                </a:lnTo>
                <a:lnTo>
                  <a:pt x="301751" y="124968"/>
                </a:lnTo>
                <a:lnTo>
                  <a:pt x="305155" y="73914"/>
                </a:lnTo>
                <a:lnTo>
                  <a:pt x="277368" y="73914"/>
                </a:lnTo>
                <a:lnTo>
                  <a:pt x="274319" y="71627"/>
                </a:lnTo>
                <a:lnTo>
                  <a:pt x="268260" y="61023"/>
                </a:lnTo>
                <a:close/>
              </a:path>
              <a:path w="307339" h="125094">
                <a:moveTo>
                  <a:pt x="118872" y="0"/>
                </a:moveTo>
                <a:lnTo>
                  <a:pt x="117348" y="0"/>
                </a:lnTo>
                <a:lnTo>
                  <a:pt x="114300" y="1524"/>
                </a:lnTo>
                <a:lnTo>
                  <a:pt x="112013" y="1524"/>
                </a:lnTo>
                <a:lnTo>
                  <a:pt x="109728" y="3048"/>
                </a:lnTo>
                <a:lnTo>
                  <a:pt x="103631" y="4572"/>
                </a:lnTo>
                <a:lnTo>
                  <a:pt x="99822" y="6096"/>
                </a:lnTo>
                <a:lnTo>
                  <a:pt x="64007" y="21336"/>
                </a:lnTo>
                <a:lnTo>
                  <a:pt x="21336" y="67818"/>
                </a:lnTo>
                <a:lnTo>
                  <a:pt x="14478" y="80772"/>
                </a:lnTo>
                <a:lnTo>
                  <a:pt x="7619" y="92964"/>
                </a:lnTo>
                <a:lnTo>
                  <a:pt x="0" y="105918"/>
                </a:lnTo>
                <a:lnTo>
                  <a:pt x="0" y="108966"/>
                </a:lnTo>
                <a:lnTo>
                  <a:pt x="2286" y="112014"/>
                </a:lnTo>
                <a:lnTo>
                  <a:pt x="5333" y="112014"/>
                </a:lnTo>
                <a:lnTo>
                  <a:pt x="8381" y="109727"/>
                </a:lnTo>
                <a:lnTo>
                  <a:pt x="15239" y="97536"/>
                </a:lnTo>
                <a:lnTo>
                  <a:pt x="22098" y="84581"/>
                </a:lnTo>
                <a:lnTo>
                  <a:pt x="29718" y="72390"/>
                </a:lnTo>
                <a:lnTo>
                  <a:pt x="58674" y="35814"/>
                </a:lnTo>
                <a:lnTo>
                  <a:pt x="77724" y="24384"/>
                </a:lnTo>
                <a:lnTo>
                  <a:pt x="80772" y="22860"/>
                </a:lnTo>
                <a:lnTo>
                  <a:pt x="87630" y="19812"/>
                </a:lnTo>
                <a:lnTo>
                  <a:pt x="95250" y="16764"/>
                </a:lnTo>
                <a:lnTo>
                  <a:pt x="102869" y="14477"/>
                </a:lnTo>
                <a:lnTo>
                  <a:pt x="106680" y="12953"/>
                </a:lnTo>
                <a:lnTo>
                  <a:pt x="112775" y="11429"/>
                </a:lnTo>
                <a:lnTo>
                  <a:pt x="117348" y="9905"/>
                </a:lnTo>
                <a:lnTo>
                  <a:pt x="118787" y="9186"/>
                </a:lnTo>
                <a:lnTo>
                  <a:pt x="118110" y="9144"/>
                </a:lnTo>
                <a:lnTo>
                  <a:pt x="229362" y="9144"/>
                </a:lnTo>
                <a:lnTo>
                  <a:pt x="227837" y="8381"/>
                </a:lnTo>
                <a:lnTo>
                  <a:pt x="227075" y="8381"/>
                </a:lnTo>
                <a:lnTo>
                  <a:pt x="220218" y="6858"/>
                </a:lnTo>
                <a:lnTo>
                  <a:pt x="212598" y="5334"/>
                </a:lnTo>
                <a:lnTo>
                  <a:pt x="208025" y="4572"/>
                </a:lnTo>
                <a:lnTo>
                  <a:pt x="202692" y="4572"/>
                </a:lnTo>
                <a:lnTo>
                  <a:pt x="197357" y="3810"/>
                </a:lnTo>
                <a:lnTo>
                  <a:pt x="185166" y="3810"/>
                </a:lnTo>
                <a:lnTo>
                  <a:pt x="178307" y="3048"/>
                </a:lnTo>
                <a:lnTo>
                  <a:pt x="169925" y="3048"/>
                </a:lnTo>
                <a:lnTo>
                  <a:pt x="161544" y="2286"/>
                </a:lnTo>
                <a:lnTo>
                  <a:pt x="152400" y="2286"/>
                </a:lnTo>
                <a:lnTo>
                  <a:pt x="142494" y="1524"/>
                </a:lnTo>
                <a:lnTo>
                  <a:pt x="118872" y="0"/>
                </a:lnTo>
                <a:close/>
              </a:path>
              <a:path w="307339" h="125094">
                <a:moveTo>
                  <a:pt x="277152" y="57344"/>
                </a:moveTo>
                <a:lnTo>
                  <a:pt x="268260" y="61023"/>
                </a:lnTo>
                <a:lnTo>
                  <a:pt x="274319" y="71627"/>
                </a:lnTo>
                <a:lnTo>
                  <a:pt x="277368" y="73914"/>
                </a:lnTo>
                <a:lnTo>
                  <a:pt x="280416" y="73151"/>
                </a:lnTo>
                <a:lnTo>
                  <a:pt x="282701" y="70866"/>
                </a:lnTo>
                <a:lnTo>
                  <a:pt x="282701" y="67055"/>
                </a:lnTo>
                <a:lnTo>
                  <a:pt x="277152" y="57344"/>
                </a:lnTo>
                <a:close/>
              </a:path>
              <a:path w="307339" h="125094">
                <a:moveTo>
                  <a:pt x="307086" y="44958"/>
                </a:moveTo>
                <a:lnTo>
                  <a:pt x="277152" y="57344"/>
                </a:lnTo>
                <a:lnTo>
                  <a:pt x="282701" y="67055"/>
                </a:lnTo>
                <a:lnTo>
                  <a:pt x="282701" y="70866"/>
                </a:lnTo>
                <a:lnTo>
                  <a:pt x="280416" y="73151"/>
                </a:lnTo>
                <a:lnTo>
                  <a:pt x="277368" y="73914"/>
                </a:lnTo>
                <a:lnTo>
                  <a:pt x="305155" y="73914"/>
                </a:lnTo>
                <a:lnTo>
                  <a:pt x="307086" y="44958"/>
                </a:lnTo>
                <a:close/>
              </a:path>
              <a:path w="307339" h="125094">
                <a:moveTo>
                  <a:pt x="265175" y="55625"/>
                </a:moveTo>
                <a:lnTo>
                  <a:pt x="268260" y="61023"/>
                </a:lnTo>
                <a:lnTo>
                  <a:pt x="277152" y="57344"/>
                </a:lnTo>
                <a:lnTo>
                  <a:pt x="276606" y="56388"/>
                </a:lnTo>
                <a:lnTo>
                  <a:pt x="265938" y="56388"/>
                </a:lnTo>
                <a:lnTo>
                  <a:pt x="265175" y="55625"/>
                </a:lnTo>
                <a:close/>
              </a:path>
              <a:path w="307339" h="125094">
                <a:moveTo>
                  <a:pt x="229362" y="9144"/>
                </a:moveTo>
                <a:lnTo>
                  <a:pt x="118872" y="9144"/>
                </a:lnTo>
                <a:lnTo>
                  <a:pt x="141731" y="10668"/>
                </a:lnTo>
                <a:lnTo>
                  <a:pt x="151637" y="11429"/>
                </a:lnTo>
                <a:lnTo>
                  <a:pt x="161544" y="11429"/>
                </a:lnTo>
                <a:lnTo>
                  <a:pt x="169925" y="12192"/>
                </a:lnTo>
                <a:lnTo>
                  <a:pt x="184404" y="12192"/>
                </a:lnTo>
                <a:lnTo>
                  <a:pt x="191262" y="12953"/>
                </a:lnTo>
                <a:lnTo>
                  <a:pt x="197357" y="12953"/>
                </a:lnTo>
                <a:lnTo>
                  <a:pt x="202692" y="13716"/>
                </a:lnTo>
                <a:lnTo>
                  <a:pt x="207263" y="13716"/>
                </a:lnTo>
                <a:lnTo>
                  <a:pt x="211074" y="14477"/>
                </a:lnTo>
                <a:lnTo>
                  <a:pt x="215645" y="14477"/>
                </a:lnTo>
                <a:lnTo>
                  <a:pt x="224789" y="16764"/>
                </a:lnTo>
                <a:lnTo>
                  <a:pt x="224028" y="16764"/>
                </a:lnTo>
                <a:lnTo>
                  <a:pt x="230124" y="19812"/>
                </a:lnTo>
                <a:lnTo>
                  <a:pt x="232410" y="20574"/>
                </a:lnTo>
                <a:lnTo>
                  <a:pt x="234695" y="22860"/>
                </a:lnTo>
                <a:lnTo>
                  <a:pt x="237744" y="24384"/>
                </a:lnTo>
                <a:lnTo>
                  <a:pt x="240030" y="27431"/>
                </a:lnTo>
                <a:lnTo>
                  <a:pt x="243078" y="29718"/>
                </a:lnTo>
                <a:lnTo>
                  <a:pt x="246125" y="33527"/>
                </a:lnTo>
                <a:lnTo>
                  <a:pt x="249174" y="36575"/>
                </a:lnTo>
                <a:lnTo>
                  <a:pt x="256794" y="45720"/>
                </a:lnTo>
                <a:lnTo>
                  <a:pt x="261366" y="50292"/>
                </a:lnTo>
                <a:lnTo>
                  <a:pt x="265938" y="56388"/>
                </a:lnTo>
                <a:lnTo>
                  <a:pt x="276606" y="56388"/>
                </a:lnTo>
                <a:lnTo>
                  <a:pt x="273557" y="51053"/>
                </a:lnTo>
                <a:lnTo>
                  <a:pt x="272795" y="50292"/>
                </a:lnTo>
                <a:lnTo>
                  <a:pt x="263651" y="39624"/>
                </a:lnTo>
                <a:lnTo>
                  <a:pt x="256031" y="30479"/>
                </a:lnTo>
                <a:lnTo>
                  <a:pt x="243078" y="17525"/>
                </a:lnTo>
                <a:lnTo>
                  <a:pt x="236981" y="12953"/>
                </a:lnTo>
                <a:lnTo>
                  <a:pt x="229362" y="9144"/>
                </a:lnTo>
                <a:close/>
              </a:path>
              <a:path w="307339" h="125094">
                <a:moveTo>
                  <a:pt x="118872" y="9144"/>
                </a:moveTo>
                <a:lnTo>
                  <a:pt x="118110" y="9144"/>
                </a:lnTo>
                <a:lnTo>
                  <a:pt x="118787" y="91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" name="object 34"/>
          <p:cNvSpPr/>
          <p:nvPr/>
        </p:nvSpPr>
        <p:spPr>
          <a:xfrm>
            <a:off x="1891346" y="1901826"/>
            <a:ext cx="642056" cy="303124"/>
          </a:xfrm>
          <a:custGeom>
            <a:avLst/>
            <a:gdLst/>
            <a:ahLst/>
            <a:cxnLst/>
            <a:rect l="l" t="t" r="r" b="b"/>
            <a:pathLst>
              <a:path w="660400" h="311785">
                <a:moveTo>
                  <a:pt x="327659" y="0"/>
                </a:moveTo>
                <a:lnTo>
                  <a:pt x="281939" y="2285"/>
                </a:lnTo>
                <a:lnTo>
                  <a:pt x="238506" y="8381"/>
                </a:lnTo>
                <a:lnTo>
                  <a:pt x="217931" y="13716"/>
                </a:lnTo>
                <a:lnTo>
                  <a:pt x="208025" y="16001"/>
                </a:lnTo>
                <a:lnTo>
                  <a:pt x="198119" y="19050"/>
                </a:lnTo>
                <a:lnTo>
                  <a:pt x="188975" y="22859"/>
                </a:lnTo>
                <a:lnTo>
                  <a:pt x="179831" y="25907"/>
                </a:lnTo>
                <a:lnTo>
                  <a:pt x="171450" y="30479"/>
                </a:lnTo>
                <a:lnTo>
                  <a:pt x="163830" y="34290"/>
                </a:lnTo>
                <a:lnTo>
                  <a:pt x="148589" y="43433"/>
                </a:lnTo>
                <a:lnTo>
                  <a:pt x="141731" y="48768"/>
                </a:lnTo>
                <a:lnTo>
                  <a:pt x="121157" y="67055"/>
                </a:lnTo>
                <a:lnTo>
                  <a:pt x="102869" y="87629"/>
                </a:lnTo>
                <a:lnTo>
                  <a:pt x="97536" y="95250"/>
                </a:lnTo>
                <a:lnTo>
                  <a:pt x="86106" y="111251"/>
                </a:lnTo>
                <a:lnTo>
                  <a:pt x="66293" y="145542"/>
                </a:lnTo>
                <a:lnTo>
                  <a:pt x="48006" y="182879"/>
                </a:lnTo>
                <a:lnTo>
                  <a:pt x="31241" y="222503"/>
                </a:lnTo>
                <a:lnTo>
                  <a:pt x="15239" y="264414"/>
                </a:lnTo>
                <a:lnTo>
                  <a:pt x="0" y="306324"/>
                </a:lnTo>
                <a:lnTo>
                  <a:pt x="0" y="309372"/>
                </a:lnTo>
                <a:lnTo>
                  <a:pt x="3047" y="311657"/>
                </a:lnTo>
                <a:lnTo>
                  <a:pt x="6095" y="311657"/>
                </a:lnTo>
                <a:lnTo>
                  <a:pt x="8381" y="309372"/>
                </a:lnTo>
                <a:lnTo>
                  <a:pt x="23621" y="267461"/>
                </a:lnTo>
                <a:lnTo>
                  <a:pt x="31241" y="246125"/>
                </a:lnTo>
                <a:lnTo>
                  <a:pt x="39624" y="226314"/>
                </a:lnTo>
                <a:lnTo>
                  <a:pt x="64769" y="167640"/>
                </a:lnTo>
                <a:lnTo>
                  <a:pt x="93725" y="115824"/>
                </a:lnTo>
                <a:lnTo>
                  <a:pt x="121919" y="79248"/>
                </a:lnTo>
                <a:lnTo>
                  <a:pt x="140207" y="61722"/>
                </a:lnTo>
                <a:lnTo>
                  <a:pt x="147065" y="55625"/>
                </a:lnTo>
                <a:lnTo>
                  <a:pt x="160781" y="46481"/>
                </a:lnTo>
                <a:lnTo>
                  <a:pt x="168401" y="41909"/>
                </a:lnTo>
                <a:lnTo>
                  <a:pt x="183641" y="34290"/>
                </a:lnTo>
                <a:lnTo>
                  <a:pt x="192786" y="31242"/>
                </a:lnTo>
                <a:lnTo>
                  <a:pt x="201168" y="27431"/>
                </a:lnTo>
                <a:lnTo>
                  <a:pt x="240030" y="17525"/>
                </a:lnTo>
                <a:lnTo>
                  <a:pt x="282701" y="11429"/>
                </a:lnTo>
                <a:lnTo>
                  <a:pt x="327659" y="9144"/>
                </a:lnTo>
                <a:lnTo>
                  <a:pt x="420370" y="9144"/>
                </a:lnTo>
                <a:lnTo>
                  <a:pt x="416813" y="8381"/>
                </a:lnTo>
                <a:lnTo>
                  <a:pt x="395477" y="4572"/>
                </a:lnTo>
                <a:lnTo>
                  <a:pt x="373380" y="2285"/>
                </a:lnTo>
                <a:lnTo>
                  <a:pt x="350519" y="761"/>
                </a:lnTo>
                <a:lnTo>
                  <a:pt x="327659" y="0"/>
                </a:lnTo>
                <a:close/>
              </a:path>
              <a:path w="660400" h="311785">
                <a:moveTo>
                  <a:pt x="621935" y="241911"/>
                </a:moveTo>
                <a:lnTo>
                  <a:pt x="592074" y="252983"/>
                </a:lnTo>
                <a:lnTo>
                  <a:pt x="650747" y="307848"/>
                </a:lnTo>
                <a:lnTo>
                  <a:pt x="656669" y="256031"/>
                </a:lnTo>
                <a:lnTo>
                  <a:pt x="631697" y="256031"/>
                </a:lnTo>
                <a:lnTo>
                  <a:pt x="628650" y="255270"/>
                </a:lnTo>
                <a:lnTo>
                  <a:pt x="626363" y="252983"/>
                </a:lnTo>
                <a:lnTo>
                  <a:pt x="621935" y="241911"/>
                </a:lnTo>
                <a:close/>
              </a:path>
              <a:path w="660400" h="311785">
                <a:moveTo>
                  <a:pt x="630404" y="238771"/>
                </a:moveTo>
                <a:lnTo>
                  <a:pt x="621935" y="241911"/>
                </a:lnTo>
                <a:lnTo>
                  <a:pt x="626363" y="252983"/>
                </a:lnTo>
                <a:lnTo>
                  <a:pt x="628650" y="255270"/>
                </a:lnTo>
                <a:lnTo>
                  <a:pt x="631697" y="256031"/>
                </a:lnTo>
                <a:lnTo>
                  <a:pt x="633983" y="252983"/>
                </a:lnTo>
                <a:lnTo>
                  <a:pt x="634745" y="249935"/>
                </a:lnTo>
                <a:lnTo>
                  <a:pt x="630404" y="238771"/>
                </a:lnTo>
                <a:close/>
              </a:path>
              <a:path w="660400" h="311785">
                <a:moveTo>
                  <a:pt x="659891" y="227838"/>
                </a:moveTo>
                <a:lnTo>
                  <a:pt x="630404" y="238771"/>
                </a:lnTo>
                <a:lnTo>
                  <a:pt x="634745" y="249935"/>
                </a:lnTo>
                <a:lnTo>
                  <a:pt x="633983" y="252983"/>
                </a:lnTo>
                <a:lnTo>
                  <a:pt x="631697" y="256031"/>
                </a:lnTo>
                <a:lnTo>
                  <a:pt x="656669" y="256031"/>
                </a:lnTo>
                <a:lnTo>
                  <a:pt x="659891" y="227838"/>
                </a:lnTo>
                <a:close/>
              </a:path>
              <a:path w="660400" h="311785">
                <a:moveTo>
                  <a:pt x="420370" y="9144"/>
                </a:moveTo>
                <a:lnTo>
                  <a:pt x="327659" y="9144"/>
                </a:lnTo>
                <a:lnTo>
                  <a:pt x="350519" y="9905"/>
                </a:lnTo>
                <a:lnTo>
                  <a:pt x="372618" y="11429"/>
                </a:lnTo>
                <a:lnTo>
                  <a:pt x="415289" y="17525"/>
                </a:lnTo>
                <a:lnTo>
                  <a:pt x="454151" y="27431"/>
                </a:lnTo>
                <a:lnTo>
                  <a:pt x="463295" y="31242"/>
                </a:lnTo>
                <a:lnTo>
                  <a:pt x="471677" y="34290"/>
                </a:lnTo>
                <a:lnTo>
                  <a:pt x="515112" y="61722"/>
                </a:lnTo>
                <a:lnTo>
                  <a:pt x="533400" y="80009"/>
                </a:lnTo>
                <a:lnTo>
                  <a:pt x="539495" y="86105"/>
                </a:lnTo>
                <a:lnTo>
                  <a:pt x="571500" y="132588"/>
                </a:lnTo>
                <a:lnTo>
                  <a:pt x="590550" y="167640"/>
                </a:lnTo>
                <a:lnTo>
                  <a:pt x="615695" y="226314"/>
                </a:lnTo>
                <a:lnTo>
                  <a:pt x="621935" y="241911"/>
                </a:lnTo>
                <a:lnTo>
                  <a:pt x="630404" y="238771"/>
                </a:lnTo>
                <a:lnTo>
                  <a:pt x="607313" y="182879"/>
                </a:lnTo>
                <a:lnTo>
                  <a:pt x="589026" y="145542"/>
                </a:lnTo>
                <a:lnTo>
                  <a:pt x="569213" y="111251"/>
                </a:lnTo>
                <a:lnTo>
                  <a:pt x="557783" y="95250"/>
                </a:lnTo>
                <a:lnTo>
                  <a:pt x="552450" y="87629"/>
                </a:lnTo>
                <a:lnTo>
                  <a:pt x="534162" y="67055"/>
                </a:lnTo>
                <a:lnTo>
                  <a:pt x="527303" y="60198"/>
                </a:lnTo>
                <a:lnTo>
                  <a:pt x="520445" y="54864"/>
                </a:lnTo>
                <a:lnTo>
                  <a:pt x="513588" y="48768"/>
                </a:lnTo>
                <a:lnTo>
                  <a:pt x="474725" y="25907"/>
                </a:lnTo>
                <a:lnTo>
                  <a:pt x="466344" y="22859"/>
                </a:lnTo>
                <a:lnTo>
                  <a:pt x="457200" y="19050"/>
                </a:lnTo>
                <a:lnTo>
                  <a:pt x="437388" y="12953"/>
                </a:lnTo>
                <a:lnTo>
                  <a:pt x="427481" y="10668"/>
                </a:lnTo>
                <a:lnTo>
                  <a:pt x="42037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" name="object 35"/>
          <p:cNvSpPr/>
          <p:nvPr/>
        </p:nvSpPr>
        <p:spPr>
          <a:xfrm>
            <a:off x="2572174" y="1842558"/>
            <a:ext cx="895791" cy="362391"/>
          </a:xfrm>
          <a:custGeom>
            <a:avLst/>
            <a:gdLst/>
            <a:ahLst/>
            <a:cxnLst/>
            <a:rect l="l" t="t" r="r" b="b"/>
            <a:pathLst>
              <a:path w="921385" h="372744">
                <a:moveTo>
                  <a:pt x="518160" y="0"/>
                </a:moveTo>
                <a:lnTo>
                  <a:pt x="492252" y="0"/>
                </a:lnTo>
                <a:lnTo>
                  <a:pt x="453390" y="2285"/>
                </a:lnTo>
                <a:lnTo>
                  <a:pt x="440436" y="3809"/>
                </a:lnTo>
                <a:lnTo>
                  <a:pt x="427481" y="6095"/>
                </a:lnTo>
                <a:lnTo>
                  <a:pt x="414528" y="7619"/>
                </a:lnTo>
                <a:lnTo>
                  <a:pt x="402336" y="9905"/>
                </a:lnTo>
                <a:lnTo>
                  <a:pt x="389381" y="12953"/>
                </a:lnTo>
                <a:lnTo>
                  <a:pt x="364998" y="19050"/>
                </a:lnTo>
                <a:lnTo>
                  <a:pt x="353568" y="22859"/>
                </a:lnTo>
                <a:lnTo>
                  <a:pt x="341375" y="26669"/>
                </a:lnTo>
                <a:lnTo>
                  <a:pt x="318516" y="35813"/>
                </a:lnTo>
                <a:lnTo>
                  <a:pt x="307848" y="41148"/>
                </a:lnTo>
                <a:lnTo>
                  <a:pt x="296418" y="46481"/>
                </a:lnTo>
                <a:lnTo>
                  <a:pt x="285750" y="51815"/>
                </a:lnTo>
                <a:lnTo>
                  <a:pt x="275844" y="58674"/>
                </a:lnTo>
                <a:lnTo>
                  <a:pt x="265175" y="64769"/>
                </a:lnTo>
                <a:lnTo>
                  <a:pt x="254508" y="72389"/>
                </a:lnTo>
                <a:lnTo>
                  <a:pt x="244602" y="80009"/>
                </a:lnTo>
                <a:lnTo>
                  <a:pt x="233934" y="87629"/>
                </a:lnTo>
                <a:lnTo>
                  <a:pt x="214122" y="104393"/>
                </a:lnTo>
                <a:lnTo>
                  <a:pt x="194310" y="122681"/>
                </a:lnTo>
                <a:lnTo>
                  <a:pt x="184404" y="132587"/>
                </a:lnTo>
                <a:lnTo>
                  <a:pt x="175260" y="142493"/>
                </a:lnTo>
                <a:lnTo>
                  <a:pt x="165354" y="152400"/>
                </a:lnTo>
                <a:lnTo>
                  <a:pt x="108966" y="218693"/>
                </a:lnTo>
                <a:lnTo>
                  <a:pt x="54102" y="290321"/>
                </a:lnTo>
                <a:lnTo>
                  <a:pt x="36575" y="315467"/>
                </a:lnTo>
                <a:lnTo>
                  <a:pt x="762" y="365759"/>
                </a:lnTo>
                <a:lnTo>
                  <a:pt x="0" y="369569"/>
                </a:lnTo>
                <a:lnTo>
                  <a:pt x="1524" y="371855"/>
                </a:lnTo>
                <a:lnTo>
                  <a:pt x="5334" y="372617"/>
                </a:lnTo>
                <a:lnTo>
                  <a:pt x="7619" y="371093"/>
                </a:lnTo>
                <a:lnTo>
                  <a:pt x="43434" y="320801"/>
                </a:lnTo>
                <a:lnTo>
                  <a:pt x="61722" y="295655"/>
                </a:lnTo>
                <a:lnTo>
                  <a:pt x="80010" y="271271"/>
                </a:lnTo>
                <a:lnTo>
                  <a:pt x="97536" y="247650"/>
                </a:lnTo>
                <a:lnTo>
                  <a:pt x="134874" y="201167"/>
                </a:lnTo>
                <a:lnTo>
                  <a:pt x="153162" y="179069"/>
                </a:lnTo>
                <a:lnTo>
                  <a:pt x="181356" y="148589"/>
                </a:lnTo>
                <a:lnTo>
                  <a:pt x="191262" y="138683"/>
                </a:lnTo>
                <a:lnTo>
                  <a:pt x="200406" y="128777"/>
                </a:lnTo>
                <a:lnTo>
                  <a:pt x="240030" y="94487"/>
                </a:lnTo>
                <a:lnTo>
                  <a:pt x="280416" y="66293"/>
                </a:lnTo>
                <a:lnTo>
                  <a:pt x="290322" y="59435"/>
                </a:lnTo>
                <a:lnTo>
                  <a:pt x="332994" y="39624"/>
                </a:lnTo>
                <a:lnTo>
                  <a:pt x="368046" y="28193"/>
                </a:lnTo>
                <a:lnTo>
                  <a:pt x="379475" y="24383"/>
                </a:lnTo>
                <a:lnTo>
                  <a:pt x="391668" y="21335"/>
                </a:lnTo>
                <a:lnTo>
                  <a:pt x="403860" y="19050"/>
                </a:lnTo>
                <a:lnTo>
                  <a:pt x="416813" y="16763"/>
                </a:lnTo>
                <a:lnTo>
                  <a:pt x="429006" y="14477"/>
                </a:lnTo>
                <a:lnTo>
                  <a:pt x="454152" y="11429"/>
                </a:lnTo>
                <a:lnTo>
                  <a:pt x="492252" y="9143"/>
                </a:lnTo>
                <a:lnTo>
                  <a:pt x="601725" y="9143"/>
                </a:lnTo>
                <a:lnTo>
                  <a:pt x="581406" y="5333"/>
                </a:lnTo>
                <a:lnTo>
                  <a:pt x="556260" y="2285"/>
                </a:lnTo>
                <a:lnTo>
                  <a:pt x="518160" y="0"/>
                </a:lnTo>
                <a:close/>
              </a:path>
              <a:path w="921385" h="372744">
                <a:moveTo>
                  <a:pt x="885116" y="305676"/>
                </a:moveTo>
                <a:lnTo>
                  <a:pt x="857250" y="319277"/>
                </a:lnTo>
                <a:lnTo>
                  <a:pt x="920496" y="368807"/>
                </a:lnTo>
                <a:lnTo>
                  <a:pt x="920970" y="318515"/>
                </a:lnTo>
                <a:lnTo>
                  <a:pt x="893063" y="318515"/>
                </a:lnTo>
                <a:lnTo>
                  <a:pt x="890015" y="316229"/>
                </a:lnTo>
                <a:lnTo>
                  <a:pt x="885116" y="305676"/>
                </a:lnTo>
                <a:close/>
              </a:path>
              <a:path w="921385" h="372744">
                <a:moveTo>
                  <a:pt x="893082" y="301788"/>
                </a:moveTo>
                <a:lnTo>
                  <a:pt x="885116" y="305676"/>
                </a:lnTo>
                <a:lnTo>
                  <a:pt x="890015" y="316229"/>
                </a:lnTo>
                <a:lnTo>
                  <a:pt x="893063" y="318515"/>
                </a:lnTo>
                <a:lnTo>
                  <a:pt x="896112" y="318515"/>
                </a:lnTo>
                <a:lnTo>
                  <a:pt x="898398" y="316229"/>
                </a:lnTo>
                <a:lnTo>
                  <a:pt x="898398" y="312419"/>
                </a:lnTo>
                <a:lnTo>
                  <a:pt x="893082" y="301788"/>
                </a:lnTo>
                <a:close/>
              </a:path>
              <a:path w="921385" h="372744">
                <a:moveTo>
                  <a:pt x="921258" y="288035"/>
                </a:moveTo>
                <a:lnTo>
                  <a:pt x="893082" y="301788"/>
                </a:lnTo>
                <a:lnTo>
                  <a:pt x="898398" y="312419"/>
                </a:lnTo>
                <a:lnTo>
                  <a:pt x="898398" y="316229"/>
                </a:lnTo>
                <a:lnTo>
                  <a:pt x="896112" y="318515"/>
                </a:lnTo>
                <a:lnTo>
                  <a:pt x="920970" y="318515"/>
                </a:lnTo>
                <a:lnTo>
                  <a:pt x="921258" y="288035"/>
                </a:lnTo>
                <a:close/>
              </a:path>
              <a:path w="921385" h="372744">
                <a:moveTo>
                  <a:pt x="601725" y="9143"/>
                </a:moveTo>
                <a:lnTo>
                  <a:pt x="518160" y="9143"/>
                </a:lnTo>
                <a:lnTo>
                  <a:pt x="555498" y="11429"/>
                </a:lnTo>
                <a:lnTo>
                  <a:pt x="579882" y="14477"/>
                </a:lnTo>
                <a:lnTo>
                  <a:pt x="592074" y="16763"/>
                </a:lnTo>
                <a:lnTo>
                  <a:pt x="603504" y="19050"/>
                </a:lnTo>
                <a:lnTo>
                  <a:pt x="615696" y="21335"/>
                </a:lnTo>
                <a:lnTo>
                  <a:pt x="627126" y="24383"/>
                </a:lnTo>
                <a:lnTo>
                  <a:pt x="637794" y="28193"/>
                </a:lnTo>
                <a:lnTo>
                  <a:pt x="649224" y="31241"/>
                </a:lnTo>
                <a:lnTo>
                  <a:pt x="688848" y="48767"/>
                </a:lnTo>
                <a:lnTo>
                  <a:pt x="733044" y="79248"/>
                </a:lnTo>
                <a:lnTo>
                  <a:pt x="765810" y="110489"/>
                </a:lnTo>
                <a:lnTo>
                  <a:pt x="787908" y="137921"/>
                </a:lnTo>
                <a:lnTo>
                  <a:pt x="795527" y="147827"/>
                </a:lnTo>
                <a:lnTo>
                  <a:pt x="829818" y="200405"/>
                </a:lnTo>
                <a:lnTo>
                  <a:pt x="855726" y="246887"/>
                </a:lnTo>
                <a:lnTo>
                  <a:pt x="880110" y="294893"/>
                </a:lnTo>
                <a:lnTo>
                  <a:pt x="885116" y="305676"/>
                </a:lnTo>
                <a:lnTo>
                  <a:pt x="893082" y="301788"/>
                </a:lnTo>
                <a:lnTo>
                  <a:pt x="863346" y="242315"/>
                </a:lnTo>
                <a:lnTo>
                  <a:pt x="837438" y="195833"/>
                </a:lnTo>
                <a:lnTo>
                  <a:pt x="810006" y="152400"/>
                </a:lnTo>
                <a:lnTo>
                  <a:pt x="794765" y="132587"/>
                </a:lnTo>
                <a:lnTo>
                  <a:pt x="787908" y="123443"/>
                </a:lnTo>
                <a:lnTo>
                  <a:pt x="780288" y="113537"/>
                </a:lnTo>
                <a:lnTo>
                  <a:pt x="771906" y="105155"/>
                </a:lnTo>
                <a:lnTo>
                  <a:pt x="764286" y="96011"/>
                </a:lnTo>
                <a:lnTo>
                  <a:pt x="755903" y="87629"/>
                </a:lnTo>
                <a:lnTo>
                  <a:pt x="739139" y="72389"/>
                </a:lnTo>
                <a:lnTo>
                  <a:pt x="729996" y="65531"/>
                </a:lnTo>
                <a:lnTo>
                  <a:pt x="721613" y="58674"/>
                </a:lnTo>
                <a:lnTo>
                  <a:pt x="712470" y="51815"/>
                </a:lnTo>
                <a:lnTo>
                  <a:pt x="702563" y="46481"/>
                </a:lnTo>
                <a:lnTo>
                  <a:pt x="693420" y="41148"/>
                </a:lnTo>
                <a:lnTo>
                  <a:pt x="640841" y="19050"/>
                </a:lnTo>
                <a:lnTo>
                  <a:pt x="617220" y="12953"/>
                </a:lnTo>
                <a:lnTo>
                  <a:pt x="605789" y="9905"/>
                </a:lnTo>
                <a:lnTo>
                  <a:pt x="601725" y="91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" name="object 36"/>
          <p:cNvSpPr/>
          <p:nvPr/>
        </p:nvSpPr>
        <p:spPr>
          <a:xfrm>
            <a:off x="2572174" y="1842558"/>
            <a:ext cx="1209410" cy="363008"/>
          </a:xfrm>
          <a:custGeom>
            <a:avLst/>
            <a:gdLst/>
            <a:ahLst/>
            <a:cxnLst/>
            <a:rect l="l" t="t" r="r" b="b"/>
            <a:pathLst>
              <a:path w="1243964" h="373380">
                <a:moveTo>
                  <a:pt x="699515" y="0"/>
                </a:moveTo>
                <a:lnTo>
                  <a:pt x="664463" y="0"/>
                </a:lnTo>
                <a:lnTo>
                  <a:pt x="611886" y="2285"/>
                </a:lnTo>
                <a:lnTo>
                  <a:pt x="543306" y="9905"/>
                </a:lnTo>
                <a:lnTo>
                  <a:pt x="493775" y="19050"/>
                </a:lnTo>
                <a:lnTo>
                  <a:pt x="430530" y="35813"/>
                </a:lnTo>
                <a:lnTo>
                  <a:pt x="372618" y="57911"/>
                </a:lnTo>
                <a:lnTo>
                  <a:pt x="316992" y="86867"/>
                </a:lnTo>
                <a:lnTo>
                  <a:pt x="289560" y="104393"/>
                </a:lnTo>
                <a:lnTo>
                  <a:pt x="276606" y="112775"/>
                </a:lnTo>
                <a:lnTo>
                  <a:pt x="224028" y="151637"/>
                </a:lnTo>
                <a:lnTo>
                  <a:pt x="172974" y="195071"/>
                </a:lnTo>
                <a:lnTo>
                  <a:pt x="122681" y="241553"/>
                </a:lnTo>
                <a:lnTo>
                  <a:pt x="73913" y="290321"/>
                </a:lnTo>
                <a:lnTo>
                  <a:pt x="49530" y="314705"/>
                </a:lnTo>
                <a:lnTo>
                  <a:pt x="762" y="365759"/>
                </a:lnTo>
                <a:lnTo>
                  <a:pt x="0" y="368807"/>
                </a:lnTo>
                <a:lnTo>
                  <a:pt x="1524" y="371855"/>
                </a:lnTo>
                <a:lnTo>
                  <a:pt x="4572" y="373379"/>
                </a:lnTo>
                <a:lnTo>
                  <a:pt x="7619" y="371855"/>
                </a:lnTo>
                <a:lnTo>
                  <a:pt x="55625" y="321563"/>
                </a:lnTo>
                <a:lnTo>
                  <a:pt x="80010" y="296417"/>
                </a:lnTo>
                <a:lnTo>
                  <a:pt x="153924" y="224027"/>
                </a:lnTo>
                <a:lnTo>
                  <a:pt x="204216" y="179831"/>
                </a:lnTo>
                <a:lnTo>
                  <a:pt x="255269" y="138683"/>
                </a:lnTo>
                <a:lnTo>
                  <a:pt x="294894" y="111251"/>
                </a:lnTo>
                <a:lnTo>
                  <a:pt x="321563" y="95250"/>
                </a:lnTo>
                <a:lnTo>
                  <a:pt x="335280" y="86867"/>
                </a:lnTo>
                <a:lnTo>
                  <a:pt x="348996" y="80009"/>
                </a:lnTo>
                <a:lnTo>
                  <a:pt x="362712" y="72389"/>
                </a:lnTo>
                <a:lnTo>
                  <a:pt x="390144" y="60198"/>
                </a:lnTo>
                <a:lnTo>
                  <a:pt x="433578" y="44195"/>
                </a:lnTo>
                <a:lnTo>
                  <a:pt x="464058" y="35813"/>
                </a:lnTo>
                <a:lnTo>
                  <a:pt x="479298" y="31241"/>
                </a:lnTo>
                <a:lnTo>
                  <a:pt x="495300" y="28193"/>
                </a:lnTo>
                <a:lnTo>
                  <a:pt x="511302" y="24383"/>
                </a:lnTo>
                <a:lnTo>
                  <a:pt x="528066" y="21335"/>
                </a:lnTo>
                <a:lnTo>
                  <a:pt x="578358" y="14477"/>
                </a:lnTo>
                <a:lnTo>
                  <a:pt x="612648" y="11429"/>
                </a:lnTo>
                <a:lnTo>
                  <a:pt x="664463" y="9143"/>
                </a:lnTo>
                <a:lnTo>
                  <a:pt x="812037" y="9143"/>
                </a:lnTo>
                <a:lnTo>
                  <a:pt x="784860" y="5333"/>
                </a:lnTo>
                <a:lnTo>
                  <a:pt x="750570" y="2285"/>
                </a:lnTo>
                <a:lnTo>
                  <a:pt x="699515" y="0"/>
                </a:lnTo>
                <a:close/>
              </a:path>
              <a:path w="1243964" h="373380">
                <a:moveTo>
                  <a:pt x="1200560" y="310669"/>
                </a:moveTo>
                <a:lnTo>
                  <a:pt x="1174241" y="327659"/>
                </a:lnTo>
                <a:lnTo>
                  <a:pt x="1243584" y="368807"/>
                </a:lnTo>
                <a:lnTo>
                  <a:pt x="1238271" y="322325"/>
                </a:lnTo>
                <a:lnTo>
                  <a:pt x="1210056" y="322325"/>
                </a:lnTo>
                <a:lnTo>
                  <a:pt x="1207008" y="320801"/>
                </a:lnTo>
                <a:lnTo>
                  <a:pt x="1200560" y="310669"/>
                </a:lnTo>
                <a:close/>
              </a:path>
              <a:path w="1243964" h="373380">
                <a:moveTo>
                  <a:pt x="1208162" y="305761"/>
                </a:moveTo>
                <a:lnTo>
                  <a:pt x="1200560" y="310669"/>
                </a:lnTo>
                <a:lnTo>
                  <a:pt x="1207008" y="320801"/>
                </a:lnTo>
                <a:lnTo>
                  <a:pt x="1210056" y="322325"/>
                </a:lnTo>
                <a:lnTo>
                  <a:pt x="1213103" y="322325"/>
                </a:lnTo>
                <a:lnTo>
                  <a:pt x="1215389" y="319277"/>
                </a:lnTo>
                <a:lnTo>
                  <a:pt x="1214627" y="316229"/>
                </a:lnTo>
                <a:lnTo>
                  <a:pt x="1208162" y="305761"/>
                </a:lnTo>
                <a:close/>
              </a:path>
              <a:path w="1243964" h="373380">
                <a:moveTo>
                  <a:pt x="1234439" y="288798"/>
                </a:moveTo>
                <a:lnTo>
                  <a:pt x="1208162" y="305761"/>
                </a:lnTo>
                <a:lnTo>
                  <a:pt x="1214627" y="316229"/>
                </a:lnTo>
                <a:lnTo>
                  <a:pt x="1215389" y="319277"/>
                </a:lnTo>
                <a:lnTo>
                  <a:pt x="1213103" y="322325"/>
                </a:lnTo>
                <a:lnTo>
                  <a:pt x="1238271" y="322325"/>
                </a:lnTo>
                <a:lnTo>
                  <a:pt x="1234439" y="288798"/>
                </a:lnTo>
                <a:close/>
              </a:path>
              <a:path w="1243964" h="373380">
                <a:moveTo>
                  <a:pt x="812037" y="9143"/>
                </a:moveTo>
                <a:lnTo>
                  <a:pt x="699515" y="9143"/>
                </a:lnTo>
                <a:lnTo>
                  <a:pt x="750570" y="11429"/>
                </a:lnTo>
                <a:lnTo>
                  <a:pt x="783336" y="14477"/>
                </a:lnTo>
                <a:lnTo>
                  <a:pt x="832103" y="21335"/>
                </a:lnTo>
                <a:lnTo>
                  <a:pt x="847344" y="24383"/>
                </a:lnTo>
                <a:lnTo>
                  <a:pt x="862584" y="28193"/>
                </a:lnTo>
                <a:lnTo>
                  <a:pt x="877062" y="31241"/>
                </a:lnTo>
                <a:lnTo>
                  <a:pt x="891539" y="35813"/>
                </a:lnTo>
                <a:lnTo>
                  <a:pt x="905256" y="39624"/>
                </a:lnTo>
                <a:lnTo>
                  <a:pt x="918972" y="44195"/>
                </a:lnTo>
                <a:lnTo>
                  <a:pt x="969263" y="66293"/>
                </a:lnTo>
                <a:lnTo>
                  <a:pt x="992124" y="80009"/>
                </a:lnTo>
                <a:lnTo>
                  <a:pt x="1003553" y="86867"/>
                </a:lnTo>
                <a:lnTo>
                  <a:pt x="1035558" y="111251"/>
                </a:lnTo>
                <a:lnTo>
                  <a:pt x="1066038" y="138683"/>
                </a:lnTo>
                <a:lnTo>
                  <a:pt x="1104138" y="179069"/>
                </a:lnTo>
                <a:lnTo>
                  <a:pt x="1157477" y="246887"/>
                </a:lnTo>
                <a:lnTo>
                  <a:pt x="1191006" y="295655"/>
                </a:lnTo>
                <a:lnTo>
                  <a:pt x="1200560" y="310669"/>
                </a:lnTo>
                <a:lnTo>
                  <a:pt x="1208162" y="305761"/>
                </a:lnTo>
                <a:lnTo>
                  <a:pt x="1181862" y="265937"/>
                </a:lnTo>
                <a:lnTo>
                  <a:pt x="1147572" y="218693"/>
                </a:lnTo>
                <a:lnTo>
                  <a:pt x="1110996" y="173735"/>
                </a:lnTo>
                <a:lnTo>
                  <a:pt x="1091946" y="152400"/>
                </a:lnTo>
                <a:lnTo>
                  <a:pt x="1082802" y="141731"/>
                </a:lnTo>
                <a:lnTo>
                  <a:pt x="1052322" y="113537"/>
                </a:lnTo>
                <a:lnTo>
                  <a:pt x="1008126" y="79248"/>
                </a:lnTo>
                <a:lnTo>
                  <a:pt x="973074" y="57911"/>
                </a:lnTo>
                <a:lnTo>
                  <a:pt x="934974" y="40385"/>
                </a:lnTo>
                <a:lnTo>
                  <a:pt x="893826" y="26669"/>
                </a:lnTo>
                <a:lnTo>
                  <a:pt x="817626" y="9905"/>
                </a:lnTo>
                <a:lnTo>
                  <a:pt x="812037" y="91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7" name="object 37"/>
          <p:cNvSpPr/>
          <p:nvPr/>
        </p:nvSpPr>
        <p:spPr>
          <a:xfrm>
            <a:off x="3147801" y="1741805"/>
            <a:ext cx="1524265" cy="464256"/>
          </a:xfrm>
          <a:custGeom>
            <a:avLst/>
            <a:gdLst/>
            <a:ahLst/>
            <a:cxnLst/>
            <a:rect l="l" t="t" r="r" b="b"/>
            <a:pathLst>
              <a:path w="1567814" h="477519">
                <a:moveTo>
                  <a:pt x="880872" y="0"/>
                </a:moveTo>
                <a:lnTo>
                  <a:pt x="837438" y="0"/>
                </a:lnTo>
                <a:lnTo>
                  <a:pt x="793241" y="1524"/>
                </a:lnTo>
                <a:lnTo>
                  <a:pt x="771144" y="3048"/>
                </a:lnTo>
                <a:lnTo>
                  <a:pt x="749046" y="5334"/>
                </a:lnTo>
                <a:lnTo>
                  <a:pt x="727710" y="6858"/>
                </a:lnTo>
                <a:lnTo>
                  <a:pt x="684276" y="12953"/>
                </a:lnTo>
                <a:lnTo>
                  <a:pt x="621791" y="24384"/>
                </a:lnTo>
                <a:lnTo>
                  <a:pt x="561594" y="39624"/>
                </a:lnTo>
                <a:lnTo>
                  <a:pt x="524256" y="51816"/>
                </a:lnTo>
                <a:lnTo>
                  <a:pt x="487679" y="66294"/>
                </a:lnTo>
                <a:lnTo>
                  <a:pt x="451865" y="83058"/>
                </a:lnTo>
                <a:lnTo>
                  <a:pt x="416813" y="101346"/>
                </a:lnTo>
                <a:lnTo>
                  <a:pt x="382524" y="122682"/>
                </a:lnTo>
                <a:lnTo>
                  <a:pt x="364998" y="133350"/>
                </a:lnTo>
                <a:lnTo>
                  <a:pt x="331470" y="156972"/>
                </a:lnTo>
                <a:lnTo>
                  <a:pt x="298703" y="182118"/>
                </a:lnTo>
                <a:lnTo>
                  <a:pt x="282701" y="195072"/>
                </a:lnTo>
                <a:lnTo>
                  <a:pt x="265938" y="208025"/>
                </a:lnTo>
                <a:lnTo>
                  <a:pt x="249936" y="221742"/>
                </a:lnTo>
                <a:lnTo>
                  <a:pt x="233934" y="236220"/>
                </a:lnTo>
                <a:lnTo>
                  <a:pt x="217932" y="249936"/>
                </a:lnTo>
                <a:lnTo>
                  <a:pt x="155448" y="309372"/>
                </a:lnTo>
                <a:lnTo>
                  <a:pt x="124206" y="340614"/>
                </a:lnTo>
                <a:lnTo>
                  <a:pt x="93725" y="372618"/>
                </a:lnTo>
                <a:lnTo>
                  <a:pt x="62484" y="404622"/>
                </a:lnTo>
                <a:lnTo>
                  <a:pt x="32003" y="436625"/>
                </a:lnTo>
                <a:lnTo>
                  <a:pt x="1524" y="469392"/>
                </a:lnTo>
                <a:lnTo>
                  <a:pt x="0" y="472440"/>
                </a:lnTo>
                <a:lnTo>
                  <a:pt x="1524" y="475488"/>
                </a:lnTo>
                <a:lnTo>
                  <a:pt x="5334" y="477012"/>
                </a:lnTo>
                <a:lnTo>
                  <a:pt x="8381" y="475488"/>
                </a:lnTo>
                <a:lnTo>
                  <a:pt x="38862" y="442722"/>
                </a:lnTo>
                <a:lnTo>
                  <a:pt x="130301" y="346710"/>
                </a:lnTo>
                <a:lnTo>
                  <a:pt x="192786" y="285750"/>
                </a:lnTo>
                <a:lnTo>
                  <a:pt x="224027" y="256794"/>
                </a:lnTo>
                <a:lnTo>
                  <a:pt x="272034" y="214884"/>
                </a:lnTo>
                <a:lnTo>
                  <a:pt x="304038" y="188975"/>
                </a:lnTo>
                <a:lnTo>
                  <a:pt x="336803" y="163830"/>
                </a:lnTo>
                <a:lnTo>
                  <a:pt x="387096" y="129540"/>
                </a:lnTo>
                <a:lnTo>
                  <a:pt x="421386" y="109727"/>
                </a:lnTo>
                <a:lnTo>
                  <a:pt x="438150" y="99822"/>
                </a:lnTo>
                <a:lnTo>
                  <a:pt x="455675" y="90677"/>
                </a:lnTo>
                <a:lnTo>
                  <a:pt x="473201" y="82296"/>
                </a:lnTo>
                <a:lnTo>
                  <a:pt x="491489" y="74675"/>
                </a:lnTo>
                <a:lnTo>
                  <a:pt x="509015" y="67056"/>
                </a:lnTo>
                <a:lnTo>
                  <a:pt x="527303" y="60198"/>
                </a:lnTo>
                <a:lnTo>
                  <a:pt x="545591" y="54101"/>
                </a:lnTo>
                <a:lnTo>
                  <a:pt x="564641" y="48768"/>
                </a:lnTo>
                <a:lnTo>
                  <a:pt x="583691" y="42672"/>
                </a:lnTo>
                <a:lnTo>
                  <a:pt x="643889" y="28956"/>
                </a:lnTo>
                <a:lnTo>
                  <a:pt x="728472" y="16001"/>
                </a:lnTo>
                <a:lnTo>
                  <a:pt x="794003" y="10668"/>
                </a:lnTo>
                <a:lnTo>
                  <a:pt x="837438" y="9144"/>
                </a:lnTo>
                <a:lnTo>
                  <a:pt x="1003744" y="9144"/>
                </a:lnTo>
                <a:lnTo>
                  <a:pt x="988313" y="6858"/>
                </a:lnTo>
                <a:lnTo>
                  <a:pt x="966977" y="5334"/>
                </a:lnTo>
                <a:lnTo>
                  <a:pt x="946403" y="3048"/>
                </a:lnTo>
                <a:lnTo>
                  <a:pt x="924306" y="1524"/>
                </a:lnTo>
                <a:lnTo>
                  <a:pt x="880872" y="0"/>
                </a:lnTo>
                <a:close/>
              </a:path>
              <a:path w="1567814" h="477519">
                <a:moveTo>
                  <a:pt x="1525112" y="413910"/>
                </a:moveTo>
                <a:lnTo>
                  <a:pt x="1498853" y="430530"/>
                </a:lnTo>
                <a:lnTo>
                  <a:pt x="1567434" y="472440"/>
                </a:lnTo>
                <a:lnTo>
                  <a:pt x="1562564" y="425958"/>
                </a:lnTo>
                <a:lnTo>
                  <a:pt x="1534667" y="425958"/>
                </a:lnTo>
                <a:lnTo>
                  <a:pt x="1531620" y="423672"/>
                </a:lnTo>
                <a:lnTo>
                  <a:pt x="1525112" y="413910"/>
                </a:lnTo>
                <a:close/>
              </a:path>
              <a:path w="1567814" h="477519">
                <a:moveTo>
                  <a:pt x="1532864" y="409004"/>
                </a:moveTo>
                <a:lnTo>
                  <a:pt x="1525112" y="413910"/>
                </a:lnTo>
                <a:lnTo>
                  <a:pt x="1531620" y="423672"/>
                </a:lnTo>
                <a:lnTo>
                  <a:pt x="1534667" y="425958"/>
                </a:lnTo>
                <a:lnTo>
                  <a:pt x="1537715" y="425196"/>
                </a:lnTo>
                <a:lnTo>
                  <a:pt x="1539239" y="422910"/>
                </a:lnTo>
                <a:lnTo>
                  <a:pt x="1539239" y="419100"/>
                </a:lnTo>
                <a:lnTo>
                  <a:pt x="1532864" y="409004"/>
                </a:lnTo>
                <a:close/>
              </a:path>
              <a:path w="1567814" h="477519">
                <a:moveTo>
                  <a:pt x="1559052" y="392430"/>
                </a:moveTo>
                <a:lnTo>
                  <a:pt x="1532864" y="409004"/>
                </a:lnTo>
                <a:lnTo>
                  <a:pt x="1539239" y="419100"/>
                </a:lnTo>
                <a:lnTo>
                  <a:pt x="1539239" y="422910"/>
                </a:lnTo>
                <a:lnTo>
                  <a:pt x="1537715" y="425196"/>
                </a:lnTo>
                <a:lnTo>
                  <a:pt x="1534667" y="425958"/>
                </a:lnTo>
                <a:lnTo>
                  <a:pt x="1562564" y="425958"/>
                </a:lnTo>
                <a:lnTo>
                  <a:pt x="1559052" y="392430"/>
                </a:lnTo>
                <a:close/>
              </a:path>
              <a:path w="1567814" h="477519">
                <a:moveTo>
                  <a:pt x="1003744" y="9144"/>
                </a:moveTo>
                <a:lnTo>
                  <a:pt x="880872" y="9144"/>
                </a:lnTo>
                <a:lnTo>
                  <a:pt x="924306" y="10668"/>
                </a:lnTo>
                <a:lnTo>
                  <a:pt x="966215" y="13716"/>
                </a:lnTo>
                <a:lnTo>
                  <a:pt x="1048512" y="25146"/>
                </a:lnTo>
                <a:lnTo>
                  <a:pt x="1105662" y="38100"/>
                </a:lnTo>
                <a:lnTo>
                  <a:pt x="1141476" y="48768"/>
                </a:lnTo>
                <a:lnTo>
                  <a:pt x="1158239" y="54101"/>
                </a:lnTo>
                <a:lnTo>
                  <a:pt x="1221486" y="82296"/>
                </a:lnTo>
                <a:lnTo>
                  <a:pt x="1264920" y="108966"/>
                </a:lnTo>
                <a:lnTo>
                  <a:pt x="1279398" y="119634"/>
                </a:lnTo>
                <a:lnTo>
                  <a:pt x="1293114" y="129540"/>
                </a:lnTo>
                <a:lnTo>
                  <a:pt x="1306067" y="140970"/>
                </a:lnTo>
                <a:lnTo>
                  <a:pt x="1319022" y="151638"/>
                </a:lnTo>
                <a:lnTo>
                  <a:pt x="1344929" y="176022"/>
                </a:lnTo>
                <a:lnTo>
                  <a:pt x="1357122" y="188214"/>
                </a:lnTo>
                <a:lnTo>
                  <a:pt x="1369314" y="201168"/>
                </a:lnTo>
                <a:lnTo>
                  <a:pt x="1380744" y="214884"/>
                </a:lnTo>
                <a:lnTo>
                  <a:pt x="1392936" y="227838"/>
                </a:lnTo>
                <a:lnTo>
                  <a:pt x="1404365" y="242316"/>
                </a:lnTo>
                <a:lnTo>
                  <a:pt x="1415796" y="256032"/>
                </a:lnTo>
                <a:lnTo>
                  <a:pt x="1459991" y="315468"/>
                </a:lnTo>
                <a:lnTo>
                  <a:pt x="1481327" y="346710"/>
                </a:lnTo>
                <a:lnTo>
                  <a:pt x="1501902" y="377951"/>
                </a:lnTo>
                <a:lnTo>
                  <a:pt x="1522476" y="409956"/>
                </a:lnTo>
                <a:lnTo>
                  <a:pt x="1525112" y="413910"/>
                </a:lnTo>
                <a:lnTo>
                  <a:pt x="1532864" y="409004"/>
                </a:lnTo>
                <a:lnTo>
                  <a:pt x="1530096" y="404622"/>
                </a:lnTo>
                <a:lnTo>
                  <a:pt x="1509522" y="372618"/>
                </a:lnTo>
                <a:lnTo>
                  <a:pt x="1466850" y="310134"/>
                </a:lnTo>
                <a:lnTo>
                  <a:pt x="1411224" y="236220"/>
                </a:lnTo>
                <a:lnTo>
                  <a:pt x="1375410" y="195072"/>
                </a:lnTo>
                <a:lnTo>
                  <a:pt x="1338072" y="156972"/>
                </a:lnTo>
                <a:lnTo>
                  <a:pt x="1325117" y="145542"/>
                </a:lnTo>
                <a:lnTo>
                  <a:pt x="1312164" y="133350"/>
                </a:lnTo>
                <a:lnTo>
                  <a:pt x="1255776" y="92201"/>
                </a:lnTo>
                <a:lnTo>
                  <a:pt x="1210056" y="66294"/>
                </a:lnTo>
                <a:lnTo>
                  <a:pt x="1161288" y="45720"/>
                </a:lnTo>
                <a:lnTo>
                  <a:pt x="1107948" y="28956"/>
                </a:lnTo>
                <a:lnTo>
                  <a:pt x="1050036" y="16764"/>
                </a:lnTo>
                <a:lnTo>
                  <a:pt x="1029462" y="12953"/>
                </a:lnTo>
                <a:lnTo>
                  <a:pt x="1003744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8" name="object 38"/>
          <p:cNvSpPr/>
          <p:nvPr/>
        </p:nvSpPr>
        <p:spPr>
          <a:xfrm>
            <a:off x="2928514" y="2561166"/>
            <a:ext cx="1468702" cy="412397"/>
          </a:xfrm>
          <a:custGeom>
            <a:avLst/>
            <a:gdLst/>
            <a:ahLst/>
            <a:cxnLst/>
            <a:rect l="l" t="t" r="r" b="b"/>
            <a:pathLst>
              <a:path w="1510664" h="424180">
                <a:moveTo>
                  <a:pt x="4571" y="0"/>
                </a:moveTo>
                <a:lnTo>
                  <a:pt x="1524" y="1524"/>
                </a:lnTo>
                <a:lnTo>
                  <a:pt x="0" y="4572"/>
                </a:lnTo>
                <a:lnTo>
                  <a:pt x="1524" y="7620"/>
                </a:lnTo>
                <a:lnTo>
                  <a:pt x="60197" y="65531"/>
                </a:lnTo>
                <a:lnTo>
                  <a:pt x="119633" y="121920"/>
                </a:lnTo>
                <a:lnTo>
                  <a:pt x="149351" y="149351"/>
                </a:lnTo>
                <a:lnTo>
                  <a:pt x="179831" y="176022"/>
                </a:lnTo>
                <a:lnTo>
                  <a:pt x="210312" y="201929"/>
                </a:lnTo>
                <a:lnTo>
                  <a:pt x="240791" y="227075"/>
                </a:lnTo>
                <a:lnTo>
                  <a:pt x="272034" y="250698"/>
                </a:lnTo>
                <a:lnTo>
                  <a:pt x="304038" y="273558"/>
                </a:lnTo>
                <a:lnTo>
                  <a:pt x="319277" y="284988"/>
                </a:lnTo>
                <a:lnTo>
                  <a:pt x="336041" y="294894"/>
                </a:lnTo>
                <a:lnTo>
                  <a:pt x="352043" y="305562"/>
                </a:lnTo>
                <a:lnTo>
                  <a:pt x="368046" y="315468"/>
                </a:lnTo>
                <a:lnTo>
                  <a:pt x="401574" y="333755"/>
                </a:lnTo>
                <a:lnTo>
                  <a:pt x="470153" y="364998"/>
                </a:lnTo>
                <a:lnTo>
                  <a:pt x="505205" y="377190"/>
                </a:lnTo>
                <a:lnTo>
                  <a:pt x="522731" y="383286"/>
                </a:lnTo>
                <a:lnTo>
                  <a:pt x="560069" y="393192"/>
                </a:lnTo>
                <a:lnTo>
                  <a:pt x="598931" y="401574"/>
                </a:lnTo>
                <a:lnTo>
                  <a:pt x="639317" y="409194"/>
                </a:lnTo>
                <a:lnTo>
                  <a:pt x="680465" y="415290"/>
                </a:lnTo>
                <a:lnTo>
                  <a:pt x="764286" y="422148"/>
                </a:lnTo>
                <a:lnTo>
                  <a:pt x="806958" y="423672"/>
                </a:lnTo>
                <a:lnTo>
                  <a:pt x="848867" y="423672"/>
                </a:lnTo>
                <a:lnTo>
                  <a:pt x="890777" y="422148"/>
                </a:lnTo>
                <a:lnTo>
                  <a:pt x="952500" y="417575"/>
                </a:lnTo>
                <a:lnTo>
                  <a:pt x="972312" y="415290"/>
                </a:lnTo>
                <a:lnTo>
                  <a:pt x="977265" y="414527"/>
                </a:lnTo>
                <a:lnTo>
                  <a:pt x="806958" y="414527"/>
                </a:lnTo>
                <a:lnTo>
                  <a:pt x="743712" y="412242"/>
                </a:lnTo>
                <a:lnTo>
                  <a:pt x="681227" y="406146"/>
                </a:lnTo>
                <a:lnTo>
                  <a:pt x="621029" y="397001"/>
                </a:lnTo>
                <a:lnTo>
                  <a:pt x="581405" y="389381"/>
                </a:lnTo>
                <a:lnTo>
                  <a:pt x="544067" y="379475"/>
                </a:lnTo>
                <a:lnTo>
                  <a:pt x="525779" y="374903"/>
                </a:lnTo>
                <a:lnTo>
                  <a:pt x="473201" y="356616"/>
                </a:lnTo>
                <a:lnTo>
                  <a:pt x="422148" y="333755"/>
                </a:lnTo>
                <a:lnTo>
                  <a:pt x="406146" y="325374"/>
                </a:lnTo>
                <a:lnTo>
                  <a:pt x="389381" y="316992"/>
                </a:lnTo>
                <a:lnTo>
                  <a:pt x="372617" y="307848"/>
                </a:lnTo>
                <a:lnTo>
                  <a:pt x="340613" y="288036"/>
                </a:lnTo>
                <a:lnTo>
                  <a:pt x="308610" y="266700"/>
                </a:lnTo>
                <a:lnTo>
                  <a:pt x="293369" y="255270"/>
                </a:lnTo>
                <a:lnTo>
                  <a:pt x="277367" y="243840"/>
                </a:lnTo>
                <a:lnTo>
                  <a:pt x="262127" y="231648"/>
                </a:lnTo>
                <a:lnTo>
                  <a:pt x="246887" y="220218"/>
                </a:lnTo>
                <a:lnTo>
                  <a:pt x="215645" y="195072"/>
                </a:lnTo>
                <a:lnTo>
                  <a:pt x="155447" y="142494"/>
                </a:lnTo>
                <a:lnTo>
                  <a:pt x="125730" y="115062"/>
                </a:lnTo>
                <a:lnTo>
                  <a:pt x="66293" y="58674"/>
                </a:lnTo>
                <a:lnTo>
                  <a:pt x="7619" y="1524"/>
                </a:lnTo>
                <a:lnTo>
                  <a:pt x="4571" y="0"/>
                </a:lnTo>
                <a:close/>
              </a:path>
              <a:path w="1510664" h="424180">
                <a:moveTo>
                  <a:pt x="1465835" y="61092"/>
                </a:moveTo>
                <a:lnTo>
                  <a:pt x="1447038" y="87629"/>
                </a:lnTo>
                <a:lnTo>
                  <a:pt x="1427226" y="115824"/>
                </a:lnTo>
                <a:lnTo>
                  <a:pt x="1406652" y="143255"/>
                </a:lnTo>
                <a:lnTo>
                  <a:pt x="1363979" y="195834"/>
                </a:lnTo>
                <a:lnTo>
                  <a:pt x="1330452" y="232410"/>
                </a:lnTo>
                <a:lnTo>
                  <a:pt x="1283969" y="277368"/>
                </a:lnTo>
                <a:lnTo>
                  <a:pt x="1245869" y="307848"/>
                </a:lnTo>
                <a:lnTo>
                  <a:pt x="1191767" y="342138"/>
                </a:lnTo>
                <a:lnTo>
                  <a:pt x="1132331" y="368808"/>
                </a:lnTo>
                <a:lnTo>
                  <a:pt x="1100327" y="379475"/>
                </a:lnTo>
                <a:lnTo>
                  <a:pt x="1082802" y="384810"/>
                </a:lnTo>
                <a:lnTo>
                  <a:pt x="1028700" y="397001"/>
                </a:lnTo>
                <a:lnTo>
                  <a:pt x="971550" y="406146"/>
                </a:lnTo>
                <a:lnTo>
                  <a:pt x="931163" y="410718"/>
                </a:lnTo>
                <a:lnTo>
                  <a:pt x="848867" y="414527"/>
                </a:lnTo>
                <a:lnTo>
                  <a:pt x="977265" y="414527"/>
                </a:lnTo>
                <a:lnTo>
                  <a:pt x="1067562" y="397764"/>
                </a:lnTo>
                <a:lnTo>
                  <a:pt x="1119377" y="383286"/>
                </a:lnTo>
                <a:lnTo>
                  <a:pt x="1165860" y="364998"/>
                </a:lnTo>
                <a:lnTo>
                  <a:pt x="1210055" y="342138"/>
                </a:lnTo>
                <a:lnTo>
                  <a:pt x="1251203" y="314705"/>
                </a:lnTo>
                <a:lnTo>
                  <a:pt x="1301496" y="273558"/>
                </a:lnTo>
                <a:lnTo>
                  <a:pt x="1348739" y="226314"/>
                </a:lnTo>
                <a:lnTo>
                  <a:pt x="1392936" y="175260"/>
                </a:lnTo>
                <a:lnTo>
                  <a:pt x="1434084" y="121158"/>
                </a:lnTo>
                <a:lnTo>
                  <a:pt x="1473121" y="66108"/>
                </a:lnTo>
                <a:lnTo>
                  <a:pt x="1465835" y="61092"/>
                </a:lnTo>
                <a:close/>
              </a:path>
              <a:path w="1510664" h="424180">
                <a:moveTo>
                  <a:pt x="1503799" y="49529"/>
                </a:moveTo>
                <a:lnTo>
                  <a:pt x="1475231" y="49529"/>
                </a:lnTo>
                <a:lnTo>
                  <a:pt x="1479041" y="50292"/>
                </a:lnTo>
                <a:lnTo>
                  <a:pt x="1480565" y="53340"/>
                </a:lnTo>
                <a:lnTo>
                  <a:pt x="1479803" y="56388"/>
                </a:lnTo>
                <a:lnTo>
                  <a:pt x="1473121" y="66108"/>
                </a:lnTo>
                <a:lnTo>
                  <a:pt x="1498853" y="83820"/>
                </a:lnTo>
                <a:lnTo>
                  <a:pt x="1503799" y="49529"/>
                </a:lnTo>
                <a:close/>
              </a:path>
              <a:path w="1510664" h="424180">
                <a:moveTo>
                  <a:pt x="1475231" y="49529"/>
                </a:moveTo>
                <a:lnTo>
                  <a:pt x="1472946" y="51053"/>
                </a:lnTo>
                <a:lnTo>
                  <a:pt x="1465835" y="61092"/>
                </a:lnTo>
                <a:lnTo>
                  <a:pt x="1473121" y="66108"/>
                </a:lnTo>
                <a:lnTo>
                  <a:pt x="1479803" y="56388"/>
                </a:lnTo>
                <a:lnTo>
                  <a:pt x="1480565" y="53340"/>
                </a:lnTo>
                <a:lnTo>
                  <a:pt x="1479041" y="50292"/>
                </a:lnTo>
                <a:lnTo>
                  <a:pt x="1475231" y="49529"/>
                </a:lnTo>
                <a:close/>
              </a:path>
              <a:path w="1510664" h="424180">
                <a:moveTo>
                  <a:pt x="1510284" y="4572"/>
                </a:moveTo>
                <a:lnTo>
                  <a:pt x="1440179" y="43434"/>
                </a:lnTo>
                <a:lnTo>
                  <a:pt x="1465835" y="61092"/>
                </a:lnTo>
                <a:lnTo>
                  <a:pt x="1472946" y="51053"/>
                </a:lnTo>
                <a:lnTo>
                  <a:pt x="1475231" y="49529"/>
                </a:lnTo>
                <a:lnTo>
                  <a:pt x="1503799" y="49529"/>
                </a:lnTo>
                <a:lnTo>
                  <a:pt x="1510284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9" name="object 39"/>
          <p:cNvSpPr/>
          <p:nvPr/>
        </p:nvSpPr>
        <p:spPr>
          <a:xfrm>
            <a:off x="2928513" y="2561166"/>
            <a:ext cx="1154465" cy="311150"/>
          </a:xfrm>
          <a:custGeom>
            <a:avLst/>
            <a:gdLst/>
            <a:ahLst/>
            <a:cxnLst/>
            <a:rect l="l" t="t" r="r" b="b"/>
            <a:pathLst>
              <a:path w="1187450" h="320039">
                <a:moveTo>
                  <a:pt x="4571" y="0"/>
                </a:moveTo>
                <a:lnTo>
                  <a:pt x="1524" y="1524"/>
                </a:lnTo>
                <a:lnTo>
                  <a:pt x="0" y="4572"/>
                </a:lnTo>
                <a:lnTo>
                  <a:pt x="1524" y="7620"/>
                </a:lnTo>
                <a:lnTo>
                  <a:pt x="70865" y="72390"/>
                </a:lnTo>
                <a:lnTo>
                  <a:pt x="141731" y="134112"/>
                </a:lnTo>
                <a:lnTo>
                  <a:pt x="189737" y="172212"/>
                </a:lnTo>
                <a:lnTo>
                  <a:pt x="239267" y="207264"/>
                </a:lnTo>
                <a:lnTo>
                  <a:pt x="290322" y="238505"/>
                </a:lnTo>
                <a:lnTo>
                  <a:pt x="329184" y="259079"/>
                </a:lnTo>
                <a:lnTo>
                  <a:pt x="342900" y="264414"/>
                </a:lnTo>
                <a:lnTo>
                  <a:pt x="355853" y="270510"/>
                </a:lnTo>
                <a:lnTo>
                  <a:pt x="369569" y="275844"/>
                </a:lnTo>
                <a:lnTo>
                  <a:pt x="383286" y="280416"/>
                </a:lnTo>
                <a:lnTo>
                  <a:pt x="397763" y="284988"/>
                </a:lnTo>
                <a:lnTo>
                  <a:pt x="411479" y="289560"/>
                </a:lnTo>
                <a:lnTo>
                  <a:pt x="486917" y="306324"/>
                </a:lnTo>
                <a:lnTo>
                  <a:pt x="551688" y="315468"/>
                </a:lnTo>
                <a:lnTo>
                  <a:pt x="617981" y="319277"/>
                </a:lnTo>
                <a:lnTo>
                  <a:pt x="651510" y="320040"/>
                </a:lnTo>
                <a:lnTo>
                  <a:pt x="684276" y="319277"/>
                </a:lnTo>
                <a:lnTo>
                  <a:pt x="717041" y="317753"/>
                </a:lnTo>
                <a:lnTo>
                  <a:pt x="749046" y="315468"/>
                </a:lnTo>
                <a:lnTo>
                  <a:pt x="780288" y="311658"/>
                </a:lnTo>
                <a:lnTo>
                  <a:pt x="785368" y="310896"/>
                </a:lnTo>
                <a:lnTo>
                  <a:pt x="618743" y="310896"/>
                </a:lnTo>
                <a:lnTo>
                  <a:pt x="585215" y="309372"/>
                </a:lnTo>
                <a:lnTo>
                  <a:pt x="520446" y="302514"/>
                </a:lnTo>
                <a:lnTo>
                  <a:pt x="457962" y="291846"/>
                </a:lnTo>
                <a:lnTo>
                  <a:pt x="414527" y="281177"/>
                </a:lnTo>
                <a:lnTo>
                  <a:pt x="373379" y="267462"/>
                </a:lnTo>
                <a:lnTo>
                  <a:pt x="332993" y="250698"/>
                </a:lnTo>
                <a:lnTo>
                  <a:pt x="294131" y="230886"/>
                </a:lnTo>
                <a:lnTo>
                  <a:pt x="281939" y="223266"/>
                </a:lnTo>
                <a:lnTo>
                  <a:pt x="268986" y="215646"/>
                </a:lnTo>
                <a:lnTo>
                  <a:pt x="243839" y="199644"/>
                </a:lnTo>
                <a:lnTo>
                  <a:pt x="219456" y="182879"/>
                </a:lnTo>
                <a:lnTo>
                  <a:pt x="195071" y="165353"/>
                </a:lnTo>
                <a:lnTo>
                  <a:pt x="171450" y="146303"/>
                </a:lnTo>
                <a:lnTo>
                  <a:pt x="147065" y="127253"/>
                </a:lnTo>
                <a:lnTo>
                  <a:pt x="123443" y="107442"/>
                </a:lnTo>
                <a:lnTo>
                  <a:pt x="76914" y="65487"/>
                </a:lnTo>
                <a:lnTo>
                  <a:pt x="54101" y="44196"/>
                </a:lnTo>
                <a:lnTo>
                  <a:pt x="7619" y="1524"/>
                </a:lnTo>
                <a:lnTo>
                  <a:pt x="4571" y="0"/>
                </a:lnTo>
                <a:close/>
              </a:path>
              <a:path w="1187450" h="320039">
                <a:moveTo>
                  <a:pt x="1141877" y="60398"/>
                </a:moveTo>
                <a:lnTo>
                  <a:pt x="1105662" y="107442"/>
                </a:lnTo>
                <a:lnTo>
                  <a:pt x="1072134" y="147066"/>
                </a:lnTo>
                <a:lnTo>
                  <a:pt x="1037081" y="183642"/>
                </a:lnTo>
                <a:lnTo>
                  <a:pt x="998981" y="216408"/>
                </a:lnTo>
                <a:lnTo>
                  <a:pt x="958596" y="244601"/>
                </a:lnTo>
                <a:lnTo>
                  <a:pt x="914400" y="267462"/>
                </a:lnTo>
                <a:lnTo>
                  <a:pt x="877824" y="281177"/>
                </a:lnTo>
                <a:lnTo>
                  <a:pt x="838200" y="291846"/>
                </a:lnTo>
                <a:lnTo>
                  <a:pt x="779526" y="302514"/>
                </a:lnTo>
                <a:lnTo>
                  <a:pt x="684276" y="310896"/>
                </a:lnTo>
                <a:lnTo>
                  <a:pt x="785368" y="310896"/>
                </a:lnTo>
                <a:lnTo>
                  <a:pt x="795527" y="309372"/>
                </a:lnTo>
                <a:lnTo>
                  <a:pt x="810767" y="306324"/>
                </a:lnTo>
                <a:lnTo>
                  <a:pt x="825246" y="304038"/>
                </a:lnTo>
                <a:lnTo>
                  <a:pt x="839724" y="300227"/>
                </a:lnTo>
                <a:lnTo>
                  <a:pt x="853439" y="297179"/>
                </a:lnTo>
                <a:lnTo>
                  <a:pt x="867155" y="293370"/>
                </a:lnTo>
                <a:lnTo>
                  <a:pt x="917448" y="275844"/>
                </a:lnTo>
                <a:lnTo>
                  <a:pt x="951738" y="258318"/>
                </a:lnTo>
                <a:lnTo>
                  <a:pt x="963167" y="252222"/>
                </a:lnTo>
                <a:lnTo>
                  <a:pt x="984503" y="238505"/>
                </a:lnTo>
                <a:lnTo>
                  <a:pt x="994410" y="230886"/>
                </a:lnTo>
                <a:lnTo>
                  <a:pt x="1005077" y="223266"/>
                </a:lnTo>
                <a:lnTo>
                  <a:pt x="1043177" y="189738"/>
                </a:lnTo>
                <a:lnTo>
                  <a:pt x="1078991" y="153162"/>
                </a:lnTo>
                <a:lnTo>
                  <a:pt x="1112519" y="113538"/>
                </a:lnTo>
                <a:lnTo>
                  <a:pt x="1144524" y="71627"/>
                </a:lnTo>
                <a:lnTo>
                  <a:pt x="1148909" y="65487"/>
                </a:lnTo>
                <a:lnTo>
                  <a:pt x="1141877" y="60398"/>
                </a:lnTo>
                <a:close/>
              </a:path>
              <a:path w="1187450" h="320039">
                <a:moveTo>
                  <a:pt x="1179971" y="48768"/>
                </a:moveTo>
                <a:lnTo>
                  <a:pt x="1152143" y="48768"/>
                </a:lnTo>
                <a:lnTo>
                  <a:pt x="1155191" y="49529"/>
                </a:lnTo>
                <a:lnTo>
                  <a:pt x="1156715" y="52577"/>
                </a:lnTo>
                <a:lnTo>
                  <a:pt x="1155953" y="55625"/>
                </a:lnTo>
                <a:lnTo>
                  <a:pt x="1148909" y="65487"/>
                </a:lnTo>
                <a:lnTo>
                  <a:pt x="1174241" y="83820"/>
                </a:lnTo>
                <a:lnTo>
                  <a:pt x="1179971" y="48768"/>
                </a:lnTo>
                <a:close/>
              </a:path>
              <a:path w="1187450" h="320039">
                <a:moveTo>
                  <a:pt x="1152143" y="48768"/>
                </a:moveTo>
                <a:lnTo>
                  <a:pt x="1149096" y="50292"/>
                </a:lnTo>
                <a:lnTo>
                  <a:pt x="1141877" y="60398"/>
                </a:lnTo>
                <a:lnTo>
                  <a:pt x="1148909" y="65487"/>
                </a:lnTo>
                <a:lnTo>
                  <a:pt x="1155953" y="55625"/>
                </a:lnTo>
                <a:lnTo>
                  <a:pt x="1156715" y="52577"/>
                </a:lnTo>
                <a:lnTo>
                  <a:pt x="1155191" y="49529"/>
                </a:lnTo>
                <a:lnTo>
                  <a:pt x="1152143" y="48768"/>
                </a:lnTo>
                <a:close/>
              </a:path>
              <a:path w="1187450" h="320039">
                <a:moveTo>
                  <a:pt x="1187196" y="4572"/>
                </a:moveTo>
                <a:lnTo>
                  <a:pt x="1116329" y="41910"/>
                </a:lnTo>
                <a:lnTo>
                  <a:pt x="1141877" y="60398"/>
                </a:lnTo>
                <a:lnTo>
                  <a:pt x="1149096" y="50292"/>
                </a:lnTo>
                <a:lnTo>
                  <a:pt x="1152143" y="48768"/>
                </a:lnTo>
                <a:lnTo>
                  <a:pt x="1179971" y="48768"/>
                </a:lnTo>
                <a:lnTo>
                  <a:pt x="1187196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0" name="object 40"/>
          <p:cNvSpPr/>
          <p:nvPr/>
        </p:nvSpPr>
        <p:spPr>
          <a:xfrm>
            <a:off x="2196570" y="2561166"/>
            <a:ext cx="632178" cy="210520"/>
          </a:xfrm>
          <a:custGeom>
            <a:avLst/>
            <a:gdLst/>
            <a:ahLst/>
            <a:cxnLst/>
            <a:rect l="l" t="t" r="r" b="b"/>
            <a:pathLst>
              <a:path w="650239" h="216535">
                <a:moveTo>
                  <a:pt x="5333" y="0"/>
                </a:moveTo>
                <a:lnTo>
                  <a:pt x="1524" y="1524"/>
                </a:lnTo>
                <a:lnTo>
                  <a:pt x="0" y="4572"/>
                </a:lnTo>
                <a:lnTo>
                  <a:pt x="1524" y="7620"/>
                </a:lnTo>
                <a:lnTo>
                  <a:pt x="26669" y="35814"/>
                </a:lnTo>
                <a:lnTo>
                  <a:pt x="51815" y="64770"/>
                </a:lnTo>
                <a:lnTo>
                  <a:pt x="90677" y="104394"/>
                </a:lnTo>
                <a:lnTo>
                  <a:pt x="131063" y="140970"/>
                </a:lnTo>
                <a:lnTo>
                  <a:pt x="172974" y="170688"/>
                </a:lnTo>
                <a:lnTo>
                  <a:pt x="217931" y="192786"/>
                </a:lnTo>
                <a:lnTo>
                  <a:pt x="267462" y="207264"/>
                </a:lnTo>
                <a:lnTo>
                  <a:pt x="320801" y="214884"/>
                </a:lnTo>
                <a:lnTo>
                  <a:pt x="357377" y="216408"/>
                </a:lnTo>
                <a:lnTo>
                  <a:pt x="393953" y="214884"/>
                </a:lnTo>
                <a:lnTo>
                  <a:pt x="411480" y="213360"/>
                </a:lnTo>
                <a:lnTo>
                  <a:pt x="445007" y="207264"/>
                </a:lnTo>
                <a:lnTo>
                  <a:pt x="339851" y="207264"/>
                </a:lnTo>
                <a:lnTo>
                  <a:pt x="304038" y="204216"/>
                </a:lnTo>
                <a:lnTo>
                  <a:pt x="252983" y="194310"/>
                </a:lnTo>
                <a:lnTo>
                  <a:pt x="206501" y="178308"/>
                </a:lnTo>
                <a:lnTo>
                  <a:pt x="164592" y="153924"/>
                </a:lnTo>
                <a:lnTo>
                  <a:pt x="150113" y="144779"/>
                </a:lnTo>
                <a:lnTo>
                  <a:pt x="97536" y="98298"/>
                </a:lnTo>
                <a:lnTo>
                  <a:pt x="58674" y="58674"/>
                </a:lnTo>
                <a:lnTo>
                  <a:pt x="8381" y="1524"/>
                </a:lnTo>
                <a:lnTo>
                  <a:pt x="5333" y="0"/>
                </a:lnTo>
                <a:close/>
              </a:path>
              <a:path w="650239" h="216535">
                <a:moveTo>
                  <a:pt x="609150" y="63566"/>
                </a:moveTo>
                <a:lnTo>
                  <a:pt x="585215" y="99060"/>
                </a:lnTo>
                <a:lnTo>
                  <a:pt x="556259" y="134112"/>
                </a:lnTo>
                <a:lnTo>
                  <a:pt x="512063" y="171450"/>
                </a:lnTo>
                <a:lnTo>
                  <a:pt x="473201" y="189738"/>
                </a:lnTo>
                <a:lnTo>
                  <a:pt x="426719" y="201929"/>
                </a:lnTo>
                <a:lnTo>
                  <a:pt x="375665" y="207264"/>
                </a:lnTo>
                <a:lnTo>
                  <a:pt x="445007" y="207264"/>
                </a:lnTo>
                <a:lnTo>
                  <a:pt x="503681" y="186690"/>
                </a:lnTo>
                <a:lnTo>
                  <a:pt x="540257" y="161544"/>
                </a:lnTo>
                <a:lnTo>
                  <a:pt x="573024" y="128777"/>
                </a:lnTo>
                <a:lnTo>
                  <a:pt x="592074" y="104394"/>
                </a:lnTo>
                <a:lnTo>
                  <a:pt x="601980" y="91440"/>
                </a:lnTo>
                <a:lnTo>
                  <a:pt x="611124" y="77724"/>
                </a:lnTo>
                <a:lnTo>
                  <a:pt x="616937" y="68277"/>
                </a:lnTo>
                <a:lnTo>
                  <a:pt x="609150" y="63566"/>
                </a:lnTo>
                <a:close/>
              </a:path>
              <a:path w="650239" h="216535">
                <a:moveTo>
                  <a:pt x="646444" y="51053"/>
                </a:moveTo>
                <a:lnTo>
                  <a:pt x="617982" y="51053"/>
                </a:lnTo>
                <a:lnTo>
                  <a:pt x="621792" y="51816"/>
                </a:lnTo>
                <a:lnTo>
                  <a:pt x="623315" y="54864"/>
                </a:lnTo>
                <a:lnTo>
                  <a:pt x="623315" y="57912"/>
                </a:lnTo>
                <a:lnTo>
                  <a:pt x="616937" y="68277"/>
                </a:lnTo>
                <a:lnTo>
                  <a:pt x="643889" y="84581"/>
                </a:lnTo>
                <a:lnTo>
                  <a:pt x="646444" y="51053"/>
                </a:lnTo>
                <a:close/>
              </a:path>
              <a:path w="650239" h="216535">
                <a:moveTo>
                  <a:pt x="617982" y="51053"/>
                </a:moveTo>
                <a:lnTo>
                  <a:pt x="615695" y="53340"/>
                </a:lnTo>
                <a:lnTo>
                  <a:pt x="609150" y="63566"/>
                </a:lnTo>
                <a:lnTo>
                  <a:pt x="616937" y="68277"/>
                </a:lnTo>
                <a:lnTo>
                  <a:pt x="623315" y="57912"/>
                </a:lnTo>
                <a:lnTo>
                  <a:pt x="623315" y="54864"/>
                </a:lnTo>
                <a:lnTo>
                  <a:pt x="621792" y="51816"/>
                </a:lnTo>
                <a:lnTo>
                  <a:pt x="617982" y="51053"/>
                </a:lnTo>
                <a:close/>
              </a:path>
              <a:path w="650239" h="216535">
                <a:moveTo>
                  <a:pt x="649986" y="4572"/>
                </a:moveTo>
                <a:lnTo>
                  <a:pt x="582168" y="47244"/>
                </a:lnTo>
                <a:lnTo>
                  <a:pt x="609150" y="63566"/>
                </a:lnTo>
                <a:lnTo>
                  <a:pt x="615695" y="53340"/>
                </a:lnTo>
                <a:lnTo>
                  <a:pt x="617982" y="51053"/>
                </a:lnTo>
                <a:lnTo>
                  <a:pt x="646444" y="51053"/>
                </a:lnTo>
                <a:lnTo>
                  <a:pt x="649986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1" name="object 41"/>
          <p:cNvSpPr/>
          <p:nvPr/>
        </p:nvSpPr>
        <p:spPr>
          <a:xfrm>
            <a:off x="2196570" y="2561166"/>
            <a:ext cx="945796" cy="311150"/>
          </a:xfrm>
          <a:custGeom>
            <a:avLst/>
            <a:gdLst/>
            <a:ahLst/>
            <a:cxnLst/>
            <a:rect l="l" t="t" r="r" b="b"/>
            <a:pathLst>
              <a:path w="972819" h="320039">
                <a:moveTo>
                  <a:pt x="5333" y="0"/>
                </a:moveTo>
                <a:lnTo>
                  <a:pt x="1524" y="1524"/>
                </a:lnTo>
                <a:lnTo>
                  <a:pt x="0" y="4572"/>
                </a:lnTo>
                <a:lnTo>
                  <a:pt x="1524" y="7620"/>
                </a:lnTo>
                <a:lnTo>
                  <a:pt x="19050" y="27431"/>
                </a:lnTo>
                <a:lnTo>
                  <a:pt x="22097" y="28955"/>
                </a:lnTo>
                <a:lnTo>
                  <a:pt x="25145" y="28194"/>
                </a:lnTo>
                <a:lnTo>
                  <a:pt x="26669" y="25146"/>
                </a:lnTo>
                <a:lnTo>
                  <a:pt x="25907" y="22098"/>
                </a:lnTo>
                <a:lnTo>
                  <a:pt x="8381" y="1524"/>
                </a:lnTo>
                <a:lnTo>
                  <a:pt x="5333" y="0"/>
                </a:lnTo>
                <a:close/>
              </a:path>
              <a:path w="972819" h="320039">
                <a:moveTo>
                  <a:pt x="46481" y="47244"/>
                </a:moveTo>
                <a:lnTo>
                  <a:pt x="43433" y="48005"/>
                </a:lnTo>
                <a:lnTo>
                  <a:pt x="41909" y="51053"/>
                </a:lnTo>
                <a:lnTo>
                  <a:pt x="42671" y="54864"/>
                </a:lnTo>
                <a:lnTo>
                  <a:pt x="57912" y="71627"/>
                </a:lnTo>
                <a:lnTo>
                  <a:pt x="60959" y="74675"/>
                </a:lnTo>
                <a:lnTo>
                  <a:pt x="64007" y="76200"/>
                </a:lnTo>
                <a:lnTo>
                  <a:pt x="67056" y="74675"/>
                </a:lnTo>
                <a:lnTo>
                  <a:pt x="68580" y="71627"/>
                </a:lnTo>
                <a:lnTo>
                  <a:pt x="67056" y="68579"/>
                </a:lnTo>
                <a:lnTo>
                  <a:pt x="64769" y="66294"/>
                </a:lnTo>
                <a:lnTo>
                  <a:pt x="49530" y="48768"/>
                </a:lnTo>
                <a:lnTo>
                  <a:pt x="46481" y="47244"/>
                </a:lnTo>
                <a:close/>
              </a:path>
              <a:path w="972819" h="320039">
                <a:moveTo>
                  <a:pt x="88392" y="93725"/>
                </a:moveTo>
                <a:lnTo>
                  <a:pt x="85343" y="94488"/>
                </a:lnTo>
                <a:lnTo>
                  <a:pt x="83819" y="98298"/>
                </a:lnTo>
                <a:lnTo>
                  <a:pt x="85343" y="101346"/>
                </a:lnTo>
                <a:lnTo>
                  <a:pt x="96774" y="113538"/>
                </a:lnTo>
                <a:lnTo>
                  <a:pt x="103631" y="120396"/>
                </a:lnTo>
                <a:lnTo>
                  <a:pt x="106680" y="121920"/>
                </a:lnTo>
                <a:lnTo>
                  <a:pt x="109727" y="121158"/>
                </a:lnTo>
                <a:lnTo>
                  <a:pt x="111251" y="118110"/>
                </a:lnTo>
                <a:lnTo>
                  <a:pt x="109727" y="114300"/>
                </a:lnTo>
                <a:lnTo>
                  <a:pt x="102869" y="107442"/>
                </a:lnTo>
                <a:lnTo>
                  <a:pt x="91439" y="95250"/>
                </a:lnTo>
                <a:lnTo>
                  <a:pt x="88392" y="93725"/>
                </a:lnTo>
                <a:close/>
              </a:path>
              <a:path w="972819" h="320039">
                <a:moveTo>
                  <a:pt x="131825" y="138684"/>
                </a:moveTo>
                <a:lnTo>
                  <a:pt x="128777" y="140208"/>
                </a:lnTo>
                <a:lnTo>
                  <a:pt x="127253" y="143255"/>
                </a:lnTo>
                <a:lnTo>
                  <a:pt x="128777" y="146303"/>
                </a:lnTo>
                <a:lnTo>
                  <a:pt x="147827" y="165353"/>
                </a:lnTo>
                <a:lnTo>
                  <a:pt x="151637" y="166116"/>
                </a:lnTo>
                <a:lnTo>
                  <a:pt x="154686" y="164592"/>
                </a:lnTo>
                <a:lnTo>
                  <a:pt x="155447" y="161544"/>
                </a:lnTo>
                <a:lnTo>
                  <a:pt x="153924" y="158496"/>
                </a:lnTo>
                <a:lnTo>
                  <a:pt x="141731" y="147066"/>
                </a:lnTo>
                <a:lnTo>
                  <a:pt x="134874" y="140208"/>
                </a:lnTo>
                <a:lnTo>
                  <a:pt x="131825" y="138684"/>
                </a:lnTo>
                <a:close/>
              </a:path>
              <a:path w="972819" h="320039">
                <a:moveTo>
                  <a:pt x="177545" y="181355"/>
                </a:moveTo>
                <a:lnTo>
                  <a:pt x="174497" y="182879"/>
                </a:lnTo>
                <a:lnTo>
                  <a:pt x="172974" y="185927"/>
                </a:lnTo>
                <a:lnTo>
                  <a:pt x="174497" y="188975"/>
                </a:lnTo>
                <a:lnTo>
                  <a:pt x="175259" y="189738"/>
                </a:lnTo>
                <a:lnTo>
                  <a:pt x="195071" y="206501"/>
                </a:lnTo>
                <a:lnTo>
                  <a:pt x="198881" y="208025"/>
                </a:lnTo>
                <a:lnTo>
                  <a:pt x="201930" y="206501"/>
                </a:lnTo>
                <a:lnTo>
                  <a:pt x="202692" y="202692"/>
                </a:lnTo>
                <a:lnTo>
                  <a:pt x="201168" y="199644"/>
                </a:lnTo>
                <a:lnTo>
                  <a:pt x="181356" y="183642"/>
                </a:lnTo>
                <a:lnTo>
                  <a:pt x="180594" y="182879"/>
                </a:lnTo>
                <a:lnTo>
                  <a:pt x="177545" y="181355"/>
                </a:lnTo>
                <a:close/>
              </a:path>
              <a:path w="972819" h="320039">
                <a:moveTo>
                  <a:pt x="226313" y="220979"/>
                </a:moveTo>
                <a:lnTo>
                  <a:pt x="223265" y="222503"/>
                </a:lnTo>
                <a:lnTo>
                  <a:pt x="222503" y="225551"/>
                </a:lnTo>
                <a:lnTo>
                  <a:pt x="224027" y="228600"/>
                </a:lnTo>
                <a:lnTo>
                  <a:pt x="227075" y="230886"/>
                </a:lnTo>
                <a:lnTo>
                  <a:pt x="237744" y="238505"/>
                </a:lnTo>
                <a:lnTo>
                  <a:pt x="246125" y="243840"/>
                </a:lnTo>
                <a:lnTo>
                  <a:pt x="249936" y="244601"/>
                </a:lnTo>
                <a:lnTo>
                  <a:pt x="252221" y="243077"/>
                </a:lnTo>
                <a:lnTo>
                  <a:pt x="252983" y="239268"/>
                </a:lnTo>
                <a:lnTo>
                  <a:pt x="251459" y="236981"/>
                </a:lnTo>
                <a:lnTo>
                  <a:pt x="242315" y="230886"/>
                </a:lnTo>
                <a:lnTo>
                  <a:pt x="232409" y="224027"/>
                </a:lnTo>
                <a:lnTo>
                  <a:pt x="229362" y="221742"/>
                </a:lnTo>
                <a:lnTo>
                  <a:pt x="226313" y="220979"/>
                </a:lnTo>
                <a:close/>
              </a:path>
              <a:path w="972819" h="320039">
                <a:moveTo>
                  <a:pt x="278130" y="254508"/>
                </a:moveTo>
                <a:lnTo>
                  <a:pt x="275844" y="256794"/>
                </a:lnTo>
                <a:lnTo>
                  <a:pt x="275081" y="259842"/>
                </a:lnTo>
                <a:lnTo>
                  <a:pt x="277368" y="262890"/>
                </a:lnTo>
                <a:lnTo>
                  <a:pt x="280415" y="264414"/>
                </a:lnTo>
                <a:lnTo>
                  <a:pt x="291845" y="270510"/>
                </a:lnTo>
                <a:lnTo>
                  <a:pt x="301751" y="275081"/>
                </a:lnTo>
                <a:lnTo>
                  <a:pt x="304800" y="275081"/>
                </a:lnTo>
                <a:lnTo>
                  <a:pt x="307847" y="272796"/>
                </a:lnTo>
                <a:lnTo>
                  <a:pt x="307847" y="269748"/>
                </a:lnTo>
                <a:lnTo>
                  <a:pt x="305562" y="266700"/>
                </a:lnTo>
                <a:lnTo>
                  <a:pt x="295656" y="262127"/>
                </a:lnTo>
                <a:lnTo>
                  <a:pt x="281939" y="255270"/>
                </a:lnTo>
                <a:lnTo>
                  <a:pt x="278130" y="254508"/>
                </a:lnTo>
                <a:close/>
              </a:path>
              <a:path w="972819" h="320039">
                <a:moveTo>
                  <a:pt x="338327" y="280416"/>
                </a:moveTo>
                <a:lnTo>
                  <a:pt x="334518" y="280416"/>
                </a:lnTo>
                <a:lnTo>
                  <a:pt x="332231" y="282701"/>
                </a:lnTo>
                <a:lnTo>
                  <a:pt x="332994" y="286512"/>
                </a:lnTo>
                <a:lnTo>
                  <a:pt x="335280" y="288798"/>
                </a:lnTo>
                <a:lnTo>
                  <a:pt x="348995" y="293370"/>
                </a:lnTo>
                <a:lnTo>
                  <a:pt x="361188" y="297179"/>
                </a:lnTo>
                <a:lnTo>
                  <a:pt x="364236" y="296418"/>
                </a:lnTo>
                <a:lnTo>
                  <a:pt x="366521" y="294131"/>
                </a:lnTo>
                <a:lnTo>
                  <a:pt x="366521" y="290322"/>
                </a:lnTo>
                <a:lnTo>
                  <a:pt x="363474" y="288036"/>
                </a:lnTo>
                <a:lnTo>
                  <a:pt x="352044" y="284988"/>
                </a:lnTo>
                <a:lnTo>
                  <a:pt x="338327" y="280416"/>
                </a:lnTo>
                <a:close/>
              </a:path>
              <a:path w="972819" h="320039">
                <a:moveTo>
                  <a:pt x="397763" y="297179"/>
                </a:moveTo>
                <a:lnTo>
                  <a:pt x="394715" y="297942"/>
                </a:lnTo>
                <a:lnTo>
                  <a:pt x="392430" y="300227"/>
                </a:lnTo>
                <a:lnTo>
                  <a:pt x="393192" y="304038"/>
                </a:lnTo>
                <a:lnTo>
                  <a:pt x="396239" y="305562"/>
                </a:lnTo>
                <a:lnTo>
                  <a:pt x="399288" y="306324"/>
                </a:lnTo>
                <a:lnTo>
                  <a:pt x="422909" y="310896"/>
                </a:lnTo>
                <a:lnTo>
                  <a:pt x="425957" y="310134"/>
                </a:lnTo>
                <a:lnTo>
                  <a:pt x="427481" y="307086"/>
                </a:lnTo>
                <a:lnTo>
                  <a:pt x="427481" y="304038"/>
                </a:lnTo>
                <a:lnTo>
                  <a:pt x="424433" y="301751"/>
                </a:lnTo>
                <a:lnTo>
                  <a:pt x="401574" y="297942"/>
                </a:lnTo>
                <a:lnTo>
                  <a:pt x="397763" y="297179"/>
                </a:lnTo>
                <a:close/>
              </a:path>
              <a:path w="972819" h="320039">
                <a:moveTo>
                  <a:pt x="459486" y="307086"/>
                </a:moveTo>
                <a:lnTo>
                  <a:pt x="456438" y="307848"/>
                </a:lnTo>
                <a:lnTo>
                  <a:pt x="454151" y="310896"/>
                </a:lnTo>
                <a:lnTo>
                  <a:pt x="455675" y="313944"/>
                </a:lnTo>
                <a:lnTo>
                  <a:pt x="458724" y="315468"/>
                </a:lnTo>
                <a:lnTo>
                  <a:pt x="479297" y="317753"/>
                </a:lnTo>
                <a:lnTo>
                  <a:pt x="485394" y="318516"/>
                </a:lnTo>
                <a:lnTo>
                  <a:pt x="488442" y="316992"/>
                </a:lnTo>
                <a:lnTo>
                  <a:pt x="489965" y="313944"/>
                </a:lnTo>
                <a:lnTo>
                  <a:pt x="489203" y="310896"/>
                </a:lnTo>
                <a:lnTo>
                  <a:pt x="486156" y="309372"/>
                </a:lnTo>
                <a:lnTo>
                  <a:pt x="480059" y="309372"/>
                </a:lnTo>
                <a:lnTo>
                  <a:pt x="459486" y="307086"/>
                </a:lnTo>
                <a:close/>
              </a:path>
              <a:path w="972819" h="320039">
                <a:moveTo>
                  <a:pt x="548639" y="310896"/>
                </a:moveTo>
                <a:lnTo>
                  <a:pt x="521969" y="310896"/>
                </a:lnTo>
                <a:lnTo>
                  <a:pt x="518159" y="312420"/>
                </a:lnTo>
                <a:lnTo>
                  <a:pt x="517397" y="315468"/>
                </a:lnTo>
                <a:lnTo>
                  <a:pt x="518159" y="318516"/>
                </a:lnTo>
                <a:lnTo>
                  <a:pt x="521207" y="320040"/>
                </a:lnTo>
                <a:lnTo>
                  <a:pt x="548639" y="320040"/>
                </a:lnTo>
                <a:lnTo>
                  <a:pt x="551688" y="318516"/>
                </a:lnTo>
                <a:lnTo>
                  <a:pt x="553212" y="315468"/>
                </a:lnTo>
                <a:lnTo>
                  <a:pt x="551688" y="312420"/>
                </a:lnTo>
                <a:lnTo>
                  <a:pt x="548639" y="310896"/>
                </a:lnTo>
                <a:close/>
              </a:path>
              <a:path w="972819" h="320039">
                <a:moveTo>
                  <a:pt x="610362" y="306324"/>
                </a:moveTo>
                <a:lnTo>
                  <a:pt x="587501" y="308610"/>
                </a:lnTo>
                <a:lnTo>
                  <a:pt x="583692" y="309372"/>
                </a:lnTo>
                <a:lnTo>
                  <a:pt x="580644" y="310896"/>
                </a:lnTo>
                <a:lnTo>
                  <a:pt x="579882" y="313944"/>
                </a:lnTo>
                <a:lnTo>
                  <a:pt x="581406" y="316992"/>
                </a:lnTo>
                <a:lnTo>
                  <a:pt x="584453" y="318516"/>
                </a:lnTo>
                <a:lnTo>
                  <a:pt x="587501" y="317753"/>
                </a:lnTo>
                <a:lnTo>
                  <a:pt x="611124" y="315468"/>
                </a:lnTo>
                <a:lnTo>
                  <a:pt x="614171" y="313944"/>
                </a:lnTo>
                <a:lnTo>
                  <a:pt x="615695" y="310896"/>
                </a:lnTo>
                <a:lnTo>
                  <a:pt x="614171" y="307848"/>
                </a:lnTo>
                <a:lnTo>
                  <a:pt x="610362" y="306324"/>
                </a:lnTo>
                <a:close/>
              </a:path>
              <a:path w="972819" h="320039">
                <a:moveTo>
                  <a:pt x="671321" y="295655"/>
                </a:moveTo>
                <a:lnTo>
                  <a:pt x="662939" y="297942"/>
                </a:lnTo>
                <a:lnTo>
                  <a:pt x="645413" y="300990"/>
                </a:lnTo>
                <a:lnTo>
                  <a:pt x="642365" y="303275"/>
                </a:lnTo>
                <a:lnTo>
                  <a:pt x="641603" y="306324"/>
                </a:lnTo>
                <a:lnTo>
                  <a:pt x="643889" y="309372"/>
                </a:lnTo>
                <a:lnTo>
                  <a:pt x="646938" y="310134"/>
                </a:lnTo>
                <a:lnTo>
                  <a:pt x="664463" y="306324"/>
                </a:lnTo>
                <a:lnTo>
                  <a:pt x="673607" y="304038"/>
                </a:lnTo>
                <a:lnTo>
                  <a:pt x="676656" y="302514"/>
                </a:lnTo>
                <a:lnTo>
                  <a:pt x="676656" y="298703"/>
                </a:lnTo>
                <a:lnTo>
                  <a:pt x="675132" y="296418"/>
                </a:lnTo>
                <a:lnTo>
                  <a:pt x="671321" y="295655"/>
                </a:lnTo>
                <a:close/>
              </a:path>
              <a:path w="972819" h="320039">
                <a:moveTo>
                  <a:pt x="733806" y="275844"/>
                </a:moveTo>
                <a:lnTo>
                  <a:pt x="729995" y="276605"/>
                </a:lnTo>
                <a:lnTo>
                  <a:pt x="729233" y="276605"/>
                </a:lnTo>
                <a:lnTo>
                  <a:pt x="718565" y="281177"/>
                </a:lnTo>
                <a:lnTo>
                  <a:pt x="707897" y="284988"/>
                </a:lnTo>
                <a:lnTo>
                  <a:pt x="705612" y="285750"/>
                </a:lnTo>
                <a:lnTo>
                  <a:pt x="703326" y="288036"/>
                </a:lnTo>
                <a:lnTo>
                  <a:pt x="702563" y="291084"/>
                </a:lnTo>
                <a:lnTo>
                  <a:pt x="704850" y="294131"/>
                </a:lnTo>
                <a:lnTo>
                  <a:pt x="708659" y="294131"/>
                </a:lnTo>
                <a:lnTo>
                  <a:pt x="736092" y="281940"/>
                </a:lnTo>
                <a:lnTo>
                  <a:pt x="736092" y="278129"/>
                </a:lnTo>
                <a:lnTo>
                  <a:pt x="733806" y="275844"/>
                </a:lnTo>
                <a:close/>
              </a:path>
              <a:path w="972819" h="320039">
                <a:moveTo>
                  <a:pt x="787145" y="244601"/>
                </a:moveTo>
                <a:lnTo>
                  <a:pt x="783336" y="245364"/>
                </a:lnTo>
                <a:lnTo>
                  <a:pt x="775715" y="250698"/>
                </a:lnTo>
                <a:lnTo>
                  <a:pt x="766571" y="256794"/>
                </a:lnTo>
                <a:lnTo>
                  <a:pt x="761238" y="259842"/>
                </a:lnTo>
                <a:lnTo>
                  <a:pt x="759713" y="262890"/>
                </a:lnTo>
                <a:lnTo>
                  <a:pt x="760476" y="265938"/>
                </a:lnTo>
                <a:lnTo>
                  <a:pt x="762762" y="268224"/>
                </a:lnTo>
                <a:lnTo>
                  <a:pt x="766571" y="267462"/>
                </a:lnTo>
                <a:lnTo>
                  <a:pt x="780288" y="258318"/>
                </a:lnTo>
                <a:lnTo>
                  <a:pt x="788669" y="252222"/>
                </a:lnTo>
                <a:lnTo>
                  <a:pt x="790956" y="249936"/>
                </a:lnTo>
                <a:lnTo>
                  <a:pt x="790194" y="246125"/>
                </a:lnTo>
                <a:lnTo>
                  <a:pt x="787145" y="244601"/>
                </a:lnTo>
                <a:close/>
              </a:path>
              <a:path w="972819" h="320039">
                <a:moveTo>
                  <a:pt x="832865" y="202692"/>
                </a:moveTo>
                <a:lnTo>
                  <a:pt x="829818" y="204216"/>
                </a:lnTo>
                <a:lnTo>
                  <a:pt x="817626" y="216408"/>
                </a:lnTo>
                <a:lnTo>
                  <a:pt x="810768" y="222503"/>
                </a:lnTo>
                <a:lnTo>
                  <a:pt x="809244" y="226314"/>
                </a:lnTo>
                <a:lnTo>
                  <a:pt x="810768" y="229362"/>
                </a:lnTo>
                <a:lnTo>
                  <a:pt x="813815" y="230886"/>
                </a:lnTo>
                <a:lnTo>
                  <a:pt x="816863" y="229362"/>
                </a:lnTo>
                <a:lnTo>
                  <a:pt x="823721" y="223266"/>
                </a:lnTo>
                <a:lnTo>
                  <a:pt x="836676" y="210312"/>
                </a:lnTo>
                <a:lnTo>
                  <a:pt x="837438" y="207264"/>
                </a:lnTo>
                <a:lnTo>
                  <a:pt x="835913" y="204216"/>
                </a:lnTo>
                <a:lnTo>
                  <a:pt x="832865" y="202692"/>
                </a:lnTo>
                <a:close/>
              </a:path>
              <a:path w="972819" h="320039">
                <a:moveTo>
                  <a:pt x="873251" y="154686"/>
                </a:moveTo>
                <a:lnTo>
                  <a:pt x="870203" y="156972"/>
                </a:lnTo>
                <a:lnTo>
                  <a:pt x="863345" y="166116"/>
                </a:lnTo>
                <a:lnTo>
                  <a:pt x="853439" y="177546"/>
                </a:lnTo>
                <a:lnTo>
                  <a:pt x="852677" y="180594"/>
                </a:lnTo>
                <a:lnTo>
                  <a:pt x="854201" y="183642"/>
                </a:lnTo>
                <a:lnTo>
                  <a:pt x="857250" y="185166"/>
                </a:lnTo>
                <a:lnTo>
                  <a:pt x="860297" y="183642"/>
                </a:lnTo>
                <a:lnTo>
                  <a:pt x="870203" y="171450"/>
                </a:lnTo>
                <a:lnTo>
                  <a:pt x="877062" y="162305"/>
                </a:lnTo>
                <a:lnTo>
                  <a:pt x="877824" y="159258"/>
                </a:lnTo>
                <a:lnTo>
                  <a:pt x="876300" y="156210"/>
                </a:lnTo>
                <a:lnTo>
                  <a:pt x="873251" y="154686"/>
                </a:lnTo>
                <a:close/>
              </a:path>
              <a:path w="972819" h="320039">
                <a:moveTo>
                  <a:pt x="909065" y="103631"/>
                </a:moveTo>
                <a:lnTo>
                  <a:pt x="906018" y="105918"/>
                </a:lnTo>
                <a:lnTo>
                  <a:pt x="904494" y="108203"/>
                </a:lnTo>
                <a:lnTo>
                  <a:pt x="890777" y="128016"/>
                </a:lnTo>
                <a:lnTo>
                  <a:pt x="890777" y="131064"/>
                </a:lnTo>
                <a:lnTo>
                  <a:pt x="892301" y="134112"/>
                </a:lnTo>
                <a:lnTo>
                  <a:pt x="895350" y="134874"/>
                </a:lnTo>
                <a:lnTo>
                  <a:pt x="898397" y="133350"/>
                </a:lnTo>
                <a:lnTo>
                  <a:pt x="913638" y="110490"/>
                </a:lnTo>
                <a:lnTo>
                  <a:pt x="914400" y="107442"/>
                </a:lnTo>
                <a:lnTo>
                  <a:pt x="912113" y="104394"/>
                </a:lnTo>
                <a:lnTo>
                  <a:pt x="909065" y="103631"/>
                </a:lnTo>
                <a:close/>
              </a:path>
              <a:path w="972819" h="320039">
                <a:moveTo>
                  <a:pt x="969162" y="51816"/>
                </a:moveTo>
                <a:lnTo>
                  <a:pt x="944118" y="51816"/>
                </a:lnTo>
                <a:lnTo>
                  <a:pt x="946403" y="54864"/>
                </a:lnTo>
                <a:lnTo>
                  <a:pt x="945642" y="57912"/>
                </a:lnTo>
                <a:lnTo>
                  <a:pt x="939779" y="68464"/>
                </a:lnTo>
                <a:lnTo>
                  <a:pt x="966977" y="84581"/>
                </a:lnTo>
                <a:lnTo>
                  <a:pt x="969162" y="51816"/>
                </a:lnTo>
                <a:close/>
              </a:path>
              <a:path w="972819" h="320039">
                <a:moveTo>
                  <a:pt x="931879" y="63782"/>
                </a:moveTo>
                <a:lnTo>
                  <a:pt x="925068" y="75438"/>
                </a:lnTo>
                <a:lnTo>
                  <a:pt x="924306" y="79248"/>
                </a:lnTo>
                <a:lnTo>
                  <a:pt x="926592" y="81534"/>
                </a:lnTo>
                <a:lnTo>
                  <a:pt x="929639" y="82296"/>
                </a:lnTo>
                <a:lnTo>
                  <a:pt x="932688" y="80010"/>
                </a:lnTo>
                <a:lnTo>
                  <a:pt x="938021" y="71627"/>
                </a:lnTo>
                <a:lnTo>
                  <a:pt x="939779" y="68464"/>
                </a:lnTo>
                <a:lnTo>
                  <a:pt x="931879" y="63782"/>
                </a:lnTo>
                <a:close/>
              </a:path>
              <a:path w="972819" h="320039">
                <a:moveTo>
                  <a:pt x="944118" y="51816"/>
                </a:moveTo>
                <a:lnTo>
                  <a:pt x="941069" y="51816"/>
                </a:lnTo>
                <a:lnTo>
                  <a:pt x="938021" y="53340"/>
                </a:lnTo>
                <a:lnTo>
                  <a:pt x="931879" y="63782"/>
                </a:lnTo>
                <a:lnTo>
                  <a:pt x="939779" y="68464"/>
                </a:lnTo>
                <a:lnTo>
                  <a:pt x="945642" y="57912"/>
                </a:lnTo>
                <a:lnTo>
                  <a:pt x="946403" y="54864"/>
                </a:lnTo>
                <a:lnTo>
                  <a:pt x="944118" y="51816"/>
                </a:lnTo>
                <a:close/>
              </a:path>
              <a:path w="972819" h="320039">
                <a:moveTo>
                  <a:pt x="972312" y="4572"/>
                </a:moveTo>
                <a:lnTo>
                  <a:pt x="905256" y="48005"/>
                </a:lnTo>
                <a:lnTo>
                  <a:pt x="931879" y="63782"/>
                </a:lnTo>
                <a:lnTo>
                  <a:pt x="938021" y="53340"/>
                </a:lnTo>
                <a:lnTo>
                  <a:pt x="941069" y="51816"/>
                </a:lnTo>
                <a:lnTo>
                  <a:pt x="969162" y="51816"/>
                </a:lnTo>
                <a:lnTo>
                  <a:pt x="972312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graphicFrame>
        <p:nvGraphicFramePr>
          <p:cNvPr id="42" name="object 42"/>
          <p:cNvGraphicFramePr>
            <a:graphicFrameLocks noGrp="1"/>
          </p:cNvGraphicFramePr>
          <p:nvPr/>
        </p:nvGraphicFramePr>
        <p:xfrm>
          <a:off x="1418781" y="2196762"/>
          <a:ext cx="4728986" cy="37412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4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1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48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41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41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41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485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1411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1411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1411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1485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1411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1411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1485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1411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65231"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400" spc="5" dirty="0">
                          <a:latin typeface="Arial"/>
                          <a:cs typeface="Arial"/>
                        </a:rPr>
                        <a:t>13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400" spc="5" dirty="0">
                          <a:latin typeface="Arial"/>
                          <a:cs typeface="Arial"/>
                        </a:rPr>
                        <a:t>21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400" spc="5" dirty="0">
                          <a:latin typeface="Arial"/>
                          <a:cs typeface="Arial"/>
                        </a:rPr>
                        <a:t>16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400" spc="5" dirty="0">
                          <a:latin typeface="Arial"/>
                          <a:cs typeface="Arial"/>
                        </a:rPr>
                        <a:t>24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400" spc="5" dirty="0">
                          <a:latin typeface="Arial"/>
                          <a:cs typeface="Arial"/>
                        </a:rPr>
                        <a:t>19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400" spc="5" dirty="0">
                          <a:latin typeface="Arial"/>
                          <a:cs typeface="Arial"/>
                        </a:rPr>
                        <a:t>68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400" spc="5" dirty="0">
                          <a:latin typeface="Arial"/>
                          <a:cs typeface="Arial"/>
                        </a:rPr>
                        <a:t>65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400" spc="5" dirty="0">
                          <a:latin typeface="Arial"/>
                          <a:cs typeface="Arial"/>
                        </a:rPr>
                        <a:t>26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400" spc="5" dirty="0">
                          <a:latin typeface="Arial"/>
                          <a:cs typeface="Arial"/>
                        </a:rPr>
                        <a:t>32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300" b="1" dirty="0">
                          <a:latin typeface="Times New Roman"/>
                          <a:cs typeface="Times New Roman"/>
                        </a:rPr>
                        <a:t>31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object 43"/>
          <p:cNvSpPr/>
          <p:nvPr/>
        </p:nvSpPr>
        <p:spPr>
          <a:xfrm>
            <a:off x="3037417" y="2252240"/>
            <a:ext cx="209285" cy="209285"/>
          </a:xfrm>
          <a:custGeom>
            <a:avLst/>
            <a:gdLst/>
            <a:ahLst/>
            <a:cxnLst/>
            <a:rect l="l" t="t" r="r" b="b"/>
            <a:pathLst>
              <a:path w="215264" h="215264">
                <a:moveTo>
                  <a:pt x="0" y="214883"/>
                </a:moveTo>
                <a:lnTo>
                  <a:pt x="214884" y="214883"/>
                </a:lnTo>
                <a:lnTo>
                  <a:pt x="214884" y="0"/>
                </a:lnTo>
                <a:lnTo>
                  <a:pt x="0" y="0"/>
                </a:lnTo>
                <a:lnTo>
                  <a:pt x="0" y="214883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4" name="object 44"/>
          <p:cNvSpPr/>
          <p:nvPr/>
        </p:nvSpPr>
        <p:spPr>
          <a:xfrm>
            <a:off x="3137429" y="1641051"/>
            <a:ext cx="1886656" cy="562416"/>
          </a:xfrm>
          <a:custGeom>
            <a:avLst/>
            <a:gdLst/>
            <a:ahLst/>
            <a:cxnLst/>
            <a:rect l="l" t="t" r="r" b="b"/>
            <a:pathLst>
              <a:path w="1940560" h="578485">
                <a:moveTo>
                  <a:pt x="1062990" y="0"/>
                </a:moveTo>
                <a:lnTo>
                  <a:pt x="1008888" y="762"/>
                </a:lnTo>
                <a:lnTo>
                  <a:pt x="954024" y="3809"/>
                </a:lnTo>
                <a:lnTo>
                  <a:pt x="900683" y="8381"/>
                </a:lnTo>
                <a:lnTo>
                  <a:pt x="847344" y="16001"/>
                </a:lnTo>
                <a:lnTo>
                  <a:pt x="794766" y="24383"/>
                </a:lnTo>
                <a:lnTo>
                  <a:pt x="744474" y="35814"/>
                </a:lnTo>
                <a:lnTo>
                  <a:pt x="694944" y="48768"/>
                </a:lnTo>
                <a:lnTo>
                  <a:pt x="648462" y="63246"/>
                </a:lnTo>
                <a:lnTo>
                  <a:pt x="603504" y="80772"/>
                </a:lnTo>
                <a:lnTo>
                  <a:pt x="559307" y="100583"/>
                </a:lnTo>
                <a:lnTo>
                  <a:pt x="515874" y="123444"/>
                </a:lnTo>
                <a:lnTo>
                  <a:pt x="473202" y="148590"/>
                </a:lnTo>
                <a:lnTo>
                  <a:pt x="431292" y="176022"/>
                </a:lnTo>
                <a:lnTo>
                  <a:pt x="369569" y="220979"/>
                </a:lnTo>
                <a:lnTo>
                  <a:pt x="349757" y="236981"/>
                </a:lnTo>
                <a:lnTo>
                  <a:pt x="329183" y="252983"/>
                </a:lnTo>
                <a:lnTo>
                  <a:pt x="309371" y="269748"/>
                </a:lnTo>
                <a:lnTo>
                  <a:pt x="289559" y="287274"/>
                </a:lnTo>
                <a:lnTo>
                  <a:pt x="269747" y="304038"/>
                </a:lnTo>
                <a:lnTo>
                  <a:pt x="230885" y="339851"/>
                </a:lnTo>
                <a:lnTo>
                  <a:pt x="153162" y="414527"/>
                </a:lnTo>
                <a:lnTo>
                  <a:pt x="76962" y="492251"/>
                </a:lnTo>
                <a:lnTo>
                  <a:pt x="1524" y="570738"/>
                </a:lnTo>
                <a:lnTo>
                  <a:pt x="0" y="573785"/>
                </a:lnTo>
                <a:lnTo>
                  <a:pt x="1524" y="576833"/>
                </a:lnTo>
                <a:lnTo>
                  <a:pt x="4572" y="578357"/>
                </a:lnTo>
                <a:lnTo>
                  <a:pt x="8381" y="576833"/>
                </a:lnTo>
                <a:lnTo>
                  <a:pt x="45719" y="537209"/>
                </a:lnTo>
                <a:lnTo>
                  <a:pt x="160019" y="420624"/>
                </a:lnTo>
                <a:lnTo>
                  <a:pt x="198119" y="383285"/>
                </a:lnTo>
                <a:lnTo>
                  <a:pt x="236981" y="346709"/>
                </a:lnTo>
                <a:lnTo>
                  <a:pt x="256031" y="328422"/>
                </a:lnTo>
                <a:lnTo>
                  <a:pt x="295656" y="293370"/>
                </a:lnTo>
                <a:lnTo>
                  <a:pt x="335280" y="259842"/>
                </a:lnTo>
                <a:lnTo>
                  <a:pt x="374904" y="227838"/>
                </a:lnTo>
                <a:lnTo>
                  <a:pt x="436626" y="183642"/>
                </a:lnTo>
                <a:lnTo>
                  <a:pt x="477774" y="156209"/>
                </a:lnTo>
                <a:lnTo>
                  <a:pt x="541782" y="119633"/>
                </a:lnTo>
                <a:lnTo>
                  <a:pt x="585216" y="98298"/>
                </a:lnTo>
                <a:lnTo>
                  <a:pt x="629412" y="80009"/>
                </a:lnTo>
                <a:lnTo>
                  <a:pt x="697992" y="57150"/>
                </a:lnTo>
                <a:lnTo>
                  <a:pt x="746759" y="44196"/>
                </a:lnTo>
                <a:lnTo>
                  <a:pt x="797052" y="33527"/>
                </a:lnTo>
                <a:lnTo>
                  <a:pt x="848868" y="24383"/>
                </a:lnTo>
                <a:lnTo>
                  <a:pt x="901445" y="17525"/>
                </a:lnTo>
                <a:lnTo>
                  <a:pt x="955547" y="12953"/>
                </a:lnTo>
                <a:lnTo>
                  <a:pt x="1008888" y="9905"/>
                </a:lnTo>
                <a:lnTo>
                  <a:pt x="1063752" y="8381"/>
                </a:lnTo>
                <a:lnTo>
                  <a:pt x="1223009" y="8381"/>
                </a:lnTo>
                <a:lnTo>
                  <a:pt x="1171194" y="3809"/>
                </a:lnTo>
                <a:lnTo>
                  <a:pt x="1117092" y="762"/>
                </a:lnTo>
                <a:lnTo>
                  <a:pt x="1062990" y="0"/>
                </a:lnTo>
                <a:close/>
              </a:path>
              <a:path w="1940560" h="578485">
                <a:moveTo>
                  <a:pt x="1897855" y="515939"/>
                </a:moveTo>
                <a:lnTo>
                  <a:pt x="1871471" y="532638"/>
                </a:lnTo>
                <a:lnTo>
                  <a:pt x="1940052" y="573785"/>
                </a:lnTo>
                <a:lnTo>
                  <a:pt x="1935216" y="528066"/>
                </a:lnTo>
                <a:lnTo>
                  <a:pt x="1907285" y="528066"/>
                </a:lnTo>
                <a:lnTo>
                  <a:pt x="1904238" y="525779"/>
                </a:lnTo>
                <a:lnTo>
                  <a:pt x="1897855" y="515939"/>
                </a:lnTo>
                <a:close/>
              </a:path>
              <a:path w="1940560" h="578485">
                <a:moveTo>
                  <a:pt x="1905359" y="511190"/>
                </a:moveTo>
                <a:lnTo>
                  <a:pt x="1897855" y="515939"/>
                </a:lnTo>
                <a:lnTo>
                  <a:pt x="1904238" y="525779"/>
                </a:lnTo>
                <a:lnTo>
                  <a:pt x="1907285" y="528066"/>
                </a:lnTo>
                <a:lnTo>
                  <a:pt x="1910333" y="527303"/>
                </a:lnTo>
                <a:lnTo>
                  <a:pt x="1912620" y="525018"/>
                </a:lnTo>
                <a:lnTo>
                  <a:pt x="1911858" y="521207"/>
                </a:lnTo>
                <a:lnTo>
                  <a:pt x="1905359" y="511190"/>
                </a:lnTo>
                <a:close/>
              </a:path>
              <a:path w="1940560" h="578485">
                <a:moveTo>
                  <a:pt x="1931670" y="494538"/>
                </a:moveTo>
                <a:lnTo>
                  <a:pt x="1905359" y="511190"/>
                </a:lnTo>
                <a:lnTo>
                  <a:pt x="1911858" y="521207"/>
                </a:lnTo>
                <a:lnTo>
                  <a:pt x="1912620" y="525018"/>
                </a:lnTo>
                <a:lnTo>
                  <a:pt x="1910333" y="527303"/>
                </a:lnTo>
                <a:lnTo>
                  <a:pt x="1907285" y="528066"/>
                </a:lnTo>
                <a:lnTo>
                  <a:pt x="1935216" y="528066"/>
                </a:lnTo>
                <a:lnTo>
                  <a:pt x="1931670" y="494538"/>
                </a:lnTo>
                <a:close/>
              </a:path>
              <a:path w="1940560" h="578485">
                <a:moveTo>
                  <a:pt x="1223009" y="8381"/>
                </a:moveTo>
                <a:lnTo>
                  <a:pt x="1063752" y="8381"/>
                </a:lnTo>
                <a:lnTo>
                  <a:pt x="1117092" y="9905"/>
                </a:lnTo>
                <a:lnTo>
                  <a:pt x="1170432" y="12953"/>
                </a:lnTo>
                <a:lnTo>
                  <a:pt x="1222247" y="17525"/>
                </a:lnTo>
                <a:lnTo>
                  <a:pt x="1273302" y="24383"/>
                </a:lnTo>
                <a:lnTo>
                  <a:pt x="1322070" y="33527"/>
                </a:lnTo>
                <a:lnTo>
                  <a:pt x="1369314" y="44196"/>
                </a:lnTo>
                <a:lnTo>
                  <a:pt x="1413509" y="57150"/>
                </a:lnTo>
                <a:lnTo>
                  <a:pt x="1454658" y="71627"/>
                </a:lnTo>
                <a:lnTo>
                  <a:pt x="1494282" y="89153"/>
                </a:lnTo>
                <a:lnTo>
                  <a:pt x="1531620" y="108966"/>
                </a:lnTo>
                <a:lnTo>
                  <a:pt x="1566671" y="131064"/>
                </a:lnTo>
                <a:lnTo>
                  <a:pt x="1617726" y="169164"/>
                </a:lnTo>
                <a:lnTo>
                  <a:pt x="1633728" y="183642"/>
                </a:lnTo>
                <a:lnTo>
                  <a:pt x="1649730" y="197357"/>
                </a:lnTo>
                <a:lnTo>
                  <a:pt x="1680971" y="227838"/>
                </a:lnTo>
                <a:lnTo>
                  <a:pt x="1710690" y="259842"/>
                </a:lnTo>
                <a:lnTo>
                  <a:pt x="1739645" y="293370"/>
                </a:lnTo>
                <a:lnTo>
                  <a:pt x="1767840" y="328422"/>
                </a:lnTo>
                <a:lnTo>
                  <a:pt x="1808226" y="382524"/>
                </a:lnTo>
                <a:lnTo>
                  <a:pt x="1834895" y="420624"/>
                </a:lnTo>
                <a:lnTo>
                  <a:pt x="1860804" y="458724"/>
                </a:lnTo>
                <a:lnTo>
                  <a:pt x="1897855" y="515939"/>
                </a:lnTo>
                <a:lnTo>
                  <a:pt x="1905359" y="511190"/>
                </a:lnTo>
                <a:lnTo>
                  <a:pt x="1867662" y="453390"/>
                </a:lnTo>
                <a:lnTo>
                  <a:pt x="1815845" y="377190"/>
                </a:lnTo>
                <a:lnTo>
                  <a:pt x="1774697" y="322325"/>
                </a:lnTo>
                <a:lnTo>
                  <a:pt x="1746504" y="287274"/>
                </a:lnTo>
                <a:lnTo>
                  <a:pt x="1717547" y="253746"/>
                </a:lnTo>
                <a:lnTo>
                  <a:pt x="1687068" y="221742"/>
                </a:lnTo>
                <a:lnTo>
                  <a:pt x="1671828" y="205740"/>
                </a:lnTo>
                <a:lnTo>
                  <a:pt x="1639824" y="176783"/>
                </a:lnTo>
                <a:lnTo>
                  <a:pt x="1589532" y="136398"/>
                </a:lnTo>
                <a:lnTo>
                  <a:pt x="1553718" y="112014"/>
                </a:lnTo>
                <a:lnTo>
                  <a:pt x="1517142" y="90677"/>
                </a:lnTo>
                <a:lnTo>
                  <a:pt x="1478280" y="71627"/>
                </a:lnTo>
                <a:lnTo>
                  <a:pt x="1437132" y="55625"/>
                </a:lnTo>
                <a:lnTo>
                  <a:pt x="1370838" y="35814"/>
                </a:lnTo>
                <a:lnTo>
                  <a:pt x="1323594" y="24383"/>
                </a:lnTo>
                <a:lnTo>
                  <a:pt x="1274064" y="16001"/>
                </a:lnTo>
                <a:lnTo>
                  <a:pt x="1223009" y="83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5" name="object 45"/>
          <p:cNvSpPr txBox="1"/>
          <p:nvPr/>
        </p:nvSpPr>
        <p:spPr>
          <a:xfrm>
            <a:off x="2690954" y="2586848"/>
            <a:ext cx="3396103" cy="6118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071">
              <a:tabLst>
                <a:tab pos="409301" algn="l"/>
                <a:tab pos="723531" algn="l"/>
                <a:tab pos="1038378" algn="l"/>
                <a:tab pos="1352607" algn="l"/>
                <a:tab pos="1666837" algn="l"/>
                <a:tab pos="1932913" algn="l"/>
                <a:tab pos="2567546" algn="l"/>
              </a:tabLst>
            </a:pPr>
            <a:r>
              <a:rPr sz="1361" spc="5" dirty="0">
                <a:latin typeface="Arial"/>
                <a:cs typeface="Arial"/>
              </a:rPr>
              <a:t>4	5	6	7	8	9	</a:t>
            </a:r>
            <a:r>
              <a:rPr sz="1361" dirty="0">
                <a:latin typeface="Arial"/>
                <a:cs typeface="Arial"/>
              </a:rPr>
              <a:t>10 </a:t>
            </a:r>
            <a:r>
              <a:rPr sz="1361" spc="198" dirty="0">
                <a:latin typeface="Arial"/>
                <a:cs typeface="Arial"/>
              </a:rPr>
              <a:t> </a:t>
            </a:r>
            <a:r>
              <a:rPr sz="1361" dirty="0">
                <a:latin typeface="Arial"/>
                <a:cs typeface="Arial"/>
              </a:rPr>
              <a:t>11	12  13 </a:t>
            </a:r>
            <a:r>
              <a:rPr sz="1361" spc="253" dirty="0">
                <a:latin typeface="Arial"/>
                <a:cs typeface="Arial"/>
              </a:rPr>
              <a:t> </a:t>
            </a:r>
            <a:r>
              <a:rPr sz="1361" dirty="0">
                <a:latin typeface="Arial"/>
                <a:cs typeface="Arial"/>
              </a:rPr>
              <a:t>14</a:t>
            </a:r>
            <a:endParaRPr sz="1361">
              <a:latin typeface="Arial"/>
              <a:cs typeface="Arial"/>
            </a:endParaRPr>
          </a:p>
          <a:p>
            <a:pPr>
              <a:spcBef>
                <a:spcPts val="10"/>
              </a:spcBef>
            </a:pPr>
            <a:endParaRPr sz="1556">
              <a:latin typeface="Times New Roman"/>
              <a:cs typeface="Times New Roman"/>
            </a:endParaRPr>
          </a:p>
          <a:p>
            <a:pPr marL="12347">
              <a:spcBef>
                <a:spcPts val="5"/>
              </a:spcBef>
            </a:pPr>
            <a:r>
              <a:rPr sz="1069" b="1" spc="10" dirty="0">
                <a:latin typeface="Times New Roman"/>
                <a:cs typeface="Times New Roman"/>
              </a:rPr>
              <a:t>Figure 29.9: </a:t>
            </a:r>
            <a:r>
              <a:rPr sz="1069" spc="5" dirty="0">
                <a:latin typeface="Times New Roman"/>
                <a:cs typeface="Times New Roman"/>
              </a:rPr>
              <a:t>inserting </a:t>
            </a:r>
            <a:r>
              <a:rPr sz="1069" spc="15" dirty="0">
                <a:latin typeface="Times New Roman"/>
                <a:cs typeface="Times New Roman"/>
              </a:rPr>
              <a:t>new </a:t>
            </a:r>
            <a:r>
              <a:rPr sz="1069" spc="5" dirty="0">
                <a:latin typeface="Times New Roman"/>
                <a:cs typeface="Times New Roman"/>
              </a:rPr>
              <a:t>value in </a:t>
            </a:r>
            <a:r>
              <a:rPr sz="1069" spc="10" dirty="0">
                <a:latin typeface="Times New Roman"/>
                <a:cs typeface="Times New Roman"/>
              </a:rPr>
              <a:t>a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heap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3665644" y="5941588"/>
            <a:ext cx="314237" cy="418571"/>
          </a:xfrm>
          <a:custGeom>
            <a:avLst/>
            <a:gdLst/>
            <a:ahLst/>
            <a:cxnLst/>
            <a:rect l="l" t="t" r="r" b="b"/>
            <a:pathLst>
              <a:path w="323214" h="430529">
                <a:moveTo>
                  <a:pt x="0" y="0"/>
                </a:moveTo>
                <a:lnTo>
                  <a:pt x="323088" y="430529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7" name="object 47"/>
          <p:cNvSpPr/>
          <p:nvPr/>
        </p:nvSpPr>
        <p:spPr>
          <a:xfrm>
            <a:off x="3919748" y="6306080"/>
            <a:ext cx="327201" cy="331523"/>
          </a:xfrm>
          <a:custGeom>
            <a:avLst/>
            <a:gdLst/>
            <a:ahLst/>
            <a:cxnLst/>
            <a:rect l="l" t="t" r="r" b="b"/>
            <a:pathLst>
              <a:path w="336550" h="340995">
                <a:moveTo>
                  <a:pt x="168402" y="0"/>
                </a:moveTo>
                <a:lnTo>
                  <a:pt x="123648" y="6078"/>
                </a:lnTo>
                <a:lnTo>
                  <a:pt x="83424" y="23226"/>
                </a:lnTo>
                <a:lnTo>
                  <a:pt x="49339" y="49815"/>
                </a:lnTo>
                <a:lnTo>
                  <a:pt x="23001" y="84215"/>
                </a:lnTo>
                <a:lnTo>
                  <a:pt x="6018" y="124795"/>
                </a:lnTo>
                <a:lnTo>
                  <a:pt x="0" y="169925"/>
                </a:lnTo>
                <a:lnTo>
                  <a:pt x="6018" y="215377"/>
                </a:lnTo>
                <a:lnTo>
                  <a:pt x="23001" y="256173"/>
                </a:lnTo>
                <a:lnTo>
                  <a:pt x="49339" y="290703"/>
                </a:lnTo>
                <a:lnTo>
                  <a:pt x="83424" y="317358"/>
                </a:lnTo>
                <a:lnTo>
                  <a:pt x="123648" y="334532"/>
                </a:lnTo>
                <a:lnTo>
                  <a:pt x="168402" y="340613"/>
                </a:lnTo>
                <a:lnTo>
                  <a:pt x="213098" y="334532"/>
                </a:lnTo>
                <a:lnTo>
                  <a:pt x="253181" y="317358"/>
                </a:lnTo>
                <a:lnTo>
                  <a:pt x="287083" y="290702"/>
                </a:lnTo>
                <a:lnTo>
                  <a:pt x="313238" y="256173"/>
                </a:lnTo>
                <a:lnTo>
                  <a:pt x="330080" y="215377"/>
                </a:lnTo>
                <a:lnTo>
                  <a:pt x="336042" y="169925"/>
                </a:lnTo>
                <a:lnTo>
                  <a:pt x="330080" y="124795"/>
                </a:lnTo>
                <a:lnTo>
                  <a:pt x="313238" y="84215"/>
                </a:lnTo>
                <a:lnTo>
                  <a:pt x="287083" y="49815"/>
                </a:lnTo>
                <a:lnTo>
                  <a:pt x="253181" y="23226"/>
                </a:lnTo>
                <a:lnTo>
                  <a:pt x="213098" y="6078"/>
                </a:lnTo>
                <a:lnTo>
                  <a:pt x="168402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8" name="object 48"/>
          <p:cNvSpPr txBox="1"/>
          <p:nvPr/>
        </p:nvSpPr>
        <p:spPr>
          <a:xfrm>
            <a:off x="3991857" y="6365840"/>
            <a:ext cx="219163" cy="209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361" spc="5" dirty="0">
                <a:latin typeface="Arial"/>
                <a:cs typeface="Arial"/>
              </a:rPr>
              <a:t>31</a:t>
            </a:r>
            <a:endParaRPr sz="1361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3527354" y="4618966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1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2482780" y="5037537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2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4469682" y="5141983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3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750837" y="5664270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4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3213229" y="5693162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5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2099759" y="6394744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9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2796886" y="6394744"/>
            <a:ext cx="16421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10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3952346" y="4819966"/>
            <a:ext cx="748242" cy="379060"/>
          </a:xfrm>
          <a:custGeom>
            <a:avLst/>
            <a:gdLst/>
            <a:ahLst/>
            <a:cxnLst/>
            <a:rect l="l" t="t" r="r" b="b"/>
            <a:pathLst>
              <a:path w="769620" h="389889">
                <a:moveTo>
                  <a:pt x="0" y="0"/>
                </a:moveTo>
                <a:lnTo>
                  <a:pt x="769619" y="389382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7" name="object 57"/>
          <p:cNvSpPr/>
          <p:nvPr/>
        </p:nvSpPr>
        <p:spPr>
          <a:xfrm>
            <a:off x="3250776" y="5954184"/>
            <a:ext cx="232745" cy="425362"/>
          </a:xfrm>
          <a:custGeom>
            <a:avLst/>
            <a:gdLst/>
            <a:ahLst/>
            <a:cxnLst/>
            <a:rect l="l" t="t" r="r" b="b"/>
            <a:pathLst>
              <a:path w="239395" h="437514">
                <a:moveTo>
                  <a:pt x="239268" y="0"/>
                </a:moveTo>
                <a:lnTo>
                  <a:pt x="0" y="437388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8" name="object 58"/>
          <p:cNvSpPr/>
          <p:nvPr/>
        </p:nvSpPr>
        <p:spPr>
          <a:xfrm>
            <a:off x="1752070" y="5954184"/>
            <a:ext cx="233362" cy="425362"/>
          </a:xfrm>
          <a:custGeom>
            <a:avLst/>
            <a:gdLst/>
            <a:ahLst/>
            <a:cxnLst/>
            <a:rect l="l" t="t" r="r" b="b"/>
            <a:pathLst>
              <a:path w="240030" h="437514">
                <a:moveTo>
                  <a:pt x="240030" y="0"/>
                </a:moveTo>
                <a:lnTo>
                  <a:pt x="0" y="437388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9" name="object 59"/>
          <p:cNvSpPr/>
          <p:nvPr/>
        </p:nvSpPr>
        <p:spPr>
          <a:xfrm>
            <a:off x="2126191" y="5954184"/>
            <a:ext cx="280899" cy="473516"/>
          </a:xfrm>
          <a:custGeom>
            <a:avLst/>
            <a:gdLst/>
            <a:ahLst/>
            <a:cxnLst/>
            <a:rect l="l" t="t" r="r" b="b"/>
            <a:pathLst>
              <a:path w="288925" h="487045">
                <a:moveTo>
                  <a:pt x="0" y="0"/>
                </a:moveTo>
                <a:lnTo>
                  <a:pt x="288798" y="486918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0" name="object 60"/>
          <p:cNvSpPr/>
          <p:nvPr/>
        </p:nvSpPr>
        <p:spPr>
          <a:xfrm>
            <a:off x="3670828" y="4582901"/>
            <a:ext cx="328436" cy="331523"/>
          </a:xfrm>
          <a:custGeom>
            <a:avLst/>
            <a:gdLst/>
            <a:ahLst/>
            <a:cxnLst/>
            <a:rect l="l" t="t" r="r" b="b"/>
            <a:pathLst>
              <a:path w="337820" h="340995">
                <a:moveTo>
                  <a:pt x="169163" y="0"/>
                </a:moveTo>
                <a:lnTo>
                  <a:pt x="124089" y="6078"/>
                </a:lnTo>
                <a:lnTo>
                  <a:pt x="83650" y="23226"/>
                </a:lnTo>
                <a:lnTo>
                  <a:pt x="49434" y="49815"/>
                </a:lnTo>
                <a:lnTo>
                  <a:pt x="23029" y="84215"/>
                </a:lnTo>
                <a:lnTo>
                  <a:pt x="6021" y="124795"/>
                </a:lnTo>
                <a:lnTo>
                  <a:pt x="0" y="169925"/>
                </a:lnTo>
                <a:lnTo>
                  <a:pt x="6021" y="215377"/>
                </a:lnTo>
                <a:lnTo>
                  <a:pt x="23029" y="256173"/>
                </a:lnTo>
                <a:lnTo>
                  <a:pt x="49434" y="290703"/>
                </a:lnTo>
                <a:lnTo>
                  <a:pt x="83650" y="317358"/>
                </a:lnTo>
                <a:lnTo>
                  <a:pt x="124089" y="334532"/>
                </a:lnTo>
                <a:lnTo>
                  <a:pt x="169163" y="340613"/>
                </a:lnTo>
                <a:lnTo>
                  <a:pt x="213917" y="334532"/>
                </a:lnTo>
                <a:lnTo>
                  <a:pt x="254141" y="317358"/>
                </a:lnTo>
                <a:lnTo>
                  <a:pt x="288226" y="290702"/>
                </a:lnTo>
                <a:lnTo>
                  <a:pt x="314564" y="256173"/>
                </a:lnTo>
                <a:lnTo>
                  <a:pt x="331547" y="215377"/>
                </a:lnTo>
                <a:lnTo>
                  <a:pt x="337565" y="169925"/>
                </a:lnTo>
                <a:lnTo>
                  <a:pt x="331547" y="124795"/>
                </a:lnTo>
                <a:lnTo>
                  <a:pt x="314564" y="84215"/>
                </a:lnTo>
                <a:lnTo>
                  <a:pt x="288226" y="49815"/>
                </a:lnTo>
                <a:lnTo>
                  <a:pt x="254141" y="23226"/>
                </a:lnTo>
                <a:lnTo>
                  <a:pt x="213917" y="6078"/>
                </a:lnTo>
                <a:lnTo>
                  <a:pt x="169163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1" name="object 61"/>
          <p:cNvSpPr txBox="1"/>
          <p:nvPr/>
        </p:nvSpPr>
        <p:spPr>
          <a:xfrm>
            <a:off x="3725898" y="4639697"/>
            <a:ext cx="218546" cy="209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361" dirty="0">
                <a:latin typeface="Arial"/>
                <a:cs typeface="Arial"/>
              </a:rPr>
              <a:t>13</a:t>
            </a:r>
            <a:endParaRPr sz="1361">
              <a:latin typeface="Arial"/>
              <a:cs typeface="Arial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4653915" y="5102966"/>
            <a:ext cx="328436" cy="331523"/>
          </a:xfrm>
          <a:custGeom>
            <a:avLst/>
            <a:gdLst/>
            <a:ahLst/>
            <a:cxnLst/>
            <a:rect l="l" t="t" r="r" b="b"/>
            <a:pathLst>
              <a:path w="337820" h="340995">
                <a:moveTo>
                  <a:pt x="168401" y="0"/>
                </a:moveTo>
                <a:lnTo>
                  <a:pt x="123648" y="6081"/>
                </a:lnTo>
                <a:lnTo>
                  <a:pt x="83424" y="23255"/>
                </a:lnTo>
                <a:lnTo>
                  <a:pt x="49339" y="49911"/>
                </a:lnTo>
                <a:lnTo>
                  <a:pt x="23001" y="84440"/>
                </a:lnTo>
                <a:lnTo>
                  <a:pt x="6018" y="125236"/>
                </a:lnTo>
                <a:lnTo>
                  <a:pt x="0" y="170687"/>
                </a:lnTo>
                <a:lnTo>
                  <a:pt x="6018" y="215818"/>
                </a:lnTo>
                <a:lnTo>
                  <a:pt x="23001" y="256398"/>
                </a:lnTo>
                <a:lnTo>
                  <a:pt x="49339" y="290798"/>
                </a:lnTo>
                <a:lnTo>
                  <a:pt x="83424" y="317387"/>
                </a:lnTo>
                <a:lnTo>
                  <a:pt x="123648" y="334535"/>
                </a:lnTo>
                <a:lnTo>
                  <a:pt x="168401" y="340613"/>
                </a:lnTo>
                <a:lnTo>
                  <a:pt x="213476" y="334535"/>
                </a:lnTo>
                <a:lnTo>
                  <a:pt x="253915" y="317387"/>
                </a:lnTo>
                <a:lnTo>
                  <a:pt x="288131" y="290798"/>
                </a:lnTo>
                <a:lnTo>
                  <a:pt x="314536" y="256398"/>
                </a:lnTo>
                <a:lnTo>
                  <a:pt x="331544" y="215818"/>
                </a:lnTo>
                <a:lnTo>
                  <a:pt x="337565" y="170687"/>
                </a:lnTo>
                <a:lnTo>
                  <a:pt x="331544" y="125236"/>
                </a:lnTo>
                <a:lnTo>
                  <a:pt x="314536" y="84440"/>
                </a:lnTo>
                <a:lnTo>
                  <a:pt x="288131" y="49910"/>
                </a:lnTo>
                <a:lnTo>
                  <a:pt x="253915" y="23255"/>
                </a:lnTo>
                <a:lnTo>
                  <a:pt x="213476" y="6081"/>
                </a:lnTo>
                <a:lnTo>
                  <a:pt x="168401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3" name="object 63"/>
          <p:cNvSpPr txBox="1"/>
          <p:nvPr/>
        </p:nvSpPr>
        <p:spPr>
          <a:xfrm>
            <a:off x="4708243" y="5159762"/>
            <a:ext cx="219163" cy="209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361" spc="5" dirty="0">
                <a:latin typeface="Arial"/>
                <a:cs typeface="Arial"/>
              </a:rPr>
              <a:t>16</a:t>
            </a:r>
            <a:endParaRPr sz="1361">
              <a:latin typeface="Arial"/>
              <a:cs typeface="Arial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2641070" y="5102966"/>
            <a:ext cx="327819" cy="331523"/>
          </a:xfrm>
          <a:custGeom>
            <a:avLst/>
            <a:gdLst/>
            <a:ahLst/>
            <a:cxnLst/>
            <a:rect l="l" t="t" r="r" b="b"/>
            <a:pathLst>
              <a:path w="337185" h="340995">
                <a:moveTo>
                  <a:pt x="168401" y="0"/>
                </a:moveTo>
                <a:lnTo>
                  <a:pt x="123648" y="6081"/>
                </a:lnTo>
                <a:lnTo>
                  <a:pt x="83424" y="23255"/>
                </a:lnTo>
                <a:lnTo>
                  <a:pt x="49339" y="49911"/>
                </a:lnTo>
                <a:lnTo>
                  <a:pt x="23001" y="84440"/>
                </a:lnTo>
                <a:lnTo>
                  <a:pt x="6018" y="125236"/>
                </a:lnTo>
                <a:lnTo>
                  <a:pt x="0" y="170687"/>
                </a:lnTo>
                <a:lnTo>
                  <a:pt x="6018" y="215818"/>
                </a:lnTo>
                <a:lnTo>
                  <a:pt x="23001" y="256398"/>
                </a:lnTo>
                <a:lnTo>
                  <a:pt x="49339" y="290798"/>
                </a:lnTo>
                <a:lnTo>
                  <a:pt x="83424" y="317387"/>
                </a:lnTo>
                <a:lnTo>
                  <a:pt x="123648" y="334535"/>
                </a:lnTo>
                <a:lnTo>
                  <a:pt x="168401" y="340613"/>
                </a:lnTo>
                <a:lnTo>
                  <a:pt x="213155" y="334535"/>
                </a:lnTo>
                <a:lnTo>
                  <a:pt x="253379" y="317387"/>
                </a:lnTo>
                <a:lnTo>
                  <a:pt x="287464" y="290798"/>
                </a:lnTo>
                <a:lnTo>
                  <a:pt x="313802" y="256398"/>
                </a:lnTo>
                <a:lnTo>
                  <a:pt x="330785" y="215818"/>
                </a:lnTo>
                <a:lnTo>
                  <a:pt x="336803" y="170687"/>
                </a:lnTo>
                <a:lnTo>
                  <a:pt x="330785" y="125236"/>
                </a:lnTo>
                <a:lnTo>
                  <a:pt x="313802" y="84440"/>
                </a:lnTo>
                <a:lnTo>
                  <a:pt x="287464" y="49910"/>
                </a:lnTo>
                <a:lnTo>
                  <a:pt x="253379" y="23255"/>
                </a:lnTo>
                <a:lnTo>
                  <a:pt x="213155" y="6081"/>
                </a:lnTo>
                <a:lnTo>
                  <a:pt x="168401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5" name="object 65"/>
          <p:cNvSpPr/>
          <p:nvPr/>
        </p:nvSpPr>
        <p:spPr>
          <a:xfrm>
            <a:off x="2641070" y="5102966"/>
            <a:ext cx="327819" cy="331523"/>
          </a:xfrm>
          <a:custGeom>
            <a:avLst/>
            <a:gdLst/>
            <a:ahLst/>
            <a:cxnLst/>
            <a:rect l="l" t="t" r="r" b="b"/>
            <a:pathLst>
              <a:path w="337185" h="340995">
                <a:moveTo>
                  <a:pt x="168401" y="0"/>
                </a:moveTo>
                <a:lnTo>
                  <a:pt x="123648" y="6081"/>
                </a:lnTo>
                <a:lnTo>
                  <a:pt x="83424" y="23255"/>
                </a:lnTo>
                <a:lnTo>
                  <a:pt x="49339" y="49911"/>
                </a:lnTo>
                <a:lnTo>
                  <a:pt x="23001" y="84440"/>
                </a:lnTo>
                <a:lnTo>
                  <a:pt x="6018" y="125236"/>
                </a:lnTo>
                <a:lnTo>
                  <a:pt x="0" y="170687"/>
                </a:lnTo>
                <a:lnTo>
                  <a:pt x="6018" y="215818"/>
                </a:lnTo>
                <a:lnTo>
                  <a:pt x="23001" y="256398"/>
                </a:lnTo>
                <a:lnTo>
                  <a:pt x="49339" y="290798"/>
                </a:lnTo>
                <a:lnTo>
                  <a:pt x="83424" y="317387"/>
                </a:lnTo>
                <a:lnTo>
                  <a:pt x="123648" y="334535"/>
                </a:lnTo>
                <a:lnTo>
                  <a:pt x="168401" y="340613"/>
                </a:lnTo>
                <a:lnTo>
                  <a:pt x="213155" y="334535"/>
                </a:lnTo>
                <a:lnTo>
                  <a:pt x="253379" y="317387"/>
                </a:lnTo>
                <a:lnTo>
                  <a:pt x="287464" y="290798"/>
                </a:lnTo>
                <a:lnTo>
                  <a:pt x="313802" y="256398"/>
                </a:lnTo>
                <a:lnTo>
                  <a:pt x="330785" y="215818"/>
                </a:lnTo>
                <a:lnTo>
                  <a:pt x="336803" y="170687"/>
                </a:lnTo>
                <a:lnTo>
                  <a:pt x="330785" y="125236"/>
                </a:lnTo>
                <a:lnTo>
                  <a:pt x="313802" y="84440"/>
                </a:lnTo>
                <a:lnTo>
                  <a:pt x="287464" y="49910"/>
                </a:lnTo>
                <a:lnTo>
                  <a:pt x="253379" y="23255"/>
                </a:lnTo>
                <a:lnTo>
                  <a:pt x="213155" y="6081"/>
                </a:lnTo>
                <a:lnTo>
                  <a:pt x="168401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6" name="object 66"/>
          <p:cNvSpPr/>
          <p:nvPr/>
        </p:nvSpPr>
        <p:spPr>
          <a:xfrm>
            <a:off x="2921846" y="4819966"/>
            <a:ext cx="749476" cy="330906"/>
          </a:xfrm>
          <a:custGeom>
            <a:avLst/>
            <a:gdLst/>
            <a:ahLst/>
            <a:cxnLst/>
            <a:rect l="l" t="t" r="r" b="b"/>
            <a:pathLst>
              <a:path w="770889" h="340360">
                <a:moveTo>
                  <a:pt x="770382" y="0"/>
                </a:moveTo>
                <a:lnTo>
                  <a:pt x="0" y="339852"/>
                </a:lnTo>
              </a:path>
            </a:pathLst>
          </a:custGeom>
          <a:ln w="8966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7" name="object 67"/>
          <p:cNvSpPr/>
          <p:nvPr/>
        </p:nvSpPr>
        <p:spPr>
          <a:xfrm>
            <a:off x="3390053" y="5670445"/>
            <a:ext cx="327819" cy="331523"/>
          </a:xfrm>
          <a:custGeom>
            <a:avLst/>
            <a:gdLst/>
            <a:ahLst/>
            <a:cxnLst/>
            <a:rect l="l" t="t" r="r" b="b"/>
            <a:pathLst>
              <a:path w="337185" h="340995">
                <a:moveTo>
                  <a:pt x="168401" y="0"/>
                </a:moveTo>
                <a:lnTo>
                  <a:pt x="123648" y="6081"/>
                </a:lnTo>
                <a:lnTo>
                  <a:pt x="83424" y="23255"/>
                </a:lnTo>
                <a:lnTo>
                  <a:pt x="49339" y="49911"/>
                </a:lnTo>
                <a:lnTo>
                  <a:pt x="23001" y="84440"/>
                </a:lnTo>
                <a:lnTo>
                  <a:pt x="6018" y="125236"/>
                </a:lnTo>
                <a:lnTo>
                  <a:pt x="0" y="170687"/>
                </a:lnTo>
                <a:lnTo>
                  <a:pt x="6018" y="215818"/>
                </a:lnTo>
                <a:lnTo>
                  <a:pt x="23001" y="256398"/>
                </a:lnTo>
                <a:lnTo>
                  <a:pt x="49339" y="290798"/>
                </a:lnTo>
                <a:lnTo>
                  <a:pt x="83424" y="317387"/>
                </a:lnTo>
                <a:lnTo>
                  <a:pt x="123648" y="334535"/>
                </a:lnTo>
                <a:lnTo>
                  <a:pt x="168401" y="340613"/>
                </a:lnTo>
                <a:lnTo>
                  <a:pt x="213155" y="334535"/>
                </a:lnTo>
                <a:lnTo>
                  <a:pt x="253379" y="317387"/>
                </a:lnTo>
                <a:lnTo>
                  <a:pt x="287464" y="290798"/>
                </a:lnTo>
                <a:lnTo>
                  <a:pt x="313802" y="256398"/>
                </a:lnTo>
                <a:lnTo>
                  <a:pt x="330785" y="215818"/>
                </a:lnTo>
                <a:lnTo>
                  <a:pt x="336803" y="170687"/>
                </a:lnTo>
                <a:lnTo>
                  <a:pt x="330785" y="125236"/>
                </a:lnTo>
                <a:lnTo>
                  <a:pt x="313802" y="84440"/>
                </a:lnTo>
                <a:lnTo>
                  <a:pt x="287464" y="49910"/>
                </a:lnTo>
                <a:lnTo>
                  <a:pt x="253379" y="23255"/>
                </a:lnTo>
                <a:lnTo>
                  <a:pt x="213155" y="6081"/>
                </a:lnTo>
                <a:lnTo>
                  <a:pt x="168401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8" name="object 68"/>
          <p:cNvSpPr txBox="1"/>
          <p:nvPr/>
        </p:nvSpPr>
        <p:spPr>
          <a:xfrm>
            <a:off x="3444380" y="5730204"/>
            <a:ext cx="218546" cy="209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361" dirty="0">
                <a:latin typeface="Arial"/>
                <a:cs typeface="Arial"/>
              </a:rPr>
              <a:t>21</a:t>
            </a:r>
            <a:endParaRPr sz="1361">
              <a:latin typeface="Arial"/>
              <a:cs typeface="Arial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2921846" y="5386704"/>
            <a:ext cx="516114" cy="331523"/>
          </a:xfrm>
          <a:custGeom>
            <a:avLst/>
            <a:gdLst/>
            <a:ahLst/>
            <a:cxnLst/>
            <a:rect l="l" t="t" r="r" b="b"/>
            <a:pathLst>
              <a:path w="530860" h="340995">
                <a:moveTo>
                  <a:pt x="0" y="0"/>
                </a:moveTo>
                <a:lnTo>
                  <a:pt x="530351" y="340613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0" name="object 70"/>
          <p:cNvSpPr/>
          <p:nvPr/>
        </p:nvSpPr>
        <p:spPr>
          <a:xfrm>
            <a:off x="2266950" y="6379422"/>
            <a:ext cx="328436" cy="331523"/>
          </a:xfrm>
          <a:custGeom>
            <a:avLst/>
            <a:gdLst/>
            <a:ahLst/>
            <a:cxnLst/>
            <a:rect l="l" t="t" r="r" b="b"/>
            <a:pathLst>
              <a:path w="337819" h="340995">
                <a:moveTo>
                  <a:pt x="168402" y="0"/>
                </a:moveTo>
                <a:lnTo>
                  <a:pt x="123648" y="6081"/>
                </a:lnTo>
                <a:lnTo>
                  <a:pt x="83424" y="23255"/>
                </a:lnTo>
                <a:lnTo>
                  <a:pt x="49339" y="49911"/>
                </a:lnTo>
                <a:lnTo>
                  <a:pt x="23001" y="84440"/>
                </a:lnTo>
                <a:lnTo>
                  <a:pt x="6018" y="125236"/>
                </a:lnTo>
                <a:lnTo>
                  <a:pt x="0" y="170687"/>
                </a:lnTo>
                <a:lnTo>
                  <a:pt x="6018" y="215818"/>
                </a:lnTo>
                <a:lnTo>
                  <a:pt x="23001" y="256398"/>
                </a:lnTo>
                <a:lnTo>
                  <a:pt x="49339" y="290798"/>
                </a:lnTo>
                <a:lnTo>
                  <a:pt x="83424" y="317387"/>
                </a:lnTo>
                <a:lnTo>
                  <a:pt x="123648" y="334535"/>
                </a:lnTo>
                <a:lnTo>
                  <a:pt x="168402" y="340613"/>
                </a:lnTo>
                <a:lnTo>
                  <a:pt x="213476" y="334535"/>
                </a:lnTo>
                <a:lnTo>
                  <a:pt x="253915" y="317387"/>
                </a:lnTo>
                <a:lnTo>
                  <a:pt x="288131" y="290798"/>
                </a:lnTo>
                <a:lnTo>
                  <a:pt x="314536" y="256398"/>
                </a:lnTo>
                <a:lnTo>
                  <a:pt x="331544" y="215818"/>
                </a:lnTo>
                <a:lnTo>
                  <a:pt x="337566" y="170687"/>
                </a:lnTo>
                <a:lnTo>
                  <a:pt x="331544" y="125236"/>
                </a:lnTo>
                <a:lnTo>
                  <a:pt x="314536" y="84440"/>
                </a:lnTo>
                <a:lnTo>
                  <a:pt x="288131" y="49910"/>
                </a:lnTo>
                <a:lnTo>
                  <a:pt x="253915" y="23255"/>
                </a:lnTo>
                <a:lnTo>
                  <a:pt x="213476" y="6081"/>
                </a:lnTo>
                <a:lnTo>
                  <a:pt x="168402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1" name="object 71"/>
          <p:cNvSpPr txBox="1"/>
          <p:nvPr/>
        </p:nvSpPr>
        <p:spPr>
          <a:xfrm>
            <a:off x="2321278" y="6438441"/>
            <a:ext cx="219163" cy="209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361" spc="5" dirty="0">
                <a:latin typeface="Arial"/>
                <a:cs typeface="Arial"/>
              </a:rPr>
              <a:t>26</a:t>
            </a:r>
            <a:endParaRPr sz="1361">
              <a:latin typeface="Arial"/>
              <a:cs typeface="Arial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1892089" y="5670445"/>
            <a:ext cx="327201" cy="331523"/>
          </a:xfrm>
          <a:custGeom>
            <a:avLst/>
            <a:gdLst/>
            <a:ahLst/>
            <a:cxnLst/>
            <a:rect l="l" t="t" r="r" b="b"/>
            <a:pathLst>
              <a:path w="336550" h="340995">
                <a:moveTo>
                  <a:pt x="168401" y="0"/>
                </a:moveTo>
                <a:lnTo>
                  <a:pt x="123648" y="6081"/>
                </a:lnTo>
                <a:lnTo>
                  <a:pt x="83424" y="23255"/>
                </a:lnTo>
                <a:lnTo>
                  <a:pt x="49339" y="49911"/>
                </a:lnTo>
                <a:lnTo>
                  <a:pt x="23001" y="84440"/>
                </a:lnTo>
                <a:lnTo>
                  <a:pt x="6018" y="125236"/>
                </a:lnTo>
                <a:lnTo>
                  <a:pt x="0" y="170687"/>
                </a:lnTo>
                <a:lnTo>
                  <a:pt x="6018" y="215818"/>
                </a:lnTo>
                <a:lnTo>
                  <a:pt x="23001" y="256398"/>
                </a:lnTo>
                <a:lnTo>
                  <a:pt x="49339" y="290798"/>
                </a:lnTo>
                <a:lnTo>
                  <a:pt x="83424" y="317387"/>
                </a:lnTo>
                <a:lnTo>
                  <a:pt x="123648" y="334535"/>
                </a:lnTo>
                <a:lnTo>
                  <a:pt x="168401" y="340613"/>
                </a:lnTo>
                <a:lnTo>
                  <a:pt x="213098" y="334535"/>
                </a:lnTo>
                <a:lnTo>
                  <a:pt x="253181" y="317387"/>
                </a:lnTo>
                <a:lnTo>
                  <a:pt x="287083" y="290798"/>
                </a:lnTo>
                <a:lnTo>
                  <a:pt x="313238" y="256398"/>
                </a:lnTo>
                <a:lnTo>
                  <a:pt x="330080" y="215818"/>
                </a:lnTo>
                <a:lnTo>
                  <a:pt x="336041" y="170687"/>
                </a:lnTo>
                <a:lnTo>
                  <a:pt x="330080" y="125236"/>
                </a:lnTo>
                <a:lnTo>
                  <a:pt x="313238" y="84440"/>
                </a:lnTo>
                <a:lnTo>
                  <a:pt x="287083" y="49910"/>
                </a:lnTo>
                <a:lnTo>
                  <a:pt x="253181" y="23255"/>
                </a:lnTo>
                <a:lnTo>
                  <a:pt x="213098" y="6081"/>
                </a:lnTo>
                <a:lnTo>
                  <a:pt x="168401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3" name="object 73"/>
          <p:cNvSpPr txBox="1"/>
          <p:nvPr/>
        </p:nvSpPr>
        <p:spPr>
          <a:xfrm>
            <a:off x="1946415" y="5730204"/>
            <a:ext cx="218546" cy="209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361" dirty="0">
                <a:latin typeface="Arial"/>
                <a:cs typeface="Arial"/>
              </a:rPr>
              <a:t>24</a:t>
            </a:r>
            <a:endParaRPr sz="1361">
              <a:latin typeface="Arial"/>
              <a:cs typeface="Arial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2173604" y="5386704"/>
            <a:ext cx="514262" cy="331523"/>
          </a:xfrm>
          <a:custGeom>
            <a:avLst/>
            <a:gdLst/>
            <a:ahLst/>
            <a:cxnLst/>
            <a:rect l="l" t="t" r="r" b="b"/>
            <a:pathLst>
              <a:path w="528955" h="340995">
                <a:moveTo>
                  <a:pt x="528828" y="0"/>
                </a:moveTo>
                <a:lnTo>
                  <a:pt x="0" y="340613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5" name="object 75"/>
          <p:cNvSpPr/>
          <p:nvPr/>
        </p:nvSpPr>
        <p:spPr>
          <a:xfrm>
            <a:off x="1517226" y="6379422"/>
            <a:ext cx="329053" cy="331523"/>
          </a:xfrm>
          <a:custGeom>
            <a:avLst/>
            <a:gdLst/>
            <a:ahLst/>
            <a:cxnLst/>
            <a:rect l="l" t="t" r="r" b="b"/>
            <a:pathLst>
              <a:path w="338455" h="340995">
                <a:moveTo>
                  <a:pt x="169163" y="0"/>
                </a:moveTo>
                <a:lnTo>
                  <a:pt x="124354" y="6081"/>
                </a:lnTo>
                <a:lnTo>
                  <a:pt x="83989" y="23255"/>
                </a:lnTo>
                <a:lnTo>
                  <a:pt x="49720" y="49911"/>
                </a:lnTo>
                <a:lnTo>
                  <a:pt x="23198" y="84440"/>
                </a:lnTo>
                <a:lnTo>
                  <a:pt x="6074" y="125236"/>
                </a:lnTo>
                <a:lnTo>
                  <a:pt x="0" y="170687"/>
                </a:lnTo>
                <a:lnTo>
                  <a:pt x="6074" y="215818"/>
                </a:lnTo>
                <a:lnTo>
                  <a:pt x="23198" y="256398"/>
                </a:lnTo>
                <a:lnTo>
                  <a:pt x="49720" y="290798"/>
                </a:lnTo>
                <a:lnTo>
                  <a:pt x="83989" y="317387"/>
                </a:lnTo>
                <a:lnTo>
                  <a:pt x="124354" y="334535"/>
                </a:lnTo>
                <a:lnTo>
                  <a:pt x="169163" y="340613"/>
                </a:lnTo>
                <a:lnTo>
                  <a:pt x="214238" y="334535"/>
                </a:lnTo>
                <a:lnTo>
                  <a:pt x="254677" y="317387"/>
                </a:lnTo>
                <a:lnTo>
                  <a:pt x="288893" y="290798"/>
                </a:lnTo>
                <a:lnTo>
                  <a:pt x="315298" y="256398"/>
                </a:lnTo>
                <a:lnTo>
                  <a:pt x="332306" y="215818"/>
                </a:lnTo>
                <a:lnTo>
                  <a:pt x="338328" y="170687"/>
                </a:lnTo>
                <a:lnTo>
                  <a:pt x="332306" y="125236"/>
                </a:lnTo>
                <a:lnTo>
                  <a:pt x="315298" y="84440"/>
                </a:lnTo>
                <a:lnTo>
                  <a:pt x="288893" y="49910"/>
                </a:lnTo>
                <a:lnTo>
                  <a:pt x="254677" y="23255"/>
                </a:lnTo>
                <a:lnTo>
                  <a:pt x="214238" y="6081"/>
                </a:lnTo>
                <a:lnTo>
                  <a:pt x="169163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6" name="object 76"/>
          <p:cNvSpPr txBox="1"/>
          <p:nvPr/>
        </p:nvSpPr>
        <p:spPr>
          <a:xfrm>
            <a:off x="1437451" y="6289533"/>
            <a:ext cx="353131" cy="3481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52"/>
              </a:lnSpc>
            </a:pPr>
            <a:r>
              <a:rPr sz="1069" spc="10" dirty="0">
                <a:latin typeface="Times New Roman"/>
                <a:cs typeface="Times New Roman"/>
              </a:rPr>
              <a:t>8</a:t>
            </a:r>
            <a:endParaRPr sz="1069">
              <a:latin typeface="Times New Roman"/>
              <a:cs typeface="Times New Roman"/>
            </a:endParaRPr>
          </a:p>
          <a:p>
            <a:pPr marL="146929">
              <a:lnSpc>
                <a:spcPts val="1502"/>
              </a:lnSpc>
            </a:pPr>
            <a:r>
              <a:rPr sz="1361" dirty="0">
                <a:latin typeface="Arial"/>
                <a:cs typeface="Arial"/>
              </a:rPr>
              <a:t>65</a:t>
            </a:r>
            <a:endParaRPr sz="1361">
              <a:latin typeface="Arial"/>
              <a:cs typeface="Arial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3015932" y="6379422"/>
            <a:ext cx="327819" cy="331523"/>
          </a:xfrm>
          <a:custGeom>
            <a:avLst/>
            <a:gdLst/>
            <a:ahLst/>
            <a:cxnLst/>
            <a:rect l="l" t="t" r="r" b="b"/>
            <a:pathLst>
              <a:path w="337185" h="340995">
                <a:moveTo>
                  <a:pt x="168401" y="0"/>
                </a:moveTo>
                <a:lnTo>
                  <a:pt x="123648" y="6081"/>
                </a:lnTo>
                <a:lnTo>
                  <a:pt x="83424" y="23255"/>
                </a:lnTo>
                <a:lnTo>
                  <a:pt x="49339" y="49911"/>
                </a:lnTo>
                <a:lnTo>
                  <a:pt x="23001" y="84440"/>
                </a:lnTo>
                <a:lnTo>
                  <a:pt x="6018" y="125236"/>
                </a:lnTo>
                <a:lnTo>
                  <a:pt x="0" y="170687"/>
                </a:lnTo>
                <a:lnTo>
                  <a:pt x="6018" y="215818"/>
                </a:lnTo>
                <a:lnTo>
                  <a:pt x="23001" y="256398"/>
                </a:lnTo>
                <a:lnTo>
                  <a:pt x="49339" y="290798"/>
                </a:lnTo>
                <a:lnTo>
                  <a:pt x="83424" y="317387"/>
                </a:lnTo>
                <a:lnTo>
                  <a:pt x="123648" y="334535"/>
                </a:lnTo>
                <a:lnTo>
                  <a:pt x="168401" y="340613"/>
                </a:lnTo>
                <a:lnTo>
                  <a:pt x="213155" y="334535"/>
                </a:lnTo>
                <a:lnTo>
                  <a:pt x="253379" y="317387"/>
                </a:lnTo>
                <a:lnTo>
                  <a:pt x="287464" y="290798"/>
                </a:lnTo>
                <a:lnTo>
                  <a:pt x="313802" y="256398"/>
                </a:lnTo>
                <a:lnTo>
                  <a:pt x="330785" y="215818"/>
                </a:lnTo>
                <a:lnTo>
                  <a:pt x="336803" y="170687"/>
                </a:lnTo>
                <a:lnTo>
                  <a:pt x="330785" y="125236"/>
                </a:lnTo>
                <a:lnTo>
                  <a:pt x="313802" y="84440"/>
                </a:lnTo>
                <a:lnTo>
                  <a:pt x="287464" y="49910"/>
                </a:lnTo>
                <a:lnTo>
                  <a:pt x="253379" y="23255"/>
                </a:lnTo>
                <a:lnTo>
                  <a:pt x="213155" y="6081"/>
                </a:lnTo>
                <a:lnTo>
                  <a:pt x="168401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8" name="object 78"/>
          <p:cNvSpPr txBox="1"/>
          <p:nvPr/>
        </p:nvSpPr>
        <p:spPr>
          <a:xfrm>
            <a:off x="3069520" y="6438441"/>
            <a:ext cx="219163" cy="209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361" spc="5" dirty="0">
                <a:latin typeface="Arial"/>
                <a:cs typeface="Arial"/>
              </a:rPr>
              <a:t>32</a:t>
            </a:r>
            <a:endParaRPr sz="1361">
              <a:latin typeface="Arial"/>
              <a:cs typeface="Arial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5402897" y="5670445"/>
            <a:ext cx="327819" cy="331523"/>
          </a:xfrm>
          <a:custGeom>
            <a:avLst/>
            <a:gdLst/>
            <a:ahLst/>
            <a:cxnLst/>
            <a:rect l="l" t="t" r="r" b="b"/>
            <a:pathLst>
              <a:path w="337185" h="340995">
                <a:moveTo>
                  <a:pt x="168401" y="0"/>
                </a:moveTo>
                <a:lnTo>
                  <a:pt x="123648" y="6081"/>
                </a:lnTo>
                <a:lnTo>
                  <a:pt x="83424" y="23255"/>
                </a:lnTo>
                <a:lnTo>
                  <a:pt x="49339" y="49911"/>
                </a:lnTo>
                <a:lnTo>
                  <a:pt x="23001" y="84440"/>
                </a:lnTo>
                <a:lnTo>
                  <a:pt x="6018" y="125236"/>
                </a:lnTo>
                <a:lnTo>
                  <a:pt x="0" y="170687"/>
                </a:lnTo>
                <a:lnTo>
                  <a:pt x="6018" y="215818"/>
                </a:lnTo>
                <a:lnTo>
                  <a:pt x="23001" y="256398"/>
                </a:lnTo>
                <a:lnTo>
                  <a:pt x="49339" y="290798"/>
                </a:lnTo>
                <a:lnTo>
                  <a:pt x="83424" y="317387"/>
                </a:lnTo>
                <a:lnTo>
                  <a:pt x="123648" y="334535"/>
                </a:lnTo>
                <a:lnTo>
                  <a:pt x="168401" y="340613"/>
                </a:lnTo>
                <a:lnTo>
                  <a:pt x="213419" y="334535"/>
                </a:lnTo>
                <a:lnTo>
                  <a:pt x="253717" y="317387"/>
                </a:lnTo>
                <a:lnTo>
                  <a:pt x="287750" y="290798"/>
                </a:lnTo>
                <a:lnTo>
                  <a:pt x="313972" y="256398"/>
                </a:lnTo>
                <a:lnTo>
                  <a:pt x="330838" y="215818"/>
                </a:lnTo>
                <a:lnTo>
                  <a:pt x="336804" y="170687"/>
                </a:lnTo>
                <a:lnTo>
                  <a:pt x="330838" y="125236"/>
                </a:lnTo>
                <a:lnTo>
                  <a:pt x="313972" y="84440"/>
                </a:lnTo>
                <a:lnTo>
                  <a:pt x="287750" y="49910"/>
                </a:lnTo>
                <a:lnTo>
                  <a:pt x="253717" y="23255"/>
                </a:lnTo>
                <a:lnTo>
                  <a:pt x="213419" y="6081"/>
                </a:lnTo>
                <a:lnTo>
                  <a:pt x="168401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0" name="object 80"/>
          <p:cNvSpPr txBox="1"/>
          <p:nvPr/>
        </p:nvSpPr>
        <p:spPr>
          <a:xfrm>
            <a:off x="5201618" y="5732426"/>
            <a:ext cx="474751" cy="209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268546" algn="l"/>
              </a:tabLst>
            </a:pPr>
            <a:r>
              <a:rPr sz="1069" spc="10" dirty="0">
                <a:latin typeface="Times New Roman"/>
                <a:cs typeface="Times New Roman"/>
              </a:rPr>
              <a:t>7	</a:t>
            </a:r>
            <a:r>
              <a:rPr sz="1361" dirty="0">
                <a:latin typeface="Arial"/>
                <a:cs typeface="Arial"/>
              </a:rPr>
              <a:t>68</a:t>
            </a:r>
            <a:endParaRPr sz="1361">
              <a:latin typeface="Arial"/>
              <a:cs typeface="Arial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4935432" y="5386704"/>
            <a:ext cx="516114" cy="331523"/>
          </a:xfrm>
          <a:custGeom>
            <a:avLst/>
            <a:gdLst/>
            <a:ahLst/>
            <a:cxnLst/>
            <a:rect l="l" t="t" r="r" b="b"/>
            <a:pathLst>
              <a:path w="530860" h="340995">
                <a:moveTo>
                  <a:pt x="0" y="0"/>
                </a:moveTo>
                <a:lnTo>
                  <a:pt x="530351" y="340613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2" name="object 82"/>
          <p:cNvSpPr/>
          <p:nvPr/>
        </p:nvSpPr>
        <p:spPr>
          <a:xfrm>
            <a:off x="3904933" y="5670445"/>
            <a:ext cx="327819" cy="331523"/>
          </a:xfrm>
          <a:custGeom>
            <a:avLst/>
            <a:gdLst/>
            <a:ahLst/>
            <a:cxnLst/>
            <a:rect l="l" t="t" r="r" b="b"/>
            <a:pathLst>
              <a:path w="337185" h="340995">
                <a:moveTo>
                  <a:pt x="168401" y="0"/>
                </a:moveTo>
                <a:lnTo>
                  <a:pt x="123648" y="6081"/>
                </a:lnTo>
                <a:lnTo>
                  <a:pt x="83424" y="23255"/>
                </a:lnTo>
                <a:lnTo>
                  <a:pt x="49339" y="49911"/>
                </a:lnTo>
                <a:lnTo>
                  <a:pt x="23001" y="84440"/>
                </a:lnTo>
                <a:lnTo>
                  <a:pt x="6018" y="125236"/>
                </a:lnTo>
                <a:lnTo>
                  <a:pt x="0" y="170687"/>
                </a:lnTo>
                <a:lnTo>
                  <a:pt x="6018" y="215818"/>
                </a:lnTo>
                <a:lnTo>
                  <a:pt x="23001" y="256398"/>
                </a:lnTo>
                <a:lnTo>
                  <a:pt x="49339" y="290798"/>
                </a:lnTo>
                <a:lnTo>
                  <a:pt x="83424" y="317387"/>
                </a:lnTo>
                <a:lnTo>
                  <a:pt x="123648" y="334535"/>
                </a:lnTo>
                <a:lnTo>
                  <a:pt x="168401" y="340613"/>
                </a:lnTo>
                <a:lnTo>
                  <a:pt x="213155" y="334535"/>
                </a:lnTo>
                <a:lnTo>
                  <a:pt x="253379" y="317387"/>
                </a:lnTo>
                <a:lnTo>
                  <a:pt x="287464" y="290798"/>
                </a:lnTo>
                <a:lnTo>
                  <a:pt x="313802" y="256398"/>
                </a:lnTo>
                <a:lnTo>
                  <a:pt x="330785" y="215818"/>
                </a:lnTo>
                <a:lnTo>
                  <a:pt x="336803" y="170687"/>
                </a:lnTo>
                <a:lnTo>
                  <a:pt x="330785" y="125236"/>
                </a:lnTo>
                <a:lnTo>
                  <a:pt x="313802" y="84440"/>
                </a:lnTo>
                <a:lnTo>
                  <a:pt x="287464" y="49910"/>
                </a:lnTo>
                <a:lnTo>
                  <a:pt x="253379" y="23255"/>
                </a:lnTo>
                <a:lnTo>
                  <a:pt x="213155" y="6081"/>
                </a:lnTo>
                <a:lnTo>
                  <a:pt x="168401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3" name="object 83"/>
          <p:cNvSpPr txBox="1"/>
          <p:nvPr/>
        </p:nvSpPr>
        <p:spPr>
          <a:xfrm>
            <a:off x="3960001" y="5732426"/>
            <a:ext cx="394494" cy="209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361" dirty="0">
                <a:latin typeface="Arial"/>
                <a:cs typeface="Arial"/>
              </a:rPr>
              <a:t>19</a:t>
            </a:r>
            <a:r>
              <a:rPr sz="1361" spc="369" dirty="0">
                <a:latin typeface="Arial"/>
                <a:cs typeface="Arial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6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84" name="object 84"/>
          <p:cNvSpPr/>
          <p:nvPr/>
        </p:nvSpPr>
        <p:spPr>
          <a:xfrm>
            <a:off x="4186449" y="5386704"/>
            <a:ext cx="514262" cy="331523"/>
          </a:xfrm>
          <a:custGeom>
            <a:avLst/>
            <a:gdLst/>
            <a:ahLst/>
            <a:cxnLst/>
            <a:rect l="l" t="t" r="r" b="b"/>
            <a:pathLst>
              <a:path w="528954" h="340995">
                <a:moveTo>
                  <a:pt x="528827" y="0"/>
                </a:moveTo>
                <a:lnTo>
                  <a:pt x="0" y="340613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5" name="object 85"/>
          <p:cNvSpPr txBox="1"/>
          <p:nvPr/>
        </p:nvSpPr>
        <p:spPr>
          <a:xfrm>
            <a:off x="3736269" y="6342873"/>
            <a:ext cx="16421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11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86" name="object 86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7" name="object 87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47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133257822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7"/>
            <a:ext cx="4852458" cy="9143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tabLst>
                <a:tab pos="3903484" algn="l"/>
              </a:tabLst>
            </a:pPr>
            <a:r>
              <a:rPr sz="1069" spc="10" dirty="0">
                <a:latin typeface="Times New Roman"/>
                <a:cs typeface="Times New Roman"/>
              </a:rPr>
              <a:t>CS301 –</a:t>
            </a:r>
            <a:r>
              <a:rPr sz="1069" spc="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Data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	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29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400"/>
              </a:lnSpc>
              <a:spcBef>
                <a:spcPts val="796"/>
              </a:spcBef>
            </a:pPr>
            <a:r>
              <a:rPr sz="1069" spc="5" dirty="0">
                <a:latin typeface="Times New Roman"/>
                <a:cs typeface="Times New Roman"/>
              </a:rPr>
              <a:t>parent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spc="5" dirty="0">
                <a:latin typeface="Times New Roman"/>
                <a:cs typeface="Times New Roman"/>
              </a:rPr>
              <a:t>this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i.e. the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value </a:t>
            </a:r>
            <a:r>
              <a:rPr sz="1069" spc="15" dirty="0">
                <a:latin typeface="Times New Roman"/>
                <a:cs typeface="Times New Roman"/>
              </a:rPr>
              <a:t>13 </a:t>
            </a:r>
            <a:r>
              <a:rPr sz="1069" spc="5" dirty="0">
                <a:latin typeface="Times New Roman"/>
                <a:cs typeface="Times New Roman"/>
              </a:rPr>
              <a:t>is less than its child </a:t>
            </a:r>
            <a:r>
              <a:rPr sz="1069" spc="10" dirty="0">
                <a:latin typeface="Times New Roman"/>
                <a:cs typeface="Times New Roman"/>
              </a:rPr>
              <a:t>(the new node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dirty="0">
                <a:latin typeface="Times New Roman"/>
                <a:cs typeface="Times New Roman"/>
              </a:rPr>
              <a:t>is  </a:t>
            </a:r>
            <a:r>
              <a:rPr sz="1069" spc="10" dirty="0">
                <a:latin typeface="Times New Roman"/>
                <a:cs typeface="Times New Roman"/>
              </a:rPr>
              <a:t>14). Thus the </a:t>
            </a:r>
            <a:r>
              <a:rPr sz="1069" spc="5" dirty="0">
                <a:latin typeface="Times New Roman"/>
                <a:cs typeface="Times New Roman"/>
              </a:rPr>
              <a:t>final </a:t>
            </a:r>
            <a:r>
              <a:rPr sz="1069" spc="10" dirty="0">
                <a:latin typeface="Times New Roman"/>
                <a:cs typeface="Times New Roman"/>
              </a:rPr>
              <a:t>position of new node </a:t>
            </a:r>
            <a:r>
              <a:rPr sz="1069" spc="15" dirty="0">
                <a:latin typeface="Times New Roman"/>
                <a:cs typeface="Times New Roman"/>
              </a:rPr>
              <a:t>14 </a:t>
            </a:r>
            <a:r>
              <a:rPr sz="1069" spc="5" dirty="0">
                <a:latin typeface="Times New Roman"/>
                <a:cs typeface="Times New Roman"/>
              </a:rPr>
              <a:t>is determined </a:t>
            </a:r>
            <a:r>
              <a:rPr sz="1069" spc="10" dirty="0">
                <a:latin typeface="Times New Roman"/>
                <a:cs typeface="Times New Roman"/>
              </a:rPr>
              <a:t>and we put </a:t>
            </a:r>
            <a:r>
              <a:rPr sz="1069" spc="5" dirty="0">
                <a:latin typeface="Times New Roman"/>
                <a:cs typeface="Times New Roman"/>
              </a:rPr>
              <a:t>it </a:t>
            </a:r>
            <a:r>
              <a:rPr sz="1069" spc="10" dirty="0">
                <a:latin typeface="Times New Roman"/>
                <a:cs typeface="Times New Roman"/>
              </a:rPr>
              <a:t>here </a:t>
            </a:r>
            <a:r>
              <a:rPr sz="1069" spc="5" dirty="0">
                <a:latin typeface="Times New Roman"/>
                <a:cs typeface="Times New Roman"/>
              </a:rPr>
              <a:t>i.e. at  position 2. </a:t>
            </a:r>
            <a:r>
              <a:rPr sz="1069" spc="10" dirty="0">
                <a:latin typeface="Times New Roman"/>
                <a:cs typeface="Times New Roman"/>
              </a:rPr>
              <a:t>This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shown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following</a:t>
            </a:r>
            <a:r>
              <a:rPr sz="106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figure.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99421" y="1937754"/>
            <a:ext cx="4957410" cy="0"/>
          </a:xfrm>
          <a:custGeom>
            <a:avLst/>
            <a:gdLst/>
            <a:ahLst/>
            <a:cxnLst/>
            <a:rect l="l" t="t" r="r" b="b"/>
            <a:pathLst>
              <a:path w="5099050">
                <a:moveTo>
                  <a:pt x="0" y="0"/>
                </a:moveTo>
                <a:lnTo>
                  <a:pt x="5098542" y="0"/>
                </a:lnTo>
              </a:path>
            </a:pathLst>
          </a:custGeom>
          <a:ln w="53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" name="object 4"/>
          <p:cNvSpPr/>
          <p:nvPr/>
        </p:nvSpPr>
        <p:spPr>
          <a:xfrm>
            <a:off x="1302014" y="1935162"/>
            <a:ext cx="0" cy="4190647"/>
          </a:xfrm>
          <a:custGeom>
            <a:avLst/>
            <a:gdLst/>
            <a:ahLst/>
            <a:cxnLst/>
            <a:rect l="l" t="t" r="r" b="b"/>
            <a:pathLst>
              <a:path h="4310380">
                <a:moveTo>
                  <a:pt x="0" y="0"/>
                </a:moveTo>
                <a:lnTo>
                  <a:pt x="0" y="4309872"/>
                </a:lnTo>
              </a:path>
            </a:pathLst>
          </a:custGeom>
          <a:ln w="53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299421" y="6122353"/>
            <a:ext cx="4951236" cy="0"/>
          </a:xfrm>
          <a:custGeom>
            <a:avLst/>
            <a:gdLst/>
            <a:ahLst/>
            <a:cxnLst/>
            <a:rect l="l" t="t" r="r" b="b"/>
            <a:pathLst>
              <a:path w="5092700">
                <a:moveTo>
                  <a:pt x="0" y="0"/>
                </a:moveTo>
                <a:lnTo>
                  <a:pt x="5092446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/>
          <p:nvPr/>
        </p:nvSpPr>
        <p:spPr>
          <a:xfrm>
            <a:off x="6253373" y="1935162"/>
            <a:ext cx="0" cy="4190647"/>
          </a:xfrm>
          <a:custGeom>
            <a:avLst/>
            <a:gdLst/>
            <a:ahLst/>
            <a:cxnLst/>
            <a:rect l="l" t="t" r="r" b="b"/>
            <a:pathLst>
              <a:path h="4310380">
                <a:moveTo>
                  <a:pt x="0" y="0"/>
                </a:moveTo>
                <a:lnTo>
                  <a:pt x="0" y="4309872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 txBox="1"/>
          <p:nvPr/>
        </p:nvSpPr>
        <p:spPr>
          <a:xfrm>
            <a:off x="1352243" y="6281192"/>
            <a:ext cx="4853076" cy="3057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lnSpc>
                <a:spcPts val="1254"/>
              </a:lnSpc>
            </a:pPr>
            <a:r>
              <a:rPr sz="1069" spc="5" dirty="0">
                <a:latin typeface="Times New Roman"/>
                <a:cs typeface="Times New Roman"/>
              </a:rPr>
              <a:t>It is clear </a:t>
            </a:r>
            <a:r>
              <a:rPr sz="1069" spc="10" dirty="0">
                <a:latin typeface="Times New Roman"/>
                <a:cs typeface="Times New Roman"/>
              </a:rPr>
              <a:t>by now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tree after insertion </a:t>
            </a:r>
            <a:r>
              <a:rPr sz="1069" spc="10" dirty="0">
                <a:latin typeface="Times New Roman"/>
                <a:cs typeface="Times New Roman"/>
              </a:rPr>
              <a:t>of a new </a:t>
            </a:r>
            <a:r>
              <a:rPr sz="1069" spc="5" dirty="0">
                <a:latin typeface="Times New Roman"/>
                <a:cs typeface="Times New Roman"/>
              </a:rPr>
              <a:t>value follows </a:t>
            </a:r>
            <a:r>
              <a:rPr sz="1069" spc="10" dirty="0">
                <a:latin typeface="Times New Roman"/>
                <a:cs typeface="Times New Roman"/>
              </a:rPr>
              <a:t>the heap</a:t>
            </a:r>
            <a:r>
              <a:rPr sz="1069" spc="8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property.</a:t>
            </a: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300"/>
              </a:lnSpc>
              <a:spcBef>
                <a:spcPts val="10"/>
              </a:spcBef>
            </a:pP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see that there is an algorithm for inserting </a:t>
            </a:r>
            <a:r>
              <a:rPr sz="1069" spc="10" dirty="0">
                <a:latin typeface="Times New Roman"/>
                <a:cs typeface="Times New Roman"/>
              </a:rPr>
              <a:t>a new </a:t>
            </a:r>
            <a:r>
              <a:rPr sz="1069" spc="5" dirty="0">
                <a:latin typeface="Times New Roman"/>
                <a:cs typeface="Times New Roman"/>
              </a:rPr>
              <a:t>value in the heap. If </a:t>
            </a:r>
            <a:r>
              <a:rPr sz="1069" spc="10" dirty="0">
                <a:latin typeface="Times New Roman"/>
                <a:cs typeface="Times New Roman"/>
              </a:rPr>
              <a:t>we have a  heap stored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an </a:t>
            </a:r>
            <a:r>
              <a:rPr sz="1069" spc="5" dirty="0">
                <a:latin typeface="Times New Roman"/>
                <a:cs typeface="Times New Roman"/>
              </a:rPr>
              <a:t>array as </a:t>
            </a:r>
            <a:r>
              <a:rPr sz="1069" spc="10" dirty="0">
                <a:latin typeface="Times New Roman"/>
                <a:cs typeface="Times New Roman"/>
              </a:rPr>
              <a:t>a complete </a:t>
            </a:r>
            <a:r>
              <a:rPr sz="1069" spc="5" dirty="0">
                <a:latin typeface="Times New Roman"/>
                <a:cs typeface="Times New Roman"/>
              </a:rPr>
              <a:t>binary tree,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15" dirty="0">
                <a:latin typeface="Times New Roman"/>
                <a:cs typeface="Times New Roman"/>
              </a:rPr>
              <a:t>new </a:t>
            </a:r>
            <a:r>
              <a:rPr sz="1069" spc="10" dirty="0">
                <a:latin typeface="Times New Roman"/>
                <a:cs typeface="Times New Roman"/>
              </a:rPr>
              <a:t>value </a:t>
            </a:r>
            <a:r>
              <a:rPr sz="1069" spc="5" dirty="0">
                <a:latin typeface="Times New Roman"/>
                <a:cs typeface="Times New Roman"/>
              </a:rPr>
              <a:t>is put 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array at </a:t>
            </a:r>
            <a:r>
              <a:rPr sz="1069" spc="10" dirty="0">
                <a:latin typeface="Times New Roman"/>
                <a:cs typeface="Times New Roman"/>
              </a:rPr>
              <a:t>a  </a:t>
            </a:r>
            <a:r>
              <a:rPr sz="1069" spc="5" dirty="0">
                <a:latin typeface="Times New Roman"/>
                <a:cs typeface="Times New Roman"/>
              </a:rPr>
              <a:t>position </a:t>
            </a:r>
            <a:r>
              <a:rPr sz="1069" spc="10" dirty="0">
                <a:latin typeface="Times New Roman"/>
                <a:cs typeface="Times New Roman"/>
              </a:rPr>
              <a:t>so that </a:t>
            </a:r>
            <a:r>
              <a:rPr sz="1069" spc="5" dirty="0">
                <a:latin typeface="Times New Roman"/>
                <a:cs typeface="Times New Roman"/>
              </a:rPr>
              <a:t>it can hold preserving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property of </a:t>
            </a:r>
            <a:r>
              <a:rPr sz="1069" spc="10" dirty="0">
                <a:latin typeface="Times New Roman"/>
                <a:cs typeface="Times New Roman"/>
              </a:rPr>
              <a:t>complete </a:t>
            </a:r>
            <a:r>
              <a:rPr sz="1069" spc="5" dirty="0">
                <a:latin typeface="Times New Roman"/>
                <a:cs typeface="Times New Roman"/>
              </a:rPr>
              <a:t>binary tree. In </a:t>
            </a:r>
            <a:r>
              <a:rPr sz="1069" spc="10" dirty="0">
                <a:latin typeface="Times New Roman"/>
                <a:cs typeface="Times New Roman"/>
              </a:rPr>
              <a:t>our  example, </a:t>
            </a:r>
            <a:r>
              <a:rPr sz="1069" dirty="0">
                <a:latin typeface="Times New Roman"/>
                <a:cs typeface="Times New Roman"/>
              </a:rPr>
              <a:t>it </a:t>
            </a:r>
            <a:r>
              <a:rPr sz="1069" spc="5" dirty="0">
                <a:latin typeface="Times New Roman"/>
                <a:cs typeface="Times New Roman"/>
              </a:rPr>
              <a:t>is the position </a:t>
            </a:r>
            <a:r>
              <a:rPr sz="1069" spc="10" dirty="0">
                <a:latin typeface="Times New Roman"/>
                <a:cs typeface="Times New Roman"/>
              </a:rPr>
              <a:t>11 where new value may be </a:t>
            </a:r>
            <a:r>
              <a:rPr sz="1069" spc="5" dirty="0">
                <a:latin typeface="Times New Roman"/>
                <a:cs typeface="Times New Roman"/>
              </a:rPr>
              <a:t>put.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know </a:t>
            </a:r>
            <a:r>
              <a:rPr sz="1069" spc="5" dirty="0">
                <a:latin typeface="Times New Roman"/>
                <a:cs typeface="Times New Roman"/>
              </a:rPr>
              <a:t>that the parent  of </a:t>
            </a:r>
            <a:r>
              <a:rPr sz="1069" spc="10" dirty="0">
                <a:latin typeface="Times New Roman"/>
                <a:cs typeface="Times New Roman"/>
              </a:rPr>
              <a:t>a node </a:t>
            </a:r>
            <a:r>
              <a:rPr sz="1069" spc="5" dirty="0">
                <a:latin typeface="Times New Roman"/>
                <a:cs typeface="Times New Roman"/>
              </a:rPr>
              <a:t>is at position </a:t>
            </a:r>
            <a:r>
              <a:rPr sz="1069" i="1" spc="5" dirty="0">
                <a:latin typeface="Times New Roman"/>
                <a:cs typeface="Times New Roman"/>
              </a:rPr>
              <a:t>floor (i / 2)</a:t>
            </a:r>
            <a:r>
              <a:rPr sz="1069" spc="5" dirty="0">
                <a:latin typeface="Times New Roman"/>
                <a:cs typeface="Times New Roman"/>
              </a:rPr>
              <a:t>. </a:t>
            </a:r>
            <a:r>
              <a:rPr sz="1069" spc="10" dirty="0">
                <a:latin typeface="Times New Roman"/>
                <a:cs typeface="Times New Roman"/>
              </a:rPr>
              <a:t>Thus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find the position of parent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28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new node </a:t>
            </a:r>
            <a:r>
              <a:rPr sz="1069" spc="15" dirty="0">
                <a:latin typeface="Times New Roman"/>
                <a:cs typeface="Times New Roman"/>
              </a:rPr>
              <a:t>and compare </a:t>
            </a:r>
            <a:r>
              <a:rPr sz="1069" spc="10" dirty="0">
                <a:latin typeface="Times New Roman"/>
                <a:cs typeface="Times New Roman"/>
              </a:rPr>
              <a:t>this </a:t>
            </a:r>
            <a:r>
              <a:rPr sz="1069" spc="15" dirty="0">
                <a:latin typeface="Times New Roman"/>
                <a:cs typeface="Times New Roman"/>
              </a:rPr>
              <a:t>new </a:t>
            </a:r>
            <a:r>
              <a:rPr sz="1069" spc="10" dirty="0">
                <a:latin typeface="Times New Roman"/>
                <a:cs typeface="Times New Roman"/>
              </a:rPr>
              <a:t>value with </a:t>
            </a:r>
            <a:r>
              <a:rPr sz="1069" spc="5" dirty="0">
                <a:latin typeface="Times New Roman"/>
                <a:cs typeface="Times New Roman"/>
              </a:rPr>
              <a:t>that. </a:t>
            </a:r>
            <a:r>
              <a:rPr sz="1069" spc="10" dirty="0">
                <a:latin typeface="Times New Roman"/>
                <a:cs typeface="Times New Roman"/>
              </a:rPr>
              <a:t>If the </a:t>
            </a:r>
            <a:r>
              <a:rPr sz="1069" spc="5" dirty="0">
                <a:latin typeface="Times New Roman"/>
                <a:cs typeface="Times New Roman"/>
              </a:rPr>
              <a:t>parent </a:t>
            </a:r>
            <a:r>
              <a:rPr sz="1069" spc="10" dirty="0">
                <a:latin typeface="Times New Roman"/>
                <a:cs typeface="Times New Roman"/>
              </a:rPr>
              <a:t>node has a value greater  </a:t>
            </a:r>
            <a:r>
              <a:rPr sz="1069" spc="5" dirty="0">
                <a:latin typeface="Times New Roman"/>
                <a:cs typeface="Times New Roman"/>
              </a:rPr>
              <a:t>than this </a:t>
            </a:r>
            <a:r>
              <a:rPr sz="1069" spc="10" dirty="0">
                <a:latin typeface="Times New Roman"/>
                <a:cs typeface="Times New Roman"/>
              </a:rPr>
              <a:t>new </a:t>
            </a:r>
            <a:r>
              <a:rPr sz="1069" spc="5" dirty="0">
                <a:latin typeface="Times New Roman"/>
                <a:cs typeface="Times New Roman"/>
              </a:rPr>
              <a:t>value (i.e. its child), </a:t>
            </a:r>
            <a:r>
              <a:rPr sz="1069" spc="10" dirty="0">
                <a:latin typeface="Times New Roman"/>
                <a:cs typeface="Times New Roman"/>
              </a:rPr>
              <a:t>the heap </a:t>
            </a:r>
            <a:r>
              <a:rPr sz="1069" spc="5" dirty="0">
                <a:latin typeface="Times New Roman"/>
                <a:cs typeface="Times New Roman"/>
              </a:rPr>
              <a:t>property is violated. </a:t>
            </a:r>
            <a:r>
              <a:rPr sz="1069" spc="10" dirty="0">
                <a:latin typeface="Times New Roman"/>
                <a:cs typeface="Times New Roman"/>
              </a:rPr>
              <a:t>To </a:t>
            </a:r>
            <a:r>
              <a:rPr sz="1069" spc="5" dirty="0">
                <a:latin typeface="Times New Roman"/>
                <a:cs typeface="Times New Roman"/>
              </a:rPr>
              <a:t>maintain this  </a:t>
            </a:r>
            <a:r>
              <a:rPr sz="1069" spc="10" dirty="0">
                <a:latin typeface="Times New Roman"/>
                <a:cs typeface="Times New Roman"/>
              </a:rPr>
              <a:t>property, we exchange </a:t>
            </a:r>
            <a:r>
              <a:rPr sz="1069" spc="5" dirty="0">
                <a:latin typeface="Times New Roman"/>
                <a:cs typeface="Times New Roman"/>
              </a:rPr>
              <a:t>these values. </a:t>
            </a: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5" dirty="0">
                <a:latin typeface="Times New Roman"/>
                <a:cs typeface="Times New Roman"/>
              </a:rPr>
              <a:t>at </a:t>
            </a:r>
            <a:r>
              <a:rPr sz="1069" spc="10" dirty="0">
                <a:latin typeface="Times New Roman"/>
                <a:cs typeface="Times New Roman"/>
              </a:rPr>
              <a:t>the new </a:t>
            </a:r>
            <a:r>
              <a:rPr sz="1069" spc="5" dirty="0">
                <a:latin typeface="Times New Roman"/>
                <a:cs typeface="Times New Roman"/>
              </a:rPr>
              <a:t>position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find </a:t>
            </a:r>
            <a:r>
              <a:rPr sz="1069" spc="10" dirty="0">
                <a:latin typeface="Times New Roman"/>
                <a:cs typeface="Times New Roman"/>
              </a:rPr>
              <a:t>the parent </a:t>
            </a:r>
            <a:r>
              <a:rPr sz="1069" spc="5" dirty="0">
                <a:latin typeface="Times New Roman"/>
                <a:cs typeface="Times New Roman"/>
              </a:rPr>
              <a:t>of  that position </a:t>
            </a:r>
            <a:r>
              <a:rPr sz="1069" spc="10" dirty="0">
                <a:latin typeface="Times New Roman"/>
                <a:cs typeface="Times New Roman"/>
              </a:rPr>
              <a:t>and compare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value </a:t>
            </a:r>
            <a:r>
              <a:rPr sz="1069" spc="5" dirty="0">
                <a:latin typeface="Times New Roman"/>
                <a:cs typeface="Times New Roman"/>
              </a:rPr>
              <a:t>with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value at that position. </a:t>
            </a:r>
            <a:r>
              <a:rPr sz="1069" spc="10" dirty="0">
                <a:latin typeface="Times New Roman"/>
                <a:cs typeface="Times New Roman"/>
              </a:rPr>
              <a:t>Thus </a:t>
            </a:r>
            <a:r>
              <a:rPr sz="1069" spc="5" dirty="0">
                <a:latin typeface="Times New Roman"/>
                <a:cs typeface="Times New Roman"/>
              </a:rPr>
              <a:t>the array </a:t>
            </a:r>
            <a:r>
              <a:rPr sz="1069" dirty="0">
                <a:latin typeface="Times New Roman"/>
                <a:cs typeface="Times New Roman"/>
              </a:rPr>
              <a:t>is  </a:t>
            </a:r>
            <a:r>
              <a:rPr sz="1069" spc="5" dirty="0">
                <a:latin typeface="Times New Roman"/>
                <a:cs typeface="Times New Roman"/>
              </a:rPr>
              <a:t>traversed </a:t>
            </a:r>
            <a:r>
              <a:rPr sz="1069" spc="10" dirty="0">
                <a:latin typeface="Times New Roman"/>
                <a:cs typeface="Times New Roman"/>
              </a:rPr>
              <a:t>by </a:t>
            </a:r>
            <a:r>
              <a:rPr sz="1069" spc="5" dirty="0">
                <a:latin typeface="Times New Roman"/>
                <a:cs typeface="Times New Roman"/>
              </a:rPr>
              <a:t>level-order. </a:t>
            </a:r>
            <a:r>
              <a:rPr sz="1069" spc="10" dirty="0">
                <a:latin typeface="Times New Roman"/>
                <a:cs typeface="Times New Roman"/>
              </a:rPr>
              <a:t>After a </a:t>
            </a:r>
            <a:r>
              <a:rPr sz="1069" spc="5" dirty="0">
                <a:latin typeface="Times New Roman"/>
                <a:cs typeface="Times New Roman"/>
              </a:rPr>
              <a:t>comparison,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go one </a:t>
            </a:r>
            <a:r>
              <a:rPr sz="1069" spc="5" dirty="0">
                <a:latin typeface="Times New Roman"/>
                <a:cs typeface="Times New Roman"/>
              </a:rPr>
              <a:t>level </a:t>
            </a:r>
            <a:r>
              <a:rPr sz="1069" spc="10" dirty="0">
                <a:latin typeface="Times New Roman"/>
                <a:cs typeface="Times New Roman"/>
              </a:rPr>
              <a:t>up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tree.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15" dirty="0">
                <a:latin typeface="Times New Roman"/>
                <a:cs typeface="Times New Roman"/>
              </a:rPr>
              <a:t>we  </a:t>
            </a:r>
            <a:r>
              <a:rPr sz="1069" spc="10" dirty="0">
                <a:latin typeface="Times New Roman"/>
                <a:cs typeface="Times New Roman"/>
              </a:rPr>
              <a:t>go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upward by </a:t>
            </a:r>
            <a:r>
              <a:rPr sz="1069" spc="5" dirty="0">
                <a:latin typeface="Times New Roman"/>
                <a:cs typeface="Times New Roman"/>
              </a:rPr>
              <a:t>looking at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parent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of the </a:t>
            </a:r>
            <a:r>
              <a:rPr sz="1069" spc="10" dirty="0">
                <a:latin typeface="Times New Roman"/>
                <a:cs typeface="Times New Roman"/>
              </a:rPr>
              <a:t>newly </a:t>
            </a:r>
            <a:r>
              <a:rPr sz="1069" spc="5" dirty="0">
                <a:latin typeface="Times New Roman"/>
                <a:cs typeface="Times New Roman"/>
              </a:rPr>
              <a:t>inserted </a:t>
            </a:r>
            <a:r>
              <a:rPr sz="1069" spc="10" dirty="0">
                <a:latin typeface="Times New Roman"/>
                <a:cs typeface="Times New Roman"/>
              </a:rPr>
              <a:t>node level by </a:t>
            </a:r>
            <a:r>
              <a:rPr sz="1069" spc="5" dirty="0">
                <a:latin typeface="Times New Roman"/>
                <a:cs typeface="Times New Roman"/>
              </a:rPr>
              <a:t>level.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stop at the position </a:t>
            </a:r>
            <a:r>
              <a:rPr sz="1069" spc="10" dirty="0">
                <a:latin typeface="Times New Roman"/>
                <a:cs typeface="Times New Roman"/>
              </a:rPr>
              <a:t>where the </a:t>
            </a:r>
            <a:r>
              <a:rPr sz="1069" spc="5" dirty="0">
                <a:latin typeface="Times New Roman"/>
                <a:cs typeface="Times New Roman"/>
              </a:rPr>
              <a:t>value 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parent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is less </a:t>
            </a:r>
            <a:r>
              <a:rPr sz="1069" spc="10" dirty="0">
                <a:latin typeface="Times New Roman"/>
                <a:cs typeface="Times New Roman"/>
              </a:rPr>
              <a:t>than </a:t>
            </a:r>
            <a:r>
              <a:rPr sz="1069" spc="5" dirty="0">
                <a:latin typeface="Times New Roman"/>
                <a:cs typeface="Times New Roman"/>
              </a:rPr>
              <a:t>the value of </a:t>
            </a:r>
            <a:r>
              <a:rPr sz="1069" dirty="0">
                <a:latin typeface="Times New Roman"/>
                <a:cs typeface="Times New Roman"/>
              </a:rPr>
              <a:t>its  </a:t>
            </a:r>
            <a:r>
              <a:rPr sz="1069" spc="5" dirty="0">
                <a:latin typeface="Times New Roman"/>
                <a:cs typeface="Times New Roman"/>
              </a:rPr>
              <a:t>child i.e. </a:t>
            </a:r>
            <a:r>
              <a:rPr sz="1069" spc="10" dirty="0">
                <a:latin typeface="Times New Roman"/>
                <a:cs typeface="Times New Roman"/>
              </a:rPr>
              <a:t>the node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inserted. </a:t>
            </a:r>
            <a:r>
              <a:rPr sz="1069" spc="10" dirty="0">
                <a:latin typeface="Times New Roman"/>
                <a:cs typeface="Times New Roman"/>
              </a:rPr>
              <a:t>To </a:t>
            </a:r>
            <a:r>
              <a:rPr sz="1069" spc="5" dirty="0">
                <a:latin typeface="Times New Roman"/>
                <a:cs typeface="Times New Roman"/>
              </a:rPr>
              <a:t>insert </a:t>
            </a:r>
            <a:r>
              <a:rPr sz="1069" spc="10" dirty="0">
                <a:latin typeface="Times New Roman"/>
                <a:cs typeface="Times New Roman"/>
              </a:rPr>
              <a:t>a node, </a:t>
            </a:r>
            <a:r>
              <a:rPr sz="1069" spc="5" dirty="0">
                <a:latin typeface="Times New Roman"/>
                <a:cs typeface="Times New Roman"/>
              </a:rPr>
              <a:t>it is necessary </a:t>
            </a:r>
            <a:r>
              <a:rPr sz="1069" spc="10" dirty="0">
                <a:latin typeface="Times New Roman"/>
                <a:cs typeface="Times New Roman"/>
              </a:rPr>
              <a:t>to </a:t>
            </a:r>
            <a:r>
              <a:rPr sz="1069" spc="5" dirty="0">
                <a:latin typeface="Times New Roman"/>
                <a:cs typeface="Times New Roman"/>
              </a:rPr>
              <a:t>find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position  of the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before putting </a:t>
            </a:r>
            <a:r>
              <a:rPr sz="1069" spc="10" dirty="0">
                <a:latin typeface="Times New Roman"/>
                <a:cs typeface="Times New Roman"/>
              </a:rPr>
              <a:t>the value </a:t>
            </a:r>
            <a:r>
              <a:rPr sz="1069" spc="5" dirty="0">
                <a:latin typeface="Times New Roman"/>
                <a:cs typeface="Times New Roman"/>
              </a:rPr>
              <a:t>there. This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5" dirty="0">
                <a:latin typeface="Times New Roman"/>
                <a:cs typeface="Times New Roman"/>
              </a:rPr>
              <a:t>efficient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fast </a:t>
            </a:r>
            <a:r>
              <a:rPr sz="1069" spc="10" dirty="0">
                <a:latin typeface="Times New Roman"/>
                <a:cs typeface="Times New Roman"/>
              </a:rPr>
              <a:t>way </a:t>
            </a:r>
            <a:r>
              <a:rPr sz="1069" spc="5" dirty="0">
                <a:latin typeface="Times New Roman"/>
                <a:cs typeface="Times New Roman"/>
              </a:rPr>
              <a:t>as actual  values </a:t>
            </a:r>
            <a:r>
              <a:rPr sz="1069" spc="10" dirty="0">
                <a:latin typeface="Times New Roman"/>
                <a:cs typeface="Times New Roman"/>
              </a:rPr>
              <a:t>are not exchange </a:t>
            </a:r>
            <a:r>
              <a:rPr sz="1069" spc="5" dirty="0">
                <a:latin typeface="Times New Roman"/>
                <a:cs typeface="Times New Roman"/>
              </a:rPr>
              <a:t>in this case.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simply move the data. Under the second  </a:t>
            </a:r>
            <a:r>
              <a:rPr sz="1069" spc="5" dirty="0">
                <a:latin typeface="Times New Roman"/>
                <a:cs typeface="Times New Roman"/>
              </a:rPr>
              <a:t>method, it can also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10" dirty="0">
                <a:latin typeface="Times New Roman"/>
                <a:cs typeface="Times New Roman"/>
              </a:rPr>
              <a:t>done with exchanges. Let’s do </a:t>
            </a:r>
            <a:r>
              <a:rPr sz="1069" spc="5" dirty="0">
                <a:latin typeface="Times New Roman"/>
                <a:cs typeface="Times New Roman"/>
              </a:rPr>
              <a:t>this for our previous heap. </a:t>
            </a:r>
            <a:r>
              <a:rPr sz="1069" spc="10" dirty="0">
                <a:latin typeface="Times New Roman"/>
                <a:cs typeface="Times New Roman"/>
              </a:rPr>
              <a:t>Look  </a:t>
            </a:r>
            <a:r>
              <a:rPr sz="1069" spc="5" dirty="0">
                <a:latin typeface="Times New Roman"/>
                <a:cs typeface="Times New Roman"/>
              </a:rPr>
              <a:t>at </a:t>
            </a:r>
            <a:r>
              <a:rPr sz="1069" spc="10" dirty="0">
                <a:latin typeface="Times New Roman"/>
                <a:cs typeface="Times New Roman"/>
              </a:rPr>
              <a:t>the following </a:t>
            </a:r>
            <a:r>
              <a:rPr sz="1069" spc="5" dirty="0">
                <a:latin typeface="Times New Roman"/>
                <a:cs typeface="Times New Roman"/>
              </a:rPr>
              <a:t>figure. </a:t>
            </a:r>
            <a:r>
              <a:rPr sz="1069" spc="10" dirty="0">
                <a:latin typeface="Times New Roman"/>
                <a:cs typeface="Times New Roman"/>
              </a:rPr>
              <a:t>Here we put the new node </a:t>
            </a:r>
            <a:r>
              <a:rPr sz="1069" spc="15" dirty="0">
                <a:latin typeface="Times New Roman"/>
                <a:cs typeface="Times New Roman"/>
              </a:rPr>
              <a:t>14 </a:t>
            </a:r>
            <a:r>
              <a:rPr sz="1069" spc="5" dirty="0">
                <a:latin typeface="Times New Roman"/>
                <a:cs typeface="Times New Roman"/>
              </a:rPr>
              <a:t>at its position. It is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right  child </a:t>
            </a:r>
            <a:r>
              <a:rPr sz="1069" spc="10" dirty="0">
                <a:latin typeface="Times New Roman"/>
                <a:cs typeface="Times New Roman"/>
              </a:rPr>
              <a:t>of node </a:t>
            </a:r>
            <a:r>
              <a:rPr sz="1069" spc="5" dirty="0">
                <a:latin typeface="Times New Roman"/>
                <a:cs typeface="Times New Roman"/>
              </a:rPr>
              <a:t>31.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</a:t>
            </a:r>
            <a:r>
              <a:rPr sz="1069" spc="5" dirty="0">
                <a:latin typeface="Times New Roman"/>
                <a:cs typeface="Times New Roman"/>
              </a:rPr>
              <a:t>already seen that this is the position </a:t>
            </a:r>
            <a:r>
              <a:rPr sz="1069" spc="10" dirty="0">
                <a:latin typeface="Times New Roman"/>
                <a:cs typeface="Times New Roman"/>
              </a:rPr>
              <a:t>where a new node </a:t>
            </a:r>
            <a:r>
              <a:rPr sz="1069" spc="23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can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16745" y="5294594"/>
            <a:ext cx="442648" cy="209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332750" algn="l"/>
              </a:tabLst>
            </a:pPr>
            <a:r>
              <a:rPr sz="1361" spc="5" dirty="0">
                <a:latin typeface="Arial"/>
                <a:cs typeface="Arial"/>
              </a:rPr>
              <a:t>0	1</a:t>
            </a:r>
            <a:endParaRPr sz="1361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45713" y="5304965"/>
            <a:ext cx="121620" cy="209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361" spc="5" dirty="0">
                <a:latin typeface="Arial"/>
                <a:cs typeface="Arial"/>
              </a:rPr>
              <a:t>2</a:t>
            </a:r>
            <a:endParaRPr sz="1361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466481" y="5294594"/>
            <a:ext cx="121620" cy="209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361" spc="5" dirty="0">
                <a:latin typeface="Arial"/>
                <a:cs typeface="Arial"/>
              </a:rPr>
              <a:t>3</a:t>
            </a:r>
            <a:endParaRPr sz="1361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916536" y="4797743"/>
            <a:ext cx="298803" cy="121620"/>
          </a:xfrm>
          <a:custGeom>
            <a:avLst/>
            <a:gdLst/>
            <a:ahLst/>
            <a:cxnLst/>
            <a:rect l="l" t="t" r="r" b="b"/>
            <a:pathLst>
              <a:path w="307339" h="125095">
                <a:moveTo>
                  <a:pt x="268465" y="60939"/>
                </a:moveTo>
                <a:lnTo>
                  <a:pt x="240792" y="72389"/>
                </a:lnTo>
                <a:lnTo>
                  <a:pt x="301751" y="124967"/>
                </a:lnTo>
                <a:lnTo>
                  <a:pt x="305155" y="73913"/>
                </a:lnTo>
                <a:lnTo>
                  <a:pt x="277368" y="73913"/>
                </a:lnTo>
                <a:lnTo>
                  <a:pt x="275081" y="71627"/>
                </a:lnTo>
                <a:lnTo>
                  <a:pt x="268465" y="60939"/>
                </a:lnTo>
                <a:close/>
              </a:path>
              <a:path w="307339" h="125095">
                <a:moveTo>
                  <a:pt x="118872" y="0"/>
                </a:moveTo>
                <a:lnTo>
                  <a:pt x="117348" y="0"/>
                </a:lnTo>
                <a:lnTo>
                  <a:pt x="117348" y="762"/>
                </a:lnTo>
                <a:lnTo>
                  <a:pt x="115824" y="762"/>
                </a:lnTo>
                <a:lnTo>
                  <a:pt x="114300" y="1524"/>
                </a:lnTo>
                <a:lnTo>
                  <a:pt x="112013" y="1524"/>
                </a:lnTo>
                <a:lnTo>
                  <a:pt x="109728" y="3047"/>
                </a:lnTo>
                <a:lnTo>
                  <a:pt x="103631" y="4571"/>
                </a:lnTo>
                <a:lnTo>
                  <a:pt x="99822" y="6095"/>
                </a:lnTo>
                <a:lnTo>
                  <a:pt x="92201" y="8381"/>
                </a:lnTo>
                <a:lnTo>
                  <a:pt x="57912" y="25145"/>
                </a:lnTo>
                <a:lnTo>
                  <a:pt x="29718" y="56387"/>
                </a:lnTo>
                <a:lnTo>
                  <a:pt x="7619" y="92963"/>
                </a:lnTo>
                <a:lnTo>
                  <a:pt x="0" y="105917"/>
                </a:lnTo>
                <a:lnTo>
                  <a:pt x="0" y="108965"/>
                </a:lnTo>
                <a:lnTo>
                  <a:pt x="2286" y="112013"/>
                </a:lnTo>
                <a:lnTo>
                  <a:pt x="5333" y="112013"/>
                </a:lnTo>
                <a:lnTo>
                  <a:pt x="8381" y="109727"/>
                </a:lnTo>
                <a:lnTo>
                  <a:pt x="22098" y="85343"/>
                </a:lnTo>
                <a:lnTo>
                  <a:pt x="29718" y="73151"/>
                </a:lnTo>
                <a:lnTo>
                  <a:pt x="54101" y="40386"/>
                </a:lnTo>
                <a:lnTo>
                  <a:pt x="58674" y="36575"/>
                </a:lnTo>
                <a:lnTo>
                  <a:pt x="64007" y="32003"/>
                </a:lnTo>
                <a:lnTo>
                  <a:pt x="69342" y="28193"/>
                </a:lnTo>
                <a:lnTo>
                  <a:pt x="74675" y="25145"/>
                </a:lnTo>
                <a:lnTo>
                  <a:pt x="77724" y="24383"/>
                </a:lnTo>
                <a:lnTo>
                  <a:pt x="80772" y="22859"/>
                </a:lnTo>
                <a:lnTo>
                  <a:pt x="87630" y="19812"/>
                </a:lnTo>
                <a:lnTo>
                  <a:pt x="95250" y="16763"/>
                </a:lnTo>
                <a:lnTo>
                  <a:pt x="102869" y="14477"/>
                </a:lnTo>
                <a:lnTo>
                  <a:pt x="106680" y="12953"/>
                </a:lnTo>
                <a:lnTo>
                  <a:pt x="112775" y="11429"/>
                </a:lnTo>
                <a:lnTo>
                  <a:pt x="117348" y="9905"/>
                </a:lnTo>
                <a:lnTo>
                  <a:pt x="118787" y="9186"/>
                </a:lnTo>
                <a:lnTo>
                  <a:pt x="118110" y="9143"/>
                </a:lnTo>
                <a:lnTo>
                  <a:pt x="229361" y="9143"/>
                </a:lnTo>
                <a:lnTo>
                  <a:pt x="227837" y="8381"/>
                </a:lnTo>
                <a:lnTo>
                  <a:pt x="227075" y="8381"/>
                </a:lnTo>
                <a:lnTo>
                  <a:pt x="220218" y="6857"/>
                </a:lnTo>
                <a:lnTo>
                  <a:pt x="212598" y="5333"/>
                </a:lnTo>
                <a:lnTo>
                  <a:pt x="208025" y="4571"/>
                </a:lnTo>
                <a:lnTo>
                  <a:pt x="202692" y="4571"/>
                </a:lnTo>
                <a:lnTo>
                  <a:pt x="197357" y="3809"/>
                </a:lnTo>
                <a:lnTo>
                  <a:pt x="185166" y="3809"/>
                </a:lnTo>
                <a:lnTo>
                  <a:pt x="178307" y="3047"/>
                </a:lnTo>
                <a:lnTo>
                  <a:pt x="161544" y="3047"/>
                </a:lnTo>
                <a:lnTo>
                  <a:pt x="142494" y="1524"/>
                </a:lnTo>
                <a:lnTo>
                  <a:pt x="118872" y="0"/>
                </a:lnTo>
                <a:close/>
              </a:path>
              <a:path w="307339" h="125095">
                <a:moveTo>
                  <a:pt x="277019" y="57399"/>
                </a:moveTo>
                <a:lnTo>
                  <a:pt x="268465" y="60939"/>
                </a:lnTo>
                <a:lnTo>
                  <a:pt x="275081" y="71627"/>
                </a:lnTo>
                <a:lnTo>
                  <a:pt x="277368" y="73913"/>
                </a:lnTo>
                <a:lnTo>
                  <a:pt x="281178" y="73913"/>
                </a:lnTo>
                <a:lnTo>
                  <a:pt x="282701" y="70865"/>
                </a:lnTo>
                <a:lnTo>
                  <a:pt x="282701" y="67817"/>
                </a:lnTo>
                <a:lnTo>
                  <a:pt x="277019" y="57399"/>
                </a:lnTo>
                <a:close/>
              </a:path>
              <a:path w="307339" h="125095">
                <a:moveTo>
                  <a:pt x="307086" y="44957"/>
                </a:moveTo>
                <a:lnTo>
                  <a:pt x="277019" y="57399"/>
                </a:lnTo>
                <a:lnTo>
                  <a:pt x="282701" y="67817"/>
                </a:lnTo>
                <a:lnTo>
                  <a:pt x="282701" y="70865"/>
                </a:lnTo>
                <a:lnTo>
                  <a:pt x="281178" y="73913"/>
                </a:lnTo>
                <a:lnTo>
                  <a:pt x="305155" y="73913"/>
                </a:lnTo>
                <a:lnTo>
                  <a:pt x="307086" y="44957"/>
                </a:lnTo>
                <a:close/>
              </a:path>
              <a:path w="307339" h="125095">
                <a:moveTo>
                  <a:pt x="265175" y="55625"/>
                </a:moveTo>
                <a:lnTo>
                  <a:pt x="268465" y="60939"/>
                </a:lnTo>
                <a:lnTo>
                  <a:pt x="277019" y="57399"/>
                </a:lnTo>
                <a:lnTo>
                  <a:pt x="276467" y="56387"/>
                </a:lnTo>
                <a:lnTo>
                  <a:pt x="265938" y="56387"/>
                </a:lnTo>
                <a:lnTo>
                  <a:pt x="265175" y="55625"/>
                </a:lnTo>
                <a:close/>
              </a:path>
              <a:path w="307339" h="125095">
                <a:moveTo>
                  <a:pt x="229361" y="9143"/>
                </a:moveTo>
                <a:lnTo>
                  <a:pt x="118872" y="9143"/>
                </a:lnTo>
                <a:lnTo>
                  <a:pt x="141731" y="10667"/>
                </a:lnTo>
                <a:lnTo>
                  <a:pt x="151637" y="11429"/>
                </a:lnTo>
                <a:lnTo>
                  <a:pt x="161544" y="11429"/>
                </a:lnTo>
                <a:lnTo>
                  <a:pt x="169925" y="12191"/>
                </a:lnTo>
                <a:lnTo>
                  <a:pt x="177545" y="12191"/>
                </a:lnTo>
                <a:lnTo>
                  <a:pt x="184404" y="12953"/>
                </a:lnTo>
                <a:lnTo>
                  <a:pt x="197357" y="12953"/>
                </a:lnTo>
                <a:lnTo>
                  <a:pt x="202692" y="13715"/>
                </a:lnTo>
                <a:lnTo>
                  <a:pt x="207263" y="13715"/>
                </a:lnTo>
                <a:lnTo>
                  <a:pt x="211074" y="14477"/>
                </a:lnTo>
                <a:lnTo>
                  <a:pt x="215645" y="14477"/>
                </a:lnTo>
                <a:lnTo>
                  <a:pt x="224789" y="16763"/>
                </a:lnTo>
                <a:lnTo>
                  <a:pt x="224028" y="16763"/>
                </a:lnTo>
                <a:lnTo>
                  <a:pt x="230124" y="19812"/>
                </a:lnTo>
                <a:lnTo>
                  <a:pt x="234695" y="22859"/>
                </a:lnTo>
                <a:lnTo>
                  <a:pt x="237744" y="25145"/>
                </a:lnTo>
                <a:lnTo>
                  <a:pt x="240030" y="27431"/>
                </a:lnTo>
                <a:lnTo>
                  <a:pt x="243078" y="29717"/>
                </a:lnTo>
                <a:lnTo>
                  <a:pt x="246125" y="33527"/>
                </a:lnTo>
                <a:lnTo>
                  <a:pt x="249174" y="36575"/>
                </a:lnTo>
                <a:lnTo>
                  <a:pt x="256794" y="45719"/>
                </a:lnTo>
                <a:lnTo>
                  <a:pt x="261366" y="50291"/>
                </a:lnTo>
                <a:lnTo>
                  <a:pt x="265938" y="56387"/>
                </a:lnTo>
                <a:lnTo>
                  <a:pt x="276467" y="56387"/>
                </a:lnTo>
                <a:lnTo>
                  <a:pt x="273557" y="51053"/>
                </a:lnTo>
                <a:lnTo>
                  <a:pt x="272795" y="50291"/>
                </a:lnTo>
                <a:lnTo>
                  <a:pt x="263651" y="39624"/>
                </a:lnTo>
                <a:lnTo>
                  <a:pt x="259842" y="35051"/>
                </a:lnTo>
                <a:lnTo>
                  <a:pt x="252222" y="27431"/>
                </a:lnTo>
                <a:lnTo>
                  <a:pt x="249174" y="23621"/>
                </a:lnTo>
                <a:lnTo>
                  <a:pt x="243078" y="17525"/>
                </a:lnTo>
                <a:lnTo>
                  <a:pt x="236981" y="12953"/>
                </a:lnTo>
                <a:lnTo>
                  <a:pt x="229361" y="9143"/>
                </a:lnTo>
                <a:close/>
              </a:path>
              <a:path w="307339" h="125095">
                <a:moveTo>
                  <a:pt x="118872" y="9143"/>
                </a:moveTo>
                <a:lnTo>
                  <a:pt x="118110" y="9143"/>
                </a:lnTo>
                <a:lnTo>
                  <a:pt x="118787" y="91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" name="object 12"/>
          <p:cNvSpPr/>
          <p:nvPr/>
        </p:nvSpPr>
        <p:spPr>
          <a:xfrm>
            <a:off x="1891346" y="4619943"/>
            <a:ext cx="642056" cy="303124"/>
          </a:xfrm>
          <a:custGeom>
            <a:avLst/>
            <a:gdLst/>
            <a:ahLst/>
            <a:cxnLst/>
            <a:rect l="l" t="t" r="r" b="b"/>
            <a:pathLst>
              <a:path w="660400" h="311785">
                <a:moveTo>
                  <a:pt x="327659" y="0"/>
                </a:moveTo>
                <a:lnTo>
                  <a:pt x="281939" y="2286"/>
                </a:lnTo>
                <a:lnTo>
                  <a:pt x="238506" y="8382"/>
                </a:lnTo>
                <a:lnTo>
                  <a:pt x="217931" y="13716"/>
                </a:lnTo>
                <a:lnTo>
                  <a:pt x="208025" y="16001"/>
                </a:lnTo>
                <a:lnTo>
                  <a:pt x="171450" y="30480"/>
                </a:lnTo>
                <a:lnTo>
                  <a:pt x="148589" y="44196"/>
                </a:lnTo>
                <a:lnTo>
                  <a:pt x="141731" y="48768"/>
                </a:lnTo>
                <a:lnTo>
                  <a:pt x="121157" y="67056"/>
                </a:lnTo>
                <a:lnTo>
                  <a:pt x="102869" y="87630"/>
                </a:lnTo>
                <a:lnTo>
                  <a:pt x="97536" y="95250"/>
                </a:lnTo>
                <a:lnTo>
                  <a:pt x="86106" y="111251"/>
                </a:lnTo>
                <a:lnTo>
                  <a:pt x="66293" y="145542"/>
                </a:lnTo>
                <a:lnTo>
                  <a:pt x="48006" y="182880"/>
                </a:lnTo>
                <a:lnTo>
                  <a:pt x="31241" y="223266"/>
                </a:lnTo>
                <a:lnTo>
                  <a:pt x="22859" y="243077"/>
                </a:lnTo>
                <a:lnTo>
                  <a:pt x="15239" y="264413"/>
                </a:lnTo>
                <a:lnTo>
                  <a:pt x="0" y="306324"/>
                </a:lnTo>
                <a:lnTo>
                  <a:pt x="0" y="309372"/>
                </a:lnTo>
                <a:lnTo>
                  <a:pt x="3047" y="311658"/>
                </a:lnTo>
                <a:lnTo>
                  <a:pt x="6095" y="311658"/>
                </a:lnTo>
                <a:lnTo>
                  <a:pt x="8381" y="309372"/>
                </a:lnTo>
                <a:lnTo>
                  <a:pt x="23621" y="267462"/>
                </a:lnTo>
                <a:lnTo>
                  <a:pt x="31241" y="246887"/>
                </a:lnTo>
                <a:lnTo>
                  <a:pt x="56387" y="186689"/>
                </a:lnTo>
                <a:lnTo>
                  <a:pt x="73913" y="150113"/>
                </a:lnTo>
                <a:lnTo>
                  <a:pt x="93725" y="115824"/>
                </a:lnTo>
                <a:lnTo>
                  <a:pt x="121919" y="80010"/>
                </a:lnTo>
                <a:lnTo>
                  <a:pt x="128015" y="73151"/>
                </a:lnTo>
                <a:lnTo>
                  <a:pt x="160781" y="46482"/>
                </a:lnTo>
                <a:lnTo>
                  <a:pt x="192786" y="31242"/>
                </a:lnTo>
                <a:lnTo>
                  <a:pt x="201168" y="27432"/>
                </a:lnTo>
                <a:lnTo>
                  <a:pt x="210312" y="25146"/>
                </a:lnTo>
                <a:lnTo>
                  <a:pt x="220218" y="22098"/>
                </a:lnTo>
                <a:lnTo>
                  <a:pt x="240030" y="17525"/>
                </a:lnTo>
                <a:lnTo>
                  <a:pt x="261365" y="13716"/>
                </a:lnTo>
                <a:lnTo>
                  <a:pt x="282701" y="11430"/>
                </a:lnTo>
                <a:lnTo>
                  <a:pt x="305562" y="9906"/>
                </a:lnTo>
                <a:lnTo>
                  <a:pt x="327659" y="9144"/>
                </a:lnTo>
                <a:lnTo>
                  <a:pt x="420369" y="9144"/>
                </a:lnTo>
                <a:lnTo>
                  <a:pt x="416813" y="8382"/>
                </a:lnTo>
                <a:lnTo>
                  <a:pt x="395477" y="4572"/>
                </a:lnTo>
                <a:lnTo>
                  <a:pt x="373380" y="2286"/>
                </a:lnTo>
                <a:lnTo>
                  <a:pt x="350519" y="762"/>
                </a:lnTo>
                <a:lnTo>
                  <a:pt x="327659" y="0"/>
                </a:lnTo>
                <a:close/>
              </a:path>
              <a:path w="660400" h="311785">
                <a:moveTo>
                  <a:pt x="621935" y="241911"/>
                </a:moveTo>
                <a:lnTo>
                  <a:pt x="592074" y="252984"/>
                </a:lnTo>
                <a:lnTo>
                  <a:pt x="650747" y="307848"/>
                </a:lnTo>
                <a:lnTo>
                  <a:pt x="656669" y="256032"/>
                </a:lnTo>
                <a:lnTo>
                  <a:pt x="628650" y="256032"/>
                </a:lnTo>
                <a:lnTo>
                  <a:pt x="626363" y="252984"/>
                </a:lnTo>
                <a:lnTo>
                  <a:pt x="621935" y="241911"/>
                </a:lnTo>
                <a:close/>
              </a:path>
              <a:path w="660400" h="311785">
                <a:moveTo>
                  <a:pt x="630404" y="238771"/>
                </a:moveTo>
                <a:lnTo>
                  <a:pt x="621935" y="241911"/>
                </a:lnTo>
                <a:lnTo>
                  <a:pt x="626363" y="252984"/>
                </a:lnTo>
                <a:lnTo>
                  <a:pt x="628650" y="256032"/>
                </a:lnTo>
                <a:lnTo>
                  <a:pt x="631697" y="256032"/>
                </a:lnTo>
                <a:lnTo>
                  <a:pt x="633983" y="253746"/>
                </a:lnTo>
                <a:lnTo>
                  <a:pt x="634745" y="249936"/>
                </a:lnTo>
                <a:lnTo>
                  <a:pt x="630404" y="238771"/>
                </a:lnTo>
                <a:close/>
              </a:path>
              <a:path w="660400" h="311785">
                <a:moveTo>
                  <a:pt x="659891" y="227837"/>
                </a:moveTo>
                <a:lnTo>
                  <a:pt x="630404" y="238771"/>
                </a:lnTo>
                <a:lnTo>
                  <a:pt x="634745" y="249936"/>
                </a:lnTo>
                <a:lnTo>
                  <a:pt x="633983" y="253746"/>
                </a:lnTo>
                <a:lnTo>
                  <a:pt x="631697" y="256032"/>
                </a:lnTo>
                <a:lnTo>
                  <a:pt x="656669" y="256032"/>
                </a:lnTo>
                <a:lnTo>
                  <a:pt x="659891" y="227837"/>
                </a:lnTo>
                <a:close/>
              </a:path>
              <a:path w="660400" h="311785">
                <a:moveTo>
                  <a:pt x="420369" y="9144"/>
                </a:moveTo>
                <a:lnTo>
                  <a:pt x="327659" y="9144"/>
                </a:lnTo>
                <a:lnTo>
                  <a:pt x="350519" y="9906"/>
                </a:lnTo>
                <a:lnTo>
                  <a:pt x="372618" y="11430"/>
                </a:lnTo>
                <a:lnTo>
                  <a:pt x="415289" y="17525"/>
                </a:lnTo>
                <a:lnTo>
                  <a:pt x="463295" y="31242"/>
                </a:lnTo>
                <a:lnTo>
                  <a:pt x="501395" y="51054"/>
                </a:lnTo>
                <a:lnTo>
                  <a:pt x="545591" y="93725"/>
                </a:lnTo>
                <a:lnTo>
                  <a:pt x="571500" y="132587"/>
                </a:lnTo>
                <a:lnTo>
                  <a:pt x="590550" y="167639"/>
                </a:lnTo>
                <a:lnTo>
                  <a:pt x="615695" y="226313"/>
                </a:lnTo>
                <a:lnTo>
                  <a:pt x="621935" y="241911"/>
                </a:lnTo>
                <a:lnTo>
                  <a:pt x="630404" y="238771"/>
                </a:lnTo>
                <a:lnTo>
                  <a:pt x="607313" y="182880"/>
                </a:lnTo>
                <a:lnTo>
                  <a:pt x="589026" y="145542"/>
                </a:lnTo>
                <a:lnTo>
                  <a:pt x="569213" y="111251"/>
                </a:lnTo>
                <a:lnTo>
                  <a:pt x="557783" y="95250"/>
                </a:lnTo>
                <a:lnTo>
                  <a:pt x="552450" y="87630"/>
                </a:lnTo>
                <a:lnTo>
                  <a:pt x="513588" y="48768"/>
                </a:lnTo>
                <a:lnTo>
                  <a:pt x="483107" y="30480"/>
                </a:lnTo>
                <a:lnTo>
                  <a:pt x="474725" y="25908"/>
                </a:lnTo>
                <a:lnTo>
                  <a:pt x="466344" y="22860"/>
                </a:lnTo>
                <a:lnTo>
                  <a:pt x="457200" y="19050"/>
                </a:lnTo>
                <a:lnTo>
                  <a:pt x="447294" y="16001"/>
                </a:lnTo>
                <a:lnTo>
                  <a:pt x="437388" y="13716"/>
                </a:lnTo>
                <a:lnTo>
                  <a:pt x="427481" y="10668"/>
                </a:lnTo>
                <a:lnTo>
                  <a:pt x="420369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" name="object 13"/>
          <p:cNvSpPr/>
          <p:nvPr/>
        </p:nvSpPr>
        <p:spPr>
          <a:xfrm>
            <a:off x="2572174" y="4560675"/>
            <a:ext cx="895791" cy="363008"/>
          </a:xfrm>
          <a:custGeom>
            <a:avLst/>
            <a:gdLst/>
            <a:ahLst/>
            <a:cxnLst/>
            <a:rect l="l" t="t" r="r" b="b"/>
            <a:pathLst>
              <a:path w="921385" h="373379">
                <a:moveTo>
                  <a:pt x="518160" y="0"/>
                </a:moveTo>
                <a:lnTo>
                  <a:pt x="492252" y="0"/>
                </a:lnTo>
                <a:lnTo>
                  <a:pt x="453390" y="2286"/>
                </a:lnTo>
                <a:lnTo>
                  <a:pt x="440436" y="3810"/>
                </a:lnTo>
                <a:lnTo>
                  <a:pt x="427481" y="6096"/>
                </a:lnTo>
                <a:lnTo>
                  <a:pt x="414528" y="7620"/>
                </a:lnTo>
                <a:lnTo>
                  <a:pt x="402336" y="9906"/>
                </a:lnTo>
                <a:lnTo>
                  <a:pt x="389381" y="12954"/>
                </a:lnTo>
                <a:lnTo>
                  <a:pt x="364998" y="19050"/>
                </a:lnTo>
                <a:lnTo>
                  <a:pt x="353568" y="22860"/>
                </a:lnTo>
                <a:lnTo>
                  <a:pt x="341375" y="26670"/>
                </a:lnTo>
                <a:lnTo>
                  <a:pt x="318516" y="35814"/>
                </a:lnTo>
                <a:lnTo>
                  <a:pt x="307848" y="41148"/>
                </a:lnTo>
                <a:lnTo>
                  <a:pt x="296418" y="46482"/>
                </a:lnTo>
                <a:lnTo>
                  <a:pt x="285750" y="51816"/>
                </a:lnTo>
                <a:lnTo>
                  <a:pt x="275844" y="58674"/>
                </a:lnTo>
                <a:lnTo>
                  <a:pt x="265175" y="64770"/>
                </a:lnTo>
                <a:lnTo>
                  <a:pt x="254508" y="72390"/>
                </a:lnTo>
                <a:lnTo>
                  <a:pt x="244602" y="80010"/>
                </a:lnTo>
                <a:lnTo>
                  <a:pt x="233934" y="87630"/>
                </a:lnTo>
                <a:lnTo>
                  <a:pt x="214122" y="104394"/>
                </a:lnTo>
                <a:lnTo>
                  <a:pt x="194310" y="122682"/>
                </a:lnTo>
                <a:lnTo>
                  <a:pt x="184404" y="132587"/>
                </a:lnTo>
                <a:lnTo>
                  <a:pt x="175260" y="142494"/>
                </a:lnTo>
                <a:lnTo>
                  <a:pt x="165354" y="152400"/>
                </a:lnTo>
                <a:lnTo>
                  <a:pt x="108966" y="218694"/>
                </a:lnTo>
                <a:lnTo>
                  <a:pt x="72390" y="265938"/>
                </a:lnTo>
                <a:lnTo>
                  <a:pt x="36575" y="315468"/>
                </a:lnTo>
                <a:lnTo>
                  <a:pt x="762" y="365760"/>
                </a:lnTo>
                <a:lnTo>
                  <a:pt x="0" y="369570"/>
                </a:lnTo>
                <a:lnTo>
                  <a:pt x="1524" y="372618"/>
                </a:lnTo>
                <a:lnTo>
                  <a:pt x="5334" y="373380"/>
                </a:lnTo>
                <a:lnTo>
                  <a:pt x="7619" y="371094"/>
                </a:lnTo>
                <a:lnTo>
                  <a:pt x="43434" y="320802"/>
                </a:lnTo>
                <a:lnTo>
                  <a:pt x="61722" y="295656"/>
                </a:lnTo>
                <a:lnTo>
                  <a:pt x="116586" y="224028"/>
                </a:lnTo>
                <a:lnTo>
                  <a:pt x="153162" y="179070"/>
                </a:lnTo>
                <a:lnTo>
                  <a:pt x="181356" y="148590"/>
                </a:lnTo>
                <a:lnTo>
                  <a:pt x="191262" y="138684"/>
                </a:lnTo>
                <a:lnTo>
                  <a:pt x="200406" y="128778"/>
                </a:lnTo>
                <a:lnTo>
                  <a:pt x="210312" y="120396"/>
                </a:lnTo>
                <a:lnTo>
                  <a:pt x="220218" y="111252"/>
                </a:lnTo>
                <a:lnTo>
                  <a:pt x="240030" y="94487"/>
                </a:lnTo>
                <a:lnTo>
                  <a:pt x="259842" y="79248"/>
                </a:lnTo>
                <a:lnTo>
                  <a:pt x="269748" y="72390"/>
                </a:lnTo>
                <a:lnTo>
                  <a:pt x="280416" y="66294"/>
                </a:lnTo>
                <a:lnTo>
                  <a:pt x="290322" y="60198"/>
                </a:lnTo>
                <a:lnTo>
                  <a:pt x="332994" y="39624"/>
                </a:lnTo>
                <a:lnTo>
                  <a:pt x="368046" y="28194"/>
                </a:lnTo>
                <a:lnTo>
                  <a:pt x="379475" y="24384"/>
                </a:lnTo>
                <a:lnTo>
                  <a:pt x="391668" y="21336"/>
                </a:lnTo>
                <a:lnTo>
                  <a:pt x="403860" y="19050"/>
                </a:lnTo>
                <a:lnTo>
                  <a:pt x="416813" y="16764"/>
                </a:lnTo>
                <a:lnTo>
                  <a:pt x="429006" y="14478"/>
                </a:lnTo>
                <a:lnTo>
                  <a:pt x="454152" y="11430"/>
                </a:lnTo>
                <a:lnTo>
                  <a:pt x="492252" y="9144"/>
                </a:lnTo>
                <a:lnTo>
                  <a:pt x="601726" y="9144"/>
                </a:lnTo>
                <a:lnTo>
                  <a:pt x="593598" y="7620"/>
                </a:lnTo>
                <a:lnTo>
                  <a:pt x="581406" y="6096"/>
                </a:lnTo>
                <a:lnTo>
                  <a:pt x="569213" y="3810"/>
                </a:lnTo>
                <a:lnTo>
                  <a:pt x="556260" y="2286"/>
                </a:lnTo>
                <a:lnTo>
                  <a:pt x="518160" y="0"/>
                </a:lnTo>
                <a:close/>
              </a:path>
              <a:path w="921385" h="373379">
                <a:moveTo>
                  <a:pt x="884952" y="306086"/>
                </a:moveTo>
                <a:lnTo>
                  <a:pt x="857250" y="319278"/>
                </a:lnTo>
                <a:lnTo>
                  <a:pt x="920496" y="368808"/>
                </a:lnTo>
                <a:lnTo>
                  <a:pt x="920967" y="319278"/>
                </a:lnTo>
                <a:lnTo>
                  <a:pt x="893063" y="319278"/>
                </a:lnTo>
                <a:lnTo>
                  <a:pt x="890015" y="316992"/>
                </a:lnTo>
                <a:lnTo>
                  <a:pt x="884952" y="306086"/>
                </a:lnTo>
                <a:close/>
              </a:path>
              <a:path w="921385" h="373379">
                <a:moveTo>
                  <a:pt x="893254" y="302133"/>
                </a:moveTo>
                <a:lnTo>
                  <a:pt x="884952" y="306086"/>
                </a:lnTo>
                <a:lnTo>
                  <a:pt x="890015" y="316992"/>
                </a:lnTo>
                <a:lnTo>
                  <a:pt x="893063" y="319278"/>
                </a:lnTo>
                <a:lnTo>
                  <a:pt x="896112" y="318516"/>
                </a:lnTo>
                <a:lnTo>
                  <a:pt x="898398" y="316230"/>
                </a:lnTo>
                <a:lnTo>
                  <a:pt x="898398" y="312420"/>
                </a:lnTo>
                <a:lnTo>
                  <a:pt x="893254" y="302133"/>
                </a:lnTo>
                <a:close/>
              </a:path>
              <a:path w="921385" h="373379">
                <a:moveTo>
                  <a:pt x="921258" y="288798"/>
                </a:moveTo>
                <a:lnTo>
                  <a:pt x="893254" y="302133"/>
                </a:lnTo>
                <a:lnTo>
                  <a:pt x="898398" y="312420"/>
                </a:lnTo>
                <a:lnTo>
                  <a:pt x="898398" y="316230"/>
                </a:lnTo>
                <a:lnTo>
                  <a:pt x="896112" y="318516"/>
                </a:lnTo>
                <a:lnTo>
                  <a:pt x="893063" y="319278"/>
                </a:lnTo>
                <a:lnTo>
                  <a:pt x="920967" y="319278"/>
                </a:lnTo>
                <a:lnTo>
                  <a:pt x="921258" y="288798"/>
                </a:lnTo>
                <a:close/>
              </a:path>
              <a:path w="921385" h="373379">
                <a:moveTo>
                  <a:pt x="601726" y="9144"/>
                </a:moveTo>
                <a:lnTo>
                  <a:pt x="518160" y="9144"/>
                </a:lnTo>
                <a:lnTo>
                  <a:pt x="555498" y="11430"/>
                </a:lnTo>
                <a:lnTo>
                  <a:pt x="579882" y="14478"/>
                </a:lnTo>
                <a:lnTo>
                  <a:pt x="592074" y="16764"/>
                </a:lnTo>
                <a:lnTo>
                  <a:pt x="603504" y="19050"/>
                </a:lnTo>
                <a:lnTo>
                  <a:pt x="615696" y="21336"/>
                </a:lnTo>
                <a:lnTo>
                  <a:pt x="627126" y="24384"/>
                </a:lnTo>
                <a:lnTo>
                  <a:pt x="637794" y="28194"/>
                </a:lnTo>
                <a:lnTo>
                  <a:pt x="649224" y="31242"/>
                </a:lnTo>
                <a:lnTo>
                  <a:pt x="688848" y="48768"/>
                </a:lnTo>
                <a:lnTo>
                  <a:pt x="733044" y="79248"/>
                </a:lnTo>
                <a:lnTo>
                  <a:pt x="773430" y="119634"/>
                </a:lnTo>
                <a:lnTo>
                  <a:pt x="787908" y="137922"/>
                </a:lnTo>
                <a:lnTo>
                  <a:pt x="795527" y="147828"/>
                </a:lnTo>
                <a:lnTo>
                  <a:pt x="829818" y="200406"/>
                </a:lnTo>
                <a:lnTo>
                  <a:pt x="855726" y="246887"/>
                </a:lnTo>
                <a:lnTo>
                  <a:pt x="880110" y="295656"/>
                </a:lnTo>
                <a:lnTo>
                  <a:pt x="884952" y="306086"/>
                </a:lnTo>
                <a:lnTo>
                  <a:pt x="893254" y="302133"/>
                </a:lnTo>
                <a:lnTo>
                  <a:pt x="863346" y="242316"/>
                </a:lnTo>
                <a:lnTo>
                  <a:pt x="837438" y="195834"/>
                </a:lnTo>
                <a:lnTo>
                  <a:pt x="810006" y="153162"/>
                </a:lnTo>
                <a:lnTo>
                  <a:pt x="794765" y="132587"/>
                </a:lnTo>
                <a:lnTo>
                  <a:pt x="787908" y="123444"/>
                </a:lnTo>
                <a:lnTo>
                  <a:pt x="780288" y="113537"/>
                </a:lnTo>
                <a:lnTo>
                  <a:pt x="771906" y="105156"/>
                </a:lnTo>
                <a:lnTo>
                  <a:pt x="764286" y="96012"/>
                </a:lnTo>
                <a:lnTo>
                  <a:pt x="755903" y="87630"/>
                </a:lnTo>
                <a:lnTo>
                  <a:pt x="739139" y="72390"/>
                </a:lnTo>
                <a:lnTo>
                  <a:pt x="729996" y="65532"/>
                </a:lnTo>
                <a:lnTo>
                  <a:pt x="721613" y="58674"/>
                </a:lnTo>
                <a:lnTo>
                  <a:pt x="683513" y="35814"/>
                </a:lnTo>
                <a:lnTo>
                  <a:pt x="640841" y="19050"/>
                </a:lnTo>
                <a:lnTo>
                  <a:pt x="617220" y="12954"/>
                </a:lnTo>
                <a:lnTo>
                  <a:pt x="605789" y="9906"/>
                </a:lnTo>
                <a:lnTo>
                  <a:pt x="601726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" name="object 14"/>
          <p:cNvSpPr/>
          <p:nvPr/>
        </p:nvSpPr>
        <p:spPr>
          <a:xfrm>
            <a:off x="2572174" y="4560675"/>
            <a:ext cx="1209410" cy="363008"/>
          </a:xfrm>
          <a:custGeom>
            <a:avLst/>
            <a:gdLst/>
            <a:ahLst/>
            <a:cxnLst/>
            <a:rect l="l" t="t" r="r" b="b"/>
            <a:pathLst>
              <a:path w="1243964" h="373379">
                <a:moveTo>
                  <a:pt x="699515" y="0"/>
                </a:moveTo>
                <a:lnTo>
                  <a:pt x="664463" y="0"/>
                </a:lnTo>
                <a:lnTo>
                  <a:pt x="611886" y="2286"/>
                </a:lnTo>
                <a:lnTo>
                  <a:pt x="594360" y="3810"/>
                </a:lnTo>
                <a:lnTo>
                  <a:pt x="577596" y="6096"/>
                </a:lnTo>
                <a:lnTo>
                  <a:pt x="560069" y="7620"/>
                </a:lnTo>
                <a:lnTo>
                  <a:pt x="493013" y="19050"/>
                </a:lnTo>
                <a:lnTo>
                  <a:pt x="430530" y="35814"/>
                </a:lnTo>
                <a:lnTo>
                  <a:pt x="372618" y="57912"/>
                </a:lnTo>
                <a:lnTo>
                  <a:pt x="330708" y="79248"/>
                </a:lnTo>
                <a:lnTo>
                  <a:pt x="316992" y="87630"/>
                </a:lnTo>
                <a:lnTo>
                  <a:pt x="303275" y="95250"/>
                </a:lnTo>
                <a:lnTo>
                  <a:pt x="289560" y="104394"/>
                </a:lnTo>
                <a:lnTo>
                  <a:pt x="276606" y="112776"/>
                </a:lnTo>
                <a:lnTo>
                  <a:pt x="262890" y="122682"/>
                </a:lnTo>
                <a:lnTo>
                  <a:pt x="224028" y="151637"/>
                </a:lnTo>
                <a:lnTo>
                  <a:pt x="172974" y="195072"/>
                </a:lnTo>
                <a:lnTo>
                  <a:pt x="122681" y="241554"/>
                </a:lnTo>
                <a:lnTo>
                  <a:pt x="49530" y="314706"/>
                </a:lnTo>
                <a:lnTo>
                  <a:pt x="762" y="365760"/>
                </a:lnTo>
                <a:lnTo>
                  <a:pt x="0" y="368808"/>
                </a:lnTo>
                <a:lnTo>
                  <a:pt x="1524" y="371856"/>
                </a:lnTo>
                <a:lnTo>
                  <a:pt x="4572" y="373380"/>
                </a:lnTo>
                <a:lnTo>
                  <a:pt x="7619" y="371856"/>
                </a:lnTo>
                <a:lnTo>
                  <a:pt x="55625" y="321564"/>
                </a:lnTo>
                <a:lnTo>
                  <a:pt x="80010" y="296418"/>
                </a:lnTo>
                <a:lnTo>
                  <a:pt x="129540" y="247650"/>
                </a:lnTo>
                <a:lnTo>
                  <a:pt x="179069" y="201930"/>
                </a:lnTo>
                <a:lnTo>
                  <a:pt x="242316" y="148590"/>
                </a:lnTo>
                <a:lnTo>
                  <a:pt x="281178" y="120396"/>
                </a:lnTo>
                <a:lnTo>
                  <a:pt x="321563" y="95250"/>
                </a:lnTo>
                <a:lnTo>
                  <a:pt x="335280" y="86868"/>
                </a:lnTo>
                <a:lnTo>
                  <a:pt x="376428" y="66294"/>
                </a:lnTo>
                <a:lnTo>
                  <a:pt x="390144" y="60198"/>
                </a:lnTo>
                <a:lnTo>
                  <a:pt x="404622" y="54102"/>
                </a:lnTo>
                <a:lnTo>
                  <a:pt x="419100" y="49530"/>
                </a:lnTo>
                <a:lnTo>
                  <a:pt x="433578" y="44196"/>
                </a:lnTo>
                <a:lnTo>
                  <a:pt x="448818" y="39624"/>
                </a:lnTo>
                <a:lnTo>
                  <a:pt x="479298" y="32004"/>
                </a:lnTo>
                <a:lnTo>
                  <a:pt x="511302" y="24384"/>
                </a:lnTo>
                <a:lnTo>
                  <a:pt x="528066" y="22098"/>
                </a:lnTo>
                <a:lnTo>
                  <a:pt x="544830" y="19050"/>
                </a:lnTo>
                <a:lnTo>
                  <a:pt x="578358" y="14478"/>
                </a:lnTo>
                <a:lnTo>
                  <a:pt x="612648" y="11430"/>
                </a:lnTo>
                <a:lnTo>
                  <a:pt x="664463" y="9144"/>
                </a:lnTo>
                <a:lnTo>
                  <a:pt x="812038" y="9144"/>
                </a:lnTo>
                <a:lnTo>
                  <a:pt x="800862" y="7620"/>
                </a:lnTo>
                <a:lnTo>
                  <a:pt x="784860" y="6096"/>
                </a:lnTo>
                <a:lnTo>
                  <a:pt x="768096" y="3810"/>
                </a:lnTo>
                <a:lnTo>
                  <a:pt x="750570" y="2286"/>
                </a:lnTo>
                <a:lnTo>
                  <a:pt x="699515" y="0"/>
                </a:lnTo>
                <a:close/>
              </a:path>
              <a:path w="1243964" h="373379">
                <a:moveTo>
                  <a:pt x="1200560" y="310669"/>
                </a:moveTo>
                <a:lnTo>
                  <a:pt x="1174241" y="327660"/>
                </a:lnTo>
                <a:lnTo>
                  <a:pt x="1243584" y="368808"/>
                </a:lnTo>
                <a:lnTo>
                  <a:pt x="1238358" y="323088"/>
                </a:lnTo>
                <a:lnTo>
                  <a:pt x="1210056" y="323088"/>
                </a:lnTo>
                <a:lnTo>
                  <a:pt x="1207008" y="320802"/>
                </a:lnTo>
                <a:lnTo>
                  <a:pt x="1200560" y="310669"/>
                </a:lnTo>
                <a:close/>
              </a:path>
              <a:path w="1243964" h="373379">
                <a:moveTo>
                  <a:pt x="1208023" y="305851"/>
                </a:moveTo>
                <a:lnTo>
                  <a:pt x="1200560" y="310669"/>
                </a:lnTo>
                <a:lnTo>
                  <a:pt x="1207008" y="320802"/>
                </a:lnTo>
                <a:lnTo>
                  <a:pt x="1210056" y="323088"/>
                </a:lnTo>
                <a:lnTo>
                  <a:pt x="1213103" y="322326"/>
                </a:lnTo>
                <a:lnTo>
                  <a:pt x="1215389" y="319278"/>
                </a:lnTo>
                <a:lnTo>
                  <a:pt x="1214627" y="316230"/>
                </a:lnTo>
                <a:lnTo>
                  <a:pt x="1208023" y="305851"/>
                </a:lnTo>
                <a:close/>
              </a:path>
              <a:path w="1243964" h="373379">
                <a:moveTo>
                  <a:pt x="1234439" y="288798"/>
                </a:moveTo>
                <a:lnTo>
                  <a:pt x="1208023" y="305851"/>
                </a:lnTo>
                <a:lnTo>
                  <a:pt x="1214627" y="316230"/>
                </a:lnTo>
                <a:lnTo>
                  <a:pt x="1215389" y="319278"/>
                </a:lnTo>
                <a:lnTo>
                  <a:pt x="1213103" y="322326"/>
                </a:lnTo>
                <a:lnTo>
                  <a:pt x="1210056" y="323088"/>
                </a:lnTo>
                <a:lnTo>
                  <a:pt x="1238358" y="323088"/>
                </a:lnTo>
                <a:lnTo>
                  <a:pt x="1234439" y="288798"/>
                </a:lnTo>
                <a:close/>
              </a:path>
              <a:path w="1243964" h="373379">
                <a:moveTo>
                  <a:pt x="812038" y="9144"/>
                </a:moveTo>
                <a:lnTo>
                  <a:pt x="699515" y="9144"/>
                </a:lnTo>
                <a:lnTo>
                  <a:pt x="750570" y="11430"/>
                </a:lnTo>
                <a:lnTo>
                  <a:pt x="783336" y="14478"/>
                </a:lnTo>
                <a:lnTo>
                  <a:pt x="816101" y="19050"/>
                </a:lnTo>
                <a:lnTo>
                  <a:pt x="831341" y="22098"/>
                </a:lnTo>
                <a:lnTo>
                  <a:pt x="847344" y="24384"/>
                </a:lnTo>
                <a:lnTo>
                  <a:pt x="891539" y="35814"/>
                </a:lnTo>
                <a:lnTo>
                  <a:pt x="931926" y="49530"/>
                </a:lnTo>
                <a:lnTo>
                  <a:pt x="944880" y="54102"/>
                </a:lnTo>
                <a:lnTo>
                  <a:pt x="969263" y="66294"/>
                </a:lnTo>
                <a:lnTo>
                  <a:pt x="980694" y="72390"/>
                </a:lnTo>
                <a:lnTo>
                  <a:pt x="992124" y="80010"/>
                </a:lnTo>
                <a:lnTo>
                  <a:pt x="1003553" y="86868"/>
                </a:lnTo>
                <a:lnTo>
                  <a:pt x="1035558" y="111252"/>
                </a:lnTo>
                <a:lnTo>
                  <a:pt x="1066038" y="138684"/>
                </a:lnTo>
                <a:lnTo>
                  <a:pt x="1104138" y="179070"/>
                </a:lnTo>
                <a:lnTo>
                  <a:pt x="1139952" y="224028"/>
                </a:lnTo>
                <a:lnTo>
                  <a:pt x="1174241" y="271272"/>
                </a:lnTo>
                <a:lnTo>
                  <a:pt x="1200560" y="310669"/>
                </a:lnTo>
                <a:lnTo>
                  <a:pt x="1208023" y="305851"/>
                </a:lnTo>
                <a:lnTo>
                  <a:pt x="1198626" y="291084"/>
                </a:lnTo>
                <a:lnTo>
                  <a:pt x="1181862" y="265938"/>
                </a:lnTo>
                <a:lnTo>
                  <a:pt x="1164336" y="242316"/>
                </a:lnTo>
                <a:lnTo>
                  <a:pt x="1147572" y="218694"/>
                </a:lnTo>
                <a:lnTo>
                  <a:pt x="1110996" y="173736"/>
                </a:lnTo>
                <a:lnTo>
                  <a:pt x="1082802" y="142494"/>
                </a:lnTo>
                <a:lnTo>
                  <a:pt x="1072134" y="132587"/>
                </a:lnTo>
                <a:lnTo>
                  <a:pt x="1062227" y="122682"/>
                </a:lnTo>
                <a:lnTo>
                  <a:pt x="1030986" y="96012"/>
                </a:lnTo>
                <a:lnTo>
                  <a:pt x="996696" y="72390"/>
                </a:lnTo>
                <a:lnTo>
                  <a:pt x="985265" y="64770"/>
                </a:lnTo>
                <a:lnTo>
                  <a:pt x="947927" y="45720"/>
                </a:lnTo>
                <a:lnTo>
                  <a:pt x="908303" y="31242"/>
                </a:lnTo>
                <a:lnTo>
                  <a:pt x="864108" y="19050"/>
                </a:lnTo>
                <a:lnTo>
                  <a:pt x="817626" y="9906"/>
                </a:lnTo>
                <a:lnTo>
                  <a:pt x="812038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" name="object 15"/>
          <p:cNvSpPr/>
          <p:nvPr/>
        </p:nvSpPr>
        <p:spPr>
          <a:xfrm>
            <a:off x="3147801" y="4459921"/>
            <a:ext cx="1524265" cy="464256"/>
          </a:xfrm>
          <a:custGeom>
            <a:avLst/>
            <a:gdLst/>
            <a:ahLst/>
            <a:cxnLst/>
            <a:rect l="l" t="t" r="r" b="b"/>
            <a:pathLst>
              <a:path w="1567814" h="477520">
                <a:moveTo>
                  <a:pt x="880872" y="0"/>
                </a:moveTo>
                <a:lnTo>
                  <a:pt x="837438" y="0"/>
                </a:lnTo>
                <a:lnTo>
                  <a:pt x="793241" y="1524"/>
                </a:lnTo>
                <a:lnTo>
                  <a:pt x="705612" y="9905"/>
                </a:lnTo>
                <a:lnTo>
                  <a:pt x="621791" y="24384"/>
                </a:lnTo>
                <a:lnTo>
                  <a:pt x="601217" y="29717"/>
                </a:lnTo>
                <a:lnTo>
                  <a:pt x="581406" y="34289"/>
                </a:lnTo>
                <a:lnTo>
                  <a:pt x="542544" y="45719"/>
                </a:lnTo>
                <a:lnTo>
                  <a:pt x="487679" y="66293"/>
                </a:lnTo>
                <a:lnTo>
                  <a:pt x="451865" y="83058"/>
                </a:lnTo>
                <a:lnTo>
                  <a:pt x="399288" y="112013"/>
                </a:lnTo>
                <a:lnTo>
                  <a:pt x="382524" y="122681"/>
                </a:lnTo>
                <a:lnTo>
                  <a:pt x="364998" y="133350"/>
                </a:lnTo>
                <a:lnTo>
                  <a:pt x="331470" y="156972"/>
                </a:lnTo>
                <a:lnTo>
                  <a:pt x="298703" y="182117"/>
                </a:lnTo>
                <a:lnTo>
                  <a:pt x="282701" y="195072"/>
                </a:lnTo>
                <a:lnTo>
                  <a:pt x="265938" y="208025"/>
                </a:lnTo>
                <a:lnTo>
                  <a:pt x="249936" y="221741"/>
                </a:lnTo>
                <a:lnTo>
                  <a:pt x="233934" y="236219"/>
                </a:lnTo>
                <a:lnTo>
                  <a:pt x="217932" y="249936"/>
                </a:lnTo>
                <a:lnTo>
                  <a:pt x="186689" y="279653"/>
                </a:lnTo>
                <a:lnTo>
                  <a:pt x="124206" y="340613"/>
                </a:lnTo>
                <a:lnTo>
                  <a:pt x="93725" y="372617"/>
                </a:lnTo>
                <a:lnTo>
                  <a:pt x="62484" y="404622"/>
                </a:lnTo>
                <a:lnTo>
                  <a:pt x="32003" y="436625"/>
                </a:lnTo>
                <a:lnTo>
                  <a:pt x="1524" y="469391"/>
                </a:lnTo>
                <a:lnTo>
                  <a:pt x="0" y="472439"/>
                </a:lnTo>
                <a:lnTo>
                  <a:pt x="1524" y="475488"/>
                </a:lnTo>
                <a:lnTo>
                  <a:pt x="5334" y="477012"/>
                </a:lnTo>
                <a:lnTo>
                  <a:pt x="8381" y="475488"/>
                </a:lnTo>
                <a:lnTo>
                  <a:pt x="38862" y="442722"/>
                </a:lnTo>
                <a:lnTo>
                  <a:pt x="130301" y="346710"/>
                </a:lnTo>
                <a:lnTo>
                  <a:pt x="192786" y="285750"/>
                </a:lnTo>
                <a:lnTo>
                  <a:pt x="224027" y="256793"/>
                </a:lnTo>
                <a:lnTo>
                  <a:pt x="272034" y="214884"/>
                </a:lnTo>
                <a:lnTo>
                  <a:pt x="304038" y="188975"/>
                </a:lnTo>
                <a:lnTo>
                  <a:pt x="336803" y="163829"/>
                </a:lnTo>
                <a:lnTo>
                  <a:pt x="370332" y="140969"/>
                </a:lnTo>
                <a:lnTo>
                  <a:pt x="403860" y="119634"/>
                </a:lnTo>
                <a:lnTo>
                  <a:pt x="421386" y="109727"/>
                </a:lnTo>
                <a:lnTo>
                  <a:pt x="438150" y="99822"/>
                </a:lnTo>
                <a:lnTo>
                  <a:pt x="455675" y="91439"/>
                </a:lnTo>
                <a:lnTo>
                  <a:pt x="473201" y="82296"/>
                </a:lnTo>
                <a:lnTo>
                  <a:pt x="491489" y="74675"/>
                </a:lnTo>
                <a:lnTo>
                  <a:pt x="509015" y="67055"/>
                </a:lnTo>
                <a:lnTo>
                  <a:pt x="527303" y="60960"/>
                </a:lnTo>
                <a:lnTo>
                  <a:pt x="545591" y="54101"/>
                </a:lnTo>
                <a:lnTo>
                  <a:pt x="583691" y="43434"/>
                </a:lnTo>
                <a:lnTo>
                  <a:pt x="643889" y="28955"/>
                </a:lnTo>
                <a:lnTo>
                  <a:pt x="728472" y="16001"/>
                </a:lnTo>
                <a:lnTo>
                  <a:pt x="794003" y="10667"/>
                </a:lnTo>
                <a:lnTo>
                  <a:pt x="837438" y="9143"/>
                </a:lnTo>
                <a:lnTo>
                  <a:pt x="1002029" y="9143"/>
                </a:lnTo>
                <a:lnTo>
                  <a:pt x="946403" y="3048"/>
                </a:lnTo>
                <a:lnTo>
                  <a:pt x="924306" y="1524"/>
                </a:lnTo>
                <a:lnTo>
                  <a:pt x="880872" y="0"/>
                </a:lnTo>
                <a:close/>
              </a:path>
              <a:path w="1567814" h="477520">
                <a:moveTo>
                  <a:pt x="1525013" y="413973"/>
                </a:moveTo>
                <a:lnTo>
                  <a:pt x="1498853" y="430529"/>
                </a:lnTo>
                <a:lnTo>
                  <a:pt x="1567434" y="472439"/>
                </a:lnTo>
                <a:lnTo>
                  <a:pt x="1562564" y="425958"/>
                </a:lnTo>
                <a:lnTo>
                  <a:pt x="1534667" y="425958"/>
                </a:lnTo>
                <a:lnTo>
                  <a:pt x="1531620" y="424434"/>
                </a:lnTo>
                <a:lnTo>
                  <a:pt x="1525013" y="413973"/>
                </a:lnTo>
                <a:close/>
              </a:path>
              <a:path w="1567814" h="477520">
                <a:moveTo>
                  <a:pt x="1532614" y="409162"/>
                </a:moveTo>
                <a:lnTo>
                  <a:pt x="1525013" y="413973"/>
                </a:lnTo>
                <a:lnTo>
                  <a:pt x="1531620" y="424434"/>
                </a:lnTo>
                <a:lnTo>
                  <a:pt x="1534667" y="425958"/>
                </a:lnTo>
                <a:lnTo>
                  <a:pt x="1537715" y="425196"/>
                </a:lnTo>
                <a:lnTo>
                  <a:pt x="1539239" y="422910"/>
                </a:lnTo>
                <a:lnTo>
                  <a:pt x="1539239" y="419100"/>
                </a:lnTo>
                <a:lnTo>
                  <a:pt x="1532614" y="409162"/>
                </a:lnTo>
                <a:close/>
              </a:path>
              <a:path w="1567814" h="477520">
                <a:moveTo>
                  <a:pt x="1559052" y="392429"/>
                </a:moveTo>
                <a:lnTo>
                  <a:pt x="1532614" y="409162"/>
                </a:lnTo>
                <a:lnTo>
                  <a:pt x="1539239" y="419100"/>
                </a:lnTo>
                <a:lnTo>
                  <a:pt x="1539239" y="422910"/>
                </a:lnTo>
                <a:lnTo>
                  <a:pt x="1537715" y="425196"/>
                </a:lnTo>
                <a:lnTo>
                  <a:pt x="1534667" y="425958"/>
                </a:lnTo>
                <a:lnTo>
                  <a:pt x="1562564" y="425958"/>
                </a:lnTo>
                <a:lnTo>
                  <a:pt x="1559052" y="392429"/>
                </a:lnTo>
                <a:close/>
              </a:path>
              <a:path w="1567814" h="477520">
                <a:moveTo>
                  <a:pt x="1002029" y="9143"/>
                </a:moveTo>
                <a:lnTo>
                  <a:pt x="880872" y="9143"/>
                </a:lnTo>
                <a:lnTo>
                  <a:pt x="924306" y="10667"/>
                </a:lnTo>
                <a:lnTo>
                  <a:pt x="966215" y="13715"/>
                </a:lnTo>
                <a:lnTo>
                  <a:pt x="1048512" y="25146"/>
                </a:lnTo>
                <a:lnTo>
                  <a:pt x="1105662" y="38100"/>
                </a:lnTo>
                <a:lnTo>
                  <a:pt x="1158239" y="54101"/>
                </a:lnTo>
                <a:lnTo>
                  <a:pt x="1175003" y="60960"/>
                </a:lnTo>
                <a:lnTo>
                  <a:pt x="1191006" y="67055"/>
                </a:lnTo>
                <a:lnTo>
                  <a:pt x="1221486" y="82296"/>
                </a:lnTo>
                <a:lnTo>
                  <a:pt x="1236726" y="90677"/>
                </a:lnTo>
                <a:lnTo>
                  <a:pt x="1251203" y="99822"/>
                </a:lnTo>
                <a:lnTo>
                  <a:pt x="1264920" y="109727"/>
                </a:lnTo>
                <a:lnTo>
                  <a:pt x="1279398" y="119634"/>
                </a:lnTo>
                <a:lnTo>
                  <a:pt x="1331976" y="163829"/>
                </a:lnTo>
                <a:lnTo>
                  <a:pt x="1369314" y="201167"/>
                </a:lnTo>
                <a:lnTo>
                  <a:pt x="1380744" y="214884"/>
                </a:lnTo>
                <a:lnTo>
                  <a:pt x="1392936" y="228600"/>
                </a:lnTo>
                <a:lnTo>
                  <a:pt x="1459991" y="315467"/>
                </a:lnTo>
                <a:lnTo>
                  <a:pt x="1501902" y="377951"/>
                </a:lnTo>
                <a:lnTo>
                  <a:pt x="1525013" y="413973"/>
                </a:lnTo>
                <a:lnTo>
                  <a:pt x="1532614" y="409162"/>
                </a:lnTo>
                <a:lnTo>
                  <a:pt x="1530096" y="405384"/>
                </a:lnTo>
                <a:lnTo>
                  <a:pt x="1509522" y="372617"/>
                </a:lnTo>
                <a:lnTo>
                  <a:pt x="1466850" y="310134"/>
                </a:lnTo>
                <a:lnTo>
                  <a:pt x="1422653" y="250698"/>
                </a:lnTo>
                <a:lnTo>
                  <a:pt x="1375410" y="195072"/>
                </a:lnTo>
                <a:lnTo>
                  <a:pt x="1338072" y="156972"/>
                </a:lnTo>
                <a:lnTo>
                  <a:pt x="1298448" y="122681"/>
                </a:lnTo>
                <a:lnTo>
                  <a:pt x="1255776" y="92201"/>
                </a:lnTo>
                <a:lnTo>
                  <a:pt x="1210056" y="66293"/>
                </a:lnTo>
                <a:lnTo>
                  <a:pt x="1161288" y="45719"/>
                </a:lnTo>
                <a:lnTo>
                  <a:pt x="1107948" y="29717"/>
                </a:lnTo>
                <a:lnTo>
                  <a:pt x="1088898" y="24384"/>
                </a:lnTo>
                <a:lnTo>
                  <a:pt x="1050036" y="16763"/>
                </a:lnTo>
                <a:lnTo>
                  <a:pt x="1029462" y="12953"/>
                </a:lnTo>
                <a:lnTo>
                  <a:pt x="1008888" y="9905"/>
                </a:lnTo>
                <a:lnTo>
                  <a:pt x="1002029" y="91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" name="object 16"/>
          <p:cNvSpPr/>
          <p:nvPr/>
        </p:nvSpPr>
        <p:spPr>
          <a:xfrm>
            <a:off x="2928514" y="5279284"/>
            <a:ext cx="1468702" cy="412397"/>
          </a:xfrm>
          <a:custGeom>
            <a:avLst/>
            <a:gdLst/>
            <a:ahLst/>
            <a:cxnLst/>
            <a:rect l="l" t="t" r="r" b="b"/>
            <a:pathLst>
              <a:path w="1510664" h="424179">
                <a:moveTo>
                  <a:pt x="4571" y="0"/>
                </a:moveTo>
                <a:lnTo>
                  <a:pt x="1524" y="1524"/>
                </a:lnTo>
                <a:lnTo>
                  <a:pt x="0" y="4571"/>
                </a:lnTo>
                <a:lnTo>
                  <a:pt x="1524" y="7619"/>
                </a:lnTo>
                <a:lnTo>
                  <a:pt x="60197" y="65531"/>
                </a:lnTo>
                <a:lnTo>
                  <a:pt x="119633" y="121919"/>
                </a:lnTo>
                <a:lnTo>
                  <a:pt x="149351" y="149351"/>
                </a:lnTo>
                <a:lnTo>
                  <a:pt x="179831" y="176021"/>
                </a:lnTo>
                <a:lnTo>
                  <a:pt x="210312" y="201929"/>
                </a:lnTo>
                <a:lnTo>
                  <a:pt x="240791" y="227075"/>
                </a:lnTo>
                <a:lnTo>
                  <a:pt x="272034" y="250697"/>
                </a:lnTo>
                <a:lnTo>
                  <a:pt x="288036" y="262889"/>
                </a:lnTo>
                <a:lnTo>
                  <a:pt x="304038" y="273557"/>
                </a:lnTo>
                <a:lnTo>
                  <a:pt x="319277" y="284988"/>
                </a:lnTo>
                <a:lnTo>
                  <a:pt x="336041" y="294893"/>
                </a:lnTo>
                <a:lnTo>
                  <a:pt x="401574" y="333755"/>
                </a:lnTo>
                <a:lnTo>
                  <a:pt x="452627" y="357377"/>
                </a:lnTo>
                <a:lnTo>
                  <a:pt x="470153" y="364997"/>
                </a:lnTo>
                <a:lnTo>
                  <a:pt x="486917" y="371093"/>
                </a:lnTo>
                <a:lnTo>
                  <a:pt x="505205" y="377189"/>
                </a:lnTo>
                <a:lnTo>
                  <a:pt x="522731" y="383286"/>
                </a:lnTo>
                <a:lnTo>
                  <a:pt x="560069" y="393191"/>
                </a:lnTo>
                <a:lnTo>
                  <a:pt x="598931" y="402336"/>
                </a:lnTo>
                <a:lnTo>
                  <a:pt x="680465" y="415289"/>
                </a:lnTo>
                <a:lnTo>
                  <a:pt x="764286" y="422147"/>
                </a:lnTo>
                <a:lnTo>
                  <a:pt x="806958" y="423671"/>
                </a:lnTo>
                <a:lnTo>
                  <a:pt x="848867" y="423671"/>
                </a:lnTo>
                <a:lnTo>
                  <a:pt x="890777" y="422147"/>
                </a:lnTo>
                <a:lnTo>
                  <a:pt x="952500" y="417575"/>
                </a:lnTo>
                <a:lnTo>
                  <a:pt x="972312" y="415289"/>
                </a:lnTo>
                <a:lnTo>
                  <a:pt x="828293" y="415289"/>
                </a:lnTo>
                <a:lnTo>
                  <a:pt x="806958" y="414527"/>
                </a:lnTo>
                <a:lnTo>
                  <a:pt x="785622" y="414527"/>
                </a:lnTo>
                <a:lnTo>
                  <a:pt x="765048" y="413003"/>
                </a:lnTo>
                <a:lnTo>
                  <a:pt x="743712" y="412241"/>
                </a:lnTo>
                <a:lnTo>
                  <a:pt x="681227" y="406145"/>
                </a:lnTo>
                <a:lnTo>
                  <a:pt x="621029" y="397001"/>
                </a:lnTo>
                <a:lnTo>
                  <a:pt x="581405" y="389381"/>
                </a:lnTo>
                <a:lnTo>
                  <a:pt x="544067" y="379475"/>
                </a:lnTo>
                <a:lnTo>
                  <a:pt x="525779" y="374903"/>
                </a:lnTo>
                <a:lnTo>
                  <a:pt x="473201" y="356615"/>
                </a:lnTo>
                <a:lnTo>
                  <a:pt x="422148" y="333755"/>
                </a:lnTo>
                <a:lnTo>
                  <a:pt x="406146" y="325374"/>
                </a:lnTo>
                <a:lnTo>
                  <a:pt x="389381" y="316991"/>
                </a:lnTo>
                <a:lnTo>
                  <a:pt x="372617" y="307847"/>
                </a:lnTo>
                <a:lnTo>
                  <a:pt x="340613" y="288036"/>
                </a:lnTo>
                <a:lnTo>
                  <a:pt x="308610" y="266700"/>
                </a:lnTo>
                <a:lnTo>
                  <a:pt x="293369" y="255269"/>
                </a:lnTo>
                <a:lnTo>
                  <a:pt x="277367" y="243839"/>
                </a:lnTo>
                <a:lnTo>
                  <a:pt x="215645" y="195071"/>
                </a:lnTo>
                <a:lnTo>
                  <a:pt x="155447" y="142493"/>
                </a:lnTo>
                <a:lnTo>
                  <a:pt x="125730" y="115062"/>
                </a:lnTo>
                <a:lnTo>
                  <a:pt x="66293" y="58674"/>
                </a:lnTo>
                <a:lnTo>
                  <a:pt x="7619" y="1524"/>
                </a:lnTo>
                <a:lnTo>
                  <a:pt x="4571" y="0"/>
                </a:lnTo>
                <a:close/>
              </a:path>
              <a:path w="1510664" h="424179">
                <a:moveTo>
                  <a:pt x="1465835" y="61092"/>
                </a:moveTo>
                <a:lnTo>
                  <a:pt x="1447038" y="87629"/>
                </a:lnTo>
                <a:lnTo>
                  <a:pt x="1427226" y="115824"/>
                </a:lnTo>
                <a:lnTo>
                  <a:pt x="1406652" y="143255"/>
                </a:lnTo>
                <a:lnTo>
                  <a:pt x="1363979" y="195833"/>
                </a:lnTo>
                <a:lnTo>
                  <a:pt x="1319022" y="244601"/>
                </a:lnTo>
                <a:lnTo>
                  <a:pt x="1295400" y="266700"/>
                </a:lnTo>
                <a:lnTo>
                  <a:pt x="1283969" y="277367"/>
                </a:lnTo>
                <a:lnTo>
                  <a:pt x="1245869" y="307847"/>
                </a:lnTo>
                <a:lnTo>
                  <a:pt x="1205484" y="334517"/>
                </a:lnTo>
                <a:lnTo>
                  <a:pt x="1162812" y="356615"/>
                </a:lnTo>
                <a:lnTo>
                  <a:pt x="1132331" y="368807"/>
                </a:lnTo>
                <a:lnTo>
                  <a:pt x="1116329" y="374903"/>
                </a:lnTo>
                <a:lnTo>
                  <a:pt x="1100327" y="379475"/>
                </a:lnTo>
                <a:lnTo>
                  <a:pt x="1082802" y="384809"/>
                </a:lnTo>
                <a:lnTo>
                  <a:pt x="1065276" y="389381"/>
                </a:lnTo>
                <a:lnTo>
                  <a:pt x="971550" y="406145"/>
                </a:lnTo>
                <a:lnTo>
                  <a:pt x="931163" y="410717"/>
                </a:lnTo>
                <a:lnTo>
                  <a:pt x="890777" y="413003"/>
                </a:lnTo>
                <a:lnTo>
                  <a:pt x="869441" y="414527"/>
                </a:lnTo>
                <a:lnTo>
                  <a:pt x="848867" y="414527"/>
                </a:lnTo>
                <a:lnTo>
                  <a:pt x="828293" y="415289"/>
                </a:lnTo>
                <a:lnTo>
                  <a:pt x="972312" y="415289"/>
                </a:lnTo>
                <a:lnTo>
                  <a:pt x="1030986" y="406145"/>
                </a:lnTo>
                <a:lnTo>
                  <a:pt x="1102614" y="388619"/>
                </a:lnTo>
                <a:lnTo>
                  <a:pt x="1165860" y="364997"/>
                </a:lnTo>
                <a:lnTo>
                  <a:pt x="1210055" y="342138"/>
                </a:lnTo>
                <a:lnTo>
                  <a:pt x="1251203" y="314705"/>
                </a:lnTo>
                <a:lnTo>
                  <a:pt x="1264158" y="305562"/>
                </a:lnTo>
                <a:lnTo>
                  <a:pt x="1301496" y="273557"/>
                </a:lnTo>
                <a:lnTo>
                  <a:pt x="1348739" y="226313"/>
                </a:lnTo>
                <a:lnTo>
                  <a:pt x="1392936" y="175259"/>
                </a:lnTo>
                <a:lnTo>
                  <a:pt x="1434084" y="121157"/>
                </a:lnTo>
                <a:lnTo>
                  <a:pt x="1473121" y="66108"/>
                </a:lnTo>
                <a:lnTo>
                  <a:pt x="1465835" y="61092"/>
                </a:lnTo>
                <a:close/>
              </a:path>
              <a:path w="1510664" h="424179">
                <a:moveTo>
                  <a:pt x="1503799" y="49529"/>
                </a:moveTo>
                <a:lnTo>
                  <a:pt x="1475231" y="49529"/>
                </a:lnTo>
                <a:lnTo>
                  <a:pt x="1479041" y="50291"/>
                </a:lnTo>
                <a:lnTo>
                  <a:pt x="1480565" y="53339"/>
                </a:lnTo>
                <a:lnTo>
                  <a:pt x="1479803" y="56387"/>
                </a:lnTo>
                <a:lnTo>
                  <a:pt x="1473121" y="66108"/>
                </a:lnTo>
                <a:lnTo>
                  <a:pt x="1498853" y="83819"/>
                </a:lnTo>
                <a:lnTo>
                  <a:pt x="1503799" y="49529"/>
                </a:lnTo>
                <a:close/>
              </a:path>
              <a:path w="1510664" h="424179">
                <a:moveTo>
                  <a:pt x="1475231" y="49529"/>
                </a:moveTo>
                <a:lnTo>
                  <a:pt x="1472946" y="51053"/>
                </a:lnTo>
                <a:lnTo>
                  <a:pt x="1465835" y="61092"/>
                </a:lnTo>
                <a:lnTo>
                  <a:pt x="1473121" y="66108"/>
                </a:lnTo>
                <a:lnTo>
                  <a:pt x="1479803" y="56387"/>
                </a:lnTo>
                <a:lnTo>
                  <a:pt x="1480565" y="53339"/>
                </a:lnTo>
                <a:lnTo>
                  <a:pt x="1479041" y="50291"/>
                </a:lnTo>
                <a:lnTo>
                  <a:pt x="1475231" y="49529"/>
                </a:lnTo>
                <a:close/>
              </a:path>
              <a:path w="1510664" h="424179">
                <a:moveTo>
                  <a:pt x="1510284" y="4571"/>
                </a:moveTo>
                <a:lnTo>
                  <a:pt x="1440179" y="43433"/>
                </a:lnTo>
                <a:lnTo>
                  <a:pt x="1465835" y="61092"/>
                </a:lnTo>
                <a:lnTo>
                  <a:pt x="1472946" y="51053"/>
                </a:lnTo>
                <a:lnTo>
                  <a:pt x="1475231" y="49529"/>
                </a:lnTo>
                <a:lnTo>
                  <a:pt x="1503799" y="49529"/>
                </a:lnTo>
                <a:lnTo>
                  <a:pt x="1510284" y="45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" name="object 17"/>
          <p:cNvSpPr/>
          <p:nvPr/>
        </p:nvSpPr>
        <p:spPr>
          <a:xfrm>
            <a:off x="2928513" y="5279284"/>
            <a:ext cx="1154465" cy="311150"/>
          </a:xfrm>
          <a:custGeom>
            <a:avLst/>
            <a:gdLst/>
            <a:ahLst/>
            <a:cxnLst/>
            <a:rect l="l" t="t" r="r" b="b"/>
            <a:pathLst>
              <a:path w="1187450" h="320039">
                <a:moveTo>
                  <a:pt x="4571" y="0"/>
                </a:moveTo>
                <a:lnTo>
                  <a:pt x="1524" y="1524"/>
                </a:lnTo>
                <a:lnTo>
                  <a:pt x="0" y="4571"/>
                </a:lnTo>
                <a:lnTo>
                  <a:pt x="1524" y="7619"/>
                </a:lnTo>
                <a:lnTo>
                  <a:pt x="70865" y="72389"/>
                </a:lnTo>
                <a:lnTo>
                  <a:pt x="141731" y="134112"/>
                </a:lnTo>
                <a:lnTo>
                  <a:pt x="189737" y="172212"/>
                </a:lnTo>
                <a:lnTo>
                  <a:pt x="239267" y="207263"/>
                </a:lnTo>
                <a:lnTo>
                  <a:pt x="290322" y="238505"/>
                </a:lnTo>
                <a:lnTo>
                  <a:pt x="329184" y="259079"/>
                </a:lnTo>
                <a:lnTo>
                  <a:pt x="383286" y="281177"/>
                </a:lnTo>
                <a:lnTo>
                  <a:pt x="425958" y="293369"/>
                </a:lnTo>
                <a:lnTo>
                  <a:pt x="518922" y="311657"/>
                </a:lnTo>
                <a:lnTo>
                  <a:pt x="584453" y="317753"/>
                </a:lnTo>
                <a:lnTo>
                  <a:pt x="651510" y="320039"/>
                </a:lnTo>
                <a:lnTo>
                  <a:pt x="684276" y="319277"/>
                </a:lnTo>
                <a:lnTo>
                  <a:pt x="717041" y="317753"/>
                </a:lnTo>
                <a:lnTo>
                  <a:pt x="749046" y="315467"/>
                </a:lnTo>
                <a:lnTo>
                  <a:pt x="780288" y="311657"/>
                </a:lnTo>
                <a:lnTo>
                  <a:pt x="785622" y="310895"/>
                </a:lnTo>
                <a:lnTo>
                  <a:pt x="618743" y="310895"/>
                </a:lnTo>
                <a:lnTo>
                  <a:pt x="585215" y="309371"/>
                </a:lnTo>
                <a:lnTo>
                  <a:pt x="520446" y="302513"/>
                </a:lnTo>
                <a:lnTo>
                  <a:pt x="457962" y="291845"/>
                </a:lnTo>
                <a:lnTo>
                  <a:pt x="414527" y="281177"/>
                </a:lnTo>
                <a:lnTo>
                  <a:pt x="373379" y="267462"/>
                </a:lnTo>
                <a:lnTo>
                  <a:pt x="332993" y="250697"/>
                </a:lnTo>
                <a:lnTo>
                  <a:pt x="294131" y="230886"/>
                </a:lnTo>
                <a:lnTo>
                  <a:pt x="281939" y="223265"/>
                </a:lnTo>
                <a:lnTo>
                  <a:pt x="268986" y="215645"/>
                </a:lnTo>
                <a:lnTo>
                  <a:pt x="243839" y="200405"/>
                </a:lnTo>
                <a:lnTo>
                  <a:pt x="195071" y="165353"/>
                </a:lnTo>
                <a:lnTo>
                  <a:pt x="171450" y="146303"/>
                </a:lnTo>
                <a:lnTo>
                  <a:pt x="147065" y="127253"/>
                </a:lnTo>
                <a:lnTo>
                  <a:pt x="123443" y="107441"/>
                </a:lnTo>
                <a:lnTo>
                  <a:pt x="76914" y="65487"/>
                </a:lnTo>
                <a:lnTo>
                  <a:pt x="54101" y="44195"/>
                </a:lnTo>
                <a:lnTo>
                  <a:pt x="7619" y="1524"/>
                </a:lnTo>
                <a:lnTo>
                  <a:pt x="4571" y="0"/>
                </a:lnTo>
                <a:close/>
              </a:path>
              <a:path w="1187450" h="320039">
                <a:moveTo>
                  <a:pt x="1141877" y="60398"/>
                </a:moveTo>
                <a:lnTo>
                  <a:pt x="1105662" y="107441"/>
                </a:lnTo>
                <a:lnTo>
                  <a:pt x="1072134" y="147065"/>
                </a:lnTo>
                <a:lnTo>
                  <a:pt x="1037081" y="183641"/>
                </a:lnTo>
                <a:lnTo>
                  <a:pt x="998981" y="216407"/>
                </a:lnTo>
                <a:lnTo>
                  <a:pt x="958596" y="244601"/>
                </a:lnTo>
                <a:lnTo>
                  <a:pt x="914400" y="267462"/>
                </a:lnTo>
                <a:lnTo>
                  <a:pt x="877824" y="281177"/>
                </a:lnTo>
                <a:lnTo>
                  <a:pt x="838200" y="291845"/>
                </a:lnTo>
                <a:lnTo>
                  <a:pt x="779526" y="302513"/>
                </a:lnTo>
                <a:lnTo>
                  <a:pt x="717041" y="309371"/>
                </a:lnTo>
                <a:lnTo>
                  <a:pt x="684276" y="310895"/>
                </a:lnTo>
                <a:lnTo>
                  <a:pt x="785622" y="310895"/>
                </a:lnTo>
                <a:lnTo>
                  <a:pt x="796289" y="309371"/>
                </a:lnTo>
                <a:lnTo>
                  <a:pt x="810767" y="306324"/>
                </a:lnTo>
                <a:lnTo>
                  <a:pt x="825246" y="304038"/>
                </a:lnTo>
                <a:lnTo>
                  <a:pt x="867155" y="293369"/>
                </a:lnTo>
                <a:lnTo>
                  <a:pt x="905255" y="281177"/>
                </a:lnTo>
                <a:lnTo>
                  <a:pt x="941069" y="264413"/>
                </a:lnTo>
                <a:lnTo>
                  <a:pt x="951738" y="258317"/>
                </a:lnTo>
                <a:lnTo>
                  <a:pt x="963167" y="252221"/>
                </a:lnTo>
                <a:lnTo>
                  <a:pt x="984503" y="238505"/>
                </a:lnTo>
                <a:lnTo>
                  <a:pt x="994410" y="230886"/>
                </a:lnTo>
                <a:lnTo>
                  <a:pt x="1005077" y="223265"/>
                </a:lnTo>
                <a:lnTo>
                  <a:pt x="1043177" y="189737"/>
                </a:lnTo>
                <a:lnTo>
                  <a:pt x="1078991" y="153162"/>
                </a:lnTo>
                <a:lnTo>
                  <a:pt x="1112519" y="113537"/>
                </a:lnTo>
                <a:lnTo>
                  <a:pt x="1144524" y="71627"/>
                </a:lnTo>
                <a:lnTo>
                  <a:pt x="1148909" y="65487"/>
                </a:lnTo>
                <a:lnTo>
                  <a:pt x="1141877" y="60398"/>
                </a:lnTo>
                <a:close/>
              </a:path>
              <a:path w="1187450" h="320039">
                <a:moveTo>
                  <a:pt x="1179971" y="48767"/>
                </a:moveTo>
                <a:lnTo>
                  <a:pt x="1152143" y="48767"/>
                </a:lnTo>
                <a:lnTo>
                  <a:pt x="1155191" y="49529"/>
                </a:lnTo>
                <a:lnTo>
                  <a:pt x="1156715" y="52577"/>
                </a:lnTo>
                <a:lnTo>
                  <a:pt x="1155953" y="55625"/>
                </a:lnTo>
                <a:lnTo>
                  <a:pt x="1148909" y="65487"/>
                </a:lnTo>
                <a:lnTo>
                  <a:pt x="1174241" y="83819"/>
                </a:lnTo>
                <a:lnTo>
                  <a:pt x="1179971" y="48767"/>
                </a:lnTo>
                <a:close/>
              </a:path>
              <a:path w="1187450" h="320039">
                <a:moveTo>
                  <a:pt x="1152143" y="48767"/>
                </a:moveTo>
                <a:lnTo>
                  <a:pt x="1149096" y="50291"/>
                </a:lnTo>
                <a:lnTo>
                  <a:pt x="1141877" y="60398"/>
                </a:lnTo>
                <a:lnTo>
                  <a:pt x="1148909" y="65487"/>
                </a:lnTo>
                <a:lnTo>
                  <a:pt x="1155953" y="55625"/>
                </a:lnTo>
                <a:lnTo>
                  <a:pt x="1156715" y="52577"/>
                </a:lnTo>
                <a:lnTo>
                  <a:pt x="1155191" y="49529"/>
                </a:lnTo>
                <a:lnTo>
                  <a:pt x="1152143" y="48767"/>
                </a:lnTo>
                <a:close/>
              </a:path>
              <a:path w="1187450" h="320039">
                <a:moveTo>
                  <a:pt x="1187196" y="4571"/>
                </a:moveTo>
                <a:lnTo>
                  <a:pt x="1116329" y="41909"/>
                </a:lnTo>
                <a:lnTo>
                  <a:pt x="1141877" y="60398"/>
                </a:lnTo>
                <a:lnTo>
                  <a:pt x="1149096" y="50291"/>
                </a:lnTo>
                <a:lnTo>
                  <a:pt x="1152143" y="48767"/>
                </a:lnTo>
                <a:lnTo>
                  <a:pt x="1179971" y="48767"/>
                </a:lnTo>
                <a:lnTo>
                  <a:pt x="1187196" y="45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" name="object 18"/>
          <p:cNvSpPr/>
          <p:nvPr/>
        </p:nvSpPr>
        <p:spPr>
          <a:xfrm>
            <a:off x="2196570" y="5279285"/>
            <a:ext cx="632178" cy="210520"/>
          </a:xfrm>
          <a:custGeom>
            <a:avLst/>
            <a:gdLst/>
            <a:ahLst/>
            <a:cxnLst/>
            <a:rect l="l" t="t" r="r" b="b"/>
            <a:pathLst>
              <a:path w="650239" h="216535">
                <a:moveTo>
                  <a:pt x="5333" y="0"/>
                </a:moveTo>
                <a:lnTo>
                  <a:pt x="1524" y="1524"/>
                </a:lnTo>
                <a:lnTo>
                  <a:pt x="0" y="4571"/>
                </a:lnTo>
                <a:lnTo>
                  <a:pt x="1524" y="7619"/>
                </a:lnTo>
                <a:lnTo>
                  <a:pt x="26669" y="36575"/>
                </a:lnTo>
                <a:lnTo>
                  <a:pt x="64769" y="78486"/>
                </a:lnTo>
                <a:lnTo>
                  <a:pt x="117347" y="129539"/>
                </a:lnTo>
                <a:lnTo>
                  <a:pt x="159257" y="161543"/>
                </a:lnTo>
                <a:lnTo>
                  <a:pt x="202692" y="186689"/>
                </a:lnTo>
                <a:lnTo>
                  <a:pt x="249936" y="203453"/>
                </a:lnTo>
                <a:lnTo>
                  <a:pt x="302513" y="213359"/>
                </a:lnTo>
                <a:lnTo>
                  <a:pt x="339089" y="216407"/>
                </a:lnTo>
                <a:lnTo>
                  <a:pt x="375665" y="216407"/>
                </a:lnTo>
                <a:lnTo>
                  <a:pt x="411480" y="213359"/>
                </a:lnTo>
                <a:lnTo>
                  <a:pt x="445007" y="207263"/>
                </a:lnTo>
                <a:lnTo>
                  <a:pt x="339851" y="207263"/>
                </a:lnTo>
                <a:lnTo>
                  <a:pt x="321563" y="206501"/>
                </a:lnTo>
                <a:lnTo>
                  <a:pt x="286512" y="201929"/>
                </a:lnTo>
                <a:lnTo>
                  <a:pt x="269747" y="198881"/>
                </a:lnTo>
                <a:lnTo>
                  <a:pt x="252983" y="195071"/>
                </a:lnTo>
                <a:lnTo>
                  <a:pt x="236981" y="189737"/>
                </a:lnTo>
                <a:lnTo>
                  <a:pt x="221742" y="185165"/>
                </a:lnTo>
                <a:lnTo>
                  <a:pt x="164592" y="154686"/>
                </a:lnTo>
                <a:lnTo>
                  <a:pt x="123443" y="122681"/>
                </a:lnTo>
                <a:lnTo>
                  <a:pt x="71627" y="72389"/>
                </a:lnTo>
                <a:lnTo>
                  <a:pt x="33527" y="30479"/>
                </a:lnTo>
                <a:lnTo>
                  <a:pt x="8381" y="1524"/>
                </a:lnTo>
                <a:lnTo>
                  <a:pt x="5333" y="0"/>
                </a:lnTo>
                <a:close/>
              </a:path>
              <a:path w="650239" h="216535">
                <a:moveTo>
                  <a:pt x="609150" y="63566"/>
                </a:moveTo>
                <a:lnTo>
                  <a:pt x="585215" y="99059"/>
                </a:lnTo>
                <a:lnTo>
                  <a:pt x="556259" y="134112"/>
                </a:lnTo>
                <a:lnTo>
                  <a:pt x="512063" y="171450"/>
                </a:lnTo>
                <a:lnTo>
                  <a:pt x="473201" y="189737"/>
                </a:lnTo>
                <a:lnTo>
                  <a:pt x="458724" y="195071"/>
                </a:lnTo>
                <a:lnTo>
                  <a:pt x="443483" y="198881"/>
                </a:lnTo>
                <a:lnTo>
                  <a:pt x="426719" y="201929"/>
                </a:lnTo>
                <a:lnTo>
                  <a:pt x="409956" y="204215"/>
                </a:lnTo>
                <a:lnTo>
                  <a:pt x="375665" y="207263"/>
                </a:lnTo>
                <a:lnTo>
                  <a:pt x="445007" y="207263"/>
                </a:lnTo>
                <a:lnTo>
                  <a:pt x="503681" y="186689"/>
                </a:lnTo>
                <a:lnTo>
                  <a:pt x="540257" y="161543"/>
                </a:lnTo>
                <a:lnTo>
                  <a:pt x="573024" y="128777"/>
                </a:lnTo>
                <a:lnTo>
                  <a:pt x="592074" y="104393"/>
                </a:lnTo>
                <a:lnTo>
                  <a:pt x="601980" y="91439"/>
                </a:lnTo>
                <a:lnTo>
                  <a:pt x="611124" y="77724"/>
                </a:lnTo>
                <a:lnTo>
                  <a:pt x="616937" y="68277"/>
                </a:lnTo>
                <a:lnTo>
                  <a:pt x="609150" y="63566"/>
                </a:lnTo>
                <a:close/>
              </a:path>
              <a:path w="650239" h="216535">
                <a:moveTo>
                  <a:pt x="646386" y="51815"/>
                </a:moveTo>
                <a:lnTo>
                  <a:pt x="621792" y="51815"/>
                </a:lnTo>
                <a:lnTo>
                  <a:pt x="623315" y="54863"/>
                </a:lnTo>
                <a:lnTo>
                  <a:pt x="623315" y="57912"/>
                </a:lnTo>
                <a:lnTo>
                  <a:pt x="616937" y="68277"/>
                </a:lnTo>
                <a:lnTo>
                  <a:pt x="643889" y="84581"/>
                </a:lnTo>
                <a:lnTo>
                  <a:pt x="646386" y="51815"/>
                </a:lnTo>
                <a:close/>
              </a:path>
              <a:path w="650239" h="216535">
                <a:moveTo>
                  <a:pt x="621792" y="51815"/>
                </a:moveTo>
                <a:lnTo>
                  <a:pt x="617982" y="51815"/>
                </a:lnTo>
                <a:lnTo>
                  <a:pt x="615695" y="53339"/>
                </a:lnTo>
                <a:lnTo>
                  <a:pt x="609150" y="63566"/>
                </a:lnTo>
                <a:lnTo>
                  <a:pt x="616937" y="68277"/>
                </a:lnTo>
                <a:lnTo>
                  <a:pt x="623315" y="57912"/>
                </a:lnTo>
                <a:lnTo>
                  <a:pt x="623315" y="54863"/>
                </a:lnTo>
                <a:lnTo>
                  <a:pt x="621792" y="51815"/>
                </a:lnTo>
                <a:close/>
              </a:path>
              <a:path w="650239" h="216535">
                <a:moveTo>
                  <a:pt x="649986" y="4571"/>
                </a:moveTo>
                <a:lnTo>
                  <a:pt x="582168" y="47243"/>
                </a:lnTo>
                <a:lnTo>
                  <a:pt x="609150" y="63566"/>
                </a:lnTo>
                <a:lnTo>
                  <a:pt x="615695" y="53339"/>
                </a:lnTo>
                <a:lnTo>
                  <a:pt x="617982" y="51815"/>
                </a:lnTo>
                <a:lnTo>
                  <a:pt x="646386" y="51815"/>
                </a:lnTo>
                <a:lnTo>
                  <a:pt x="649986" y="45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" name="object 19"/>
          <p:cNvSpPr/>
          <p:nvPr/>
        </p:nvSpPr>
        <p:spPr>
          <a:xfrm>
            <a:off x="2196570" y="5279284"/>
            <a:ext cx="945796" cy="311150"/>
          </a:xfrm>
          <a:custGeom>
            <a:avLst/>
            <a:gdLst/>
            <a:ahLst/>
            <a:cxnLst/>
            <a:rect l="l" t="t" r="r" b="b"/>
            <a:pathLst>
              <a:path w="972819" h="320039">
                <a:moveTo>
                  <a:pt x="5333" y="0"/>
                </a:moveTo>
                <a:lnTo>
                  <a:pt x="1524" y="1524"/>
                </a:lnTo>
                <a:lnTo>
                  <a:pt x="0" y="4571"/>
                </a:lnTo>
                <a:lnTo>
                  <a:pt x="1524" y="7619"/>
                </a:lnTo>
                <a:lnTo>
                  <a:pt x="38862" y="50291"/>
                </a:lnTo>
                <a:lnTo>
                  <a:pt x="76962" y="92963"/>
                </a:lnTo>
                <a:lnTo>
                  <a:pt x="115824" y="133350"/>
                </a:lnTo>
                <a:lnTo>
                  <a:pt x="155447" y="172212"/>
                </a:lnTo>
                <a:lnTo>
                  <a:pt x="195833" y="207263"/>
                </a:lnTo>
                <a:lnTo>
                  <a:pt x="237744" y="238505"/>
                </a:lnTo>
                <a:lnTo>
                  <a:pt x="280415" y="264413"/>
                </a:lnTo>
                <a:lnTo>
                  <a:pt x="325374" y="284988"/>
                </a:lnTo>
                <a:lnTo>
                  <a:pt x="373380" y="300227"/>
                </a:lnTo>
                <a:lnTo>
                  <a:pt x="425195" y="311657"/>
                </a:lnTo>
                <a:lnTo>
                  <a:pt x="479297" y="317753"/>
                </a:lnTo>
                <a:lnTo>
                  <a:pt x="534162" y="320039"/>
                </a:lnTo>
                <a:lnTo>
                  <a:pt x="560832" y="319277"/>
                </a:lnTo>
                <a:lnTo>
                  <a:pt x="587501" y="317753"/>
                </a:lnTo>
                <a:lnTo>
                  <a:pt x="614171" y="315467"/>
                </a:lnTo>
                <a:lnTo>
                  <a:pt x="640080" y="311657"/>
                </a:lnTo>
                <a:lnTo>
                  <a:pt x="643563" y="310895"/>
                </a:lnTo>
                <a:lnTo>
                  <a:pt x="506730" y="310895"/>
                </a:lnTo>
                <a:lnTo>
                  <a:pt x="480059" y="309371"/>
                </a:lnTo>
                <a:lnTo>
                  <a:pt x="426719" y="302513"/>
                </a:lnTo>
                <a:lnTo>
                  <a:pt x="376427" y="291845"/>
                </a:lnTo>
                <a:lnTo>
                  <a:pt x="329183" y="276605"/>
                </a:lnTo>
                <a:lnTo>
                  <a:pt x="317753" y="272795"/>
                </a:lnTo>
                <a:lnTo>
                  <a:pt x="307086" y="267462"/>
                </a:lnTo>
                <a:lnTo>
                  <a:pt x="295656" y="262127"/>
                </a:lnTo>
                <a:lnTo>
                  <a:pt x="284988" y="256793"/>
                </a:lnTo>
                <a:lnTo>
                  <a:pt x="242315" y="230886"/>
                </a:lnTo>
                <a:lnTo>
                  <a:pt x="181356" y="183641"/>
                </a:lnTo>
                <a:lnTo>
                  <a:pt x="141731" y="147065"/>
                </a:lnTo>
                <a:lnTo>
                  <a:pt x="122681" y="127253"/>
                </a:lnTo>
                <a:lnTo>
                  <a:pt x="102869" y="107441"/>
                </a:lnTo>
                <a:lnTo>
                  <a:pt x="64769" y="66293"/>
                </a:lnTo>
                <a:lnTo>
                  <a:pt x="45719" y="44957"/>
                </a:lnTo>
                <a:lnTo>
                  <a:pt x="8381" y="1524"/>
                </a:lnTo>
                <a:lnTo>
                  <a:pt x="5333" y="0"/>
                </a:lnTo>
                <a:close/>
              </a:path>
              <a:path w="972819" h="320039">
                <a:moveTo>
                  <a:pt x="931946" y="63822"/>
                </a:moveTo>
                <a:lnTo>
                  <a:pt x="930401" y="66293"/>
                </a:lnTo>
                <a:lnTo>
                  <a:pt x="917447" y="87629"/>
                </a:lnTo>
                <a:lnTo>
                  <a:pt x="904494" y="108203"/>
                </a:lnTo>
                <a:lnTo>
                  <a:pt x="863345" y="166115"/>
                </a:lnTo>
                <a:lnTo>
                  <a:pt x="833627" y="200405"/>
                </a:lnTo>
                <a:lnTo>
                  <a:pt x="801624" y="230886"/>
                </a:lnTo>
                <a:lnTo>
                  <a:pt x="793242" y="238505"/>
                </a:lnTo>
                <a:lnTo>
                  <a:pt x="784097" y="244601"/>
                </a:lnTo>
                <a:lnTo>
                  <a:pt x="775715" y="250697"/>
                </a:lnTo>
                <a:lnTo>
                  <a:pt x="766571" y="256793"/>
                </a:lnTo>
                <a:lnTo>
                  <a:pt x="748283" y="267462"/>
                </a:lnTo>
                <a:lnTo>
                  <a:pt x="738377" y="272795"/>
                </a:lnTo>
                <a:lnTo>
                  <a:pt x="729233" y="276605"/>
                </a:lnTo>
                <a:lnTo>
                  <a:pt x="718565" y="281177"/>
                </a:lnTo>
                <a:lnTo>
                  <a:pt x="662939" y="297941"/>
                </a:lnTo>
                <a:lnTo>
                  <a:pt x="613409" y="306324"/>
                </a:lnTo>
                <a:lnTo>
                  <a:pt x="560832" y="310895"/>
                </a:lnTo>
                <a:lnTo>
                  <a:pt x="643563" y="310895"/>
                </a:lnTo>
                <a:lnTo>
                  <a:pt x="664463" y="306324"/>
                </a:lnTo>
                <a:lnTo>
                  <a:pt x="676656" y="304038"/>
                </a:lnTo>
                <a:lnTo>
                  <a:pt x="688847" y="300227"/>
                </a:lnTo>
                <a:lnTo>
                  <a:pt x="732282" y="284988"/>
                </a:lnTo>
                <a:lnTo>
                  <a:pt x="789432" y="252221"/>
                </a:lnTo>
                <a:lnTo>
                  <a:pt x="823721" y="223265"/>
                </a:lnTo>
                <a:lnTo>
                  <a:pt x="854963" y="189737"/>
                </a:lnTo>
                <a:lnTo>
                  <a:pt x="884682" y="152400"/>
                </a:lnTo>
                <a:lnTo>
                  <a:pt x="912113" y="112775"/>
                </a:lnTo>
                <a:lnTo>
                  <a:pt x="938021" y="71627"/>
                </a:lnTo>
                <a:lnTo>
                  <a:pt x="939856" y="68509"/>
                </a:lnTo>
                <a:lnTo>
                  <a:pt x="931946" y="63822"/>
                </a:lnTo>
                <a:close/>
              </a:path>
              <a:path w="972819" h="320039">
                <a:moveTo>
                  <a:pt x="969162" y="51815"/>
                </a:moveTo>
                <a:lnTo>
                  <a:pt x="944118" y="51815"/>
                </a:lnTo>
                <a:lnTo>
                  <a:pt x="946403" y="54863"/>
                </a:lnTo>
                <a:lnTo>
                  <a:pt x="945642" y="58674"/>
                </a:lnTo>
                <a:lnTo>
                  <a:pt x="939856" y="68509"/>
                </a:lnTo>
                <a:lnTo>
                  <a:pt x="966977" y="84581"/>
                </a:lnTo>
                <a:lnTo>
                  <a:pt x="969162" y="51815"/>
                </a:lnTo>
                <a:close/>
              </a:path>
              <a:path w="972819" h="320039">
                <a:moveTo>
                  <a:pt x="944118" y="51815"/>
                </a:moveTo>
                <a:lnTo>
                  <a:pt x="941069" y="51815"/>
                </a:lnTo>
                <a:lnTo>
                  <a:pt x="938021" y="54101"/>
                </a:lnTo>
                <a:lnTo>
                  <a:pt x="931946" y="63822"/>
                </a:lnTo>
                <a:lnTo>
                  <a:pt x="939856" y="68509"/>
                </a:lnTo>
                <a:lnTo>
                  <a:pt x="945642" y="58674"/>
                </a:lnTo>
                <a:lnTo>
                  <a:pt x="946403" y="54863"/>
                </a:lnTo>
                <a:lnTo>
                  <a:pt x="944118" y="51815"/>
                </a:lnTo>
                <a:close/>
              </a:path>
              <a:path w="972819" h="320039">
                <a:moveTo>
                  <a:pt x="972312" y="4571"/>
                </a:moveTo>
                <a:lnTo>
                  <a:pt x="905256" y="48005"/>
                </a:lnTo>
                <a:lnTo>
                  <a:pt x="931946" y="63822"/>
                </a:lnTo>
                <a:lnTo>
                  <a:pt x="938021" y="54101"/>
                </a:lnTo>
                <a:lnTo>
                  <a:pt x="941069" y="51815"/>
                </a:lnTo>
                <a:lnTo>
                  <a:pt x="969162" y="51815"/>
                </a:lnTo>
                <a:lnTo>
                  <a:pt x="972312" y="45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1418781" y="4914881"/>
          <a:ext cx="4728986" cy="3747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4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1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48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41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41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41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485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1411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1411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1411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1485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1411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1411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1485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1411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65971"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400" spc="5" dirty="0">
                          <a:latin typeface="Arial"/>
                          <a:cs typeface="Arial"/>
                        </a:rPr>
                        <a:t>13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400" spc="5" dirty="0">
                          <a:latin typeface="Arial"/>
                          <a:cs typeface="Arial"/>
                        </a:rPr>
                        <a:t>14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400" spc="5" dirty="0">
                          <a:latin typeface="Arial"/>
                          <a:cs typeface="Arial"/>
                        </a:rPr>
                        <a:t>16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400" spc="5" dirty="0">
                          <a:latin typeface="Arial"/>
                          <a:cs typeface="Arial"/>
                        </a:rPr>
                        <a:t>24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400" spc="5" dirty="0">
                          <a:latin typeface="Arial"/>
                          <a:cs typeface="Arial"/>
                        </a:rPr>
                        <a:t>21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400" spc="5" dirty="0">
                          <a:latin typeface="Arial"/>
                          <a:cs typeface="Arial"/>
                        </a:rPr>
                        <a:t>19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400" spc="5" dirty="0">
                          <a:latin typeface="Arial"/>
                          <a:cs typeface="Arial"/>
                        </a:rPr>
                        <a:t>68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400" spc="5" dirty="0">
                          <a:latin typeface="Arial"/>
                          <a:cs typeface="Arial"/>
                        </a:rPr>
                        <a:t>65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400" spc="5" dirty="0">
                          <a:latin typeface="Arial"/>
                          <a:cs typeface="Arial"/>
                        </a:rPr>
                        <a:t>26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400" spc="5" dirty="0">
                          <a:latin typeface="Arial"/>
                          <a:cs typeface="Arial"/>
                        </a:rPr>
                        <a:t>32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31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" name="object 21"/>
          <p:cNvSpPr/>
          <p:nvPr/>
        </p:nvSpPr>
        <p:spPr>
          <a:xfrm>
            <a:off x="3137429" y="4359169"/>
            <a:ext cx="1886656" cy="562416"/>
          </a:xfrm>
          <a:custGeom>
            <a:avLst/>
            <a:gdLst/>
            <a:ahLst/>
            <a:cxnLst/>
            <a:rect l="l" t="t" r="r" b="b"/>
            <a:pathLst>
              <a:path w="1940560" h="578485">
                <a:moveTo>
                  <a:pt x="1062990" y="0"/>
                </a:moveTo>
                <a:lnTo>
                  <a:pt x="1008888" y="762"/>
                </a:lnTo>
                <a:lnTo>
                  <a:pt x="954024" y="3810"/>
                </a:lnTo>
                <a:lnTo>
                  <a:pt x="900683" y="9144"/>
                </a:lnTo>
                <a:lnTo>
                  <a:pt x="847344" y="16001"/>
                </a:lnTo>
                <a:lnTo>
                  <a:pt x="794766" y="24384"/>
                </a:lnTo>
                <a:lnTo>
                  <a:pt x="744474" y="35813"/>
                </a:lnTo>
                <a:lnTo>
                  <a:pt x="694944" y="48768"/>
                </a:lnTo>
                <a:lnTo>
                  <a:pt x="648462" y="63246"/>
                </a:lnTo>
                <a:lnTo>
                  <a:pt x="603504" y="80772"/>
                </a:lnTo>
                <a:lnTo>
                  <a:pt x="559307" y="100584"/>
                </a:lnTo>
                <a:lnTo>
                  <a:pt x="515874" y="123444"/>
                </a:lnTo>
                <a:lnTo>
                  <a:pt x="494538" y="136398"/>
                </a:lnTo>
                <a:lnTo>
                  <a:pt x="473202" y="148590"/>
                </a:lnTo>
                <a:lnTo>
                  <a:pt x="431292" y="176022"/>
                </a:lnTo>
                <a:lnTo>
                  <a:pt x="369569" y="220980"/>
                </a:lnTo>
                <a:lnTo>
                  <a:pt x="349757" y="236982"/>
                </a:lnTo>
                <a:lnTo>
                  <a:pt x="329183" y="252984"/>
                </a:lnTo>
                <a:lnTo>
                  <a:pt x="309371" y="269748"/>
                </a:lnTo>
                <a:lnTo>
                  <a:pt x="289559" y="287274"/>
                </a:lnTo>
                <a:lnTo>
                  <a:pt x="269747" y="304038"/>
                </a:lnTo>
                <a:lnTo>
                  <a:pt x="230885" y="339851"/>
                </a:lnTo>
                <a:lnTo>
                  <a:pt x="153162" y="414528"/>
                </a:lnTo>
                <a:lnTo>
                  <a:pt x="76962" y="492251"/>
                </a:lnTo>
                <a:lnTo>
                  <a:pt x="1524" y="570738"/>
                </a:lnTo>
                <a:lnTo>
                  <a:pt x="0" y="574548"/>
                </a:lnTo>
                <a:lnTo>
                  <a:pt x="1524" y="577596"/>
                </a:lnTo>
                <a:lnTo>
                  <a:pt x="4572" y="578358"/>
                </a:lnTo>
                <a:lnTo>
                  <a:pt x="8381" y="576834"/>
                </a:lnTo>
                <a:lnTo>
                  <a:pt x="83819" y="498348"/>
                </a:lnTo>
                <a:lnTo>
                  <a:pt x="160019" y="420624"/>
                </a:lnTo>
                <a:lnTo>
                  <a:pt x="198119" y="383286"/>
                </a:lnTo>
                <a:lnTo>
                  <a:pt x="236981" y="346710"/>
                </a:lnTo>
                <a:lnTo>
                  <a:pt x="256031" y="328422"/>
                </a:lnTo>
                <a:lnTo>
                  <a:pt x="295656" y="293370"/>
                </a:lnTo>
                <a:lnTo>
                  <a:pt x="335280" y="259842"/>
                </a:lnTo>
                <a:lnTo>
                  <a:pt x="374904" y="227837"/>
                </a:lnTo>
                <a:lnTo>
                  <a:pt x="436626" y="183642"/>
                </a:lnTo>
                <a:lnTo>
                  <a:pt x="477774" y="156210"/>
                </a:lnTo>
                <a:lnTo>
                  <a:pt x="541782" y="119634"/>
                </a:lnTo>
                <a:lnTo>
                  <a:pt x="585216" y="98298"/>
                </a:lnTo>
                <a:lnTo>
                  <a:pt x="629412" y="80010"/>
                </a:lnTo>
                <a:lnTo>
                  <a:pt x="697992" y="57150"/>
                </a:lnTo>
                <a:lnTo>
                  <a:pt x="746759" y="44196"/>
                </a:lnTo>
                <a:lnTo>
                  <a:pt x="797052" y="33528"/>
                </a:lnTo>
                <a:lnTo>
                  <a:pt x="848868" y="24384"/>
                </a:lnTo>
                <a:lnTo>
                  <a:pt x="901445" y="17525"/>
                </a:lnTo>
                <a:lnTo>
                  <a:pt x="955547" y="12954"/>
                </a:lnTo>
                <a:lnTo>
                  <a:pt x="1008888" y="9906"/>
                </a:lnTo>
                <a:lnTo>
                  <a:pt x="1063752" y="9144"/>
                </a:lnTo>
                <a:lnTo>
                  <a:pt x="1223009" y="9144"/>
                </a:lnTo>
                <a:lnTo>
                  <a:pt x="1171194" y="3810"/>
                </a:lnTo>
                <a:lnTo>
                  <a:pt x="1117092" y="762"/>
                </a:lnTo>
                <a:lnTo>
                  <a:pt x="1062990" y="0"/>
                </a:lnTo>
                <a:close/>
              </a:path>
              <a:path w="1940560" h="578485">
                <a:moveTo>
                  <a:pt x="1897631" y="516081"/>
                </a:moveTo>
                <a:lnTo>
                  <a:pt x="1871471" y="532638"/>
                </a:lnTo>
                <a:lnTo>
                  <a:pt x="1940052" y="573786"/>
                </a:lnTo>
                <a:lnTo>
                  <a:pt x="1935216" y="528066"/>
                </a:lnTo>
                <a:lnTo>
                  <a:pt x="1907285" y="528066"/>
                </a:lnTo>
                <a:lnTo>
                  <a:pt x="1904238" y="526542"/>
                </a:lnTo>
                <a:lnTo>
                  <a:pt x="1897631" y="516081"/>
                </a:lnTo>
                <a:close/>
              </a:path>
              <a:path w="1940560" h="578485">
                <a:moveTo>
                  <a:pt x="1905359" y="511190"/>
                </a:moveTo>
                <a:lnTo>
                  <a:pt x="1897631" y="516081"/>
                </a:lnTo>
                <a:lnTo>
                  <a:pt x="1904238" y="526542"/>
                </a:lnTo>
                <a:lnTo>
                  <a:pt x="1907285" y="528066"/>
                </a:lnTo>
                <a:lnTo>
                  <a:pt x="1910333" y="527304"/>
                </a:lnTo>
                <a:lnTo>
                  <a:pt x="1912620" y="525018"/>
                </a:lnTo>
                <a:lnTo>
                  <a:pt x="1911858" y="521208"/>
                </a:lnTo>
                <a:lnTo>
                  <a:pt x="1905359" y="511190"/>
                </a:lnTo>
                <a:close/>
              </a:path>
              <a:path w="1940560" h="578485">
                <a:moveTo>
                  <a:pt x="1931670" y="494538"/>
                </a:moveTo>
                <a:lnTo>
                  <a:pt x="1905359" y="511190"/>
                </a:lnTo>
                <a:lnTo>
                  <a:pt x="1911858" y="521208"/>
                </a:lnTo>
                <a:lnTo>
                  <a:pt x="1912620" y="525018"/>
                </a:lnTo>
                <a:lnTo>
                  <a:pt x="1910333" y="527304"/>
                </a:lnTo>
                <a:lnTo>
                  <a:pt x="1907285" y="528066"/>
                </a:lnTo>
                <a:lnTo>
                  <a:pt x="1935216" y="528066"/>
                </a:lnTo>
                <a:lnTo>
                  <a:pt x="1931670" y="494538"/>
                </a:lnTo>
                <a:close/>
              </a:path>
              <a:path w="1940560" h="578485">
                <a:moveTo>
                  <a:pt x="1223009" y="9144"/>
                </a:moveTo>
                <a:lnTo>
                  <a:pt x="1063752" y="9144"/>
                </a:lnTo>
                <a:lnTo>
                  <a:pt x="1117092" y="9906"/>
                </a:lnTo>
                <a:lnTo>
                  <a:pt x="1170432" y="12954"/>
                </a:lnTo>
                <a:lnTo>
                  <a:pt x="1222247" y="17525"/>
                </a:lnTo>
                <a:lnTo>
                  <a:pt x="1273302" y="24384"/>
                </a:lnTo>
                <a:lnTo>
                  <a:pt x="1322070" y="33528"/>
                </a:lnTo>
                <a:lnTo>
                  <a:pt x="1369314" y="44196"/>
                </a:lnTo>
                <a:lnTo>
                  <a:pt x="1413509" y="57150"/>
                </a:lnTo>
                <a:lnTo>
                  <a:pt x="1454658" y="71628"/>
                </a:lnTo>
                <a:lnTo>
                  <a:pt x="1494282" y="89154"/>
                </a:lnTo>
                <a:lnTo>
                  <a:pt x="1531620" y="108966"/>
                </a:lnTo>
                <a:lnTo>
                  <a:pt x="1566671" y="131063"/>
                </a:lnTo>
                <a:lnTo>
                  <a:pt x="1600962" y="156210"/>
                </a:lnTo>
                <a:lnTo>
                  <a:pt x="1649730" y="197358"/>
                </a:lnTo>
                <a:lnTo>
                  <a:pt x="1680971" y="227837"/>
                </a:lnTo>
                <a:lnTo>
                  <a:pt x="1710690" y="259842"/>
                </a:lnTo>
                <a:lnTo>
                  <a:pt x="1739645" y="293370"/>
                </a:lnTo>
                <a:lnTo>
                  <a:pt x="1753362" y="310896"/>
                </a:lnTo>
                <a:lnTo>
                  <a:pt x="1767840" y="328422"/>
                </a:lnTo>
                <a:lnTo>
                  <a:pt x="1808226" y="382524"/>
                </a:lnTo>
                <a:lnTo>
                  <a:pt x="1834895" y="420624"/>
                </a:lnTo>
                <a:lnTo>
                  <a:pt x="1860804" y="458724"/>
                </a:lnTo>
                <a:lnTo>
                  <a:pt x="1885950" y="497586"/>
                </a:lnTo>
                <a:lnTo>
                  <a:pt x="1897631" y="516081"/>
                </a:lnTo>
                <a:lnTo>
                  <a:pt x="1905359" y="511190"/>
                </a:lnTo>
                <a:lnTo>
                  <a:pt x="1867662" y="453390"/>
                </a:lnTo>
                <a:lnTo>
                  <a:pt x="1815845" y="377190"/>
                </a:lnTo>
                <a:lnTo>
                  <a:pt x="1774697" y="322325"/>
                </a:lnTo>
                <a:lnTo>
                  <a:pt x="1746504" y="287274"/>
                </a:lnTo>
                <a:lnTo>
                  <a:pt x="1717547" y="253746"/>
                </a:lnTo>
                <a:lnTo>
                  <a:pt x="1671828" y="205740"/>
                </a:lnTo>
                <a:lnTo>
                  <a:pt x="1639824" y="176784"/>
                </a:lnTo>
                <a:lnTo>
                  <a:pt x="1589532" y="136398"/>
                </a:lnTo>
                <a:lnTo>
                  <a:pt x="1553718" y="112013"/>
                </a:lnTo>
                <a:lnTo>
                  <a:pt x="1517142" y="90678"/>
                </a:lnTo>
                <a:lnTo>
                  <a:pt x="1478280" y="71628"/>
                </a:lnTo>
                <a:lnTo>
                  <a:pt x="1437132" y="55625"/>
                </a:lnTo>
                <a:lnTo>
                  <a:pt x="1370838" y="35813"/>
                </a:lnTo>
                <a:lnTo>
                  <a:pt x="1323594" y="24384"/>
                </a:lnTo>
                <a:lnTo>
                  <a:pt x="1274064" y="16001"/>
                </a:lnTo>
                <a:lnTo>
                  <a:pt x="1223009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" name="object 22"/>
          <p:cNvSpPr txBox="1"/>
          <p:nvPr/>
        </p:nvSpPr>
        <p:spPr>
          <a:xfrm>
            <a:off x="2690954" y="5304966"/>
            <a:ext cx="3395486" cy="6118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071">
              <a:tabLst>
                <a:tab pos="409301" algn="l"/>
                <a:tab pos="723531" algn="l"/>
                <a:tab pos="1038378" algn="l"/>
                <a:tab pos="1352607" algn="l"/>
                <a:tab pos="1666837" algn="l"/>
                <a:tab pos="1932913" algn="l"/>
                <a:tab pos="2567546" algn="l"/>
              </a:tabLst>
            </a:pPr>
            <a:r>
              <a:rPr sz="1361" spc="5" dirty="0">
                <a:latin typeface="Arial"/>
                <a:cs typeface="Arial"/>
              </a:rPr>
              <a:t>4	5	6	7	8	9	</a:t>
            </a:r>
            <a:r>
              <a:rPr sz="1361" dirty="0">
                <a:latin typeface="Arial"/>
                <a:cs typeface="Arial"/>
              </a:rPr>
              <a:t>10 </a:t>
            </a:r>
            <a:r>
              <a:rPr sz="1361" spc="198" dirty="0">
                <a:latin typeface="Arial"/>
                <a:cs typeface="Arial"/>
              </a:rPr>
              <a:t> </a:t>
            </a:r>
            <a:r>
              <a:rPr sz="1361" dirty="0">
                <a:latin typeface="Arial"/>
                <a:cs typeface="Arial"/>
              </a:rPr>
              <a:t>11	12  13 </a:t>
            </a:r>
            <a:r>
              <a:rPr sz="1361" spc="247" dirty="0">
                <a:latin typeface="Arial"/>
                <a:cs typeface="Arial"/>
              </a:rPr>
              <a:t> </a:t>
            </a:r>
            <a:r>
              <a:rPr sz="1361" dirty="0">
                <a:latin typeface="Arial"/>
                <a:cs typeface="Arial"/>
              </a:rPr>
              <a:t>14</a:t>
            </a:r>
            <a:endParaRPr sz="1361">
              <a:latin typeface="Arial"/>
              <a:cs typeface="Arial"/>
            </a:endParaRPr>
          </a:p>
          <a:p>
            <a:pPr>
              <a:spcBef>
                <a:spcPts val="10"/>
              </a:spcBef>
            </a:pPr>
            <a:endParaRPr sz="1556">
              <a:latin typeface="Times New Roman"/>
              <a:cs typeface="Times New Roman"/>
            </a:endParaRPr>
          </a:p>
          <a:p>
            <a:pPr marL="12347">
              <a:spcBef>
                <a:spcPts val="5"/>
              </a:spcBef>
            </a:pPr>
            <a:r>
              <a:rPr sz="1069" b="1" spc="10" dirty="0">
                <a:latin typeface="Times New Roman"/>
                <a:cs typeface="Times New Roman"/>
              </a:rPr>
              <a:t>Figure 29.11: </a:t>
            </a:r>
            <a:r>
              <a:rPr sz="1069" spc="5" dirty="0">
                <a:latin typeface="Times New Roman"/>
                <a:cs typeface="Times New Roman"/>
              </a:rPr>
              <a:t>inserting </a:t>
            </a:r>
            <a:r>
              <a:rPr sz="1069" spc="10" dirty="0">
                <a:latin typeface="Times New Roman"/>
                <a:cs typeface="Times New Roman"/>
              </a:rPr>
              <a:t>new </a:t>
            </a:r>
            <a:r>
              <a:rPr sz="1069" spc="5" dirty="0">
                <a:latin typeface="Times New Roman"/>
                <a:cs typeface="Times New Roman"/>
              </a:rPr>
              <a:t>value in </a:t>
            </a:r>
            <a:r>
              <a:rPr sz="1069" spc="10" dirty="0">
                <a:latin typeface="Times New Roman"/>
                <a:cs typeface="Times New Roman"/>
              </a:rPr>
              <a:t>a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heap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665644" y="3295332"/>
            <a:ext cx="314237" cy="418571"/>
          </a:xfrm>
          <a:custGeom>
            <a:avLst/>
            <a:gdLst/>
            <a:ahLst/>
            <a:cxnLst/>
            <a:rect l="l" t="t" r="r" b="b"/>
            <a:pathLst>
              <a:path w="323214" h="430529">
                <a:moveTo>
                  <a:pt x="0" y="0"/>
                </a:moveTo>
                <a:lnTo>
                  <a:pt x="323088" y="430529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" name="object 24"/>
          <p:cNvSpPr/>
          <p:nvPr/>
        </p:nvSpPr>
        <p:spPr>
          <a:xfrm>
            <a:off x="3919748" y="3712421"/>
            <a:ext cx="327201" cy="330906"/>
          </a:xfrm>
          <a:custGeom>
            <a:avLst/>
            <a:gdLst/>
            <a:ahLst/>
            <a:cxnLst/>
            <a:rect l="l" t="t" r="r" b="b"/>
            <a:pathLst>
              <a:path w="336550" h="340360">
                <a:moveTo>
                  <a:pt x="168402" y="0"/>
                </a:moveTo>
                <a:lnTo>
                  <a:pt x="123648" y="6078"/>
                </a:lnTo>
                <a:lnTo>
                  <a:pt x="83424" y="23226"/>
                </a:lnTo>
                <a:lnTo>
                  <a:pt x="49339" y="49815"/>
                </a:lnTo>
                <a:lnTo>
                  <a:pt x="23001" y="84215"/>
                </a:lnTo>
                <a:lnTo>
                  <a:pt x="6018" y="124795"/>
                </a:lnTo>
                <a:lnTo>
                  <a:pt x="0" y="169925"/>
                </a:lnTo>
                <a:lnTo>
                  <a:pt x="6018" y="215056"/>
                </a:lnTo>
                <a:lnTo>
                  <a:pt x="23001" y="255636"/>
                </a:lnTo>
                <a:lnTo>
                  <a:pt x="49339" y="290036"/>
                </a:lnTo>
                <a:lnTo>
                  <a:pt x="83424" y="316625"/>
                </a:lnTo>
                <a:lnTo>
                  <a:pt x="123648" y="333773"/>
                </a:lnTo>
                <a:lnTo>
                  <a:pt x="168402" y="339851"/>
                </a:lnTo>
                <a:lnTo>
                  <a:pt x="213098" y="333773"/>
                </a:lnTo>
                <a:lnTo>
                  <a:pt x="253181" y="316625"/>
                </a:lnTo>
                <a:lnTo>
                  <a:pt x="287083" y="290036"/>
                </a:lnTo>
                <a:lnTo>
                  <a:pt x="313238" y="255636"/>
                </a:lnTo>
                <a:lnTo>
                  <a:pt x="330080" y="215056"/>
                </a:lnTo>
                <a:lnTo>
                  <a:pt x="336042" y="169925"/>
                </a:lnTo>
                <a:lnTo>
                  <a:pt x="330080" y="124795"/>
                </a:lnTo>
                <a:lnTo>
                  <a:pt x="313238" y="84215"/>
                </a:lnTo>
                <a:lnTo>
                  <a:pt x="287083" y="49815"/>
                </a:lnTo>
                <a:lnTo>
                  <a:pt x="253181" y="23226"/>
                </a:lnTo>
                <a:lnTo>
                  <a:pt x="213098" y="6078"/>
                </a:lnTo>
                <a:lnTo>
                  <a:pt x="168402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" name="object 25"/>
          <p:cNvSpPr txBox="1"/>
          <p:nvPr/>
        </p:nvSpPr>
        <p:spPr>
          <a:xfrm>
            <a:off x="3974818" y="3771441"/>
            <a:ext cx="218546" cy="209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361" dirty="0">
                <a:latin typeface="Arial"/>
                <a:cs typeface="Arial"/>
              </a:rPr>
              <a:t>31</a:t>
            </a:r>
            <a:endParaRPr sz="1361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527354" y="2023815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1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482780" y="2442386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2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469682" y="2546831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3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750824" y="3069859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4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213216" y="3098011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5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260014" y="3174317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6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099759" y="3801803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9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796886" y="3801803"/>
            <a:ext cx="16421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10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3952346" y="2225569"/>
            <a:ext cx="748242" cy="379060"/>
          </a:xfrm>
          <a:custGeom>
            <a:avLst/>
            <a:gdLst/>
            <a:ahLst/>
            <a:cxnLst/>
            <a:rect l="l" t="t" r="r" b="b"/>
            <a:pathLst>
              <a:path w="769620" h="389889">
                <a:moveTo>
                  <a:pt x="0" y="0"/>
                </a:moveTo>
                <a:lnTo>
                  <a:pt x="769619" y="389381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" name="object 35"/>
          <p:cNvSpPr/>
          <p:nvPr/>
        </p:nvSpPr>
        <p:spPr>
          <a:xfrm>
            <a:off x="3250776" y="3359785"/>
            <a:ext cx="232745" cy="425979"/>
          </a:xfrm>
          <a:custGeom>
            <a:avLst/>
            <a:gdLst/>
            <a:ahLst/>
            <a:cxnLst/>
            <a:rect l="l" t="t" r="r" b="b"/>
            <a:pathLst>
              <a:path w="239395" h="438150">
                <a:moveTo>
                  <a:pt x="239268" y="0"/>
                </a:moveTo>
                <a:lnTo>
                  <a:pt x="0" y="43815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" name="object 36"/>
          <p:cNvSpPr/>
          <p:nvPr/>
        </p:nvSpPr>
        <p:spPr>
          <a:xfrm>
            <a:off x="1752070" y="3359785"/>
            <a:ext cx="233362" cy="425979"/>
          </a:xfrm>
          <a:custGeom>
            <a:avLst/>
            <a:gdLst/>
            <a:ahLst/>
            <a:cxnLst/>
            <a:rect l="l" t="t" r="r" b="b"/>
            <a:pathLst>
              <a:path w="240030" h="438150">
                <a:moveTo>
                  <a:pt x="240030" y="0"/>
                </a:moveTo>
                <a:lnTo>
                  <a:pt x="0" y="43815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7" name="object 37"/>
          <p:cNvSpPr/>
          <p:nvPr/>
        </p:nvSpPr>
        <p:spPr>
          <a:xfrm>
            <a:off x="2126191" y="3359785"/>
            <a:ext cx="280899" cy="473516"/>
          </a:xfrm>
          <a:custGeom>
            <a:avLst/>
            <a:gdLst/>
            <a:ahLst/>
            <a:cxnLst/>
            <a:rect l="l" t="t" r="r" b="b"/>
            <a:pathLst>
              <a:path w="288925" h="487045">
                <a:moveTo>
                  <a:pt x="0" y="0"/>
                </a:moveTo>
                <a:lnTo>
                  <a:pt x="288798" y="486917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8" name="object 38"/>
          <p:cNvSpPr/>
          <p:nvPr/>
        </p:nvSpPr>
        <p:spPr>
          <a:xfrm>
            <a:off x="3670828" y="1988502"/>
            <a:ext cx="328436" cy="331523"/>
          </a:xfrm>
          <a:custGeom>
            <a:avLst/>
            <a:gdLst/>
            <a:ahLst/>
            <a:cxnLst/>
            <a:rect l="l" t="t" r="r" b="b"/>
            <a:pathLst>
              <a:path w="337820" h="340994">
                <a:moveTo>
                  <a:pt x="169163" y="0"/>
                </a:moveTo>
                <a:lnTo>
                  <a:pt x="124089" y="6081"/>
                </a:lnTo>
                <a:lnTo>
                  <a:pt x="83650" y="23255"/>
                </a:lnTo>
                <a:lnTo>
                  <a:pt x="49434" y="49911"/>
                </a:lnTo>
                <a:lnTo>
                  <a:pt x="23029" y="84440"/>
                </a:lnTo>
                <a:lnTo>
                  <a:pt x="6021" y="125236"/>
                </a:lnTo>
                <a:lnTo>
                  <a:pt x="0" y="170688"/>
                </a:lnTo>
                <a:lnTo>
                  <a:pt x="6021" y="215818"/>
                </a:lnTo>
                <a:lnTo>
                  <a:pt x="23029" y="256398"/>
                </a:lnTo>
                <a:lnTo>
                  <a:pt x="49434" y="290798"/>
                </a:lnTo>
                <a:lnTo>
                  <a:pt x="83650" y="317387"/>
                </a:lnTo>
                <a:lnTo>
                  <a:pt x="124089" y="334535"/>
                </a:lnTo>
                <a:lnTo>
                  <a:pt x="169163" y="340614"/>
                </a:lnTo>
                <a:lnTo>
                  <a:pt x="213917" y="334535"/>
                </a:lnTo>
                <a:lnTo>
                  <a:pt x="254141" y="317387"/>
                </a:lnTo>
                <a:lnTo>
                  <a:pt x="288226" y="290798"/>
                </a:lnTo>
                <a:lnTo>
                  <a:pt x="314564" y="256398"/>
                </a:lnTo>
                <a:lnTo>
                  <a:pt x="331547" y="215818"/>
                </a:lnTo>
                <a:lnTo>
                  <a:pt x="337565" y="170688"/>
                </a:lnTo>
                <a:lnTo>
                  <a:pt x="331547" y="125236"/>
                </a:lnTo>
                <a:lnTo>
                  <a:pt x="314564" y="84440"/>
                </a:lnTo>
                <a:lnTo>
                  <a:pt x="288226" y="49911"/>
                </a:lnTo>
                <a:lnTo>
                  <a:pt x="254141" y="23255"/>
                </a:lnTo>
                <a:lnTo>
                  <a:pt x="213917" y="6081"/>
                </a:lnTo>
                <a:lnTo>
                  <a:pt x="169163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9" name="object 39"/>
          <p:cNvSpPr txBox="1"/>
          <p:nvPr/>
        </p:nvSpPr>
        <p:spPr>
          <a:xfrm>
            <a:off x="3725898" y="2046040"/>
            <a:ext cx="218546" cy="209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361" dirty="0">
                <a:latin typeface="Arial"/>
                <a:cs typeface="Arial"/>
              </a:rPr>
              <a:t>13</a:t>
            </a:r>
            <a:endParaRPr sz="1361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4653915" y="2509308"/>
            <a:ext cx="328436" cy="331523"/>
          </a:xfrm>
          <a:custGeom>
            <a:avLst/>
            <a:gdLst/>
            <a:ahLst/>
            <a:cxnLst/>
            <a:rect l="l" t="t" r="r" b="b"/>
            <a:pathLst>
              <a:path w="337820" h="340994">
                <a:moveTo>
                  <a:pt x="168401" y="0"/>
                </a:moveTo>
                <a:lnTo>
                  <a:pt x="123648" y="6078"/>
                </a:lnTo>
                <a:lnTo>
                  <a:pt x="83424" y="23226"/>
                </a:lnTo>
                <a:lnTo>
                  <a:pt x="49339" y="49815"/>
                </a:lnTo>
                <a:lnTo>
                  <a:pt x="23001" y="84215"/>
                </a:lnTo>
                <a:lnTo>
                  <a:pt x="6018" y="124795"/>
                </a:lnTo>
                <a:lnTo>
                  <a:pt x="0" y="169925"/>
                </a:lnTo>
                <a:lnTo>
                  <a:pt x="6018" y="215377"/>
                </a:lnTo>
                <a:lnTo>
                  <a:pt x="23001" y="256173"/>
                </a:lnTo>
                <a:lnTo>
                  <a:pt x="49339" y="290702"/>
                </a:lnTo>
                <a:lnTo>
                  <a:pt x="83424" y="317358"/>
                </a:lnTo>
                <a:lnTo>
                  <a:pt x="123648" y="334532"/>
                </a:lnTo>
                <a:lnTo>
                  <a:pt x="168401" y="340613"/>
                </a:lnTo>
                <a:lnTo>
                  <a:pt x="213476" y="334532"/>
                </a:lnTo>
                <a:lnTo>
                  <a:pt x="253915" y="317358"/>
                </a:lnTo>
                <a:lnTo>
                  <a:pt x="288131" y="290703"/>
                </a:lnTo>
                <a:lnTo>
                  <a:pt x="314536" y="256173"/>
                </a:lnTo>
                <a:lnTo>
                  <a:pt x="331544" y="215377"/>
                </a:lnTo>
                <a:lnTo>
                  <a:pt x="337565" y="169925"/>
                </a:lnTo>
                <a:lnTo>
                  <a:pt x="331544" y="124795"/>
                </a:lnTo>
                <a:lnTo>
                  <a:pt x="314536" y="84215"/>
                </a:lnTo>
                <a:lnTo>
                  <a:pt x="288131" y="49815"/>
                </a:lnTo>
                <a:lnTo>
                  <a:pt x="253915" y="23226"/>
                </a:lnTo>
                <a:lnTo>
                  <a:pt x="213476" y="6078"/>
                </a:lnTo>
                <a:lnTo>
                  <a:pt x="168401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1" name="object 41"/>
          <p:cNvSpPr txBox="1"/>
          <p:nvPr/>
        </p:nvSpPr>
        <p:spPr>
          <a:xfrm>
            <a:off x="4708243" y="2566105"/>
            <a:ext cx="219163" cy="209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361" spc="5" dirty="0">
                <a:latin typeface="Arial"/>
                <a:cs typeface="Arial"/>
              </a:rPr>
              <a:t>16</a:t>
            </a:r>
            <a:endParaRPr sz="1361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2641070" y="2509308"/>
            <a:ext cx="327819" cy="331523"/>
          </a:xfrm>
          <a:custGeom>
            <a:avLst/>
            <a:gdLst/>
            <a:ahLst/>
            <a:cxnLst/>
            <a:rect l="l" t="t" r="r" b="b"/>
            <a:pathLst>
              <a:path w="337185" h="340994">
                <a:moveTo>
                  <a:pt x="168401" y="0"/>
                </a:moveTo>
                <a:lnTo>
                  <a:pt x="123648" y="6078"/>
                </a:lnTo>
                <a:lnTo>
                  <a:pt x="83424" y="23226"/>
                </a:lnTo>
                <a:lnTo>
                  <a:pt x="49339" y="49815"/>
                </a:lnTo>
                <a:lnTo>
                  <a:pt x="23001" y="84215"/>
                </a:lnTo>
                <a:lnTo>
                  <a:pt x="6018" y="124795"/>
                </a:lnTo>
                <a:lnTo>
                  <a:pt x="0" y="169925"/>
                </a:lnTo>
                <a:lnTo>
                  <a:pt x="6018" y="215377"/>
                </a:lnTo>
                <a:lnTo>
                  <a:pt x="23001" y="256173"/>
                </a:lnTo>
                <a:lnTo>
                  <a:pt x="49339" y="290702"/>
                </a:lnTo>
                <a:lnTo>
                  <a:pt x="83424" y="317358"/>
                </a:lnTo>
                <a:lnTo>
                  <a:pt x="123648" y="334532"/>
                </a:lnTo>
                <a:lnTo>
                  <a:pt x="168401" y="340613"/>
                </a:lnTo>
                <a:lnTo>
                  <a:pt x="213155" y="334532"/>
                </a:lnTo>
                <a:lnTo>
                  <a:pt x="253379" y="317358"/>
                </a:lnTo>
                <a:lnTo>
                  <a:pt x="287464" y="290703"/>
                </a:lnTo>
                <a:lnTo>
                  <a:pt x="313802" y="256173"/>
                </a:lnTo>
                <a:lnTo>
                  <a:pt x="330785" y="215377"/>
                </a:lnTo>
                <a:lnTo>
                  <a:pt x="336803" y="169925"/>
                </a:lnTo>
                <a:lnTo>
                  <a:pt x="330785" y="124795"/>
                </a:lnTo>
                <a:lnTo>
                  <a:pt x="313802" y="84215"/>
                </a:lnTo>
                <a:lnTo>
                  <a:pt x="287464" y="49815"/>
                </a:lnTo>
                <a:lnTo>
                  <a:pt x="253379" y="23226"/>
                </a:lnTo>
                <a:lnTo>
                  <a:pt x="213155" y="6078"/>
                </a:lnTo>
                <a:lnTo>
                  <a:pt x="168401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3" name="object 43"/>
          <p:cNvSpPr txBox="1"/>
          <p:nvPr/>
        </p:nvSpPr>
        <p:spPr>
          <a:xfrm>
            <a:off x="2694658" y="2566105"/>
            <a:ext cx="219163" cy="209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361" spc="5" dirty="0">
                <a:latin typeface="Arial"/>
                <a:cs typeface="Arial"/>
              </a:rPr>
              <a:t>14</a:t>
            </a:r>
            <a:endParaRPr sz="1361">
              <a:latin typeface="Arial"/>
              <a:cs typeface="Arial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2921846" y="2225570"/>
            <a:ext cx="749476" cy="331523"/>
          </a:xfrm>
          <a:custGeom>
            <a:avLst/>
            <a:gdLst/>
            <a:ahLst/>
            <a:cxnLst/>
            <a:rect l="l" t="t" r="r" b="b"/>
            <a:pathLst>
              <a:path w="770889" h="340994">
                <a:moveTo>
                  <a:pt x="770382" y="0"/>
                </a:moveTo>
                <a:lnTo>
                  <a:pt x="0" y="340613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5" name="object 45"/>
          <p:cNvSpPr/>
          <p:nvPr/>
        </p:nvSpPr>
        <p:spPr>
          <a:xfrm>
            <a:off x="3390053" y="3076787"/>
            <a:ext cx="327819" cy="331523"/>
          </a:xfrm>
          <a:custGeom>
            <a:avLst/>
            <a:gdLst/>
            <a:ahLst/>
            <a:cxnLst/>
            <a:rect l="l" t="t" r="r" b="b"/>
            <a:pathLst>
              <a:path w="337185" h="340994">
                <a:moveTo>
                  <a:pt x="168401" y="0"/>
                </a:moveTo>
                <a:lnTo>
                  <a:pt x="123648" y="6078"/>
                </a:lnTo>
                <a:lnTo>
                  <a:pt x="83424" y="23226"/>
                </a:lnTo>
                <a:lnTo>
                  <a:pt x="49339" y="49815"/>
                </a:lnTo>
                <a:lnTo>
                  <a:pt x="23001" y="84215"/>
                </a:lnTo>
                <a:lnTo>
                  <a:pt x="6018" y="124795"/>
                </a:lnTo>
                <a:lnTo>
                  <a:pt x="0" y="169925"/>
                </a:lnTo>
                <a:lnTo>
                  <a:pt x="6018" y="215377"/>
                </a:lnTo>
                <a:lnTo>
                  <a:pt x="23001" y="256173"/>
                </a:lnTo>
                <a:lnTo>
                  <a:pt x="49339" y="290702"/>
                </a:lnTo>
                <a:lnTo>
                  <a:pt x="83424" y="317358"/>
                </a:lnTo>
                <a:lnTo>
                  <a:pt x="123648" y="334532"/>
                </a:lnTo>
                <a:lnTo>
                  <a:pt x="168401" y="340614"/>
                </a:lnTo>
                <a:lnTo>
                  <a:pt x="213155" y="334532"/>
                </a:lnTo>
                <a:lnTo>
                  <a:pt x="253379" y="317358"/>
                </a:lnTo>
                <a:lnTo>
                  <a:pt x="287464" y="290702"/>
                </a:lnTo>
                <a:lnTo>
                  <a:pt x="313802" y="256173"/>
                </a:lnTo>
                <a:lnTo>
                  <a:pt x="330785" y="215377"/>
                </a:lnTo>
                <a:lnTo>
                  <a:pt x="336803" y="169925"/>
                </a:lnTo>
                <a:lnTo>
                  <a:pt x="330785" y="124795"/>
                </a:lnTo>
                <a:lnTo>
                  <a:pt x="313802" y="84215"/>
                </a:lnTo>
                <a:lnTo>
                  <a:pt x="287464" y="49815"/>
                </a:lnTo>
                <a:lnTo>
                  <a:pt x="253379" y="23226"/>
                </a:lnTo>
                <a:lnTo>
                  <a:pt x="213155" y="6078"/>
                </a:lnTo>
                <a:lnTo>
                  <a:pt x="168401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6" name="object 46"/>
          <p:cNvSpPr txBox="1"/>
          <p:nvPr/>
        </p:nvSpPr>
        <p:spPr>
          <a:xfrm>
            <a:off x="3444380" y="3135066"/>
            <a:ext cx="218546" cy="209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361" dirty="0">
                <a:latin typeface="Arial"/>
                <a:cs typeface="Arial"/>
              </a:rPr>
              <a:t>21</a:t>
            </a:r>
            <a:endParaRPr sz="1361">
              <a:latin typeface="Arial"/>
              <a:cs typeface="Arial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2921846" y="2792306"/>
            <a:ext cx="516114" cy="332140"/>
          </a:xfrm>
          <a:custGeom>
            <a:avLst/>
            <a:gdLst/>
            <a:ahLst/>
            <a:cxnLst/>
            <a:rect l="l" t="t" r="r" b="b"/>
            <a:pathLst>
              <a:path w="530860" h="341630">
                <a:moveTo>
                  <a:pt x="0" y="0"/>
                </a:moveTo>
                <a:lnTo>
                  <a:pt x="530351" y="341375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8" name="object 48"/>
          <p:cNvSpPr/>
          <p:nvPr/>
        </p:nvSpPr>
        <p:spPr>
          <a:xfrm>
            <a:off x="2266950" y="3785764"/>
            <a:ext cx="328436" cy="331523"/>
          </a:xfrm>
          <a:custGeom>
            <a:avLst/>
            <a:gdLst/>
            <a:ahLst/>
            <a:cxnLst/>
            <a:rect l="l" t="t" r="r" b="b"/>
            <a:pathLst>
              <a:path w="337819" h="340995">
                <a:moveTo>
                  <a:pt x="168402" y="0"/>
                </a:moveTo>
                <a:lnTo>
                  <a:pt x="123648" y="6081"/>
                </a:lnTo>
                <a:lnTo>
                  <a:pt x="83424" y="23255"/>
                </a:lnTo>
                <a:lnTo>
                  <a:pt x="49339" y="49910"/>
                </a:lnTo>
                <a:lnTo>
                  <a:pt x="23001" y="84440"/>
                </a:lnTo>
                <a:lnTo>
                  <a:pt x="6018" y="125236"/>
                </a:lnTo>
                <a:lnTo>
                  <a:pt x="0" y="170687"/>
                </a:lnTo>
                <a:lnTo>
                  <a:pt x="6018" y="215818"/>
                </a:lnTo>
                <a:lnTo>
                  <a:pt x="23001" y="256398"/>
                </a:lnTo>
                <a:lnTo>
                  <a:pt x="49339" y="290798"/>
                </a:lnTo>
                <a:lnTo>
                  <a:pt x="83424" y="317387"/>
                </a:lnTo>
                <a:lnTo>
                  <a:pt x="123648" y="334535"/>
                </a:lnTo>
                <a:lnTo>
                  <a:pt x="168402" y="340613"/>
                </a:lnTo>
                <a:lnTo>
                  <a:pt x="213476" y="334535"/>
                </a:lnTo>
                <a:lnTo>
                  <a:pt x="253915" y="317387"/>
                </a:lnTo>
                <a:lnTo>
                  <a:pt x="288131" y="290798"/>
                </a:lnTo>
                <a:lnTo>
                  <a:pt x="314536" y="256398"/>
                </a:lnTo>
                <a:lnTo>
                  <a:pt x="331544" y="215818"/>
                </a:lnTo>
                <a:lnTo>
                  <a:pt x="337566" y="170687"/>
                </a:lnTo>
                <a:lnTo>
                  <a:pt x="331544" y="125236"/>
                </a:lnTo>
                <a:lnTo>
                  <a:pt x="314536" y="84440"/>
                </a:lnTo>
                <a:lnTo>
                  <a:pt x="288131" y="49911"/>
                </a:lnTo>
                <a:lnTo>
                  <a:pt x="253915" y="23255"/>
                </a:lnTo>
                <a:lnTo>
                  <a:pt x="213476" y="6081"/>
                </a:lnTo>
                <a:lnTo>
                  <a:pt x="168402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9" name="object 49"/>
          <p:cNvSpPr txBox="1"/>
          <p:nvPr/>
        </p:nvSpPr>
        <p:spPr>
          <a:xfrm>
            <a:off x="2321278" y="3845525"/>
            <a:ext cx="219163" cy="209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361" spc="5" dirty="0">
                <a:latin typeface="Arial"/>
                <a:cs typeface="Arial"/>
              </a:rPr>
              <a:t>26</a:t>
            </a:r>
            <a:endParaRPr sz="1361">
              <a:latin typeface="Arial"/>
              <a:cs typeface="Arial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1892089" y="3076787"/>
            <a:ext cx="327201" cy="331523"/>
          </a:xfrm>
          <a:custGeom>
            <a:avLst/>
            <a:gdLst/>
            <a:ahLst/>
            <a:cxnLst/>
            <a:rect l="l" t="t" r="r" b="b"/>
            <a:pathLst>
              <a:path w="336550" h="340994">
                <a:moveTo>
                  <a:pt x="168401" y="0"/>
                </a:moveTo>
                <a:lnTo>
                  <a:pt x="123648" y="6078"/>
                </a:lnTo>
                <a:lnTo>
                  <a:pt x="83424" y="23226"/>
                </a:lnTo>
                <a:lnTo>
                  <a:pt x="49339" y="49815"/>
                </a:lnTo>
                <a:lnTo>
                  <a:pt x="23001" y="84215"/>
                </a:lnTo>
                <a:lnTo>
                  <a:pt x="6018" y="124795"/>
                </a:lnTo>
                <a:lnTo>
                  <a:pt x="0" y="169925"/>
                </a:lnTo>
                <a:lnTo>
                  <a:pt x="6018" y="215377"/>
                </a:lnTo>
                <a:lnTo>
                  <a:pt x="23001" y="256173"/>
                </a:lnTo>
                <a:lnTo>
                  <a:pt x="49339" y="290702"/>
                </a:lnTo>
                <a:lnTo>
                  <a:pt x="83424" y="317358"/>
                </a:lnTo>
                <a:lnTo>
                  <a:pt x="123648" y="334532"/>
                </a:lnTo>
                <a:lnTo>
                  <a:pt x="168401" y="340614"/>
                </a:lnTo>
                <a:lnTo>
                  <a:pt x="213098" y="334532"/>
                </a:lnTo>
                <a:lnTo>
                  <a:pt x="253181" y="317358"/>
                </a:lnTo>
                <a:lnTo>
                  <a:pt x="287083" y="290702"/>
                </a:lnTo>
                <a:lnTo>
                  <a:pt x="313238" y="256173"/>
                </a:lnTo>
                <a:lnTo>
                  <a:pt x="330080" y="215377"/>
                </a:lnTo>
                <a:lnTo>
                  <a:pt x="336041" y="169925"/>
                </a:lnTo>
                <a:lnTo>
                  <a:pt x="330080" y="124795"/>
                </a:lnTo>
                <a:lnTo>
                  <a:pt x="313238" y="84215"/>
                </a:lnTo>
                <a:lnTo>
                  <a:pt x="287083" y="49815"/>
                </a:lnTo>
                <a:lnTo>
                  <a:pt x="253181" y="23226"/>
                </a:lnTo>
                <a:lnTo>
                  <a:pt x="213098" y="6078"/>
                </a:lnTo>
                <a:lnTo>
                  <a:pt x="168401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1" name="object 51"/>
          <p:cNvSpPr txBox="1"/>
          <p:nvPr/>
        </p:nvSpPr>
        <p:spPr>
          <a:xfrm>
            <a:off x="1946415" y="3135066"/>
            <a:ext cx="218546" cy="209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361" dirty="0">
                <a:latin typeface="Arial"/>
                <a:cs typeface="Arial"/>
              </a:rPr>
              <a:t>24</a:t>
            </a:r>
            <a:endParaRPr sz="1361">
              <a:latin typeface="Arial"/>
              <a:cs typeface="Arial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2173604" y="2792306"/>
            <a:ext cx="514262" cy="332140"/>
          </a:xfrm>
          <a:custGeom>
            <a:avLst/>
            <a:gdLst/>
            <a:ahLst/>
            <a:cxnLst/>
            <a:rect l="l" t="t" r="r" b="b"/>
            <a:pathLst>
              <a:path w="528955" h="341630">
                <a:moveTo>
                  <a:pt x="528828" y="0"/>
                </a:moveTo>
                <a:lnTo>
                  <a:pt x="0" y="341375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3" name="object 53"/>
          <p:cNvSpPr/>
          <p:nvPr/>
        </p:nvSpPr>
        <p:spPr>
          <a:xfrm>
            <a:off x="1517226" y="3785764"/>
            <a:ext cx="329053" cy="331523"/>
          </a:xfrm>
          <a:custGeom>
            <a:avLst/>
            <a:gdLst/>
            <a:ahLst/>
            <a:cxnLst/>
            <a:rect l="l" t="t" r="r" b="b"/>
            <a:pathLst>
              <a:path w="338455" h="340995">
                <a:moveTo>
                  <a:pt x="169163" y="0"/>
                </a:moveTo>
                <a:lnTo>
                  <a:pt x="124354" y="6081"/>
                </a:lnTo>
                <a:lnTo>
                  <a:pt x="83989" y="23255"/>
                </a:lnTo>
                <a:lnTo>
                  <a:pt x="49720" y="49910"/>
                </a:lnTo>
                <a:lnTo>
                  <a:pt x="23198" y="84440"/>
                </a:lnTo>
                <a:lnTo>
                  <a:pt x="6074" y="125236"/>
                </a:lnTo>
                <a:lnTo>
                  <a:pt x="0" y="170687"/>
                </a:lnTo>
                <a:lnTo>
                  <a:pt x="6074" y="215818"/>
                </a:lnTo>
                <a:lnTo>
                  <a:pt x="23198" y="256398"/>
                </a:lnTo>
                <a:lnTo>
                  <a:pt x="49720" y="290798"/>
                </a:lnTo>
                <a:lnTo>
                  <a:pt x="83989" y="317387"/>
                </a:lnTo>
                <a:lnTo>
                  <a:pt x="124354" y="334535"/>
                </a:lnTo>
                <a:lnTo>
                  <a:pt x="169163" y="340613"/>
                </a:lnTo>
                <a:lnTo>
                  <a:pt x="214238" y="334535"/>
                </a:lnTo>
                <a:lnTo>
                  <a:pt x="254677" y="317387"/>
                </a:lnTo>
                <a:lnTo>
                  <a:pt x="288893" y="290798"/>
                </a:lnTo>
                <a:lnTo>
                  <a:pt x="315298" y="256398"/>
                </a:lnTo>
                <a:lnTo>
                  <a:pt x="332306" y="215818"/>
                </a:lnTo>
                <a:lnTo>
                  <a:pt x="338328" y="170687"/>
                </a:lnTo>
                <a:lnTo>
                  <a:pt x="332306" y="125236"/>
                </a:lnTo>
                <a:lnTo>
                  <a:pt x="315298" y="84440"/>
                </a:lnTo>
                <a:lnTo>
                  <a:pt x="288893" y="49911"/>
                </a:lnTo>
                <a:lnTo>
                  <a:pt x="254677" y="23255"/>
                </a:lnTo>
                <a:lnTo>
                  <a:pt x="214238" y="6081"/>
                </a:lnTo>
                <a:lnTo>
                  <a:pt x="169163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4" name="object 54"/>
          <p:cNvSpPr txBox="1"/>
          <p:nvPr/>
        </p:nvSpPr>
        <p:spPr>
          <a:xfrm>
            <a:off x="1437451" y="3696605"/>
            <a:ext cx="353131" cy="3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47"/>
              </a:lnSpc>
            </a:pPr>
            <a:r>
              <a:rPr sz="1069" spc="10" dirty="0">
                <a:latin typeface="Times New Roman"/>
                <a:cs typeface="Times New Roman"/>
              </a:rPr>
              <a:t>8</a:t>
            </a:r>
            <a:endParaRPr sz="1069">
              <a:latin typeface="Times New Roman"/>
              <a:cs typeface="Times New Roman"/>
            </a:endParaRPr>
          </a:p>
          <a:p>
            <a:pPr marL="146929">
              <a:lnSpc>
                <a:spcPts val="1497"/>
              </a:lnSpc>
            </a:pPr>
            <a:r>
              <a:rPr sz="1361" dirty="0">
                <a:latin typeface="Arial"/>
                <a:cs typeface="Arial"/>
              </a:rPr>
              <a:t>65</a:t>
            </a:r>
            <a:endParaRPr sz="1361">
              <a:latin typeface="Arial"/>
              <a:cs typeface="Arial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3015932" y="3785764"/>
            <a:ext cx="327819" cy="331523"/>
          </a:xfrm>
          <a:custGeom>
            <a:avLst/>
            <a:gdLst/>
            <a:ahLst/>
            <a:cxnLst/>
            <a:rect l="l" t="t" r="r" b="b"/>
            <a:pathLst>
              <a:path w="337185" h="340995">
                <a:moveTo>
                  <a:pt x="168401" y="0"/>
                </a:moveTo>
                <a:lnTo>
                  <a:pt x="123648" y="6081"/>
                </a:lnTo>
                <a:lnTo>
                  <a:pt x="83424" y="23255"/>
                </a:lnTo>
                <a:lnTo>
                  <a:pt x="49339" y="49910"/>
                </a:lnTo>
                <a:lnTo>
                  <a:pt x="23001" y="84440"/>
                </a:lnTo>
                <a:lnTo>
                  <a:pt x="6018" y="125236"/>
                </a:lnTo>
                <a:lnTo>
                  <a:pt x="0" y="170687"/>
                </a:lnTo>
                <a:lnTo>
                  <a:pt x="6018" y="215818"/>
                </a:lnTo>
                <a:lnTo>
                  <a:pt x="23001" y="256398"/>
                </a:lnTo>
                <a:lnTo>
                  <a:pt x="49339" y="290798"/>
                </a:lnTo>
                <a:lnTo>
                  <a:pt x="83424" y="317387"/>
                </a:lnTo>
                <a:lnTo>
                  <a:pt x="123648" y="334535"/>
                </a:lnTo>
                <a:lnTo>
                  <a:pt x="168401" y="340613"/>
                </a:lnTo>
                <a:lnTo>
                  <a:pt x="213155" y="334535"/>
                </a:lnTo>
                <a:lnTo>
                  <a:pt x="253379" y="317387"/>
                </a:lnTo>
                <a:lnTo>
                  <a:pt x="287464" y="290798"/>
                </a:lnTo>
                <a:lnTo>
                  <a:pt x="313802" y="256398"/>
                </a:lnTo>
                <a:lnTo>
                  <a:pt x="330785" y="215818"/>
                </a:lnTo>
                <a:lnTo>
                  <a:pt x="336803" y="170687"/>
                </a:lnTo>
                <a:lnTo>
                  <a:pt x="330785" y="125236"/>
                </a:lnTo>
                <a:lnTo>
                  <a:pt x="313802" y="84440"/>
                </a:lnTo>
                <a:lnTo>
                  <a:pt x="287464" y="49911"/>
                </a:lnTo>
                <a:lnTo>
                  <a:pt x="253379" y="23255"/>
                </a:lnTo>
                <a:lnTo>
                  <a:pt x="213155" y="6081"/>
                </a:lnTo>
                <a:lnTo>
                  <a:pt x="168401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6" name="object 56"/>
          <p:cNvSpPr txBox="1"/>
          <p:nvPr/>
        </p:nvSpPr>
        <p:spPr>
          <a:xfrm>
            <a:off x="3069520" y="3845525"/>
            <a:ext cx="219163" cy="209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361" spc="5" dirty="0">
                <a:latin typeface="Arial"/>
                <a:cs typeface="Arial"/>
              </a:rPr>
              <a:t>32</a:t>
            </a:r>
            <a:endParaRPr sz="1361">
              <a:latin typeface="Arial"/>
              <a:cs typeface="Arial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5402897" y="3076787"/>
            <a:ext cx="327819" cy="331523"/>
          </a:xfrm>
          <a:custGeom>
            <a:avLst/>
            <a:gdLst/>
            <a:ahLst/>
            <a:cxnLst/>
            <a:rect l="l" t="t" r="r" b="b"/>
            <a:pathLst>
              <a:path w="337185" h="340994">
                <a:moveTo>
                  <a:pt x="168401" y="0"/>
                </a:moveTo>
                <a:lnTo>
                  <a:pt x="123648" y="6078"/>
                </a:lnTo>
                <a:lnTo>
                  <a:pt x="83424" y="23226"/>
                </a:lnTo>
                <a:lnTo>
                  <a:pt x="49339" y="49815"/>
                </a:lnTo>
                <a:lnTo>
                  <a:pt x="23001" y="84215"/>
                </a:lnTo>
                <a:lnTo>
                  <a:pt x="6018" y="124795"/>
                </a:lnTo>
                <a:lnTo>
                  <a:pt x="0" y="169925"/>
                </a:lnTo>
                <a:lnTo>
                  <a:pt x="6018" y="215377"/>
                </a:lnTo>
                <a:lnTo>
                  <a:pt x="23001" y="256173"/>
                </a:lnTo>
                <a:lnTo>
                  <a:pt x="49339" y="290702"/>
                </a:lnTo>
                <a:lnTo>
                  <a:pt x="83424" y="317358"/>
                </a:lnTo>
                <a:lnTo>
                  <a:pt x="123648" y="334532"/>
                </a:lnTo>
                <a:lnTo>
                  <a:pt x="168401" y="340614"/>
                </a:lnTo>
                <a:lnTo>
                  <a:pt x="213419" y="334532"/>
                </a:lnTo>
                <a:lnTo>
                  <a:pt x="253717" y="317358"/>
                </a:lnTo>
                <a:lnTo>
                  <a:pt x="287750" y="290702"/>
                </a:lnTo>
                <a:lnTo>
                  <a:pt x="313972" y="256173"/>
                </a:lnTo>
                <a:lnTo>
                  <a:pt x="330838" y="215377"/>
                </a:lnTo>
                <a:lnTo>
                  <a:pt x="336804" y="169925"/>
                </a:lnTo>
                <a:lnTo>
                  <a:pt x="330838" y="124795"/>
                </a:lnTo>
                <a:lnTo>
                  <a:pt x="313972" y="84215"/>
                </a:lnTo>
                <a:lnTo>
                  <a:pt x="287750" y="49815"/>
                </a:lnTo>
                <a:lnTo>
                  <a:pt x="253717" y="23226"/>
                </a:lnTo>
                <a:lnTo>
                  <a:pt x="213419" y="6078"/>
                </a:lnTo>
                <a:lnTo>
                  <a:pt x="168401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8" name="object 58"/>
          <p:cNvSpPr txBox="1"/>
          <p:nvPr/>
        </p:nvSpPr>
        <p:spPr>
          <a:xfrm>
            <a:off x="5201618" y="3137275"/>
            <a:ext cx="474751" cy="209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268546" algn="l"/>
              </a:tabLst>
            </a:pPr>
            <a:r>
              <a:rPr sz="1069" spc="10" dirty="0">
                <a:latin typeface="Times New Roman"/>
                <a:cs typeface="Times New Roman"/>
              </a:rPr>
              <a:t>7	</a:t>
            </a:r>
            <a:r>
              <a:rPr sz="1361" dirty="0">
                <a:latin typeface="Arial"/>
                <a:cs typeface="Arial"/>
              </a:rPr>
              <a:t>68</a:t>
            </a:r>
            <a:endParaRPr sz="1361">
              <a:latin typeface="Arial"/>
              <a:cs typeface="Arial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4935432" y="2792306"/>
            <a:ext cx="516114" cy="332140"/>
          </a:xfrm>
          <a:custGeom>
            <a:avLst/>
            <a:gdLst/>
            <a:ahLst/>
            <a:cxnLst/>
            <a:rect l="l" t="t" r="r" b="b"/>
            <a:pathLst>
              <a:path w="530860" h="341630">
                <a:moveTo>
                  <a:pt x="0" y="0"/>
                </a:moveTo>
                <a:lnTo>
                  <a:pt x="530351" y="341375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0" name="object 60"/>
          <p:cNvSpPr/>
          <p:nvPr/>
        </p:nvSpPr>
        <p:spPr>
          <a:xfrm>
            <a:off x="3904933" y="3076787"/>
            <a:ext cx="327819" cy="331523"/>
          </a:xfrm>
          <a:custGeom>
            <a:avLst/>
            <a:gdLst/>
            <a:ahLst/>
            <a:cxnLst/>
            <a:rect l="l" t="t" r="r" b="b"/>
            <a:pathLst>
              <a:path w="337185" h="340994">
                <a:moveTo>
                  <a:pt x="168401" y="0"/>
                </a:moveTo>
                <a:lnTo>
                  <a:pt x="123648" y="6078"/>
                </a:lnTo>
                <a:lnTo>
                  <a:pt x="83424" y="23226"/>
                </a:lnTo>
                <a:lnTo>
                  <a:pt x="49339" y="49815"/>
                </a:lnTo>
                <a:lnTo>
                  <a:pt x="23001" y="84215"/>
                </a:lnTo>
                <a:lnTo>
                  <a:pt x="6018" y="124795"/>
                </a:lnTo>
                <a:lnTo>
                  <a:pt x="0" y="169925"/>
                </a:lnTo>
                <a:lnTo>
                  <a:pt x="6018" y="215377"/>
                </a:lnTo>
                <a:lnTo>
                  <a:pt x="23001" y="256173"/>
                </a:lnTo>
                <a:lnTo>
                  <a:pt x="49339" y="290702"/>
                </a:lnTo>
                <a:lnTo>
                  <a:pt x="83424" y="317358"/>
                </a:lnTo>
                <a:lnTo>
                  <a:pt x="123648" y="334532"/>
                </a:lnTo>
                <a:lnTo>
                  <a:pt x="168401" y="340614"/>
                </a:lnTo>
                <a:lnTo>
                  <a:pt x="213155" y="334532"/>
                </a:lnTo>
                <a:lnTo>
                  <a:pt x="253379" y="317358"/>
                </a:lnTo>
                <a:lnTo>
                  <a:pt x="287464" y="290702"/>
                </a:lnTo>
                <a:lnTo>
                  <a:pt x="313802" y="256173"/>
                </a:lnTo>
                <a:lnTo>
                  <a:pt x="330785" y="215377"/>
                </a:lnTo>
                <a:lnTo>
                  <a:pt x="336803" y="169925"/>
                </a:lnTo>
                <a:lnTo>
                  <a:pt x="330785" y="124795"/>
                </a:lnTo>
                <a:lnTo>
                  <a:pt x="313802" y="84215"/>
                </a:lnTo>
                <a:lnTo>
                  <a:pt x="287464" y="49815"/>
                </a:lnTo>
                <a:lnTo>
                  <a:pt x="253379" y="23226"/>
                </a:lnTo>
                <a:lnTo>
                  <a:pt x="213155" y="6078"/>
                </a:lnTo>
                <a:lnTo>
                  <a:pt x="168401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1" name="object 61"/>
          <p:cNvSpPr txBox="1"/>
          <p:nvPr/>
        </p:nvSpPr>
        <p:spPr>
          <a:xfrm>
            <a:off x="3960001" y="3135066"/>
            <a:ext cx="218546" cy="209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361" dirty="0">
                <a:latin typeface="Arial"/>
                <a:cs typeface="Arial"/>
              </a:rPr>
              <a:t>19</a:t>
            </a:r>
            <a:endParaRPr sz="1361">
              <a:latin typeface="Arial"/>
              <a:cs typeface="Arial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4186449" y="2792306"/>
            <a:ext cx="514262" cy="332140"/>
          </a:xfrm>
          <a:custGeom>
            <a:avLst/>
            <a:gdLst/>
            <a:ahLst/>
            <a:cxnLst/>
            <a:rect l="l" t="t" r="r" b="b"/>
            <a:pathLst>
              <a:path w="528954" h="341630">
                <a:moveTo>
                  <a:pt x="528827" y="0"/>
                </a:moveTo>
                <a:lnTo>
                  <a:pt x="0" y="341375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3" name="object 63"/>
          <p:cNvSpPr txBox="1"/>
          <p:nvPr/>
        </p:nvSpPr>
        <p:spPr>
          <a:xfrm>
            <a:off x="3736269" y="3748474"/>
            <a:ext cx="16421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11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5" name="object 65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48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216601192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7"/>
            <a:ext cx="4849372" cy="5932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3903484" algn="l"/>
              </a:tabLst>
            </a:pPr>
            <a:r>
              <a:rPr sz="1069" spc="10" dirty="0">
                <a:latin typeface="Times New Roman"/>
                <a:cs typeface="Times New Roman"/>
              </a:rPr>
              <a:t>CS301 –</a:t>
            </a:r>
            <a:r>
              <a:rPr sz="1069" spc="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Data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	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29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2347">
              <a:spcBef>
                <a:spcPts val="778"/>
              </a:spcBef>
            </a:pPr>
            <a:r>
              <a:rPr sz="1069" spc="10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added </a:t>
            </a:r>
            <a:r>
              <a:rPr sz="1069" spc="10" dirty="0">
                <a:latin typeface="Times New Roman"/>
                <a:cs typeface="Times New Roman"/>
              </a:rPr>
              <a:t>so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tree remains </a:t>
            </a:r>
            <a:r>
              <a:rPr sz="1069" spc="10" dirty="0">
                <a:latin typeface="Times New Roman"/>
                <a:cs typeface="Times New Roman"/>
              </a:rPr>
              <a:t>complete binary </a:t>
            </a:r>
            <a:r>
              <a:rPr sz="1069" spc="5" dirty="0">
                <a:latin typeface="Times New Roman"/>
                <a:cs typeface="Times New Roman"/>
              </a:rPr>
              <a:t>tree. </a:t>
            </a:r>
            <a:r>
              <a:rPr sz="1069" spc="10" dirty="0">
                <a:latin typeface="Times New Roman"/>
                <a:cs typeface="Times New Roman"/>
              </a:rPr>
              <a:t>In the array, </a:t>
            </a:r>
            <a:r>
              <a:rPr sz="1069" dirty="0">
                <a:latin typeface="Times New Roman"/>
                <a:cs typeface="Times New Roman"/>
              </a:rPr>
              <a:t>it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at position</a:t>
            </a:r>
            <a:r>
              <a:rPr sz="1069" spc="4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11.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99421" y="1616974"/>
            <a:ext cx="4957410" cy="0"/>
          </a:xfrm>
          <a:custGeom>
            <a:avLst/>
            <a:gdLst/>
            <a:ahLst/>
            <a:cxnLst/>
            <a:rect l="l" t="t" r="r" b="b"/>
            <a:pathLst>
              <a:path w="5099050">
                <a:moveTo>
                  <a:pt x="0" y="0"/>
                </a:moveTo>
                <a:lnTo>
                  <a:pt x="5098542" y="0"/>
                </a:lnTo>
              </a:path>
            </a:pathLst>
          </a:custGeom>
          <a:ln w="53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" name="object 4"/>
          <p:cNvSpPr/>
          <p:nvPr/>
        </p:nvSpPr>
        <p:spPr>
          <a:xfrm>
            <a:off x="1302014" y="1614381"/>
            <a:ext cx="0" cy="4087548"/>
          </a:xfrm>
          <a:custGeom>
            <a:avLst/>
            <a:gdLst/>
            <a:ahLst/>
            <a:cxnLst/>
            <a:rect l="l" t="t" r="r" b="b"/>
            <a:pathLst>
              <a:path h="4204335">
                <a:moveTo>
                  <a:pt x="0" y="0"/>
                </a:moveTo>
                <a:lnTo>
                  <a:pt x="0" y="4203954"/>
                </a:lnTo>
              </a:path>
            </a:pathLst>
          </a:custGeom>
          <a:ln w="53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299421" y="5698596"/>
            <a:ext cx="4951236" cy="0"/>
          </a:xfrm>
          <a:custGeom>
            <a:avLst/>
            <a:gdLst/>
            <a:ahLst/>
            <a:cxnLst/>
            <a:rect l="l" t="t" r="r" b="b"/>
            <a:pathLst>
              <a:path w="5092700">
                <a:moveTo>
                  <a:pt x="0" y="0"/>
                </a:moveTo>
                <a:lnTo>
                  <a:pt x="5092446" y="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/>
          <p:nvPr/>
        </p:nvSpPr>
        <p:spPr>
          <a:xfrm>
            <a:off x="6253373" y="1614381"/>
            <a:ext cx="0" cy="4087548"/>
          </a:xfrm>
          <a:custGeom>
            <a:avLst/>
            <a:gdLst/>
            <a:ahLst/>
            <a:cxnLst/>
            <a:rect l="l" t="t" r="r" b="b"/>
            <a:pathLst>
              <a:path h="4204335">
                <a:moveTo>
                  <a:pt x="0" y="0"/>
                </a:moveTo>
                <a:lnTo>
                  <a:pt x="0" y="4203954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 txBox="1"/>
          <p:nvPr/>
        </p:nvSpPr>
        <p:spPr>
          <a:xfrm>
            <a:off x="1352267" y="5857273"/>
            <a:ext cx="4853076" cy="11353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algn="just">
              <a:lnSpc>
                <a:spcPct val="98400"/>
              </a:lnSpc>
            </a:pP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10" dirty="0">
                <a:latin typeface="Times New Roman"/>
                <a:cs typeface="Times New Roman"/>
              </a:rPr>
              <a:t>we check the heap </a:t>
            </a:r>
            <a:r>
              <a:rPr sz="1069" spc="5" dirty="0">
                <a:latin typeface="Times New Roman"/>
                <a:cs typeface="Times New Roman"/>
              </a:rPr>
              <a:t>order </a:t>
            </a:r>
            <a:r>
              <a:rPr sz="1069" spc="10" dirty="0">
                <a:latin typeface="Times New Roman"/>
                <a:cs typeface="Times New Roman"/>
              </a:rPr>
              <a:t>and compare node 14 </a:t>
            </a:r>
            <a:r>
              <a:rPr sz="1069" spc="5" dirty="0">
                <a:latin typeface="Times New Roman"/>
                <a:cs typeface="Times New Roman"/>
              </a:rPr>
              <a:t>with its </a:t>
            </a:r>
            <a:r>
              <a:rPr sz="1069" spc="10" dirty="0">
                <a:latin typeface="Times New Roman"/>
                <a:cs typeface="Times New Roman"/>
              </a:rPr>
              <a:t>parent </a:t>
            </a:r>
            <a:r>
              <a:rPr sz="1069" spc="5" dirty="0">
                <a:latin typeface="Times New Roman"/>
                <a:cs typeface="Times New Roman"/>
              </a:rPr>
              <a:t>that is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31. </a:t>
            </a:r>
            <a:r>
              <a:rPr sz="1069" dirty="0">
                <a:latin typeface="Times New Roman"/>
                <a:cs typeface="Times New Roman"/>
              </a:rPr>
              <a:t>It 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seen </a:t>
            </a:r>
            <a:r>
              <a:rPr sz="1069" spc="5" dirty="0">
                <a:latin typeface="Times New Roman"/>
                <a:cs typeface="Times New Roman"/>
              </a:rPr>
              <a:t>that this child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i.e. </a:t>
            </a:r>
            <a:r>
              <a:rPr sz="1069" spc="10" dirty="0">
                <a:latin typeface="Times New Roman"/>
                <a:cs typeface="Times New Roman"/>
              </a:rPr>
              <a:t>14 </a:t>
            </a:r>
            <a:r>
              <a:rPr sz="1069" spc="5" dirty="0">
                <a:latin typeface="Times New Roman"/>
                <a:cs typeface="Times New Roman"/>
              </a:rPr>
              <a:t>is less </a:t>
            </a:r>
            <a:r>
              <a:rPr sz="1069" spc="10" dirty="0">
                <a:latin typeface="Times New Roman"/>
                <a:cs typeface="Times New Roman"/>
              </a:rPr>
              <a:t>than </a:t>
            </a:r>
            <a:r>
              <a:rPr sz="1069" spc="5" dirty="0">
                <a:latin typeface="Times New Roman"/>
                <a:cs typeface="Times New Roman"/>
              </a:rPr>
              <a:t>its parent i.e. 31. </a:t>
            </a:r>
            <a:r>
              <a:rPr sz="1069" spc="10" dirty="0">
                <a:latin typeface="Times New Roman"/>
                <a:cs typeface="Times New Roman"/>
              </a:rPr>
              <a:t>Thus the heap </a:t>
            </a:r>
            <a:r>
              <a:rPr sz="1069" spc="5" dirty="0">
                <a:latin typeface="Times New Roman"/>
                <a:cs typeface="Times New Roman"/>
              </a:rPr>
              <a:t>order  property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5" dirty="0">
                <a:latin typeface="Times New Roman"/>
                <a:cs typeface="Times New Roman"/>
              </a:rPr>
              <a:t>violated.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exchange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node 14 and 31due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which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14  </a:t>
            </a:r>
            <a:r>
              <a:rPr sz="1069" spc="10" dirty="0">
                <a:latin typeface="Times New Roman"/>
                <a:cs typeface="Times New Roman"/>
              </a:rPr>
              <a:t>becomes the </a:t>
            </a:r>
            <a:r>
              <a:rPr sz="1069" spc="5" dirty="0">
                <a:latin typeface="Times New Roman"/>
                <a:cs typeface="Times New Roman"/>
              </a:rPr>
              <a:t>parent </a:t>
            </a:r>
            <a:r>
              <a:rPr sz="1069" spc="10" dirty="0">
                <a:latin typeface="Times New Roman"/>
                <a:cs typeface="Times New Roman"/>
              </a:rPr>
              <a:t>and node 31 </a:t>
            </a:r>
            <a:r>
              <a:rPr sz="1069" spc="5" dirty="0">
                <a:latin typeface="Times New Roman"/>
                <a:cs typeface="Times New Roman"/>
              </a:rPr>
              <a:t>turns into its child. </a:t>
            </a:r>
            <a:r>
              <a:rPr sz="1069" spc="10" dirty="0">
                <a:latin typeface="Times New Roman"/>
                <a:cs typeface="Times New Roman"/>
              </a:rPr>
              <a:t>That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why,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node 31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now </a:t>
            </a:r>
            <a:r>
              <a:rPr sz="1069" spc="5" dirty="0">
                <a:latin typeface="Times New Roman"/>
                <a:cs typeface="Times New Roman"/>
              </a:rPr>
              <a:t>at  position </a:t>
            </a:r>
            <a:r>
              <a:rPr sz="1069" spc="10" dirty="0">
                <a:latin typeface="Times New Roman"/>
                <a:cs typeface="Times New Roman"/>
              </a:rPr>
              <a:t>11 and node 14 </a:t>
            </a:r>
            <a:r>
              <a:rPr sz="1069" spc="5" dirty="0">
                <a:latin typeface="Times New Roman"/>
                <a:cs typeface="Times New Roman"/>
              </a:rPr>
              <a:t>is at position 5. After this </a:t>
            </a:r>
            <a:r>
              <a:rPr sz="1069" spc="10" dirty="0">
                <a:latin typeface="Times New Roman"/>
                <a:cs typeface="Times New Roman"/>
              </a:rPr>
              <a:t>exchange, </a:t>
            </a:r>
            <a:r>
              <a:rPr sz="1069" spc="5" dirty="0">
                <a:latin typeface="Times New Roman"/>
                <a:cs typeface="Times New Roman"/>
              </a:rPr>
              <a:t>the tree </a:t>
            </a:r>
            <a:r>
              <a:rPr sz="1069" spc="10" dirty="0">
                <a:latin typeface="Times New Roman"/>
                <a:cs typeface="Times New Roman"/>
              </a:rPr>
              <a:t>remains  complete binary one </a:t>
            </a:r>
            <a:r>
              <a:rPr sz="1069" spc="5" dirty="0">
                <a:latin typeface="Times New Roman"/>
                <a:cs typeface="Times New Roman"/>
              </a:rPr>
              <a:t>as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only </a:t>
            </a:r>
            <a:r>
              <a:rPr sz="1069" spc="10" dirty="0">
                <a:latin typeface="Times New Roman"/>
                <a:cs typeface="Times New Roman"/>
              </a:rPr>
              <a:t>have exchanged the values of </a:t>
            </a:r>
            <a:r>
              <a:rPr sz="1069" spc="5" dirty="0">
                <a:latin typeface="Times New Roman"/>
                <a:cs typeface="Times New Roman"/>
              </a:rPr>
              <a:t>nodes.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following  array representation </a:t>
            </a:r>
            <a:r>
              <a:rPr sz="1069" spc="15" dirty="0">
                <a:latin typeface="Times New Roman"/>
                <a:cs typeface="Times New Roman"/>
              </a:rPr>
              <a:t>shows</a:t>
            </a:r>
            <a:r>
              <a:rPr sz="1069" spc="-15" dirty="0">
                <a:latin typeface="Times New Roman"/>
                <a:cs typeface="Times New Roman"/>
              </a:rPr>
              <a:t> </a:t>
            </a:r>
            <a:r>
              <a:rPr sz="1069" dirty="0">
                <a:latin typeface="Times New Roman"/>
                <a:cs typeface="Times New Roman"/>
              </a:rPr>
              <a:t>this.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52256" y="8050494"/>
            <a:ext cx="4851841" cy="13278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6561">
              <a:tabLst>
                <a:tab pos="496964" algn="l"/>
                <a:tab pos="805638" algn="l"/>
                <a:tab pos="1126041" algn="l"/>
                <a:tab pos="1433480" algn="l"/>
                <a:tab pos="1747709" algn="l"/>
                <a:tab pos="2061939" algn="l"/>
                <a:tab pos="2377403" algn="l"/>
                <a:tab pos="2691633" algn="l"/>
                <a:tab pos="3005863" algn="l"/>
                <a:tab pos="3271322" algn="l"/>
                <a:tab pos="3906571" algn="l"/>
              </a:tabLst>
            </a:pPr>
            <a:r>
              <a:rPr sz="2042" spc="7" baseline="3968" dirty="0">
                <a:latin typeface="Arial"/>
                <a:cs typeface="Arial"/>
              </a:rPr>
              <a:t>0	1	</a:t>
            </a:r>
            <a:r>
              <a:rPr sz="1361" spc="5" dirty="0">
                <a:latin typeface="Arial"/>
                <a:cs typeface="Arial"/>
              </a:rPr>
              <a:t>2	</a:t>
            </a:r>
            <a:r>
              <a:rPr sz="2042" spc="7" baseline="3968" dirty="0">
                <a:latin typeface="Arial"/>
                <a:cs typeface="Arial"/>
              </a:rPr>
              <a:t>3	</a:t>
            </a:r>
            <a:r>
              <a:rPr sz="1361" spc="5" dirty="0">
                <a:latin typeface="Arial"/>
                <a:cs typeface="Arial"/>
              </a:rPr>
              <a:t>4	5	6	7	8	9	</a:t>
            </a:r>
            <a:r>
              <a:rPr sz="1361" dirty="0">
                <a:latin typeface="Arial"/>
                <a:cs typeface="Arial"/>
              </a:rPr>
              <a:t>10 </a:t>
            </a:r>
            <a:r>
              <a:rPr sz="1361" spc="198" dirty="0">
                <a:latin typeface="Arial"/>
                <a:cs typeface="Arial"/>
              </a:rPr>
              <a:t> </a:t>
            </a:r>
            <a:r>
              <a:rPr sz="1361" dirty="0">
                <a:latin typeface="Arial"/>
                <a:cs typeface="Arial"/>
              </a:rPr>
              <a:t>11	12  13 </a:t>
            </a:r>
            <a:r>
              <a:rPr sz="1361" spc="247" dirty="0">
                <a:latin typeface="Arial"/>
                <a:cs typeface="Arial"/>
              </a:rPr>
              <a:t> </a:t>
            </a:r>
            <a:r>
              <a:rPr sz="1361" dirty="0">
                <a:latin typeface="Arial"/>
                <a:cs typeface="Arial"/>
              </a:rPr>
              <a:t>14</a:t>
            </a:r>
            <a:endParaRPr sz="1361">
              <a:latin typeface="Arial"/>
              <a:cs typeface="Arial"/>
            </a:endParaRPr>
          </a:p>
          <a:p>
            <a:pPr>
              <a:spcBef>
                <a:spcPts val="53"/>
              </a:spcBef>
            </a:pPr>
            <a:endParaRPr sz="1944">
              <a:latin typeface="Times New Roman"/>
              <a:cs typeface="Times New Roman"/>
            </a:endParaRPr>
          </a:p>
          <a:p>
            <a:pPr marL="12347" marR="4939" algn="just">
              <a:lnSpc>
                <a:spcPct val="98300"/>
              </a:lnSpc>
            </a:pPr>
            <a:r>
              <a:rPr sz="1069" spc="10" dirty="0">
                <a:latin typeface="Times New Roman"/>
                <a:cs typeface="Times New Roman"/>
              </a:rPr>
              <a:t>After this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compare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5" dirty="0">
                <a:latin typeface="Times New Roman"/>
                <a:cs typeface="Times New Roman"/>
              </a:rPr>
              <a:t>node 14 </a:t>
            </a:r>
            <a:r>
              <a:rPr sz="1069" spc="5" dirty="0">
                <a:latin typeface="Times New Roman"/>
                <a:cs typeface="Times New Roman"/>
              </a:rPr>
              <a:t>with its </a:t>
            </a:r>
            <a:r>
              <a:rPr sz="1069" spc="10" dirty="0">
                <a:latin typeface="Times New Roman"/>
                <a:cs typeface="Times New Roman"/>
              </a:rPr>
              <a:t>new </a:t>
            </a:r>
            <a:r>
              <a:rPr sz="1069" spc="5" dirty="0">
                <a:latin typeface="Times New Roman"/>
                <a:cs typeface="Times New Roman"/>
              </a:rPr>
              <a:t>parent.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new </a:t>
            </a:r>
            <a:r>
              <a:rPr sz="1069" spc="5" dirty="0">
                <a:latin typeface="Times New Roman"/>
                <a:cs typeface="Times New Roman"/>
              </a:rPr>
              <a:t>parent of </a:t>
            </a:r>
            <a:r>
              <a:rPr sz="1069" spc="10" dirty="0">
                <a:latin typeface="Times New Roman"/>
                <a:cs typeface="Times New Roman"/>
              </a:rPr>
              <a:t>node 14 </a:t>
            </a:r>
            <a:r>
              <a:rPr sz="1069" spc="5" dirty="0">
                <a:latin typeface="Times New Roman"/>
                <a:cs typeface="Times New Roman"/>
              </a:rPr>
              <a:t>can  </a:t>
            </a:r>
            <a:r>
              <a:rPr sz="1069" spc="10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found by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formula of </a:t>
            </a:r>
            <a:r>
              <a:rPr sz="1069" i="1" spc="5" dirty="0">
                <a:latin typeface="Times New Roman"/>
                <a:cs typeface="Times New Roman"/>
              </a:rPr>
              <a:t>floor (i / </a:t>
            </a:r>
            <a:r>
              <a:rPr sz="1069" i="1" spc="10" dirty="0">
                <a:latin typeface="Times New Roman"/>
                <a:cs typeface="Times New Roman"/>
              </a:rPr>
              <a:t>2)</a:t>
            </a:r>
            <a:r>
              <a:rPr sz="1069" spc="10" dirty="0">
                <a:latin typeface="Times New Roman"/>
                <a:cs typeface="Times New Roman"/>
              </a:rPr>
              <a:t>. The parent node </a:t>
            </a:r>
            <a:r>
              <a:rPr sz="1069" spc="5" dirty="0">
                <a:latin typeface="Times New Roman"/>
                <a:cs typeface="Times New Roman"/>
              </a:rPr>
              <a:t>of 14 will </a:t>
            </a:r>
            <a:r>
              <a:rPr sz="1069" spc="10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at position </a:t>
            </a:r>
            <a:r>
              <a:rPr sz="1069" i="1" spc="5" dirty="0">
                <a:latin typeface="Times New Roman"/>
                <a:cs typeface="Times New Roman"/>
              </a:rPr>
              <a:t>floor  (5/2) </a:t>
            </a:r>
            <a:r>
              <a:rPr sz="1069" spc="10" dirty="0">
                <a:latin typeface="Times New Roman"/>
                <a:cs typeface="Times New Roman"/>
              </a:rPr>
              <a:t>that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5" dirty="0">
                <a:latin typeface="Times New Roman"/>
                <a:cs typeface="Times New Roman"/>
              </a:rPr>
              <a:t>position 2.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can </a:t>
            </a:r>
            <a:r>
              <a:rPr sz="1069" spc="5" dirty="0">
                <a:latin typeface="Times New Roman"/>
                <a:cs typeface="Times New Roman"/>
              </a:rPr>
              <a:t>see that </a:t>
            </a:r>
            <a:r>
              <a:rPr sz="1069" spc="10" dirty="0">
                <a:latin typeface="Times New Roman"/>
                <a:cs typeface="Times New Roman"/>
              </a:rPr>
              <a:t>the node at </a:t>
            </a:r>
            <a:r>
              <a:rPr sz="1069" spc="5" dirty="0">
                <a:latin typeface="Times New Roman"/>
                <a:cs typeface="Times New Roman"/>
              </a:rPr>
              <a:t>position </a:t>
            </a:r>
            <a:r>
              <a:rPr sz="1069" spc="10" dirty="0">
                <a:latin typeface="Times New Roman"/>
                <a:cs typeface="Times New Roman"/>
              </a:rPr>
              <a:t>2 </a:t>
            </a:r>
            <a:r>
              <a:rPr sz="1069" spc="5" dirty="0">
                <a:latin typeface="Times New Roman"/>
                <a:cs typeface="Times New Roman"/>
              </a:rPr>
              <a:t>is 21. </a:t>
            </a:r>
            <a:r>
              <a:rPr sz="1069" spc="10" dirty="0">
                <a:latin typeface="Times New Roman"/>
                <a:cs typeface="Times New Roman"/>
              </a:rPr>
              <a:t>Thus 21 </a:t>
            </a:r>
            <a:r>
              <a:rPr sz="1069" spc="5" dirty="0">
                <a:latin typeface="Times New Roman"/>
                <a:cs typeface="Times New Roman"/>
              </a:rPr>
              <a:t>is greater  than its child i.e. 14, violating </a:t>
            </a:r>
            <a:r>
              <a:rPr sz="1069" spc="10" dirty="0">
                <a:latin typeface="Times New Roman"/>
                <a:cs typeface="Times New Roman"/>
              </a:rPr>
              <a:t>the heap </a:t>
            </a:r>
            <a:r>
              <a:rPr sz="1069" spc="5" dirty="0">
                <a:latin typeface="Times New Roman"/>
                <a:cs typeface="Times New Roman"/>
              </a:rPr>
              <a:t>property. </a:t>
            </a:r>
            <a:r>
              <a:rPr sz="1069" spc="15" dirty="0">
                <a:latin typeface="Times New Roman"/>
                <a:cs typeface="Times New Roman"/>
              </a:rPr>
              <a:t>So we </a:t>
            </a:r>
            <a:r>
              <a:rPr sz="1069" spc="10" dirty="0">
                <a:latin typeface="Times New Roman"/>
                <a:cs typeface="Times New Roman"/>
              </a:rPr>
              <a:t>again exchange these values.  The</a:t>
            </a:r>
            <a:r>
              <a:rPr sz="1069" spc="151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node</a:t>
            </a:r>
            <a:r>
              <a:rPr sz="1069" spc="146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14</a:t>
            </a:r>
            <a:r>
              <a:rPr sz="1069" spc="151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now</a:t>
            </a:r>
            <a:r>
              <a:rPr sz="1069" spc="151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becomes</a:t>
            </a:r>
            <a:r>
              <a:rPr sz="1069" spc="15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156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parent</a:t>
            </a:r>
            <a:r>
              <a:rPr sz="1069" spc="156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of</a:t>
            </a:r>
            <a:r>
              <a:rPr sz="1069" spc="151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21</a:t>
            </a:r>
            <a:r>
              <a:rPr sz="1069" spc="15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and</a:t>
            </a:r>
            <a:r>
              <a:rPr sz="1069" spc="151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21</a:t>
            </a:r>
            <a:r>
              <a:rPr sz="1069" spc="156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gets</a:t>
            </a:r>
            <a:r>
              <a:rPr sz="1069" spc="156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its</a:t>
            </a:r>
            <a:r>
              <a:rPr sz="1069" spc="151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child.</a:t>
            </a:r>
            <a:r>
              <a:rPr sz="1069" spc="151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In</a:t>
            </a:r>
            <a:r>
              <a:rPr sz="1069" spc="156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the</a:t>
            </a:r>
            <a:r>
              <a:rPr sz="1069" spc="151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array,</a:t>
            </a:r>
            <a:r>
              <a:rPr sz="1069" spc="146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the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916536" y="7543271"/>
            <a:ext cx="298803" cy="121620"/>
          </a:xfrm>
          <a:custGeom>
            <a:avLst/>
            <a:gdLst/>
            <a:ahLst/>
            <a:cxnLst/>
            <a:rect l="l" t="t" r="r" b="b"/>
            <a:pathLst>
              <a:path w="307339" h="125095">
                <a:moveTo>
                  <a:pt x="268260" y="61023"/>
                </a:moveTo>
                <a:lnTo>
                  <a:pt x="240792" y="72390"/>
                </a:lnTo>
                <a:lnTo>
                  <a:pt x="301751" y="124968"/>
                </a:lnTo>
                <a:lnTo>
                  <a:pt x="305155" y="73914"/>
                </a:lnTo>
                <a:lnTo>
                  <a:pt x="277368" y="73914"/>
                </a:lnTo>
                <a:lnTo>
                  <a:pt x="274319" y="71628"/>
                </a:lnTo>
                <a:lnTo>
                  <a:pt x="268260" y="61023"/>
                </a:lnTo>
                <a:close/>
              </a:path>
              <a:path w="307339" h="125095">
                <a:moveTo>
                  <a:pt x="118872" y="0"/>
                </a:moveTo>
                <a:lnTo>
                  <a:pt x="117348" y="0"/>
                </a:lnTo>
                <a:lnTo>
                  <a:pt x="117348" y="762"/>
                </a:lnTo>
                <a:lnTo>
                  <a:pt x="115824" y="762"/>
                </a:lnTo>
                <a:lnTo>
                  <a:pt x="114300" y="1524"/>
                </a:lnTo>
                <a:lnTo>
                  <a:pt x="112013" y="1524"/>
                </a:lnTo>
                <a:lnTo>
                  <a:pt x="109728" y="3048"/>
                </a:lnTo>
                <a:lnTo>
                  <a:pt x="103631" y="4572"/>
                </a:lnTo>
                <a:lnTo>
                  <a:pt x="99822" y="6096"/>
                </a:lnTo>
                <a:lnTo>
                  <a:pt x="92201" y="8382"/>
                </a:lnTo>
                <a:lnTo>
                  <a:pt x="57912" y="25146"/>
                </a:lnTo>
                <a:lnTo>
                  <a:pt x="29718" y="56388"/>
                </a:lnTo>
                <a:lnTo>
                  <a:pt x="7619" y="92964"/>
                </a:lnTo>
                <a:lnTo>
                  <a:pt x="0" y="105918"/>
                </a:lnTo>
                <a:lnTo>
                  <a:pt x="0" y="108966"/>
                </a:lnTo>
                <a:lnTo>
                  <a:pt x="2286" y="112014"/>
                </a:lnTo>
                <a:lnTo>
                  <a:pt x="5333" y="112014"/>
                </a:lnTo>
                <a:lnTo>
                  <a:pt x="8381" y="109728"/>
                </a:lnTo>
                <a:lnTo>
                  <a:pt x="22098" y="85344"/>
                </a:lnTo>
                <a:lnTo>
                  <a:pt x="29718" y="72390"/>
                </a:lnTo>
                <a:lnTo>
                  <a:pt x="58674" y="35814"/>
                </a:lnTo>
                <a:lnTo>
                  <a:pt x="77724" y="24384"/>
                </a:lnTo>
                <a:lnTo>
                  <a:pt x="80772" y="22860"/>
                </a:lnTo>
                <a:lnTo>
                  <a:pt x="87630" y="19812"/>
                </a:lnTo>
                <a:lnTo>
                  <a:pt x="95250" y="16764"/>
                </a:lnTo>
                <a:lnTo>
                  <a:pt x="102869" y="14478"/>
                </a:lnTo>
                <a:lnTo>
                  <a:pt x="106680" y="12954"/>
                </a:lnTo>
                <a:lnTo>
                  <a:pt x="112775" y="11430"/>
                </a:lnTo>
                <a:lnTo>
                  <a:pt x="117348" y="9906"/>
                </a:lnTo>
                <a:lnTo>
                  <a:pt x="118787" y="9186"/>
                </a:lnTo>
                <a:lnTo>
                  <a:pt x="118110" y="9144"/>
                </a:lnTo>
                <a:lnTo>
                  <a:pt x="229362" y="9144"/>
                </a:lnTo>
                <a:lnTo>
                  <a:pt x="227837" y="8382"/>
                </a:lnTo>
                <a:lnTo>
                  <a:pt x="227075" y="8382"/>
                </a:lnTo>
                <a:lnTo>
                  <a:pt x="220218" y="6858"/>
                </a:lnTo>
                <a:lnTo>
                  <a:pt x="212598" y="5334"/>
                </a:lnTo>
                <a:lnTo>
                  <a:pt x="208025" y="4572"/>
                </a:lnTo>
                <a:lnTo>
                  <a:pt x="202692" y="4572"/>
                </a:lnTo>
                <a:lnTo>
                  <a:pt x="197357" y="3810"/>
                </a:lnTo>
                <a:lnTo>
                  <a:pt x="185166" y="3810"/>
                </a:lnTo>
                <a:lnTo>
                  <a:pt x="178307" y="3048"/>
                </a:lnTo>
                <a:lnTo>
                  <a:pt x="161544" y="3048"/>
                </a:lnTo>
                <a:lnTo>
                  <a:pt x="142494" y="1524"/>
                </a:lnTo>
                <a:lnTo>
                  <a:pt x="118872" y="0"/>
                </a:lnTo>
                <a:close/>
              </a:path>
              <a:path w="307339" h="125095">
                <a:moveTo>
                  <a:pt x="277152" y="57344"/>
                </a:moveTo>
                <a:lnTo>
                  <a:pt x="268260" y="61023"/>
                </a:lnTo>
                <a:lnTo>
                  <a:pt x="274319" y="71628"/>
                </a:lnTo>
                <a:lnTo>
                  <a:pt x="277368" y="73914"/>
                </a:lnTo>
                <a:lnTo>
                  <a:pt x="280416" y="73152"/>
                </a:lnTo>
                <a:lnTo>
                  <a:pt x="282701" y="70866"/>
                </a:lnTo>
                <a:lnTo>
                  <a:pt x="282701" y="67056"/>
                </a:lnTo>
                <a:lnTo>
                  <a:pt x="277152" y="57344"/>
                </a:lnTo>
                <a:close/>
              </a:path>
              <a:path w="307339" h="125095">
                <a:moveTo>
                  <a:pt x="307086" y="44958"/>
                </a:moveTo>
                <a:lnTo>
                  <a:pt x="277152" y="57344"/>
                </a:lnTo>
                <a:lnTo>
                  <a:pt x="282701" y="67056"/>
                </a:lnTo>
                <a:lnTo>
                  <a:pt x="282701" y="70866"/>
                </a:lnTo>
                <a:lnTo>
                  <a:pt x="280416" y="73152"/>
                </a:lnTo>
                <a:lnTo>
                  <a:pt x="277368" y="73914"/>
                </a:lnTo>
                <a:lnTo>
                  <a:pt x="305155" y="73914"/>
                </a:lnTo>
                <a:lnTo>
                  <a:pt x="307086" y="44958"/>
                </a:lnTo>
                <a:close/>
              </a:path>
              <a:path w="307339" h="125095">
                <a:moveTo>
                  <a:pt x="265175" y="55626"/>
                </a:moveTo>
                <a:lnTo>
                  <a:pt x="268260" y="61023"/>
                </a:lnTo>
                <a:lnTo>
                  <a:pt x="277152" y="57344"/>
                </a:lnTo>
                <a:lnTo>
                  <a:pt x="276606" y="56388"/>
                </a:lnTo>
                <a:lnTo>
                  <a:pt x="265938" y="56388"/>
                </a:lnTo>
                <a:lnTo>
                  <a:pt x="265175" y="55626"/>
                </a:lnTo>
                <a:close/>
              </a:path>
              <a:path w="307339" h="125095">
                <a:moveTo>
                  <a:pt x="229362" y="9144"/>
                </a:moveTo>
                <a:lnTo>
                  <a:pt x="118872" y="9144"/>
                </a:lnTo>
                <a:lnTo>
                  <a:pt x="141731" y="10668"/>
                </a:lnTo>
                <a:lnTo>
                  <a:pt x="151637" y="11430"/>
                </a:lnTo>
                <a:lnTo>
                  <a:pt x="161544" y="11430"/>
                </a:lnTo>
                <a:lnTo>
                  <a:pt x="169925" y="12192"/>
                </a:lnTo>
                <a:lnTo>
                  <a:pt x="177545" y="12192"/>
                </a:lnTo>
                <a:lnTo>
                  <a:pt x="184404" y="12954"/>
                </a:lnTo>
                <a:lnTo>
                  <a:pt x="197357" y="12954"/>
                </a:lnTo>
                <a:lnTo>
                  <a:pt x="202692" y="13716"/>
                </a:lnTo>
                <a:lnTo>
                  <a:pt x="207263" y="13716"/>
                </a:lnTo>
                <a:lnTo>
                  <a:pt x="211074" y="14478"/>
                </a:lnTo>
                <a:lnTo>
                  <a:pt x="215645" y="14478"/>
                </a:lnTo>
                <a:lnTo>
                  <a:pt x="224789" y="16764"/>
                </a:lnTo>
                <a:lnTo>
                  <a:pt x="224028" y="16764"/>
                </a:lnTo>
                <a:lnTo>
                  <a:pt x="230124" y="19812"/>
                </a:lnTo>
                <a:lnTo>
                  <a:pt x="232410" y="20574"/>
                </a:lnTo>
                <a:lnTo>
                  <a:pt x="234695" y="22860"/>
                </a:lnTo>
                <a:lnTo>
                  <a:pt x="237744" y="25146"/>
                </a:lnTo>
                <a:lnTo>
                  <a:pt x="240030" y="27432"/>
                </a:lnTo>
                <a:lnTo>
                  <a:pt x="243078" y="29718"/>
                </a:lnTo>
                <a:lnTo>
                  <a:pt x="246125" y="33528"/>
                </a:lnTo>
                <a:lnTo>
                  <a:pt x="249174" y="36576"/>
                </a:lnTo>
                <a:lnTo>
                  <a:pt x="256794" y="45720"/>
                </a:lnTo>
                <a:lnTo>
                  <a:pt x="261366" y="50292"/>
                </a:lnTo>
                <a:lnTo>
                  <a:pt x="265938" y="56388"/>
                </a:lnTo>
                <a:lnTo>
                  <a:pt x="276606" y="56388"/>
                </a:lnTo>
                <a:lnTo>
                  <a:pt x="273557" y="51054"/>
                </a:lnTo>
                <a:lnTo>
                  <a:pt x="272795" y="50292"/>
                </a:lnTo>
                <a:lnTo>
                  <a:pt x="263651" y="39624"/>
                </a:lnTo>
                <a:lnTo>
                  <a:pt x="256031" y="30480"/>
                </a:lnTo>
                <a:lnTo>
                  <a:pt x="243078" y="17526"/>
                </a:lnTo>
                <a:lnTo>
                  <a:pt x="236981" y="12954"/>
                </a:lnTo>
                <a:lnTo>
                  <a:pt x="229362" y="9144"/>
                </a:lnTo>
                <a:close/>
              </a:path>
              <a:path w="307339" h="125095">
                <a:moveTo>
                  <a:pt x="118872" y="9144"/>
                </a:moveTo>
                <a:lnTo>
                  <a:pt x="118110" y="9144"/>
                </a:lnTo>
                <a:lnTo>
                  <a:pt x="118787" y="91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" name="object 10"/>
          <p:cNvSpPr/>
          <p:nvPr/>
        </p:nvSpPr>
        <p:spPr>
          <a:xfrm>
            <a:off x="1891346" y="7365471"/>
            <a:ext cx="642056" cy="303124"/>
          </a:xfrm>
          <a:custGeom>
            <a:avLst/>
            <a:gdLst/>
            <a:ahLst/>
            <a:cxnLst/>
            <a:rect l="l" t="t" r="r" b="b"/>
            <a:pathLst>
              <a:path w="660400" h="311784">
                <a:moveTo>
                  <a:pt x="327659" y="0"/>
                </a:moveTo>
                <a:lnTo>
                  <a:pt x="281939" y="2286"/>
                </a:lnTo>
                <a:lnTo>
                  <a:pt x="238506" y="8381"/>
                </a:lnTo>
                <a:lnTo>
                  <a:pt x="217931" y="13716"/>
                </a:lnTo>
                <a:lnTo>
                  <a:pt x="208025" y="16001"/>
                </a:lnTo>
                <a:lnTo>
                  <a:pt x="198119" y="19050"/>
                </a:lnTo>
                <a:lnTo>
                  <a:pt x="188975" y="22860"/>
                </a:lnTo>
                <a:lnTo>
                  <a:pt x="179831" y="25907"/>
                </a:lnTo>
                <a:lnTo>
                  <a:pt x="171450" y="30480"/>
                </a:lnTo>
                <a:lnTo>
                  <a:pt x="163830" y="34289"/>
                </a:lnTo>
                <a:lnTo>
                  <a:pt x="156209" y="38862"/>
                </a:lnTo>
                <a:lnTo>
                  <a:pt x="148589" y="44195"/>
                </a:lnTo>
                <a:lnTo>
                  <a:pt x="141731" y="48768"/>
                </a:lnTo>
                <a:lnTo>
                  <a:pt x="121157" y="67056"/>
                </a:lnTo>
                <a:lnTo>
                  <a:pt x="102869" y="87630"/>
                </a:lnTo>
                <a:lnTo>
                  <a:pt x="97536" y="95250"/>
                </a:lnTo>
                <a:lnTo>
                  <a:pt x="86106" y="111251"/>
                </a:lnTo>
                <a:lnTo>
                  <a:pt x="66293" y="145542"/>
                </a:lnTo>
                <a:lnTo>
                  <a:pt x="48006" y="182880"/>
                </a:lnTo>
                <a:lnTo>
                  <a:pt x="31241" y="222504"/>
                </a:lnTo>
                <a:lnTo>
                  <a:pt x="15239" y="264413"/>
                </a:lnTo>
                <a:lnTo>
                  <a:pt x="0" y="306324"/>
                </a:lnTo>
                <a:lnTo>
                  <a:pt x="0" y="309372"/>
                </a:lnTo>
                <a:lnTo>
                  <a:pt x="3047" y="311657"/>
                </a:lnTo>
                <a:lnTo>
                  <a:pt x="6095" y="311657"/>
                </a:lnTo>
                <a:lnTo>
                  <a:pt x="8381" y="309372"/>
                </a:lnTo>
                <a:lnTo>
                  <a:pt x="23621" y="267462"/>
                </a:lnTo>
                <a:lnTo>
                  <a:pt x="31241" y="246125"/>
                </a:lnTo>
                <a:lnTo>
                  <a:pt x="56387" y="186689"/>
                </a:lnTo>
                <a:lnTo>
                  <a:pt x="73913" y="149351"/>
                </a:lnTo>
                <a:lnTo>
                  <a:pt x="93725" y="115824"/>
                </a:lnTo>
                <a:lnTo>
                  <a:pt x="121919" y="80010"/>
                </a:lnTo>
                <a:lnTo>
                  <a:pt x="128015" y="73151"/>
                </a:lnTo>
                <a:lnTo>
                  <a:pt x="160781" y="46481"/>
                </a:lnTo>
                <a:lnTo>
                  <a:pt x="192786" y="31242"/>
                </a:lnTo>
                <a:lnTo>
                  <a:pt x="201168" y="27431"/>
                </a:lnTo>
                <a:lnTo>
                  <a:pt x="240030" y="17525"/>
                </a:lnTo>
                <a:lnTo>
                  <a:pt x="282701" y="11430"/>
                </a:lnTo>
                <a:lnTo>
                  <a:pt x="327659" y="9143"/>
                </a:lnTo>
                <a:lnTo>
                  <a:pt x="420369" y="9143"/>
                </a:lnTo>
                <a:lnTo>
                  <a:pt x="416813" y="8381"/>
                </a:lnTo>
                <a:lnTo>
                  <a:pt x="395477" y="4572"/>
                </a:lnTo>
                <a:lnTo>
                  <a:pt x="373380" y="2286"/>
                </a:lnTo>
                <a:lnTo>
                  <a:pt x="350519" y="762"/>
                </a:lnTo>
                <a:lnTo>
                  <a:pt x="327659" y="0"/>
                </a:lnTo>
                <a:close/>
              </a:path>
              <a:path w="660400" h="311784">
                <a:moveTo>
                  <a:pt x="621935" y="241911"/>
                </a:moveTo>
                <a:lnTo>
                  <a:pt x="592074" y="252983"/>
                </a:lnTo>
                <a:lnTo>
                  <a:pt x="650747" y="307848"/>
                </a:lnTo>
                <a:lnTo>
                  <a:pt x="656669" y="256031"/>
                </a:lnTo>
                <a:lnTo>
                  <a:pt x="631697" y="256031"/>
                </a:lnTo>
                <a:lnTo>
                  <a:pt x="628650" y="255269"/>
                </a:lnTo>
                <a:lnTo>
                  <a:pt x="626363" y="252983"/>
                </a:lnTo>
                <a:lnTo>
                  <a:pt x="621935" y="241911"/>
                </a:lnTo>
                <a:close/>
              </a:path>
              <a:path w="660400" h="311784">
                <a:moveTo>
                  <a:pt x="630404" y="238771"/>
                </a:moveTo>
                <a:lnTo>
                  <a:pt x="621935" y="241911"/>
                </a:lnTo>
                <a:lnTo>
                  <a:pt x="626363" y="252983"/>
                </a:lnTo>
                <a:lnTo>
                  <a:pt x="628650" y="255269"/>
                </a:lnTo>
                <a:lnTo>
                  <a:pt x="631697" y="256031"/>
                </a:lnTo>
                <a:lnTo>
                  <a:pt x="633983" y="253745"/>
                </a:lnTo>
                <a:lnTo>
                  <a:pt x="634745" y="249936"/>
                </a:lnTo>
                <a:lnTo>
                  <a:pt x="630404" y="238771"/>
                </a:lnTo>
                <a:close/>
              </a:path>
              <a:path w="660400" h="311784">
                <a:moveTo>
                  <a:pt x="659891" y="227837"/>
                </a:moveTo>
                <a:lnTo>
                  <a:pt x="630404" y="238771"/>
                </a:lnTo>
                <a:lnTo>
                  <a:pt x="634745" y="249936"/>
                </a:lnTo>
                <a:lnTo>
                  <a:pt x="633983" y="253745"/>
                </a:lnTo>
                <a:lnTo>
                  <a:pt x="631697" y="256031"/>
                </a:lnTo>
                <a:lnTo>
                  <a:pt x="656669" y="256031"/>
                </a:lnTo>
                <a:lnTo>
                  <a:pt x="659891" y="227837"/>
                </a:lnTo>
                <a:close/>
              </a:path>
              <a:path w="660400" h="311784">
                <a:moveTo>
                  <a:pt x="420369" y="9143"/>
                </a:moveTo>
                <a:lnTo>
                  <a:pt x="327659" y="9143"/>
                </a:lnTo>
                <a:lnTo>
                  <a:pt x="350519" y="9906"/>
                </a:lnTo>
                <a:lnTo>
                  <a:pt x="372618" y="11430"/>
                </a:lnTo>
                <a:lnTo>
                  <a:pt x="393953" y="13716"/>
                </a:lnTo>
                <a:lnTo>
                  <a:pt x="415289" y="17525"/>
                </a:lnTo>
                <a:lnTo>
                  <a:pt x="435101" y="22098"/>
                </a:lnTo>
                <a:lnTo>
                  <a:pt x="445007" y="25145"/>
                </a:lnTo>
                <a:lnTo>
                  <a:pt x="454151" y="27431"/>
                </a:lnTo>
                <a:lnTo>
                  <a:pt x="463295" y="31242"/>
                </a:lnTo>
                <a:lnTo>
                  <a:pt x="471677" y="34289"/>
                </a:lnTo>
                <a:lnTo>
                  <a:pt x="486918" y="41910"/>
                </a:lnTo>
                <a:lnTo>
                  <a:pt x="521207" y="67056"/>
                </a:lnTo>
                <a:lnTo>
                  <a:pt x="533400" y="80010"/>
                </a:lnTo>
                <a:lnTo>
                  <a:pt x="539495" y="86106"/>
                </a:lnTo>
                <a:lnTo>
                  <a:pt x="571500" y="132587"/>
                </a:lnTo>
                <a:lnTo>
                  <a:pt x="590550" y="167639"/>
                </a:lnTo>
                <a:lnTo>
                  <a:pt x="615695" y="226313"/>
                </a:lnTo>
                <a:lnTo>
                  <a:pt x="621935" y="241911"/>
                </a:lnTo>
                <a:lnTo>
                  <a:pt x="630404" y="238771"/>
                </a:lnTo>
                <a:lnTo>
                  <a:pt x="607313" y="182880"/>
                </a:lnTo>
                <a:lnTo>
                  <a:pt x="589026" y="145542"/>
                </a:lnTo>
                <a:lnTo>
                  <a:pt x="569213" y="111251"/>
                </a:lnTo>
                <a:lnTo>
                  <a:pt x="557783" y="95250"/>
                </a:lnTo>
                <a:lnTo>
                  <a:pt x="552450" y="87630"/>
                </a:lnTo>
                <a:lnTo>
                  <a:pt x="513588" y="48768"/>
                </a:lnTo>
                <a:lnTo>
                  <a:pt x="474725" y="25907"/>
                </a:lnTo>
                <a:lnTo>
                  <a:pt x="466344" y="22860"/>
                </a:lnTo>
                <a:lnTo>
                  <a:pt x="457200" y="19050"/>
                </a:lnTo>
                <a:lnTo>
                  <a:pt x="447294" y="16001"/>
                </a:lnTo>
                <a:lnTo>
                  <a:pt x="437388" y="13716"/>
                </a:lnTo>
                <a:lnTo>
                  <a:pt x="427481" y="10668"/>
                </a:lnTo>
                <a:lnTo>
                  <a:pt x="420369" y="91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" name="object 11"/>
          <p:cNvSpPr/>
          <p:nvPr/>
        </p:nvSpPr>
        <p:spPr>
          <a:xfrm>
            <a:off x="2572174" y="7306205"/>
            <a:ext cx="895791" cy="362391"/>
          </a:xfrm>
          <a:custGeom>
            <a:avLst/>
            <a:gdLst/>
            <a:ahLst/>
            <a:cxnLst/>
            <a:rect l="l" t="t" r="r" b="b"/>
            <a:pathLst>
              <a:path w="921385" h="372745">
                <a:moveTo>
                  <a:pt x="518160" y="0"/>
                </a:moveTo>
                <a:lnTo>
                  <a:pt x="492252" y="0"/>
                </a:lnTo>
                <a:lnTo>
                  <a:pt x="453390" y="2285"/>
                </a:lnTo>
                <a:lnTo>
                  <a:pt x="440436" y="3809"/>
                </a:lnTo>
                <a:lnTo>
                  <a:pt x="427481" y="6095"/>
                </a:lnTo>
                <a:lnTo>
                  <a:pt x="414528" y="7619"/>
                </a:lnTo>
                <a:lnTo>
                  <a:pt x="402336" y="9905"/>
                </a:lnTo>
                <a:lnTo>
                  <a:pt x="389381" y="12953"/>
                </a:lnTo>
                <a:lnTo>
                  <a:pt x="364998" y="19049"/>
                </a:lnTo>
                <a:lnTo>
                  <a:pt x="353568" y="22859"/>
                </a:lnTo>
                <a:lnTo>
                  <a:pt x="341375" y="26669"/>
                </a:lnTo>
                <a:lnTo>
                  <a:pt x="318516" y="35813"/>
                </a:lnTo>
                <a:lnTo>
                  <a:pt x="307848" y="41147"/>
                </a:lnTo>
                <a:lnTo>
                  <a:pt x="296418" y="46481"/>
                </a:lnTo>
                <a:lnTo>
                  <a:pt x="285750" y="51815"/>
                </a:lnTo>
                <a:lnTo>
                  <a:pt x="275844" y="58673"/>
                </a:lnTo>
                <a:lnTo>
                  <a:pt x="265175" y="64769"/>
                </a:lnTo>
                <a:lnTo>
                  <a:pt x="254508" y="72389"/>
                </a:lnTo>
                <a:lnTo>
                  <a:pt x="244602" y="80009"/>
                </a:lnTo>
                <a:lnTo>
                  <a:pt x="233934" y="87629"/>
                </a:lnTo>
                <a:lnTo>
                  <a:pt x="214122" y="104393"/>
                </a:lnTo>
                <a:lnTo>
                  <a:pt x="194310" y="122681"/>
                </a:lnTo>
                <a:lnTo>
                  <a:pt x="184404" y="132587"/>
                </a:lnTo>
                <a:lnTo>
                  <a:pt x="175260" y="142493"/>
                </a:lnTo>
                <a:lnTo>
                  <a:pt x="165354" y="152399"/>
                </a:lnTo>
                <a:lnTo>
                  <a:pt x="108966" y="218693"/>
                </a:lnTo>
                <a:lnTo>
                  <a:pt x="54102" y="290321"/>
                </a:lnTo>
                <a:lnTo>
                  <a:pt x="36575" y="315467"/>
                </a:lnTo>
                <a:lnTo>
                  <a:pt x="762" y="365759"/>
                </a:lnTo>
                <a:lnTo>
                  <a:pt x="0" y="369569"/>
                </a:lnTo>
                <a:lnTo>
                  <a:pt x="1524" y="371855"/>
                </a:lnTo>
                <a:lnTo>
                  <a:pt x="5334" y="372617"/>
                </a:lnTo>
                <a:lnTo>
                  <a:pt x="7619" y="371093"/>
                </a:lnTo>
                <a:lnTo>
                  <a:pt x="43434" y="320801"/>
                </a:lnTo>
                <a:lnTo>
                  <a:pt x="61722" y="295655"/>
                </a:lnTo>
                <a:lnTo>
                  <a:pt x="116586" y="224027"/>
                </a:lnTo>
                <a:lnTo>
                  <a:pt x="153162" y="179069"/>
                </a:lnTo>
                <a:lnTo>
                  <a:pt x="181356" y="148589"/>
                </a:lnTo>
                <a:lnTo>
                  <a:pt x="191262" y="138683"/>
                </a:lnTo>
                <a:lnTo>
                  <a:pt x="200406" y="128777"/>
                </a:lnTo>
                <a:lnTo>
                  <a:pt x="240030" y="94487"/>
                </a:lnTo>
                <a:lnTo>
                  <a:pt x="280416" y="66293"/>
                </a:lnTo>
                <a:lnTo>
                  <a:pt x="290322" y="60197"/>
                </a:lnTo>
                <a:lnTo>
                  <a:pt x="332994" y="39623"/>
                </a:lnTo>
                <a:lnTo>
                  <a:pt x="368046" y="28193"/>
                </a:lnTo>
                <a:lnTo>
                  <a:pt x="379475" y="24383"/>
                </a:lnTo>
                <a:lnTo>
                  <a:pt x="391668" y="21335"/>
                </a:lnTo>
                <a:lnTo>
                  <a:pt x="403860" y="19049"/>
                </a:lnTo>
                <a:lnTo>
                  <a:pt x="416813" y="16763"/>
                </a:lnTo>
                <a:lnTo>
                  <a:pt x="429006" y="14477"/>
                </a:lnTo>
                <a:lnTo>
                  <a:pt x="454152" y="11429"/>
                </a:lnTo>
                <a:lnTo>
                  <a:pt x="492252" y="9143"/>
                </a:lnTo>
                <a:lnTo>
                  <a:pt x="601725" y="9143"/>
                </a:lnTo>
                <a:lnTo>
                  <a:pt x="593598" y="7619"/>
                </a:lnTo>
                <a:lnTo>
                  <a:pt x="581406" y="6095"/>
                </a:lnTo>
                <a:lnTo>
                  <a:pt x="569213" y="3809"/>
                </a:lnTo>
                <a:lnTo>
                  <a:pt x="556260" y="2285"/>
                </a:lnTo>
                <a:lnTo>
                  <a:pt x="518160" y="0"/>
                </a:lnTo>
                <a:close/>
              </a:path>
              <a:path w="921385" h="372745">
                <a:moveTo>
                  <a:pt x="885242" y="305948"/>
                </a:moveTo>
                <a:lnTo>
                  <a:pt x="857250" y="319277"/>
                </a:lnTo>
                <a:lnTo>
                  <a:pt x="920496" y="368807"/>
                </a:lnTo>
                <a:lnTo>
                  <a:pt x="920974" y="318515"/>
                </a:lnTo>
                <a:lnTo>
                  <a:pt x="893063" y="318515"/>
                </a:lnTo>
                <a:lnTo>
                  <a:pt x="890015" y="316229"/>
                </a:lnTo>
                <a:lnTo>
                  <a:pt x="885242" y="305948"/>
                </a:lnTo>
                <a:close/>
              </a:path>
              <a:path w="921385" h="372745">
                <a:moveTo>
                  <a:pt x="893254" y="302132"/>
                </a:moveTo>
                <a:lnTo>
                  <a:pt x="885242" y="305948"/>
                </a:lnTo>
                <a:lnTo>
                  <a:pt x="890015" y="316229"/>
                </a:lnTo>
                <a:lnTo>
                  <a:pt x="893063" y="318515"/>
                </a:lnTo>
                <a:lnTo>
                  <a:pt x="896112" y="318515"/>
                </a:lnTo>
                <a:lnTo>
                  <a:pt x="898398" y="316229"/>
                </a:lnTo>
                <a:lnTo>
                  <a:pt x="898398" y="312419"/>
                </a:lnTo>
                <a:lnTo>
                  <a:pt x="893254" y="302132"/>
                </a:lnTo>
                <a:close/>
              </a:path>
              <a:path w="921385" h="372745">
                <a:moveTo>
                  <a:pt x="921258" y="288797"/>
                </a:moveTo>
                <a:lnTo>
                  <a:pt x="893254" y="302132"/>
                </a:lnTo>
                <a:lnTo>
                  <a:pt x="898398" y="312419"/>
                </a:lnTo>
                <a:lnTo>
                  <a:pt x="898398" y="316229"/>
                </a:lnTo>
                <a:lnTo>
                  <a:pt x="896112" y="318515"/>
                </a:lnTo>
                <a:lnTo>
                  <a:pt x="920974" y="318515"/>
                </a:lnTo>
                <a:lnTo>
                  <a:pt x="921258" y="288797"/>
                </a:lnTo>
                <a:close/>
              </a:path>
              <a:path w="921385" h="372745">
                <a:moveTo>
                  <a:pt x="601725" y="9143"/>
                </a:moveTo>
                <a:lnTo>
                  <a:pt x="518160" y="9143"/>
                </a:lnTo>
                <a:lnTo>
                  <a:pt x="555498" y="11429"/>
                </a:lnTo>
                <a:lnTo>
                  <a:pt x="579882" y="14477"/>
                </a:lnTo>
                <a:lnTo>
                  <a:pt x="592074" y="16763"/>
                </a:lnTo>
                <a:lnTo>
                  <a:pt x="603504" y="19049"/>
                </a:lnTo>
                <a:lnTo>
                  <a:pt x="615696" y="21335"/>
                </a:lnTo>
                <a:lnTo>
                  <a:pt x="627126" y="24383"/>
                </a:lnTo>
                <a:lnTo>
                  <a:pt x="637794" y="28193"/>
                </a:lnTo>
                <a:lnTo>
                  <a:pt x="649224" y="31241"/>
                </a:lnTo>
                <a:lnTo>
                  <a:pt x="688848" y="48767"/>
                </a:lnTo>
                <a:lnTo>
                  <a:pt x="733044" y="79247"/>
                </a:lnTo>
                <a:lnTo>
                  <a:pt x="773430" y="119633"/>
                </a:lnTo>
                <a:lnTo>
                  <a:pt x="787908" y="137921"/>
                </a:lnTo>
                <a:lnTo>
                  <a:pt x="795527" y="147827"/>
                </a:lnTo>
                <a:lnTo>
                  <a:pt x="829818" y="200405"/>
                </a:lnTo>
                <a:lnTo>
                  <a:pt x="855726" y="246887"/>
                </a:lnTo>
                <a:lnTo>
                  <a:pt x="880110" y="294893"/>
                </a:lnTo>
                <a:lnTo>
                  <a:pt x="885242" y="305948"/>
                </a:lnTo>
                <a:lnTo>
                  <a:pt x="893254" y="302132"/>
                </a:lnTo>
                <a:lnTo>
                  <a:pt x="863346" y="242315"/>
                </a:lnTo>
                <a:lnTo>
                  <a:pt x="837438" y="195833"/>
                </a:lnTo>
                <a:lnTo>
                  <a:pt x="810006" y="153161"/>
                </a:lnTo>
                <a:lnTo>
                  <a:pt x="794765" y="132587"/>
                </a:lnTo>
                <a:lnTo>
                  <a:pt x="787908" y="123443"/>
                </a:lnTo>
                <a:lnTo>
                  <a:pt x="780288" y="113537"/>
                </a:lnTo>
                <a:lnTo>
                  <a:pt x="771906" y="105155"/>
                </a:lnTo>
                <a:lnTo>
                  <a:pt x="764286" y="96011"/>
                </a:lnTo>
                <a:lnTo>
                  <a:pt x="755903" y="87629"/>
                </a:lnTo>
                <a:lnTo>
                  <a:pt x="739139" y="72389"/>
                </a:lnTo>
                <a:lnTo>
                  <a:pt x="729996" y="65531"/>
                </a:lnTo>
                <a:lnTo>
                  <a:pt x="721613" y="58673"/>
                </a:lnTo>
                <a:lnTo>
                  <a:pt x="683513" y="35813"/>
                </a:lnTo>
                <a:lnTo>
                  <a:pt x="640841" y="19049"/>
                </a:lnTo>
                <a:lnTo>
                  <a:pt x="617220" y="12953"/>
                </a:lnTo>
                <a:lnTo>
                  <a:pt x="605789" y="9905"/>
                </a:lnTo>
                <a:lnTo>
                  <a:pt x="601725" y="91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" name="object 12"/>
          <p:cNvSpPr/>
          <p:nvPr/>
        </p:nvSpPr>
        <p:spPr>
          <a:xfrm>
            <a:off x="2572174" y="7306204"/>
            <a:ext cx="1209410" cy="363008"/>
          </a:xfrm>
          <a:custGeom>
            <a:avLst/>
            <a:gdLst/>
            <a:ahLst/>
            <a:cxnLst/>
            <a:rect l="l" t="t" r="r" b="b"/>
            <a:pathLst>
              <a:path w="1243964" h="373379">
                <a:moveTo>
                  <a:pt x="699515" y="0"/>
                </a:moveTo>
                <a:lnTo>
                  <a:pt x="664463" y="0"/>
                </a:lnTo>
                <a:lnTo>
                  <a:pt x="611886" y="2285"/>
                </a:lnTo>
                <a:lnTo>
                  <a:pt x="594360" y="3809"/>
                </a:lnTo>
                <a:lnTo>
                  <a:pt x="577596" y="6095"/>
                </a:lnTo>
                <a:lnTo>
                  <a:pt x="560069" y="7619"/>
                </a:lnTo>
                <a:lnTo>
                  <a:pt x="493775" y="19049"/>
                </a:lnTo>
                <a:lnTo>
                  <a:pt x="430530" y="35813"/>
                </a:lnTo>
                <a:lnTo>
                  <a:pt x="372618" y="57911"/>
                </a:lnTo>
                <a:lnTo>
                  <a:pt x="330708" y="79247"/>
                </a:lnTo>
                <a:lnTo>
                  <a:pt x="316992" y="87629"/>
                </a:lnTo>
                <a:lnTo>
                  <a:pt x="303275" y="95249"/>
                </a:lnTo>
                <a:lnTo>
                  <a:pt x="289560" y="104393"/>
                </a:lnTo>
                <a:lnTo>
                  <a:pt x="276606" y="112775"/>
                </a:lnTo>
                <a:lnTo>
                  <a:pt x="262890" y="122681"/>
                </a:lnTo>
                <a:lnTo>
                  <a:pt x="224028" y="151637"/>
                </a:lnTo>
                <a:lnTo>
                  <a:pt x="172974" y="195071"/>
                </a:lnTo>
                <a:lnTo>
                  <a:pt x="122681" y="241553"/>
                </a:lnTo>
                <a:lnTo>
                  <a:pt x="73913" y="290321"/>
                </a:lnTo>
                <a:lnTo>
                  <a:pt x="49530" y="314705"/>
                </a:lnTo>
                <a:lnTo>
                  <a:pt x="762" y="365759"/>
                </a:lnTo>
                <a:lnTo>
                  <a:pt x="0" y="368807"/>
                </a:lnTo>
                <a:lnTo>
                  <a:pt x="1524" y="371855"/>
                </a:lnTo>
                <a:lnTo>
                  <a:pt x="4572" y="373379"/>
                </a:lnTo>
                <a:lnTo>
                  <a:pt x="7619" y="371855"/>
                </a:lnTo>
                <a:lnTo>
                  <a:pt x="55625" y="321563"/>
                </a:lnTo>
                <a:lnTo>
                  <a:pt x="80010" y="296417"/>
                </a:lnTo>
                <a:lnTo>
                  <a:pt x="153924" y="224027"/>
                </a:lnTo>
                <a:lnTo>
                  <a:pt x="204216" y="179831"/>
                </a:lnTo>
                <a:lnTo>
                  <a:pt x="255269" y="138683"/>
                </a:lnTo>
                <a:lnTo>
                  <a:pt x="294894" y="111251"/>
                </a:lnTo>
                <a:lnTo>
                  <a:pt x="321563" y="95249"/>
                </a:lnTo>
                <a:lnTo>
                  <a:pt x="335280" y="86867"/>
                </a:lnTo>
                <a:lnTo>
                  <a:pt x="376428" y="66293"/>
                </a:lnTo>
                <a:lnTo>
                  <a:pt x="390144" y="60197"/>
                </a:lnTo>
                <a:lnTo>
                  <a:pt x="404622" y="54101"/>
                </a:lnTo>
                <a:lnTo>
                  <a:pt x="419100" y="49529"/>
                </a:lnTo>
                <a:lnTo>
                  <a:pt x="433578" y="44195"/>
                </a:lnTo>
                <a:lnTo>
                  <a:pt x="448818" y="39623"/>
                </a:lnTo>
                <a:lnTo>
                  <a:pt x="464058" y="35813"/>
                </a:lnTo>
                <a:lnTo>
                  <a:pt x="479298" y="31241"/>
                </a:lnTo>
                <a:lnTo>
                  <a:pt x="495300" y="28193"/>
                </a:lnTo>
                <a:lnTo>
                  <a:pt x="511302" y="24383"/>
                </a:lnTo>
                <a:lnTo>
                  <a:pt x="528066" y="21335"/>
                </a:lnTo>
                <a:lnTo>
                  <a:pt x="578358" y="14477"/>
                </a:lnTo>
                <a:lnTo>
                  <a:pt x="612648" y="11429"/>
                </a:lnTo>
                <a:lnTo>
                  <a:pt x="664463" y="9143"/>
                </a:lnTo>
                <a:lnTo>
                  <a:pt x="812037" y="9143"/>
                </a:lnTo>
                <a:lnTo>
                  <a:pt x="800862" y="7619"/>
                </a:lnTo>
                <a:lnTo>
                  <a:pt x="784860" y="6095"/>
                </a:lnTo>
                <a:lnTo>
                  <a:pt x="768096" y="3809"/>
                </a:lnTo>
                <a:lnTo>
                  <a:pt x="750570" y="2285"/>
                </a:lnTo>
                <a:lnTo>
                  <a:pt x="699515" y="0"/>
                </a:lnTo>
                <a:close/>
              </a:path>
              <a:path w="1243964" h="373379">
                <a:moveTo>
                  <a:pt x="1200560" y="310669"/>
                </a:moveTo>
                <a:lnTo>
                  <a:pt x="1174241" y="327659"/>
                </a:lnTo>
                <a:lnTo>
                  <a:pt x="1243584" y="368807"/>
                </a:lnTo>
                <a:lnTo>
                  <a:pt x="1238271" y="322325"/>
                </a:lnTo>
                <a:lnTo>
                  <a:pt x="1210056" y="322325"/>
                </a:lnTo>
                <a:lnTo>
                  <a:pt x="1207008" y="320801"/>
                </a:lnTo>
                <a:lnTo>
                  <a:pt x="1200560" y="310669"/>
                </a:lnTo>
                <a:close/>
              </a:path>
              <a:path w="1243964" h="373379">
                <a:moveTo>
                  <a:pt x="1208023" y="305851"/>
                </a:moveTo>
                <a:lnTo>
                  <a:pt x="1200560" y="310669"/>
                </a:lnTo>
                <a:lnTo>
                  <a:pt x="1207008" y="320801"/>
                </a:lnTo>
                <a:lnTo>
                  <a:pt x="1210056" y="322325"/>
                </a:lnTo>
                <a:lnTo>
                  <a:pt x="1213103" y="322325"/>
                </a:lnTo>
                <a:lnTo>
                  <a:pt x="1215389" y="319277"/>
                </a:lnTo>
                <a:lnTo>
                  <a:pt x="1214627" y="316229"/>
                </a:lnTo>
                <a:lnTo>
                  <a:pt x="1208023" y="305851"/>
                </a:lnTo>
                <a:close/>
              </a:path>
              <a:path w="1243964" h="373379">
                <a:moveTo>
                  <a:pt x="1234439" y="288797"/>
                </a:moveTo>
                <a:lnTo>
                  <a:pt x="1208023" y="305851"/>
                </a:lnTo>
                <a:lnTo>
                  <a:pt x="1214627" y="316229"/>
                </a:lnTo>
                <a:lnTo>
                  <a:pt x="1215389" y="319277"/>
                </a:lnTo>
                <a:lnTo>
                  <a:pt x="1213103" y="322325"/>
                </a:lnTo>
                <a:lnTo>
                  <a:pt x="1238271" y="322325"/>
                </a:lnTo>
                <a:lnTo>
                  <a:pt x="1234439" y="288797"/>
                </a:lnTo>
                <a:close/>
              </a:path>
              <a:path w="1243964" h="373379">
                <a:moveTo>
                  <a:pt x="812037" y="9143"/>
                </a:moveTo>
                <a:lnTo>
                  <a:pt x="699515" y="9143"/>
                </a:lnTo>
                <a:lnTo>
                  <a:pt x="750570" y="11429"/>
                </a:lnTo>
                <a:lnTo>
                  <a:pt x="783336" y="14477"/>
                </a:lnTo>
                <a:lnTo>
                  <a:pt x="832103" y="21335"/>
                </a:lnTo>
                <a:lnTo>
                  <a:pt x="847344" y="24383"/>
                </a:lnTo>
                <a:lnTo>
                  <a:pt x="862584" y="28193"/>
                </a:lnTo>
                <a:lnTo>
                  <a:pt x="877062" y="31241"/>
                </a:lnTo>
                <a:lnTo>
                  <a:pt x="891539" y="35813"/>
                </a:lnTo>
                <a:lnTo>
                  <a:pt x="905256" y="39623"/>
                </a:lnTo>
                <a:lnTo>
                  <a:pt x="918972" y="44195"/>
                </a:lnTo>
                <a:lnTo>
                  <a:pt x="931926" y="49529"/>
                </a:lnTo>
                <a:lnTo>
                  <a:pt x="944880" y="54101"/>
                </a:lnTo>
                <a:lnTo>
                  <a:pt x="969263" y="66293"/>
                </a:lnTo>
                <a:lnTo>
                  <a:pt x="980694" y="72389"/>
                </a:lnTo>
                <a:lnTo>
                  <a:pt x="992124" y="80009"/>
                </a:lnTo>
                <a:lnTo>
                  <a:pt x="1003553" y="86867"/>
                </a:lnTo>
                <a:lnTo>
                  <a:pt x="1035558" y="111251"/>
                </a:lnTo>
                <a:lnTo>
                  <a:pt x="1066038" y="138683"/>
                </a:lnTo>
                <a:lnTo>
                  <a:pt x="1104138" y="179069"/>
                </a:lnTo>
                <a:lnTo>
                  <a:pt x="1157477" y="246887"/>
                </a:lnTo>
                <a:lnTo>
                  <a:pt x="1191006" y="295655"/>
                </a:lnTo>
                <a:lnTo>
                  <a:pt x="1200560" y="310669"/>
                </a:lnTo>
                <a:lnTo>
                  <a:pt x="1208023" y="305851"/>
                </a:lnTo>
                <a:lnTo>
                  <a:pt x="1198626" y="291083"/>
                </a:lnTo>
                <a:lnTo>
                  <a:pt x="1181862" y="265937"/>
                </a:lnTo>
                <a:lnTo>
                  <a:pt x="1164336" y="242315"/>
                </a:lnTo>
                <a:lnTo>
                  <a:pt x="1147572" y="218693"/>
                </a:lnTo>
                <a:lnTo>
                  <a:pt x="1110996" y="173735"/>
                </a:lnTo>
                <a:lnTo>
                  <a:pt x="1082802" y="142493"/>
                </a:lnTo>
                <a:lnTo>
                  <a:pt x="1072134" y="132587"/>
                </a:lnTo>
                <a:lnTo>
                  <a:pt x="1062227" y="122681"/>
                </a:lnTo>
                <a:lnTo>
                  <a:pt x="1030986" y="96011"/>
                </a:lnTo>
                <a:lnTo>
                  <a:pt x="996696" y="72389"/>
                </a:lnTo>
                <a:lnTo>
                  <a:pt x="985265" y="64769"/>
                </a:lnTo>
                <a:lnTo>
                  <a:pt x="947927" y="45719"/>
                </a:lnTo>
                <a:lnTo>
                  <a:pt x="908303" y="31241"/>
                </a:lnTo>
                <a:lnTo>
                  <a:pt x="864108" y="19049"/>
                </a:lnTo>
                <a:lnTo>
                  <a:pt x="817626" y="9905"/>
                </a:lnTo>
                <a:lnTo>
                  <a:pt x="812037" y="91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" name="object 13"/>
          <p:cNvSpPr/>
          <p:nvPr/>
        </p:nvSpPr>
        <p:spPr>
          <a:xfrm>
            <a:off x="3147801" y="7205450"/>
            <a:ext cx="1524265" cy="464256"/>
          </a:xfrm>
          <a:custGeom>
            <a:avLst/>
            <a:gdLst/>
            <a:ahLst/>
            <a:cxnLst/>
            <a:rect l="l" t="t" r="r" b="b"/>
            <a:pathLst>
              <a:path w="1567814" h="477520">
                <a:moveTo>
                  <a:pt x="880872" y="0"/>
                </a:moveTo>
                <a:lnTo>
                  <a:pt x="837438" y="0"/>
                </a:lnTo>
                <a:lnTo>
                  <a:pt x="793241" y="1524"/>
                </a:lnTo>
                <a:lnTo>
                  <a:pt x="705612" y="9906"/>
                </a:lnTo>
                <a:lnTo>
                  <a:pt x="621791" y="24384"/>
                </a:lnTo>
                <a:lnTo>
                  <a:pt x="561594" y="39624"/>
                </a:lnTo>
                <a:lnTo>
                  <a:pt x="524256" y="51816"/>
                </a:lnTo>
                <a:lnTo>
                  <a:pt x="487679" y="66294"/>
                </a:lnTo>
                <a:lnTo>
                  <a:pt x="451865" y="83058"/>
                </a:lnTo>
                <a:lnTo>
                  <a:pt x="399288" y="112014"/>
                </a:lnTo>
                <a:lnTo>
                  <a:pt x="382524" y="122682"/>
                </a:lnTo>
                <a:lnTo>
                  <a:pt x="364998" y="133350"/>
                </a:lnTo>
                <a:lnTo>
                  <a:pt x="331470" y="156972"/>
                </a:lnTo>
                <a:lnTo>
                  <a:pt x="298703" y="182118"/>
                </a:lnTo>
                <a:lnTo>
                  <a:pt x="282701" y="195072"/>
                </a:lnTo>
                <a:lnTo>
                  <a:pt x="265938" y="208026"/>
                </a:lnTo>
                <a:lnTo>
                  <a:pt x="249936" y="221742"/>
                </a:lnTo>
                <a:lnTo>
                  <a:pt x="233934" y="236220"/>
                </a:lnTo>
                <a:lnTo>
                  <a:pt x="217932" y="249936"/>
                </a:lnTo>
                <a:lnTo>
                  <a:pt x="186689" y="279654"/>
                </a:lnTo>
                <a:lnTo>
                  <a:pt x="124206" y="340614"/>
                </a:lnTo>
                <a:lnTo>
                  <a:pt x="93725" y="372618"/>
                </a:lnTo>
                <a:lnTo>
                  <a:pt x="62484" y="404622"/>
                </a:lnTo>
                <a:lnTo>
                  <a:pt x="32003" y="436626"/>
                </a:lnTo>
                <a:lnTo>
                  <a:pt x="1524" y="469392"/>
                </a:lnTo>
                <a:lnTo>
                  <a:pt x="0" y="472440"/>
                </a:lnTo>
                <a:lnTo>
                  <a:pt x="1524" y="475488"/>
                </a:lnTo>
                <a:lnTo>
                  <a:pt x="5334" y="477012"/>
                </a:lnTo>
                <a:lnTo>
                  <a:pt x="8381" y="475488"/>
                </a:lnTo>
                <a:lnTo>
                  <a:pt x="38862" y="442722"/>
                </a:lnTo>
                <a:lnTo>
                  <a:pt x="130301" y="346710"/>
                </a:lnTo>
                <a:lnTo>
                  <a:pt x="192786" y="285750"/>
                </a:lnTo>
                <a:lnTo>
                  <a:pt x="224027" y="256794"/>
                </a:lnTo>
                <a:lnTo>
                  <a:pt x="272034" y="214884"/>
                </a:lnTo>
                <a:lnTo>
                  <a:pt x="304038" y="188976"/>
                </a:lnTo>
                <a:lnTo>
                  <a:pt x="336803" y="163830"/>
                </a:lnTo>
                <a:lnTo>
                  <a:pt x="370332" y="140970"/>
                </a:lnTo>
                <a:lnTo>
                  <a:pt x="403860" y="119634"/>
                </a:lnTo>
                <a:lnTo>
                  <a:pt x="421386" y="109728"/>
                </a:lnTo>
                <a:lnTo>
                  <a:pt x="438150" y="99822"/>
                </a:lnTo>
                <a:lnTo>
                  <a:pt x="455675" y="90678"/>
                </a:lnTo>
                <a:lnTo>
                  <a:pt x="473201" y="82296"/>
                </a:lnTo>
                <a:lnTo>
                  <a:pt x="491489" y="74676"/>
                </a:lnTo>
                <a:lnTo>
                  <a:pt x="509015" y="67056"/>
                </a:lnTo>
                <a:lnTo>
                  <a:pt x="527303" y="60198"/>
                </a:lnTo>
                <a:lnTo>
                  <a:pt x="545591" y="54102"/>
                </a:lnTo>
                <a:lnTo>
                  <a:pt x="564641" y="48768"/>
                </a:lnTo>
                <a:lnTo>
                  <a:pt x="583691" y="42672"/>
                </a:lnTo>
                <a:lnTo>
                  <a:pt x="643889" y="28956"/>
                </a:lnTo>
                <a:lnTo>
                  <a:pt x="728472" y="16002"/>
                </a:lnTo>
                <a:lnTo>
                  <a:pt x="794003" y="10668"/>
                </a:lnTo>
                <a:lnTo>
                  <a:pt x="837438" y="9144"/>
                </a:lnTo>
                <a:lnTo>
                  <a:pt x="1002029" y="9144"/>
                </a:lnTo>
                <a:lnTo>
                  <a:pt x="946403" y="3048"/>
                </a:lnTo>
                <a:lnTo>
                  <a:pt x="924306" y="1524"/>
                </a:lnTo>
                <a:lnTo>
                  <a:pt x="880872" y="0"/>
                </a:lnTo>
                <a:close/>
              </a:path>
              <a:path w="1567814" h="477520">
                <a:moveTo>
                  <a:pt x="1525112" y="413910"/>
                </a:moveTo>
                <a:lnTo>
                  <a:pt x="1498853" y="430530"/>
                </a:lnTo>
                <a:lnTo>
                  <a:pt x="1567434" y="472440"/>
                </a:lnTo>
                <a:lnTo>
                  <a:pt x="1562564" y="425958"/>
                </a:lnTo>
                <a:lnTo>
                  <a:pt x="1534667" y="425958"/>
                </a:lnTo>
                <a:lnTo>
                  <a:pt x="1531620" y="423672"/>
                </a:lnTo>
                <a:lnTo>
                  <a:pt x="1525112" y="413910"/>
                </a:lnTo>
                <a:close/>
              </a:path>
              <a:path w="1567814" h="477520">
                <a:moveTo>
                  <a:pt x="1532864" y="409004"/>
                </a:moveTo>
                <a:lnTo>
                  <a:pt x="1525112" y="413910"/>
                </a:lnTo>
                <a:lnTo>
                  <a:pt x="1531620" y="423672"/>
                </a:lnTo>
                <a:lnTo>
                  <a:pt x="1534667" y="425958"/>
                </a:lnTo>
                <a:lnTo>
                  <a:pt x="1537715" y="425196"/>
                </a:lnTo>
                <a:lnTo>
                  <a:pt x="1539239" y="422910"/>
                </a:lnTo>
                <a:lnTo>
                  <a:pt x="1539239" y="419100"/>
                </a:lnTo>
                <a:lnTo>
                  <a:pt x="1532864" y="409004"/>
                </a:lnTo>
                <a:close/>
              </a:path>
              <a:path w="1567814" h="477520">
                <a:moveTo>
                  <a:pt x="1559052" y="392430"/>
                </a:moveTo>
                <a:lnTo>
                  <a:pt x="1532864" y="409004"/>
                </a:lnTo>
                <a:lnTo>
                  <a:pt x="1539239" y="419100"/>
                </a:lnTo>
                <a:lnTo>
                  <a:pt x="1539239" y="422910"/>
                </a:lnTo>
                <a:lnTo>
                  <a:pt x="1537715" y="425196"/>
                </a:lnTo>
                <a:lnTo>
                  <a:pt x="1534667" y="425958"/>
                </a:lnTo>
                <a:lnTo>
                  <a:pt x="1562564" y="425958"/>
                </a:lnTo>
                <a:lnTo>
                  <a:pt x="1559052" y="392430"/>
                </a:lnTo>
                <a:close/>
              </a:path>
              <a:path w="1567814" h="477520">
                <a:moveTo>
                  <a:pt x="1002029" y="9144"/>
                </a:moveTo>
                <a:lnTo>
                  <a:pt x="880872" y="9144"/>
                </a:lnTo>
                <a:lnTo>
                  <a:pt x="924306" y="10668"/>
                </a:lnTo>
                <a:lnTo>
                  <a:pt x="966215" y="13716"/>
                </a:lnTo>
                <a:lnTo>
                  <a:pt x="1048512" y="25146"/>
                </a:lnTo>
                <a:lnTo>
                  <a:pt x="1105662" y="38100"/>
                </a:lnTo>
                <a:lnTo>
                  <a:pt x="1141476" y="48768"/>
                </a:lnTo>
                <a:lnTo>
                  <a:pt x="1158239" y="54102"/>
                </a:lnTo>
                <a:lnTo>
                  <a:pt x="1221486" y="82296"/>
                </a:lnTo>
                <a:lnTo>
                  <a:pt x="1264920" y="109728"/>
                </a:lnTo>
                <a:lnTo>
                  <a:pt x="1279398" y="119634"/>
                </a:lnTo>
                <a:lnTo>
                  <a:pt x="1293114" y="129540"/>
                </a:lnTo>
                <a:lnTo>
                  <a:pt x="1306067" y="140970"/>
                </a:lnTo>
                <a:lnTo>
                  <a:pt x="1319022" y="151638"/>
                </a:lnTo>
                <a:lnTo>
                  <a:pt x="1344929" y="176022"/>
                </a:lnTo>
                <a:lnTo>
                  <a:pt x="1357122" y="188214"/>
                </a:lnTo>
                <a:lnTo>
                  <a:pt x="1369314" y="201168"/>
                </a:lnTo>
                <a:lnTo>
                  <a:pt x="1380744" y="214884"/>
                </a:lnTo>
                <a:lnTo>
                  <a:pt x="1392936" y="228600"/>
                </a:lnTo>
                <a:lnTo>
                  <a:pt x="1459991" y="315468"/>
                </a:lnTo>
                <a:lnTo>
                  <a:pt x="1501902" y="377952"/>
                </a:lnTo>
                <a:lnTo>
                  <a:pt x="1522476" y="409956"/>
                </a:lnTo>
                <a:lnTo>
                  <a:pt x="1525112" y="413910"/>
                </a:lnTo>
                <a:lnTo>
                  <a:pt x="1532864" y="409004"/>
                </a:lnTo>
                <a:lnTo>
                  <a:pt x="1530096" y="404622"/>
                </a:lnTo>
                <a:lnTo>
                  <a:pt x="1509522" y="372618"/>
                </a:lnTo>
                <a:lnTo>
                  <a:pt x="1466850" y="310134"/>
                </a:lnTo>
                <a:lnTo>
                  <a:pt x="1411224" y="236220"/>
                </a:lnTo>
                <a:lnTo>
                  <a:pt x="1375410" y="195072"/>
                </a:lnTo>
                <a:lnTo>
                  <a:pt x="1338072" y="156972"/>
                </a:lnTo>
                <a:lnTo>
                  <a:pt x="1298448" y="122682"/>
                </a:lnTo>
                <a:lnTo>
                  <a:pt x="1255776" y="92202"/>
                </a:lnTo>
                <a:lnTo>
                  <a:pt x="1210056" y="66294"/>
                </a:lnTo>
                <a:lnTo>
                  <a:pt x="1194053" y="59436"/>
                </a:lnTo>
                <a:lnTo>
                  <a:pt x="1178052" y="51816"/>
                </a:lnTo>
                <a:lnTo>
                  <a:pt x="1126236" y="34290"/>
                </a:lnTo>
                <a:lnTo>
                  <a:pt x="1088898" y="24384"/>
                </a:lnTo>
                <a:lnTo>
                  <a:pt x="1050036" y="16764"/>
                </a:lnTo>
                <a:lnTo>
                  <a:pt x="1008888" y="9906"/>
                </a:lnTo>
                <a:lnTo>
                  <a:pt x="1002029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" name="object 14"/>
          <p:cNvSpPr/>
          <p:nvPr/>
        </p:nvSpPr>
        <p:spPr>
          <a:xfrm>
            <a:off x="2928514" y="8024813"/>
            <a:ext cx="1468702" cy="412397"/>
          </a:xfrm>
          <a:custGeom>
            <a:avLst/>
            <a:gdLst/>
            <a:ahLst/>
            <a:cxnLst/>
            <a:rect l="l" t="t" r="r" b="b"/>
            <a:pathLst>
              <a:path w="1510664" h="424179">
                <a:moveTo>
                  <a:pt x="4571" y="0"/>
                </a:moveTo>
                <a:lnTo>
                  <a:pt x="1524" y="1524"/>
                </a:lnTo>
                <a:lnTo>
                  <a:pt x="0" y="4572"/>
                </a:lnTo>
                <a:lnTo>
                  <a:pt x="1524" y="7620"/>
                </a:lnTo>
                <a:lnTo>
                  <a:pt x="60197" y="65532"/>
                </a:lnTo>
                <a:lnTo>
                  <a:pt x="119633" y="121920"/>
                </a:lnTo>
                <a:lnTo>
                  <a:pt x="149351" y="149352"/>
                </a:lnTo>
                <a:lnTo>
                  <a:pt x="179831" y="176022"/>
                </a:lnTo>
                <a:lnTo>
                  <a:pt x="210312" y="201930"/>
                </a:lnTo>
                <a:lnTo>
                  <a:pt x="240791" y="227076"/>
                </a:lnTo>
                <a:lnTo>
                  <a:pt x="272034" y="250698"/>
                </a:lnTo>
                <a:lnTo>
                  <a:pt x="288036" y="262890"/>
                </a:lnTo>
                <a:lnTo>
                  <a:pt x="304038" y="273558"/>
                </a:lnTo>
                <a:lnTo>
                  <a:pt x="319277" y="284988"/>
                </a:lnTo>
                <a:lnTo>
                  <a:pt x="336041" y="294894"/>
                </a:lnTo>
                <a:lnTo>
                  <a:pt x="401574" y="333756"/>
                </a:lnTo>
                <a:lnTo>
                  <a:pt x="470153" y="364998"/>
                </a:lnTo>
                <a:lnTo>
                  <a:pt x="505205" y="377190"/>
                </a:lnTo>
                <a:lnTo>
                  <a:pt x="522731" y="383286"/>
                </a:lnTo>
                <a:lnTo>
                  <a:pt x="541781" y="388620"/>
                </a:lnTo>
                <a:lnTo>
                  <a:pt x="560069" y="393192"/>
                </a:lnTo>
                <a:lnTo>
                  <a:pt x="579881" y="397764"/>
                </a:lnTo>
                <a:lnTo>
                  <a:pt x="598931" y="401574"/>
                </a:lnTo>
                <a:lnTo>
                  <a:pt x="618743" y="406146"/>
                </a:lnTo>
                <a:lnTo>
                  <a:pt x="680465" y="415290"/>
                </a:lnTo>
                <a:lnTo>
                  <a:pt x="701039" y="417576"/>
                </a:lnTo>
                <a:lnTo>
                  <a:pt x="764286" y="422148"/>
                </a:lnTo>
                <a:lnTo>
                  <a:pt x="806958" y="423672"/>
                </a:lnTo>
                <a:lnTo>
                  <a:pt x="848867" y="423672"/>
                </a:lnTo>
                <a:lnTo>
                  <a:pt x="890777" y="422148"/>
                </a:lnTo>
                <a:lnTo>
                  <a:pt x="952500" y="417576"/>
                </a:lnTo>
                <a:lnTo>
                  <a:pt x="972312" y="415290"/>
                </a:lnTo>
                <a:lnTo>
                  <a:pt x="977265" y="414528"/>
                </a:lnTo>
                <a:lnTo>
                  <a:pt x="806958" y="414528"/>
                </a:lnTo>
                <a:lnTo>
                  <a:pt x="743712" y="412242"/>
                </a:lnTo>
                <a:lnTo>
                  <a:pt x="681227" y="406146"/>
                </a:lnTo>
                <a:lnTo>
                  <a:pt x="621029" y="397002"/>
                </a:lnTo>
                <a:lnTo>
                  <a:pt x="581405" y="389382"/>
                </a:lnTo>
                <a:lnTo>
                  <a:pt x="544067" y="379476"/>
                </a:lnTo>
                <a:lnTo>
                  <a:pt x="525779" y="374904"/>
                </a:lnTo>
                <a:lnTo>
                  <a:pt x="473201" y="356616"/>
                </a:lnTo>
                <a:lnTo>
                  <a:pt x="422148" y="333756"/>
                </a:lnTo>
                <a:lnTo>
                  <a:pt x="406146" y="325374"/>
                </a:lnTo>
                <a:lnTo>
                  <a:pt x="389381" y="316992"/>
                </a:lnTo>
                <a:lnTo>
                  <a:pt x="372617" y="307848"/>
                </a:lnTo>
                <a:lnTo>
                  <a:pt x="340613" y="288036"/>
                </a:lnTo>
                <a:lnTo>
                  <a:pt x="308610" y="266700"/>
                </a:lnTo>
                <a:lnTo>
                  <a:pt x="293369" y="255270"/>
                </a:lnTo>
                <a:lnTo>
                  <a:pt x="277367" y="243840"/>
                </a:lnTo>
                <a:lnTo>
                  <a:pt x="215645" y="195072"/>
                </a:lnTo>
                <a:lnTo>
                  <a:pt x="155447" y="142494"/>
                </a:lnTo>
                <a:lnTo>
                  <a:pt x="125730" y="115062"/>
                </a:lnTo>
                <a:lnTo>
                  <a:pt x="66293" y="58674"/>
                </a:lnTo>
                <a:lnTo>
                  <a:pt x="7619" y="1524"/>
                </a:lnTo>
                <a:lnTo>
                  <a:pt x="4571" y="0"/>
                </a:lnTo>
                <a:close/>
              </a:path>
              <a:path w="1510664" h="424179">
                <a:moveTo>
                  <a:pt x="1465835" y="61092"/>
                </a:moveTo>
                <a:lnTo>
                  <a:pt x="1447038" y="87630"/>
                </a:lnTo>
                <a:lnTo>
                  <a:pt x="1427226" y="115824"/>
                </a:lnTo>
                <a:lnTo>
                  <a:pt x="1406652" y="143256"/>
                </a:lnTo>
                <a:lnTo>
                  <a:pt x="1363979" y="195834"/>
                </a:lnTo>
                <a:lnTo>
                  <a:pt x="1330452" y="232410"/>
                </a:lnTo>
                <a:lnTo>
                  <a:pt x="1319022" y="243840"/>
                </a:lnTo>
                <a:lnTo>
                  <a:pt x="1307591" y="256032"/>
                </a:lnTo>
                <a:lnTo>
                  <a:pt x="1295400" y="266700"/>
                </a:lnTo>
                <a:lnTo>
                  <a:pt x="1283969" y="277368"/>
                </a:lnTo>
                <a:lnTo>
                  <a:pt x="1271015" y="288036"/>
                </a:lnTo>
                <a:lnTo>
                  <a:pt x="1232915" y="316992"/>
                </a:lnTo>
                <a:lnTo>
                  <a:pt x="1191767" y="342138"/>
                </a:lnTo>
                <a:lnTo>
                  <a:pt x="1132331" y="368808"/>
                </a:lnTo>
                <a:lnTo>
                  <a:pt x="1100327" y="379476"/>
                </a:lnTo>
                <a:lnTo>
                  <a:pt x="1082802" y="384810"/>
                </a:lnTo>
                <a:lnTo>
                  <a:pt x="1028700" y="397002"/>
                </a:lnTo>
                <a:lnTo>
                  <a:pt x="971550" y="406146"/>
                </a:lnTo>
                <a:lnTo>
                  <a:pt x="931163" y="410718"/>
                </a:lnTo>
                <a:lnTo>
                  <a:pt x="848867" y="414528"/>
                </a:lnTo>
                <a:lnTo>
                  <a:pt x="977265" y="414528"/>
                </a:lnTo>
                <a:lnTo>
                  <a:pt x="1030986" y="406146"/>
                </a:lnTo>
                <a:lnTo>
                  <a:pt x="1049274" y="401574"/>
                </a:lnTo>
                <a:lnTo>
                  <a:pt x="1067562" y="397764"/>
                </a:lnTo>
                <a:lnTo>
                  <a:pt x="1119377" y="383286"/>
                </a:lnTo>
                <a:lnTo>
                  <a:pt x="1165860" y="364998"/>
                </a:lnTo>
                <a:lnTo>
                  <a:pt x="1210055" y="342138"/>
                </a:lnTo>
                <a:lnTo>
                  <a:pt x="1251203" y="314706"/>
                </a:lnTo>
                <a:lnTo>
                  <a:pt x="1301496" y="273558"/>
                </a:lnTo>
                <a:lnTo>
                  <a:pt x="1348739" y="226314"/>
                </a:lnTo>
                <a:lnTo>
                  <a:pt x="1392936" y="175260"/>
                </a:lnTo>
                <a:lnTo>
                  <a:pt x="1434084" y="121158"/>
                </a:lnTo>
                <a:lnTo>
                  <a:pt x="1473121" y="66108"/>
                </a:lnTo>
                <a:lnTo>
                  <a:pt x="1465835" y="61092"/>
                </a:lnTo>
                <a:close/>
              </a:path>
              <a:path w="1510664" h="424179">
                <a:moveTo>
                  <a:pt x="1503799" y="49530"/>
                </a:moveTo>
                <a:lnTo>
                  <a:pt x="1475231" y="49530"/>
                </a:lnTo>
                <a:lnTo>
                  <a:pt x="1479041" y="50292"/>
                </a:lnTo>
                <a:lnTo>
                  <a:pt x="1480565" y="53340"/>
                </a:lnTo>
                <a:lnTo>
                  <a:pt x="1479803" y="56388"/>
                </a:lnTo>
                <a:lnTo>
                  <a:pt x="1473121" y="66108"/>
                </a:lnTo>
                <a:lnTo>
                  <a:pt x="1498853" y="83820"/>
                </a:lnTo>
                <a:lnTo>
                  <a:pt x="1503799" y="49530"/>
                </a:lnTo>
                <a:close/>
              </a:path>
              <a:path w="1510664" h="424179">
                <a:moveTo>
                  <a:pt x="1475231" y="49530"/>
                </a:moveTo>
                <a:lnTo>
                  <a:pt x="1472946" y="51054"/>
                </a:lnTo>
                <a:lnTo>
                  <a:pt x="1465835" y="61092"/>
                </a:lnTo>
                <a:lnTo>
                  <a:pt x="1473121" y="66108"/>
                </a:lnTo>
                <a:lnTo>
                  <a:pt x="1479803" y="56388"/>
                </a:lnTo>
                <a:lnTo>
                  <a:pt x="1480565" y="53340"/>
                </a:lnTo>
                <a:lnTo>
                  <a:pt x="1479041" y="50292"/>
                </a:lnTo>
                <a:lnTo>
                  <a:pt x="1475231" y="49530"/>
                </a:lnTo>
                <a:close/>
              </a:path>
              <a:path w="1510664" h="424179">
                <a:moveTo>
                  <a:pt x="1510284" y="4572"/>
                </a:moveTo>
                <a:lnTo>
                  <a:pt x="1440179" y="43434"/>
                </a:lnTo>
                <a:lnTo>
                  <a:pt x="1465835" y="61092"/>
                </a:lnTo>
                <a:lnTo>
                  <a:pt x="1472946" y="51054"/>
                </a:lnTo>
                <a:lnTo>
                  <a:pt x="1475231" y="49530"/>
                </a:lnTo>
                <a:lnTo>
                  <a:pt x="1503799" y="49530"/>
                </a:lnTo>
                <a:lnTo>
                  <a:pt x="1510284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" name="object 15"/>
          <p:cNvSpPr/>
          <p:nvPr/>
        </p:nvSpPr>
        <p:spPr>
          <a:xfrm>
            <a:off x="2928513" y="8024813"/>
            <a:ext cx="1154465" cy="311150"/>
          </a:xfrm>
          <a:custGeom>
            <a:avLst/>
            <a:gdLst/>
            <a:ahLst/>
            <a:cxnLst/>
            <a:rect l="l" t="t" r="r" b="b"/>
            <a:pathLst>
              <a:path w="1187450" h="320040">
                <a:moveTo>
                  <a:pt x="4571" y="0"/>
                </a:moveTo>
                <a:lnTo>
                  <a:pt x="1524" y="1524"/>
                </a:lnTo>
                <a:lnTo>
                  <a:pt x="0" y="4572"/>
                </a:lnTo>
                <a:lnTo>
                  <a:pt x="1524" y="7620"/>
                </a:lnTo>
                <a:lnTo>
                  <a:pt x="70865" y="72390"/>
                </a:lnTo>
                <a:lnTo>
                  <a:pt x="141731" y="134112"/>
                </a:lnTo>
                <a:lnTo>
                  <a:pt x="189737" y="172212"/>
                </a:lnTo>
                <a:lnTo>
                  <a:pt x="239267" y="207264"/>
                </a:lnTo>
                <a:lnTo>
                  <a:pt x="290322" y="238506"/>
                </a:lnTo>
                <a:lnTo>
                  <a:pt x="329184" y="259080"/>
                </a:lnTo>
                <a:lnTo>
                  <a:pt x="342900" y="264414"/>
                </a:lnTo>
                <a:lnTo>
                  <a:pt x="355853" y="270510"/>
                </a:lnTo>
                <a:lnTo>
                  <a:pt x="369569" y="275844"/>
                </a:lnTo>
                <a:lnTo>
                  <a:pt x="383286" y="280416"/>
                </a:lnTo>
                <a:lnTo>
                  <a:pt x="397763" y="284988"/>
                </a:lnTo>
                <a:lnTo>
                  <a:pt x="411479" y="289560"/>
                </a:lnTo>
                <a:lnTo>
                  <a:pt x="486917" y="306324"/>
                </a:lnTo>
                <a:lnTo>
                  <a:pt x="551688" y="315468"/>
                </a:lnTo>
                <a:lnTo>
                  <a:pt x="617981" y="319278"/>
                </a:lnTo>
                <a:lnTo>
                  <a:pt x="651510" y="320040"/>
                </a:lnTo>
                <a:lnTo>
                  <a:pt x="684276" y="319278"/>
                </a:lnTo>
                <a:lnTo>
                  <a:pt x="717041" y="317754"/>
                </a:lnTo>
                <a:lnTo>
                  <a:pt x="749046" y="315468"/>
                </a:lnTo>
                <a:lnTo>
                  <a:pt x="780288" y="311658"/>
                </a:lnTo>
                <a:lnTo>
                  <a:pt x="785622" y="310896"/>
                </a:lnTo>
                <a:lnTo>
                  <a:pt x="618743" y="310896"/>
                </a:lnTo>
                <a:lnTo>
                  <a:pt x="585215" y="309372"/>
                </a:lnTo>
                <a:lnTo>
                  <a:pt x="520446" y="302514"/>
                </a:lnTo>
                <a:lnTo>
                  <a:pt x="457962" y="291846"/>
                </a:lnTo>
                <a:lnTo>
                  <a:pt x="414527" y="281178"/>
                </a:lnTo>
                <a:lnTo>
                  <a:pt x="373379" y="267462"/>
                </a:lnTo>
                <a:lnTo>
                  <a:pt x="332993" y="250698"/>
                </a:lnTo>
                <a:lnTo>
                  <a:pt x="294131" y="230886"/>
                </a:lnTo>
                <a:lnTo>
                  <a:pt x="281939" y="223266"/>
                </a:lnTo>
                <a:lnTo>
                  <a:pt x="268986" y="215646"/>
                </a:lnTo>
                <a:lnTo>
                  <a:pt x="243839" y="200406"/>
                </a:lnTo>
                <a:lnTo>
                  <a:pt x="195071" y="165354"/>
                </a:lnTo>
                <a:lnTo>
                  <a:pt x="171450" y="146304"/>
                </a:lnTo>
                <a:lnTo>
                  <a:pt x="147065" y="127254"/>
                </a:lnTo>
                <a:lnTo>
                  <a:pt x="123443" y="107442"/>
                </a:lnTo>
                <a:lnTo>
                  <a:pt x="76914" y="65487"/>
                </a:lnTo>
                <a:lnTo>
                  <a:pt x="54101" y="44196"/>
                </a:lnTo>
                <a:lnTo>
                  <a:pt x="7619" y="1524"/>
                </a:lnTo>
                <a:lnTo>
                  <a:pt x="4571" y="0"/>
                </a:lnTo>
                <a:close/>
              </a:path>
              <a:path w="1187450" h="320040">
                <a:moveTo>
                  <a:pt x="1141877" y="60398"/>
                </a:moveTo>
                <a:lnTo>
                  <a:pt x="1105662" y="107442"/>
                </a:lnTo>
                <a:lnTo>
                  <a:pt x="1072134" y="147066"/>
                </a:lnTo>
                <a:lnTo>
                  <a:pt x="1037081" y="183642"/>
                </a:lnTo>
                <a:lnTo>
                  <a:pt x="998981" y="216408"/>
                </a:lnTo>
                <a:lnTo>
                  <a:pt x="958596" y="244602"/>
                </a:lnTo>
                <a:lnTo>
                  <a:pt x="914400" y="267462"/>
                </a:lnTo>
                <a:lnTo>
                  <a:pt x="877824" y="281178"/>
                </a:lnTo>
                <a:lnTo>
                  <a:pt x="838200" y="291846"/>
                </a:lnTo>
                <a:lnTo>
                  <a:pt x="779526" y="302514"/>
                </a:lnTo>
                <a:lnTo>
                  <a:pt x="717041" y="309372"/>
                </a:lnTo>
                <a:lnTo>
                  <a:pt x="684276" y="310896"/>
                </a:lnTo>
                <a:lnTo>
                  <a:pt x="785622" y="310896"/>
                </a:lnTo>
                <a:lnTo>
                  <a:pt x="796289" y="309372"/>
                </a:lnTo>
                <a:lnTo>
                  <a:pt x="810767" y="306324"/>
                </a:lnTo>
                <a:lnTo>
                  <a:pt x="825246" y="304038"/>
                </a:lnTo>
                <a:lnTo>
                  <a:pt x="839724" y="300228"/>
                </a:lnTo>
                <a:lnTo>
                  <a:pt x="853439" y="297180"/>
                </a:lnTo>
                <a:lnTo>
                  <a:pt x="867155" y="293370"/>
                </a:lnTo>
                <a:lnTo>
                  <a:pt x="917448" y="275844"/>
                </a:lnTo>
                <a:lnTo>
                  <a:pt x="951738" y="258318"/>
                </a:lnTo>
                <a:lnTo>
                  <a:pt x="963167" y="252222"/>
                </a:lnTo>
                <a:lnTo>
                  <a:pt x="984503" y="238506"/>
                </a:lnTo>
                <a:lnTo>
                  <a:pt x="994410" y="230886"/>
                </a:lnTo>
                <a:lnTo>
                  <a:pt x="1005077" y="223266"/>
                </a:lnTo>
                <a:lnTo>
                  <a:pt x="1043177" y="189738"/>
                </a:lnTo>
                <a:lnTo>
                  <a:pt x="1078991" y="153162"/>
                </a:lnTo>
                <a:lnTo>
                  <a:pt x="1112519" y="113538"/>
                </a:lnTo>
                <a:lnTo>
                  <a:pt x="1144524" y="71628"/>
                </a:lnTo>
                <a:lnTo>
                  <a:pt x="1148909" y="65487"/>
                </a:lnTo>
                <a:lnTo>
                  <a:pt x="1141877" y="60398"/>
                </a:lnTo>
                <a:close/>
              </a:path>
              <a:path w="1187450" h="320040">
                <a:moveTo>
                  <a:pt x="1179971" y="48768"/>
                </a:moveTo>
                <a:lnTo>
                  <a:pt x="1152143" y="48768"/>
                </a:lnTo>
                <a:lnTo>
                  <a:pt x="1155191" y="49530"/>
                </a:lnTo>
                <a:lnTo>
                  <a:pt x="1156715" y="52578"/>
                </a:lnTo>
                <a:lnTo>
                  <a:pt x="1155953" y="55626"/>
                </a:lnTo>
                <a:lnTo>
                  <a:pt x="1148909" y="65487"/>
                </a:lnTo>
                <a:lnTo>
                  <a:pt x="1174241" y="83820"/>
                </a:lnTo>
                <a:lnTo>
                  <a:pt x="1179971" y="48768"/>
                </a:lnTo>
                <a:close/>
              </a:path>
              <a:path w="1187450" h="320040">
                <a:moveTo>
                  <a:pt x="1152143" y="48768"/>
                </a:moveTo>
                <a:lnTo>
                  <a:pt x="1149096" y="50292"/>
                </a:lnTo>
                <a:lnTo>
                  <a:pt x="1141877" y="60398"/>
                </a:lnTo>
                <a:lnTo>
                  <a:pt x="1148909" y="65487"/>
                </a:lnTo>
                <a:lnTo>
                  <a:pt x="1155953" y="55626"/>
                </a:lnTo>
                <a:lnTo>
                  <a:pt x="1156715" y="52578"/>
                </a:lnTo>
                <a:lnTo>
                  <a:pt x="1155191" y="49530"/>
                </a:lnTo>
                <a:lnTo>
                  <a:pt x="1152143" y="48768"/>
                </a:lnTo>
                <a:close/>
              </a:path>
              <a:path w="1187450" h="320040">
                <a:moveTo>
                  <a:pt x="1187196" y="4572"/>
                </a:moveTo>
                <a:lnTo>
                  <a:pt x="1116329" y="41910"/>
                </a:lnTo>
                <a:lnTo>
                  <a:pt x="1141877" y="60398"/>
                </a:lnTo>
                <a:lnTo>
                  <a:pt x="1149096" y="50292"/>
                </a:lnTo>
                <a:lnTo>
                  <a:pt x="1152143" y="48768"/>
                </a:lnTo>
                <a:lnTo>
                  <a:pt x="1179971" y="48768"/>
                </a:lnTo>
                <a:lnTo>
                  <a:pt x="1187196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" name="object 16"/>
          <p:cNvSpPr/>
          <p:nvPr/>
        </p:nvSpPr>
        <p:spPr>
          <a:xfrm>
            <a:off x="2196570" y="8024813"/>
            <a:ext cx="632178" cy="210520"/>
          </a:xfrm>
          <a:custGeom>
            <a:avLst/>
            <a:gdLst/>
            <a:ahLst/>
            <a:cxnLst/>
            <a:rect l="l" t="t" r="r" b="b"/>
            <a:pathLst>
              <a:path w="650239" h="216534">
                <a:moveTo>
                  <a:pt x="5333" y="0"/>
                </a:moveTo>
                <a:lnTo>
                  <a:pt x="1524" y="1524"/>
                </a:lnTo>
                <a:lnTo>
                  <a:pt x="0" y="4572"/>
                </a:lnTo>
                <a:lnTo>
                  <a:pt x="1524" y="7620"/>
                </a:lnTo>
                <a:lnTo>
                  <a:pt x="26669" y="36576"/>
                </a:lnTo>
                <a:lnTo>
                  <a:pt x="64769" y="78486"/>
                </a:lnTo>
                <a:lnTo>
                  <a:pt x="117347" y="129540"/>
                </a:lnTo>
                <a:lnTo>
                  <a:pt x="159257" y="161544"/>
                </a:lnTo>
                <a:lnTo>
                  <a:pt x="202692" y="186690"/>
                </a:lnTo>
                <a:lnTo>
                  <a:pt x="249936" y="203454"/>
                </a:lnTo>
                <a:lnTo>
                  <a:pt x="302513" y="213360"/>
                </a:lnTo>
                <a:lnTo>
                  <a:pt x="339089" y="216408"/>
                </a:lnTo>
                <a:lnTo>
                  <a:pt x="375665" y="216408"/>
                </a:lnTo>
                <a:lnTo>
                  <a:pt x="411480" y="213360"/>
                </a:lnTo>
                <a:lnTo>
                  <a:pt x="445007" y="207264"/>
                </a:lnTo>
                <a:lnTo>
                  <a:pt x="339851" y="207264"/>
                </a:lnTo>
                <a:lnTo>
                  <a:pt x="304038" y="204216"/>
                </a:lnTo>
                <a:lnTo>
                  <a:pt x="286512" y="201930"/>
                </a:lnTo>
                <a:lnTo>
                  <a:pt x="269747" y="198882"/>
                </a:lnTo>
                <a:lnTo>
                  <a:pt x="252983" y="195072"/>
                </a:lnTo>
                <a:lnTo>
                  <a:pt x="236981" y="189738"/>
                </a:lnTo>
                <a:lnTo>
                  <a:pt x="221742" y="185166"/>
                </a:lnTo>
                <a:lnTo>
                  <a:pt x="164592" y="154686"/>
                </a:lnTo>
                <a:lnTo>
                  <a:pt x="123443" y="122682"/>
                </a:lnTo>
                <a:lnTo>
                  <a:pt x="71627" y="72390"/>
                </a:lnTo>
                <a:lnTo>
                  <a:pt x="33527" y="30480"/>
                </a:lnTo>
                <a:lnTo>
                  <a:pt x="8381" y="1524"/>
                </a:lnTo>
                <a:lnTo>
                  <a:pt x="5333" y="0"/>
                </a:lnTo>
                <a:close/>
              </a:path>
              <a:path w="650239" h="216534">
                <a:moveTo>
                  <a:pt x="609150" y="63566"/>
                </a:moveTo>
                <a:lnTo>
                  <a:pt x="585215" y="99060"/>
                </a:lnTo>
                <a:lnTo>
                  <a:pt x="556259" y="134112"/>
                </a:lnTo>
                <a:lnTo>
                  <a:pt x="512063" y="171450"/>
                </a:lnTo>
                <a:lnTo>
                  <a:pt x="473201" y="189738"/>
                </a:lnTo>
                <a:lnTo>
                  <a:pt x="426719" y="201930"/>
                </a:lnTo>
                <a:lnTo>
                  <a:pt x="375665" y="207264"/>
                </a:lnTo>
                <a:lnTo>
                  <a:pt x="445007" y="207264"/>
                </a:lnTo>
                <a:lnTo>
                  <a:pt x="503681" y="186690"/>
                </a:lnTo>
                <a:lnTo>
                  <a:pt x="540257" y="161544"/>
                </a:lnTo>
                <a:lnTo>
                  <a:pt x="573024" y="128778"/>
                </a:lnTo>
                <a:lnTo>
                  <a:pt x="592074" y="104394"/>
                </a:lnTo>
                <a:lnTo>
                  <a:pt x="601980" y="91440"/>
                </a:lnTo>
                <a:lnTo>
                  <a:pt x="611124" y="77724"/>
                </a:lnTo>
                <a:lnTo>
                  <a:pt x="616937" y="68277"/>
                </a:lnTo>
                <a:lnTo>
                  <a:pt x="609150" y="63566"/>
                </a:lnTo>
                <a:close/>
              </a:path>
              <a:path w="650239" h="216534">
                <a:moveTo>
                  <a:pt x="646444" y="51054"/>
                </a:moveTo>
                <a:lnTo>
                  <a:pt x="617982" y="51054"/>
                </a:lnTo>
                <a:lnTo>
                  <a:pt x="621792" y="51816"/>
                </a:lnTo>
                <a:lnTo>
                  <a:pt x="623315" y="54864"/>
                </a:lnTo>
                <a:lnTo>
                  <a:pt x="623315" y="57912"/>
                </a:lnTo>
                <a:lnTo>
                  <a:pt x="616937" y="68277"/>
                </a:lnTo>
                <a:lnTo>
                  <a:pt x="643889" y="84582"/>
                </a:lnTo>
                <a:lnTo>
                  <a:pt x="646444" y="51054"/>
                </a:lnTo>
                <a:close/>
              </a:path>
              <a:path w="650239" h="216534">
                <a:moveTo>
                  <a:pt x="617982" y="51054"/>
                </a:moveTo>
                <a:lnTo>
                  <a:pt x="615695" y="53340"/>
                </a:lnTo>
                <a:lnTo>
                  <a:pt x="609150" y="63566"/>
                </a:lnTo>
                <a:lnTo>
                  <a:pt x="616937" y="68277"/>
                </a:lnTo>
                <a:lnTo>
                  <a:pt x="623315" y="57912"/>
                </a:lnTo>
                <a:lnTo>
                  <a:pt x="623315" y="54864"/>
                </a:lnTo>
                <a:lnTo>
                  <a:pt x="621792" y="51816"/>
                </a:lnTo>
                <a:lnTo>
                  <a:pt x="617982" y="51054"/>
                </a:lnTo>
                <a:close/>
              </a:path>
              <a:path w="650239" h="216534">
                <a:moveTo>
                  <a:pt x="649986" y="4572"/>
                </a:moveTo>
                <a:lnTo>
                  <a:pt x="582168" y="47244"/>
                </a:lnTo>
                <a:lnTo>
                  <a:pt x="609150" y="63566"/>
                </a:lnTo>
                <a:lnTo>
                  <a:pt x="615695" y="53340"/>
                </a:lnTo>
                <a:lnTo>
                  <a:pt x="617982" y="51054"/>
                </a:lnTo>
                <a:lnTo>
                  <a:pt x="646444" y="51054"/>
                </a:lnTo>
                <a:lnTo>
                  <a:pt x="649986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" name="object 17"/>
          <p:cNvSpPr/>
          <p:nvPr/>
        </p:nvSpPr>
        <p:spPr>
          <a:xfrm>
            <a:off x="2196570" y="8024813"/>
            <a:ext cx="945796" cy="311150"/>
          </a:xfrm>
          <a:custGeom>
            <a:avLst/>
            <a:gdLst/>
            <a:ahLst/>
            <a:cxnLst/>
            <a:rect l="l" t="t" r="r" b="b"/>
            <a:pathLst>
              <a:path w="972819" h="320040">
                <a:moveTo>
                  <a:pt x="5333" y="0"/>
                </a:moveTo>
                <a:lnTo>
                  <a:pt x="1524" y="1524"/>
                </a:lnTo>
                <a:lnTo>
                  <a:pt x="0" y="4572"/>
                </a:lnTo>
                <a:lnTo>
                  <a:pt x="1524" y="7620"/>
                </a:lnTo>
                <a:lnTo>
                  <a:pt x="38862" y="50292"/>
                </a:lnTo>
                <a:lnTo>
                  <a:pt x="76962" y="92964"/>
                </a:lnTo>
                <a:lnTo>
                  <a:pt x="115824" y="133350"/>
                </a:lnTo>
                <a:lnTo>
                  <a:pt x="155447" y="172212"/>
                </a:lnTo>
                <a:lnTo>
                  <a:pt x="195833" y="207264"/>
                </a:lnTo>
                <a:lnTo>
                  <a:pt x="237744" y="238506"/>
                </a:lnTo>
                <a:lnTo>
                  <a:pt x="280415" y="264414"/>
                </a:lnTo>
                <a:lnTo>
                  <a:pt x="325374" y="284988"/>
                </a:lnTo>
                <a:lnTo>
                  <a:pt x="373380" y="300228"/>
                </a:lnTo>
                <a:lnTo>
                  <a:pt x="425195" y="311658"/>
                </a:lnTo>
                <a:lnTo>
                  <a:pt x="479297" y="317754"/>
                </a:lnTo>
                <a:lnTo>
                  <a:pt x="534162" y="320040"/>
                </a:lnTo>
                <a:lnTo>
                  <a:pt x="560832" y="319278"/>
                </a:lnTo>
                <a:lnTo>
                  <a:pt x="587501" y="317754"/>
                </a:lnTo>
                <a:lnTo>
                  <a:pt x="614171" y="315468"/>
                </a:lnTo>
                <a:lnTo>
                  <a:pt x="640080" y="311658"/>
                </a:lnTo>
                <a:lnTo>
                  <a:pt x="643563" y="310896"/>
                </a:lnTo>
                <a:lnTo>
                  <a:pt x="506730" y="310896"/>
                </a:lnTo>
                <a:lnTo>
                  <a:pt x="480059" y="309372"/>
                </a:lnTo>
                <a:lnTo>
                  <a:pt x="426719" y="302514"/>
                </a:lnTo>
                <a:lnTo>
                  <a:pt x="376427" y="291846"/>
                </a:lnTo>
                <a:lnTo>
                  <a:pt x="329183" y="276606"/>
                </a:lnTo>
                <a:lnTo>
                  <a:pt x="317753" y="272796"/>
                </a:lnTo>
                <a:lnTo>
                  <a:pt x="307086" y="267462"/>
                </a:lnTo>
                <a:lnTo>
                  <a:pt x="295656" y="262128"/>
                </a:lnTo>
                <a:lnTo>
                  <a:pt x="284988" y="256794"/>
                </a:lnTo>
                <a:lnTo>
                  <a:pt x="242315" y="230886"/>
                </a:lnTo>
                <a:lnTo>
                  <a:pt x="181356" y="183642"/>
                </a:lnTo>
                <a:lnTo>
                  <a:pt x="141731" y="147066"/>
                </a:lnTo>
                <a:lnTo>
                  <a:pt x="122681" y="127254"/>
                </a:lnTo>
                <a:lnTo>
                  <a:pt x="102869" y="107442"/>
                </a:lnTo>
                <a:lnTo>
                  <a:pt x="64769" y="66294"/>
                </a:lnTo>
                <a:lnTo>
                  <a:pt x="45719" y="44958"/>
                </a:lnTo>
                <a:lnTo>
                  <a:pt x="8381" y="1524"/>
                </a:lnTo>
                <a:lnTo>
                  <a:pt x="5333" y="0"/>
                </a:lnTo>
                <a:close/>
              </a:path>
              <a:path w="972819" h="320040">
                <a:moveTo>
                  <a:pt x="931879" y="63782"/>
                </a:moveTo>
                <a:lnTo>
                  <a:pt x="904494" y="108204"/>
                </a:lnTo>
                <a:lnTo>
                  <a:pt x="863345" y="166116"/>
                </a:lnTo>
                <a:lnTo>
                  <a:pt x="833627" y="200406"/>
                </a:lnTo>
                <a:lnTo>
                  <a:pt x="793242" y="237744"/>
                </a:lnTo>
                <a:lnTo>
                  <a:pt x="748283" y="267462"/>
                </a:lnTo>
                <a:lnTo>
                  <a:pt x="729233" y="276606"/>
                </a:lnTo>
                <a:lnTo>
                  <a:pt x="718565" y="281178"/>
                </a:lnTo>
                <a:lnTo>
                  <a:pt x="662939" y="297942"/>
                </a:lnTo>
                <a:lnTo>
                  <a:pt x="613409" y="306324"/>
                </a:lnTo>
                <a:lnTo>
                  <a:pt x="560832" y="310896"/>
                </a:lnTo>
                <a:lnTo>
                  <a:pt x="643563" y="310896"/>
                </a:lnTo>
                <a:lnTo>
                  <a:pt x="664463" y="306324"/>
                </a:lnTo>
                <a:lnTo>
                  <a:pt x="676656" y="304038"/>
                </a:lnTo>
                <a:lnTo>
                  <a:pt x="688847" y="300228"/>
                </a:lnTo>
                <a:lnTo>
                  <a:pt x="732282" y="284988"/>
                </a:lnTo>
                <a:lnTo>
                  <a:pt x="789432" y="252222"/>
                </a:lnTo>
                <a:lnTo>
                  <a:pt x="806957" y="237744"/>
                </a:lnTo>
                <a:lnTo>
                  <a:pt x="815339" y="230886"/>
                </a:lnTo>
                <a:lnTo>
                  <a:pt x="854963" y="189738"/>
                </a:lnTo>
                <a:lnTo>
                  <a:pt x="884682" y="152400"/>
                </a:lnTo>
                <a:lnTo>
                  <a:pt x="912113" y="112776"/>
                </a:lnTo>
                <a:lnTo>
                  <a:pt x="938021" y="71628"/>
                </a:lnTo>
                <a:lnTo>
                  <a:pt x="939779" y="68464"/>
                </a:lnTo>
                <a:lnTo>
                  <a:pt x="931879" y="63782"/>
                </a:lnTo>
                <a:close/>
              </a:path>
              <a:path w="972819" h="320040">
                <a:moveTo>
                  <a:pt x="969162" y="51816"/>
                </a:moveTo>
                <a:lnTo>
                  <a:pt x="944118" y="51816"/>
                </a:lnTo>
                <a:lnTo>
                  <a:pt x="946403" y="54864"/>
                </a:lnTo>
                <a:lnTo>
                  <a:pt x="945642" y="57912"/>
                </a:lnTo>
                <a:lnTo>
                  <a:pt x="939779" y="68464"/>
                </a:lnTo>
                <a:lnTo>
                  <a:pt x="966977" y="84582"/>
                </a:lnTo>
                <a:lnTo>
                  <a:pt x="969162" y="51816"/>
                </a:lnTo>
                <a:close/>
              </a:path>
              <a:path w="972819" h="320040">
                <a:moveTo>
                  <a:pt x="944118" y="51816"/>
                </a:moveTo>
                <a:lnTo>
                  <a:pt x="941069" y="51816"/>
                </a:lnTo>
                <a:lnTo>
                  <a:pt x="938021" y="53340"/>
                </a:lnTo>
                <a:lnTo>
                  <a:pt x="931879" y="63782"/>
                </a:lnTo>
                <a:lnTo>
                  <a:pt x="939779" y="68464"/>
                </a:lnTo>
                <a:lnTo>
                  <a:pt x="945642" y="57912"/>
                </a:lnTo>
                <a:lnTo>
                  <a:pt x="946403" y="54864"/>
                </a:lnTo>
                <a:lnTo>
                  <a:pt x="944118" y="51816"/>
                </a:lnTo>
                <a:close/>
              </a:path>
              <a:path w="972819" h="320040">
                <a:moveTo>
                  <a:pt x="972312" y="4572"/>
                </a:moveTo>
                <a:lnTo>
                  <a:pt x="905256" y="48006"/>
                </a:lnTo>
                <a:lnTo>
                  <a:pt x="931879" y="63782"/>
                </a:lnTo>
                <a:lnTo>
                  <a:pt x="938021" y="53340"/>
                </a:lnTo>
                <a:lnTo>
                  <a:pt x="941069" y="51816"/>
                </a:lnTo>
                <a:lnTo>
                  <a:pt x="969162" y="51816"/>
                </a:lnTo>
                <a:lnTo>
                  <a:pt x="972312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1418781" y="7660410"/>
          <a:ext cx="4728986" cy="3747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4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4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44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44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41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41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485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1411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141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1411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1448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1411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1448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1485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1374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65971">
                <a:tc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13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9728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21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728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16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9728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24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728">
                      <a:solidFill>
                        <a:srgbClr val="000000"/>
                      </a:solidFill>
                      <a:prstDash val="solid"/>
                    </a:lnL>
                    <a:lnR w="9728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400" spc="5" dirty="0">
                          <a:solidFill>
                            <a:srgbClr val="BFBFBF"/>
                          </a:solidFill>
                          <a:latin typeface="Arial"/>
                          <a:cs typeface="Arial"/>
                        </a:rPr>
                        <a:t>14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728">
                      <a:solidFill>
                        <a:srgbClr val="000000"/>
                      </a:solidFill>
                      <a:prstDash val="solid"/>
                    </a:lnL>
                    <a:lnR w="9728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400" spc="5" dirty="0">
                          <a:latin typeface="Arial"/>
                          <a:cs typeface="Arial"/>
                        </a:rPr>
                        <a:t>19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728">
                      <a:solidFill>
                        <a:srgbClr val="000000"/>
                      </a:solidFill>
                      <a:prstDash val="solid"/>
                    </a:lnL>
                    <a:lnR w="9728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400" spc="5" dirty="0">
                          <a:latin typeface="Arial"/>
                          <a:cs typeface="Arial"/>
                        </a:rPr>
                        <a:t>68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728">
                      <a:solidFill>
                        <a:srgbClr val="000000"/>
                      </a:solidFill>
                      <a:prstDash val="solid"/>
                    </a:lnL>
                    <a:lnR w="9728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400" spc="5" dirty="0">
                          <a:latin typeface="Arial"/>
                          <a:cs typeface="Arial"/>
                        </a:rPr>
                        <a:t>65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728">
                      <a:solidFill>
                        <a:srgbClr val="000000"/>
                      </a:solidFill>
                      <a:prstDash val="solid"/>
                    </a:lnL>
                    <a:lnR w="9728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400" spc="5" dirty="0">
                          <a:latin typeface="Arial"/>
                          <a:cs typeface="Arial"/>
                        </a:rPr>
                        <a:t>26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728">
                      <a:solidFill>
                        <a:srgbClr val="000000"/>
                      </a:solidFill>
                      <a:prstDash val="solid"/>
                    </a:lnL>
                    <a:lnR w="9728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400" spc="5" dirty="0">
                          <a:latin typeface="Arial"/>
                          <a:cs typeface="Arial"/>
                        </a:rPr>
                        <a:t>32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728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31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9728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728">
                      <a:solidFill>
                        <a:srgbClr val="000000"/>
                      </a:solidFill>
                      <a:prstDash val="solid"/>
                    </a:lnL>
                    <a:lnR w="9728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728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object 19"/>
          <p:cNvSpPr/>
          <p:nvPr/>
        </p:nvSpPr>
        <p:spPr>
          <a:xfrm>
            <a:off x="3137429" y="7137295"/>
            <a:ext cx="1886656" cy="513027"/>
          </a:xfrm>
          <a:custGeom>
            <a:avLst/>
            <a:gdLst/>
            <a:ahLst/>
            <a:cxnLst/>
            <a:rect l="l" t="t" r="r" b="b"/>
            <a:pathLst>
              <a:path w="1940560" h="527684">
                <a:moveTo>
                  <a:pt x="1062990" y="0"/>
                </a:moveTo>
                <a:lnTo>
                  <a:pt x="1008888" y="762"/>
                </a:lnTo>
                <a:lnTo>
                  <a:pt x="954785" y="3810"/>
                </a:lnTo>
                <a:lnTo>
                  <a:pt x="900683" y="8382"/>
                </a:lnTo>
                <a:lnTo>
                  <a:pt x="847344" y="14478"/>
                </a:lnTo>
                <a:lnTo>
                  <a:pt x="794766" y="22860"/>
                </a:lnTo>
                <a:lnTo>
                  <a:pt x="744474" y="32766"/>
                </a:lnTo>
                <a:lnTo>
                  <a:pt x="694944" y="44196"/>
                </a:lnTo>
                <a:lnTo>
                  <a:pt x="648462" y="57912"/>
                </a:lnTo>
                <a:lnTo>
                  <a:pt x="603504" y="73914"/>
                </a:lnTo>
                <a:lnTo>
                  <a:pt x="559307" y="92202"/>
                </a:lnTo>
                <a:lnTo>
                  <a:pt x="515874" y="112776"/>
                </a:lnTo>
                <a:lnTo>
                  <a:pt x="473202" y="135636"/>
                </a:lnTo>
                <a:lnTo>
                  <a:pt x="410718" y="173736"/>
                </a:lnTo>
                <a:lnTo>
                  <a:pt x="369569" y="201930"/>
                </a:lnTo>
                <a:lnTo>
                  <a:pt x="349757" y="216408"/>
                </a:lnTo>
                <a:lnTo>
                  <a:pt x="329183" y="230886"/>
                </a:lnTo>
                <a:lnTo>
                  <a:pt x="289559" y="261366"/>
                </a:lnTo>
                <a:lnTo>
                  <a:pt x="230885" y="310134"/>
                </a:lnTo>
                <a:lnTo>
                  <a:pt x="192024" y="343662"/>
                </a:lnTo>
                <a:lnTo>
                  <a:pt x="115062" y="413004"/>
                </a:lnTo>
                <a:lnTo>
                  <a:pt x="1524" y="519684"/>
                </a:lnTo>
                <a:lnTo>
                  <a:pt x="0" y="523494"/>
                </a:lnTo>
                <a:lnTo>
                  <a:pt x="1524" y="526542"/>
                </a:lnTo>
                <a:lnTo>
                  <a:pt x="4572" y="527304"/>
                </a:lnTo>
                <a:lnTo>
                  <a:pt x="7619" y="526542"/>
                </a:lnTo>
                <a:lnTo>
                  <a:pt x="121919" y="419100"/>
                </a:lnTo>
                <a:lnTo>
                  <a:pt x="160019" y="384048"/>
                </a:lnTo>
                <a:lnTo>
                  <a:pt x="198119" y="349758"/>
                </a:lnTo>
                <a:lnTo>
                  <a:pt x="236981" y="316992"/>
                </a:lnTo>
                <a:lnTo>
                  <a:pt x="256031" y="300228"/>
                </a:lnTo>
                <a:lnTo>
                  <a:pt x="275844" y="284226"/>
                </a:lnTo>
                <a:lnTo>
                  <a:pt x="294894" y="268224"/>
                </a:lnTo>
                <a:lnTo>
                  <a:pt x="334518" y="237744"/>
                </a:lnTo>
                <a:lnTo>
                  <a:pt x="355092" y="223266"/>
                </a:lnTo>
                <a:lnTo>
                  <a:pt x="374904" y="208788"/>
                </a:lnTo>
                <a:lnTo>
                  <a:pt x="395478" y="195072"/>
                </a:lnTo>
                <a:lnTo>
                  <a:pt x="435864" y="168402"/>
                </a:lnTo>
                <a:lnTo>
                  <a:pt x="477774" y="143256"/>
                </a:lnTo>
                <a:lnTo>
                  <a:pt x="519683" y="121158"/>
                </a:lnTo>
                <a:lnTo>
                  <a:pt x="563118" y="100584"/>
                </a:lnTo>
                <a:lnTo>
                  <a:pt x="584454" y="90678"/>
                </a:lnTo>
                <a:lnTo>
                  <a:pt x="628650" y="73914"/>
                </a:lnTo>
                <a:lnTo>
                  <a:pt x="697992" y="53340"/>
                </a:lnTo>
                <a:lnTo>
                  <a:pt x="745997" y="41148"/>
                </a:lnTo>
                <a:lnTo>
                  <a:pt x="796290" y="32004"/>
                </a:lnTo>
                <a:lnTo>
                  <a:pt x="848868" y="23622"/>
                </a:lnTo>
                <a:lnTo>
                  <a:pt x="901445" y="17526"/>
                </a:lnTo>
                <a:lnTo>
                  <a:pt x="954785" y="12954"/>
                </a:lnTo>
                <a:lnTo>
                  <a:pt x="1008888" y="9906"/>
                </a:lnTo>
                <a:lnTo>
                  <a:pt x="1063752" y="9144"/>
                </a:lnTo>
                <a:lnTo>
                  <a:pt x="1229391" y="9144"/>
                </a:lnTo>
                <a:lnTo>
                  <a:pt x="1223009" y="8382"/>
                </a:lnTo>
                <a:lnTo>
                  <a:pt x="1170432" y="3810"/>
                </a:lnTo>
                <a:lnTo>
                  <a:pt x="1117092" y="762"/>
                </a:lnTo>
                <a:lnTo>
                  <a:pt x="1062990" y="0"/>
                </a:lnTo>
                <a:close/>
              </a:path>
              <a:path w="1940560" h="527684">
                <a:moveTo>
                  <a:pt x="1895349" y="467579"/>
                </a:moveTo>
                <a:lnTo>
                  <a:pt x="1869947" y="485394"/>
                </a:lnTo>
                <a:lnTo>
                  <a:pt x="1940052" y="523494"/>
                </a:lnTo>
                <a:lnTo>
                  <a:pt x="1933567" y="478536"/>
                </a:lnTo>
                <a:lnTo>
                  <a:pt x="1905000" y="478536"/>
                </a:lnTo>
                <a:lnTo>
                  <a:pt x="1901952" y="477012"/>
                </a:lnTo>
                <a:lnTo>
                  <a:pt x="1895349" y="467579"/>
                </a:lnTo>
                <a:close/>
              </a:path>
              <a:path w="1940560" h="527684">
                <a:moveTo>
                  <a:pt x="1902964" y="462239"/>
                </a:moveTo>
                <a:lnTo>
                  <a:pt x="1895349" y="467579"/>
                </a:lnTo>
                <a:lnTo>
                  <a:pt x="1901952" y="477012"/>
                </a:lnTo>
                <a:lnTo>
                  <a:pt x="1905000" y="478536"/>
                </a:lnTo>
                <a:lnTo>
                  <a:pt x="1908809" y="477774"/>
                </a:lnTo>
                <a:lnTo>
                  <a:pt x="1910333" y="474726"/>
                </a:lnTo>
                <a:lnTo>
                  <a:pt x="1909571" y="471678"/>
                </a:lnTo>
                <a:lnTo>
                  <a:pt x="1902964" y="462239"/>
                </a:lnTo>
                <a:close/>
              </a:path>
              <a:path w="1940560" h="527684">
                <a:moveTo>
                  <a:pt x="1928621" y="444246"/>
                </a:moveTo>
                <a:lnTo>
                  <a:pt x="1902964" y="462239"/>
                </a:lnTo>
                <a:lnTo>
                  <a:pt x="1909571" y="471678"/>
                </a:lnTo>
                <a:lnTo>
                  <a:pt x="1910333" y="474726"/>
                </a:lnTo>
                <a:lnTo>
                  <a:pt x="1908809" y="477774"/>
                </a:lnTo>
                <a:lnTo>
                  <a:pt x="1905000" y="478536"/>
                </a:lnTo>
                <a:lnTo>
                  <a:pt x="1933567" y="478536"/>
                </a:lnTo>
                <a:lnTo>
                  <a:pt x="1928621" y="444246"/>
                </a:lnTo>
                <a:close/>
              </a:path>
              <a:path w="1940560" h="527684">
                <a:moveTo>
                  <a:pt x="1229391" y="9144"/>
                </a:moveTo>
                <a:lnTo>
                  <a:pt x="1063752" y="9144"/>
                </a:lnTo>
                <a:lnTo>
                  <a:pt x="1117092" y="9906"/>
                </a:lnTo>
                <a:lnTo>
                  <a:pt x="1170432" y="12954"/>
                </a:lnTo>
                <a:lnTo>
                  <a:pt x="1222247" y="17526"/>
                </a:lnTo>
                <a:lnTo>
                  <a:pt x="1273302" y="23622"/>
                </a:lnTo>
                <a:lnTo>
                  <a:pt x="1322070" y="32004"/>
                </a:lnTo>
                <a:lnTo>
                  <a:pt x="1369314" y="41148"/>
                </a:lnTo>
                <a:lnTo>
                  <a:pt x="1434845" y="59436"/>
                </a:lnTo>
                <a:lnTo>
                  <a:pt x="1474470" y="73914"/>
                </a:lnTo>
                <a:lnTo>
                  <a:pt x="1513332" y="90678"/>
                </a:lnTo>
                <a:lnTo>
                  <a:pt x="1549145" y="110490"/>
                </a:lnTo>
                <a:lnTo>
                  <a:pt x="1567433" y="120396"/>
                </a:lnTo>
                <a:lnTo>
                  <a:pt x="1584197" y="131826"/>
                </a:lnTo>
                <a:lnTo>
                  <a:pt x="1601724" y="143256"/>
                </a:lnTo>
                <a:lnTo>
                  <a:pt x="1617726" y="155448"/>
                </a:lnTo>
                <a:lnTo>
                  <a:pt x="1650492" y="181356"/>
                </a:lnTo>
                <a:lnTo>
                  <a:pt x="1696212" y="223266"/>
                </a:lnTo>
                <a:lnTo>
                  <a:pt x="1754124" y="283464"/>
                </a:lnTo>
                <a:lnTo>
                  <a:pt x="1781556" y="316230"/>
                </a:lnTo>
                <a:lnTo>
                  <a:pt x="1808226" y="349758"/>
                </a:lnTo>
                <a:lnTo>
                  <a:pt x="1834895" y="384048"/>
                </a:lnTo>
                <a:lnTo>
                  <a:pt x="1860804" y="418338"/>
                </a:lnTo>
                <a:lnTo>
                  <a:pt x="1895349" y="467579"/>
                </a:lnTo>
                <a:lnTo>
                  <a:pt x="1902964" y="462239"/>
                </a:lnTo>
                <a:lnTo>
                  <a:pt x="1867662" y="413004"/>
                </a:lnTo>
                <a:lnTo>
                  <a:pt x="1841754" y="377952"/>
                </a:lnTo>
                <a:lnTo>
                  <a:pt x="1815083" y="343662"/>
                </a:lnTo>
                <a:lnTo>
                  <a:pt x="1788414" y="310134"/>
                </a:lnTo>
                <a:lnTo>
                  <a:pt x="1760220" y="278130"/>
                </a:lnTo>
                <a:lnTo>
                  <a:pt x="1746504" y="262128"/>
                </a:lnTo>
                <a:lnTo>
                  <a:pt x="1717547" y="230886"/>
                </a:lnTo>
                <a:lnTo>
                  <a:pt x="1687068" y="201930"/>
                </a:lnTo>
                <a:lnTo>
                  <a:pt x="1639824" y="160782"/>
                </a:lnTo>
                <a:lnTo>
                  <a:pt x="1589532" y="124206"/>
                </a:lnTo>
                <a:lnTo>
                  <a:pt x="1553718" y="102108"/>
                </a:lnTo>
                <a:lnTo>
                  <a:pt x="1517142" y="83058"/>
                </a:lnTo>
                <a:lnTo>
                  <a:pt x="1478280" y="65532"/>
                </a:lnTo>
                <a:lnTo>
                  <a:pt x="1437132" y="51054"/>
                </a:lnTo>
                <a:lnTo>
                  <a:pt x="1370838" y="32766"/>
                </a:lnTo>
                <a:lnTo>
                  <a:pt x="1323594" y="22860"/>
                </a:lnTo>
                <a:lnTo>
                  <a:pt x="1274064" y="14478"/>
                </a:lnTo>
                <a:lnTo>
                  <a:pt x="1229391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" name="object 20"/>
          <p:cNvSpPr txBox="1"/>
          <p:nvPr/>
        </p:nvSpPr>
        <p:spPr>
          <a:xfrm>
            <a:off x="1516732" y="4973813"/>
            <a:ext cx="442648" cy="209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332750" algn="l"/>
              </a:tabLst>
            </a:pPr>
            <a:r>
              <a:rPr sz="1361" spc="5" dirty="0">
                <a:latin typeface="Arial"/>
                <a:cs typeface="Arial"/>
              </a:rPr>
              <a:t>0	1</a:t>
            </a:r>
            <a:endParaRPr sz="1361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145713" y="4984173"/>
            <a:ext cx="121620" cy="209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361" spc="5" dirty="0">
                <a:latin typeface="Arial"/>
                <a:cs typeface="Arial"/>
              </a:rPr>
              <a:t>2</a:t>
            </a:r>
            <a:endParaRPr sz="1361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466481" y="4973801"/>
            <a:ext cx="121620" cy="209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361" spc="5" dirty="0">
                <a:latin typeface="Arial"/>
                <a:cs typeface="Arial"/>
              </a:rPr>
              <a:t>3</a:t>
            </a:r>
            <a:endParaRPr sz="1361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916536" y="4476961"/>
            <a:ext cx="298803" cy="121620"/>
          </a:xfrm>
          <a:custGeom>
            <a:avLst/>
            <a:gdLst/>
            <a:ahLst/>
            <a:cxnLst/>
            <a:rect l="l" t="t" r="r" b="b"/>
            <a:pathLst>
              <a:path w="307339" h="125095">
                <a:moveTo>
                  <a:pt x="268146" y="61071"/>
                </a:moveTo>
                <a:lnTo>
                  <a:pt x="240792" y="72389"/>
                </a:lnTo>
                <a:lnTo>
                  <a:pt x="301751" y="124967"/>
                </a:lnTo>
                <a:lnTo>
                  <a:pt x="305155" y="73913"/>
                </a:lnTo>
                <a:lnTo>
                  <a:pt x="277368" y="73913"/>
                </a:lnTo>
                <a:lnTo>
                  <a:pt x="274319" y="72389"/>
                </a:lnTo>
                <a:lnTo>
                  <a:pt x="268146" y="61071"/>
                </a:lnTo>
                <a:close/>
              </a:path>
              <a:path w="307339" h="125095">
                <a:moveTo>
                  <a:pt x="118872" y="0"/>
                </a:moveTo>
                <a:lnTo>
                  <a:pt x="117348" y="762"/>
                </a:lnTo>
                <a:lnTo>
                  <a:pt x="115824" y="762"/>
                </a:lnTo>
                <a:lnTo>
                  <a:pt x="114300" y="1524"/>
                </a:lnTo>
                <a:lnTo>
                  <a:pt x="109728" y="3048"/>
                </a:lnTo>
                <a:lnTo>
                  <a:pt x="103631" y="4572"/>
                </a:lnTo>
                <a:lnTo>
                  <a:pt x="92201" y="9143"/>
                </a:lnTo>
                <a:lnTo>
                  <a:pt x="47243" y="34289"/>
                </a:lnTo>
                <a:lnTo>
                  <a:pt x="21336" y="68579"/>
                </a:lnTo>
                <a:lnTo>
                  <a:pt x="7619" y="93725"/>
                </a:lnTo>
                <a:lnTo>
                  <a:pt x="0" y="105917"/>
                </a:lnTo>
                <a:lnTo>
                  <a:pt x="0" y="108965"/>
                </a:lnTo>
                <a:lnTo>
                  <a:pt x="2286" y="112013"/>
                </a:lnTo>
                <a:lnTo>
                  <a:pt x="5333" y="112013"/>
                </a:lnTo>
                <a:lnTo>
                  <a:pt x="8381" y="110489"/>
                </a:lnTo>
                <a:lnTo>
                  <a:pt x="15239" y="97536"/>
                </a:lnTo>
                <a:lnTo>
                  <a:pt x="22098" y="85343"/>
                </a:lnTo>
                <a:lnTo>
                  <a:pt x="29718" y="73151"/>
                </a:lnTo>
                <a:lnTo>
                  <a:pt x="36575" y="60960"/>
                </a:lnTo>
                <a:lnTo>
                  <a:pt x="44957" y="50291"/>
                </a:lnTo>
                <a:lnTo>
                  <a:pt x="74675" y="25908"/>
                </a:lnTo>
                <a:lnTo>
                  <a:pt x="95250" y="17525"/>
                </a:lnTo>
                <a:lnTo>
                  <a:pt x="102869" y="14477"/>
                </a:lnTo>
                <a:lnTo>
                  <a:pt x="106680" y="13715"/>
                </a:lnTo>
                <a:lnTo>
                  <a:pt x="109728" y="12191"/>
                </a:lnTo>
                <a:lnTo>
                  <a:pt x="112775" y="11429"/>
                </a:lnTo>
                <a:lnTo>
                  <a:pt x="117348" y="9905"/>
                </a:lnTo>
                <a:lnTo>
                  <a:pt x="118787" y="9186"/>
                </a:lnTo>
                <a:lnTo>
                  <a:pt x="118110" y="9143"/>
                </a:lnTo>
                <a:lnTo>
                  <a:pt x="227837" y="9143"/>
                </a:lnTo>
                <a:lnTo>
                  <a:pt x="227075" y="8382"/>
                </a:lnTo>
                <a:lnTo>
                  <a:pt x="220218" y="6858"/>
                </a:lnTo>
                <a:lnTo>
                  <a:pt x="212598" y="5334"/>
                </a:lnTo>
                <a:lnTo>
                  <a:pt x="208025" y="5334"/>
                </a:lnTo>
                <a:lnTo>
                  <a:pt x="202692" y="4572"/>
                </a:lnTo>
                <a:lnTo>
                  <a:pt x="197357" y="4572"/>
                </a:lnTo>
                <a:lnTo>
                  <a:pt x="191262" y="3810"/>
                </a:lnTo>
                <a:lnTo>
                  <a:pt x="178307" y="3810"/>
                </a:lnTo>
                <a:lnTo>
                  <a:pt x="169925" y="3048"/>
                </a:lnTo>
                <a:lnTo>
                  <a:pt x="161544" y="3048"/>
                </a:lnTo>
                <a:lnTo>
                  <a:pt x="152400" y="2286"/>
                </a:lnTo>
                <a:lnTo>
                  <a:pt x="142494" y="2286"/>
                </a:lnTo>
                <a:lnTo>
                  <a:pt x="131063" y="1524"/>
                </a:lnTo>
                <a:lnTo>
                  <a:pt x="118872" y="0"/>
                </a:lnTo>
                <a:close/>
              </a:path>
              <a:path w="307339" h="125095">
                <a:moveTo>
                  <a:pt x="277019" y="57399"/>
                </a:moveTo>
                <a:lnTo>
                  <a:pt x="268146" y="61071"/>
                </a:lnTo>
                <a:lnTo>
                  <a:pt x="274319" y="72389"/>
                </a:lnTo>
                <a:lnTo>
                  <a:pt x="277368" y="73913"/>
                </a:lnTo>
                <a:lnTo>
                  <a:pt x="281178" y="73913"/>
                </a:lnTo>
                <a:lnTo>
                  <a:pt x="282701" y="70865"/>
                </a:lnTo>
                <a:lnTo>
                  <a:pt x="282701" y="67817"/>
                </a:lnTo>
                <a:lnTo>
                  <a:pt x="277019" y="57399"/>
                </a:lnTo>
                <a:close/>
              </a:path>
              <a:path w="307339" h="125095">
                <a:moveTo>
                  <a:pt x="307086" y="44958"/>
                </a:moveTo>
                <a:lnTo>
                  <a:pt x="277019" y="57399"/>
                </a:lnTo>
                <a:lnTo>
                  <a:pt x="282701" y="67817"/>
                </a:lnTo>
                <a:lnTo>
                  <a:pt x="282701" y="70865"/>
                </a:lnTo>
                <a:lnTo>
                  <a:pt x="281178" y="73913"/>
                </a:lnTo>
                <a:lnTo>
                  <a:pt x="305155" y="73913"/>
                </a:lnTo>
                <a:lnTo>
                  <a:pt x="307086" y="44958"/>
                </a:lnTo>
                <a:close/>
              </a:path>
              <a:path w="307339" h="125095">
                <a:moveTo>
                  <a:pt x="265175" y="55625"/>
                </a:moveTo>
                <a:lnTo>
                  <a:pt x="268146" y="61071"/>
                </a:lnTo>
                <a:lnTo>
                  <a:pt x="277019" y="57399"/>
                </a:lnTo>
                <a:lnTo>
                  <a:pt x="276467" y="56387"/>
                </a:lnTo>
                <a:lnTo>
                  <a:pt x="265938" y="56387"/>
                </a:lnTo>
                <a:lnTo>
                  <a:pt x="265175" y="55625"/>
                </a:lnTo>
                <a:close/>
              </a:path>
              <a:path w="307339" h="125095">
                <a:moveTo>
                  <a:pt x="241045" y="16763"/>
                </a:moveTo>
                <a:lnTo>
                  <a:pt x="224028" y="16763"/>
                </a:lnTo>
                <a:lnTo>
                  <a:pt x="230124" y="19812"/>
                </a:lnTo>
                <a:lnTo>
                  <a:pt x="234695" y="22860"/>
                </a:lnTo>
                <a:lnTo>
                  <a:pt x="237744" y="25146"/>
                </a:lnTo>
                <a:lnTo>
                  <a:pt x="246125" y="33527"/>
                </a:lnTo>
                <a:lnTo>
                  <a:pt x="249174" y="37337"/>
                </a:lnTo>
                <a:lnTo>
                  <a:pt x="252983" y="41148"/>
                </a:lnTo>
                <a:lnTo>
                  <a:pt x="256794" y="45720"/>
                </a:lnTo>
                <a:lnTo>
                  <a:pt x="265938" y="56387"/>
                </a:lnTo>
                <a:lnTo>
                  <a:pt x="276467" y="56387"/>
                </a:lnTo>
                <a:lnTo>
                  <a:pt x="273557" y="51053"/>
                </a:lnTo>
                <a:lnTo>
                  <a:pt x="272795" y="50291"/>
                </a:lnTo>
                <a:lnTo>
                  <a:pt x="263651" y="39624"/>
                </a:lnTo>
                <a:lnTo>
                  <a:pt x="259842" y="35051"/>
                </a:lnTo>
                <a:lnTo>
                  <a:pt x="252222" y="27432"/>
                </a:lnTo>
                <a:lnTo>
                  <a:pt x="249174" y="23622"/>
                </a:lnTo>
                <a:lnTo>
                  <a:pt x="246125" y="20574"/>
                </a:lnTo>
                <a:lnTo>
                  <a:pt x="241045" y="16763"/>
                </a:lnTo>
                <a:close/>
              </a:path>
              <a:path w="307339" h="125095">
                <a:moveTo>
                  <a:pt x="227837" y="9143"/>
                </a:moveTo>
                <a:lnTo>
                  <a:pt x="118872" y="9143"/>
                </a:lnTo>
                <a:lnTo>
                  <a:pt x="141731" y="10667"/>
                </a:lnTo>
                <a:lnTo>
                  <a:pt x="161544" y="12191"/>
                </a:lnTo>
                <a:lnTo>
                  <a:pt x="177545" y="12191"/>
                </a:lnTo>
                <a:lnTo>
                  <a:pt x="184404" y="12953"/>
                </a:lnTo>
                <a:lnTo>
                  <a:pt x="197357" y="12953"/>
                </a:lnTo>
                <a:lnTo>
                  <a:pt x="202692" y="13715"/>
                </a:lnTo>
                <a:lnTo>
                  <a:pt x="207263" y="13715"/>
                </a:lnTo>
                <a:lnTo>
                  <a:pt x="211074" y="14477"/>
                </a:lnTo>
                <a:lnTo>
                  <a:pt x="215645" y="15239"/>
                </a:lnTo>
                <a:lnTo>
                  <a:pt x="218694" y="15239"/>
                </a:lnTo>
                <a:lnTo>
                  <a:pt x="224789" y="17525"/>
                </a:lnTo>
                <a:lnTo>
                  <a:pt x="224028" y="16763"/>
                </a:lnTo>
                <a:lnTo>
                  <a:pt x="241045" y="16763"/>
                </a:lnTo>
                <a:lnTo>
                  <a:pt x="233933" y="11429"/>
                </a:lnTo>
                <a:lnTo>
                  <a:pt x="227837" y="9143"/>
                </a:lnTo>
                <a:close/>
              </a:path>
              <a:path w="307339" h="125095">
                <a:moveTo>
                  <a:pt x="118872" y="9143"/>
                </a:moveTo>
                <a:lnTo>
                  <a:pt x="118110" y="9143"/>
                </a:lnTo>
                <a:lnTo>
                  <a:pt x="118787" y="91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" name="object 24"/>
          <p:cNvSpPr/>
          <p:nvPr/>
        </p:nvSpPr>
        <p:spPr>
          <a:xfrm>
            <a:off x="1891346" y="4299162"/>
            <a:ext cx="642056" cy="303124"/>
          </a:xfrm>
          <a:custGeom>
            <a:avLst/>
            <a:gdLst/>
            <a:ahLst/>
            <a:cxnLst/>
            <a:rect l="l" t="t" r="r" b="b"/>
            <a:pathLst>
              <a:path w="660400" h="311785">
                <a:moveTo>
                  <a:pt x="327659" y="0"/>
                </a:moveTo>
                <a:lnTo>
                  <a:pt x="281939" y="2285"/>
                </a:lnTo>
                <a:lnTo>
                  <a:pt x="238506" y="9143"/>
                </a:lnTo>
                <a:lnTo>
                  <a:pt x="198119" y="19812"/>
                </a:lnTo>
                <a:lnTo>
                  <a:pt x="156209" y="38862"/>
                </a:lnTo>
                <a:lnTo>
                  <a:pt x="121157" y="67055"/>
                </a:lnTo>
                <a:lnTo>
                  <a:pt x="97536" y="96012"/>
                </a:lnTo>
                <a:lnTo>
                  <a:pt x="86106" y="111251"/>
                </a:lnTo>
                <a:lnTo>
                  <a:pt x="66293" y="145541"/>
                </a:lnTo>
                <a:lnTo>
                  <a:pt x="39624" y="202691"/>
                </a:lnTo>
                <a:lnTo>
                  <a:pt x="22859" y="243839"/>
                </a:lnTo>
                <a:lnTo>
                  <a:pt x="0" y="306323"/>
                </a:lnTo>
                <a:lnTo>
                  <a:pt x="0" y="309371"/>
                </a:lnTo>
                <a:lnTo>
                  <a:pt x="3047" y="311657"/>
                </a:lnTo>
                <a:lnTo>
                  <a:pt x="6095" y="311657"/>
                </a:lnTo>
                <a:lnTo>
                  <a:pt x="8381" y="309371"/>
                </a:lnTo>
                <a:lnTo>
                  <a:pt x="23621" y="267462"/>
                </a:lnTo>
                <a:lnTo>
                  <a:pt x="31241" y="246887"/>
                </a:lnTo>
                <a:lnTo>
                  <a:pt x="56387" y="186689"/>
                </a:lnTo>
                <a:lnTo>
                  <a:pt x="73913" y="150113"/>
                </a:lnTo>
                <a:lnTo>
                  <a:pt x="93725" y="115823"/>
                </a:lnTo>
                <a:lnTo>
                  <a:pt x="128015" y="73151"/>
                </a:lnTo>
                <a:lnTo>
                  <a:pt x="160781" y="46481"/>
                </a:lnTo>
                <a:lnTo>
                  <a:pt x="168401" y="42671"/>
                </a:lnTo>
                <a:lnTo>
                  <a:pt x="176021" y="38100"/>
                </a:lnTo>
                <a:lnTo>
                  <a:pt x="183641" y="34289"/>
                </a:lnTo>
                <a:lnTo>
                  <a:pt x="192786" y="31241"/>
                </a:lnTo>
                <a:lnTo>
                  <a:pt x="201168" y="28193"/>
                </a:lnTo>
                <a:lnTo>
                  <a:pt x="240030" y="17525"/>
                </a:lnTo>
                <a:lnTo>
                  <a:pt x="282701" y="11429"/>
                </a:lnTo>
                <a:lnTo>
                  <a:pt x="327659" y="9143"/>
                </a:lnTo>
                <a:lnTo>
                  <a:pt x="416813" y="9143"/>
                </a:lnTo>
                <a:lnTo>
                  <a:pt x="395477" y="5333"/>
                </a:lnTo>
                <a:lnTo>
                  <a:pt x="373380" y="2285"/>
                </a:lnTo>
                <a:lnTo>
                  <a:pt x="350519" y="762"/>
                </a:lnTo>
                <a:lnTo>
                  <a:pt x="327659" y="0"/>
                </a:lnTo>
                <a:close/>
              </a:path>
              <a:path w="660400" h="311785">
                <a:moveTo>
                  <a:pt x="621935" y="241911"/>
                </a:moveTo>
                <a:lnTo>
                  <a:pt x="592074" y="252983"/>
                </a:lnTo>
                <a:lnTo>
                  <a:pt x="650747" y="307847"/>
                </a:lnTo>
                <a:lnTo>
                  <a:pt x="656669" y="256031"/>
                </a:lnTo>
                <a:lnTo>
                  <a:pt x="628650" y="256031"/>
                </a:lnTo>
                <a:lnTo>
                  <a:pt x="626363" y="252983"/>
                </a:lnTo>
                <a:lnTo>
                  <a:pt x="621935" y="241911"/>
                </a:lnTo>
                <a:close/>
              </a:path>
              <a:path w="660400" h="311785">
                <a:moveTo>
                  <a:pt x="630296" y="238811"/>
                </a:moveTo>
                <a:lnTo>
                  <a:pt x="621935" y="241911"/>
                </a:lnTo>
                <a:lnTo>
                  <a:pt x="626363" y="252983"/>
                </a:lnTo>
                <a:lnTo>
                  <a:pt x="628650" y="256031"/>
                </a:lnTo>
                <a:lnTo>
                  <a:pt x="631697" y="256031"/>
                </a:lnTo>
                <a:lnTo>
                  <a:pt x="633983" y="253745"/>
                </a:lnTo>
                <a:lnTo>
                  <a:pt x="634745" y="249935"/>
                </a:lnTo>
                <a:lnTo>
                  <a:pt x="630296" y="238811"/>
                </a:lnTo>
                <a:close/>
              </a:path>
              <a:path w="660400" h="311785">
                <a:moveTo>
                  <a:pt x="659891" y="227837"/>
                </a:moveTo>
                <a:lnTo>
                  <a:pt x="630296" y="238811"/>
                </a:lnTo>
                <a:lnTo>
                  <a:pt x="634745" y="249935"/>
                </a:lnTo>
                <a:lnTo>
                  <a:pt x="633983" y="253745"/>
                </a:lnTo>
                <a:lnTo>
                  <a:pt x="631697" y="256031"/>
                </a:lnTo>
                <a:lnTo>
                  <a:pt x="656669" y="256031"/>
                </a:lnTo>
                <a:lnTo>
                  <a:pt x="659891" y="227837"/>
                </a:lnTo>
                <a:close/>
              </a:path>
              <a:path w="660400" h="311785">
                <a:moveTo>
                  <a:pt x="416813" y="9143"/>
                </a:moveTo>
                <a:lnTo>
                  <a:pt x="327659" y="9143"/>
                </a:lnTo>
                <a:lnTo>
                  <a:pt x="350519" y="9905"/>
                </a:lnTo>
                <a:lnTo>
                  <a:pt x="372618" y="11429"/>
                </a:lnTo>
                <a:lnTo>
                  <a:pt x="415289" y="17525"/>
                </a:lnTo>
                <a:lnTo>
                  <a:pt x="463295" y="31241"/>
                </a:lnTo>
                <a:lnTo>
                  <a:pt x="471677" y="35051"/>
                </a:lnTo>
                <a:lnTo>
                  <a:pt x="479297" y="38100"/>
                </a:lnTo>
                <a:lnTo>
                  <a:pt x="486918" y="42671"/>
                </a:lnTo>
                <a:lnTo>
                  <a:pt x="494538" y="46481"/>
                </a:lnTo>
                <a:lnTo>
                  <a:pt x="501395" y="51053"/>
                </a:lnTo>
                <a:lnTo>
                  <a:pt x="533400" y="80009"/>
                </a:lnTo>
                <a:lnTo>
                  <a:pt x="561594" y="116585"/>
                </a:lnTo>
                <a:lnTo>
                  <a:pt x="581406" y="150113"/>
                </a:lnTo>
                <a:lnTo>
                  <a:pt x="598932" y="186689"/>
                </a:lnTo>
                <a:lnTo>
                  <a:pt x="615695" y="226313"/>
                </a:lnTo>
                <a:lnTo>
                  <a:pt x="621935" y="241911"/>
                </a:lnTo>
                <a:lnTo>
                  <a:pt x="630296" y="238811"/>
                </a:lnTo>
                <a:lnTo>
                  <a:pt x="615695" y="202691"/>
                </a:lnTo>
                <a:lnTo>
                  <a:pt x="598169" y="163829"/>
                </a:lnTo>
                <a:lnTo>
                  <a:pt x="579119" y="128015"/>
                </a:lnTo>
                <a:lnTo>
                  <a:pt x="557783" y="95250"/>
                </a:lnTo>
                <a:lnTo>
                  <a:pt x="552450" y="87629"/>
                </a:lnTo>
                <a:lnTo>
                  <a:pt x="520445" y="54863"/>
                </a:lnTo>
                <a:lnTo>
                  <a:pt x="466344" y="22859"/>
                </a:lnTo>
                <a:lnTo>
                  <a:pt x="427481" y="11429"/>
                </a:lnTo>
                <a:lnTo>
                  <a:pt x="416813" y="91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" name="object 25"/>
          <p:cNvSpPr/>
          <p:nvPr/>
        </p:nvSpPr>
        <p:spPr>
          <a:xfrm>
            <a:off x="2572174" y="4239894"/>
            <a:ext cx="895791" cy="363008"/>
          </a:xfrm>
          <a:custGeom>
            <a:avLst/>
            <a:gdLst/>
            <a:ahLst/>
            <a:cxnLst/>
            <a:rect l="l" t="t" r="r" b="b"/>
            <a:pathLst>
              <a:path w="921385" h="373379">
                <a:moveTo>
                  <a:pt x="518160" y="0"/>
                </a:moveTo>
                <a:lnTo>
                  <a:pt x="492252" y="0"/>
                </a:lnTo>
                <a:lnTo>
                  <a:pt x="466344" y="1524"/>
                </a:lnTo>
                <a:lnTo>
                  <a:pt x="453390" y="3048"/>
                </a:lnTo>
                <a:lnTo>
                  <a:pt x="440436" y="3810"/>
                </a:lnTo>
                <a:lnTo>
                  <a:pt x="414528" y="8381"/>
                </a:lnTo>
                <a:lnTo>
                  <a:pt x="402336" y="10667"/>
                </a:lnTo>
                <a:lnTo>
                  <a:pt x="389381" y="12953"/>
                </a:lnTo>
                <a:lnTo>
                  <a:pt x="377190" y="16001"/>
                </a:lnTo>
                <a:lnTo>
                  <a:pt x="364998" y="19812"/>
                </a:lnTo>
                <a:lnTo>
                  <a:pt x="353568" y="22860"/>
                </a:lnTo>
                <a:lnTo>
                  <a:pt x="341375" y="27431"/>
                </a:lnTo>
                <a:lnTo>
                  <a:pt x="329946" y="31241"/>
                </a:lnTo>
                <a:lnTo>
                  <a:pt x="318516" y="35813"/>
                </a:lnTo>
                <a:lnTo>
                  <a:pt x="307848" y="41148"/>
                </a:lnTo>
                <a:lnTo>
                  <a:pt x="296418" y="46481"/>
                </a:lnTo>
                <a:lnTo>
                  <a:pt x="285750" y="52577"/>
                </a:lnTo>
                <a:lnTo>
                  <a:pt x="275844" y="58674"/>
                </a:lnTo>
                <a:lnTo>
                  <a:pt x="254508" y="72389"/>
                </a:lnTo>
                <a:lnTo>
                  <a:pt x="244602" y="80010"/>
                </a:lnTo>
                <a:lnTo>
                  <a:pt x="233934" y="87629"/>
                </a:lnTo>
                <a:lnTo>
                  <a:pt x="214122" y="104393"/>
                </a:lnTo>
                <a:lnTo>
                  <a:pt x="194310" y="122681"/>
                </a:lnTo>
                <a:lnTo>
                  <a:pt x="184404" y="132587"/>
                </a:lnTo>
                <a:lnTo>
                  <a:pt x="175260" y="142493"/>
                </a:lnTo>
                <a:lnTo>
                  <a:pt x="165354" y="152400"/>
                </a:lnTo>
                <a:lnTo>
                  <a:pt x="108966" y="218693"/>
                </a:lnTo>
                <a:lnTo>
                  <a:pt x="72390" y="265938"/>
                </a:lnTo>
                <a:lnTo>
                  <a:pt x="36575" y="315467"/>
                </a:lnTo>
                <a:lnTo>
                  <a:pt x="762" y="366522"/>
                </a:lnTo>
                <a:lnTo>
                  <a:pt x="0" y="369569"/>
                </a:lnTo>
                <a:lnTo>
                  <a:pt x="1524" y="372617"/>
                </a:lnTo>
                <a:lnTo>
                  <a:pt x="5334" y="373379"/>
                </a:lnTo>
                <a:lnTo>
                  <a:pt x="7619" y="371093"/>
                </a:lnTo>
                <a:lnTo>
                  <a:pt x="43434" y="320801"/>
                </a:lnTo>
                <a:lnTo>
                  <a:pt x="61722" y="296417"/>
                </a:lnTo>
                <a:lnTo>
                  <a:pt x="97536" y="247650"/>
                </a:lnTo>
                <a:lnTo>
                  <a:pt x="134874" y="201167"/>
                </a:lnTo>
                <a:lnTo>
                  <a:pt x="172212" y="158495"/>
                </a:lnTo>
                <a:lnTo>
                  <a:pt x="200406" y="129539"/>
                </a:lnTo>
                <a:lnTo>
                  <a:pt x="240030" y="94487"/>
                </a:lnTo>
                <a:lnTo>
                  <a:pt x="259842" y="80010"/>
                </a:lnTo>
                <a:lnTo>
                  <a:pt x="269748" y="72389"/>
                </a:lnTo>
                <a:lnTo>
                  <a:pt x="280416" y="66293"/>
                </a:lnTo>
                <a:lnTo>
                  <a:pt x="290322" y="60198"/>
                </a:lnTo>
                <a:lnTo>
                  <a:pt x="300990" y="54101"/>
                </a:lnTo>
                <a:lnTo>
                  <a:pt x="311658" y="49529"/>
                </a:lnTo>
                <a:lnTo>
                  <a:pt x="322325" y="44195"/>
                </a:lnTo>
                <a:lnTo>
                  <a:pt x="332994" y="39624"/>
                </a:lnTo>
                <a:lnTo>
                  <a:pt x="379475" y="25145"/>
                </a:lnTo>
                <a:lnTo>
                  <a:pt x="416813" y="16763"/>
                </a:lnTo>
                <a:lnTo>
                  <a:pt x="429006" y="14477"/>
                </a:lnTo>
                <a:lnTo>
                  <a:pt x="454152" y="11429"/>
                </a:lnTo>
                <a:lnTo>
                  <a:pt x="492252" y="9143"/>
                </a:lnTo>
                <a:lnTo>
                  <a:pt x="597661" y="9143"/>
                </a:lnTo>
                <a:lnTo>
                  <a:pt x="569213" y="3810"/>
                </a:lnTo>
                <a:lnTo>
                  <a:pt x="556260" y="3048"/>
                </a:lnTo>
                <a:lnTo>
                  <a:pt x="543306" y="1524"/>
                </a:lnTo>
                <a:lnTo>
                  <a:pt x="518160" y="0"/>
                </a:lnTo>
                <a:close/>
              </a:path>
              <a:path w="921385" h="373379">
                <a:moveTo>
                  <a:pt x="884952" y="306086"/>
                </a:moveTo>
                <a:lnTo>
                  <a:pt x="857250" y="319277"/>
                </a:lnTo>
                <a:lnTo>
                  <a:pt x="920496" y="368807"/>
                </a:lnTo>
                <a:lnTo>
                  <a:pt x="920967" y="319277"/>
                </a:lnTo>
                <a:lnTo>
                  <a:pt x="893063" y="319277"/>
                </a:lnTo>
                <a:lnTo>
                  <a:pt x="890015" y="316991"/>
                </a:lnTo>
                <a:lnTo>
                  <a:pt x="884952" y="306086"/>
                </a:lnTo>
                <a:close/>
              </a:path>
              <a:path w="921385" h="373379">
                <a:moveTo>
                  <a:pt x="893411" y="302058"/>
                </a:moveTo>
                <a:lnTo>
                  <a:pt x="884952" y="306086"/>
                </a:lnTo>
                <a:lnTo>
                  <a:pt x="890015" y="316991"/>
                </a:lnTo>
                <a:lnTo>
                  <a:pt x="893063" y="319277"/>
                </a:lnTo>
                <a:lnTo>
                  <a:pt x="896112" y="318515"/>
                </a:lnTo>
                <a:lnTo>
                  <a:pt x="898398" y="316229"/>
                </a:lnTo>
                <a:lnTo>
                  <a:pt x="898398" y="313181"/>
                </a:lnTo>
                <a:lnTo>
                  <a:pt x="893411" y="302058"/>
                </a:lnTo>
                <a:close/>
              </a:path>
              <a:path w="921385" h="373379">
                <a:moveTo>
                  <a:pt x="921258" y="288798"/>
                </a:moveTo>
                <a:lnTo>
                  <a:pt x="893411" y="302058"/>
                </a:lnTo>
                <a:lnTo>
                  <a:pt x="898398" y="313181"/>
                </a:lnTo>
                <a:lnTo>
                  <a:pt x="898398" y="316229"/>
                </a:lnTo>
                <a:lnTo>
                  <a:pt x="896112" y="318515"/>
                </a:lnTo>
                <a:lnTo>
                  <a:pt x="893063" y="319277"/>
                </a:lnTo>
                <a:lnTo>
                  <a:pt x="920967" y="319277"/>
                </a:lnTo>
                <a:lnTo>
                  <a:pt x="921258" y="288798"/>
                </a:lnTo>
                <a:close/>
              </a:path>
              <a:path w="921385" h="373379">
                <a:moveTo>
                  <a:pt x="597661" y="9143"/>
                </a:moveTo>
                <a:lnTo>
                  <a:pt x="518160" y="9143"/>
                </a:lnTo>
                <a:lnTo>
                  <a:pt x="555498" y="11429"/>
                </a:lnTo>
                <a:lnTo>
                  <a:pt x="579882" y="14477"/>
                </a:lnTo>
                <a:lnTo>
                  <a:pt x="627126" y="25145"/>
                </a:lnTo>
                <a:lnTo>
                  <a:pt x="659130" y="35813"/>
                </a:lnTo>
                <a:lnTo>
                  <a:pt x="669798" y="39624"/>
                </a:lnTo>
                <a:lnTo>
                  <a:pt x="679703" y="44195"/>
                </a:lnTo>
                <a:lnTo>
                  <a:pt x="688848" y="48767"/>
                </a:lnTo>
                <a:lnTo>
                  <a:pt x="698753" y="54101"/>
                </a:lnTo>
                <a:lnTo>
                  <a:pt x="707136" y="60198"/>
                </a:lnTo>
                <a:lnTo>
                  <a:pt x="716280" y="66293"/>
                </a:lnTo>
                <a:lnTo>
                  <a:pt x="724662" y="72389"/>
                </a:lnTo>
                <a:lnTo>
                  <a:pt x="733044" y="79248"/>
                </a:lnTo>
                <a:lnTo>
                  <a:pt x="749808" y="94487"/>
                </a:lnTo>
                <a:lnTo>
                  <a:pt x="757427" y="102869"/>
                </a:lnTo>
                <a:lnTo>
                  <a:pt x="765810" y="111251"/>
                </a:lnTo>
                <a:lnTo>
                  <a:pt x="773430" y="119633"/>
                </a:lnTo>
                <a:lnTo>
                  <a:pt x="781050" y="128777"/>
                </a:lnTo>
                <a:lnTo>
                  <a:pt x="787908" y="138683"/>
                </a:lnTo>
                <a:lnTo>
                  <a:pt x="795527" y="147827"/>
                </a:lnTo>
                <a:lnTo>
                  <a:pt x="802386" y="158495"/>
                </a:lnTo>
                <a:lnTo>
                  <a:pt x="816101" y="179069"/>
                </a:lnTo>
                <a:lnTo>
                  <a:pt x="829818" y="201167"/>
                </a:lnTo>
                <a:lnTo>
                  <a:pt x="842772" y="223265"/>
                </a:lnTo>
                <a:lnTo>
                  <a:pt x="855726" y="246887"/>
                </a:lnTo>
                <a:lnTo>
                  <a:pt x="880110" y="295655"/>
                </a:lnTo>
                <a:lnTo>
                  <a:pt x="884952" y="306086"/>
                </a:lnTo>
                <a:lnTo>
                  <a:pt x="893411" y="302058"/>
                </a:lnTo>
                <a:lnTo>
                  <a:pt x="888491" y="291083"/>
                </a:lnTo>
                <a:lnTo>
                  <a:pt x="875538" y="266700"/>
                </a:lnTo>
                <a:lnTo>
                  <a:pt x="863346" y="242315"/>
                </a:lnTo>
                <a:lnTo>
                  <a:pt x="837438" y="196595"/>
                </a:lnTo>
                <a:lnTo>
                  <a:pt x="810006" y="153162"/>
                </a:lnTo>
                <a:lnTo>
                  <a:pt x="794765" y="132587"/>
                </a:lnTo>
                <a:lnTo>
                  <a:pt x="787908" y="123443"/>
                </a:lnTo>
                <a:lnTo>
                  <a:pt x="780288" y="114300"/>
                </a:lnTo>
                <a:lnTo>
                  <a:pt x="771906" y="105155"/>
                </a:lnTo>
                <a:lnTo>
                  <a:pt x="764286" y="96012"/>
                </a:lnTo>
                <a:lnTo>
                  <a:pt x="755903" y="88391"/>
                </a:lnTo>
                <a:lnTo>
                  <a:pt x="747522" y="80010"/>
                </a:lnTo>
                <a:lnTo>
                  <a:pt x="739139" y="72389"/>
                </a:lnTo>
                <a:lnTo>
                  <a:pt x="729996" y="65531"/>
                </a:lnTo>
                <a:lnTo>
                  <a:pt x="721613" y="58674"/>
                </a:lnTo>
                <a:lnTo>
                  <a:pt x="712470" y="52577"/>
                </a:lnTo>
                <a:lnTo>
                  <a:pt x="672846" y="31241"/>
                </a:lnTo>
                <a:lnTo>
                  <a:pt x="662177" y="27431"/>
                </a:lnTo>
                <a:lnTo>
                  <a:pt x="651510" y="22860"/>
                </a:lnTo>
                <a:lnTo>
                  <a:pt x="640841" y="19812"/>
                </a:lnTo>
                <a:lnTo>
                  <a:pt x="629412" y="16001"/>
                </a:lnTo>
                <a:lnTo>
                  <a:pt x="617220" y="12953"/>
                </a:lnTo>
                <a:lnTo>
                  <a:pt x="605789" y="10667"/>
                </a:lnTo>
                <a:lnTo>
                  <a:pt x="597661" y="91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" name="object 26"/>
          <p:cNvSpPr/>
          <p:nvPr/>
        </p:nvSpPr>
        <p:spPr>
          <a:xfrm>
            <a:off x="2572174" y="4239894"/>
            <a:ext cx="1209410" cy="363008"/>
          </a:xfrm>
          <a:custGeom>
            <a:avLst/>
            <a:gdLst/>
            <a:ahLst/>
            <a:cxnLst/>
            <a:rect l="l" t="t" r="r" b="b"/>
            <a:pathLst>
              <a:path w="1243964" h="373379">
                <a:moveTo>
                  <a:pt x="699515" y="0"/>
                </a:moveTo>
                <a:lnTo>
                  <a:pt x="664463" y="0"/>
                </a:lnTo>
                <a:lnTo>
                  <a:pt x="629412" y="1524"/>
                </a:lnTo>
                <a:lnTo>
                  <a:pt x="611886" y="3048"/>
                </a:lnTo>
                <a:lnTo>
                  <a:pt x="594360" y="3810"/>
                </a:lnTo>
                <a:lnTo>
                  <a:pt x="577596" y="6095"/>
                </a:lnTo>
                <a:lnTo>
                  <a:pt x="560069" y="7619"/>
                </a:lnTo>
                <a:lnTo>
                  <a:pt x="543306" y="10667"/>
                </a:lnTo>
                <a:lnTo>
                  <a:pt x="526542" y="12953"/>
                </a:lnTo>
                <a:lnTo>
                  <a:pt x="509778" y="16001"/>
                </a:lnTo>
                <a:lnTo>
                  <a:pt x="493775" y="19812"/>
                </a:lnTo>
                <a:lnTo>
                  <a:pt x="477012" y="22860"/>
                </a:lnTo>
                <a:lnTo>
                  <a:pt x="461010" y="27431"/>
                </a:lnTo>
                <a:lnTo>
                  <a:pt x="445769" y="31241"/>
                </a:lnTo>
                <a:lnTo>
                  <a:pt x="430530" y="35813"/>
                </a:lnTo>
                <a:lnTo>
                  <a:pt x="387096" y="51815"/>
                </a:lnTo>
                <a:lnTo>
                  <a:pt x="372618" y="58674"/>
                </a:lnTo>
                <a:lnTo>
                  <a:pt x="358140" y="64769"/>
                </a:lnTo>
                <a:lnTo>
                  <a:pt x="344424" y="72389"/>
                </a:lnTo>
                <a:lnTo>
                  <a:pt x="330708" y="79248"/>
                </a:lnTo>
                <a:lnTo>
                  <a:pt x="289560" y="104393"/>
                </a:lnTo>
                <a:lnTo>
                  <a:pt x="276606" y="113537"/>
                </a:lnTo>
                <a:lnTo>
                  <a:pt x="262890" y="122681"/>
                </a:lnTo>
                <a:lnTo>
                  <a:pt x="249936" y="131825"/>
                </a:lnTo>
                <a:lnTo>
                  <a:pt x="236981" y="141731"/>
                </a:lnTo>
                <a:lnTo>
                  <a:pt x="224028" y="152400"/>
                </a:lnTo>
                <a:lnTo>
                  <a:pt x="198119" y="172974"/>
                </a:lnTo>
                <a:lnTo>
                  <a:pt x="147828" y="217931"/>
                </a:lnTo>
                <a:lnTo>
                  <a:pt x="73913" y="290322"/>
                </a:lnTo>
                <a:lnTo>
                  <a:pt x="762" y="365760"/>
                </a:lnTo>
                <a:lnTo>
                  <a:pt x="0" y="368807"/>
                </a:lnTo>
                <a:lnTo>
                  <a:pt x="1524" y="371855"/>
                </a:lnTo>
                <a:lnTo>
                  <a:pt x="4572" y="373379"/>
                </a:lnTo>
                <a:lnTo>
                  <a:pt x="7619" y="371855"/>
                </a:lnTo>
                <a:lnTo>
                  <a:pt x="55625" y="321563"/>
                </a:lnTo>
                <a:lnTo>
                  <a:pt x="80010" y="296417"/>
                </a:lnTo>
                <a:lnTo>
                  <a:pt x="104393" y="272033"/>
                </a:lnTo>
                <a:lnTo>
                  <a:pt x="129540" y="248412"/>
                </a:lnTo>
                <a:lnTo>
                  <a:pt x="153924" y="224789"/>
                </a:lnTo>
                <a:lnTo>
                  <a:pt x="204216" y="179831"/>
                </a:lnTo>
                <a:lnTo>
                  <a:pt x="268224" y="129539"/>
                </a:lnTo>
                <a:lnTo>
                  <a:pt x="294894" y="112013"/>
                </a:lnTo>
                <a:lnTo>
                  <a:pt x="307848" y="103631"/>
                </a:lnTo>
                <a:lnTo>
                  <a:pt x="348996" y="80010"/>
                </a:lnTo>
                <a:lnTo>
                  <a:pt x="390144" y="60198"/>
                </a:lnTo>
                <a:lnTo>
                  <a:pt x="433578" y="44195"/>
                </a:lnTo>
                <a:lnTo>
                  <a:pt x="479298" y="32003"/>
                </a:lnTo>
                <a:lnTo>
                  <a:pt x="544830" y="19050"/>
                </a:lnTo>
                <a:lnTo>
                  <a:pt x="612648" y="11429"/>
                </a:lnTo>
                <a:lnTo>
                  <a:pt x="664463" y="9143"/>
                </a:lnTo>
                <a:lnTo>
                  <a:pt x="809244" y="9143"/>
                </a:lnTo>
                <a:lnTo>
                  <a:pt x="800862" y="7619"/>
                </a:lnTo>
                <a:lnTo>
                  <a:pt x="784860" y="6095"/>
                </a:lnTo>
                <a:lnTo>
                  <a:pt x="768096" y="3810"/>
                </a:lnTo>
                <a:lnTo>
                  <a:pt x="750570" y="3048"/>
                </a:lnTo>
                <a:lnTo>
                  <a:pt x="733806" y="1524"/>
                </a:lnTo>
                <a:lnTo>
                  <a:pt x="699515" y="0"/>
                </a:lnTo>
                <a:close/>
              </a:path>
              <a:path w="1243964" h="373379">
                <a:moveTo>
                  <a:pt x="1200560" y="310669"/>
                </a:moveTo>
                <a:lnTo>
                  <a:pt x="1174241" y="327660"/>
                </a:lnTo>
                <a:lnTo>
                  <a:pt x="1243584" y="368807"/>
                </a:lnTo>
                <a:lnTo>
                  <a:pt x="1238358" y="323088"/>
                </a:lnTo>
                <a:lnTo>
                  <a:pt x="1210056" y="323088"/>
                </a:lnTo>
                <a:lnTo>
                  <a:pt x="1207008" y="320801"/>
                </a:lnTo>
                <a:lnTo>
                  <a:pt x="1200560" y="310669"/>
                </a:lnTo>
                <a:close/>
              </a:path>
              <a:path w="1243964" h="373379">
                <a:moveTo>
                  <a:pt x="1208023" y="305851"/>
                </a:moveTo>
                <a:lnTo>
                  <a:pt x="1200560" y="310669"/>
                </a:lnTo>
                <a:lnTo>
                  <a:pt x="1207008" y="320801"/>
                </a:lnTo>
                <a:lnTo>
                  <a:pt x="1210056" y="323088"/>
                </a:lnTo>
                <a:lnTo>
                  <a:pt x="1213103" y="322325"/>
                </a:lnTo>
                <a:lnTo>
                  <a:pt x="1215389" y="319277"/>
                </a:lnTo>
                <a:lnTo>
                  <a:pt x="1214627" y="316229"/>
                </a:lnTo>
                <a:lnTo>
                  <a:pt x="1208023" y="305851"/>
                </a:lnTo>
                <a:close/>
              </a:path>
              <a:path w="1243964" h="373379">
                <a:moveTo>
                  <a:pt x="1234439" y="288798"/>
                </a:moveTo>
                <a:lnTo>
                  <a:pt x="1208023" y="305851"/>
                </a:lnTo>
                <a:lnTo>
                  <a:pt x="1214627" y="316229"/>
                </a:lnTo>
                <a:lnTo>
                  <a:pt x="1215389" y="319277"/>
                </a:lnTo>
                <a:lnTo>
                  <a:pt x="1213103" y="322325"/>
                </a:lnTo>
                <a:lnTo>
                  <a:pt x="1210056" y="323088"/>
                </a:lnTo>
                <a:lnTo>
                  <a:pt x="1238358" y="323088"/>
                </a:lnTo>
                <a:lnTo>
                  <a:pt x="1234439" y="288798"/>
                </a:lnTo>
                <a:close/>
              </a:path>
              <a:path w="1243964" h="373379">
                <a:moveTo>
                  <a:pt x="809244" y="9143"/>
                </a:moveTo>
                <a:lnTo>
                  <a:pt x="699515" y="9143"/>
                </a:lnTo>
                <a:lnTo>
                  <a:pt x="750570" y="11429"/>
                </a:lnTo>
                <a:lnTo>
                  <a:pt x="783336" y="14477"/>
                </a:lnTo>
                <a:lnTo>
                  <a:pt x="862584" y="28193"/>
                </a:lnTo>
                <a:lnTo>
                  <a:pt x="905256" y="39624"/>
                </a:lnTo>
                <a:lnTo>
                  <a:pt x="944880" y="54863"/>
                </a:lnTo>
                <a:lnTo>
                  <a:pt x="1003553" y="86867"/>
                </a:lnTo>
                <a:lnTo>
                  <a:pt x="1014222" y="95250"/>
                </a:lnTo>
                <a:lnTo>
                  <a:pt x="1024889" y="102869"/>
                </a:lnTo>
                <a:lnTo>
                  <a:pt x="1066038" y="138683"/>
                </a:lnTo>
                <a:lnTo>
                  <a:pt x="1122426" y="201167"/>
                </a:lnTo>
                <a:lnTo>
                  <a:pt x="1157477" y="247650"/>
                </a:lnTo>
                <a:lnTo>
                  <a:pt x="1191006" y="295655"/>
                </a:lnTo>
                <a:lnTo>
                  <a:pt x="1200560" y="310669"/>
                </a:lnTo>
                <a:lnTo>
                  <a:pt x="1208023" y="305851"/>
                </a:lnTo>
                <a:lnTo>
                  <a:pt x="1198626" y="291083"/>
                </a:lnTo>
                <a:lnTo>
                  <a:pt x="1181862" y="265938"/>
                </a:lnTo>
                <a:lnTo>
                  <a:pt x="1164336" y="242315"/>
                </a:lnTo>
                <a:lnTo>
                  <a:pt x="1147572" y="218693"/>
                </a:lnTo>
                <a:lnTo>
                  <a:pt x="1110996" y="173736"/>
                </a:lnTo>
                <a:lnTo>
                  <a:pt x="1082802" y="142493"/>
                </a:lnTo>
                <a:lnTo>
                  <a:pt x="1072134" y="132587"/>
                </a:lnTo>
                <a:lnTo>
                  <a:pt x="1062227" y="122681"/>
                </a:lnTo>
                <a:lnTo>
                  <a:pt x="1030986" y="96012"/>
                </a:lnTo>
                <a:lnTo>
                  <a:pt x="985265" y="64769"/>
                </a:lnTo>
                <a:lnTo>
                  <a:pt x="973074" y="58674"/>
                </a:lnTo>
                <a:lnTo>
                  <a:pt x="960882" y="51815"/>
                </a:lnTo>
                <a:lnTo>
                  <a:pt x="922020" y="35813"/>
                </a:lnTo>
                <a:lnTo>
                  <a:pt x="908303" y="31241"/>
                </a:lnTo>
                <a:lnTo>
                  <a:pt x="893826" y="27431"/>
                </a:lnTo>
                <a:lnTo>
                  <a:pt x="879348" y="22860"/>
                </a:lnTo>
                <a:lnTo>
                  <a:pt x="864108" y="19050"/>
                </a:lnTo>
                <a:lnTo>
                  <a:pt x="832865" y="12953"/>
                </a:lnTo>
                <a:lnTo>
                  <a:pt x="817626" y="10667"/>
                </a:lnTo>
                <a:lnTo>
                  <a:pt x="809244" y="91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" name="object 27"/>
          <p:cNvSpPr/>
          <p:nvPr/>
        </p:nvSpPr>
        <p:spPr>
          <a:xfrm>
            <a:off x="3147801" y="4139141"/>
            <a:ext cx="1524265" cy="464256"/>
          </a:xfrm>
          <a:custGeom>
            <a:avLst/>
            <a:gdLst/>
            <a:ahLst/>
            <a:cxnLst/>
            <a:rect l="l" t="t" r="r" b="b"/>
            <a:pathLst>
              <a:path w="1567814" h="477520">
                <a:moveTo>
                  <a:pt x="880872" y="0"/>
                </a:moveTo>
                <a:lnTo>
                  <a:pt x="837438" y="0"/>
                </a:lnTo>
                <a:lnTo>
                  <a:pt x="815339" y="762"/>
                </a:lnTo>
                <a:lnTo>
                  <a:pt x="749046" y="5334"/>
                </a:lnTo>
                <a:lnTo>
                  <a:pt x="705612" y="9906"/>
                </a:lnTo>
                <a:lnTo>
                  <a:pt x="642365" y="20574"/>
                </a:lnTo>
                <a:lnTo>
                  <a:pt x="581406" y="34289"/>
                </a:lnTo>
                <a:lnTo>
                  <a:pt x="561594" y="40386"/>
                </a:lnTo>
                <a:lnTo>
                  <a:pt x="542544" y="45720"/>
                </a:lnTo>
                <a:lnTo>
                  <a:pt x="505967" y="59436"/>
                </a:lnTo>
                <a:lnTo>
                  <a:pt x="469391" y="74675"/>
                </a:lnTo>
                <a:lnTo>
                  <a:pt x="434339" y="92201"/>
                </a:lnTo>
                <a:lnTo>
                  <a:pt x="399288" y="112013"/>
                </a:lnTo>
                <a:lnTo>
                  <a:pt x="364998" y="134112"/>
                </a:lnTo>
                <a:lnTo>
                  <a:pt x="331470" y="156972"/>
                </a:lnTo>
                <a:lnTo>
                  <a:pt x="298703" y="182118"/>
                </a:lnTo>
                <a:lnTo>
                  <a:pt x="265938" y="208787"/>
                </a:lnTo>
                <a:lnTo>
                  <a:pt x="233934" y="236220"/>
                </a:lnTo>
                <a:lnTo>
                  <a:pt x="186689" y="279654"/>
                </a:lnTo>
                <a:lnTo>
                  <a:pt x="124206" y="340613"/>
                </a:lnTo>
                <a:lnTo>
                  <a:pt x="93725" y="372618"/>
                </a:lnTo>
                <a:lnTo>
                  <a:pt x="62484" y="404622"/>
                </a:lnTo>
                <a:lnTo>
                  <a:pt x="32003" y="436625"/>
                </a:lnTo>
                <a:lnTo>
                  <a:pt x="1524" y="469392"/>
                </a:lnTo>
                <a:lnTo>
                  <a:pt x="0" y="472439"/>
                </a:lnTo>
                <a:lnTo>
                  <a:pt x="1524" y="475488"/>
                </a:lnTo>
                <a:lnTo>
                  <a:pt x="5334" y="477012"/>
                </a:lnTo>
                <a:lnTo>
                  <a:pt x="8381" y="475488"/>
                </a:lnTo>
                <a:lnTo>
                  <a:pt x="38862" y="442722"/>
                </a:lnTo>
                <a:lnTo>
                  <a:pt x="99822" y="378713"/>
                </a:lnTo>
                <a:lnTo>
                  <a:pt x="130301" y="347472"/>
                </a:lnTo>
                <a:lnTo>
                  <a:pt x="161544" y="316230"/>
                </a:lnTo>
                <a:lnTo>
                  <a:pt x="224027" y="256794"/>
                </a:lnTo>
                <a:lnTo>
                  <a:pt x="240029" y="243077"/>
                </a:lnTo>
                <a:lnTo>
                  <a:pt x="256032" y="228600"/>
                </a:lnTo>
                <a:lnTo>
                  <a:pt x="272034" y="215646"/>
                </a:lnTo>
                <a:lnTo>
                  <a:pt x="288036" y="201930"/>
                </a:lnTo>
                <a:lnTo>
                  <a:pt x="304038" y="188975"/>
                </a:lnTo>
                <a:lnTo>
                  <a:pt x="320801" y="176784"/>
                </a:lnTo>
                <a:lnTo>
                  <a:pt x="336803" y="164592"/>
                </a:lnTo>
                <a:lnTo>
                  <a:pt x="353567" y="152400"/>
                </a:lnTo>
                <a:lnTo>
                  <a:pt x="403860" y="119634"/>
                </a:lnTo>
                <a:lnTo>
                  <a:pt x="438150" y="100584"/>
                </a:lnTo>
                <a:lnTo>
                  <a:pt x="473201" y="83058"/>
                </a:lnTo>
                <a:lnTo>
                  <a:pt x="509015" y="67818"/>
                </a:lnTo>
                <a:lnTo>
                  <a:pt x="545591" y="54863"/>
                </a:lnTo>
                <a:lnTo>
                  <a:pt x="583691" y="43434"/>
                </a:lnTo>
                <a:lnTo>
                  <a:pt x="643889" y="28956"/>
                </a:lnTo>
                <a:lnTo>
                  <a:pt x="707136" y="19050"/>
                </a:lnTo>
                <a:lnTo>
                  <a:pt x="771906" y="12192"/>
                </a:lnTo>
                <a:lnTo>
                  <a:pt x="837438" y="9144"/>
                </a:lnTo>
                <a:lnTo>
                  <a:pt x="1002029" y="9144"/>
                </a:lnTo>
                <a:lnTo>
                  <a:pt x="946403" y="3048"/>
                </a:lnTo>
                <a:lnTo>
                  <a:pt x="924306" y="2286"/>
                </a:lnTo>
                <a:lnTo>
                  <a:pt x="902970" y="762"/>
                </a:lnTo>
                <a:lnTo>
                  <a:pt x="880872" y="0"/>
                </a:lnTo>
                <a:close/>
              </a:path>
              <a:path w="1567814" h="477520">
                <a:moveTo>
                  <a:pt x="1525013" y="413973"/>
                </a:moveTo>
                <a:lnTo>
                  <a:pt x="1498853" y="430530"/>
                </a:lnTo>
                <a:lnTo>
                  <a:pt x="1567434" y="472439"/>
                </a:lnTo>
                <a:lnTo>
                  <a:pt x="1562564" y="425958"/>
                </a:lnTo>
                <a:lnTo>
                  <a:pt x="1534667" y="425958"/>
                </a:lnTo>
                <a:lnTo>
                  <a:pt x="1531620" y="424434"/>
                </a:lnTo>
                <a:lnTo>
                  <a:pt x="1525013" y="413973"/>
                </a:lnTo>
                <a:close/>
              </a:path>
              <a:path w="1567814" h="477520">
                <a:moveTo>
                  <a:pt x="1532614" y="409162"/>
                </a:moveTo>
                <a:lnTo>
                  <a:pt x="1525013" y="413973"/>
                </a:lnTo>
                <a:lnTo>
                  <a:pt x="1531620" y="424434"/>
                </a:lnTo>
                <a:lnTo>
                  <a:pt x="1534667" y="425958"/>
                </a:lnTo>
                <a:lnTo>
                  <a:pt x="1537715" y="425958"/>
                </a:lnTo>
                <a:lnTo>
                  <a:pt x="1539239" y="422910"/>
                </a:lnTo>
                <a:lnTo>
                  <a:pt x="1539239" y="419100"/>
                </a:lnTo>
                <a:lnTo>
                  <a:pt x="1532614" y="409162"/>
                </a:lnTo>
                <a:close/>
              </a:path>
              <a:path w="1567814" h="477520">
                <a:moveTo>
                  <a:pt x="1559052" y="392430"/>
                </a:moveTo>
                <a:lnTo>
                  <a:pt x="1532614" y="409162"/>
                </a:lnTo>
                <a:lnTo>
                  <a:pt x="1539239" y="419100"/>
                </a:lnTo>
                <a:lnTo>
                  <a:pt x="1539239" y="422910"/>
                </a:lnTo>
                <a:lnTo>
                  <a:pt x="1537715" y="425958"/>
                </a:lnTo>
                <a:lnTo>
                  <a:pt x="1562564" y="425958"/>
                </a:lnTo>
                <a:lnTo>
                  <a:pt x="1559052" y="392430"/>
                </a:lnTo>
                <a:close/>
              </a:path>
              <a:path w="1567814" h="477520">
                <a:moveTo>
                  <a:pt x="1002029" y="9144"/>
                </a:moveTo>
                <a:lnTo>
                  <a:pt x="880872" y="9144"/>
                </a:lnTo>
                <a:lnTo>
                  <a:pt x="924306" y="10668"/>
                </a:lnTo>
                <a:lnTo>
                  <a:pt x="945641" y="12192"/>
                </a:lnTo>
                <a:lnTo>
                  <a:pt x="1008126" y="19050"/>
                </a:lnTo>
                <a:lnTo>
                  <a:pt x="1048512" y="25146"/>
                </a:lnTo>
                <a:lnTo>
                  <a:pt x="1067562" y="29718"/>
                </a:lnTo>
                <a:lnTo>
                  <a:pt x="1086612" y="33527"/>
                </a:lnTo>
                <a:lnTo>
                  <a:pt x="1123950" y="43434"/>
                </a:lnTo>
                <a:lnTo>
                  <a:pt x="1175003" y="60960"/>
                </a:lnTo>
                <a:lnTo>
                  <a:pt x="1236726" y="91439"/>
                </a:lnTo>
                <a:lnTo>
                  <a:pt x="1264920" y="109727"/>
                </a:lnTo>
                <a:lnTo>
                  <a:pt x="1279398" y="119634"/>
                </a:lnTo>
                <a:lnTo>
                  <a:pt x="1331976" y="163830"/>
                </a:lnTo>
                <a:lnTo>
                  <a:pt x="1369314" y="201930"/>
                </a:lnTo>
                <a:lnTo>
                  <a:pt x="1404365" y="242315"/>
                </a:lnTo>
                <a:lnTo>
                  <a:pt x="1437894" y="285750"/>
                </a:lnTo>
                <a:lnTo>
                  <a:pt x="1481327" y="346710"/>
                </a:lnTo>
                <a:lnTo>
                  <a:pt x="1522476" y="409956"/>
                </a:lnTo>
                <a:lnTo>
                  <a:pt x="1525013" y="413973"/>
                </a:lnTo>
                <a:lnTo>
                  <a:pt x="1532614" y="409162"/>
                </a:lnTo>
                <a:lnTo>
                  <a:pt x="1530096" y="405384"/>
                </a:lnTo>
                <a:lnTo>
                  <a:pt x="1509522" y="373380"/>
                </a:lnTo>
                <a:lnTo>
                  <a:pt x="1488186" y="341375"/>
                </a:lnTo>
                <a:lnTo>
                  <a:pt x="1445514" y="280415"/>
                </a:lnTo>
                <a:lnTo>
                  <a:pt x="1422653" y="250698"/>
                </a:lnTo>
                <a:lnTo>
                  <a:pt x="1411224" y="236982"/>
                </a:lnTo>
                <a:lnTo>
                  <a:pt x="1399794" y="222504"/>
                </a:lnTo>
                <a:lnTo>
                  <a:pt x="1387602" y="208787"/>
                </a:lnTo>
                <a:lnTo>
                  <a:pt x="1375410" y="195834"/>
                </a:lnTo>
                <a:lnTo>
                  <a:pt x="1363217" y="182118"/>
                </a:lnTo>
                <a:lnTo>
                  <a:pt x="1325117" y="145542"/>
                </a:lnTo>
                <a:lnTo>
                  <a:pt x="1284732" y="112013"/>
                </a:lnTo>
                <a:lnTo>
                  <a:pt x="1240536" y="83058"/>
                </a:lnTo>
                <a:lnTo>
                  <a:pt x="1194053" y="59436"/>
                </a:lnTo>
                <a:lnTo>
                  <a:pt x="1143762" y="40386"/>
                </a:lnTo>
                <a:lnTo>
                  <a:pt x="1126236" y="34289"/>
                </a:lnTo>
                <a:lnTo>
                  <a:pt x="1069848" y="20574"/>
                </a:lnTo>
                <a:lnTo>
                  <a:pt x="1029462" y="12954"/>
                </a:lnTo>
                <a:lnTo>
                  <a:pt x="1008888" y="9906"/>
                </a:lnTo>
                <a:lnTo>
                  <a:pt x="1002029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" name="object 28"/>
          <p:cNvSpPr/>
          <p:nvPr/>
        </p:nvSpPr>
        <p:spPr>
          <a:xfrm>
            <a:off x="2928514" y="4958502"/>
            <a:ext cx="1468702" cy="412397"/>
          </a:xfrm>
          <a:custGeom>
            <a:avLst/>
            <a:gdLst/>
            <a:ahLst/>
            <a:cxnLst/>
            <a:rect l="l" t="t" r="r" b="b"/>
            <a:pathLst>
              <a:path w="1510664" h="424179">
                <a:moveTo>
                  <a:pt x="4571" y="0"/>
                </a:moveTo>
                <a:lnTo>
                  <a:pt x="1524" y="1524"/>
                </a:lnTo>
                <a:lnTo>
                  <a:pt x="0" y="4572"/>
                </a:lnTo>
                <a:lnTo>
                  <a:pt x="1524" y="8382"/>
                </a:lnTo>
                <a:lnTo>
                  <a:pt x="60197" y="65532"/>
                </a:lnTo>
                <a:lnTo>
                  <a:pt x="119633" y="121920"/>
                </a:lnTo>
                <a:lnTo>
                  <a:pt x="149351" y="149351"/>
                </a:lnTo>
                <a:lnTo>
                  <a:pt x="179831" y="176022"/>
                </a:lnTo>
                <a:lnTo>
                  <a:pt x="210312" y="201929"/>
                </a:lnTo>
                <a:lnTo>
                  <a:pt x="240791" y="227075"/>
                </a:lnTo>
                <a:lnTo>
                  <a:pt x="256793" y="239267"/>
                </a:lnTo>
                <a:lnTo>
                  <a:pt x="272034" y="251460"/>
                </a:lnTo>
                <a:lnTo>
                  <a:pt x="304038" y="274320"/>
                </a:lnTo>
                <a:lnTo>
                  <a:pt x="336041" y="295655"/>
                </a:lnTo>
                <a:lnTo>
                  <a:pt x="401574" y="333755"/>
                </a:lnTo>
                <a:lnTo>
                  <a:pt x="452627" y="358139"/>
                </a:lnTo>
                <a:lnTo>
                  <a:pt x="470153" y="364998"/>
                </a:lnTo>
                <a:lnTo>
                  <a:pt x="486917" y="371855"/>
                </a:lnTo>
                <a:lnTo>
                  <a:pt x="541781" y="388620"/>
                </a:lnTo>
                <a:lnTo>
                  <a:pt x="598931" y="402336"/>
                </a:lnTo>
                <a:lnTo>
                  <a:pt x="680465" y="415289"/>
                </a:lnTo>
                <a:lnTo>
                  <a:pt x="722376" y="419862"/>
                </a:lnTo>
                <a:lnTo>
                  <a:pt x="764286" y="422148"/>
                </a:lnTo>
                <a:lnTo>
                  <a:pt x="785622" y="423672"/>
                </a:lnTo>
                <a:lnTo>
                  <a:pt x="870203" y="423672"/>
                </a:lnTo>
                <a:lnTo>
                  <a:pt x="890777" y="422148"/>
                </a:lnTo>
                <a:lnTo>
                  <a:pt x="911351" y="421386"/>
                </a:lnTo>
                <a:lnTo>
                  <a:pt x="931926" y="419862"/>
                </a:lnTo>
                <a:lnTo>
                  <a:pt x="972312" y="415289"/>
                </a:lnTo>
                <a:lnTo>
                  <a:pt x="828293" y="415289"/>
                </a:lnTo>
                <a:lnTo>
                  <a:pt x="806958" y="414527"/>
                </a:lnTo>
                <a:lnTo>
                  <a:pt x="785622" y="414527"/>
                </a:lnTo>
                <a:lnTo>
                  <a:pt x="765048" y="413765"/>
                </a:lnTo>
                <a:lnTo>
                  <a:pt x="723138" y="410717"/>
                </a:lnTo>
                <a:lnTo>
                  <a:pt x="660653" y="403860"/>
                </a:lnTo>
                <a:lnTo>
                  <a:pt x="581405" y="389382"/>
                </a:lnTo>
                <a:lnTo>
                  <a:pt x="544067" y="380238"/>
                </a:lnTo>
                <a:lnTo>
                  <a:pt x="490727" y="363474"/>
                </a:lnTo>
                <a:lnTo>
                  <a:pt x="438912" y="342138"/>
                </a:lnTo>
                <a:lnTo>
                  <a:pt x="372617" y="307848"/>
                </a:lnTo>
                <a:lnTo>
                  <a:pt x="308610" y="266700"/>
                </a:lnTo>
                <a:lnTo>
                  <a:pt x="293369" y="255270"/>
                </a:lnTo>
                <a:lnTo>
                  <a:pt x="277367" y="243839"/>
                </a:lnTo>
                <a:lnTo>
                  <a:pt x="215645" y="195072"/>
                </a:lnTo>
                <a:lnTo>
                  <a:pt x="155447" y="142493"/>
                </a:lnTo>
                <a:lnTo>
                  <a:pt x="96012" y="87629"/>
                </a:lnTo>
                <a:lnTo>
                  <a:pt x="7619" y="1524"/>
                </a:lnTo>
                <a:lnTo>
                  <a:pt x="4571" y="0"/>
                </a:lnTo>
                <a:close/>
              </a:path>
              <a:path w="1510664" h="424179">
                <a:moveTo>
                  <a:pt x="1466102" y="61276"/>
                </a:moveTo>
                <a:lnTo>
                  <a:pt x="1447038" y="87629"/>
                </a:lnTo>
                <a:lnTo>
                  <a:pt x="1427226" y="115824"/>
                </a:lnTo>
                <a:lnTo>
                  <a:pt x="1406652" y="143255"/>
                </a:lnTo>
                <a:lnTo>
                  <a:pt x="1385315" y="169925"/>
                </a:lnTo>
                <a:lnTo>
                  <a:pt x="1363979" y="195834"/>
                </a:lnTo>
                <a:lnTo>
                  <a:pt x="1341881" y="220979"/>
                </a:lnTo>
                <a:lnTo>
                  <a:pt x="1330452" y="232410"/>
                </a:lnTo>
                <a:lnTo>
                  <a:pt x="1319022" y="244601"/>
                </a:lnTo>
                <a:lnTo>
                  <a:pt x="1307591" y="256032"/>
                </a:lnTo>
                <a:lnTo>
                  <a:pt x="1295400" y="266700"/>
                </a:lnTo>
                <a:lnTo>
                  <a:pt x="1283969" y="278129"/>
                </a:lnTo>
                <a:lnTo>
                  <a:pt x="1271015" y="288036"/>
                </a:lnTo>
                <a:lnTo>
                  <a:pt x="1258824" y="297941"/>
                </a:lnTo>
                <a:lnTo>
                  <a:pt x="1245869" y="307848"/>
                </a:lnTo>
                <a:lnTo>
                  <a:pt x="1205484" y="334517"/>
                </a:lnTo>
                <a:lnTo>
                  <a:pt x="1162812" y="356615"/>
                </a:lnTo>
                <a:lnTo>
                  <a:pt x="1100327" y="380238"/>
                </a:lnTo>
                <a:lnTo>
                  <a:pt x="1047750" y="393191"/>
                </a:lnTo>
                <a:lnTo>
                  <a:pt x="1010412" y="400812"/>
                </a:lnTo>
                <a:lnTo>
                  <a:pt x="931163" y="410717"/>
                </a:lnTo>
                <a:lnTo>
                  <a:pt x="890777" y="413765"/>
                </a:lnTo>
                <a:lnTo>
                  <a:pt x="869441" y="414527"/>
                </a:lnTo>
                <a:lnTo>
                  <a:pt x="848867" y="414527"/>
                </a:lnTo>
                <a:lnTo>
                  <a:pt x="828293" y="415289"/>
                </a:lnTo>
                <a:lnTo>
                  <a:pt x="972312" y="415289"/>
                </a:lnTo>
                <a:lnTo>
                  <a:pt x="1030986" y="406146"/>
                </a:lnTo>
                <a:lnTo>
                  <a:pt x="1102614" y="388620"/>
                </a:lnTo>
                <a:lnTo>
                  <a:pt x="1150619" y="371855"/>
                </a:lnTo>
                <a:lnTo>
                  <a:pt x="1195577" y="350520"/>
                </a:lnTo>
                <a:lnTo>
                  <a:pt x="1251203" y="315467"/>
                </a:lnTo>
                <a:lnTo>
                  <a:pt x="1301496" y="273558"/>
                </a:lnTo>
                <a:lnTo>
                  <a:pt x="1337310" y="239267"/>
                </a:lnTo>
                <a:lnTo>
                  <a:pt x="1370838" y="201929"/>
                </a:lnTo>
                <a:lnTo>
                  <a:pt x="1413510" y="148589"/>
                </a:lnTo>
                <a:lnTo>
                  <a:pt x="1454658" y="92963"/>
                </a:lnTo>
                <a:lnTo>
                  <a:pt x="1473121" y="66108"/>
                </a:lnTo>
                <a:lnTo>
                  <a:pt x="1466102" y="61276"/>
                </a:lnTo>
                <a:close/>
              </a:path>
              <a:path w="1510664" h="424179">
                <a:moveTo>
                  <a:pt x="1503799" y="49529"/>
                </a:moveTo>
                <a:lnTo>
                  <a:pt x="1475231" y="49529"/>
                </a:lnTo>
                <a:lnTo>
                  <a:pt x="1479041" y="50291"/>
                </a:lnTo>
                <a:lnTo>
                  <a:pt x="1480565" y="53339"/>
                </a:lnTo>
                <a:lnTo>
                  <a:pt x="1479803" y="56387"/>
                </a:lnTo>
                <a:lnTo>
                  <a:pt x="1473121" y="66108"/>
                </a:lnTo>
                <a:lnTo>
                  <a:pt x="1498853" y="83820"/>
                </a:lnTo>
                <a:lnTo>
                  <a:pt x="1503799" y="49529"/>
                </a:lnTo>
                <a:close/>
              </a:path>
              <a:path w="1510664" h="424179">
                <a:moveTo>
                  <a:pt x="1475231" y="49529"/>
                </a:moveTo>
                <a:lnTo>
                  <a:pt x="1472946" y="51815"/>
                </a:lnTo>
                <a:lnTo>
                  <a:pt x="1466102" y="61276"/>
                </a:lnTo>
                <a:lnTo>
                  <a:pt x="1473121" y="66108"/>
                </a:lnTo>
                <a:lnTo>
                  <a:pt x="1479803" y="56387"/>
                </a:lnTo>
                <a:lnTo>
                  <a:pt x="1480565" y="53339"/>
                </a:lnTo>
                <a:lnTo>
                  <a:pt x="1479041" y="50291"/>
                </a:lnTo>
                <a:lnTo>
                  <a:pt x="1475231" y="49529"/>
                </a:lnTo>
                <a:close/>
              </a:path>
              <a:path w="1510664" h="424179">
                <a:moveTo>
                  <a:pt x="1510284" y="4572"/>
                </a:moveTo>
                <a:lnTo>
                  <a:pt x="1440179" y="43434"/>
                </a:lnTo>
                <a:lnTo>
                  <a:pt x="1466102" y="61276"/>
                </a:lnTo>
                <a:lnTo>
                  <a:pt x="1472946" y="51815"/>
                </a:lnTo>
                <a:lnTo>
                  <a:pt x="1475231" y="49529"/>
                </a:lnTo>
                <a:lnTo>
                  <a:pt x="1503799" y="49529"/>
                </a:lnTo>
                <a:lnTo>
                  <a:pt x="1510284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" name="object 29"/>
          <p:cNvSpPr/>
          <p:nvPr/>
        </p:nvSpPr>
        <p:spPr>
          <a:xfrm>
            <a:off x="2928513" y="4958502"/>
            <a:ext cx="1154465" cy="311150"/>
          </a:xfrm>
          <a:custGeom>
            <a:avLst/>
            <a:gdLst/>
            <a:ahLst/>
            <a:cxnLst/>
            <a:rect l="l" t="t" r="r" b="b"/>
            <a:pathLst>
              <a:path w="1187450" h="320039">
                <a:moveTo>
                  <a:pt x="4571" y="0"/>
                </a:moveTo>
                <a:lnTo>
                  <a:pt x="1524" y="1524"/>
                </a:lnTo>
                <a:lnTo>
                  <a:pt x="0" y="5334"/>
                </a:lnTo>
                <a:lnTo>
                  <a:pt x="1524" y="8382"/>
                </a:lnTo>
                <a:lnTo>
                  <a:pt x="48006" y="51053"/>
                </a:lnTo>
                <a:lnTo>
                  <a:pt x="70865" y="72389"/>
                </a:lnTo>
                <a:lnTo>
                  <a:pt x="118109" y="114300"/>
                </a:lnTo>
                <a:lnTo>
                  <a:pt x="165353" y="153924"/>
                </a:lnTo>
                <a:lnTo>
                  <a:pt x="214121" y="190500"/>
                </a:lnTo>
                <a:lnTo>
                  <a:pt x="264413" y="224027"/>
                </a:lnTo>
                <a:lnTo>
                  <a:pt x="290322" y="238505"/>
                </a:lnTo>
                <a:lnTo>
                  <a:pt x="303275" y="246125"/>
                </a:lnTo>
                <a:lnTo>
                  <a:pt x="316229" y="252222"/>
                </a:lnTo>
                <a:lnTo>
                  <a:pt x="329184" y="259079"/>
                </a:lnTo>
                <a:lnTo>
                  <a:pt x="342900" y="265175"/>
                </a:lnTo>
                <a:lnTo>
                  <a:pt x="383286" y="281177"/>
                </a:lnTo>
                <a:lnTo>
                  <a:pt x="425958" y="293370"/>
                </a:lnTo>
                <a:lnTo>
                  <a:pt x="486917" y="307086"/>
                </a:lnTo>
                <a:lnTo>
                  <a:pt x="551688" y="315467"/>
                </a:lnTo>
                <a:lnTo>
                  <a:pt x="617981" y="320039"/>
                </a:lnTo>
                <a:lnTo>
                  <a:pt x="684276" y="320039"/>
                </a:lnTo>
                <a:lnTo>
                  <a:pt x="717041" y="318515"/>
                </a:lnTo>
                <a:lnTo>
                  <a:pt x="749046" y="315467"/>
                </a:lnTo>
                <a:lnTo>
                  <a:pt x="780288" y="311658"/>
                </a:lnTo>
                <a:lnTo>
                  <a:pt x="651510" y="311658"/>
                </a:lnTo>
                <a:lnTo>
                  <a:pt x="618743" y="310896"/>
                </a:lnTo>
                <a:lnTo>
                  <a:pt x="552450" y="306324"/>
                </a:lnTo>
                <a:lnTo>
                  <a:pt x="489203" y="297941"/>
                </a:lnTo>
                <a:lnTo>
                  <a:pt x="443484" y="288798"/>
                </a:lnTo>
                <a:lnTo>
                  <a:pt x="414527" y="281177"/>
                </a:lnTo>
                <a:lnTo>
                  <a:pt x="400050" y="277367"/>
                </a:lnTo>
                <a:lnTo>
                  <a:pt x="386334" y="272796"/>
                </a:lnTo>
                <a:lnTo>
                  <a:pt x="373379" y="267462"/>
                </a:lnTo>
                <a:lnTo>
                  <a:pt x="359663" y="262127"/>
                </a:lnTo>
                <a:lnTo>
                  <a:pt x="320039" y="244601"/>
                </a:lnTo>
                <a:lnTo>
                  <a:pt x="281939" y="224027"/>
                </a:lnTo>
                <a:lnTo>
                  <a:pt x="243839" y="200405"/>
                </a:lnTo>
                <a:lnTo>
                  <a:pt x="195071" y="165353"/>
                </a:lnTo>
                <a:lnTo>
                  <a:pt x="147065" y="127253"/>
                </a:lnTo>
                <a:lnTo>
                  <a:pt x="76912" y="65487"/>
                </a:lnTo>
                <a:lnTo>
                  <a:pt x="54101" y="44958"/>
                </a:lnTo>
                <a:lnTo>
                  <a:pt x="7619" y="1524"/>
                </a:lnTo>
                <a:lnTo>
                  <a:pt x="4571" y="0"/>
                </a:lnTo>
                <a:close/>
              </a:path>
              <a:path w="1187450" h="320039">
                <a:moveTo>
                  <a:pt x="1141877" y="60398"/>
                </a:moveTo>
                <a:lnTo>
                  <a:pt x="1105662" y="108203"/>
                </a:lnTo>
                <a:lnTo>
                  <a:pt x="1072134" y="147065"/>
                </a:lnTo>
                <a:lnTo>
                  <a:pt x="1037081" y="183641"/>
                </a:lnTo>
                <a:lnTo>
                  <a:pt x="998981" y="216408"/>
                </a:lnTo>
                <a:lnTo>
                  <a:pt x="958596" y="244601"/>
                </a:lnTo>
                <a:lnTo>
                  <a:pt x="936498" y="256793"/>
                </a:lnTo>
                <a:lnTo>
                  <a:pt x="925829" y="262889"/>
                </a:lnTo>
                <a:lnTo>
                  <a:pt x="914400" y="267462"/>
                </a:lnTo>
                <a:lnTo>
                  <a:pt x="902208" y="272796"/>
                </a:lnTo>
                <a:lnTo>
                  <a:pt x="890015" y="277367"/>
                </a:lnTo>
                <a:lnTo>
                  <a:pt x="851915" y="288798"/>
                </a:lnTo>
                <a:lnTo>
                  <a:pt x="809243" y="297941"/>
                </a:lnTo>
                <a:lnTo>
                  <a:pt x="748284" y="306324"/>
                </a:lnTo>
                <a:lnTo>
                  <a:pt x="684276" y="310896"/>
                </a:lnTo>
                <a:lnTo>
                  <a:pt x="651510" y="311658"/>
                </a:lnTo>
                <a:lnTo>
                  <a:pt x="780288" y="311658"/>
                </a:lnTo>
                <a:lnTo>
                  <a:pt x="839724" y="300989"/>
                </a:lnTo>
                <a:lnTo>
                  <a:pt x="893063" y="285750"/>
                </a:lnTo>
                <a:lnTo>
                  <a:pt x="929639" y="270510"/>
                </a:lnTo>
                <a:lnTo>
                  <a:pt x="963167" y="252222"/>
                </a:lnTo>
                <a:lnTo>
                  <a:pt x="994410" y="230886"/>
                </a:lnTo>
                <a:lnTo>
                  <a:pt x="1005077" y="223265"/>
                </a:lnTo>
                <a:lnTo>
                  <a:pt x="1043177" y="190500"/>
                </a:lnTo>
                <a:lnTo>
                  <a:pt x="1078991" y="153162"/>
                </a:lnTo>
                <a:lnTo>
                  <a:pt x="1112519" y="113537"/>
                </a:lnTo>
                <a:lnTo>
                  <a:pt x="1144524" y="71627"/>
                </a:lnTo>
                <a:lnTo>
                  <a:pt x="1148909" y="65487"/>
                </a:lnTo>
                <a:lnTo>
                  <a:pt x="1141877" y="60398"/>
                </a:lnTo>
                <a:close/>
              </a:path>
              <a:path w="1187450" h="320039">
                <a:moveTo>
                  <a:pt x="1179971" y="48767"/>
                </a:moveTo>
                <a:lnTo>
                  <a:pt x="1152143" y="48767"/>
                </a:lnTo>
                <a:lnTo>
                  <a:pt x="1155191" y="49529"/>
                </a:lnTo>
                <a:lnTo>
                  <a:pt x="1156715" y="52577"/>
                </a:lnTo>
                <a:lnTo>
                  <a:pt x="1155953" y="55625"/>
                </a:lnTo>
                <a:lnTo>
                  <a:pt x="1148909" y="65487"/>
                </a:lnTo>
                <a:lnTo>
                  <a:pt x="1174241" y="83820"/>
                </a:lnTo>
                <a:lnTo>
                  <a:pt x="1179971" y="48767"/>
                </a:lnTo>
                <a:close/>
              </a:path>
              <a:path w="1187450" h="320039">
                <a:moveTo>
                  <a:pt x="1152143" y="48767"/>
                </a:moveTo>
                <a:lnTo>
                  <a:pt x="1149096" y="50291"/>
                </a:lnTo>
                <a:lnTo>
                  <a:pt x="1141877" y="60398"/>
                </a:lnTo>
                <a:lnTo>
                  <a:pt x="1148909" y="65487"/>
                </a:lnTo>
                <a:lnTo>
                  <a:pt x="1155953" y="55625"/>
                </a:lnTo>
                <a:lnTo>
                  <a:pt x="1156715" y="52577"/>
                </a:lnTo>
                <a:lnTo>
                  <a:pt x="1155191" y="49529"/>
                </a:lnTo>
                <a:lnTo>
                  <a:pt x="1152143" y="48767"/>
                </a:lnTo>
                <a:close/>
              </a:path>
              <a:path w="1187450" h="320039">
                <a:moveTo>
                  <a:pt x="1187196" y="4572"/>
                </a:moveTo>
                <a:lnTo>
                  <a:pt x="1116329" y="41910"/>
                </a:lnTo>
                <a:lnTo>
                  <a:pt x="1141877" y="60398"/>
                </a:lnTo>
                <a:lnTo>
                  <a:pt x="1149096" y="50291"/>
                </a:lnTo>
                <a:lnTo>
                  <a:pt x="1152143" y="48767"/>
                </a:lnTo>
                <a:lnTo>
                  <a:pt x="1179971" y="48767"/>
                </a:lnTo>
                <a:lnTo>
                  <a:pt x="1187196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" name="object 30"/>
          <p:cNvSpPr/>
          <p:nvPr/>
        </p:nvSpPr>
        <p:spPr>
          <a:xfrm>
            <a:off x="2196570" y="4958503"/>
            <a:ext cx="632178" cy="210520"/>
          </a:xfrm>
          <a:custGeom>
            <a:avLst/>
            <a:gdLst/>
            <a:ahLst/>
            <a:cxnLst/>
            <a:rect l="l" t="t" r="r" b="b"/>
            <a:pathLst>
              <a:path w="650239" h="216535">
                <a:moveTo>
                  <a:pt x="5333" y="0"/>
                </a:moveTo>
                <a:lnTo>
                  <a:pt x="1524" y="1524"/>
                </a:lnTo>
                <a:lnTo>
                  <a:pt x="0" y="4572"/>
                </a:lnTo>
                <a:lnTo>
                  <a:pt x="1524" y="7620"/>
                </a:lnTo>
                <a:lnTo>
                  <a:pt x="26669" y="36575"/>
                </a:lnTo>
                <a:lnTo>
                  <a:pt x="77724" y="92201"/>
                </a:lnTo>
                <a:lnTo>
                  <a:pt x="104393" y="117348"/>
                </a:lnTo>
                <a:lnTo>
                  <a:pt x="117347" y="129539"/>
                </a:lnTo>
                <a:lnTo>
                  <a:pt x="159257" y="161543"/>
                </a:lnTo>
                <a:lnTo>
                  <a:pt x="202692" y="186689"/>
                </a:lnTo>
                <a:lnTo>
                  <a:pt x="249936" y="203453"/>
                </a:lnTo>
                <a:lnTo>
                  <a:pt x="302513" y="213360"/>
                </a:lnTo>
                <a:lnTo>
                  <a:pt x="339089" y="216408"/>
                </a:lnTo>
                <a:lnTo>
                  <a:pt x="375665" y="216408"/>
                </a:lnTo>
                <a:lnTo>
                  <a:pt x="411480" y="213360"/>
                </a:lnTo>
                <a:lnTo>
                  <a:pt x="428244" y="211074"/>
                </a:lnTo>
                <a:lnTo>
                  <a:pt x="441655" y="208025"/>
                </a:lnTo>
                <a:lnTo>
                  <a:pt x="357377" y="208025"/>
                </a:lnTo>
                <a:lnTo>
                  <a:pt x="321563" y="206501"/>
                </a:lnTo>
                <a:lnTo>
                  <a:pt x="269747" y="198882"/>
                </a:lnTo>
                <a:lnTo>
                  <a:pt x="221742" y="185165"/>
                </a:lnTo>
                <a:lnTo>
                  <a:pt x="178307" y="163829"/>
                </a:lnTo>
                <a:lnTo>
                  <a:pt x="123443" y="122682"/>
                </a:lnTo>
                <a:lnTo>
                  <a:pt x="71627" y="72389"/>
                </a:lnTo>
                <a:lnTo>
                  <a:pt x="33527" y="30479"/>
                </a:lnTo>
                <a:lnTo>
                  <a:pt x="8381" y="1524"/>
                </a:lnTo>
                <a:lnTo>
                  <a:pt x="5333" y="0"/>
                </a:lnTo>
                <a:close/>
              </a:path>
              <a:path w="650239" h="216535">
                <a:moveTo>
                  <a:pt x="609141" y="63990"/>
                </a:moveTo>
                <a:lnTo>
                  <a:pt x="585215" y="99060"/>
                </a:lnTo>
                <a:lnTo>
                  <a:pt x="556259" y="134112"/>
                </a:lnTo>
                <a:lnTo>
                  <a:pt x="523494" y="163829"/>
                </a:lnTo>
                <a:lnTo>
                  <a:pt x="486918" y="185165"/>
                </a:lnTo>
                <a:lnTo>
                  <a:pt x="443483" y="198882"/>
                </a:lnTo>
                <a:lnTo>
                  <a:pt x="393192" y="206501"/>
                </a:lnTo>
                <a:lnTo>
                  <a:pt x="357377" y="208025"/>
                </a:lnTo>
                <a:lnTo>
                  <a:pt x="441655" y="208025"/>
                </a:lnTo>
                <a:lnTo>
                  <a:pt x="489965" y="193548"/>
                </a:lnTo>
                <a:lnTo>
                  <a:pt x="528827" y="170687"/>
                </a:lnTo>
                <a:lnTo>
                  <a:pt x="562356" y="140970"/>
                </a:lnTo>
                <a:lnTo>
                  <a:pt x="592074" y="104393"/>
                </a:lnTo>
                <a:lnTo>
                  <a:pt x="601980" y="91439"/>
                </a:lnTo>
                <a:lnTo>
                  <a:pt x="611124" y="77724"/>
                </a:lnTo>
                <a:lnTo>
                  <a:pt x="616951" y="68618"/>
                </a:lnTo>
                <a:lnTo>
                  <a:pt x="609141" y="63990"/>
                </a:lnTo>
                <a:close/>
              </a:path>
              <a:path w="650239" h="216535">
                <a:moveTo>
                  <a:pt x="646386" y="51815"/>
                </a:moveTo>
                <a:lnTo>
                  <a:pt x="621792" y="51815"/>
                </a:lnTo>
                <a:lnTo>
                  <a:pt x="623315" y="54863"/>
                </a:lnTo>
                <a:lnTo>
                  <a:pt x="623315" y="58674"/>
                </a:lnTo>
                <a:lnTo>
                  <a:pt x="616951" y="68618"/>
                </a:lnTo>
                <a:lnTo>
                  <a:pt x="643889" y="84582"/>
                </a:lnTo>
                <a:lnTo>
                  <a:pt x="646386" y="51815"/>
                </a:lnTo>
                <a:close/>
              </a:path>
              <a:path w="650239" h="216535">
                <a:moveTo>
                  <a:pt x="621792" y="51815"/>
                </a:moveTo>
                <a:lnTo>
                  <a:pt x="617982" y="51815"/>
                </a:lnTo>
                <a:lnTo>
                  <a:pt x="615695" y="53339"/>
                </a:lnTo>
                <a:lnTo>
                  <a:pt x="609141" y="63990"/>
                </a:lnTo>
                <a:lnTo>
                  <a:pt x="616951" y="68618"/>
                </a:lnTo>
                <a:lnTo>
                  <a:pt x="623315" y="58674"/>
                </a:lnTo>
                <a:lnTo>
                  <a:pt x="623315" y="54863"/>
                </a:lnTo>
                <a:lnTo>
                  <a:pt x="621792" y="51815"/>
                </a:lnTo>
                <a:close/>
              </a:path>
              <a:path w="650239" h="216535">
                <a:moveTo>
                  <a:pt x="649986" y="4572"/>
                </a:moveTo>
                <a:lnTo>
                  <a:pt x="582168" y="48005"/>
                </a:lnTo>
                <a:lnTo>
                  <a:pt x="609141" y="63990"/>
                </a:lnTo>
                <a:lnTo>
                  <a:pt x="615695" y="53339"/>
                </a:lnTo>
                <a:lnTo>
                  <a:pt x="617982" y="51815"/>
                </a:lnTo>
                <a:lnTo>
                  <a:pt x="646386" y="51815"/>
                </a:lnTo>
                <a:lnTo>
                  <a:pt x="649986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" name="object 31"/>
          <p:cNvSpPr/>
          <p:nvPr/>
        </p:nvSpPr>
        <p:spPr>
          <a:xfrm>
            <a:off x="2196570" y="4958502"/>
            <a:ext cx="945796" cy="311150"/>
          </a:xfrm>
          <a:custGeom>
            <a:avLst/>
            <a:gdLst/>
            <a:ahLst/>
            <a:cxnLst/>
            <a:rect l="l" t="t" r="r" b="b"/>
            <a:pathLst>
              <a:path w="972819" h="320039">
                <a:moveTo>
                  <a:pt x="5333" y="0"/>
                </a:moveTo>
                <a:lnTo>
                  <a:pt x="1524" y="1524"/>
                </a:lnTo>
                <a:lnTo>
                  <a:pt x="0" y="4572"/>
                </a:lnTo>
                <a:lnTo>
                  <a:pt x="1524" y="7620"/>
                </a:lnTo>
                <a:lnTo>
                  <a:pt x="38862" y="51053"/>
                </a:lnTo>
                <a:lnTo>
                  <a:pt x="57912" y="72389"/>
                </a:lnTo>
                <a:lnTo>
                  <a:pt x="76962" y="92963"/>
                </a:lnTo>
                <a:lnTo>
                  <a:pt x="96774" y="113537"/>
                </a:lnTo>
                <a:lnTo>
                  <a:pt x="115824" y="134112"/>
                </a:lnTo>
                <a:lnTo>
                  <a:pt x="155447" y="172212"/>
                </a:lnTo>
                <a:lnTo>
                  <a:pt x="195833" y="207263"/>
                </a:lnTo>
                <a:lnTo>
                  <a:pt x="237744" y="238505"/>
                </a:lnTo>
                <a:lnTo>
                  <a:pt x="280415" y="265175"/>
                </a:lnTo>
                <a:lnTo>
                  <a:pt x="303275" y="275843"/>
                </a:lnTo>
                <a:lnTo>
                  <a:pt x="313944" y="281177"/>
                </a:lnTo>
                <a:lnTo>
                  <a:pt x="325374" y="285750"/>
                </a:lnTo>
                <a:lnTo>
                  <a:pt x="337565" y="289560"/>
                </a:lnTo>
                <a:lnTo>
                  <a:pt x="348995" y="293370"/>
                </a:lnTo>
                <a:lnTo>
                  <a:pt x="399288" y="307086"/>
                </a:lnTo>
                <a:lnTo>
                  <a:pt x="451865" y="315467"/>
                </a:lnTo>
                <a:lnTo>
                  <a:pt x="506730" y="320039"/>
                </a:lnTo>
                <a:lnTo>
                  <a:pt x="560832" y="320039"/>
                </a:lnTo>
                <a:lnTo>
                  <a:pt x="587501" y="318515"/>
                </a:lnTo>
                <a:lnTo>
                  <a:pt x="614171" y="315467"/>
                </a:lnTo>
                <a:lnTo>
                  <a:pt x="640080" y="311658"/>
                </a:lnTo>
                <a:lnTo>
                  <a:pt x="534162" y="311658"/>
                </a:lnTo>
                <a:lnTo>
                  <a:pt x="506730" y="310896"/>
                </a:lnTo>
                <a:lnTo>
                  <a:pt x="453389" y="306324"/>
                </a:lnTo>
                <a:lnTo>
                  <a:pt x="401574" y="297941"/>
                </a:lnTo>
                <a:lnTo>
                  <a:pt x="352044" y="284988"/>
                </a:lnTo>
                <a:lnTo>
                  <a:pt x="307086" y="267462"/>
                </a:lnTo>
                <a:lnTo>
                  <a:pt x="295656" y="262889"/>
                </a:lnTo>
                <a:lnTo>
                  <a:pt x="252983" y="238505"/>
                </a:lnTo>
                <a:lnTo>
                  <a:pt x="242315" y="230886"/>
                </a:lnTo>
                <a:lnTo>
                  <a:pt x="232409" y="224027"/>
                </a:lnTo>
                <a:lnTo>
                  <a:pt x="181356" y="183641"/>
                </a:lnTo>
                <a:lnTo>
                  <a:pt x="141731" y="147065"/>
                </a:lnTo>
                <a:lnTo>
                  <a:pt x="102869" y="107441"/>
                </a:lnTo>
                <a:lnTo>
                  <a:pt x="64769" y="66293"/>
                </a:lnTo>
                <a:lnTo>
                  <a:pt x="8381" y="1524"/>
                </a:lnTo>
                <a:lnTo>
                  <a:pt x="5333" y="0"/>
                </a:lnTo>
                <a:close/>
              </a:path>
              <a:path w="972819" h="320039">
                <a:moveTo>
                  <a:pt x="932211" y="63979"/>
                </a:moveTo>
                <a:lnTo>
                  <a:pt x="904494" y="108203"/>
                </a:lnTo>
                <a:lnTo>
                  <a:pt x="877062" y="147827"/>
                </a:lnTo>
                <a:lnTo>
                  <a:pt x="848868" y="183641"/>
                </a:lnTo>
                <a:lnTo>
                  <a:pt x="810006" y="224027"/>
                </a:lnTo>
                <a:lnTo>
                  <a:pt x="784097" y="244601"/>
                </a:lnTo>
                <a:lnTo>
                  <a:pt x="775715" y="251460"/>
                </a:lnTo>
                <a:lnTo>
                  <a:pt x="766571" y="256793"/>
                </a:lnTo>
                <a:lnTo>
                  <a:pt x="757427" y="262889"/>
                </a:lnTo>
                <a:lnTo>
                  <a:pt x="748283" y="268224"/>
                </a:lnTo>
                <a:lnTo>
                  <a:pt x="738377" y="272796"/>
                </a:lnTo>
                <a:lnTo>
                  <a:pt x="729233" y="277367"/>
                </a:lnTo>
                <a:lnTo>
                  <a:pt x="697230" y="288798"/>
                </a:lnTo>
                <a:lnTo>
                  <a:pt x="638556" y="302513"/>
                </a:lnTo>
                <a:lnTo>
                  <a:pt x="587501" y="309372"/>
                </a:lnTo>
                <a:lnTo>
                  <a:pt x="534162" y="311658"/>
                </a:lnTo>
                <a:lnTo>
                  <a:pt x="640080" y="311658"/>
                </a:lnTo>
                <a:lnTo>
                  <a:pt x="688847" y="300989"/>
                </a:lnTo>
                <a:lnTo>
                  <a:pt x="732282" y="285750"/>
                </a:lnTo>
                <a:lnTo>
                  <a:pt x="789432" y="252222"/>
                </a:lnTo>
                <a:lnTo>
                  <a:pt x="823721" y="223265"/>
                </a:lnTo>
                <a:lnTo>
                  <a:pt x="854963" y="189737"/>
                </a:lnTo>
                <a:lnTo>
                  <a:pt x="884682" y="153162"/>
                </a:lnTo>
                <a:lnTo>
                  <a:pt x="912113" y="113537"/>
                </a:lnTo>
                <a:lnTo>
                  <a:pt x="925068" y="92201"/>
                </a:lnTo>
                <a:lnTo>
                  <a:pt x="938021" y="71627"/>
                </a:lnTo>
                <a:lnTo>
                  <a:pt x="939856" y="68509"/>
                </a:lnTo>
                <a:lnTo>
                  <a:pt x="932211" y="63979"/>
                </a:lnTo>
                <a:close/>
              </a:path>
              <a:path w="972819" h="320039">
                <a:moveTo>
                  <a:pt x="969162" y="51815"/>
                </a:moveTo>
                <a:lnTo>
                  <a:pt x="941069" y="51815"/>
                </a:lnTo>
                <a:lnTo>
                  <a:pt x="944118" y="52577"/>
                </a:lnTo>
                <a:lnTo>
                  <a:pt x="946403" y="54863"/>
                </a:lnTo>
                <a:lnTo>
                  <a:pt x="945642" y="58674"/>
                </a:lnTo>
                <a:lnTo>
                  <a:pt x="939856" y="68509"/>
                </a:lnTo>
                <a:lnTo>
                  <a:pt x="966977" y="84582"/>
                </a:lnTo>
                <a:lnTo>
                  <a:pt x="969162" y="51815"/>
                </a:lnTo>
                <a:close/>
              </a:path>
              <a:path w="972819" h="320039">
                <a:moveTo>
                  <a:pt x="941069" y="51815"/>
                </a:moveTo>
                <a:lnTo>
                  <a:pt x="938021" y="54101"/>
                </a:lnTo>
                <a:lnTo>
                  <a:pt x="932211" y="63979"/>
                </a:lnTo>
                <a:lnTo>
                  <a:pt x="939856" y="68509"/>
                </a:lnTo>
                <a:lnTo>
                  <a:pt x="945642" y="58674"/>
                </a:lnTo>
                <a:lnTo>
                  <a:pt x="946403" y="54863"/>
                </a:lnTo>
                <a:lnTo>
                  <a:pt x="944118" y="52577"/>
                </a:lnTo>
                <a:lnTo>
                  <a:pt x="941069" y="51815"/>
                </a:lnTo>
                <a:close/>
              </a:path>
              <a:path w="972819" h="320039">
                <a:moveTo>
                  <a:pt x="972312" y="4572"/>
                </a:moveTo>
                <a:lnTo>
                  <a:pt x="905256" y="48005"/>
                </a:lnTo>
                <a:lnTo>
                  <a:pt x="932211" y="63979"/>
                </a:lnTo>
                <a:lnTo>
                  <a:pt x="938021" y="54101"/>
                </a:lnTo>
                <a:lnTo>
                  <a:pt x="941069" y="51815"/>
                </a:lnTo>
                <a:lnTo>
                  <a:pt x="969162" y="51815"/>
                </a:lnTo>
                <a:lnTo>
                  <a:pt x="972312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graphicFrame>
        <p:nvGraphicFramePr>
          <p:cNvPr id="32" name="object 32"/>
          <p:cNvGraphicFramePr>
            <a:graphicFrameLocks noGrp="1"/>
          </p:cNvGraphicFramePr>
          <p:nvPr/>
        </p:nvGraphicFramePr>
        <p:xfrm>
          <a:off x="1418781" y="4594099"/>
          <a:ext cx="4728986" cy="3747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4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4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44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44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41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41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485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1411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141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1411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1448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1411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1448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1485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1374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65971"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400" spc="5" dirty="0">
                          <a:latin typeface="Arial"/>
                          <a:cs typeface="Arial"/>
                        </a:rPr>
                        <a:t>13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9728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400" spc="5" dirty="0">
                          <a:latin typeface="Arial"/>
                          <a:cs typeface="Arial"/>
                        </a:rPr>
                        <a:t>14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728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400" spc="5" dirty="0">
                          <a:latin typeface="Arial"/>
                          <a:cs typeface="Arial"/>
                        </a:rPr>
                        <a:t>16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9728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400" spc="5" dirty="0">
                          <a:latin typeface="Arial"/>
                          <a:cs typeface="Arial"/>
                        </a:rPr>
                        <a:t>24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728">
                      <a:solidFill>
                        <a:srgbClr val="000000"/>
                      </a:solidFill>
                      <a:prstDash val="solid"/>
                    </a:lnL>
                    <a:lnR w="9728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400" spc="5" dirty="0">
                          <a:latin typeface="Arial"/>
                          <a:cs typeface="Arial"/>
                        </a:rPr>
                        <a:t>21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728">
                      <a:solidFill>
                        <a:srgbClr val="000000"/>
                      </a:solidFill>
                      <a:prstDash val="solid"/>
                    </a:lnL>
                    <a:lnR w="9728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400" spc="5" dirty="0">
                          <a:latin typeface="Arial"/>
                          <a:cs typeface="Arial"/>
                        </a:rPr>
                        <a:t>19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728">
                      <a:solidFill>
                        <a:srgbClr val="000000"/>
                      </a:solidFill>
                      <a:prstDash val="solid"/>
                    </a:lnL>
                    <a:lnR w="9728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400" spc="5" dirty="0">
                          <a:latin typeface="Arial"/>
                          <a:cs typeface="Arial"/>
                        </a:rPr>
                        <a:t>68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728">
                      <a:solidFill>
                        <a:srgbClr val="000000"/>
                      </a:solidFill>
                      <a:prstDash val="solid"/>
                    </a:lnL>
                    <a:lnR w="9728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400" spc="5" dirty="0">
                          <a:latin typeface="Arial"/>
                          <a:cs typeface="Arial"/>
                        </a:rPr>
                        <a:t>65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728">
                      <a:solidFill>
                        <a:srgbClr val="000000"/>
                      </a:solidFill>
                      <a:prstDash val="solid"/>
                    </a:lnL>
                    <a:lnR w="9728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400" spc="5" dirty="0">
                          <a:latin typeface="Arial"/>
                          <a:cs typeface="Arial"/>
                        </a:rPr>
                        <a:t>26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728">
                      <a:solidFill>
                        <a:srgbClr val="000000"/>
                      </a:solidFill>
                      <a:prstDash val="solid"/>
                    </a:lnL>
                    <a:lnR w="9728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400" spc="5" dirty="0">
                          <a:latin typeface="Arial"/>
                          <a:cs typeface="Arial"/>
                        </a:rPr>
                        <a:t>32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728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31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9728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728">
                      <a:solidFill>
                        <a:srgbClr val="000000"/>
                      </a:solidFill>
                      <a:prstDash val="solid"/>
                    </a:lnL>
                    <a:lnR w="9728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728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object 33"/>
          <p:cNvSpPr/>
          <p:nvPr/>
        </p:nvSpPr>
        <p:spPr>
          <a:xfrm>
            <a:off x="3137429" y="4038389"/>
            <a:ext cx="1886656" cy="563033"/>
          </a:xfrm>
          <a:custGeom>
            <a:avLst/>
            <a:gdLst/>
            <a:ahLst/>
            <a:cxnLst/>
            <a:rect l="l" t="t" r="r" b="b"/>
            <a:pathLst>
              <a:path w="1940560" h="579120">
                <a:moveTo>
                  <a:pt x="1062990" y="0"/>
                </a:moveTo>
                <a:lnTo>
                  <a:pt x="1008888" y="762"/>
                </a:lnTo>
                <a:lnTo>
                  <a:pt x="954024" y="3809"/>
                </a:lnTo>
                <a:lnTo>
                  <a:pt x="900683" y="9143"/>
                </a:lnTo>
                <a:lnTo>
                  <a:pt x="847344" y="16001"/>
                </a:lnTo>
                <a:lnTo>
                  <a:pt x="794766" y="25145"/>
                </a:lnTo>
                <a:lnTo>
                  <a:pt x="744474" y="35813"/>
                </a:lnTo>
                <a:lnTo>
                  <a:pt x="694944" y="48767"/>
                </a:lnTo>
                <a:lnTo>
                  <a:pt x="648462" y="63245"/>
                </a:lnTo>
                <a:lnTo>
                  <a:pt x="603504" y="80771"/>
                </a:lnTo>
                <a:lnTo>
                  <a:pt x="537209" y="112013"/>
                </a:lnTo>
                <a:lnTo>
                  <a:pt x="494538" y="136397"/>
                </a:lnTo>
                <a:lnTo>
                  <a:pt x="451866" y="162305"/>
                </a:lnTo>
                <a:lnTo>
                  <a:pt x="390144" y="205739"/>
                </a:lnTo>
                <a:lnTo>
                  <a:pt x="329183" y="253745"/>
                </a:lnTo>
                <a:lnTo>
                  <a:pt x="289559" y="287274"/>
                </a:lnTo>
                <a:lnTo>
                  <a:pt x="249935" y="322325"/>
                </a:lnTo>
                <a:lnTo>
                  <a:pt x="230885" y="340613"/>
                </a:lnTo>
                <a:lnTo>
                  <a:pt x="192024" y="377189"/>
                </a:lnTo>
                <a:lnTo>
                  <a:pt x="153162" y="414527"/>
                </a:lnTo>
                <a:lnTo>
                  <a:pt x="76962" y="492251"/>
                </a:lnTo>
                <a:lnTo>
                  <a:pt x="39624" y="531876"/>
                </a:lnTo>
                <a:lnTo>
                  <a:pt x="1524" y="571500"/>
                </a:lnTo>
                <a:lnTo>
                  <a:pt x="0" y="574547"/>
                </a:lnTo>
                <a:lnTo>
                  <a:pt x="1524" y="577595"/>
                </a:lnTo>
                <a:lnTo>
                  <a:pt x="4572" y="579119"/>
                </a:lnTo>
                <a:lnTo>
                  <a:pt x="8381" y="577595"/>
                </a:lnTo>
                <a:lnTo>
                  <a:pt x="45719" y="537971"/>
                </a:lnTo>
                <a:lnTo>
                  <a:pt x="83819" y="498347"/>
                </a:lnTo>
                <a:lnTo>
                  <a:pt x="121919" y="459486"/>
                </a:lnTo>
                <a:lnTo>
                  <a:pt x="198119" y="383286"/>
                </a:lnTo>
                <a:lnTo>
                  <a:pt x="236981" y="346709"/>
                </a:lnTo>
                <a:lnTo>
                  <a:pt x="275844" y="310895"/>
                </a:lnTo>
                <a:lnTo>
                  <a:pt x="295656" y="294131"/>
                </a:lnTo>
                <a:lnTo>
                  <a:pt x="315468" y="276605"/>
                </a:lnTo>
                <a:lnTo>
                  <a:pt x="335280" y="260603"/>
                </a:lnTo>
                <a:lnTo>
                  <a:pt x="355092" y="243839"/>
                </a:lnTo>
                <a:lnTo>
                  <a:pt x="374904" y="228600"/>
                </a:lnTo>
                <a:lnTo>
                  <a:pt x="416052" y="198119"/>
                </a:lnTo>
                <a:lnTo>
                  <a:pt x="457200" y="169925"/>
                </a:lnTo>
                <a:lnTo>
                  <a:pt x="499109" y="144017"/>
                </a:lnTo>
                <a:lnTo>
                  <a:pt x="563118" y="108965"/>
                </a:lnTo>
                <a:lnTo>
                  <a:pt x="585216" y="99059"/>
                </a:lnTo>
                <a:lnTo>
                  <a:pt x="606552" y="89153"/>
                </a:lnTo>
                <a:lnTo>
                  <a:pt x="651509" y="72389"/>
                </a:lnTo>
                <a:lnTo>
                  <a:pt x="697992" y="57150"/>
                </a:lnTo>
                <a:lnTo>
                  <a:pt x="746759" y="44195"/>
                </a:lnTo>
                <a:lnTo>
                  <a:pt x="797052" y="33527"/>
                </a:lnTo>
                <a:lnTo>
                  <a:pt x="848868" y="24383"/>
                </a:lnTo>
                <a:lnTo>
                  <a:pt x="901445" y="17525"/>
                </a:lnTo>
                <a:lnTo>
                  <a:pt x="955547" y="12953"/>
                </a:lnTo>
                <a:lnTo>
                  <a:pt x="1008888" y="9905"/>
                </a:lnTo>
                <a:lnTo>
                  <a:pt x="1063752" y="9143"/>
                </a:lnTo>
                <a:lnTo>
                  <a:pt x="1223009" y="9143"/>
                </a:lnTo>
                <a:lnTo>
                  <a:pt x="1171194" y="3809"/>
                </a:lnTo>
                <a:lnTo>
                  <a:pt x="1117092" y="762"/>
                </a:lnTo>
                <a:lnTo>
                  <a:pt x="1062990" y="0"/>
                </a:lnTo>
                <a:close/>
              </a:path>
              <a:path w="1940560" h="579120">
                <a:moveTo>
                  <a:pt x="1897824" y="516387"/>
                </a:moveTo>
                <a:lnTo>
                  <a:pt x="1871471" y="533400"/>
                </a:lnTo>
                <a:lnTo>
                  <a:pt x="1940052" y="574547"/>
                </a:lnTo>
                <a:lnTo>
                  <a:pt x="1935182" y="528065"/>
                </a:lnTo>
                <a:lnTo>
                  <a:pt x="1907285" y="528065"/>
                </a:lnTo>
                <a:lnTo>
                  <a:pt x="1904238" y="526541"/>
                </a:lnTo>
                <a:lnTo>
                  <a:pt x="1897824" y="516387"/>
                </a:lnTo>
                <a:close/>
              </a:path>
              <a:path w="1940560" h="579120">
                <a:moveTo>
                  <a:pt x="1905512" y="511424"/>
                </a:moveTo>
                <a:lnTo>
                  <a:pt x="1897824" y="516387"/>
                </a:lnTo>
                <a:lnTo>
                  <a:pt x="1904238" y="526541"/>
                </a:lnTo>
                <a:lnTo>
                  <a:pt x="1907285" y="528065"/>
                </a:lnTo>
                <a:lnTo>
                  <a:pt x="1910333" y="528065"/>
                </a:lnTo>
                <a:lnTo>
                  <a:pt x="1912620" y="525017"/>
                </a:lnTo>
                <a:lnTo>
                  <a:pt x="1911858" y="521207"/>
                </a:lnTo>
                <a:lnTo>
                  <a:pt x="1905512" y="511424"/>
                </a:lnTo>
                <a:close/>
              </a:path>
              <a:path w="1940560" h="579120">
                <a:moveTo>
                  <a:pt x="1931670" y="494538"/>
                </a:moveTo>
                <a:lnTo>
                  <a:pt x="1905512" y="511424"/>
                </a:lnTo>
                <a:lnTo>
                  <a:pt x="1911858" y="521207"/>
                </a:lnTo>
                <a:lnTo>
                  <a:pt x="1912620" y="525017"/>
                </a:lnTo>
                <a:lnTo>
                  <a:pt x="1910333" y="528065"/>
                </a:lnTo>
                <a:lnTo>
                  <a:pt x="1935182" y="528065"/>
                </a:lnTo>
                <a:lnTo>
                  <a:pt x="1931670" y="494538"/>
                </a:lnTo>
                <a:close/>
              </a:path>
              <a:path w="1940560" h="579120">
                <a:moveTo>
                  <a:pt x="1223009" y="9143"/>
                </a:moveTo>
                <a:lnTo>
                  <a:pt x="1063752" y="9143"/>
                </a:lnTo>
                <a:lnTo>
                  <a:pt x="1117092" y="9905"/>
                </a:lnTo>
                <a:lnTo>
                  <a:pt x="1170432" y="12953"/>
                </a:lnTo>
                <a:lnTo>
                  <a:pt x="1222247" y="17525"/>
                </a:lnTo>
                <a:lnTo>
                  <a:pt x="1273302" y="25145"/>
                </a:lnTo>
                <a:lnTo>
                  <a:pt x="1322070" y="33527"/>
                </a:lnTo>
                <a:lnTo>
                  <a:pt x="1369314" y="44195"/>
                </a:lnTo>
                <a:lnTo>
                  <a:pt x="1413509" y="57150"/>
                </a:lnTo>
                <a:lnTo>
                  <a:pt x="1434845" y="64769"/>
                </a:lnTo>
                <a:lnTo>
                  <a:pt x="1454658" y="71627"/>
                </a:lnTo>
                <a:lnTo>
                  <a:pt x="1474470" y="80009"/>
                </a:lnTo>
                <a:lnTo>
                  <a:pt x="1494282" y="89153"/>
                </a:lnTo>
                <a:lnTo>
                  <a:pt x="1512570" y="99059"/>
                </a:lnTo>
                <a:lnTo>
                  <a:pt x="1531620" y="108965"/>
                </a:lnTo>
                <a:lnTo>
                  <a:pt x="1584197" y="144017"/>
                </a:lnTo>
                <a:lnTo>
                  <a:pt x="1617726" y="169925"/>
                </a:lnTo>
                <a:lnTo>
                  <a:pt x="1665732" y="212597"/>
                </a:lnTo>
                <a:lnTo>
                  <a:pt x="1696212" y="243839"/>
                </a:lnTo>
                <a:lnTo>
                  <a:pt x="1739645" y="293369"/>
                </a:lnTo>
                <a:lnTo>
                  <a:pt x="1753362" y="310895"/>
                </a:lnTo>
                <a:lnTo>
                  <a:pt x="1767840" y="328421"/>
                </a:lnTo>
                <a:lnTo>
                  <a:pt x="1834895" y="420624"/>
                </a:lnTo>
                <a:lnTo>
                  <a:pt x="1860804" y="458724"/>
                </a:lnTo>
                <a:lnTo>
                  <a:pt x="1885950" y="497586"/>
                </a:lnTo>
                <a:lnTo>
                  <a:pt x="1897824" y="516387"/>
                </a:lnTo>
                <a:lnTo>
                  <a:pt x="1905512" y="511424"/>
                </a:lnTo>
                <a:lnTo>
                  <a:pt x="1841754" y="415289"/>
                </a:lnTo>
                <a:lnTo>
                  <a:pt x="1815845" y="377951"/>
                </a:lnTo>
                <a:lnTo>
                  <a:pt x="1788414" y="340613"/>
                </a:lnTo>
                <a:lnTo>
                  <a:pt x="1774697" y="323088"/>
                </a:lnTo>
                <a:lnTo>
                  <a:pt x="1760982" y="304800"/>
                </a:lnTo>
                <a:lnTo>
                  <a:pt x="1746504" y="288036"/>
                </a:lnTo>
                <a:lnTo>
                  <a:pt x="1732026" y="270509"/>
                </a:lnTo>
                <a:lnTo>
                  <a:pt x="1717547" y="253745"/>
                </a:lnTo>
                <a:lnTo>
                  <a:pt x="1687068" y="221741"/>
                </a:lnTo>
                <a:lnTo>
                  <a:pt x="1655826" y="191262"/>
                </a:lnTo>
                <a:lnTo>
                  <a:pt x="1606295" y="149351"/>
                </a:lnTo>
                <a:lnTo>
                  <a:pt x="1572006" y="124205"/>
                </a:lnTo>
                <a:lnTo>
                  <a:pt x="1517142" y="90677"/>
                </a:lnTo>
                <a:lnTo>
                  <a:pt x="1478280" y="71627"/>
                </a:lnTo>
                <a:lnTo>
                  <a:pt x="1437132" y="55625"/>
                </a:lnTo>
                <a:lnTo>
                  <a:pt x="1370838" y="35813"/>
                </a:lnTo>
                <a:lnTo>
                  <a:pt x="1323594" y="25145"/>
                </a:lnTo>
                <a:lnTo>
                  <a:pt x="1274064" y="16001"/>
                </a:lnTo>
                <a:lnTo>
                  <a:pt x="1223009" y="91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" name="object 34"/>
          <p:cNvSpPr txBox="1"/>
          <p:nvPr/>
        </p:nvSpPr>
        <p:spPr>
          <a:xfrm>
            <a:off x="2689472" y="4984173"/>
            <a:ext cx="3397337" cy="6118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6306">
              <a:tabLst>
                <a:tab pos="410536" algn="l"/>
                <a:tab pos="724765" algn="l"/>
                <a:tab pos="1040230" algn="l"/>
                <a:tab pos="1354459" algn="l"/>
                <a:tab pos="1668689" algn="l"/>
                <a:tab pos="1934148" algn="l"/>
                <a:tab pos="2569398" algn="l"/>
              </a:tabLst>
            </a:pPr>
            <a:r>
              <a:rPr sz="1361" spc="5" dirty="0">
                <a:latin typeface="Arial"/>
                <a:cs typeface="Arial"/>
              </a:rPr>
              <a:t>4	5	6	7	8	9	</a:t>
            </a:r>
            <a:r>
              <a:rPr sz="1361" dirty="0">
                <a:latin typeface="Arial"/>
                <a:cs typeface="Arial"/>
              </a:rPr>
              <a:t>10 </a:t>
            </a:r>
            <a:r>
              <a:rPr sz="1361" spc="198" dirty="0">
                <a:latin typeface="Arial"/>
                <a:cs typeface="Arial"/>
              </a:rPr>
              <a:t> </a:t>
            </a:r>
            <a:r>
              <a:rPr sz="1361" dirty="0">
                <a:latin typeface="Arial"/>
                <a:cs typeface="Arial"/>
              </a:rPr>
              <a:t>11	12  13 </a:t>
            </a:r>
            <a:r>
              <a:rPr sz="1361" spc="253" dirty="0">
                <a:latin typeface="Arial"/>
                <a:cs typeface="Arial"/>
              </a:rPr>
              <a:t> </a:t>
            </a:r>
            <a:r>
              <a:rPr sz="1361" dirty="0">
                <a:latin typeface="Arial"/>
                <a:cs typeface="Arial"/>
              </a:rPr>
              <a:t>14</a:t>
            </a:r>
            <a:endParaRPr sz="1361">
              <a:latin typeface="Arial"/>
              <a:cs typeface="Arial"/>
            </a:endParaRPr>
          </a:p>
          <a:p>
            <a:pPr>
              <a:spcBef>
                <a:spcPts val="10"/>
              </a:spcBef>
            </a:pPr>
            <a:endParaRPr sz="1556">
              <a:latin typeface="Times New Roman"/>
              <a:cs typeface="Times New Roman"/>
            </a:endParaRPr>
          </a:p>
          <a:p>
            <a:pPr marL="12347">
              <a:spcBef>
                <a:spcPts val="5"/>
              </a:spcBef>
            </a:pPr>
            <a:r>
              <a:rPr sz="1069" b="1" spc="10" dirty="0">
                <a:latin typeface="Times New Roman"/>
                <a:cs typeface="Times New Roman"/>
              </a:rPr>
              <a:t>Figure 29.12: </a:t>
            </a:r>
            <a:r>
              <a:rPr sz="1069" spc="5" dirty="0">
                <a:latin typeface="Times New Roman"/>
                <a:cs typeface="Times New Roman"/>
              </a:rPr>
              <a:t>inserting </a:t>
            </a:r>
            <a:r>
              <a:rPr sz="1069" spc="10" dirty="0">
                <a:latin typeface="Times New Roman"/>
                <a:cs typeface="Times New Roman"/>
              </a:rPr>
              <a:t>new </a:t>
            </a:r>
            <a:r>
              <a:rPr sz="1069" spc="5" dirty="0">
                <a:latin typeface="Times New Roman"/>
                <a:cs typeface="Times New Roman"/>
              </a:rPr>
              <a:t>value in </a:t>
            </a:r>
            <a:r>
              <a:rPr sz="1069" spc="10" dirty="0">
                <a:latin typeface="Times New Roman"/>
                <a:cs typeface="Times New Roman"/>
              </a:rPr>
              <a:t>a</a:t>
            </a:r>
            <a:r>
              <a:rPr sz="1069" spc="-3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heap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3664903" y="2970107"/>
            <a:ext cx="313619" cy="417953"/>
          </a:xfrm>
          <a:custGeom>
            <a:avLst/>
            <a:gdLst/>
            <a:ahLst/>
            <a:cxnLst/>
            <a:rect l="l" t="t" r="r" b="b"/>
            <a:pathLst>
              <a:path w="322579" h="429894">
                <a:moveTo>
                  <a:pt x="0" y="0"/>
                </a:moveTo>
                <a:lnTo>
                  <a:pt x="322325" y="429768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" name="object 36"/>
          <p:cNvSpPr/>
          <p:nvPr/>
        </p:nvSpPr>
        <p:spPr>
          <a:xfrm>
            <a:off x="3918267" y="3386455"/>
            <a:ext cx="327819" cy="331523"/>
          </a:xfrm>
          <a:custGeom>
            <a:avLst/>
            <a:gdLst/>
            <a:ahLst/>
            <a:cxnLst/>
            <a:rect l="l" t="t" r="r" b="b"/>
            <a:pathLst>
              <a:path w="337185" h="340995">
                <a:moveTo>
                  <a:pt x="168402" y="0"/>
                </a:moveTo>
                <a:lnTo>
                  <a:pt x="123648" y="6078"/>
                </a:lnTo>
                <a:lnTo>
                  <a:pt x="83424" y="23226"/>
                </a:lnTo>
                <a:lnTo>
                  <a:pt x="49339" y="49815"/>
                </a:lnTo>
                <a:lnTo>
                  <a:pt x="23001" y="84215"/>
                </a:lnTo>
                <a:lnTo>
                  <a:pt x="6018" y="124795"/>
                </a:lnTo>
                <a:lnTo>
                  <a:pt x="0" y="169925"/>
                </a:lnTo>
                <a:lnTo>
                  <a:pt x="6018" y="215377"/>
                </a:lnTo>
                <a:lnTo>
                  <a:pt x="23001" y="256173"/>
                </a:lnTo>
                <a:lnTo>
                  <a:pt x="49339" y="290702"/>
                </a:lnTo>
                <a:lnTo>
                  <a:pt x="83424" y="317358"/>
                </a:lnTo>
                <a:lnTo>
                  <a:pt x="123648" y="334532"/>
                </a:lnTo>
                <a:lnTo>
                  <a:pt x="168402" y="340613"/>
                </a:lnTo>
                <a:lnTo>
                  <a:pt x="213155" y="334532"/>
                </a:lnTo>
                <a:lnTo>
                  <a:pt x="253379" y="317358"/>
                </a:lnTo>
                <a:lnTo>
                  <a:pt x="287464" y="290703"/>
                </a:lnTo>
                <a:lnTo>
                  <a:pt x="313802" y="256173"/>
                </a:lnTo>
                <a:lnTo>
                  <a:pt x="330785" y="215377"/>
                </a:lnTo>
                <a:lnTo>
                  <a:pt x="336804" y="169925"/>
                </a:lnTo>
                <a:lnTo>
                  <a:pt x="330785" y="124795"/>
                </a:lnTo>
                <a:lnTo>
                  <a:pt x="313802" y="84215"/>
                </a:lnTo>
                <a:lnTo>
                  <a:pt x="287464" y="49815"/>
                </a:lnTo>
                <a:lnTo>
                  <a:pt x="253379" y="23226"/>
                </a:lnTo>
                <a:lnTo>
                  <a:pt x="213155" y="6078"/>
                </a:lnTo>
                <a:lnTo>
                  <a:pt x="168402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7" name="object 37"/>
          <p:cNvSpPr txBox="1"/>
          <p:nvPr/>
        </p:nvSpPr>
        <p:spPr>
          <a:xfrm>
            <a:off x="3974076" y="3444734"/>
            <a:ext cx="218546" cy="209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361" dirty="0">
                <a:latin typeface="Arial"/>
                <a:cs typeface="Arial"/>
              </a:rPr>
              <a:t>14</a:t>
            </a:r>
            <a:endParaRPr sz="1361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527354" y="1705257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1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482780" y="2123086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2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469682" y="2227532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3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750824" y="2750560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4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213216" y="2777958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5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260014" y="2855005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6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5201618" y="2855005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7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099759" y="3480997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9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796886" y="3480997"/>
            <a:ext cx="16421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10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3950864" y="1899602"/>
            <a:ext cx="749476" cy="379677"/>
          </a:xfrm>
          <a:custGeom>
            <a:avLst/>
            <a:gdLst/>
            <a:ahLst/>
            <a:cxnLst/>
            <a:rect l="l" t="t" r="r" b="b"/>
            <a:pathLst>
              <a:path w="770889" h="390525">
                <a:moveTo>
                  <a:pt x="0" y="0"/>
                </a:moveTo>
                <a:lnTo>
                  <a:pt x="770381" y="390143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8" name="object 48"/>
          <p:cNvSpPr/>
          <p:nvPr/>
        </p:nvSpPr>
        <p:spPr>
          <a:xfrm>
            <a:off x="3249295" y="3034560"/>
            <a:ext cx="233362" cy="425362"/>
          </a:xfrm>
          <a:custGeom>
            <a:avLst/>
            <a:gdLst/>
            <a:ahLst/>
            <a:cxnLst/>
            <a:rect l="l" t="t" r="r" b="b"/>
            <a:pathLst>
              <a:path w="240029" h="437514">
                <a:moveTo>
                  <a:pt x="240029" y="0"/>
                </a:moveTo>
                <a:lnTo>
                  <a:pt x="0" y="437387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9" name="object 49"/>
          <p:cNvSpPr/>
          <p:nvPr/>
        </p:nvSpPr>
        <p:spPr>
          <a:xfrm>
            <a:off x="1751330" y="3034560"/>
            <a:ext cx="232745" cy="425362"/>
          </a:xfrm>
          <a:custGeom>
            <a:avLst/>
            <a:gdLst/>
            <a:ahLst/>
            <a:cxnLst/>
            <a:rect l="l" t="t" r="r" b="b"/>
            <a:pathLst>
              <a:path w="239394" h="437514">
                <a:moveTo>
                  <a:pt x="239268" y="0"/>
                </a:moveTo>
                <a:lnTo>
                  <a:pt x="0" y="437387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0" name="object 50"/>
          <p:cNvSpPr/>
          <p:nvPr/>
        </p:nvSpPr>
        <p:spPr>
          <a:xfrm>
            <a:off x="2124711" y="3034560"/>
            <a:ext cx="280899" cy="473516"/>
          </a:xfrm>
          <a:custGeom>
            <a:avLst/>
            <a:gdLst/>
            <a:ahLst/>
            <a:cxnLst/>
            <a:rect l="l" t="t" r="r" b="b"/>
            <a:pathLst>
              <a:path w="288925" h="487044">
                <a:moveTo>
                  <a:pt x="0" y="0"/>
                </a:moveTo>
                <a:lnTo>
                  <a:pt x="288797" y="486918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1" name="object 51"/>
          <p:cNvSpPr/>
          <p:nvPr/>
        </p:nvSpPr>
        <p:spPr>
          <a:xfrm>
            <a:off x="3670088" y="1663276"/>
            <a:ext cx="327819" cy="330906"/>
          </a:xfrm>
          <a:custGeom>
            <a:avLst/>
            <a:gdLst/>
            <a:ahLst/>
            <a:cxnLst/>
            <a:rect l="l" t="t" r="r" b="b"/>
            <a:pathLst>
              <a:path w="337185" h="340359">
                <a:moveTo>
                  <a:pt x="168401" y="0"/>
                </a:moveTo>
                <a:lnTo>
                  <a:pt x="123648" y="6078"/>
                </a:lnTo>
                <a:lnTo>
                  <a:pt x="83424" y="23226"/>
                </a:lnTo>
                <a:lnTo>
                  <a:pt x="49339" y="49815"/>
                </a:lnTo>
                <a:lnTo>
                  <a:pt x="23001" y="84215"/>
                </a:lnTo>
                <a:lnTo>
                  <a:pt x="6018" y="124795"/>
                </a:lnTo>
                <a:lnTo>
                  <a:pt x="0" y="169925"/>
                </a:lnTo>
                <a:lnTo>
                  <a:pt x="6018" y="215056"/>
                </a:lnTo>
                <a:lnTo>
                  <a:pt x="23001" y="255636"/>
                </a:lnTo>
                <a:lnTo>
                  <a:pt x="49339" y="290036"/>
                </a:lnTo>
                <a:lnTo>
                  <a:pt x="83424" y="316625"/>
                </a:lnTo>
                <a:lnTo>
                  <a:pt x="123648" y="333773"/>
                </a:lnTo>
                <a:lnTo>
                  <a:pt x="168401" y="339852"/>
                </a:lnTo>
                <a:lnTo>
                  <a:pt x="213155" y="333773"/>
                </a:lnTo>
                <a:lnTo>
                  <a:pt x="253379" y="316625"/>
                </a:lnTo>
                <a:lnTo>
                  <a:pt x="287464" y="290036"/>
                </a:lnTo>
                <a:lnTo>
                  <a:pt x="313802" y="255636"/>
                </a:lnTo>
                <a:lnTo>
                  <a:pt x="330785" y="215056"/>
                </a:lnTo>
                <a:lnTo>
                  <a:pt x="336803" y="169925"/>
                </a:lnTo>
                <a:lnTo>
                  <a:pt x="330785" y="124795"/>
                </a:lnTo>
                <a:lnTo>
                  <a:pt x="313802" y="84215"/>
                </a:lnTo>
                <a:lnTo>
                  <a:pt x="287464" y="49815"/>
                </a:lnTo>
                <a:lnTo>
                  <a:pt x="253379" y="23226"/>
                </a:lnTo>
                <a:lnTo>
                  <a:pt x="213155" y="6078"/>
                </a:lnTo>
                <a:lnTo>
                  <a:pt x="168401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2" name="object 52"/>
          <p:cNvSpPr txBox="1"/>
          <p:nvPr/>
        </p:nvSpPr>
        <p:spPr>
          <a:xfrm>
            <a:off x="3724416" y="1718591"/>
            <a:ext cx="218546" cy="209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361" dirty="0">
                <a:latin typeface="Arial"/>
                <a:cs typeface="Arial"/>
              </a:rPr>
              <a:t>13</a:t>
            </a:r>
            <a:endParaRPr sz="1361">
              <a:latin typeface="Arial"/>
              <a:cs typeface="Arial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4652432" y="2183342"/>
            <a:ext cx="328436" cy="331523"/>
          </a:xfrm>
          <a:custGeom>
            <a:avLst/>
            <a:gdLst/>
            <a:ahLst/>
            <a:cxnLst/>
            <a:rect l="l" t="t" r="r" b="b"/>
            <a:pathLst>
              <a:path w="337820" h="340994">
                <a:moveTo>
                  <a:pt x="169163" y="0"/>
                </a:moveTo>
                <a:lnTo>
                  <a:pt x="124354" y="6078"/>
                </a:lnTo>
                <a:lnTo>
                  <a:pt x="83989" y="23226"/>
                </a:lnTo>
                <a:lnTo>
                  <a:pt x="49720" y="49815"/>
                </a:lnTo>
                <a:lnTo>
                  <a:pt x="23198" y="84215"/>
                </a:lnTo>
                <a:lnTo>
                  <a:pt x="6074" y="124795"/>
                </a:lnTo>
                <a:lnTo>
                  <a:pt x="0" y="169925"/>
                </a:lnTo>
                <a:lnTo>
                  <a:pt x="6074" y="215377"/>
                </a:lnTo>
                <a:lnTo>
                  <a:pt x="23198" y="256173"/>
                </a:lnTo>
                <a:lnTo>
                  <a:pt x="49720" y="290702"/>
                </a:lnTo>
                <a:lnTo>
                  <a:pt x="83989" y="317358"/>
                </a:lnTo>
                <a:lnTo>
                  <a:pt x="124354" y="334532"/>
                </a:lnTo>
                <a:lnTo>
                  <a:pt x="169163" y="340614"/>
                </a:lnTo>
                <a:lnTo>
                  <a:pt x="213917" y="334532"/>
                </a:lnTo>
                <a:lnTo>
                  <a:pt x="254141" y="317358"/>
                </a:lnTo>
                <a:lnTo>
                  <a:pt x="288226" y="290702"/>
                </a:lnTo>
                <a:lnTo>
                  <a:pt x="314564" y="256173"/>
                </a:lnTo>
                <a:lnTo>
                  <a:pt x="331547" y="215377"/>
                </a:lnTo>
                <a:lnTo>
                  <a:pt x="337565" y="169925"/>
                </a:lnTo>
                <a:lnTo>
                  <a:pt x="331547" y="124795"/>
                </a:lnTo>
                <a:lnTo>
                  <a:pt x="314564" y="84215"/>
                </a:lnTo>
                <a:lnTo>
                  <a:pt x="288226" y="49815"/>
                </a:lnTo>
                <a:lnTo>
                  <a:pt x="254141" y="23226"/>
                </a:lnTo>
                <a:lnTo>
                  <a:pt x="213917" y="6078"/>
                </a:lnTo>
                <a:lnTo>
                  <a:pt x="169163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4" name="object 54"/>
          <p:cNvSpPr txBox="1"/>
          <p:nvPr/>
        </p:nvSpPr>
        <p:spPr>
          <a:xfrm>
            <a:off x="4707502" y="2240139"/>
            <a:ext cx="218546" cy="209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361" dirty="0">
                <a:latin typeface="Arial"/>
                <a:cs typeface="Arial"/>
              </a:rPr>
              <a:t>16</a:t>
            </a:r>
            <a:endParaRPr sz="1361">
              <a:latin typeface="Arial"/>
              <a:cs typeface="Arial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2639589" y="2183342"/>
            <a:ext cx="327819" cy="331523"/>
          </a:xfrm>
          <a:custGeom>
            <a:avLst/>
            <a:gdLst/>
            <a:ahLst/>
            <a:cxnLst/>
            <a:rect l="l" t="t" r="r" b="b"/>
            <a:pathLst>
              <a:path w="337185" h="340994">
                <a:moveTo>
                  <a:pt x="168401" y="0"/>
                </a:moveTo>
                <a:lnTo>
                  <a:pt x="123648" y="6078"/>
                </a:lnTo>
                <a:lnTo>
                  <a:pt x="83424" y="23226"/>
                </a:lnTo>
                <a:lnTo>
                  <a:pt x="49339" y="49815"/>
                </a:lnTo>
                <a:lnTo>
                  <a:pt x="23001" y="84215"/>
                </a:lnTo>
                <a:lnTo>
                  <a:pt x="6018" y="124795"/>
                </a:lnTo>
                <a:lnTo>
                  <a:pt x="0" y="169925"/>
                </a:lnTo>
                <a:lnTo>
                  <a:pt x="6018" y="215377"/>
                </a:lnTo>
                <a:lnTo>
                  <a:pt x="23001" y="256173"/>
                </a:lnTo>
                <a:lnTo>
                  <a:pt x="49339" y="290702"/>
                </a:lnTo>
                <a:lnTo>
                  <a:pt x="83424" y="317358"/>
                </a:lnTo>
                <a:lnTo>
                  <a:pt x="123648" y="334532"/>
                </a:lnTo>
                <a:lnTo>
                  <a:pt x="168401" y="340614"/>
                </a:lnTo>
                <a:lnTo>
                  <a:pt x="213155" y="334532"/>
                </a:lnTo>
                <a:lnTo>
                  <a:pt x="253379" y="317358"/>
                </a:lnTo>
                <a:lnTo>
                  <a:pt x="287464" y="290702"/>
                </a:lnTo>
                <a:lnTo>
                  <a:pt x="313802" y="256173"/>
                </a:lnTo>
                <a:lnTo>
                  <a:pt x="330785" y="215377"/>
                </a:lnTo>
                <a:lnTo>
                  <a:pt x="336804" y="169925"/>
                </a:lnTo>
                <a:lnTo>
                  <a:pt x="330785" y="124795"/>
                </a:lnTo>
                <a:lnTo>
                  <a:pt x="313802" y="84215"/>
                </a:lnTo>
                <a:lnTo>
                  <a:pt x="287464" y="49815"/>
                </a:lnTo>
                <a:lnTo>
                  <a:pt x="253379" y="23226"/>
                </a:lnTo>
                <a:lnTo>
                  <a:pt x="213155" y="6078"/>
                </a:lnTo>
                <a:lnTo>
                  <a:pt x="168401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6" name="object 56"/>
          <p:cNvSpPr txBox="1"/>
          <p:nvPr/>
        </p:nvSpPr>
        <p:spPr>
          <a:xfrm>
            <a:off x="2693917" y="2240139"/>
            <a:ext cx="219163" cy="209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361" spc="5" dirty="0">
                <a:latin typeface="Arial"/>
                <a:cs typeface="Arial"/>
              </a:rPr>
              <a:t>21</a:t>
            </a:r>
            <a:endParaRPr sz="1361">
              <a:latin typeface="Arial"/>
              <a:cs typeface="Arial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2921106" y="1899602"/>
            <a:ext cx="749476" cy="331523"/>
          </a:xfrm>
          <a:custGeom>
            <a:avLst/>
            <a:gdLst/>
            <a:ahLst/>
            <a:cxnLst/>
            <a:rect l="l" t="t" r="r" b="b"/>
            <a:pathLst>
              <a:path w="770889" h="340994">
                <a:moveTo>
                  <a:pt x="770382" y="0"/>
                </a:moveTo>
                <a:lnTo>
                  <a:pt x="0" y="340613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8" name="object 58"/>
          <p:cNvSpPr/>
          <p:nvPr/>
        </p:nvSpPr>
        <p:spPr>
          <a:xfrm>
            <a:off x="3388572" y="2750819"/>
            <a:ext cx="328436" cy="331523"/>
          </a:xfrm>
          <a:custGeom>
            <a:avLst/>
            <a:gdLst/>
            <a:ahLst/>
            <a:cxnLst/>
            <a:rect l="l" t="t" r="r" b="b"/>
            <a:pathLst>
              <a:path w="337820" h="340994">
                <a:moveTo>
                  <a:pt x="169163" y="0"/>
                </a:moveTo>
                <a:lnTo>
                  <a:pt x="124089" y="6078"/>
                </a:lnTo>
                <a:lnTo>
                  <a:pt x="83650" y="23226"/>
                </a:lnTo>
                <a:lnTo>
                  <a:pt x="49434" y="49815"/>
                </a:lnTo>
                <a:lnTo>
                  <a:pt x="23029" y="84215"/>
                </a:lnTo>
                <a:lnTo>
                  <a:pt x="6021" y="124795"/>
                </a:lnTo>
                <a:lnTo>
                  <a:pt x="0" y="169925"/>
                </a:lnTo>
                <a:lnTo>
                  <a:pt x="6021" y="215377"/>
                </a:lnTo>
                <a:lnTo>
                  <a:pt x="23029" y="256173"/>
                </a:lnTo>
                <a:lnTo>
                  <a:pt x="49434" y="290702"/>
                </a:lnTo>
                <a:lnTo>
                  <a:pt x="83650" y="317358"/>
                </a:lnTo>
                <a:lnTo>
                  <a:pt x="124089" y="334532"/>
                </a:lnTo>
                <a:lnTo>
                  <a:pt x="169163" y="340614"/>
                </a:lnTo>
                <a:lnTo>
                  <a:pt x="213917" y="334532"/>
                </a:lnTo>
                <a:lnTo>
                  <a:pt x="254141" y="317358"/>
                </a:lnTo>
                <a:lnTo>
                  <a:pt x="288226" y="290702"/>
                </a:lnTo>
                <a:lnTo>
                  <a:pt x="314564" y="256173"/>
                </a:lnTo>
                <a:lnTo>
                  <a:pt x="331547" y="215377"/>
                </a:lnTo>
                <a:lnTo>
                  <a:pt x="337565" y="169925"/>
                </a:lnTo>
                <a:lnTo>
                  <a:pt x="331547" y="124795"/>
                </a:lnTo>
                <a:lnTo>
                  <a:pt x="314564" y="84215"/>
                </a:lnTo>
                <a:lnTo>
                  <a:pt x="288226" y="49815"/>
                </a:lnTo>
                <a:lnTo>
                  <a:pt x="254141" y="23226"/>
                </a:lnTo>
                <a:lnTo>
                  <a:pt x="213917" y="6078"/>
                </a:lnTo>
                <a:lnTo>
                  <a:pt x="169163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9" name="object 59"/>
          <p:cNvSpPr txBox="1"/>
          <p:nvPr/>
        </p:nvSpPr>
        <p:spPr>
          <a:xfrm>
            <a:off x="3443639" y="2810580"/>
            <a:ext cx="218546" cy="209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361" dirty="0">
                <a:latin typeface="Arial"/>
                <a:cs typeface="Arial"/>
              </a:rPr>
              <a:t>31</a:t>
            </a:r>
            <a:endParaRPr sz="1361">
              <a:latin typeface="Arial"/>
              <a:cs typeface="Arial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2921106" y="2467080"/>
            <a:ext cx="516114" cy="331523"/>
          </a:xfrm>
          <a:custGeom>
            <a:avLst/>
            <a:gdLst/>
            <a:ahLst/>
            <a:cxnLst/>
            <a:rect l="l" t="t" r="r" b="b"/>
            <a:pathLst>
              <a:path w="530860" h="340994">
                <a:moveTo>
                  <a:pt x="0" y="0"/>
                </a:moveTo>
                <a:lnTo>
                  <a:pt x="530351" y="340614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1" name="object 61"/>
          <p:cNvSpPr/>
          <p:nvPr/>
        </p:nvSpPr>
        <p:spPr>
          <a:xfrm>
            <a:off x="2265467" y="3459797"/>
            <a:ext cx="328436" cy="331523"/>
          </a:xfrm>
          <a:custGeom>
            <a:avLst/>
            <a:gdLst/>
            <a:ahLst/>
            <a:cxnLst/>
            <a:rect l="l" t="t" r="r" b="b"/>
            <a:pathLst>
              <a:path w="337819" h="340995">
                <a:moveTo>
                  <a:pt x="169164" y="0"/>
                </a:moveTo>
                <a:lnTo>
                  <a:pt x="124089" y="6081"/>
                </a:lnTo>
                <a:lnTo>
                  <a:pt x="83650" y="23255"/>
                </a:lnTo>
                <a:lnTo>
                  <a:pt x="49434" y="49911"/>
                </a:lnTo>
                <a:lnTo>
                  <a:pt x="23029" y="84440"/>
                </a:lnTo>
                <a:lnTo>
                  <a:pt x="6021" y="125236"/>
                </a:lnTo>
                <a:lnTo>
                  <a:pt x="0" y="170688"/>
                </a:lnTo>
                <a:lnTo>
                  <a:pt x="6021" y="215818"/>
                </a:lnTo>
                <a:lnTo>
                  <a:pt x="23029" y="256398"/>
                </a:lnTo>
                <a:lnTo>
                  <a:pt x="49434" y="290798"/>
                </a:lnTo>
                <a:lnTo>
                  <a:pt x="83650" y="317387"/>
                </a:lnTo>
                <a:lnTo>
                  <a:pt x="124089" y="334535"/>
                </a:lnTo>
                <a:lnTo>
                  <a:pt x="169164" y="340614"/>
                </a:lnTo>
                <a:lnTo>
                  <a:pt x="213917" y="334535"/>
                </a:lnTo>
                <a:lnTo>
                  <a:pt x="254141" y="317387"/>
                </a:lnTo>
                <a:lnTo>
                  <a:pt x="288226" y="290798"/>
                </a:lnTo>
                <a:lnTo>
                  <a:pt x="314564" y="256398"/>
                </a:lnTo>
                <a:lnTo>
                  <a:pt x="331547" y="215818"/>
                </a:lnTo>
                <a:lnTo>
                  <a:pt x="337566" y="170688"/>
                </a:lnTo>
                <a:lnTo>
                  <a:pt x="331547" y="125236"/>
                </a:lnTo>
                <a:lnTo>
                  <a:pt x="314564" y="84440"/>
                </a:lnTo>
                <a:lnTo>
                  <a:pt x="288226" y="49911"/>
                </a:lnTo>
                <a:lnTo>
                  <a:pt x="254141" y="23255"/>
                </a:lnTo>
                <a:lnTo>
                  <a:pt x="213917" y="6081"/>
                </a:lnTo>
                <a:lnTo>
                  <a:pt x="169164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2" name="object 62"/>
          <p:cNvSpPr txBox="1"/>
          <p:nvPr/>
        </p:nvSpPr>
        <p:spPr>
          <a:xfrm>
            <a:off x="2319797" y="3518076"/>
            <a:ext cx="219163" cy="209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361" spc="5" dirty="0">
                <a:latin typeface="Arial"/>
                <a:cs typeface="Arial"/>
              </a:rPr>
              <a:t>26</a:t>
            </a:r>
            <a:endParaRPr sz="1361">
              <a:latin typeface="Arial"/>
              <a:cs typeface="Arial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1890606" y="2750819"/>
            <a:ext cx="327819" cy="331523"/>
          </a:xfrm>
          <a:custGeom>
            <a:avLst/>
            <a:gdLst/>
            <a:ahLst/>
            <a:cxnLst/>
            <a:rect l="l" t="t" r="r" b="b"/>
            <a:pathLst>
              <a:path w="337185" h="340994">
                <a:moveTo>
                  <a:pt x="168401" y="0"/>
                </a:moveTo>
                <a:lnTo>
                  <a:pt x="123648" y="6078"/>
                </a:lnTo>
                <a:lnTo>
                  <a:pt x="83424" y="23226"/>
                </a:lnTo>
                <a:lnTo>
                  <a:pt x="49339" y="49815"/>
                </a:lnTo>
                <a:lnTo>
                  <a:pt x="23001" y="84215"/>
                </a:lnTo>
                <a:lnTo>
                  <a:pt x="6018" y="124795"/>
                </a:lnTo>
                <a:lnTo>
                  <a:pt x="0" y="169925"/>
                </a:lnTo>
                <a:lnTo>
                  <a:pt x="6018" y="215377"/>
                </a:lnTo>
                <a:lnTo>
                  <a:pt x="23001" y="256173"/>
                </a:lnTo>
                <a:lnTo>
                  <a:pt x="49339" y="290702"/>
                </a:lnTo>
                <a:lnTo>
                  <a:pt x="83424" y="317358"/>
                </a:lnTo>
                <a:lnTo>
                  <a:pt x="123648" y="334532"/>
                </a:lnTo>
                <a:lnTo>
                  <a:pt x="168401" y="340614"/>
                </a:lnTo>
                <a:lnTo>
                  <a:pt x="213155" y="334532"/>
                </a:lnTo>
                <a:lnTo>
                  <a:pt x="253379" y="317358"/>
                </a:lnTo>
                <a:lnTo>
                  <a:pt x="287464" y="290702"/>
                </a:lnTo>
                <a:lnTo>
                  <a:pt x="313802" y="256173"/>
                </a:lnTo>
                <a:lnTo>
                  <a:pt x="330785" y="215377"/>
                </a:lnTo>
                <a:lnTo>
                  <a:pt x="336803" y="169925"/>
                </a:lnTo>
                <a:lnTo>
                  <a:pt x="330785" y="124795"/>
                </a:lnTo>
                <a:lnTo>
                  <a:pt x="313802" y="84215"/>
                </a:lnTo>
                <a:lnTo>
                  <a:pt x="287464" y="49815"/>
                </a:lnTo>
                <a:lnTo>
                  <a:pt x="253379" y="23226"/>
                </a:lnTo>
                <a:lnTo>
                  <a:pt x="213155" y="6078"/>
                </a:lnTo>
                <a:lnTo>
                  <a:pt x="168401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4" name="object 64"/>
          <p:cNvSpPr txBox="1"/>
          <p:nvPr/>
        </p:nvSpPr>
        <p:spPr>
          <a:xfrm>
            <a:off x="1945675" y="2810580"/>
            <a:ext cx="218546" cy="209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361" dirty="0">
                <a:latin typeface="Arial"/>
                <a:cs typeface="Arial"/>
              </a:rPr>
              <a:t>24</a:t>
            </a:r>
            <a:endParaRPr sz="1361">
              <a:latin typeface="Arial"/>
              <a:cs typeface="Arial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2172122" y="2467080"/>
            <a:ext cx="514879" cy="331523"/>
          </a:xfrm>
          <a:custGeom>
            <a:avLst/>
            <a:gdLst/>
            <a:ahLst/>
            <a:cxnLst/>
            <a:rect l="l" t="t" r="r" b="b"/>
            <a:pathLst>
              <a:path w="529589" h="340994">
                <a:moveTo>
                  <a:pt x="529590" y="0"/>
                </a:moveTo>
                <a:lnTo>
                  <a:pt x="0" y="340614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6" name="object 66"/>
          <p:cNvSpPr/>
          <p:nvPr/>
        </p:nvSpPr>
        <p:spPr>
          <a:xfrm>
            <a:off x="1516486" y="3459797"/>
            <a:ext cx="329053" cy="331523"/>
          </a:xfrm>
          <a:custGeom>
            <a:avLst/>
            <a:gdLst/>
            <a:ahLst/>
            <a:cxnLst/>
            <a:rect l="l" t="t" r="r" b="b"/>
            <a:pathLst>
              <a:path w="338455" h="340995">
                <a:moveTo>
                  <a:pt x="169163" y="0"/>
                </a:moveTo>
                <a:lnTo>
                  <a:pt x="124089" y="6081"/>
                </a:lnTo>
                <a:lnTo>
                  <a:pt x="83650" y="23255"/>
                </a:lnTo>
                <a:lnTo>
                  <a:pt x="49434" y="49911"/>
                </a:lnTo>
                <a:lnTo>
                  <a:pt x="23029" y="84440"/>
                </a:lnTo>
                <a:lnTo>
                  <a:pt x="6021" y="125236"/>
                </a:lnTo>
                <a:lnTo>
                  <a:pt x="0" y="170688"/>
                </a:lnTo>
                <a:lnTo>
                  <a:pt x="6021" y="215818"/>
                </a:lnTo>
                <a:lnTo>
                  <a:pt x="23029" y="256398"/>
                </a:lnTo>
                <a:lnTo>
                  <a:pt x="49434" y="290798"/>
                </a:lnTo>
                <a:lnTo>
                  <a:pt x="83650" y="317387"/>
                </a:lnTo>
                <a:lnTo>
                  <a:pt x="124089" y="334535"/>
                </a:lnTo>
                <a:lnTo>
                  <a:pt x="169163" y="340614"/>
                </a:lnTo>
                <a:lnTo>
                  <a:pt x="213973" y="334535"/>
                </a:lnTo>
                <a:lnTo>
                  <a:pt x="254338" y="317387"/>
                </a:lnTo>
                <a:lnTo>
                  <a:pt x="288607" y="290798"/>
                </a:lnTo>
                <a:lnTo>
                  <a:pt x="315129" y="256398"/>
                </a:lnTo>
                <a:lnTo>
                  <a:pt x="332253" y="215818"/>
                </a:lnTo>
                <a:lnTo>
                  <a:pt x="338328" y="170688"/>
                </a:lnTo>
                <a:lnTo>
                  <a:pt x="332253" y="125236"/>
                </a:lnTo>
                <a:lnTo>
                  <a:pt x="315129" y="84440"/>
                </a:lnTo>
                <a:lnTo>
                  <a:pt x="288607" y="49911"/>
                </a:lnTo>
                <a:lnTo>
                  <a:pt x="254338" y="23255"/>
                </a:lnTo>
                <a:lnTo>
                  <a:pt x="213973" y="6081"/>
                </a:lnTo>
                <a:lnTo>
                  <a:pt x="169163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7" name="object 67"/>
          <p:cNvSpPr txBox="1"/>
          <p:nvPr/>
        </p:nvSpPr>
        <p:spPr>
          <a:xfrm>
            <a:off x="1437451" y="3376553"/>
            <a:ext cx="351896" cy="3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28"/>
              </a:lnSpc>
            </a:pPr>
            <a:r>
              <a:rPr sz="1069" spc="10" dirty="0">
                <a:latin typeface="Times New Roman"/>
                <a:cs typeface="Times New Roman"/>
              </a:rPr>
              <a:t>8</a:t>
            </a:r>
            <a:endParaRPr sz="1069">
              <a:latin typeface="Times New Roman"/>
              <a:cs typeface="Times New Roman"/>
            </a:endParaRPr>
          </a:p>
          <a:p>
            <a:pPr marL="145694">
              <a:lnSpc>
                <a:spcPts val="1478"/>
              </a:lnSpc>
            </a:pPr>
            <a:r>
              <a:rPr sz="1361" dirty="0">
                <a:latin typeface="Arial"/>
                <a:cs typeface="Arial"/>
              </a:rPr>
              <a:t>65</a:t>
            </a:r>
            <a:endParaRPr sz="1361">
              <a:latin typeface="Arial"/>
              <a:cs typeface="Arial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3015191" y="3459797"/>
            <a:ext cx="327819" cy="331523"/>
          </a:xfrm>
          <a:custGeom>
            <a:avLst/>
            <a:gdLst/>
            <a:ahLst/>
            <a:cxnLst/>
            <a:rect l="l" t="t" r="r" b="b"/>
            <a:pathLst>
              <a:path w="337185" h="340995">
                <a:moveTo>
                  <a:pt x="168401" y="0"/>
                </a:moveTo>
                <a:lnTo>
                  <a:pt x="123648" y="6081"/>
                </a:lnTo>
                <a:lnTo>
                  <a:pt x="83424" y="23255"/>
                </a:lnTo>
                <a:lnTo>
                  <a:pt x="49339" y="49911"/>
                </a:lnTo>
                <a:lnTo>
                  <a:pt x="23001" y="84440"/>
                </a:lnTo>
                <a:lnTo>
                  <a:pt x="6018" y="125236"/>
                </a:lnTo>
                <a:lnTo>
                  <a:pt x="0" y="170688"/>
                </a:lnTo>
                <a:lnTo>
                  <a:pt x="6018" y="215818"/>
                </a:lnTo>
                <a:lnTo>
                  <a:pt x="23001" y="256398"/>
                </a:lnTo>
                <a:lnTo>
                  <a:pt x="49339" y="290798"/>
                </a:lnTo>
                <a:lnTo>
                  <a:pt x="83424" y="317387"/>
                </a:lnTo>
                <a:lnTo>
                  <a:pt x="123648" y="334535"/>
                </a:lnTo>
                <a:lnTo>
                  <a:pt x="168401" y="340614"/>
                </a:lnTo>
                <a:lnTo>
                  <a:pt x="213155" y="334535"/>
                </a:lnTo>
                <a:lnTo>
                  <a:pt x="253379" y="317387"/>
                </a:lnTo>
                <a:lnTo>
                  <a:pt x="287464" y="290798"/>
                </a:lnTo>
                <a:lnTo>
                  <a:pt x="313802" y="256398"/>
                </a:lnTo>
                <a:lnTo>
                  <a:pt x="330785" y="215818"/>
                </a:lnTo>
                <a:lnTo>
                  <a:pt x="336804" y="170688"/>
                </a:lnTo>
                <a:lnTo>
                  <a:pt x="330785" y="125236"/>
                </a:lnTo>
                <a:lnTo>
                  <a:pt x="313802" y="84440"/>
                </a:lnTo>
                <a:lnTo>
                  <a:pt x="287464" y="49911"/>
                </a:lnTo>
                <a:lnTo>
                  <a:pt x="253379" y="23255"/>
                </a:lnTo>
                <a:lnTo>
                  <a:pt x="213155" y="6081"/>
                </a:lnTo>
                <a:lnTo>
                  <a:pt x="168401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9" name="object 69"/>
          <p:cNvSpPr txBox="1"/>
          <p:nvPr/>
        </p:nvSpPr>
        <p:spPr>
          <a:xfrm>
            <a:off x="3068778" y="3518076"/>
            <a:ext cx="218546" cy="209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361" dirty="0">
                <a:latin typeface="Arial"/>
                <a:cs typeface="Arial"/>
              </a:rPr>
              <a:t>32</a:t>
            </a:r>
            <a:endParaRPr sz="1361">
              <a:latin typeface="Arial"/>
              <a:cs typeface="Arial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5402156" y="2750819"/>
            <a:ext cx="327819" cy="331523"/>
          </a:xfrm>
          <a:custGeom>
            <a:avLst/>
            <a:gdLst/>
            <a:ahLst/>
            <a:cxnLst/>
            <a:rect l="l" t="t" r="r" b="b"/>
            <a:pathLst>
              <a:path w="337185" h="340994">
                <a:moveTo>
                  <a:pt x="168401" y="0"/>
                </a:moveTo>
                <a:lnTo>
                  <a:pt x="123648" y="6078"/>
                </a:lnTo>
                <a:lnTo>
                  <a:pt x="83424" y="23226"/>
                </a:lnTo>
                <a:lnTo>
                  <a:pt x="49339" y="49815"/>
                </a:lnTo>
                <a:lnTo>
                  <a:pt x="23001" y="84215"/>
                </a:lnTo>
                <a:lnTo>
                  <a:pt x="6018" y="124795"/>
                </a:lnTo>
                <a:lnTo>
                  <a:pt x="0" y="169925"/>
                </a:lnTo>
                <a:lnTo>
                  <a:pt x="6018" y="215377"/>
                </a:lnTo>
                <a:lnTo>
                  <a:pt x="23001" y="256173"/>
                </a:lnTo>
                <a:lnTo>
                  <a:pt x="49339" y="290702"/>
                </a:lnTo>
                <a:lnTo>
                  <a:pt x="83424" y="317358"/>
                </a:lnTo>
                <a:lnTo>
                  <a:pt x="123648" y="334532"/>
                </a:lnTo>
                <a:lnTo>
                  <a:pt x="168401" y="340614"/>
                </a:lnTo>
                <a:lnTo>
                  <a:pt x="213155" y="334532"/>
                </a:lnTo>
                <a:lnTo>
                  <a:pt x="253379" y="317358"/>
                </a:lnTo>
                <a:lnTo>
                  <a:pt x="287464" y="290702"/>
                </a:lnTo>
                <a:lnTo>
                  <a:pt x="313802" y="256173"/>
                </a:lnTo>
                <a:lnTo>
                  <a:pt x="330785" y="215377"/>
                </a:lnTo>
                <a:lnTo>
                  <a:pt x="336804" y="169925"/>
                </a:lnTo>
                <a:lnTo>
                  <a:pt x="330785" y="124795"/>
                </a:lnTo>
                <a:lnTo>
                  <a:pt x="313802" y="84215"/>
                </a:lnTo>
                <a:lnTo>
                  <a:pt x="287464" y="49815"/>
                </a:lnTo>
                <a:lnTo>
                  <a:pt x="253379" y="23226"/>
                </a:lnTo>
                <a:lnTo>
                  <a:pt x="213155" y="6078"/>
                </a:lnTo>
                <a:lnTo>
                  <a:pt x="168401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1" name="object 71"/>
          <p:cNvSpPr txBox="1"/>
          <p:nvPr/>
        </p:nvSpPr>
        <p:spPr>
          <a:xfrm>
            <a:off x="5456484" y="2810580"/>
            <a:ext cx="218546" cy="209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361" dirty="0">
                <a:latin typeface="Arial"/>
                <a:cs typeface="Arial"/>
              </a:rPr>
              <a:t>68</a:t>
            </a:r>
            <a:endParaRPr sz="1361">
              <a:latin typeface="Arial"/>
              <a:cs typeface="Arial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4934691" y="2467080"/>
            <a:ext cx="514879" cy="331523"/>
          </a:xfrm>
          <a:custGeom>
            <a:avLst/>
            <a:gdLst/>
            <a:ahLst/>
            <a:cxnLst/>
            <a:rect l="l" t="t" r="r" b="b"/>
            <a:pathLst>
              <a:path w="529589" h="340994">
                <a:moveTo>
                  <a:pt x="0" y="0"/>
                </a:moveTo>
                <a:lnTo>
                  <a:pt x="529589" y="340614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3" name="object 73"/>
          <p:cNvSpPr/>
          <p:nvPr/>
        </p:nvSpPr>
        <p:spPr>
          <a:xfrm>
            <a:off x="3904192" y="2750819"/>
            <a:ext cx="327201" cy="331523"/>
          </a:xfrm>
          <a:custGeom>
            <a:avLst/>
            <a:gdLst/>
            <a:ahLst/>
            <a:cxnLst/>
            <a:rect l="l" t="t" r="r" b="b"/>
            <a:pathLst>
              <a:path w="336550" h="340994">
                <a:moveTo>
                  <a:pt x="168401" y="0"/>
                </a:moveTo>
                <a:lnTo>
                  <a:pt x="123648" y="6078"/>
                </a:lnTo>
                <a:lnTo>
                  <a:pt x="83424" y="23226"/>
                </a:lnTo>
                <a:lnTo>
                  <a:pt x="49339" y="49815"/>
                </a:lnTo>
                <a:lnTo>
                  <a:pt x="23001" y="84215"/>
                </a:lnTo>
                <a:lnTo>
                  <a:pt x="6018" y="124795"/>
                </a:lnTo>
                <a:lnTo>
                  <a:pt x="0" y="169925"/>
                </a:lnTo>
                <a:lnTo>
                  <a:pt x="6018" y="215377"/>
                </a:lnTo>
                <a:lnTo>
                  <a:pt x="23001" y="256173"/>
                </a:lnTo>
                <a:lnTo>
                  <a:pt x="49339" y="290702"/>
                </a:lnTo>
                <a:lnTo>
                  <a:pt x="83424" y="317358"/>
                </a:lnTo>
                <a:lnTo>
                  <a:pt x="123648" y="334532"/>
                </a:lnTo>
                <a:lnTo>
                  <a:pt x="168401" y="340614"/>
                </a:lnTo>
                <a:lnTo>
                  <a:pt x="212834" y="334532"/>
                </a:lnTo>
                <a:lnTo>
                  <a:pt x="252842" y="317358"/>
                </a:lnTo>
                <a:lnTo>
                  <a:pt x="286797" y="290702"/>
                </a:lnTo>
                <a:lnTo>
                  <a:pt x="313069" y="256173"/>
                </a:lnTo>
                <a:lnTo>
                  <a:pt x="330027" y="215377"/>
                </a:lnTo>
                <a:lnTo>
                  <a:pt x="336042" y="169925"/>
                </a:lnTo>
                <a:lnTo>
                  <a:pt x="330027" y="124795"/>
                </a:lnTo>
                <a:lnTo>
                  <a:pt x="313069" y="84215"/>
                </a:lnTo>
                <a:lnTo>
                  <a:pt x="286797" y="49815"/>
                </a:lnTo>
                <a:lnTo>
                  <a:pt x="252842" y="23226"/>
                </a:lnTo>
                <a:lnTo>
                  <a:pt x="212834" y="6078"/>
                </a:lnTo>
                <a:lnTo>
                  <a:pt x="168401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4" name="object 74"/>
          <p:cNvSpPr txBox="1"/>
          <p:nvPr/>
        </p:nvSpPr>
        <p:spPr>
          <a:xfrm>
            <a:off x="3959261" y="2810580"/>
            <a:ext cx="219163" cy="209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361" spc="5" dirty="0">
                <a:latin typeface="Arial"/>
                <a:cs typeface="Arial"/>
              </a:rPr>
              <a:t>19</a:t>
            </a:r>
            <a:endParaRPr sz="1361">
              <a:latin typeface="Arial"/>
              <a:cs typeface="Arial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4184968" y="2467080"/>
            <a:ext cx="514879" cy="331523"/>
          </a:xfrm>
          <a:custGeom>
            <a:avLst/>
            <a:gdLst/>
            <a:ahLst/>
            <a:cxnLst/>
            <a:rect l="l" t="t" r="r" b="b"/>
            <a:pathLst>
              <a:path w="529589" h="340994">
                <a:moveTo>
                  <a:pt x="529589" y="0"/>
                </a:moveTo>
                <a:lnTo>
                  <a:pt x="0" y="340614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6" name="object 76"/>
          <p:cNvSpPr txBox="1"/>
          <p:nvPr/>
        </p:nvSpPr>
        <p:spPr>
          <a:xfrm>
            <a:off x="3734788" y="3423249"/>
            <a:ext cx="16421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11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3663421" y="2959734"/>
            <a:ext cx="418571" cy="418571"/>
          </a:xfrm>
          <a:custGeom>
            <a:avLst/>
            <a:gdLst/>
            <a:ahLst/>
            <a:cxnLst/>
            <a:rect l="l" t="t" r="r" b="b"/>
            <a:pathLst>
              <a:path w="430529" h="430530">
                <a:moveTo>
                  <a:pt x="430530" y="430530"/>
                </a:moveTo>
                <a:lnTo>
                  <a:pt x="419209" y="387547"/>
                </a:lnTo>
                <a:lnTo>
                  <a:pt x="405438" y="344527"/>
                </a:lnTo>
                <a:lnTo>
                  <a:pt x="386583" y="301435"/>
                </a:lnTo>
                <a:lnTo>
                  <a:pt x="360011" y="258232"/>
                </a:lnTo>
                <a:lnTo>
                  <a:pt x="323088" y="214884"/>
                </a:lnTo>
                <a:lnTo>
                  <a:pt x="293797" y="188023"/>
                </a:lnTo>
                <a:lnTo>
                  <a:pt x="260068" y="161163"/>
                </a:lnTo>
                <a:lnTo>
                  <a:pt x="222535" y="134302"/>
                </a:lnTo>
                <a:lnTo>
                  <a:pt x="181832" y="107442"/>
                </a:lnTo>
                <a:lnTo>
                  <a:pt x="138593" y="80581"/>
                </a:lnTo>
                <a:lnTo>
                  <a:pt x="93452" y="53721"/>
                </a:lnTo>
                <a:lnTo>
                  <a:pt x="47043" y="26860"/>
                </a:lnTo>
                <a:lnTo>
                  <a:pt x="0" y="0"/>
                </a:lnTo>
              </a:path>
            </a:pathLst>
          </a:custGeom>
          <a:ln w="8966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8" name="object 78"/>
          <p:cNvSpPr/>
          <p:nvPr/>
        </p:nvSpPr>
        <p:spPr>
          <a:xfrm>
            <a:off x="4047172" y="3319039"/>
            <a:ext cx="69762" cy="109273"/>
          </a:xfrm>
          <a:custGeom>
            <a:avLst/>
            <a:gdLst/>
            <a:ahLst/>
            <a:cxnLst/>
            <a:rect l="l" t="t" r="r" b="b"/>
            <a:pathLst>
              <a:path w="71754" h="112394">
                <a:moveTo>
                  <a:pt x="31242" y="40386"/>
                </a:moveTo>
                <a:lnTo>
                  <a:pt x="0" y="40386"/>
                </a:lnTo>
                <a:lnTo>
                  <a:pt x="35814" y="112014"/>
                </a:lnTo>
                <a:lnTo>
                  <a:pt x="63246" y="57150"/>
                </a:lnTo>
                <a:lnTo>
                  <a:pt x="35814" y="57150"/>
                </a:lnTo>
                <a:lnTo>
                  <a:pt x="32766" y="55625"/>
                </a:lnTo>
                <a:lnTo>
                  <a:pt x="31242" y="52577"/>
                </a:lnTo>
                <a:lnTo>
                  <a:pt x="31242" y="40386"/>
                </a:lnTo>
                <a:close/>
              </a:path>
              <a:path w="71754" h="112394">
                <a:moveTo>
                  <a:pt x="35814" y="0"/>
                </a:moveTo>
                <a:lnTo>
                  <a:pt x="32766" y="1524"/>
                </a:lnTo>
                <a:lnTo>
                  <a:pt x="31242" y="4572"/>
                </a:lnTo>
                <a:lnTo>
                  <a:pt x="31242" y="52577"/>
                </a:lnTo>
                <a:lnTo>
                  <a:pt x="32766" y="55625"/>
                </a:lnTo>
                <a:lnTo>
                  <a:pt x="35814" y="57150"/>
                </a:lnTo>
                <a:lnTo>
                  <a:pt x="38862" y="55625"/>
                </a:lnTo>
                <a:lnTo>
                  <a:pt x="40386" y="52577"/>
                </a:lnTo>
                <a:lnTo>
                  <a:pt x="40386" y="4572"/>
                </a:lnTo>
                <a:lnTo>
                  <a:pt x="38862" y="1524"/>
                </a:lnTo>
                <a:lnTo>
                  <a:pt x="35814" y="0"/>
                </a:lnTo>
                <a:close/>
              </a:path>
              <a:path w="71754" h="112394">
                <a:moveTo>
                  <a:pt x="71628" y="40386"/>
                </a:moveTo>
                <a:lnTo>
                  <a:pt x="40386" y="40386"/>
                </a:lnTo>
                <a:lnTo>
                  <a:pt x="40386" y="52577"/>
                </a:lnTo>
                <a:lnTo>
                  <a:pt x="38862" y="55625"/>
                </a:lnTo>
                <a:lnTo>
                  <a:pt x="35814" y="57150"/>
                </a:lnTo>
                <a:lnTo>
                  <a:pt x="63246" y="57150"/>
                </a:lnTo>
                <a:lnTo>
                  <a:pt x="71628" y="403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9" name="object 79"/>
          <p:cNvSpPr/>
          <p:nvPr/>
        </p:nvSpPr>
        <p:spPr>
          <a:xfrm>
            <a:off x="3663421" y="2975293"/>
            <a:ext cx="109273" cy="69762"/>
          </a:xfrm>
          <a:custGeom>
            <a:avLst/>
            <a:gdLst/>
            <a:ahLst/>
            <a:cxnLst/>
            <a:rect l="l" t="t" r="r" b="b"/>
            <a:pathLst>
              <a:path w="112395" h="71755">
                <a:moveTo>
                  <a:pt x="71627" y="0"/>
                </a:moveTo>
                <a:lnTo>
                  <a:pt x="0" y="35813"/>
                </a:lnTo>
                <a:lnTo>
                  <a:pt x="71627" y="71627"/>
                </a:lnTo>
                <a:lnTo>
                  <a:pt x="71627" y="40385"/>
                </a:lnTo>
                <a:lnTo>
                  <a:pt x="60198" y="40385"/>
                </a:lnTo>
                <a:lnTo>
                  <a:pt x="57150" y="38861"/>
                </a:lnTo>
                <a:lnTo>
                  <a:pt x="55625" y="35813"/>
                </a:lnTo>
                <a:lnTo>
                  <a:pt x="57150" y="32765"/>
                </a:lnTo>
                <a:lnTo>
                  <a:pt x="60198" y="31241"/>
                </a:lnTo>
                <a:lnTo>
                  <a:pt x="71627" y="31241"/>
                </a:lnTo>
                <a:lnTo>
                  <a:pt x="71627" y="0"/>
                </a:lnTo>
                <a:close/>
              </a:path>
              <a:path w="112395" h="71755">
                <a:moveTo>
                  <a:pt x="71627" y="31241"/>
                </a:moveTo>
                <a:lnTo>
                  <a:pt x="60198" y="31241"/>
                </a:lnTo>
                <a:lnTo>
                  <a:pt x="57150" y="32765"/>
                </a:lnTo>
                <a:lnTo>
                  <a:pt x="55625" y="35813"/>
                </a:lnTo>
                <a:lnTo>
                  <a:pt x="57150" y="38861"/>
                </a:lnTo>
                <a:lnTo>
                  <a:pt x="60198" y="40385"/>
                </a:lnTo>
                <a:lnTo>
                  <a:pt x="71627" y="40385"/>
                </a:lnTo>
                <a:lnTo>
                  <a:pt x="71627" y="31241"/>
                </a:lnTo>
                <a:close/>
              </a:path>
              <a:path w="112395" h="71755">
                <a:moveTo>
                  <a:pt x="107442" y="31241"/>
                </a:moveTo>
                <a:lnTo>
                  <a:pt x="71627" y="31241"/>
                </a:lnTo>
                <a:lnTo>
                  <a:pt x="71627" y="40385"/>
                </a:lnTo>
                <a:lnTo>
                  <a:pt x="107442" y="40385"/>
                </a:lnTo>
                <a:lnTo>
                  <a:pt x="111251" y="38861"/>
                </a:lnTo>
                <a:lnTo>
                  <a:pt x="112013" y="35813"/>
                </a:lnTo>
                <a:lnTo>
                  <a:pt x="111251" y="32765"/>
                </a:lnTo>
                <a:lnTo>
                  <a:pt x="107442" y="312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0" name="object 80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1" name="object 81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49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938379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7"/>
            <a:ext cx="4758002" cy="5932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3903484" algn="l"/>
              </a:tabLst>
            </a:pPr>
            <a:r>
              <a:rPr sz="1069" spc="10" dirty="0">
                <a:latin typeface="Times New Roman"/>
                <a:cs typeface="Times New Roman"/>
              </a:rPr>
              <a:t>CS301 –</a:t>
            </a:r>
            <a:r>
              <a:rPr sz="1069" spc="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Data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	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26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2347">
              <a:spcBef>
                <a:spcPts val="778"/>
              </a:spcBef>
            </a:pP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of frequency 8.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following figure </a:t>
            </a:r>
            <a:r>
              <a:rPr sz="1069" spc="10" dirty="0">
                <a:latin typeface="Times New Roman"/>
                <a:cs typeface="Times New Roman"/>
              </a:rPr>
              <a:t>shows the nodes created so</a:t>
            </a:r>
            <a:r>
              <a:rPr sz="1069" spc="58" dirty="0">
                <a:latin typeface="Times New Roman"/>
                <a:cs typeface="Times New Roman"/>
              </a:rPr>
              <a:t> </a:t>
            </a:r>
            <a:r>
              <a:rPr sz="1069" dirty="0">
                <a:latin typeface="Times New Roman"/>
                <a:cs typeface="Times New Roman"/>
              </a:rPr>
              <a:t>far.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99421" y="1686612"/>
            <a:ext cx="4957410" cy="0"/>
          </a:xfrm>
          <a:custGeom>
            <a:avLst/>
            <a:gdLst/>
            <a:ahLst/>
            <a:cxnLst/>
            <a:rect l="l" t="t" r="r" b="b"/>
            <a:pathLst>
              <a:path w="5099050">
                <a:moveTo>
                  <a:pt x="0" y="0"/>
                </a:moveTo>
                <a:lnTo>
                  <a:pt x="5098542" y="0"/>
                </a:lnTo>
              </a:path>
            </a:pathLst>
          </a:custGeom>
          <a:ln w="53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" name="object 4"/>
          <p:cNvSpPr/>
          <p:nvPr/>
        </p:nvSpPr>
        <p:spPr>
          <a:xfrm>
            <a:off x="1302014" y="1684019"/>
            <a:ext cx="0" cy="3148542"/>
          </a:xfrm>
          <a:custGeom>
            <a:avLst/>
            <a:gdLst/>
            <a:ahLst/>
            <a:cxnLst/>
            <a:rect l="l" t="t" r="r" b="b"/>
            <a:pathLst>
              <a:path h="3238500">
                <a:moveTo>
                  <a:pt x="0" y="0"/>
                </a:moveTo>
                <a:lnTo>
                  <a:pt x="0" y="3238500"/>
                </a:lnTo>
              </a:path>
            </a:pathLst>
          </a:custGeom>
          <a:ln w="53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299421" y="4829597"/>
            <a:ext cx="4951236" cy="0"/>
          </a:xfrm>
          <a:custGeom>
            <a:avLst/>
            <a:gdLst/>
            <a:ahLst/>
            <a:cxnLst/>
            <a:rect l="l" t="t" r="r" b="b"/>
            <a:pathLst>
              <a:path w="5092700">
                <a:moveTo>
                  <a:pt x="0" y="0"/>
                </a:moveTo>
                <a:lnTo>
                  <a:pt x="5092446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/>
          <p:nvPr/>
        </p:nvSpPr>
        <p:spPr>
          <a:xfrm>
            <a:off x="6253373" y="1684019"/>
            <a:ext cx="0" cy="3148542"/>
          </a:xfrm>
          <a:custGeom>
            <a:avLst/>
            <a:gdLst/>
            <a:ahLst/>
            <a:cxnLst/>
            <a:rect l="l" t="t" r="r" b="b"/>
            <a:pathLst>
              <a:path h="3238500">
                <a:moveTo>
                  <a:pt x="0" y="0"/>
                </a:moveTo>
                <a:lnTo>
                  <a:pt x="0" y="323850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 txBox="1"/>
          <p:nvPr/>
        </p:nvSpPr>
        <p:spPr>
          <a:xfrm>
            <a:off x="5937038" y="3397073"/>
            <a:ext cx="203112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8031" indent="-58648">
              <a:lnSpc>
                <a:spcPts val="1361"/>
              </a:lnSpc>
            </a:pPr>
            <a:r>
              <a:rPr sz="1167" spc="15" dirty="0">
                <a:latin typeface="Arial"/>
                <a:cs typeface="Arial"/>
              </a:rPr>
              <a:t>SP  </a:t>
            </a:r>
            <a:r>
              <a:rPr sz="1167" spc="10" dirty="0">
                <a:latin typeface="Arial"/>
                <a:cs typeface="Arial"/>
              </a:rPr>
              <a:t>3</a:t>
            </a:r>
            <a:endParaRPr sz="1167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919257" y="3356080"/>
            <a:ext cx="230893" cy="229658"/>
          </a:xfrm>
          <a:custGeom>
            <a:avLst/>
            <a:gdLst/>
            <a:ahLst/>
            <a:cxnLst/>
            <a:rect l="l" t="t" r="r" b="b"/>
            <a:pathLst>
              <a:path w="237489" h="236219">
                <a:moveTo>
                  <a:pt x="118872" y="0"/>
                </a:moveTo>
                <a:lnTo>
                  <a:pt x="72651" y="9239"/>
                </a:lnTo>
                <a:lnTo>
                  <a:pt x="34861" y="34480"/>
                </a:lnTo>
                <a:lnTo>
                  <a:pt x="9358" y="72008"/>
                </a:lnTo>
                <a:lnTo>
                  <a:pt x="0" y="118110"/>
                </a:lnTo>
                <a:lnTo>
                  <a:pt x="9358" y="163889"/>
                </a:lnTo>
                <a:lnTo>
                  <a:pt x="34861" y="201453"/>
                </a:lnTo>
                <a:lnTo>
                  <a:pt x="72651" y="226873"/>
                </a:lnTo>
                <a:lnTo>
                  <a:pt x="118872" y="236220"/>
                </a:lnTo>
                <a:lnTo>
                  <a:pt x="164651" y="226873"/>
                </a:lnTo>
                <a:lnTo>
                  <a:pt x="202215" y="201453"/>
                </a:lnTo>
                <a:lnTo>
                  <a:pt x="227635" y="163889"/>
                </a:lnTo>
                <a:lnTo>
                  <a:pt x="236982" y="118110"/>
                </a:lnTo>
                <a:lnTo>
                  <a:pt x="227635" y="72009"/>
                </a:lnTo>
                <a:lnTo>
                  <a:pt x="202215" y="34480"/>
                </a:lnTo>
                <a:lnTo>
                  <a:pt x="164651" y="9239"/>
                </a:lnTo>
                <a:lnTo>
                  <a:pt x="118872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" name="object 9"/>
          <p:cNvSpPr txBox="1"/>
          <p:nvPr/>
        </p:nvSpPr>
        <p:spPr>
          <a:xfrm>
            <a:off x="5116937" y="3831942"/>
            <a:ext cx="84578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indent="3704">
              <a:lnSpc>
                <a:spcPts val="1361"/>
              </a:lnSpc>
            </a:pPr>
            <a:r>
              <a:rPr sz="1167" spc="5" dirty="0">
                <a:latin typeface="Arial"/>
                <a:cs typeface="Arial"/>
              </a:rPr>
              <a:t>v  </a:t>
            </a:r>
            <a:r>
              <a:rPr sz="1167" spc="10" dirty="0">
                <a:latin typeface="Arial"/>
                <a:cs typeface="Arial"/>
              </a:rPr>
              <a:t>1</a:t>
            </a:r>
            <a:endParaRPr sz="1167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046557" y="3779838"/>
            <a:ext cx="229658" cy="229658"/>
          </a:xfrm>
          <a:custGeom>
            <a:avLst/>
            <a:gdLst/>
            <a:ahLst/>
            <a:cxnLst/>
            <a:rect l="l" t="t" r="r" b="b"/>
            <a:pathLst>
              <a:path w="236220" h="236220">
                <a:moveTo>
                  <a:pt x="118109" y="0"/>
                </a:moveTo>
                <a:lnTo>
                  <a:pt x="72008" y="9346"/>
                </a:lnTo>
                <a:lnTo>
                  <a:pt x="34480" y="34766"/>
                </a:lnTo>
                <a:lnTo>
                  <a:pt x="9239" y="72330"/>
                </a:lnTo>
                <a:lnTo>
                  <a:pt x="0" y="118109"/>
                </a:lnTo>
                <a:lnTo>
                  <a:pt x="9239" y="164210"/>
                </a:lnTo>
                <a:lnTo>
                  <a:pt x="34480" y="201739"/>
                </a:lnTo>
                <a:lnTo>
                  <a:pt x="72009" y="226980"/>
                </a:lnTo>
                <a:lnTo>
                  <a:pt x="118109" y="236219"/>
                </a:lnTo>
                <a:lnTo>
                  <a:pt x="163889" y="226980"/>
                </a:lnTo>
                <a:lnTo>
                  <a:pt x="201453" y="201739"/>
                </a:lnTo>
                <a:lnTo>
                  <a:pt x="226873" y="164210"/>
                </a:lnTo>
                <a:lnTo>
                  <a:pt x="236219" y="118109"/>
                </a:lnTo>
                <a:lnTo>
                  <a:pt x="226873" y="72330"/>
                </a:lnTo>
                <a:lnTo>
                  <a:pt x="201453" y="34766"/>
                </a:lnTo>
                <a:lnTo>
                  <a:pt x="163889" y="9346"/>
                </a:lnTo>
                <a:lnTo>
                  <a:pt x="118109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" name="object 11"/>
          <p:cNvSpPr txBox="1"/>
          <p:nvPr/>
        </p:nvSpPr>
        <p:spPr>
          <a:xfrm>
            <a:off x="5503651" y="3831942"/>
            <a:ext cx="84578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indent="4321">
              <a:lnSpc>
                <a:spcPts val="1361"/>
              </a:lnSpc>
            </a:pPr>
            <a:r>
              <a:rPr sz="1167" spc="5" dirty="0">
                <a:latin typeface="Arial"/>
                <a:cs typeface="Arial"/>
              </a:rPr>
              <a:t>y  </a:t>
            </a:r>
            <a:r>
              <a:rPr sz="1167" spc="10" dirty="0">
                <a:latin typeface="Arial"/>
                <a:cs typeface="Arial"/>
              </a:rPr>
              <a:t>1</a:t>
            </a:r>
            <a:endParaRPr sz="1167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414010" y="3779838"/>
            <a:ext cx="230893" cy="229658"/>
          </a:xfrm>
          <a:custGeom>
            <a:avLst/>
            <a:gdLst/>
            <a:ahLst/>
            <a:cxnLst/>
            <a:rect l="l" t="t" r="r" b="b"/>
            <a:pathLst>
              <a:path w="237489" h="236220">
                <a:moveTo>
                  <a:pt x="118109" y="0"/>
                </a:moveTo>
                <a:lnTo>
                  <a:pt x="72330" y="9346"/>
                </a:lnTo>
                <a:lnTo>
                  <a:pt x="34766" y="34766"/>
                </a:lnTo>
                <a:lnTo>
                  <a:pt x="9346" y="72330"/>
                </a:lnTo>
                <a:lnTo>
                  <a:pt x="0" y="118109"/>
                </a:lnTo>
                <a:lnTo>
                  <a:pt x="9346" y="164210"/>
                </a:lnTo>
                <a:lnTo>
                  <a:pt x="34766" y="201739"/>
                </a:lnTo>
                <a:lnTo>
                  <a:pt x="72330" y="226980"/>
                </a:lnTo>
                <a:lnTo>
                  <a:pt x="118109" y="236219"/>
                </a:lnTo>
                <a:lnTo>
                  <a:pt x="164330" y="226980"/>
                </a:lnTo>
                <a:lnTo>
                  <a:pt x="202120" y="201739"/>
                </a:lnTo>
                <a:lnTo>
                  <a:pt x="227623" y="164210"/>
                </a:lnTo>
                <a:lnTo>
                  <a:pt x="236981" y="118109"/>
                </a:lnTo>
                <a:lnTo>
                  <a:pt x="227623" y="72330"/>
                </a:lnTo>
                <a:lnTo>
                  <a:pt x="202120" y="34766"/>
                </a:lnTo>
                <a:lnTo>
                  <a:pt x="164330" y="9346"/>
                </a:lnTo>
                <a:lnTo>
                  <a:pt x="118109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" name="object 13"/>
          <p:cNvSpPr txBox="1"/>
          <p:nvPr/>
        </p:nvSpPr>
        <p:spPr>
          <a:xfrm>
            <a:off x="4963596" y="2763661"/>
            <a:ext cx="84578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indent="16051">
              <a:lnSpc>
                <a:spcPts val="1361"/>
              </a:lnSpc>
            </a:pPr>
            <a:r>
              <a:rPr sz="1167" spc="5" dirty="0">
                <a:latin typeface="Arial"/>
                <a:cs typeface="Arial"/>
              </a:rPr>
              <a:t>r  </a:t>
            </a:r>
            <a:r>
              <a:rPr sz="1167" spc="10" dirty="0">
                <a:latin typeface="Arial"/>
                <a:cs typeface="Arial"/>
              </a:rPr>
              <a:t>5</a:t>
            </a:r>
            <a:endParaRPr sz="1167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898390" y="2713037"/>
            <a:ext cx="229658" cy="230893"/>
          </a:xfrm>
          <a:custGeom>
            <a:avLst/>
            <a:gdLst/>
            <a:ahLst/>
            <a:cxnLst/>
            <a:rect l="l" t="t" r="r" b="b"/>
            <a:pathLst>
              <a:path w="236220" h="237489">
                <a:moveTo>
                  <a:pt x="118109" y="0"/>
                </a:moveTo>
                <a:lnTo>
                  <a:pt x="72330" y="9346"/>
                </a:lnTo>
                <a:lnTo>
                  <a:pt x="34766" y="34766"/>
                </a:lnTo>
                <a:lnTo>
                  <a:pt x="9346" y="72330"/>
                </a:lnTo>
                <a:lnTo>
                  <a:pt x="0" y="118109"/>
                </a:lnTo>
                <a:lnTo>
                  <a:pt x="9346" y="164330"/>
                </a:lnTo>
                <a:lnTo>
                  <a:pt x="34766" y="202120"/>
                </a:lnTo>
                <a:lnTo>
                  <a:pt x="72330" y="227623"/>
                </a:lnTo>
                <a:lnTo>
                  <a:pt x="118109" y="236981"/>
                </a:lnTo>
                <a:lnTo>
                  <a:pt x="164210" y="227623"/>
                </a:lnTo>
                <a:lnTo>
                  <a:pt x="201739" y="202120"/>
                </a:lnTo>
                <a:lnTo>
                  <a:pt x="226980" y="164330"/>
                </a:lnTo>
                <a:lnTo>
                  <a:pt x="236219" y="118109"/>
                </a:lnTo>
                <a:lnTo>
                  <a:pt x="226980" y="72330"/>
                </a:lnTo>
                <a:lnTo>
                  <a:pt x="201739" y="34766"/>
                </a:lnTo>
                <a:lnTo>
                  <a:pt x="164210" y="9346"/>
                </a:lnTo>
                <a:lnTo>
                  <a:pt x="118109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" name="object 15"/>
          <p:cNvSpPr/>
          <p:nvPr/>
        </p:nvSpPr>
        <p:spPr>
          <a:xfrm>
            <a:off x="4448703" y="3779838"/>
            <a:ext cx="229658" cy="229658"/>
          </a:xfrm>
          <a:custGeom>
            <a:avLst/>
            <a:gdLst/>
            <a:ahLst/>
            <a:cxnLst/>
            <a:rect l="l" t="t" r="r" b="b"/>
            <a:pathLst>
              <a:path w="236220" h="236220">
                <a:moveTo>
                  <a:pt x="118110" y="0"/>
                </a:moveTo>
                <a:lnTo>
                  <a:pt x="72330" y="9346"/>
                </a:lnTo>
                <a:lnTo>
                  <a:pt x="34766" y="34766"/>
                </a:lnTo>
                <a:lnTo>
                  <a:pt x="9346" y="72330"/>
                </a:lnTo>
                <a:lnTo>
                  <a:pt x="0" y="118109"/>
                </a:lnTo>
                <a:lnTo>
                  <a:pt x="9346" y="164210"/>
                </a:lnTo>
                <a:lnTo>
                  <a:pt x="34766" y="201739"/>
                </a:lnTo>
                <a:lnTo>
                  <a:pt x="72330" y="226980"/>
                </a:lnTo>
                <a:lnTo>
                  <a:pt x="118110" y="236219"/>
                </a:lnTo>
                <a:lnTo>
                  <a:pt x="164211" y="226980"/>
                </a:lnTo>
                <a:lnTo>
                  <a:pt x="201739" y="201739"/>
                </a:lnTo>
                <a:lnTo>
                  <a:pt x="226980" y="164210"/>
                </a:lnTo>
                <a:lnTo>
                  <a:pt x="236219" y="118109"/>
                </a:lnTo>
                <a:lnTo>
                  <a:pt x="226980" y="72330"/>
                </a:lnTo>
                <a:lnTo>
                  <a:pt x="201739" y="34766"/>
                </a:lnTo>
                <a:lnTo>
                  <a:pt x="164210" y="9346"/>
                </a:lnTo>
                <a:lnTo>
                  <a:pt x="11811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" name="object 16"/>
          <p:cNvSpPr txBox="1"/>
          <p:nvPr/>
        </p:nvSpPr>
        <p:spPr>
          <a:xfrm>
            <a:off x="4557606" y="2753289"/>
            <a:ext cx="84578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61"/>
              </a:lnSpc>
            </a:pPr>
            <a:r>
              <a:rPr sz="1167" spc="10" dirty="0">
                <a:latin typeface="Arial"/>
                <a:cs typeface="Arial"/>
              </a:rPr>
              <a:t>e  5</a:t>
            </a:r>
            <a:endParaRPr sz="1167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494635" y="2713037"/>
            <a:ext cx="230893" cy="230893"/>
          </a:xfrm>
          <a:custGeom>
            <a:avLst/>
            <a:gdLst/>
            <a:ahLst/>
            <a:cxnLst/>
            <a:rect l="l" t="t" r="r" b="b"/>
            <a:pathLst>
              <a:path w="237489" h="237489">
                <a:moveTo>
                  <a:pt x="118110" y="0"/>
                </a:moveTo>
                <a:lnTo>
                  <a:pt x="72330" y="9346"/>
                </a:lnTo>
                <a:lnTo>
                  <a:pt x="34766" y="34766"/>
                </a:lnTo>
                <a:lnTo>
                  <a:pt x="9346" y="72330"/>
                </a:lnTo>
                <a:lnTo>
                  <a:pt x="0" y="118109"/>
                </a:lnTo>
                <a:lnTo>
                  <a:pt x="9346" y="164330"/>
                </a:lnTo>
                <a:lnTo>
                  <a:pt x="34766" y="202120"/>
                </a:lnTo>
                <a:lnTo>
                  <a:pt x="72330" y="227623"/>
                </a:lnTo>
                <a:lnTo>
                  <a:pt x="118110" y="236981"/>
                </a:lnTo>
                <a:lnTo>
                  <a:pt x="164330" y="227623"/>
                </a:lnTo>
                <a:lnTo>
                  <a:pt x="202120" y="202120"/>
                </a:lnTo>
                <a:lnTo>
                  <a:pt x="227623" y="164330"/>
                </a:lnTo>
                <a:lnTo>
                  <a:pt x="236982" y="118109"/>
                </a:lnTo>
                <a:lnTo>
                  <a:pt x="227623" y="72330"/>
                </a:lnTo>
                <a:lnTo>
                  <a:pt x="202120" y="34766"/>
                </a:lnTo>
                <a:lnTo>
                  <a:pt x="164330" y="9346"/>
                </a:lnTo>
                <a:lnTo>
                  <a:pt x="11811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" name="object 18"/>
          <p:cNvSpPr/>
          <p:nvPr/>
        </p:nvSpPr>
        <p:spPr>
          <a:xfrm>
            <a:off x="4081251" y="3779838"/>
            <a:ext cx="229658" cy="229658"/>
          </a:xfrm>
          <a:custGeom>
            <a:avLst/>
            <a:gdLst/>
            <a:ahLst/>
            <a:cxnLst/>
            <a:rect l="l" t="t" r="r" b="b"/>
            <a:pathLst>
              <a:path w="236220" h="236220">
                <a:moveTo>
                  <a:pt x="118109" y="0"/>
                </a:moveTo>
                <a:lnTo>
                  <a:pt x="72008" y="9346"/>
                </a:lnTo>
                <a:lnTo>
                  <a:pt x="34480" y="34766"/>
                </a:lnTo>
                <a:lnTo>
                  <a:pt x="9239" y="72330"/>
                </a:lnTo>
                <a:lnTo>
                  <a:pt x="0" y="118109"/>
                </a:lnTo>
                <a:lnTo>
                  <a:pt x="9239" y="164210"/>
                </a:lnTo>
                <a:lnTo>
                  <a:pt x="34480" y="201739"/>
                </a:lnTo>
                <a:lnTo>
                  <a:pt x="72009" y="226980"/>
                </a:lnTo>
                <a:lnTo>
                  <a:pt x="118109" y="236219"/>
                </a:lnTo>
                <a:lnTo>
                  <a:pt x="164210" y="226980"/>
                </a:lnTo>
                <a:lnTo>
                  <a:pt x="201739" y="201739"/>
                </a:lnTo>
                <a:lnTo>
                  <a:pt x="226980" y="164210"/>
                </a:lnTo>
                <a:lnTo>
                  <a:pt x="236219" y="118109"/>
                </a:lnTo>
                <a:lnTo>
                  <a:pt x="226980" y="72330"/>
                </a:lnTo>
                <a:lnTo>
                  <a:pt x="201739" y="34766"/>
                </a:lnTo>
                <a:lnTo>
                  <a:pt x="164210" y="9346"/>
                </a:lnTo>
                <a:lnTo>
                  <a:pt x="118109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" name="object 19"/>
          <p:cNvSpPr/>
          <p:nvPr/>
        </p:nvSpPr>
        <p:spPr>
          <a:xfrm>
            <a:off x="3805661" y="3779838"/>
            <a:ext cx="229041" cy="229658"/>
          </a:xfrm>
          <a:custGeom>
            <a:avLst/>
            <a:gdLst/>
            <a:ahLst/>
            <a:cxnLst/>
            <a:rect l="l" t="t" r="r" b="b"/>
            <a:pathLst>
              <a:path w="235585" h="236220">
                <a:moveTo>
                  <a:pt x="117347" y="0"/>
                </a:moveTo>
                <a:lnTo>
                  <a:pt x="71687" y="9346"/>
                </a:lnTo>
                <a:lnTo>
                  <a:pt x="34385" y="34766"/>
                </a:lnTo>
                <a:lnTo>
                  <a:pt x="9227" y="72330"/>
                </a:lnTo>
                <a:lnTo>
                  <a:pt x="0" y="118109"/>
                </a:lnTo>
                <a:lnTo>
                  <a:pt x="9227" y="164210"/>
                </a:lnTo>
                <a:lnTo>
                  <a:pt x="34385" y="201739"/>
                </a:lnTo>
                <a:lnTo>
                  <a:pt x="71687" y="226980"/>
                </a:lnTo>
                <a:lnTo>
                  <a:pt x="117347" y="236219"/>
                </a:lnTo>
                <a:lnTo>
                  <a:pt x="163448" y="226980"/>
                </a:lnTo>
                <a:lnTo>
                  <a:pt x="200977" y="201739"/>
                </a:lnTo>
                <a:lnTo>
                  <a:pt x="226218" y="164210"/>
                </a:lnTo>
                <a:lnTo>
                  <a:pt x="235457" y="118109"/>
                </a:lnTo>
                <a:lnTo>
                  <a:pt x="226218" y="72330"/>
                </a:lnTo>
                <a:lnTo>
                  <a:pt x="200977" y="34766"/>
                </a:lnTo>
                <a:lnTo>
                  <a:pt x="163448" y="9346"/>
                </a:lnTo>
                <a:lnTo>
                  <a:pt x="117347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" name="object 20"/>
          <p:cNvSpPr txBox="1"/>
          <p:nvPr/>
        </p:nvSpPr>
        <p:spPr>
          <a:xfrm>
            <a:off x="3401165" y="3801321"/>
            <a:ext cx="1213732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81"/>
              </a:lnSpc>
              <a:tabLst>
                <a:tab pos="493260" algn="l"/>
                <a:tab pos="769832" algn="l"/>
                <a:tab pos="1128510" algn="l"/>
              </a:tabLst>
            </a:pPr>
            <a:r>
              <a:rPr sz="1750" spc="15" baseline="4629" dirty="0">
                <a:latin typeface="Arial"/>
                <a:cs typeface="Arial"/>
              </a:rPr>
              <a:t>NL</a:t>
            </a:r>
            <a:r>
              <a:rPr sz="1750" baseline="4629" dirty="0">
                <a:latin typeface="Arial"/>
                <a:cs typeface="Arial"/>
              </a:rPr>
              <a:t>	</a:t>
            </a:r>
            <a:r>
              <a:rPr sz="1167" spc="10" dirty="0">
                <a:latin typeface="Arial"/>
                <a:cs typeface="Arial"/>
              </a:rPr>
              <a:t>b</a:t>
            </a:r>
            <a:r>
              <a:rPr sz="1167" dirty="0">
                <a:latin typeface="Arial"/>
                <a:cs typeface="Arial"/>
              </a:rPr>
              <a:t>	</a:t>
            </a:r>
            <a:r>
              <a:rPr sz="1167" spc="10" dirty="0">
                <a:latin typeface="Arial"/>
                <a:cs typeface="Arial"/>
              </a:rPr>
              <a:t>g</a:t>
            </a:r>
            <a:r>
              <a:rPr sz="1167" dirty="0">
                <a:latin typeface="Arial"/>
                <a:cs typeface="Arial"/>
              </a:rPr>
              <a:t>	</a:t>
            </a:r>
            <a:r>
              <a:rPr sz="1167" spc="10" dirty="0">
                <a:latin typeface="Arial"/>
                <a:cs typeface="Arial"/>
              </a:rPr>
              <a:t>h</a:t>
            </a:r>
            <a:endParaRPr sz="1167">
              <a:latin typeface="Arial"/>
              <a:cs typeface="Arial"/>
            </a:endParaRPr>
          </a:p>
          <a:p>
            <a:pPr marL="54327">
              <a:lnSpc>
                <a:spcPts val="1371"/>
              </a:lnSpc>
              <a:tabLst>
                <a:tab pos="493260" algn="l"/>
                <a:tab pos="769832" algn="l"/>
                <a:tab pos="1128510" algn="l"/>
              </a:tabLst>
            </a:pPr>
            <a:r>
              <a:rPr sz="1750" spc="15" baseline="4629" dirty="0">
                <a:latin typeface="Arial"/>
                <a:cs typeface="Arial"/>
              </a:rPr>
              <a:t>1	</a:t>
            </a:r>
            <a:r>
              <a:rPr sz="1167" spc="10" dirty="0">
                <a:latin typeface="Arial"/>
                <a:cs typeface="Arial"/>
              </a:rPr>
              <a:t>1	1	1</a:t>
            </a:r>
            <a:endParaRPr sz="1167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367088" y="3779838"/>
            <a:ext cx="229658" cy="229658"/>
          </a:xfrm>
          <a:custGeom>
            <a:avLst/>
            <a:gdLst/>
            <a:ahLst/>
            <a:cxnLst/>
            <a:rect l="l" t="t" r="r" b="b"/>
            <a:pathLst>
              <a:path w="236220" h="236220">
                <a:moveTo>
                  <a:pt x="118110" y="0"/>
                </a:moveTo>
                <a:lnTo>
                  <a:pt x="72009" y="9346"/>
                </a:lnTo>
                <a:lnTo>
                  <a:pt x="34480" y="34766"/>
                </a:lnTo>
                <a:lnTo>
                  <a:pt x="9239" y="72330"/>
                </a:lnTo>
                <a:lnTo>
                  <a:pt x="0" y="118109"/>
                </a:lnTo>
                <a:lnTo>
                  <a:pt x="9239" y="164210"/>
                </a:lnTo>
                <a:lnTo>
                  <a:pt x="34480" y="201739"/>
                </a:lnTo>
                <a:lnTo>
                  <a:pt x="72009" y="226980"/>
                </a:lnTo>
                <a:lnTo>
                  <a:pt x="118110" y="236219"/>
                </a:lnTo>
                <a:lnTo>
                  <a:pt x="164211" y="226980"/>
                </a:lnTo>
                <a:lnTo>
                  <a:pt x="201739" y="201739"/>
                </a:lnTo>
                <a:lnTo>
                  <a:pt x="226980" y="164210"/>
                </a:lnTo>
                <a:lnTo>
                  <a:pt x="236220" y="118109"/>
                </a:lnTo>
                <a:lnTo>
                  <a:pt x="226980" y="72330"/>
                </a:lnTo>
                <a:lnTo>
                  <a:pt x="201739" y="34766"/>
                </a:lnTo>
                <a:lnTo>
                  <a:pt x="164211" y="9346"/>
                </a:lnTo>
                <a:lnTo>
                  <a:pt x="11811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" name="object 22"/>
          <p:cNvSpPr txBox="1"/>
          <p:nvPr/>
        </p:nvSpPr>
        <p:spPr>
          <a:xfrm>
            <a:off x="3206326" y="3371886"/>
            <a:ext cx="84578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indent="4321">
              <a:lnSpc>
                <a:spcPts val="1361"/>
              </a:lnSpc>
            </a:pPr>
            <a:r>
              <a:rPr sz="1167" spc="5" dirty="0">
                <a:latin typeface="Arial"/>
                <a:cs typeface="Arial"/>
              </a:rPr>
              <a:t>s  </a:t>
            </a:r>
            <a:r>
              <a:rPr sz="1167" spc="10" dirty="0">
                <a:latin typeface="Arial"/>
                <a:cs typeface="Arial"/>
              </a:rPr>
              <a:t>2</a:t>
            </a:r>
            <a:endParaRPr sz="1167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115945" y="3319779"/>
            <a:ext cx="229658" cy="230893"/>
          </a:xfrm>
          <a:custGeom>
            <a:avLst/>
            <a:gdLst/>
            <a:ahLst/>
            <a:cxnLst/>
            <a:rect l="l" t="t" r="r" b="b"/>
            <a:pathLst>
              <a:path w="236220" h="237489">
                <a:moveTo>
                  <a:pt x="118110" y="0"/>
                </a:moveTo>
                <a:lnTo>
                  <a:pt x="72009" y="9358"/>
                </a:lnTo>
                <a:lnTo>
                  <a:pt x="34480" y="34861"/>
                </a:lnTo>
                <a:lnTo>
                  <a:pt x="9239" y="72651"/>
                </a:lnTo>
                <a:lnTo>
                  <a:pt x="0" y="118872"/>
                </a:lnTo>
                <a:lnTo>
                  <a:pt x="9239" y="164651"/>
                </a:lnTo>
                <a:lnTo>
                  <a:pt x="34480" y="202215"/>
                </a:lnTo>
                <a:lnTo>
                  <a:pt x="72009" y="227635"/>
                </a:lnTo>
                <a:lnTo>
                  <a:pt x="118110" y="236981"/>
                </a:lnTo>
                <a:lnTo>
                  <a:pt x="164211" y="227635"/>
                </a:lnTo>
                <a:lnTo>
                  <a:pt x="201739" y="202215"/>
                </a:lnTo>
                <a:lnTo>
                  <a:pt x="226980" y="164651"/>
                </a:lnTo>
                <a:lnTo>
                  <a:pt x="236219" y="118872"/>
                </a:lnTo>
                <a:lnTo>
                  <a:pt x="226980" y="72651"/>
                </a:lnTo>
                <a:lnTo>
                  <a:pt x="201739" y="34861"/>
                </a:lnTo>
                <a:lnTo>
                  <a:pt x="164210" y="9358"/>
                </a:lnTo>
                <a:lnTo>
                  <a:pt x="11811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" name="object 24"/>
          <p:cNvSpPr/>
          <p:nvPr/>
        </p:nvSpPr>
        <p:spPr>
          <a:xfrm>
            <a:off x="2748492" y="3319779"/>
            <a:ext cx="229041" cy="230893"/>
          </a:xfrm>
          <a:custGeom>
            <a:avLst/>
            <a:gdLst/>
            <a:ahLst/>
            <a:cxnLst/>
            <a:rect l="l" t="t" r="r" b="b"/>
            <a:pathLst>
              <a:path w="235585" h="237489">
                <a:moveTo>
                  <a:pt x="118110" y="0"/>
                </a:moveTo>
                <a:lnTo>
                  <a:pt x="72009" y="9358"/>
                </a:lnTo>
                <a:lnTo>
                  <a:pt x="34480" y="34861"/>
                </a:lnTo>
                <a:lnTo>
                  <a:pt x="9239" y="72651"/>
                </a:lnTo>
                <a:lnTo>
                  <a:pt x="0" y="118872"/>
                </a:lnTo>
                <a:lnTo>
                  <a:pt x="9239" y="164651"/>
                </a:lnTo>
                <a:lnTo>
                  <a:pt x="34480" y="202215"/>
                </a:lnTo>
                <a:lnTo>
                  <a:pt x="72009" y="227635"/>
                </a:lnTo>
                <a:lnTo>
                  <a:pt x="118110" y="236981"/>
                </a:lnTo>
                <a:lnTo>
                  <a:pt x="163770" y="227635"/>
                </a:lnTo>
                <a:lnTo>
                  <a:pt x="201072" y="202215"/>
                </a:lnTo>
                <a:lnTo>
                  <a:pt x="226230" y="164651"/>
                </a:lnTo>
                <a:lnTo>
                  <a:pt x="235457" y="118872"/>
                </a:lnTo>
                <a:lnTo>
                  <a:pt x="226230" y="72651"/>
                </a:lnTo>
                <a:lnTo>
                  <a:pt x="201072" y="34861"/>
                </a:lnTo>
                <a:lnTo>
                  <a:pt x="163770" y="9358"/>
                </a:lnTo>
                <a:lnTo>
                  <a:pt x="11811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" name="object 25"/>
          <p:cNvSpPr txBox="1"/>
          <p:nvPr/>
        </p:nvSpPr>
        <p:spPr>
          <a:xfrm>
            <a:off x="2561801" y="3362008"/>
            <a:ext cx="342018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694">
              <a:lnSpc>
                <a:spcPts val="1381"/>
              </a:lnSpc>
              <a:tabLst>
                <a:tab pos="257434" algn="l"/>
              </a:tabLst>
            </a:pPr>
            <a:r>
              <a:rPr sz="1167" spc="5" dirty="0">
                <a:latin typeface="Arial"/>
                <a:cs typeface="Arial"/>
              </a:rPr>
              <a:t>i	</a:t>
            </a:r>
            <a:r>
              <a:rPr sz="1167" spc="10" dirty="0">
                <a:latin typeface="Arial"/>
                <a:cs typeface="Arial"/>
              </a:rPr>
              <a:t>n</a:t>
            </a:r>
            <a:endParaRPr sz="1167">
              <a:latin typeface="Arial"/>
              <a:cs typeface="Arial"/>
            </a:endParaRPr>
          </a:p>
          <a:p>
            <a:pPr>
              <a:lnSpc>
                <a:spcPts val="1371"/>
              </a:lnSpc>
              <a:tabLst>
                <a:tab pos="257434" algn="l"/>
              </a:tabLst>
            </a:pPr>
            <a:r>
              <a:rPr sz="1167" spc="10" dirty="0">
                <a:latin typeface="Arial"/>
                <a:cs typeface="Arial"/>
              </a:rPr>
              <a:t>2	2</a:t>
            </a:r>
            <a:endParaRPr sz="1167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472161" y="3319779"/>
            <a:ext cx="230893" cy="230893"/>
          </a:xfrm>
          <a:custGeom>
            <a:avLst/>
            <a:gdLst/>
            <a:ahLst/>
            <a:cxnLst/>
            <a:rect l="l" t="t" r="r" b="b"/>
            <a:pathLst>
              <a:path w="237489" h="237489">
                <a:moveTo>
                  <a:pt x="118872" y="0"/>
                </a:moveTo>
                <a:lnTo>
                  <a:pt x="72651" y="9358"/>
                </a:lnTo>
                <a:lnTo>
                  <a:pt x="34861" y="34861"/>
                </a:lnTo>
                <a:lnTo>
                  <a:pt x="9358" y="72651"/>
                </a:lnTo>
                <a:lnTo>
                  <a:pt x="0" y="118872"/>
                </a:lnTo>
                <a:lnTo>
                  <a:pt x="9358" y="164651"/>
                </a:lnTo>
                <a:lnTo>
                  <a:pt x="34861" y="202215"/>
                </a:lnTo>
                <a:lnTo>
                  <a:pt x="72651" y="227635"/>
                </a:lnTo>
                <a:lnTo>
                  <a:pt x="118872" y="236981"/>
                </a:lnTo>
                <a:lnTo>
                  <a:pt x="164651" y="227635"/>
                </a:lnTo>
                <a:lnTo>
                  <a:pt x="202215" y="202215"/>
                </a:lnTo>
                <a:lnTo>
                  <a:pt x="227635" y="164651"/>
                </a:lnTo>
                <a:lnTo>
                  <a:pt x="236981" y="118872"/>
                </a:lnTo>
                <a:lnTo>
                  <a:pt x="227635" y="72651"/>
                </a:lnTo>
                <a:lnTo>
                  <a:pt x="202215" y="34861"/>
                </a:lnTo>
                <a:lnTo>
                  <a:pt x="164651" y="9358"/>
                </a:lnTo>
                <a:lnTo>
                  <a:pt x="118872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" name="object 27"/>
          <p:cNvSpPr txBox="1"/>
          <p:nvPr/>
        </p:nvSpPr>
        <p:spPr>
          <a:xfrm>
            <a:off x="2185459" y="3408927"/>
            <a:ext cx="84578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61"/>
              </a:lnSpc>
            </a:pPr>
            <a:r>
              <a:rPr sz="1167" spc="10" dirty="0">
                <a:latin typeface="Arial"/>
                <a:cs typeface="Arial"/>
              </a:rPr>
              <a:t>d  2</a:t>
            </a:r>
            <a:endParaRPr sz="1167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101004" y="3354599"/>
            <a:ext cx="229658" cy="230893"/>
          </a:xfrm>
          <a:custGeom>
            <a:avLst/>
            <a:gdLst/>
            <a:ahLst/>
            <a:cxnLst/>
            <a:rect l="l" t="t" r="r" b="b"/>
            <a:pathLst>
              <a:path w="236219" h="237489">
                <a:moveTo>
                  <a:pt x="118110" y="0"/>
                </a:moveTo>
                <a:lnTo>
                  <a:pt x="72330" y="9358"/>
                </a:lnTo>
                <a:lnTo>
                  <a:pt x="34766" y="34861"/>
                </a:lnTo>
                <a:lnTo>
                  <a:pt x="9346" y="72651"/>
                </a:lnTo>
                <a:lnTo>
                  <a:pt x="0" y="118872"/>
                </a:lnTo>
                <a:lnTo>
                  <a:pt x="9346" y="164651"/>
                </a:lnTo>
                <a:lnTo>
                  <a:pt x="34766" y="202215"/>
                </a:lnTo>
                <a:lnTo>
                  <a:pt x="72330" y="227635"/>
                </a:lnTo>
                <a:lnTo>
                  <a:pt x="118110" y="236982"/>
                </a:lnTo>
                <a:lnTo>
                  <a:pt x="164211" y="227635"/>
                </a:lnTo>
                <a:lnTo>
                  <a:pt x="201739" y="202215"/>
                </a:lnTo>
                <a:lnTo>
                  <a:pt x="226980" y="164651"/>
                </a:lnTo>
                <a:lnTo>
                  <a:pt x="236219" y="118872"/>
                </a:lnTo>
                <a:lnTo>
                  <a:pt x="226980" y="72651"/>
                </a:lnTo>
                <a:lnTo>
                  <a:pt x="201739" y="34861"/>
                </a:lnTo>
                <a:lnTo>
                  <a:pt x="164211" y="9358"/>
                </a:lnTo>
                <a:lnTo>
                  <a:pt x="11811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" name="object 29"/>
          <p:cNvSpPr txBox="1"/>
          <p:nvPr/>
        </p:nvSpPr>
        <p:spPr>
          <a:xfrm>
            <a:off x="1884680" y="2871823"/>
            <a:ext cx="84578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indent="20372">
              <a:lnSpc>
                <a:spcPts val="1361"/>
              </a:lnSpc>
            </a:pPr>
            <a:r>
              <a:rPr sz="1167" spc="5" dirty="0">
                <a:latin typeface="Arial"/>
                <a:cs typeface="Arial"/>
              </a:rPr>
              <a:t>t  </a:t>
            </a:r>
            <a:r>
              <a:rPr sz="1167" spc="10" dirty="0">
                <a:latin typeface="Arial"/>
                <a:cs typeface="Arial"/>
              </a:rPr>
              <a:t>3</a:t>
            </a:r>
            <a:endParaRPr sz="1167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809115" y="2804900"/>
            <a:ext cx="229658" cy="229658"/>
          </a:xfrm>
          <a:custGeom>
            <a:avLst/>
            <a:gdLst/>
            <a:ahLst/>
            <a:cxnLst/>
            <a:rect l="l" t="t" r="r" b="b"/>
            <a:pathLst>
              <a:path w="236219" h="236219">
                <a:moveTo>
                  <a:pt x="118109" y="0"/>
                </a:moveTo>
                <a:lnTo>
                  <a:pt x="72008" y="9239"/>
                </a:lnTo>
                <a:lnTo>
                  <a:pt x="34480" y="34480"/>
                </a:lnTo>
                <a:lnTo>
                  <a:pt x="9239" y="72008"/>
                </a:lnTo>
                <a:lnTo>
                  <a:pt x="0" y="118110"/>
                </a:lnTo>
                <a:lnTo>
                  <a:pt x="9239" y="164211"/>
                </a:lnTo>
                <a:lnTo>
                  <a:pt x="34480" y="201739"/>
                </a:lnTo>
                <a:lnTo>
                  <a:pt x="72008" y="226980"/>
                </a:lnTo>
                <a:lnTo>
                  <a:pt x="118109" y="236220"/>
                </a:lnTo>
                <a:lnTo>
                  <a:pt x="164210" y="226980"/>
                </a:lnTo>
                <a:lnTo>
                  <a:pt x="201739" y="201739"/>
                </a:lnTo>
                <a:lnTo>
                  <a:pt x="226980" y="164211"/>
                </a:lnTo>
                <a:lnTo>
                  <a:pt x="236219" y="118110"/>
                </a:lnTo>
                <a:lnTo>
                  <a:pt x="226980" y="72009"/>
                </a:lnTo>
                <a:lnTo>
                  <a:pt x="201739" y="34480"/>
                </a:lnTo>
                <a:lnTo>
                  <a:pt x="164210" y="9239"/>
                </a:lnTo>
                <a:lnTo>
                  <a:pt x="118109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" name="object 31"/>
          <p:cNvSpPr txBox="1"/>
          <p:nvPr/>
        </p:nvSpPr>
        <p:spPr>
          <a:xfrm>
            <a:off x="1457961" y="2882441"/>
            <a:ext cx="84578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51"/>
              </a:lnSpc>
            </a:pPr>
            <a:r>
              <a:rPr sz="1167" spc="10" dirty="0">
                <a:latin typeface="Arial"/>
                <a:cs typeface="Arial"/>
              </a:rPr>
              <a:t>a  3</a:t>
            </a:r>
            <a:endParaRPr sz="1167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369059" y="2839720"/>
            <a:ext cx="230893" cy="229041"/>
          </a:xfrm>
          <a:custGeom>
            <a:avLst/>
            <a:gdLst/>
            <a:ahLst/>
            <a:cxnLst/>
            <a:rect l="l" t="t" r="r" b="b"/>
            <a:pathLst>
              <a:path w="237489" h="235585">
                <a:moveTo>
                  <a:pt x="118872" y="0"/>
                </a:moveTo>
                <a:lnTo>
                  <a:pt x="72651" y="9227"/>
                </a:lnTo>
                <a:lnTo>
                  <a:pt x="34861" y="34385"/>
                </a:lnTo>
                <a:lnTo>
                  <a:pt x="9358" y="71687"/>
                </a:lnTo>
                <a:lnTo>
                  <a:pt x="0" y="117348"/>
                </a:lnTo>
                <a:lnTo>
                  <a:pt x="9358" y="163449"/>
                </a:lnTo>
                <a:lnTo>
                  <a:pt x="34861" y="200977"/>
                </a:lnTo>
                <a:lnTo>
                  <a:pt x="72651" y="226218"/>
                </a:lnTo>
                <a:lnTo>
                  <a:pt x="118872" y="235457"/>
                </a:lnTo>
                <a:lnTo>
                  <a:pt x="164651" y="226218"/>
                </a:lnTo>
                <a:lnTo>
                  <a:pt x="202215" y="200977"/>
                </a:lnTo>
                <a:lnTo>
                  <a:pt x="227635" y="163449"/>
                </a:lnTo>
                <a:lnTo>
                  <a:pt x="236981" y="117348"/>
                </a:lnTo>
                <a:lnTo>
                  <a:pt x="227635" y="71687"/>
                </a:lnTo>
                <a:lnTo>
                  <a:pt x="202215" y="34385"/>
                </a:lnTo>
                <a:lnTo>
                  <a:pt x="164651" y="9227"/>
                </a:lnTo>
                <a:lnTo>
                  <a:pt x="118872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" name="object 33"/>
          <p:cNvSpPr/>
          <p:nvPr/>
        </p:nvSpPr>
        <p:spPr>
          <a:xfrm>
            <a:off x="5184352" y="3457575"/>
            <a:ext cx="138289" cy="322263"/>
          </a:xfrm>
          <a:custGeom>
            <a:avLst/>
            <a:gdLst/>
            <a:ahLst/>
            <a:cxnLst/>
            <a:rect l="l" t="t" r="r" b="b"/>
            <a:pathLst>
              <a:path w="142239" h="331470">
                <a:moveTo>
                  <a:pt x="0" y="331470"/>
                </a:moveTo>
                <a:lnTo>
                  <a:pt x="141732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" name="object 34"/>
          <p:cNvSpPr/>
          <p:nvPr/>
        </p:nvSpPr>
        <p:spPr>
          <a:xfrm>
            <a:off x="5368078" y="3457575"/>
            <a:ext cx="138289" cy="322263"/>
          </a:xfrm>
          <a:custGeom>
            <a:avLst/>
            <a:gdLst/>
            <a:ahLst/>
            <a:cxnLst/>
            <a:rect l="l" t="t" r="r" b="b"/>
            <a:pathLst>
              <a:path w="142239" h="331470">
                <a:moveTo>
                  <a:pt x="0" y="0"/>
                </a:moveTo>
                <a:lnTo>
                  <a:pt x="141732" y="33147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" name="object 35"/>
          <p:cNvSpPr/>
          <p:nvPr/>
        </p:nvSpPr>
        <p:spPr>
          <a:xfrm>
            <a:off x="5276215" y="3366452"/>
            <a:ext cx="137054" cy="137054"/>
          </a:xfrm>
          <a:custGeom>
            <a:avLst/>
            <a:gdLst/>
            <a:ahLst/>
            <a:cxnLst/>
            <a:rect l="l" t="t" r="r" b="b"/>
            <a:pathLst>
              <a:path w="140970" h="140969">
                <a:moveTo>
                  <a:pt x="70865" y="0"/>
                </a:moveTo>
                <a:lnTo>
                  <a:pt x="43076" y="5500"/>
                </a:lnTo>
                <a:lnTo>
                  <a:pt x="20573" y="20574"/>
                </a:lnTo>
                <a:lnTo>
                  <a:pt x="5500" y="43076"/>
                </a:lnTo>
                <a:lnTo>
                  <a:pt x="0" y="70866"/>
                </a:lnTo>
                <a:lnTo>
                  <a:pt x="5500" y="98214"/>
                </a:lnTo>
                <a:lnTo>
                  <a:pt x="20574" y="120491"/>
                </a:lnTo>
                <a:lnTo>
                  <a:pt x="43076" y="135481"/>
                </a:lnTo>
                <a:lnTo>
                  <a:pt x="70865" y="140970"/>
                </a:lnTo>
                <a:lnTo>
                  <a:pt x="98214" y="135481"/>
                </a:lnTo>
                <a:lnTo>
                  <a:pt x="120491" y="120491"/>
                </a:lnTo>
                <a:lnTo>
                  <a:pt x="135481" y="98214"/>
                </a:lnTo>
                <a:lnTo>
                  <a:pt x="140970" y="70866"/>
                </a:lnTo>
                <a:lnTo>
                  <a:pt x="135481" y="43076"/>
                </a:lnTo>
                <a:lnTo>
                  <a:pt x="120491" y="20574"/>
                </a:lnTo>
                <a:lnTo>
                  <a:pt x="98214" y="5500"/>
                </a:lnTo>
                <a:lnTo>
                  <a:pt x="7086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" name="object 36"/>
          <p:cNvSpPr/>
          <p:nvPr/>
        </p:nvSpPr>
        <p:spPr>
          <a:xfrm>
            <a:off x="5276215" y="3366452"/>
            <a:ext cx="137054" cy="137054"/>
          </a:xfrm>
          <a:custGeom>
            <a:avLst/>
            <a:gdLst/>
            <a:ahLst/>
            <a:cxnLst/>
            <a:rect l="l" t="t" r="r" b="b"/>
            <a:pathLst>
              <a:path w="140970" h="140969">
                <a:moveTo>
                  <a:pt x="70865" y="0"/>
                </a:moveTo>
                <a:lnTo>
                  <a:pt x="43076" y="5500"/>
                </a:lnTo>
                <a:lnTo>
                  <a:pt x="20573" y="20574"/>
                </a:lnTo>
                <a:lnTo>
                  <a:pt x="5500" y="43076"/>
                </a:lnTo>
                <a:lnTo>
                  <a:pt x="0" y="70866"/>
                </a:lnTo>
                <a:lnTo>
                  <a:pt x="5500" y="98214"/>
                </a:lnTo>
                <a:lnTo>
                  <a:pt x="20574" y="120491"/>
                </a:lnTo>
                <a:lnTo>
                  <a:pt x="43076" y="135481"/>
                </a:lnTo>
                <a:lnTo>
                  <a:pt x="70865" y="140970"/>
                </a:lnTo>
                <a:lnTo>
                  <a:pt x="98214" y="135481"/>
                </a:lnTo>
                <a:lnTo>
                  <a:pt x="120491" y="120491"/>
                </a:lnTo>
                <a:lnTo>
                  <a:pt x="135481" y="98214"/>
                </a:lnTo>
                <a:lnTo>
                  <a:pt x="140970" y="70866"/>
                </a:lnTo>
                <a:lnTo>
                  <a:pt x="135481" y="43076"/>
                </a:lnTo>
                <a:lnTo>
                  <a:pt x="120491" y="20574"/>
                </a:lnTo>
                <a:lnTo>
                  <a:pt x="98214" y="5500"/>
                </a:lnTo>
                <a:lnTo>
                  <a:pt x="70865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7" name="object 37"/>
          <p:cNvSpPr txBox="1"/>
          <p:nvPr/>
        </p:nvSpPr>
        <p:spPr>
          <a:xfrm>
            <a:off x="5411046" y="3386454"/>
            <a:ext cx="84578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90"/>
              </a:lnSpc>
            </a:pPr>
            <a:r>
              <a:rPr sz="1167" spc="10" dirty="0">
                <a:latin typeface="Arial"/>
                <a:cs typeface="Arial"/>
              </a:rPr>
              <a:t>2</a:t>
            </a:r>
            <a:endParaRPr sz="1167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352267" y="4446340"/>
            <a:ext cx="4853693" cy="11958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6413"/>
            <a:r>
              <a:rPr sz="1069" b="1" spc="10" dirty="0">
                <a:latin typeface="Times New Roman"/>
                <a:cs typeface="Times New Roman"/>
              </a:rPr>
              <a:t>Fig </a:t>
            </a:r>
            <a:r>
              <a:rPr sz="1069" b="1" spc="5" dirty="0">
                <a:latin typeface="Times New Roman"/>
                <a:cs typeface="Times New Roman"/>
              </a:rPr>
              <a:t>26.5: </a:t>
            </a:r>
            <a:r>
              <a:rPr sz="1069" spc="5" dirty="0">
                <a:latin typeface="Times New Roman"/>
                <a:cs typeface="Times New Roman"/>
              </a:rPr>
              <a:t>joining of nodes </a:t>
            </a:r>
            <a:r>
              <a:rPr sz="1069" spc="10" dirty="0">
                <a:latin typeface="Times New Roman"/>
                <a:cs typeface="Times New Roman"/>
              </a:rPr>
              <a:t>to </a:t>
            </a:r>
            <a:r>
              <a:rPr sz="1069" spc="5" dirty="0">
                <a:latin typeface="Times New Roman"/>
                <a:cs typeface="Times New Roman"/>
              </a:rPr>
              <a:t>build </a:t>
            </a:r>
            <a:r>
              <a:rPr sz="1069" spc="10" dirty="0">
                <a:latin typeface="Times New Roman"/>
                <a:cs typeface="Times New Roman"/>
              </a:rPr>
              <a:t>a</a:t>
            </a:r>
            <a:r>
              <a:rPr sz="1069" spc="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tree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spcBef>
                <a:spcPts val="19"/>
              </a:spcBef>
            </a:pPr>
            <a:endParaRPr sz="1507">
              <a:latin typeface="Times New Roman"/>
              <a:cs typeface="Times New Roman"/>
            </a:endParaRPr>
          </a:p>
          <a:p>
            <a:pPr marL="12347" marR="4939" algn="just">
              <a:lnSpc>
                <a:spcPct val="98300"/>
              </a:lnSpc>
            </a:pPr>
            <a:r>
              <a:rPr sz="1069" spc="15" dirty="0">
                <a:latin typeface="Times New Roman"/>
                <a:cs typeface="Times New Roman"/>
              </a:rPr>
              <a:t>Now we </a:t>
            </a:r>
            <a:r>
              <a:rPr sz="1069" spc="5" dirty="0">
                <a:latin typeface="Times New Roman"/>
                <a:cs typeface="Times New Roman"/>
              </a:rPr>
              <a:t>will join the </a:t>
            </a:r>
            <a:r>
              <a:rPr sz="1069" spc="10" dirty="0">
                <a:latin typeface="Times New Roman"/>
                <a:cs typeface="Times New Roman"/>
              </a:rPr>
              <a:t>nodes </a:t>
            </a:r>
            <a:r>
              <a:rPr sz="1069" spc="5" dirty="0">
                <a:latin typeface="Times New Roman"/>
                <a:cs typeface="Times New Roman"/>
              </a:rPr>
              <a:t>of frequency </a:t>
            </a:r>
            <a:r>
              <a:rPr sz="1069" spc="10" dirty="0">
                <a:latin typeface="Times New Roman"/>
                <a:cs typeface="Times New Roman"/>
              </a:rPr>
              <a:t>6 </a:t>
            </a:r>
            <a:r>
              <a:rPr sz="1069" spc="5" dirty="0">
                <a:latin typeface="Times New Roman"/>
                <a:cs typeface="Times New Roman"/>
              </a:rPr>
              <a:t>and </a:t>
            </a:r>
            <a:r>
              <a:rPr sz="1069" spc="10" dirty="0">
                <a:latin typeface="Times New Roman"/>
                <a:cs typeface="Times New Roman"/>
              </a:rPr>
              <a:t>8 </a:t>
            </a:r>
            <a:r>
              <a:rPr sz="1069" spc="5" dirty="0">
                <a:latin typeface="Times New Roman"/>
                <a:cs typeface="Times New Roman"/>
              </a:rPr>
              <a:t>to create the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of frequency 14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join the </a:t>
            </a:r>
            <a:r>
              <a:rPr sz="1069" spc="10" dirty="0">
                <a:latin typeface="Times New Roman"/>
                <a:cs typeface="Times New Roman"/>
              </a:rPr>
              <a:t>nodes </a:t>
            </a:r>
            <a:r>
              <a:rPr sz="1069" spc="5" dirty="0">
                <a:latin typeface="Times New Roman"/>
                <a:cs typeface="Times New Roman"/>
              </a:rPr>
              <a:t>of frequency of </a:t>
            </a:r>
            <a:r>
              <a:rPr sz="1069" spc="10" dirty="0">
                <a:latin typeface="Times New Roman"/>
                <a:cs typeface="Times New Roman"/>
              </a:rPr>
              <a:t>9 and 10 </a:t>
            </a:r>
            <a:r>
              <a:rPr sz="1069" spc="5" dirty="0">
                <a:latin typeface="Times New Roman"/>
                <a:cs typeface="Times New Roman"/>
              </a:rPr>
              <a:t>to develop </a:t>
            </a:r>
            <a:r>
              <a:rPr sz="1069" spc="10" dirty="0">
                <a:latin typeface="Times New Roman"/>
                <a:cs typeface="Times New Roman"/>
              </a:rPr>
              <a:t>a new node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frequency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19.  </a:t>
            </a:r>
            <a:r>
              <a:rPr sz="1069" spc="15" dirty="0">
                <a:latin typeface="Times New Roman"/>
                <a:cs typeface="Times New Roman"/>
              </a:rPr>
              <a:t>At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end, </a:t>
            </a:r>
            <a:r>
              <a:rPr sz="1069" spc="10" dirty="0">
                <a:latin typeface="Times New Roman"/>
                <a:cs typeface="Times New Roman"/>
              </a:rPr>
              <a:t>we make the </a:t>
            </a:r>
            <a:r>
              <a:rPr sz="1069" spc="5" dirty="0">
                <a:latin typeface="Times New Roman"/>
                <a:cs typeface="Times New Roman"/>
              </a:rPr>
              <a:t>root </a:t>
            </a:r>
            <a:r>
              <a:rPr sz="1069" spc="10" dirty="0">
                <a:latin typeface="Times New Roman"/>
                <a:cs typeface="Times New Roman"/>
              </a:rPr>
              <a:t>node with the </a:t>
            </a:r>
            <a:r>
              <a:rPr sz="1069" spc="5" dirty="0">
                <a:latin typeface="Times New Roman"/>
                <a:cs typeface="Times New Roman"/>
              </a:rPr>
              <a:t>frequency </a:t>
            </a:r>
            <a:r>
              <a:rPr sz="1069" spc="15" dirty="0">
                <a:latin typeface="Times New Roman"/>
                <a:cs typeface="Times New Roman"/>
              </a:rPr>
              <a:t>33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dirty="0">
                <a:latin typeface="Times New Roman"/>
                <a:cs typeface="Times New Roman"/>
              </a:rPr>
              <a:t>it </a:t>
            </a:r>
            <a:r>
              <a:rPr sz="1069" spc="10" dirty="0">
                <a:latin typeface="Times New Roman"/>
                <a:cs typeface="Times New Roman"/>
              </a:rPr>
              <a:t>comprises </a:t>
            </a:r>
            <a:r>
              <a:rPr sz="1069" spc="5" dirty="0">
                <a:latin typeface="Times New Roman"/>
                <a:cs typeface="Times New Roman"/>
              </a:rPr>
              <a:t>nodes of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frequency 14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19. </a:t>
            </a:r>
            <a:r>
              <a:rPr sz="1069" spc="10" dirty="0">
                <a:latin typeface="Times New Roman"/>
                <a:cs typeface="Times New Roman"/>
              </a:rPr>
              <a:t>Thus </a:t>
            </a:r>
            <a:r>
              <a:rPr sz="1069" spc="5" dirty="0">
                <a:latin typeface="Times New Roman"/>
                <a:cs typeface="Times New Roman"/>
              </a:rPr>
              <a:t>the tree is </a:t>
            </a:r>
            <a:r>
              <a:rPr sz="1069" spc="10" dirty="0">
                <a:latin typeface="Times New Roman"/>
                <a:cs typeface="Times New Roman"/>
              </a:rPr>
              <a:t>completed and shown </a:t>
            </a:r>
            <a:r>
              <a:rPr sz="1069" spc="5" dirty="0">
                <a:latin typeface="Times New Roman"/>
                <a:cs typeface="Times New Roman"/>
              </a:rPr>
              <a:t>in the following</a:t>
            </a:r>
            <a:r>
              <a:rPr sz="1069" spc="6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figure.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4296833" y="3362748"/>
            <a:ext cx="138289" cy="137054"/>
          </a:xfrm>
          <a:custGeom>
            <a:avLst/>
            <a:gdLst/>
            <a:ahLst/>
            <a:cxnLst/>
            <a:rect l="l" t="t" r="r" b="b"/>
            <a:pathLst>
              <a:path w="142239" h="140969">
                <a:moveTo>
                  <a:pt x="70865" y="0"/>
                </a:moveTo>
                <a:lnTo>
                  <a:pt x="43076" y="5607"/>
                </a:lnTo>
                <a:lnTo>
                  <a:pt x="20574" y="20859"/>
                </a:lnTo>
                <a:lnTo>
                  <a:pt x="5500" y="43398"/>
                </a:lnTo>
                <a:lnTo>
                  <a:pt x="0" y="70865"/>
                </a:lnTo>
                <a:lnTo>
                  <a:pt x="5500" y="98214"/>
                </a:lnTo>
                <a:lnTo>
                  <a:pt x="20574" y="120491"/>
                </a:lnTo>
                <a:lnTo>
                  <a:pt x="43076" y="135481"/>
                </a:lnTo>
                <a:lnTo>
                  <a:pt x="70865" y="140969"/>
                </a:lnTo>
                <a:lnTo>
                  <a:pt x="98333" y="135481"/>
                </a:lnTo>
                <a:lnTo>
                  <a:pt x="120872" y="120491"/>
                </a:lnTo>
                <a:lnTo>
                  <a:pt x="136124" y="98214"/>
                </a:lnTo>
                <a:lnTo>
                  <a:pt x="141732" y="70865"/>
                </a:lnTo>
                <a:lnTo>
                  <a:pt x="136124" y="43398"/>
                </a:lnTo>
                <a:lnTo>
                  <a:pt x="120872" y="20859"/>
                </a:lnTo>
                <a:lnTo>
                  <a:pt x="98333" y="5607"/>
                </a:lnTo>
                <a:lnTo>
                  <a:pt x="70865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0" name="object 40"/>
          <p:cNvSpPr txBox="1"/>
          <p:nvPr/>
        </p:nvSpPr>
        <p:spPr>
          <a:xfrm>
            <a:off x="4431666" y="3382751"/>
            <a:ext cx="84578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90"/>
              </a:lnSpc>
            </a:pPr>
            <a:r>
              <a:rPr sz="1167" spc="10" dirty="0">
                <a:latin typeface="Arial"/>
                <a:cs typeface="Arial"/>
              </a:rPr>
              <a:t>2</a:t>
            </a:r>
            <a:endParaRPr sz="1167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3669346" y="3362748"/>
            <a:ext cx="138289" cy="137054"/>
          </a:xfrm>
          <a:custGeom>
            <a:avLst/>
            <a:gdLst/>
            <a:ahLst/>
            <a:cxnLst/>
            <a:rect l="l" t="t" r="r" b="b"/>
            <a:pathLst>
              <a:path w="142239" h="140969">
                <a:moveTo>
                  <a:pt x="70865" y="0"/>
                </a:moveTo>
                <a:lnTo>
                  <a:pt x="43398" y="5607"/>
                </a:lnTo>
                <a:lnTo>
                  <a:pt x="20859" y="20859"/>
                </a:lnTo>
                <a:lnTo>
                  <a:pt x="5607" y="43398"/>
                </a:lnTo>
                <a:lnTo>
                  <a:pt x="0" y="70865"/>
                </a:lnTo>
                <a:lnTo>
                  <a:pt x="5607" y="98214"/>
                </a:lnTo>
                <a:lnTo>
                  <a:pt x="20859" y="120491"/>
                </a:lnTo>
                <a:lnTo>
                  <a:pt x="43398" y="135481"/>
                </a:lnTo>
                <a:lnTo>
                  <a:pt x="70865" y="140969"/>
                </a:lnTo>
                <a:lnTo>
                  <a:pt x="98333" y="135481"/>
                </a:lnTo>
                <a:lnTo>
                  <a:pt x="120872" y="120491"/>
                </a:lnTo>
                <a:lnTo>
                  <a:pt x="136124" y="98214"/>
                </a:lnTo>
                <a:lnTo>
                  <a:pt x="141731" y="70865"/>
                </a:lnTo>
                <a:lnTo>
                  <a:pt x="136124" y="43398"/>
                </a:lnTo>
                <a:lnTo>
                  <a:pt x="120872" y="20859"/>
                </a:lnTo>
                <a:lnTo>
                  <a:pt x="98333" y="5607"/>
                </a:lnTo>
                <a:lnTo>
                  <a:pt x="70865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2" name="object 42"/>
          <p:cNvSpPr txBox="1"/>
          <p:nvPr/>
        </p:nvSpPr>
        <p:spPr>
          <a:xfrm>
            <a:off x="3804180" y="3382751"/>
            <a:ext cx="84578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90"/>
              </a:lnSpc>
            </a:pPr>
            <a:r>
              <a:rPr sz="1167" spc="10" dirty="0">
                <a:latin typeface="Arial"/>
                <a:cs typeface="Arial"/>
              </a:rPr>
              <a:t>2</a:t>
            </a:r>
            <a:endParaRPr sz="1167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3564890" y="3467205"/>
            <a:ext cx="138289" cy="322263"/>
          </a:xfrm>
          <a:custGeom>
            <a:avLst/>
            <a:gdLst/>
            <a:ahLst/>
            <a:cxnLst/>
            <a:rect l="l" t="t" r="r" b="b"/>
            <a:pathLst>
              <a:path w="142239" h="331470">
                <a:moveTo>
                  <a:pt x="0" y="331470"/>
                </a:moveTo>
                <a:lnTo>
                  <a:pt x="141731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4" name="object 44"/>
          <p:cNvSpPr/>
          <p:nvPr/>
        </p:nvSpPr>
        <p:spPr>
          <a:xfrm>
            <a:off x="4192376" y="3467205"/>
            <a:ext cx="137054" cy="322263"/>
          </a:xfrm>
          <a:custGeom>
            <a:avLst/>
            <a:gdLst/>
            <a:ahLst/>
            <a:cxnLst/>
            <a:rect l="l" t="t" r="r" b="b"/>
            <a:pathLst>
              <a:path w="140970" h="331470">
                <a:moveTo>
                  <a:pt x="0" y="331470"/>
                </a:moveTo>
                <a:lnTo>
                  <a:pt x="140969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5" name="object 45"/>
          <p:cNvSpPr/>
          <p:nvPr/>
        </p:nvSpPr>
        <p:spPr>
          <a:xfrm>
            <a:off x="4401290" y="3467205"/>
            <a:ext cx="138289" cy="322263"/>
          </a:xfrm>
          <a:custGeom>
            <a:avLst/>
            <a:gdLst/>
            <a:ahLst/>
            <a:cxnLst/>
            <a:rect l="l" t="t" r="r" b="b"/>
            <a:pathLst>
              <a:path w="142239" h="331470">
                <a:moveTo>
                  <a:pt x="0" y="0"/>
                </a:moveTo>
                <a:lnTo>
                  <a:pt x="141732" y="33147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6" name="object 46"/>
          <p:cNvSpPr/>
          <p:nvPr/>
        </p:nvSpPr>
        <p:spPr>
          <a:xfrm>
            <a:off x="3773805" y="3467205"/>
            <a:ext cx="138289" cy="322263"/>
          </a:xfrm>
          <a:custGeom>
            <a:avLst/>
            <a:gdLst/>
            <a:ahLst/>
            <a:cxnLst/>
            <a:rect l="l" t="t" r="r" b="b"/>
            <a:pathLst>
              <a:path w="142239" h="331470">
                <a:moveTo>
                  <a:pt x="0" y="0"/>
                </a:moveTo>
                <a:lnTo>
                  <a:pt x="141732" y="33147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7" name="object 47"/>
          <p:cNvSpPr/>
          <p:nvPr/>
        </p:nvSpPr>
        <p:spPr>
          <a:xfrm>
            <a:off x="2937403" y="2840461"/>
            <a:ext cx="138289" cy="137054"/>
          </a:xfrm>
          <a:custGeom>
            <a:avLst/>
            <a:gdLst/>
            <a:ahLst/>
            <a:cxnLst/>
            <a:rect l="l" t="t" r="r" b="b"/>
            <a:pathLst>
              <a:path w="142239" h="140969">
                <a:moveTo>
                  <a:pt x="70865" y="0"/>
                </a:moveTo>
                <a:lnTo>
                  <a:pt x="43398" y="5488"/>
                </a:lnTo>
                <a:lnTo>
                  <a:pt x="20859" y="20478"/>
                </a:lnTo>
                <a:lnTo>
                  <a:pt x="5607" y="42755"/>
                </a:lnTo>
                <a:lnTo>
                  <a:pt x="0" y="70103"/>
                </a:lnTo>
                <a:lnTo>
                  <a:pt x="5607" y="97571"/>
                </a:lnTo>
                <a:lnTo>
                  <a:pt x="20859" y="120110"/>
                </a:lnTo>
                <a:lnTo>
                  <a:pt x="43398" y="135362"/>
                </a:lnTo>
                <a:lnTo>
                  <a:pt x="70865" y="140970"/>
                </a:lnTo>
                <a:lnTo>
                  <a:pt x="98333" y="135362"/>
                </a:lnTo>
                <a:lnTo>
                  <a:pt x="120872" y="120110"/>
                </a:lnTo>
                <a:lnTo>
                  <a:pt x="136124" y="97571"/>
                </a:lnTo>
                <a:lnTo>
                  <a:pt x="141731" y="70103"/>
                </a:lnTo>
                <a:lnTo>
                  <a:pt x="136124" y="42755"/>
                </a:lnTo>
                <a:lnTo>
                  <a:pt x="120872" y="20478"/>
                </a:lnTo>
                <a:lnTo>
                  <a:pt x="98333" y="5488"/>
                </a:lnTo>
                <a:lnTo>
                  <a:pt x="70865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8" name="object 48"/>
          <p:cNvSpPr txBox="1"/>
          <p:nvPr/>
        </p:nvSpPr>
        <p:spPr>
          <a:xfrm>
            <a:off x="3072237" y="2859723"/>
            <a:ext cx="84578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90"/>
              </a:lnSpc>
            </a:pPr>
            <a:r>
              <a:rPr sz="1167" spc="10" dirty="0">
                <a:latin typeface="Arial"/>
                <a:cs typeface="Arial"/>
              </a:rPr>
              <a:t>4</a:t>
            </a:r>
            <a:endParaRPr sz="1167">
              <a:latin typeface="Arial"/>
              <a:cs typeface="Arial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2832947" y="2944176"/>
            <a:ext cx="138289" cy="418571"/>
          </a:xfrm>
          <a:custGeom>
            <a:avLst/>
            <a:gdLst/>
            <a:ahLst/>
            <a:cxnLst/>
            <a:rect l="l" t="t" r="r" b="b"/>
            <a:pathLst>
              <a:path w="142239" h="430530">
                <a:moveTo>
                  <a:pt x="0" y="430530"/>
                </a:moveTo>
                <a:lnTo>
                  <a:pt x="141731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0" name="object 50"/>
          <p:cNvSpPr/>
          <p:nvPr/>
        </p:nvSpPr>
        <p:spPr>
          <a:xfrm>
            <a:off x="3041862" y="2944176"/>
            <a:ext cx="209903" cy="418571"/>
          </a:xfrm>
          <a:custGeom>
            <a:avLst/>
            <a:gdLst/>
            <a:ahLst/>
            <a:cxnLst/>
            <a:rect l="l" t="t" r="r" b="b"/>
            <a:pathLst>
              <a:path w="215900" h="430530">
                <a:moveTo>
                  <a:pt x="0" y="0"/>
                </a:moveTo>
                <a:lnTo>
                  <a:pt x="215645" y="43053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1" name="object 51"/>
          <p:cNvSpPr/>
          <p:nvPr/>
        </p:nvSpPr>
        <p:spPr>
          <a:xfrm>
            <a:off x="2310658" y="2840461"/>
            <a:ext cx="137054" cy="137054"/>
          </a:xfrm>
          <a:custGeom>
            <a:avLst/>
            <a:gdLst/>
            <a:ahLst/>
            <a:cxnLst/>
            <a:rect l="l" t="t" r="r" b="b"/>
            <a:pathLst>
              <a:path w="140969" h="140969">
                <a:moveTo>
                  <a:pt x="70104" y="0"/>
                </a:moveTo>
                <a:lnTo>
                  <a:pt x="42755" y="5488"/>
                </a:lnTo>
                <a:lnTo>
                  <a:pt x="20478" y="20478"/>
                </a:lnTo>
                <a:lnTo>
                  <a:pt x="5488" y="42755"/>
                </a:lnTo>
                <a:lnTo>
                  <a:pt x="0" y="70103"/>
                </a:lnTo>
                <a:lnTo>
                  <a:pt x="5488" y="97571"/>
                </a:lnTo>
                <a:lnTo>
                  <a:pt x="20478" y="120110"/>
                </a:lnTo>
                <a:lnTo>
                  <a:pt x="42755" y="135362"/>
                </a:lnTo>
                <a:lnTo>
                  <a:pt x="70104" y="140970"/>
                </a:lnTo>
                <a:lnTo>
                  <a:pt x="97893" y="135362"/>
                </a:lnTo>
                <a:lnTo>
                  <a:pt x="120396" y="120110"/>
                </a:lnTo>
                <a:lnTo>
                  <a:pt x="135469" y="97571"/>
                </a:lnTo>
                <a:lnTo>
                  <a:pt x="140970" y="70103"/>
                </a:lnTo>
                <a:lnTo>
                  <a:pt x="135469" y="42755"/>
                </a:lnTo>
                <a:lnTo>
                  <a:pt x="120396" y="20478"/>
                </a:lnTo>
                <a:lnTo>
                  <a:pt x="97893" y="5488"/>
                </a:lnTo>
                <a:lnTo>
                  <a:pt x="70104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2" name="object 52"/>
          <p:cNvSpPr txBox="1"/>
          <p:nvPr/>
        </p:nvSpPr>
        <p:spPr>
          <a:xfrm>
            <a:off x="2445491" y="2859723"/>
            <a:ext cx="84578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90"/>
              </a:lnSpc>
            </a:pPr>
            <a:r>
              <a:rPr sz="1167" spc="10" dirty="0">
                <a:latin typeface="Arial"/>
                <a:cs typeface="Arial"/>
              </a:rPr>
              <a:t>4</a:t>
            </a:r>
            <a:endParaRPr sz="1167">
              <a:latin typeface="Arial"/>
              <a:cs typeface="Arial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2205460" y="2944176"/>
            <a:ext cx="138289" cy="418571"/>
          </a:xfrm>
          <a:custGeom>
            <a:avLst/>
            <a:gdLst/>
            <a:ahLst/>
            <a:cxnLst/>
            <a:rect l="l" t="t" r="r" b="b"/>
            <a:pathLst>
              <a:path w="142239" h="430530">
                <a:moveTo>
                  <a:pt x="0" y="430530"/>
                </a:moveTo>
                <a:lnTo>
                  <a:pt x="141731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4" name="object 54"/>
          <p:cNvSpPr/>
          <p:nvPr/>
        </p:nvSpPr>
        <p:spPr>
          <a:xfrm>
            <a:off x="2415117" y="2944176"/>
            <a:ext cx="209285" cy="418571"/>
          </a:xfrm>
          <a:custGeom>
            <a:avLst/>
            <a:gdLst/>
            <a:ahLst/>
            <a:cxnLst/>
            <a:rect l="l" t="t" r="r" b="b"/>
            <a:pathLst>
              <a:path w="215264" h="430530">
                <a:moveTo>
                  <a:pt x="0" y="0"/>
                </a:moveTo>
                <a:lnTo>
                  <a:pt x="214884" y="43053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5" name="object 55"/>
          <p:cNvSpPr/>
          <p:nvPr/>
        </p:nvSpPr>
        <p:spPr>
          <a:xfrm>
            <a:off x="1578716" y="2421889"/>
            <a:ext cx="138289" cy="137054"/>
          </a:xfrm>
          <a:custGeom>
            <a:avLst/>
            <a:gdLst/>
            <a:ahLst/>
            <a:cxnLst/>
            <a:rect l="l" t="t" r="r" b="b"/>
            <a:pathLst>
              <a:path w="142239" h="140969">
                <a:moveTo>
                  <a:pt x="70865" y="0"/>
                </a:moveTo>
                <a:lnTo>
                  <a:pt x="43076" y="5607"/>
                </a:lnTo>
                <a:lnTo>
                  <a:pt x="20573" y="20859"/>
                </a:lnTo>
                <a:lnTo>
                  <a:pt x="5500" y="43398"/>
                </a:lnTo>
                <a:lnTo>
                  <a:pt x="0" y="70866"/>
                </a:lnTo>
                <a:lnTo>
                  <a:pt x="5500" y="98214"/>
                </a:lnTo>
                <a:lnTo>
                  <a:pt x="20573" y="120491"/>
                </a:lnTo>
                <a:lnTo>
                  <a:pt x="43076" y="135481"/>
                </a:lnTo>
                <a:lnTo>
                  <a:pt x="70865" y="140970"/>
                </a:lnTo>
                <a:lnTo>
                  <a:pt x="98333" y="135481"/>
                </a:lnTo>
                <a:lnTo>
                  <a:pt x="120872" y="120491"/>
                </a:lnTo>
                <a:lnTo>
                  <a:pt x="136124" y="98214"/>
                </a:lnTo>
                <a:lnTo>
                  <a:pt x="141732" y="70866"/>
                </a:lnTo>
                <a:lnTo>
                  <a:pt x="136124" y="43398"/>
                </a:lnTo>
                <a:lnTo>
                  <a:pt x="120872" y="20859"/>
                </a:lnTo>
                <a:lnTo>
                  <a:pt x="98333" y="5607"/>
                </a:lnTo>
                <a:lnTo>
                  <a:pt x="70865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6" name="object 56"/>
          <p:cNvSpPr txBox="1"/>
          <p:nvPr/>
        </p:nvSpPr>
        <p:spPr>
          <a:xfrm>
            <a:off x="1713547" y="2441892"/>
            <a:ext cx="84578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90"/>
              </a:lnSpc>
            </a:pPr>
            <a:r>
              <a:rPr sz="1167" spc="10" dirty="0">
                <a:latin typeface="Arial"/>
                <a:cs typeface="Arial"/>
              </a:rPr>
              <a:t>6</a:t>
            </a:r>
            <a:endParaRPr sz="1167">
              <a:latin typeface="Arial"/>
              <a:cs typeface="Arial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1474258" y="2526347"/>
            <a:ext cx="137054" cy="322263"/>
          </a:xfrm>
          <a:custGeom>
            <a:avLst/>
            <a:gdLst/>
            <a:ahLst/>
            <a:cxnLst/>
            <a:rect l="l" t="t" r="r" b="b"/>
            <a:pathLst>
              <a:path w="140969" h="331469">
                <a:moveTo>
                  <a:pt x="0" y="331469"/>
                </a:moveTo>
                <a:lnTo>
                  <a:pt x="140969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8" name="object 58"/>
          <p:cNvSpPr/>
          <p:nvPr/>
        </p:nvSpPr>
        <p:spPr>
          <a:xfrm>
            <a:off x="1683173" y="2526347"/>
            <a:ext cx="138289" cy="322263"/>
          </a:xfrm>
          <a:custGeom>
            <a:avLst/>
            <a:gdLst/>
            <a:ahLst/>
            <a:cxnLst/>
            <a:rect l="l" t="t" r="r" b="b"/>
            <a:pathLst>
              <a:path w="142239" h="331469">
                <a:moveTo>
                  <a:pt x="0" y="0"/>
                </a:moveTo>
                <a:lnTo>
                  <a:pt x="141731" y="331469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9" name="object 59"/>
          <p:cNvSpPr/>
          <p:nvPr/>
        </p:nvSpPr>
        <p:spPr>
          <a:xfrm>
            <a:off x="5551063" y="2736002"/>
            <a:ext cx="138289" cy="137054"/>
          </a:xfrm>
          <a:custGeom>
            <a:avLst/>
            <a:gdLst/>
            <a:ahLst/>
            <a:cxnLst/>
            <a:rect l="l" t="t" r="r" b="b"/>
            <a:pathLst>
              <a:path w="142239" h="140969">
                <a:moveTo>
                  <a:pt x="70866" y="0"/>
                </a:moveTo>
                <a:lnTo>
                  <a:pt x="43398" y="5488"/>
                </a:lnTo>
                <a:lnTo>
                  <a:pt x="20859" y="20478"/>
                </a:lnTo>
                <a:lnTo>
                  <a:pt x="5607" y="42755"/>
                </a:lnTo>
                <a:lnTo>
                  <a:pt x="0" y="70104"/>
                </a:lnTo>
                <a:lnTo>
                  <a:pt x="5607" y="97571"/>
                </a:lnTo>
                <a:lnTo>
                  <a:pt x="20859" y="120110"/>
                </a:lnTo>
                <a:lnTo>
                  <a:pt x="43398" y="135362"/>
                </a:lnTo>
                <a:lnTo>
                  <a:pt x="70866" y="140970"/>
                </a:lnTo>
                <a:lnTo>
                  <a:pt x="98333" y="135362"/>
                </a:lnTo>
                <a:lnTo>
                  <a:pt x="120872" y="120110"/>
                </a:lnTo>
                <a:lnTo>
                  <a:pt x="136124" y="97571"/>
                </a:lnTo>
                <a:lnTo>
                  <a:pt x="141732" y="70104"/>
                </a:lnTo>
                <a:lnTo>
                  <a:pt x="136124" y="42755"/>
                </a:lnTo>
                <a:lnTo>
                  <a:pt x="120872" y="20478"/>
                </a:lnTo>
                <a:lnTo>
                  <a:pt x="98333" y="5488"/>
                </a:lnTo>
                <a:lnTo>
                  <a:pt x="70866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0" name="object 60"/>
          <p:cNvSpPr txBox="1"/>
          <p:nvPr/>
        </p:nvSpPr>
        <p:spPr>
          <a:xfrm>
            <a:off x="5685897" y="2755264"/>
            <a:ext cx="84578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90"/>
              </a:lnSpc>
            </a:pPr>
            <a:r>
              <a:rPr sz="1167" spc="10" dirty="0">
                <a:latin typeface="Arial"/>
                <a:cs typeface="Arial"/>
              </a:rPr>
              <a:t>5</a:t>
            </a:r>
            <a:endParaRPr sz="1167">
              <a:latin typeface="Arial"/>
              <a:cs typeface="Arial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5342149" y="2839720"/>
            <a:ext cx="242622" cy="523522"/>
          </a:xfrm>
          <a:custGeom>
            <a:avLst/>
            <a:gdLst/>
            <a:ahLst/>
            <a:cxnLst/>
            <a:rect l="l" t="t" r="r" b="b"/>
            <a:pathLst>
              <a:path w="249554" h="538480">
                <a:moveTo>
                  <a:pt x="0" y="537972"/>
                </a:moveTo>
                <a:lnTo>
                  <a:pt x="249173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2" name="object 62"/>
          <p:cNvSpPr/>
          <p:nvPr/>
        </p:nvSpPr>
        <p:spPr>
          <a:xfrm>
            <a:off x="5655522" y="2839721"/>
            <a:ext cx="314237" cy="627856"/>
          </a:xfrm>
          <a:custGeom>
            <a:avLst/>
            <a:gdLst/>
            <a:ahLst/>
            <a:cxnLst/>
            <a:rect l="l" t="t" r="r" b="b"/>
            <a:pathLst>
              <a:path w="323214" h="645794">
                <a:moveTo>
                  <a:pt x="0" y="0"/>
                </a:moveTo>
                <a:lnTo>
                  <a:pt x="323088" y="645413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3" name="object 63"/>
          <p:cNvSpPr/>
          <p:nvPr/>
        </p:nvSpPr>
        <p:spPr>
          <a:xfrm>
            <a:off x="3982719" y="2840461"/>
            <a:ext cx="138289" cy="137054"/>
          </a:xfrm>
          <a:custGeom>
            <a:avLst/>
            <a:gdLst/>
            <a:ahLst/>
            <a:cxnLst/>
            <a:rect l="l" t="t" r="r" b="b"/>
            <a:pathLst>
              <a:path w="142239" h="140969">
                <a:moveTo>
                  <a:pt x="70865" y="0"/>
                </a:moveTo>
                <a:lnTo>
                  <a:pt x="43398" y="5488"/>
                </a:lnTo>
                <a:lnTo>
                  <a:pt x="20859" y="20478"/>
                </a:lnTo>
                <a:lnTo>
                  <a:pt x="5607" y="42755"/>
                </a:lnTo>
                <a:lnTo>
                  <a:pt x="0" y="70103"/>
                </a:lnTo>
                <a:lnTo>
                  <a:pt x="5607" y="97571"/>
                </a:lnTo>
                <a:lnTo>
                  <a:pt x="20859" y="120110"/>
                </a:lnTo>
                <a:lnTo>
                  <a:pt x="43398" y="135362"/>
                </a:lnTo>
                <a:lnTo>
                  <a:pt x="70865" y="140970"/>
                </a:lnTo>
                <a:lnTo>
                  <a:pt x="98655" y="135362"/>
                </a:lnTo>
                <a:lnTo>
                  <a:pt x="121158" y="120110"/>
                </a:lnTo>
                <a:lnTo>
                  <a:pt x="136231" y="97571"/>
                </a:lnTo>
                <a:lnTo>
                  <a:pt x="141732" y="70103"/>
                </a:lnTo>
                <a:lnTo>
                  <a:pt x="136231" y="42755"/>
                </a:lnTo>
                <a:lnTo>
                  <a:pt x="121158" y="20478"/>
                </a:lnTo>
                <a:lnTo>
                  <a:pt x="98655" y="5488"/>
                </a:lnTo>
                <a:lnTo>
                  <a:pt x="70865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4" name="object 64"/>
          <p:cNvSpPr txBox="1"/>
          <p:nvPr/>
        </p:nvSpPr>
        <p:spPr>
          <a:xfrm>
            <a:off x="4118293" y="2859723"/>
            <a:ext cx="84578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90"/>
              </a:lnSpc>
            </a:pPr>
            <a:r>
              <a:rPr sz="1167" spc="10" dirty="0">
                <a:latin typeface="Arial"/>
                <a:cs typeface="Arial"/>
              </a:rPr>
              <a:t>4</a:t>
            </a:r>
            <a:endParaRPr sz="1167">
              <a:latin typeface="Arial"/>
              <a:cs typeface="Arial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3773805" y="2944176"/>
            <a:ext cx="242622" cy="418571"/>
          </a:xfrm>
          <a:custGeom>
            <a:avLst/>
            <a:gdLst/>
            <a:ahLst/>
            <a:cxnLst/>
            <a:rect l="l" t="t" r="r" b="b"/>
            <a:pathLst>
              <a:path w="249554" h="430530">
                <a:moveTo>
                  <a:pt x="0" y="430530"/>
                </a:moveTo>
                <a:lnTo>
                  <a:pt x="249174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6" name="object 66"/>
          <p:cNvSpPr/>
          <p:nvPr/>
        </p:nvSpPr>
        <p:spPr>
          <a:xfrm>
            <a:off x="4087918" y="2944176"/>
            <a:ext cx="209285" cy="418571"/>
          </a:xfrm>
          <a:custGeom>
            <a:avLst/>
            <a:gdLst/>
            <a:ahLst/>
            <a:cxnLst/>
            <a:rect l="l" t="t" r="r" b="b"/>
            <a:pathLst>
              <a:path w="215264" h="430530">
                <a:moveTo>
                  <a:pt x="0" y="0"/>
                </a:moveTo>
                <a:lnTo>
                  <a:pt x="214884" y="43053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7" name="object 67"/>
          <p:cNvSpPr/>
          <p:nvPr/>
        </p:nvSpPr>
        <p:spPr>
          <a:xfrm>
            <a:off x="4296833" y="2212974"/>
            <a:ext cx="138289" cy="137054"/>
          </a:xfrm>
          <a:custGeom>
            <a:avLst/>
            <a:gdLst/>
            <a:ahLst/>
            <a:cxnLst/>
            <a:rect l="l" t="t" r="r" b="b"/>
            <a:pathLst>
              <a:path w="142239" h="140969">
                <a:moveTo>
                  <a:pt x="70865" y="0"/>
                </a:moveTo>
                <a:lnTo>
                  <a:pt x="43076" y="5500"/>
                </a:lnTo>
                <a:lnTo>
                  <a:pt x="20574" y="20574"/>
                </a:lnTo>
                <a:lnTo>
                  <a:pt x="5500" y="43076"/>
                </a:lnTo>
                <a:lnTo>
                  <a:pt x="0" y="70865"/>
                </a:lnTo>
                <a:lnTo>
                  <a:pt x="5500" y="98214"/>
                </a:lnTo>
                <a:lnTo>
                  <a:pt x="20574" y="120491"/>
                </a:lnTo>
                <a:lnTo>
                  <a:pt x="43076" y="135481"/>
                </a:lnTo>
                <a:lnTo>
                  <a:pt x="70865" y="140969"/>
                </a:lnTo>
                <a:lnTo>
                  <a:pt x="98333" y="135481"/>
                </a:lnTo>
                <a:lnTo>
                  <a:pt x="120872" y="120491"/>
                </a:lnTo>
                <a:lnTo>
                  <a:pt x="136124" y="98214"/>
                </a:lnTo>
                <a:lnTo>
                  <a:pt x="141732" y="70865"/>
                </a:lnTo>
                <a:lnTo>
                  <a:pt x="136124" y="43076"/>
                </a:lnTo>
                <a:lnTo>
                  <a:pt x="120872" y="20573"/>
                </a:lnTo>
                <a:lnTo>
                  <a:pt x="98333" y="5500"/>
                </a:lnTo>
                <a:lnTo>
                  <a:pt x="70865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8" name="object 68"/>
          <p:cNvSpPr txBox="1"/>
          <p:nvPr/>
        </p:nvSpPr>
        <p:spPr>
          <a:xfrm>
            <a:off x="4431666" y="2232978"/>
            <a:ext cx="84578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90"/>
              </a:lnSpc>
            </a:pPr>
            <a:r>
              <a:rPr sz="1167" spc="10" dirty="0">
                <a:latin typeface="Arial"/>
                <a:cs typeface="Arial"/>
              </a:rPr>
              <a:t>9</a:t>
            </a:r>
            <a:endParaRPr sz="1167">
              <a:latin typeface="Arial"/>
              <a:cs typeface="Arial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4087917" y="2316692"/>
            <a:ext cx="242006" cy="523522"/>
          </a:xfrm>
          <a:custGeom>
            <a:avLst/>
            <a:gdLst/>
            <a:ahLst/>
            <a:cxnLst/>
            <a:rect l="l" t="t" r="r" b="b"/>
            <a:pathLst>
              <a:path w="248920" h="538480">
                <a:moveTo>
                  <a:pt x="0" y="537972"/>
                </a:moveTo>
                <a:lnTo>
                  <a:pt x="248412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0" name="object 70"/>
          <p:cNvSpPr/>
          <p:nvPr/>
        </p:nvSpPr>
        <p:spPr>
          <a:xfrm>
            <a:off x="4401291" y="2316692"/>
            <a:ext cx="209285" cy="418571"/>
          </a:xfrm>
          <a:custGeom>
            <a:avLst/>
            <a:gdLst/>
            <a:ahLst/>
            <a:cxnLst/>
            <a:rect l="l" t="t" r="r" b="b"/>
            <a:pathLst>
              <a:path w="215264" h="430530">
                <a:moveTo>
                  <a:pt x="0" y="0"/>
                </a:moveTo>
                <a:lnTo>
                  <a:pt x="214884" y="430529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1" name="object 71"/>
          <p:cNvSpPr/>
          <p:nvPr/>
        </p:nvSpPr>
        <p:spPr>
          <a:xfrm>
            <a:off x="5237692" y="2212974"/>
            <a:ext cx="138289" cy="137054"/>
          </a:xfrm>
          <a:custGeom>
            <a:avLst/>
            <a:gdLst/>
            <a:ahLst/>
            <a:cxnLst/>
            <a:rect l="l" t="t" r="r" b="b"/>
            <a:pathLst>
              <a:path w="142239" h="140969">
                <a:moveTo>
                  <a:pt x="70865" y="0"/>
                </a:moveTo>
                <a:lnTo>
                  <a:pt x="43076" y="5500"/>
                </a:lnTo>
                <a:lnTo>
                  <a:pt x="20574" y="20574"/>
                </a:lnTo>
                <a:lnTo>
                  <a:pt x="5500" y="43076"/>
                </a:lnTo>
                <a:lnTo>
                  <a:pt x="0" y="70865"/>
                </a:lnTo>
                <a:lnTo>
                  <a:pt x="5500" y="98214"/>
                </a:lnTo>
                <a:lnTo>
                  <a:pt x="20574" y="120491"/>
                </a:lnTo>
                <a:lnTo>
                  <a:pt x="43076" y="135481"/>
                </a:lnTo>
                <a:lnTo>
                  <a:pt x="70865" y="140969"/>
                </a:lnTo>
                <a:lnTo>
                  <a:pt x="98333" y="135481"/>
                </a:lnTo>
                <a:lnTo>
                  <a:pt x="120872" y="120491"/>
                </a:lnTo>
                <a:lnTo>
                  <a:pt x="136124" y="98214"/>
                </a:lnTo>
                <a:lnTo>
                  <a:pt x="141732" y="70865"/>
                </a:lnTo>
                <a:lnTo>
                  <a:pt x="136124" y="43076"/>
                </a:lnTo>
                <a:lnTo>
                  <a:pt x="120872" y="20573"/>
                </a:lnTo>
                <a:lnTo>
                  <a:pt x="98333" y="5500"/>
                </a:lnTo>
                <a:lnTo>
                  <a:pt x="70865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2" name="object 72"/>
          <p:cNvSpPr txBox="1"/>
          <p:nvPr/>
        </p:nvSpPr>
        <p:spPr>
          <a:xfrm>
            <a:off x="5372523" y="2232978"/>
            <a:ext cx="16854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90"/>
              </a:lnSpc>
            </a:pPr>
            <a:r>
              <a:rPr sz="1167" spc="5" dirty="0">
                <a:latin typeface="Arial"/>
                <a:cs typeface="Arial"/>
              </a:rPr>
              <a:t>10</a:t>
            </a:r>
            <a:endParaRPr sz="1167">
              <a:latin typeface="Arial"/>
              <a:cs typeface="Arial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5028776" y="2316692"/>
            <a:ext cx="242622" cy="418571"/>
          </a:xfrm>
          <a:custGeom>
            <a:avLst/>
            <a:gdLst/>
            <a:ahLst/>
            <a:cxnLst/>
            <a:rect l="l" t="t" r="r" b="b"/>
            <a:pathLst>
              <a:path w="249554" h="430530">
                <a:moveTo>
                  <a:pt x="0" y="430529"/>
                </a:moveTo>
                <a:lnTo>
                  <a:pt x="249174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4" name="object 74"/>
          <p:cNvSpPr/>
          <p:nvPr/>
        </p:nvSpPr>
        <p:spPr>
          <a:xfrm>
            <a:off x="5342150" y="2316692"/>
            <a:ext cx="209285" cy="418571"/>
          </a:xfrm>
          <a:custGeom>
            <a:avLst/>
            <a:gdLst/>
            <a:ahLst/>
            <a:cxnLst/>
            <a:rect l="l" t="t" r="r" b="b"/>
            <a:pathLst>
              <a:path w="215264" h="430530">
                <a:moveTo>
                  <a:pt x="0" y="0"/>
                </a:moveTo>
                <a:lnTo>
                  <a:pt x="214883" y="430529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5" name="object 75"/>
          <p:cNvSpPr/>
          <p:nvPr/>
        </p:nvSpPr>
        <p:spPr>
          <a:xfrm>
            <a:off x="2624032" y="2317433"/>
            <a:ext cx="138289" cy="137054"/>
          </a:xfrm>
          <a:custGeom>
            <a:avLst/>
            <a:gdLst/>
            <a:ahLst/>
            <a:cxnLst/>
            <a:rect l="l" t="t" r="r" b="b"/>
            <a:pathLst>
              <a:path w="142239" h="140969">
                <a:moveTo>
                  <a:pt x="70865" y="0"/>
                </a:moveTo>
                <a:lnTo>
                  <a:pt x="43076" y="5607"/>
                </a:lnTo>
                <a:lnTo>
                  <a:pt x="20574" y="20859"/>
                </a:lnTo>
                <a:lnTo>
                  <a:pt x="5500" y="43398"/>
                </a:lnTo>
                <a:lnTo>
                  <a:pt x="0" y="70866"/>
                </a:lnTo>
                <a:lnTo>
                  <a:pt x="5500" y="98214"/>
                </a:lnTo>
                <a:lnTo>
                  <a:pt x="20573" y="120491"/>
                </a:lnTo>
                <a:lnTo>
                  <a:pt x="43076" y="135481"/>
                </a:lnTo>
                <a:lnTo>
                  <a:pt x="70865" y="140970"/>
                </a:lnTo>
                <a:lnTo>
                  <a:pt x="98333" y="135481"/>
                </a:lnTo>
                <a:lnTo>
                  <a:pt x="120872" y="120491"/>
                </a:lnTo>
                <a:lnTo>
                  <a:pt x="136124" y="98214"/>
                </a:lnTo>
                <a:lnTo>
                  <a:pt x="141731" y="70866"/>
                </a:lnTo>
                <a:lnTo>
                  <a:pt x="136124" y="43398"/>
                </a:lnTo>
                <a:lnTo>
                  <a:pt x="120872" y="20859"/>
                </a:lnTo>
                <a:lnTo>
                  <a:pt x="98333" y="5607"/>
                </a:lnTo>
                <a:lnTo>
                  <a:pt x="70865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6" name="object 76"/>
          <p:cNvSpPr txBox="1"/>
          <p:nvPr/>
        </p:nvSpPr>
        <p:spPr>
          <a:xfrm>
            <a:off x="2758864" y="2337435"/>
            <a:ext cx="84578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90"/>
              </a:lnSpc>
            </a:pPr>
            <a:r>
              <a:rPr sz="1167" spc="10" dirty="0">
                <a:latin typeface="Arial"/>
                <a:cs typeface="Arial"/>
              </a:rPr>
              <a:t>8</a:t>
            </a:r>
            <a:endParaRPr sz="1167">
              <a:latin typeface="Arial"/>
              <a:cs typeface="Arial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2415117" y="2421148"/>
            <a:ext cx="242622" cy="418571"/>
          </a:xfrm>
          <a:custGeom>
            <a:avLst/>
            <a:gdLst/>
            <a:ahLst/>
            <a:cxnLst/>
            <a:rect l="l" t="t" r="r" b="b"/>
            <a:pathLst>
              <a:path w="249555" h="430530">
                <a:moveTo>
                  <a:pt x="0" y="430530"/>
                </a:moveTo>
                <a:lnTo>
                  <a:pt x="249174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8" name="object 78"/>
          <p:cNvSpPr/>
          <p:nvPr/>
        </p:nvSpPr>
        <p:spPr>
          <a:xfrm>
            <a:off x="2728489" y="2421148"/>
            <a:ext cx="209285" cy="418571"/>
          </a:xfrm>
          <a:custGeom>
            <a:avLst/>
            <a:gdLst/>
            <a:ahLst/>
            <a:cxnLst/>
            <a:rect l="l" t="t" r="r" b="b"/>
            <a:pathLst>
              <a:path w="215264" h="430530">
                <a:moveTo>
                  <a:pt x="0" y="0"/>
                </a:moveTo>
                <a:lnTo>
                  <a:pt x="214884" y="43053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9" name="object 79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0" name="object 80"/>
          <p:cNvSpPr txBox="1"/>
          <p:nvPr/>
        </p:nvSpPr>
        <p:spPr>
          <a:xfrm>
            <a:off x="5269042" y="9660483"/>
            <a:ext cx="935302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z="1069" spc="10" dirty="0">
                <a:latin typeface="Times New Roman"/>
                <a:cs typeface="Times New Roman"/>
              </a:rPr>
              <a:t>Page 300 </a:t>
            </a:r>
            <a:r>
              <a:rPr sz="1069" spc="5" dirty="0">
                <a:latin typeface="Times New Roman"/>
                <a:cs typeface="Times New Roman"/>
              </a:rPr>
              <a:t>of</a:t>
            </a:r>
            <a:r>
              <a:rPr sz="1069" spc="-7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505</a:t>
            </a:r>
            <a:endParaRPr sz="1069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6591064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7"/>
            <a:ext cx="4850606" cy="7650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3903484" algn="l"/>
              </a:tabLst>
            </a:pPr>
            <a:r>
              <a:rPr sz="1069" spc="10" dirty="0">
                <a:latin typeface="Times New Roman"/>
                <a:cs typeface="Times New Roman"/>
              </a:rPr>
              <a:t>CS301 –</a:t>
            </a:r>
            <a:r>
              <a:rPr sz="1069" spc="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Data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	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29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2347" marR="4939">
              <a:lnSpc>
                <a:spcPts val="1264"/>
              </a:lnSpc>
              <a:spcBef>
                <a:spcPts val="836"/>
              </a:spcBef>
            </a:pPr>
            <a:r>
              <a:rPr sz="1069" spc="10" dirty="0">
                <a:latin typeface="Times New Roman"/>
                <a:cs typeface="Times New Roman"/>
              </a:rPr>
              <a:t>nodes </a:t>
            </a:r>
            <a:r>
              <a:rPr sz="1069" spc="15" dirty="0">
                <a:latin typeface="Times New Roman"/>
                <a:cs typeface="Times New Roman"/>
              </a:rPr>
              <a:t>14 and </a:t>
            </a:r>
            <a:r>
              <a:rPr sz="1069" spc="10" dirty="0">
                <a:latin typeface="Times New Roman"/>
                <a:cs typeface="Times New Roman"/>
              </a:rPr>
              <a:t>21 are at </a:t>
            </a:r>
            <a:r>
              <a:rPr sz="1069" spc="5" dirty="0">
                <a:latin typeface="Times New Roman"/>
                <a:cs typeface="Times New Roman"/>
              </a:rPr>
              <a:t>positions </a:t>
            </a:r>
            <a:r>
              <a:rPr sz="1069" spc="10" dirty="0">
                <a:latin typeface="Times New Roman"/>
                <a:cs typeface="Times New Roman"/>
              </a:rPr>
              <a:t>2 </a:t>
            </a:r>
            <a:r>
              <a:rPr sz="1069" spc="15" dirty="0">
                <a:latin typeface="Times New Roman"/>
                <a:cs typeface="Times New Roman"/>
              </a:rPr>
              <a:t>and </a:t>
            </a:r>
            <a:r>
              <a:rPr sz="1069" spc="10" dirty="0">
                <a:latin typeface="Times New Roman"/>
                <a:cs typeface="Times New Roman"/>
              </a:rPr>
              <a:t>5 </a:t>
            </a:r>
            <a:r>
              <a:rPr sz="1069" spc="5" dirty="0">
                <a:latin typeface="Times New Roman"/>
                <a:cs typeface="Times New Roman"/>
              </a:rPr>
              <a:t>respectively.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array representation of it </a:t>
            </a:r>
            <a:r>
              <a:rPr sz="1069" dirty="0">
                <a:latin typeface="Times New Roman"/>
                <a:cs typeface="Times New Roman"/>
              </a:rPr>
              <a:t>is  </a:t>
            </a:r>
            <a:r>
              <a:rPr sz="1069" spc="5" dirty="0">
                <a:latin typeface="Times New Roman"/>
                <a:cs typeface="Times New Roman"/>
              </a:rPr>
              <a:t>as</a:t>
            </a:r>
            <a:r>
              <a:rPr sz="1069" spc="-7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below.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99421" y="4307311"/>
            <a:ext cx="4957410" cy="0"/>
          </a:xfrm>
          <a:custGeom>
            <a:avLst/>
            <a:gdLst/>
            <a:ahLst/>
            <a:cxnLst/>
            <a:rect l="l" t="t" r="r" b="b"/>
            <a:pathLst>
              <a:path w="5099050">
                <a:moveTo>
                  <a:pt x="0" y="0"/>
                </a:moveTo>
                <a:lnTo>
                  <a:pt x="5098542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" name="object 4"/>
          <p:cNvSpPr/>
          <p:nvPr/>
        </p:nvSpPr>
        <p:spPr>
          <a:xfrm>
            <a:off x="1302014" y="4304347"/>
            <a:ext cx="0" cy="4191265"/>
          </a:xfrm>
          <a:custGeom>
            <a:avLst/>
            <a:gdLst/>
            <a:ahLst/>
            <a:cxnLst/>
            <a:rect l="l" t="t" r="r" b="b"/>
            <a:pathLst>
              <a:path h="4311015">
                <a:moveTo>
                  <a:pt x="0" y="0"/>
                </a:moveTo>
                <a:lnTo>
                  <a:pt x="0" y="4310634"/>
                </a:lnTo>
              </a:path>
            </a:pathLst>
          </a:custGeom>
          <a:ln w="53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299421" y="8492278"/>
            <a:ext cx="4951236" cy="0"/>
          </a:xfrm>
          <a:custGeom>
            <a:avLst/>
            <a:gdLst/>
            <a:ahLst/>
            <a:cxnLst/>
            <a:rect l="l" t="t" r="r" b="b"/>
            <a:pathLst>
              <a:path w="5092700">
                <a:moveTo>
                  <a:pt x="0" y="0"/>
                </a:moveTo>
                <a:lnTo>
                  <a:pt x="5092446" y="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/>
          <p:nvPr/>
        </p:nvSpPr>
        <p:spPr>
          <a:xfrm>
            <a:off x="6253373" y="4304347"/>
            <a:ext cx="0" cy="4191265"/>
          </a:xfrm>
          <a:custGeom>
            <a:avLst/>
            <a:gdLst/>
            <a:ahLst/>
            <a:cxnLst/>
            <a:rect l="l" t="t" r="r" b="b"/>
            <a:pathLst>
              <a:path h="4311015">
                <a:moveTo>
                  <a:pt x="0" y="0"/>
                </a:moveTo>
                <a:lnTo>
                  <a:pt x="0" y="4310634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 txBox="1"/>
          <p:nvPr/>
        </p:nvSpPr>
        <p:spPr>
          <a:xfrm>
            <a:off x="1352267" y="8655743"/>
            <a:ext cx="4852458" cy="6488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Suppose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want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add </a:t>
            </a:r>
            <a:r>
              <a:rPr sz="1069" spc="5" dirty="0">
                <a:latin typeface="Times New Roman"/>
                <a:cs typeface="Times New Roman"/>
              </a:rPr>
              <a:t>another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to this heap. This </a:t>
            </a:r>
            <a:r>
              <a:rPr sz="1069" spc="15" dirty="0">
                <a:latin typeface="Times New Roman"/>
                <a:cs typeface="Times New Roman"/>
              </a:rPr>
              <a:t>new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has </a:t>
            </a:r>
            <a:r>
              <a:rPr sz="1069" spc="10" dirty="0">
                <a:latin typeface="Times New Roman"/>
                <a:cs typeface="Times New Roman"/>
              </a:rPr>
              <a:t>value </a:t>
            </a:r>
            <a:r>
              <a:rPr sz="1069" spc="5" dirty="0">
                <a:latin typeface="Times New Roman"/>
                <a:cs typeface="Times New Roman"/>
              </a:rPr>
              <a:t>15. </a:t>
            </a:r>
            <a:r>
              <a:rPr sz="1069" spc="10" dirty="0">
                <a:latin typeface="Times New Roman"/>
                <a:cs typeface="Times New Roman"/>
              </a:rPr>
              <a:t>As 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heap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 complete </a:t>
            </a:r>
            <a:r>
              <a:rPr sz="1069" spc="5" dirty="0">
                <a:latin typeface="Times New Roman"/>
                <a:cs typeface="Times New Roman"/>
              </a:rPr>
              <a:t>binary tree, </a:t>
            </a:r>
            <a:r>
              <a:rPr sz="1069" spc="10" dirty="0">
                <a:latin typeface="Times New Roman"/>
                <a:cs typeface="Times New Roman"/>
              </a:rPr>
              <a:t>so </a:t>
            </a:r>
            <a:r>
              <a:rPr sz="1069" spc="5" dirty="0">
                <a:latin typeface="Times New Roman"/>
                <a:cs typeface="Times New Roman"/>
              </a:rPr>
              <a:t>this </a:t>
            </a:r>
            <a:r>
              <a:rPr sz="1069" spc="10" dirty="0">
                <a:latin typeface="Times New Roman"/>
                <a:cs typeface="Times New Roman"/>
              </a:rPr>
              <a:t>new node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added as left child of</a:t>
            </a:r>
            <a:r>
              <a:rPr sz="1069" spc="2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node</a:t>
            </a:r>
            <a:endParaRPr sz="1069">
              <a:latin typeface="Times New Roman"/>
              <a:cs typeface="Times New Roman"/>
            </a:endParaRPr>
          </a:p>
          <a:p>
            <a:pPr marL="12347">
              <a:lnSpc>
                <a:spcPts val="1210"/>
              </a:lnSpc>
            </a:pPr>
            <a:r>
              <a:rPr sz="1069" spc="5" dirty="0">
                <a:latin typeface="Times New Roman"/>
                <a:cs typeface="Times New Roman"/>
              </a:rPr>
              <a:t>19. In the </a:t>
            </a:r>
            <a:r>
              <a:rPr sz="1069" spc="10" dirty="0">
                <a:latin typeface="Times New Roman"/>
                <a:cs typeface="Times New Roman"/>
              </a:rPr>
              <a:t>array, we </a:t>
            </a:r>
            <a:r>
              <a:rPr sz="1069" spc="5" dirty="0">
                <a:latin typeface="Times New Roman"/>
                <a:cs typeface="Times New Roman"/>
              </a:rPr>
              <a:t>see that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position of </a:t>
            </a:r>
            <a:r>
              <a:rPr sz="1069" spc="10" dirty="0">
                <a:latin typeface="Times New Roman"/>
                <a:cs typeface="Times New Roman"/>
              </a:rPr>
              <a:t>19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6 so the </a:t>
            </a:r>
            <a:r>
              <a:rPr sz="1069" spc="5" dirty="0">
                <a:latin typeface="Times New Roman"/>
                <a:cs typeface="Times New Roman"/>
              </a:rPr>
              <a:t>position of its left child  </a:t>
            </a:r>
            <a:r>
              <a:rPr sz="1069" spc="18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will</a:t>
            </a:r>
            <a:endParaRPr sz="1069">
              <a:latin typeface="Times New Roman"/>
              <a:cs typeface="Times New Roman"/>
            </a:endParaRPr>
          </a:p>
          <a:p>
            <a:pPr marL="12347">
              <a:lnSpc>
                <a:spcPts val="1274"/>
              </a:lnSpc>
            </a:pPr>
            <a:r>
              <a:rPr sz="1069" spc="10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(by formula of 2i) </a:t>
            </a:r>
            <a:r>
              <a:rPr sz="1069" spc="10" dirty="0">
                <a:latin typeface="Times New Roman"/>
                <a:cs typeface="Times New Roman"/>
              </a:rPr>
              <a:t>6 x 2 that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12. This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shown in the following</a:t>
            </a:r>
            <a:r>
              <a:rPr sz="1069" spc="3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figure.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52267" y="2840943"/>
            <a:ext cx="4852458" cy="11702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301" algn="ctr">
              <a:tabLst>
                <a:tab pos="366704" algn="l"/>
                <a:tab pos="674760" algn="l"/>
                <a:tab pos="995781" algn="l"/>
                <a:tab pos="1303220" algn="l"/>
                <a:tab pos="1617449" algn="l"/>
                <a:tab pos="1931678" algn="l"/>
                <a:tab pos="2247143" algn="l"/>
                <a:tab pos="2561373" algn="l"/>
                <a:tab pos="2874985" algn="l"/>
                <a:tab pos="3141062" algn="l"/>
                <a:tab pos="3776312" algn="l"/>
              </a:tabLst>
            </a:pPr>
            <a:r>
              <a:rPr sz="2042" spc="7" baseline="3968" dirty="0">
                <a:latin typeface="Arial"/>
                <a:cs typeface="Arial"/>
              </a:rPr>
              <a:t>0	1	</a:t>
            </a:r>
            <a:r>
              <a:rPr sz="1361" spc="5" dirty="0">
                <a:latin typeface="Arial"/>
                <a:cs typeface="Arial"/>
              </a:rPr>
              <a:t>2	</a:t>
            </a:r>
            <a:r>
              <a:rPr sz="2042" spc="7" baseline="3968" dirty="0">
                <a:latin typeface="Arial"/>
                <a:cs typeface="Arial"/>
              </a:rPr>
              <a:t>3	</a:t>
            </a:r>
            <a:r>
              <a:rPr sz="1361" spc="5" dirty="0">
                <a:latin typeface="Arial"/>
                <a:cs typeface="Arial"/>
              </a:rPr>
              <a:t>4	5	6	7	8	9	</a:t>
            </a:r>
            <a:r>
              <a:rPr sz="1361" dirty="0">
                <a:latin typeface="Arial"/>
                <a:cs typeface="Arial"/>
              </a:rPr>
              <a:t>10 </a:t>
            </a:r>
            <a:r>
              <a:rPr sz="1361" spc="198" dirty="0">
                <a:latin typeface="Arial"/>
                <a:cs typeface="Arial"/>
              </a:rPr>
              <a:t> </a:t>
            </a:r>
            <a:r>
              <a:rPr sz="1361" dirty="0">
                <a:latin typeface="Arial"/>
                <a:cs typeface="Arial"/>
              </a:rPr>
              <a:t>11	12  13 </a:t>
            </a:r>
            <a:r>
              <a:rPr sz="1361" spc="247" dirty="0">
                <a:latin typeface="Arial"/>
                <a:cs typeface="Arial"/>
              </a:rPr>
              <a:t> </a:t>
            </a:r>
            <a:r>
              <a:rPr sz="1361" dirty="0">
                <a:latin typeface="Arial"/>
                <a:cs typeface="Arial"/>
              </a:rPr>
              <a:t>14</a:t>
            </a:r>
            <a:endParaRPr sz="1361">
              <a:latin typeface="Arial"/>
              <a:cs typeface="Arial"/>
            </a:endParaRPr>
          </a:p>
          <a:p>
            <a:pPr>
              <a:spcBef>
                <a:spcPts val="29"/>
              </a:spcBef>
            </a:pPr>
            <a:endParaRPr sz="1993">
              <a:latin typeface="Times New Roman"/>
              <a:cs typeface="Times New Roman"/>
            </a:endParaRPr>
          </a:p>
          <a:p>
            <a:pPr marL="12347" marR="4939">
              <a:lnSpc>
                <a:spcPts val="1264"/>
              </a:lnSpc>
            </a:pP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10" dirty="0">
                <a:latin typeface="Times New Roman"/>
                <a:cs typeface="Times New Roman"/>
              </a:rPr>
              <a:t>we compare </a:t>
            </a:r>
            <a:r>
              <a:rPr sz="1069" spc="5" dirty="0">
                <a:latin typeface="Times New Roman"/>
                <a:cs typeface="Times New Roman"/>
              </a:rPr>
              <a:t>this </a:t>
            </a:r>
            <a:r>
              <a:rPr sz="1069" spc="10" dirty="0">
                <a:latin typeface="Times New Roman"/>
                <a:cs typeface="Times New Roman"/>
              </a:rPr>
              <a:t>node 14 </a:t>
            </a:r>
            <a:r>
              <a:rPr sz="1069" spc="5" dirty="0">
                <a:latin typeface="Times New Roman"/>
                <a:cs typeface="Times New Roman"/>
              </a:rPr>
              <a:t>with its </a:t>
            </a:r>
            <a:r>
              <a:rPr sz="1069" spc="10" dirty="0">
                <a:latin typeface="Times New Roman"/>
                <a:cs typeface="Times New Roman"/>
              </a:rPr>
              <a:t>new </a:t>
            </a:r>
            <a:r>
              <a:rPr sz="1069" spc="5" dirty="0">
                <a:latin typeface="Times New Roman"/>
                <a:cs typeface="Times New Roman"/>
              </a:rPr>
              <a:t>parent i.e. </a:t>
            </a:r>
            <a:r>
              <a:rPr sz="1069" spc="10" dirty="0">
                <a:latin typeface="Times New Roman"/>
                <a:cs typeface="Times New Roman"/>
              </a:rPr>
              <a:t>13. Here the heap </a:t>
            </a:r>
            <a:r>
              <a:rPr sz="1069" spc="5" dirty="0">
                <a:latin typeface="Times New Roman"/>
                <a:cs typeface="Times New Roman"/>
              </a:rPr>
              <a:t>property  stands</a:t>
            </a:r>
            <a:r>
              <a:rPr sz="1069" spc="5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preserved</a:t>
            </a:r>
            <a:r>
              <a:rPr sz="1069" spc="6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due</a:t>
            </a:r>
            <a:r>
              <a:rPr sz="1069" spc="5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to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5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fact</a:t>
            </a:r>
            <a:r>
              <a:rPr sz="1069" spc="6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that</a:t>
            </a:r>
            <a:r>
              <a:rPr sz="1069" spc="5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6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parent</a:t>
            </a:r>
            <a:r>
              <a:rPr sz="1069" spc="6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node</a:t>
            </a:r>
            <a:r>
              <a:rPr sz="1069" spc="5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i.e.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13</a:t>
            </a:r>
            <a:r>
              <a:rPr sz="1069" spc="6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is</a:t>
            </a:r>
            <a:r>
              <a:rPr sz="1069" spc="6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less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than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its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child</a:t>
            </a:r>
            <a:r>
              <a:rPr sz="1069" spc="6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node</a:t>
            </a:r>
            <a:endParaRPr sz="1069">
              <a:latin typeface="Times New Roman"/>
              <a:cs typeface="Times New Roman"/>
            </a:endParaRPr>
          </a:p>
          <a:p>
            <a:pPr marL="12347">
              <a:lnSpc>
                <a:spcPts val="1210"/>
              </a:lnSpc>
            </a:pPr>
            <a:r>
              <a:rPr sz="1069" spc="5" dirty="0">
                <a:latin typeface="Times New Roman"/>
                <a:cs typeface="Times New Roman"/>
              </a:rPr>
              <a:t>i.e.</a:t>
            </a:r>
            <a:r>
              <a:rPr sz="1069" spc="14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14.</a:t>
            </a:r>
            <a:r>
              <a:rPr sz="1069" spc="136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So</a:t>
            </a:r>
            <a:r>
              <a:rPr sz="1069" spc="13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this</a:t>
            </a:r>
            <a:r>
              <a:rPr sz="1069" spc="146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tree</a:t>
            </a:r>
            <a:r>
              <a:rPr sz="1069" spc="136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is</a:t>
            </a:r>
            <a:r>
              <a:rPr sz="1069" spc="14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</a:t>
            </a:r>
            <a:r>
              <a:rPr sz="1069" spc="141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heap</a:t>
            </a:r>
            <a:r>
              <a:rPr sz="1069" spc="14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now.</a:t>
            </a:r>
            <a:r>
              <a:rPr sz="1069" spc="151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The</a:t>
            </a:r>
            <a:r>
              <a:rPr sz="1069" spc="136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following</a:t>
            </a:r>
            <a:r>
              <a:rPr sz="1069" spc="141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figure</a:t>
            </a:r>
            <a:r>
              <a:rPr sz="1069" spc="14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shows</a:t>
            </a:r>
            <a:r>
              <a:rPr sz="1069" spc="146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this</a:t>
            </a:r>
            <a:r>
              <a:rPr sz="1069" spc="141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heap</a:t>
            </a:r>
            <a:r>
              <a:rPr sz="1069" spc="14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and</a:t>
            </a:r>
            <a:r>
              <a:rPr sz="1069" spc="151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array</a:t>
            </a:r>
            <a:endParaRPr sz="1069">
              <a:latin typeface="Times New Roman"/>
              <a:cs typeface="Times New Roman"/>
            </a:endParaRPr>
          </a:p>
          <a:p>
            <a:pPr marL="12347">
              <a:lnSpc>
                <a:spcPts val="1274"/>
              </a:lnSpc>
            </a:pPr>
            <a:r>
              <a:rPr sz="1069" spc="5" dirty="0">
                <a:latin typeface="Times New Roman"/>
                <a:cs typeface="Times New Roman"/>
              </a:rPr>
              <a:t>representation of</a:t>
            </a:r>
            <a:r>
              <a:rPr sz="1069" spc="-39" dirty="0">
                <a:latin typeface="Times New Roman"/>
                <a:cs typeface="Times New Roman"/>
              </a:rPr>
              <a:t> </a:t>
            </a:r>
            <a:r>
              <a:rPr sz="1069" dirty="0">
                <a:latin typeface="Times New Roman"/>
                <a:cs typeface="Times New Roman"/>
              </a:rPr>
              <a:t>it.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916536" y="2333730"/>
            <a:ext cx="298803" cy="121620"/>
          </a:xfrm>
          <a:custGeom>
            <a:avLst/>
            <a:gdLst/>
            <a:ahLst/>
            <a:cxnLst/>
            <a:rect l="l" t="t" r="r" b="b"/>
            <a:pathLst>
              <a:path w="307339" h="125094">
                <a:moveTo>
                  <a:pt x="268146" y="61071"/>
                </a:moveTo>
                <a:lnTo>
                  <a:pt x="240792" y="72389"/>
                </a:lnTo>
                <a:lnTo>
                  <a:pt x="301751" y="124968"/>
                </a:lnTo>
                <a:lnTo>
                  <a:pt x="305155" y="73913"/>
                </a:lnTo>
                <a:lnTo>
                  <a:pt x="277368" y="73913"/>
                </a:lnTo>
                <a:lnTo>
                  <a:pt x="274319" y="72389"/>
                </a:lnTo>
                <a:lnTo>
                  <a:pt x="268146" y="61071"/>
                </a:lnTo>
                <a:close/>
              </a:path>
              <a:path w="307339" h="125094">
                <a:moveTo>
                  <a:pt x="118872" y="0"/>
                </a:moveTo>
                <a:lnTo>
                  <a:pt x="117348" y="761"/>
                </a:lnTo>
                <a:lnTo>
                  <a:pt x="115824" y="761"/>
                </a:lnTo>
                <a:lnTo>
                  <a:pt x="114300" y="1524"/>
                </a:lnTo>
                <a:lnTo>
                  <a:pt x="109728" y="3048"/>
                </a:lnTo>
                <a:lnTo>
                  <a:pt x="106680" y="3809"/>
                </a:lnTo>
                <a:lnTo>
                  <a:pt x="103631" y="5333"/>
                </a:lnTo>
                <a:lnTo>
                  <a:pt x="99822" y="6096"/>
                </a:lnTo>
                <a:lnTo>
                  <a:pt x="92201" y="9144"/>
                </a:lnTo>
                <a:lnTo>
                  <a:pt x="84581" y="11429"/>
                </a:lnTo>
                <a:lnTo>
                  <a:pt x="47243" y="34289"/>
                </a:lnTo>
                <a:lnTo>
                  <a:pt x="21336" y="68579"/>
                </a:lnTo>
                <a:lnTo>
                  <a:pt x="7619" y="93725"/>
                </a:lnTo>
                <a:lnTo>
                  <a:pt x="0" y="105918"/>
                </a:lnTo>
                <a:lnTo>
                  <a:pt x="0" y="108965"/>
                </a:lnTo>
                <a:lnTo>
                  <a:pt x="2286" y="112013"/>
                </a:lnTo>
                <a:lnTo>
                  <a:pt x="5333" y="112775"/>
                </a:lnTo>
                <a:lnTo>
                  <a:pt x="8381" y="110489"/>
                </a:lnTo>
                <a:lnTo>
                  <a:pt x="15239" y="97535"/>
                </a:lnTo>
                <a:lnTo>
                  <a:pt x="22098" y="85344"/>
                </a:lnTo>
                <a:lnTo>
                  <a:pt x="29718" y="73151"/>
                </a:lnTo>
                <a:lnTo>
                  <a:pt x="36575" y="60959"/>
                </a:lnTo>
                <a:lnTo>
                  <a:pt x="44957" y="50292"/>
                </a:lnTo>
                <a:lnTo>
                  <a:pt x="74675" y="25907"/>
                </a:lnTo>
                <a:lnTo>
                  <a:pt x="95250" y="17525"/>
                </a:lnTo>
                <a:lnTo>
                  <a:pt x="102869" y="14477"/>
                </a:lnTo>
                <a:lnTo>
                  <a:pt x="106680" y="13715"/>
                </a:lnTo>
                <a:lnTo>
                  <a:pt x="109728" y="12192"/>
                </a:lnTo>
                <a:lnTo>
                  <a:pt x="112775" y="11429"/>
                </a:lnTo>
                <a:lnTo>
                  <a:pt x="117348" y="9905"/>
                </a:lnTo>
                <a:lnTo>
                  <a:pt x="118787" y="9186"/>
                </a:lnTo>
                <a:lnTo>
                  <a:pt x="118110" y="9144"/>
                </a:lnTo>
                <a:lnTo>
                  <a:pt x="227837" y="9144"/>
                </a:lnTo>
                <a:lnTo>
                  <a:pt x="227075" y="8381"/>
                </a:lnTo>
                <a:lnTo>
                  <a:pt x="220218" y="6857"/>
                </a:lnTo>
                <a:lnTo>
                  <a:pt x="212598" y="5333"/>
                </a:lnTo>
                <a:lnTo>
                  <a:pt x="208025" y="5333"/>
                </a:lnTo>
                <a:lnTo>
                  <a:pt x="202692" y="4572"/>
                </a:lnTo>
                <a:lnTo>
                  <a:pt x="197357" y="4572"/>
                </a:lnTo>
                <a:lnTo>
                  <a:pt x="191262" y="3809"/>
                </a:lnTo>
                <a:lnTo>
                  <a:pt x="178307" y="3809"/>
                </a:lnTo>
                <a:lnTo>
                  <a:pt x="169925" y="3048"/>
                </a:lnTo>
                <a:lnTo>
                  <a:pt x="161544" y="3048"/>
                </a:lnTo>
                <a:lnTo>
                  <a:pt x="152400" y="2285"/>
                </a:lnTo>
                <a:lnTo>
                  <a:pt x="142494" y="2285"/>
                </a:lnTo>
                <a:lnTo>
                  <a:pt x="131063" y="1524"/>
                </a:lnTo>
                <a:lnTo>
                  <a:pt x="118872" y="0"/>
                </a:lnTo>
                <a:close/>
              </a:path>
              <a:path w="307339" h="125094">
                <a:moveTo>
                  <a:pt x="277019" y="57399"/>
                </a:moveTo>
                <a:lnTo>
                  <a:pt x="268146" y="61071"/>
                </a:lnTo>
                <a:lnTo>
                  <a:pt x="274319" y="72389"/>
                </a:lnTo>
                <a:lnTo>
                  <a:pt x="277368" y="73913"/>
                </a:lnTo>
                <a:lnTo>
                  <a:pt x="280416" y="73913"/>
                </a:lnTo>
                <a:lnTo>
                  <a:pt x="282701" y="70865"/>
                </a:lnTo>
                <a:lnTo>
                  <a:pt x="282701" y="67818"/>
                </a:lnTo>
                <a:lnTo>
                  <a:pt x="277019" y="57399"/>
                </a:lnTo>
                <a:close/>
              </a:path>
              <a:path w="307339" h="125094">
                <a:moveTo>
                  <a:pt x="307086" y="44957"/>
                </a:moveTo>
                <a:lnTo>
                  <a:pt x="277019" y="57399"/>
                </a:lnTo>
                <a:lnTo>
                  <a:pt x="282701" y="67818"/>
                </a:lnTo>
                <a:lnTo>
                  <a:pt x="282701" y="70865"/>
                </a:lnTo>
                <a:lnTo>
                  <a:pt x="280416" y="73913"/>
                </a:lnTo>
                <a:lnTo>
                  <a:pt x="305155" y="73913"/>
                </a:lnTo>
                <a:lnTo>
                  <a:pt x="307086" y="44957"/>
                </a:lnTo>
                <a:close/>
              </a:path>
              <a:path w="307339" h="125094">
                <a:moveTo>
                  <a:pt x="265175" y="55625"/>
                </a:moveTo>
                <a:lnTo>
                  <a:pt x="268146" y="61071"/>
                </a:lnTo>
                <a:lnTo>
                  <a:pt x="277019" y="57399"/>
                </a:lnTo>
                <a:lnTo>
                  <a:pt x="276467" y="56387"/>
                </a:lnTo>
                <a:lnTo>
                  <a:pt x="265938" y="56387"/>
                </a:lnTo>
                <a:lnTo>
                  <a:pt x="265175" y="55625"/>
                </a:lnTo>
                <a:close/>
              </a:path>
              <a:path w="307339" h="125094">
                <a:moveTo>
                  <a:pt x="241045" y="16763"/>
                </a:moveTo>
                <a:lnTo>
                  <a:pt x="224028" y="16763"/>
                </a:lnTo>
                <a:lnTo>
                  <a:pt x="230124" y="19811"/>
                </a:lnTo>
                <a:lnTo>
                  <a:pt x="234695" y="22859"/>
                </a:lnTo>
                <a:lnTo>
                  <a:pt x="237744" y="25146"/>
                </a:lnTo>
                <a:lnTo>
                  <a:pt x="246125" y="33527"/>
                </a:lnTo>
                <a:lnTo>
                  <a:pt x="249174" y="37337"/>
                </a:lnTo>
                <a:lnTo>
                  <a:pt x="252983" y="41148"/>
                </a:lnTo>
                <a:lnTo>
                  <a:pt x="256794" y="45720"/>
                </a:lnTo>
                <a:lnTo>
                  <a:pt x="265938" y="56387"/>
                </a:lnTo>
                <a:lnTo>
                  <a:pt x="276467" y="56387"/>
                </a:lnTo>
                <a:lnTo>
                  <a:pt x="273557" y="51053"/>
                </a:lnTo>
                <a:lnTo>
                  <a:pt x="272795" y="50292"/>
                </a:lnTo>
                <a:lnTo>
                  <a:pt x="263651" y="39624"/>
                </a:lnTo>
                <a:lnTo>
                  <a:pt x="259842" y="35051"/>
                </a:lnTo>
                <a:lnTo>
                  <a:pt x="252222" y="27431"/>
                </a:lnTo>
                <a:lnTo>
                  <a:pt x="249174" y="23622"/>
                </a:lnTo>
                <a:lnTo>
                  <a:pt x="246125" y="20574"/>
                </a:lnTo>
                <a:lnTo>
                  <a:pt x="241045" y="16763"/>
                </a:lnTo>
                <a:close/>
              </a:path>
              <a:path w="307339" h="125094">
                <a:moveTo>
                  <a:pt x="227837" y="9144"/>
                </a:moveTo>
                <a:lnTo>
                  <a:pt x="118872" y="9144"/>
                </a:lnTo>
                <a:lnTo>
                  <a:pt x="141731" y="10668"/>
                </a:lnTo>
                <a:lnTo>
                  <a:pt x="161544" y="12192"/>
                </a:lnTo>
                <a:lnTo>
                  <a:pt x="169925" y="12192"/>
                </a:lnTo>
                <a:lnTo>
                  <a:pt x="177545" y="12953"/>
                </a:lnTo>
                <a:lnTo>
                  <a:pt x="191262" y="12953"/>
                </a:lnTo>
                <a:lnTo>
                  <a:pt x="197357" y="13715"/>
                </a:lnTo>
                <a:lnTo>
                  <a:pt x="207263" y="13715"/>
                </a:lnTo>
                <a:lnTo>
                  <a:pt x="211074" y="14477"/>
                </a:lnTo>
                <a:lnTo>
                  <a:pt x="215645" y="15239"/>
                </a:lnTo>
                <a:lnTo>
                  <a:pt x="218694" y="15239"/>
                </a:lnTo>
                <a:lnTo>
                  <a:pt x="224789" y="17525"/>
                </a:lnTo>
                <a:lnTo>
                  <a:pt x="224028" y="16763"/>
                </a:lnTo>
                <a:lnTo>
                  <a:pt x="241045" y="16763"/>
                </a:lnTo>
                <a:lnTo>
                  <a:pt x="233933" y="11429"/>
                </a:lnTo>
                <a:lnTo>
                  <a:pt x="227837" y="9144"/>
                </a:lnTo>
                <a:close/>
              </a:path>
              <a:path w="307339" h="125094">
                <a:moveTo>
                  <a:pt x="118872" y="9144"/>
                </a:moveTo>
                <a:lnTo>
                  <a:pt x="118110" y="9144"/>
                </a:lnTo>
                <a:lnTo>
                  <a:pt x="118787" y="91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" name="object 10"/>
          <p:cNvSpPr/>
          <p:nvPr/>
        </p:nvSpPr>
        <p:spPr>
          <a:xfrm>
            <a:off x="1891346" y="2155931"/>
            <a:ext cx="642056" cy="303742"/>
          </a:xfrm>
          <a:custGeom>
            <a:avLst/>
            <a:gdLst/>
            <a:ahLst/>
            <a:cxnLst/>
            <a:rect l="l" t="t" r="r" b="b"/>
            <a:pathLst>
              <a:path w="660400" h="312419">
                <a:moveTo>
                  <a:pt x="327659" y="0"/>
                </a:moveTo>
                <a:lnTo>
                  <a:pt x="281939" y="2285"/>
                </a:lnTo>
                <a:lnTo>
                  <a:pt x="238506" y="9143"/>
                </a:lnTo>
                <a:lnTo>
                  <a:pt x="198119" y="19811"/>
                </a:lnTo>
                <a:lnTo>
                  <a:pt x="156209" y="38861"/>
                </a:lnTo>
                <a:lnTo>
                  <a:pt x="121157" y="67055"/>
                </a:lnTo>
                <a:lnTo>
                  <a:pt x="97536" y="96011"/>
                </a:lnTo>
                <a:lnTo>
                  <a:pt x="86106" y="111251"/>
                </a:lnTo>
                <a:lnTo>
                  <a:pt x="66293" y="145541"/>
                </a:lnTo>
                <a:lnTo>
                  <a:pt x="39624" y="202691"/>
                </a:lnTo>
                <a:lnTo>
                  <a:pt x="22859" y="243839"/>
                </a:lnTo>
                <a:lnTo>
                  <a:pt x="0" y="306324"/>
                </a:lnTo>
                <a:lnTo>
                  <a:pt x="0" y="310133"/>
                </a:lnTo>
                <a:lnTo>
                  <a:pt x="3047" y="312419"/>
                </a:lnTo>
                <a:lnTo>
                  <a:pt x="6095" y="311657"/>
                </a:lnTo>
                <a:lnTo>
                  <a:pt x="8381" y="309372"/>
                </a:lnTo>
                <a:lnTo>
                  <a:pt x="23621" y="267461"/>
                </a:lnTo>
                <a:lnTo>
                  <a:pt x="31241" y="246887"/>
                </a:lnTo>
                <a:lnTo>
                  <a:pt x="56387" y="186689"/>
                </a:lnTo>
                <a:lnTo>
                  <a:pt x="73913" y="150113"/>
                </a:lnTo>
                <a:lnTo>
                  <a:pt x="93725" y="116585"/>
                </a:lnTo>
                <a:lnTo>
                  <a:pt x="128015" y="73151"/>
                </a:lnTo>
                <a:lnTo>
                  <a:pt x="134112" y="67817"/>
                </a:lnTo>
                <a:lnTo>
                  <a:pt x="140207" y="61722"/>
                </a:lnTo>
                <a:lnTo>
                  <a:pt x="153924" y="51053"/>
                </a:lnTo>
                <a:lnTo>
                  <a:pt x="160781" y="46481"/>
                </a:lnTo>
                <a:lnTo>
                  <a:pt x="168401" y="42672"/>
                </a:lnTo>
                <a:lnTo>
                  <a:pt x="176021" y="38100"/>
                </a:lnTo>
                <a:lnTo>
                  <a:pt x="183641" y="35051"/>
                </a:lnTo>
                <a:lnTo>
                  <a:pt x="192786" y="31241"/>
                </a:lnTo>
                <a:lnTo>
                  <a:pt x="201168" y="28193"/>
                </a:lnTo>
                <a:lnTo>
                  <a:pt x="240030" y="17525"/>
                </a:lnTo>
                <a:lnTo>
                  <a:pt x="282701" y="11429"/>
                </a:lnTo>
                <a:lnTo>
                  <a:pt x="327659" y="9143"/>
                </a:lnTo>
                <a:lnTo>
                  <a:pt x="416813" y="9143"/>
                </a:lnTo>
                <a:lnTo>
                  <a:pt x="395477" y="5333"/>
                </a:lnTo>
                <a:lnTo>
                  <a:pt x="373380" y="2285"/>
                </a:lnTo>
                <a:lnTo>
                  <a:pt x="350519" y="761"/>
                </a:lnTo>
                <a:lnTo>
                  <a:pt x="327659" y="0"/>
                </a:lnTo>
                <a:close/>
              </a:path>
              <a:path w="660400" h="312419">
                <a:moveTo>
                  <a:pt x="621783" y="241968"/>
                </a:moveTo>
                <a:lnTo>
                  <a:pt x="592074" y="252983"/>
                </a:lnTo>
                <a:lnTo>
                  <a:pt x="650747" y="307848"/>
                </a:lnTo>
                <a:lnTo>
                  <a:pt x="656669" y="256031"/>
                </a:lnTo>
                <a:lnTo>
                  <a:pt x="628650" y="256031"/>
                </a:lnTo>
                <a:lnTo>
                  <a:pt x="626363" y="253745"/>
                </a:lnTo>
                <a:lnTo>
                  <a:pt x="621783" y="241968"/>
                </a:lnTo>
                <a:close/>
              </a:path>
              <a:path w="660400" h="312419">
                <a:moveTo>
                  <a:pt x="630296" y="238811"/>
                </a:moveTo>
                <a:lnTo>
                  <a:pt x="621783" y="241968"/>
                </a:lnTo>
                <a:lnTo>
                  <a:pt x="626363" y="253745"/>
                </a:lnTo>
                <a:lnTo>
                  <a:pt x="628650" y="256031"/>
                </a:lnTo>
                <a:lnTo>
                  <a:pt x="631697" y="256031"/>
                </a:lnTo>
                <a:lnTo>
                  <a:pt x="633983" y="253745"/>
                </a:lnTo>
                <a:lnTo>
                  <a:pt x="634745" y="249935"/>
                </a:lnTo>
                <a:lnTo>
                  <a:pt x="630296" y="238811"/>
                </a:lnTo>
                <a:close/>
              </a:path>
              <a:path w="660400" h="312419">
                <a:moveTo>
                  <a:pt x="659891" y="227837"/>
                </a:moveTo>
                <a:lnTo>
                  <a:pt x="630296" y="238811"/>
                </a:lnTo>
                <a:lnTo>
                  <a:pt x="634745" y="249935"/>
                </a:lnTo>
                <a:lnTo>
                  <a:pt x="633983" y="253745"/>
                </a:lnTo>
                <a:lnTo>
                  <a:pt x="631697" y="256031"/>
                </a:lnTo>
                <a:lnTo>
                  <a:pt x="656669" y="256031"/>
                </a:lnTo>
                <a:lnTo>
                  <a:pt x="659891" y="227837"/>
                </a:lnTo>
                <a:close/>
              </a:path>
              <a:path w="660400" h="312419">
                <a:moveTo>
                  <a:pt x="416813" y="9143"/>
                </a:moveTo>
                <a:lnTo>
                  <a:pt x="327659" y="9143"/>
                </a:lnTo>
                <a:lnTo>
                  <a:pt x="350519" y="9905"/>
                </a:lnTo>
                <a:lnTo>
                  <a:pt x="372618" y="11429"/>
                </a:lnTo>
                <a:lnTo>
                  <a:pt x="415289" y="17525"/>
                </a:lnTo>
                <a:lnTo>
                  <a:pt x="463295" y="31241"/>
                </a:lnTo>
                <a:lnTo>
                  <a:pt x="501395" y="51815"/>
                </a:lnTo>
                <a:lnTo>
                  <a:pt x="508253" y="56387"/>
                </a:lnTo>
                <a:lnTo>
                  <a:pt x="545591" y="93725"/>
                </a:lnTo>
                <a:lnTo>
                  <a:pt x="571500" y="132587"/>
                </a:lnTo>
                <a:lnTo>
                  <a:pt x="590550" y="168401"/>
                </a:lnTo>
                <a:lnTo>
                  <a:pt x="615695" y="226313"/>
                </a:lnTo>
                <a:lnTo>
                  <a:pt x="621783" y="241968"/>
                </a:lnTo>
                <a:lnTo>
                  <a:pt x="630296" y="238811"/>
                </a:lnTo>
                <a:lnTo>
                  <a:pt x="615695" y="202691"/>
                </a:lnTo>
                <a:lnTo>
                  <a:pt x="598169" y="163829"/>
                </a:lnTo>
                <a:lnTo>
                  <a:pt x="579119" y="128015"/>
                </a:lnTo>
                <a:lnTo>
                  <a:pt x="557783" y="95250"/>
                </a:lnTo>
                <a:lnTo>
                  <a:pt x="552450" y="87629"/>
                </a:lnTo>
                <a:lnTo>
                  <a:pt x="520445" y="54863"/>
                </a:lnTo>
                <a:lnTo>
                  <a:pt x="466344" y="22859"/>
                </a:lnTo>
                <a:lnTo>
                  <a:pt x="427481" y="11429"/>
                </a:lnTo>
                <a:lnTo>
                  <a:pt x="416813" y="91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" name="object 11"/>
          <p:cNvSpPr/>
          <p:nvPr/>
        </p:nvSpPr>
        <p:spPr>
          <a:xfrm>
            <a:off x="2572174" y="2096663"/>
            <a:ext cx="895791" cy="363008"/>
          </a:xfrm>
          <a:custGeom>
            <a:avLst/>
            <a:gdLst/>
            <a:ahLst/>
            <a:cxnLst/>
            <a:rect l="l" t="t" r="r" b="b"/>
            <a:pathLst>
              <a:path w="921385" h="373380">
                <a:moveTo>
                  <a:pt x="531113" y="762"/>
                </a:moveTo>
                <a:lnTo>
                  <a:pt x="479298" y="762"/>
                </a:lnTo>
                <a:lnTo>
                  <a:pt x="466344" y="1524"/>
                </a:lnTo>
                <a:lnTo>
                  <a:pt x="427481" y="6096"/>
                </a:lnTo>
                <a:lnTo>
                  <a:pt x="414528" y="8382"/>
                </a:lnTo>
                <a:lnTo>
                  <a:pt x="402336" y="10668"/>
                </a:lnTo>
                <a:lnTo>
                  <a:pt x="389381" y="12953"/>
                </a:lnTo>
                <a:lnTo>
                  <a:pt x="377190" y="16001"/>
                </a:lnTo>
                <a:lnTo>
                  <a:pt x="364998" y="19812"/>
                </a:lnTo>
                <a:lnTo>
                  <a:pt x="353568" y="22860"/>
                </a:lnTo>
                <a:lnTo>
                  <a:pt x="341375" y="27432"/>
                </a:lnTo>
                <a:lnTo>
                  <a:pt x="329946" y="31242"/>
                </a:lnTo>
                <a:lnTo>
                  <a:pt x="318516" y="36575"/>
                </a:lnTo>
                <a:lnTo>
                  <a:pt x="275844" y="58674"/>
                </a:lnTo>
                <a:lnTo>
                  <a:pt x="244602" y="80010"/>
                </a:lnTo>
                <a:lnTo>
                  <a:pt x="233934" y="87629"/>
                </a:lnTo>
                <a:lnTo>
                  <a:pt x="214122" y="104394"/>
                </a:lnTo>
                <a:lnTo>
                  <a:pt x="194310" y="122682"/>
                </a:lnTo>
                <a:lnTo>
                  <a:pt x="184404" y="132588"/>
                </a:lnTo>
                <a:lnTo>
                  <a:pt x="175260" y="142494"/>
                </a:lnTo>
                <a:lnTo>
                  <a:pt x="165354" y="152400"/>
                </a:lnTo>
                <a:lnTo>
                  <a:pt x="108966" y="218694"/>
                </a:lnTo>
                <a:lnTo>
                  <a:pt x="72390" y="265938"/>
                </a:lnTo>
                <a:lnTo>
                  <a:pt x="36575" y="315468"/>
                </a:lnTo>
                <a:lnTo>
                  <a:pt x="762" y="366522"/>
                </a:lnTo>
                <a:lnTo>
                  <a:pt x="0" y="369570"/>
                </a:lnTo>
                <a:lnTo>
                  <a:pt x="1524" y="372618"/>
                </a:lnTo>
                <a:lnTo>
                  <a:pt x="5334" y="373379"/>
                </a:lnTo>
                <a:lnTo>
                  <a:pt x="7619" y="371094"/>
                </a:lnTo>
                <a:lnTo>
                  <a:pt x="43434" y="320801"/>
                </a:lnTo>
                <a:lnTo>
                  <a:pt x="61722" y="296418"/>
                </a:lnTo>
                <a:lnTo>
                  <a:pt x="80010" y="271272"/>
                </a:lnTo>
                <a:lnTo>
                  <a:pt x="97536" y="247650"/>
                </a:lnTo>
                <a:lnTo>
                  <a:pt x="116586" y="224027"/>
                </a:lnTo>
                <a:lnTo>
                  <a:pt x="134874" y="201168"/>
                </a:lnTo>
                <a:lnTo>
                  <a:pt x="172212" y="158496"/>
                </a:lnTo>
                <a:lnTo>
                  <a:pt x="200406" y="129540"/>
                </a:lnTo>
                <a:lnTo>
                  <a:pt x="240030" y="94488"/>
                </a:lnTo>
                <a:lnTo>
                  <a:pt x="259842" y="80010"/>
                </a:lnTo>
                <a:lnTo>
                  <a:pt x="269748" y="72390"/>
                </a:lnTo>
                <a:lnTo>
                  <a:pt x="280416" y="66294"/>
                </a:lnTo>
                <a:lnTo>
                  <a:pt x="290322" y="60198"/>
                </a:lnTo>
                <a:lnTo>
                  <a:pt x="300990" y="54101"/>
                </a:lnTo>
                <a:lnTo>
                  <a:pt x="311658" y="49529"/>
                </a:lnTo>
                <a:lnTo>
                  <a:pt x="322325" y="44196"/>
                </a:lnTo>
                <a:lnTo>
                  <a:pt x="332994" y="39624"/>
                </a:lnTo>
                <a:lnTo>
                  <a:pt x="379475" y="25146"/>
                </a:lnTo>
                <a:lnTo>
                  <a:pt x="416813" y="16764"/>
                </a:lnTo>
                <a:lnTo>
                  <a:pt x="429006" y="14477"/>
                </a:lnTo>
                <a:lnTo>
                  <a:pt x="454152" y="11429"/>
                </a:lnTo>
                <a:lnTo>
                  <a:pt x="492252" y="9144"/>
                </a:lnTo>
                <a:lnTo>
                  <a:pt x="597662" y="9144"/>
                </a:lnTo>
                <a:lnTo>
                  <a:pt x="581406" y="6096"/>
                </a:lnTo>
                <a:lnTo>
                  <a:pt x="543306" y="1524"/>
                </a:lnTo>
                <a:lnTo>
                  <a:pt x="531113" y="762"/>
                </a:lnTo>
                <a:close/>
              </a:path>
              <a:path w="921385" h="373380">
                <a:moveTo>
                  <a:pt x="884952" y="306086"/>
                </a:moveTo>
                <a:lnTo>
                  <a:pt x="857250" y="319277"/>
                </a:lnTo>
                <a:lnTo>
                  <a:pt x="920496" y="368808"/>
                </a:lnTo>
                <a:lnTo>
                  <a:pt x="920967" y="319277"/>
                </a:lnTo>
                <a:lnTo>
                  <a:pt x="893063" y="319277"/>
                </a:lnTo>
                <a:lnTo>
                  <a:pt x="890015" y="316992"/>
                </a:lnTo>
                <a:lnTo>
                  <a:pt x="884952" y="306086"/>
                </a:lnTo>
                <a:close/>
              </a:path>
              <a:path w="921385" h="373380">
                <a:moveTo>
                  <a:pt x="893099" y="302206"/>
                </a:moveTo>
                <a:lnTo>
                  <a:pt x="884952" y="306086"/>
                </a:lnTo>
                <a:lnTo>
                  <a:pt x="890015" y="316992"/>
                </a:lnTo>
                <a:lnTo>
                  <a:pt x="893063" y="319277"/>
                </a:lnTo>
                <a:lnTo>
                  <a:pt x="896112" y="319277"/>
                </a:lnTo>
                <a:lnTo>
                  <a:pt x="898398" y="316229"/>
                </a:lnTo>
                <a:lnTo>
                  <a:pt x="898398" y="313182"/>
                </a:lnTo>
                <a:lnTo>
                  <a:pt x="893099" y="302206"/>
                </a:lnTo>
                <a:close/>
              </a:path>
              <a:path w="921385" h="373380">
                <a:moveTo>
                  <a:pt x="921258" y="288798"/>
                </a:moveTo>
                <a:lnTo>
                  <a:pt x="893099" y="302206"/>
                </a:lnTo>
                <a:lnTo>
                  <a:pt x="898398" y="313182"/>
                </a:lnTo>
                <a:lnTo>
                  <a:pt x="898398" y="316229"/>
                </a:lnTo>
                <a:lnTo>
                  <a:pt x="896112" y="319277"/>
                </a:lnTo>
                <a:lnTo>
                  <a:pt x="920967" y="319277"/>
                </a:lnTo>
                <a:lnTo>
                  <a:pt x="921258" y="288798"/>
                </a:lnTo>
                <a:close/>
              </a:path>
              <a:path w="921385" h="373380">
                <a:moveTo>
                  <a:pt x="597662" y="9144"/>
                </a:moveTo>
                <a:lnTo>
                  <a:pt x="518160" y="9144"/>
                </a:lnTo>
                <a:lnTo>
                  <a:pt x="555498" y="11429"/>
                </a:lnTo>
                <a:lnTo>
                  <a:pt x="579882" y="14477"/>
                </a:lnTo>
                <a:lnTo>
                  <a:pt x="627126" y="25146"/>
                </a:lnTo>
                <a:lnTo>
                  <a:pt x="659130" y="35814"/>
                </a:lnTo>
                <a:lnTo>
                  <a:pt x="669798" y="39624"/>
                </a:lnTo>
                <a:lnTo>
                  <a:pt x="679703" y="44196"/>
                </a:lnTo>
                <a:lnTo>
                  <a:pt x="688848" y="49529"/>
                </a:lnTo>
                <a:lnTo>
                  <a:pt x="698753" y="54101"/>
                </a:lnTo>
                <a:lnTo>
                  <a:pt x="707136" y="60198"/>
                </a:lnTo>
                <a:lnTo>
                  <a:pt x="716280" y="66294"/>
                </a:lnTo>
                <a:lnTo>
                  <a:pt x="724662" y="72390"/>
                </a:lnTo>
                <a:lnTo>
                  <a:pt x="733044" y="79248"/>
                </a:lnTo>
                <a:lnTo>
                  <a:pt x="749808" y="94488"/>
                </a:lnTo>
                <a:lnTo>
                  <a:pt x="757427" y="102870"/>
                </a:lnTo>
                <a:lnTo>
                  <a:pt x="765810" y="111251"/>
                </a:lnTo>
                <a:lnTo>
                  <a:pt x="773430" y="119634"/>
                </a:lnTo>
                <a:lnTo>
                  <a:pt x="781050" y="128777"/>
                </a:lnTo>
                <a:lnTo>
                  <a:pt x="787908" y="138684"/>
                </a:lnTo>
                <a:lnTo>
                  <a:pt x="795527" y="147827"/>
                </a:lnTo>
                <a:lnTo>
                  <a:pt x="802386" y="158496"/>
                </a:lnTo>
                <a:lnTo>
                  <a:pt x="816101" y="179070"/>
                </a:lnTo>
                <a:lnTo>
                  <a:pt x="829818" y="201168"/>
                </a:lnTo>
                <a:lnTo>
                  <a:pt x="842772" y="223266"/>
                </a:lnTo>
                <a:lnTo>
                  <a:pt x="855726" y="246888"/>
                </a:lnTo>
                <a:lnTo>
                  <a:pt x="880110" y="295655"/>
                </a:lnTo>
                <a:lnTo>
                  <a:pt x="884952" y="306086"/>
                </a:lnTo>
                <a:lnTo>
                  <a:pt x="893099" y="302206"/>
                </a:lnTo>
                <a:lnTo>
                  <a:pt x="863346" y="242316"/>
                </a:lnTo>
                <a:lnTo>
                  <a:pt x="837438" y="196596"/>
                </a:lnTo>
                <a:lnTo>
                  <a:pt x="810006" y="153162"/>
                </a:lnTo>
                <a:lnTo>
                  <a:pt x="794765" y="133350"/>
                </a:lnTo>
                <a:lnTo>
                  <a:pt x="787908" y="123444"/>
                </a:lnTo>
                <a:lnTo>
                  <a:pt x="780288" y="114300"/>
                </a:lnTo>
                <a:lnTo>
                  <a:pt x="771906" y="105155"/>
                </a:lnTo>
                <a:lnTo>
                  <a:pt x="764286" y="96012"/>
                </a:lnTo>
                <a:lnTo>
                  <a:pt x="755903" y="88392"/>
                </a:lnTo>
                <a:lnTo>
                  <a:pt x="747522" y="80010"/>
                </a:lnTo>
                <a:lnTo>
                  <a:pt x="739139" y="72390"/>
                </a:lnTo>
                <a:lnTo>
                  <a:pt x="729996" y="65532"/>
                </a:lnTo>
                <a:lnTo>
                  <a:pt x="721613" y="58674"/>
                </a:lnTo>
                <a:lnTo>
                  <a:pt x="712470" y="52577"/>
                </a:lnTo>
                <a:lnTo>
                  <a:pt x="702563" y="46482"/>
                </a:lnTo>
                <a:lnTo>
                  <a:pt x="693420" y="41148"/>
                </a:lnTo>
                <a:lnTo>
                  <a:pt x="683513" y="36575"/>
                </a:lnTo>
                <a:lnTo>
                  <a:pt x="672846" y="31242"/>
                </a:lnTo>
                <a:lnTo>
                  <a:pt x="662177" y="27432"/>
                </a:lnTo>
                <a:lnTo>
                  <a:pt x="651510" y="22860"/>
                </a:lnTo>
                <a:lnTo>
                  <a:pt x="640841" y="19812"/>
                </a:lnTo>
                <a:lnTo>
                  <a:pt x="629412" y="16001"/>
                </a:lnTo>
                <a:lnTo>
                  <a:pt x="617220" y="12953"/>
                </a:lnTo>
                <a:lnTo>
                  <a:pt x="605789" y="10668"/>
                </a:lnTo>
                <a:lnTo>
                  <a:pt x="597662" y="9144"/>
                </a:lnTo>
                <a:close/>
              </a:path>
              <a:path w="921385" h="373380">
                <a:moveTo>
                  <a:pt x="505206" y="0"/>
                </a:moveTo>
                <a:lnTo>
                  <a:pt x="492252" y="762"/>
                </a:lnTo>
                <a:lnTo>
                  <a:pt x="518160" y="762"/>
                </a:lnTo>
                <a:lnTo>
                  <a:pt x="5052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" name="object 12"/>
          <p:cNvSpPr/>
          <p:nvPr/>
        </p:nvSpPr>
        <p:spPr>
          <a:xfrm>
            <a:off x="2572174" y="2096663"/>
            <a:ext cx="1209410" cy="363008"/>
          </a:xfrm>
          <a:custGeom>
            <a:avLst/>
            <a:gdLst/>
            <a:ahLst/>
            <a:cxnLst/>
            <a:rect l="l" t="t" r="r" b="b"/>
            <a:pathLst>
              <a:path w="1243964" h="373380">
                <a:moveTo>
                  <a:pt x="716280" y="762"/>
                </a:moveTo>
                <a:lnTo>
                  <a:pt x="646938" y="762"/>
                </a:lnTo>
                <a:lnTo>
                  <a:pt x="629412" y="1524"/>
                </a:lnTo>
                <a:lnTo>
                  <a:pt x="577596" y="6096"/>
                </a:lnTo>
                <a:lnTo>
                  <a:pt x="526542" y="12953"/>
                </a:lnTo>
                <a:lnTo>
                  <a:pt x="509778" y="16001"/>
                </a:lnTo>
                <a:lnTo>
                  <a:pt x="493775" y="19812"/>
                </a:lnTo>
                <a:lnTo>
                  <a:pt x="477012" y="22860"/>
                </a:lnTo>
                <a:lnTo>
                  <a:pt x="461010" y="27432"/>
                </a:lnTo>
                <a:lnTo>
                  <a:pt x="445769" y="31242"/>
                </a:lnTo>
                <a:lnTo>
                  <a:pt x="430530" y="35814"/>
                </a:lnTo>
                <a:lnTo>
                  <a:pt x="387096" y="51816"/>
                </a:lnTo>
                <a:lnTo>
                  <a:pt x="372618" y="58674"/>
                </a:lnTo>
                <a:lnTo>
                  <a:pt x="358140" y="64770"/>
                </a:lnTo>
                <a:lnTo>
                  <a:pt x="316992" y="87629"/>
                </a:lnTo>
                <a:lnTo>
                  <a:pt x="289560" y="104394"/>
                </a:lnTo>
                <a:lnTo>
                  <a:pt x="276606" y="113538"/>
                </a:lnTo>
                <a:lnTo>
                  <a:pt x="262890" y="122682"/>
                </a:lnTo>
                <a:lnTo>
                  <a:pt x="249936" y="131825"/>
                </a:lnTo>
                <a:lnTo>
                  <a:pt x="236981" y="141732"/>
                </a:lnTo>
                <a:lnTo>
                  <a:pt x="224028" y="152400"/>
                </a:lnTo>
                <a:lnTo>
                  <a:pt x="198119" y="172974"/>
                </a:lnTo>
                <a:lnTo>
                  <a:pt x="147828" y="217932"/>
                </a:lnTo>
                <a:lnTo>
                  <a:pt x="73913" y="290322"/>
                </a:lnTo>
                <a:lnTo>
                  <a:pt x="762" y="365760"/>
                </a:lnTo>
                <a:lnTo>
                  <a:pt x="0" y="368808"/>
                </a:lnTo>
                <a:lnTo>
                  <a:pt x="1524" y="371855"/>
                </a:lnTo>
                <a:lnTo>
                  <a:pt x="4572" y="373379"/>
                </a:lnTo>
                <a:lnTo>
                  <a:pt x="7619" y="371855"/>
                </a:lnTo>
                <a:lnTo>
                  <a:pt x="55625" y="321564"/>
                </a:lnTo>
                <a:lnTo>
                  <a:pt x="80010" y="296418"/>
                </a:lnTo>
                <a:lnTo>
                  <a:pt x="104393" y="272034"/>
                </a:lnTo>
                <a:lnTo>
                  <a:pt x="129540" y="248412"/>
                </a:lnTo>
                <a:lnTo>
                  <a:pt x="153924" y="224790"/>
                </a:lnTo>
                <a:lnTo>
                  <a:pt x="204216" y="179832"/>
                </a:lnTo>
                <a:lnTo>
                  <a:pt x="268224" y="129540"/>
                </a:lnTo>
                <a:lnTo>
                  <a:pt x="294894" y="112014"/>
                </a:lnTo>
                <a:lnTo>
                  <a:pt x="307848" y="103632"/>
                </a:lnTo>
                <a:lnTo>
                  <a:pt x="348996" y="80010"/>
                </a:lnTo>
                <a:lnTo>
                  <a:pt x="390144" y="60198"/>
                </a:lnTo>
                <a:lnTo>
                  <a:pt x="433578" y="44196"/>
                </a:lnTo>
                <a:lnTo>
                  <a:pt x="479298" y="32003"/>
                </a:lnTo>
                <a:lnTo>
                  <a:pt x="544830" y="19050"/>
                </a:lnTo>
                <a:lnTo>
                  <a:pt x="578358" y="15240"/>
                </a:lnTo>
                <a:lnTo>
                  <a:pt x="595884" y="12953"/>
                </a:lnTo>
                <a:lnTo>
                  <a:pt x="612648" y="11429"/>
                </a:lnTo>
                <a:lnTo>
                  <a:pt x="664463" y="9144"/>
                </a:lnTo>
                <a:lnTo>
                  <a:pt x="806449" y="9144"/>
                </a:lnTo>
                <a:lnTo>
                  <a:pt x="784860" y="6096"/>
                </a:lnTo>
                <a:lnTo>
                  <a:pt x="733806" y="1524"/>
                </a:lnTo>
                <a:lnTo>
                  <a:pt x="716280" y="762"/>
                </a:lnTo>
                <a:close/>
              </a:path>
              <a:path w="1243964" h="373380">
                <a:moveTo>
                  <a:pt x="1200560" y="310669"/>
                </a:moveTo>
                <a:lnTo>
                  <a:pt x="1174241" y="327660"/>
                </a:lnTo>
                <a:lnTo>
                  <a:pt x="1243584" y="368808"/>
                </a:lnTo>
                <a:lnTo>
                  <a:pt x="1238358" y="323088"/>
                </a:lnTo>
                <a:lnTo>
                  <a:pt x="1210056" y="323088"/>
                </a:lnTo>
                <a:lnTo>
                  <a:pt x="1207008" y="320801"/>
                </a:lnTo>
                <a:lnTo>
                  <a:pt x="1200560" y="310669"/>
                </a:lnTo>
                <a:close/>
              </a:path>
              <a:path w="1243964" h="373380">
                <a:moveTo>
                  <a:pt x="1208023" y="305851"/>
                </a:moveTo>
                <a:lnTo>
                  <a:pt x="1200560" y="310669"/>
                </a:lnTo>
                <a:lnTo>
                  <a:pt x="1207008" y="320801"/>
                </a:lnTo>
                <a:lnTo>
                  <a:pt x="1210056" y="323088"/>
                </a:lnTo>
                <a:lnTo>
                  <a:pt x="1213103" y="322325"/>
                </a:lnTo>
                <a:lnTo>
                  <a:pt x="1215389" y="319277"/>
                </a:lnTo>
                <a:lnTo>
                  <a:pt x="1214627" y="316229"/>
                </a:lnTo>
                <a:lnTo>
                  <a:pt x="1208023" y="305851"/>
                </a:lnTo>
                <a:close/>
              </a:path>
              <a:path w="1243964" h="373380">
                <a:moveTo>
                  <a:pt x="1234439" y="288798"/>
                </a:moveTo>
                <a:lnTo>
                  <a:pt x="1208023" y="305851"/>
                </a:lnTo>
                <a:lnTo>
                  <a:pt x="1214627" y="316229"/>
                </a:lnTo>
                <a:lnTo>
                  <a:pt x="1215389" y="319277"/>
                </a:lnTo>
                <a:lnTo>
                  <a:pt x="1213103" y="322325"/>
                </a:lnTo>
                <a:lnTo>
                  <a:pt x="1210056" y="323088"/>
                </a:lnTo>
                <a:lnTo>
                  <a:pt x="1238358" y="323088"/>
                </a:lnTo>
                <a:lnTo>
                  <a:pt x="1234439" y="288798"/>
                </a:lnTo>
                <a:close/>
              </a:path>
              <a:path w="1243964" h="373380">
                <a:moveTo>
                  <a:pt x="806449" y="9144"/>
                </a:moveTo>
                <a:lnTo>
                  <a:pt x="699515" y="9144"/>
                </a:lnTo>
                <a:lnTo>
                  <a:pt x="750570" y="11429"/>
                </a:lnTo>
                <a:lnTo>
                  <a:pt x="767334" y="12953"/>
                </a:lnTo>
                <a:lnTo>
                  <a:pt x="783336" y="15240"/>
                </a:lnTo>
                <a:lnTo>
                  <a:pt x="800100" y="16764"/>
                </a:lnTo>
                <a:lnTo>
                  <a:pt x="816101" y="19050"/>
                </a:lnTo>
                <a:lnTo>
                  <a:pt x="862584" y="28194"/>
                </a:lnTo>
                <a:lnTo>
                  <a:pt x="905256" y="39624"/>
                </a:lnTo>
                <a:lnTo>
                  <a:pt x="944880" y="54864"/>
                </a:lnTo>
                <a:lnTo>
                  <a:pt x="992124" y="80010"/>
                </a:lnTo>
                <a:lnTo>
                  <a:pt x="1024889" y="102870"/>
                </a:lnTo>
                <a:lnTo>
                  <a:pt x="1066038" y="138684"/>
                </a:lnTo>
                <a:lnTo>
                  <a:pt x="1122426" y="201168"/>
                </a:lnTo>
                <a:lnTo>
                  <a:pt x="1157477" y="247650"/>
                </a:lnTo>
                <a:lnTo>
                  <a:pt x="1191006" y="295655"/>
                </a:lnTo>
                <a:lnTo>
                  <a:pt x="1200560" y="310669"/>
                </a:lnTo>
                <a:lnTo>
                  <a:pt x="1208023" y="305851"/>
                </a:lnTo>
                <a:lnTo>
                  <a:pt x="1198626" y="291084"/>
                </a:lnTo>
                <a:lnTo>
                  <a:pt x="1181862" y="266700"/>
                </a:lnTo>
                <a:lnTo>
                  <a:pt x="1164336" y="242316"/>
                </a:lnTo>
                <a:lnTo>
                  <a:pt x="1147572" y="218694"/>
                </a:lnTo>
                <a:lnTo>
                  <a:pt x="1110996" y="173736"/>
                </a:lnTo>
                <a:lnTo>
                  <a:pt x="1082802" y="142494"/>
                </a:lnTo>
                <a:lnTo>
                  <a:pt x="1072134" y="132588"/>
                </a:lnTo>
                <a:lnTo>
                  <a:pt x="1062227" y="122682"/>
                </a:lnTo>
                <a:lnTo>
                  <a:pt x="1030986" y="96012"/>
                </a:lnTo>
                <a:lnTo>
                  <a:pt x="985265" y="64770"/>
                </a:lnTo>
                <a:lnTo>
                  <a:pt x="973074" y="58674"/>
                </a:lnTo>
                <a:lnTo>
                  <a:pt x="960882" y="51816"/>
                </a:lnTo>
                <a:lnTo>
                  <a:pt x="922020" y="35814"/>
                </a:lnTo>
                <a:lnTo>
                  <a:pt x="908303" y="31242"/>
                </a:lnTo>
                <a:lnTo>
                  <a:pt x="893826" y="27432"/>
                </a:lnTo>
                <a:lnTo>
                  <a:pt x="879348" y="22860"/>
                </a:lnTo>
                <a:lnTo>
                  <a:pt x="864108" y="19812"/>
                </a:lnTo>
                <a:lnTo>
                  <a:pt x="848868" y="16001"/>
                </a:lnTo>
                <a:lnTo>
                  <a:pt x="832865" y="12953"/>
                </a:lnTo>
                <a:lnTo>
                  <a:pt x="817626" y="10668"/>
                </a:lnTo>
                <a:lnTo>
                  <a:pt x="806449" y="9144"/>
                </a:lnTo>
                <a:close/>
              </a:path>
              <a:path w="1243964" h="373380">
                <a:moveTo>
                  <a:pt x="681989" y="0"/>
                </a:moveTo>
                <a:lnTo>
                  <a:pt x="664463" y="762"/>
                </a:lnTo>
                <a:lnTo>
                  <a:pt x="699515" y="762"/>
                </a:lnTo>
                <a:lnTo>
                  <a:pt x="6819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" name="object 13"/>
          <p:cNvSpPr/>
          <p:nvPr/>
        </p:nvSpPr>
        <p:spPr>
          <a:xfrm>
            <a:off x="3147801" y="1995911"/>
            <a:ext cx="1524265" cy="464256"/>
          </a:xfrm>
          <a:custGeom>
            <a:avLst/>
            <a:gdLst/>
            <a:ahLst/>
            <a:cxnLst/>
            <a:rect l="l" t="t" r="r" b="b"/>
            <a:pathLst>
              <a:path w="1567814" h="477519">
                <a:moveTo>
                  <a:pt x="880872" y="0"/>
                </a:moveTo>
                <a:lnTo>
                  <a:pt x="837438" y="0"/>
                </a:lnTo>
                <a:lnTo>
                  <a:pt x="815339" y="761"/>
                </a:lnTo>
                <a:lnTo>
                  <a:pt x="749046" y="5333"/>
                </a:lnTo>
                <a:lnTo>
                  <a:pt x="705612" y="9905"/>
                </a:lnTo>
                <a:lnTo>
                  <a:pt x="642365" y="20574"/>
                </a:lnTo>
                <a:lnTo>
                  <a:pt x="601217" y="29718"/>
                </a:lnTo>
                <a:lnTo>
                  <a:pt x="561594" y="40385"/>
                </a:lnTo>
                <a:lnTo>
                  <a:pt x="524256" y="52577"/>
                </a:lnTo>
                <a:lnTo>
                  <a:pt x="469391" y="74675"/>
                </a:lnTo>
                <a:lnTo>
                  <a:pt x="434339" y="92201"/>
                </a:lnTo>
                <a:lnTo>
                  <a:pt x="399288" y="112014"/>
                </a:lnTo>
                <a:lnTo>
                  <a:pt x="364998" y="134111"/>
                </a:lnTo>
                <a:lnTo>
                  <a:pt x="331470" y="156972"/>
                </a:lnTo>
                <a:lnTo>
                  <a:pt x="298703" y="182118"/>
                </a:lnTo>
                <a:lnTo>
                  <a:pt x="265938" y="208787"/>
                </a:lnTo>
                <a:lnTo>
                  <a:pt x="233934" y="236220"/>
                </a:lnTo>
                <a:lnTo>
                  <a:pt x="186689" y="279653"/>
                </a:lnTo>
                <a:lnTo>
                  <a:pt x="155448" y="310133"/>
                </a:lnTo>
                <a:lnTo>
                  <a:pt x="124206" y="341375"/>
                </a:lnTo>
                <a:lnTo>
                  <a:pt x="62484" y="404622"/>
                </a:lnTo>
                <a:lnTo>
                  <a:pt x="32003" y="436625"/>
                </a:lnTo>
                <a:lnTo>
                  <a:pt x="1524" y="469392"/>
                </a:lnTo>
                <a:lnTo>
                  <a:pt x="0" y="472440"/>
                </a:lnTo>
                <a:lnTo>
                  <a:pt x="1524" y="475487"/>
                </a:lnTo>
                <a:lnTo>
                  <a:pt x="5334" y="477011"/>
                </a:lnTo>
                <a:lnTo>
                  <a:pt x="8381" y="475487"/>
                </a:lnTo>
                <a:lnTo>
                  <a:pt x="38862" y="442722"/>
                </a:lnTo>
                <a:lnTo>
                  <a:pt x="99822" y="378714"/>
                </a:lnTo>
                <a:lnTo>
                  <a:pt x="130301" y="347472"/>
                </a:lnTo>
                <a:lnTo>
                  <a:pt x="161544" y="316229"/>
                </a:lnTo>
                <a:lnTo>
                  <a:pt x="224027" y="256794"/>
                </a:lnTo>
                <a:lnTo>
                  <a:pt x="240029" y="243077"/>
                </a:lnTo>
                <a:lnTo>
                  <a:pt x="256032" y="228600"/>
                </a:lnTo>
                <a:lnTo>
                  <a:pt x="272034" y="215646"/>
                </a:lnTo>
                <a:lnTo>
                  <a:pt x="288036" y="201929"/>
                </a:lnTo>
                <a:lnTo>
                  <a:pt x="304038" y="188975"/>
                </a:lnTo>
                <a:lnTo>
                  <a:pt x="320801" y="176783"/>
                </a:lnTo>
                <a:lnTo>
                  <a:pt x="336803" y="164592"/>
                </a:lnTo>
                <a:lnTo>
                  <a:pt x="353567" y="152400"/>
                </a:lnTo>
                <a:lnTo>
                  <a:pt x="403860" y="119633"/>
                </a:lnTo>
                <a:lnTo>
                  <a:pt x="438150" y="100583"/>
                </a:lnTo>
                <a:lnTo>
                  <a:pt x="473201" y="83057"/>
                </a:lnTo>
                <a:lnTo>
                  <a:pt x="509015" y="67818"/>
                </a:lnTo>
                <a:lnTo>
                  <a:pt x="545591" y="54864"/>
                </a:lnTo>
                <a:lnTo>
                  <a:pt x="583691" y="43433"/>
                </a:lnTo>
                <a:lnTo>
                  <a:pt x="624077" y="33527"/>
                </a:lnTo>
                <a:lnTo>
                  <a:pt x="685800" y="22098"/>
                </a:lnTo>
                <a:lnTo>
                  <a:pt x="771906" y="12192"/>
                </a:lnTo>
                <a:lnTo>
                  <a:pt x="837438" y="9144"/>
                </a:lnTo>
                <a:lnTo>
                  <a:pt x="1002030" y="9144"/>
                </a:lnTo>
                <a:lnTo>
                  <a:pt x="946403" y="3048"/>
                </a:lnTo>
                <a:lnTo>
                  <a:pt x="924306" y="2285"/>
                </a:lnTo>
                <a:lnTo>
                  <a:pt x="902970" y="761"/>
                </a:lnTo>
                <a:lnTo>
                  <a:pt x="880872" y="0"/>
                </a:lnTo>
                <a:close/>
              </a:path>
              <a:path w="1567814" h="477519">
                <a:moveTo>
                  <a:pt x="1525013" y="413973"/>
                </a:moveTo>
                <a:lnTo>
                  <a:pt x="1498853" y="430529"/>
                </a:lnTo>
                <a:lnTo>
                  <a:pt x="1567434" y="472440"/>
                </a:lnTo>
                <a:lnTo>
                  <a:pt x="1562564" y="425957"/>
                </a:lnTo>
                <a:lnTo>
                  <a:pt x="1534667" y="425957"/>
                </a:lnTo>
                <a:lnTo>
                  <a:pt x="1531620" y="424433"/>
                </a:lnTo>
                <a:lnTo>
                  <a:pt x="1525013" y="413973"/>
                </a:lnTo>
                <a:close/>
              </a:path>
              <a:path w="1567814" h="477519">
                <a:moveTo>
                  <a:pt x="1532520" y="409222"/>
                </a:moveTo>
                <a:lnTo>
                  <a:pt x="1525013" y="413973"/>
                </a:lnTo>
                <a:lnTo>
                  <a:pt x="1531620" y="424433"/>
                </a:lnTo>
                <a:lnTo>
                  <a:pt x="1534667" y="425957"/>
                </a:lnTo>
                <a:lnTo>
                  <a:pt x="1537715" y="425957"/>
                </a:lnTo>
                <a:lnTo>
                  <a:pt x="1539239" y="422909"/>
                </a:lnTo>
                <a:lnTo>
                  <a:pt x="1539239" y="419861"/>
                </a:lnTo>
                <a:lnTo>
                  <a:pt x="1532520" y="409222"/>
                </a:lnTo>
                <a:close/>
              </a:path>
              <a:path w="1567814" h="477519">
                <a:moveTo>
                  <a:pt x="1559052" y="392429"/>
                </a:moveTo>
                <a:lnTo>
                  <a:pt x="1532520" y="409222"/>
                </a:lnTo>
                <a:lnTo>
                  <a:pt x="1539239" y="419861"/>
                </a:lnTo>
                <a:lnTo>
                  <a:pt x="1539239" y="422909"/>
                </a:lnTo>
                <a:lnTo>
                  <a:pt x="1537715" y="425957"/>
                </a:lnTo>
                <a:lnTo>
                  <a:pt x="1562564" y="425957"/>
                </a:lnTo>
                <a:lnTo>
                  <a:pt x="1559052" y="392429"/>
                </a:lnTo>
                <a:close/>
              </a:path>
              <a:path w="1567814" h="477519">
                <a:moveTo>
                  <a:pt x="1002030" y="9144"/>
                </a:moveTo>
                <a:lnTo>
                  <a:pt x="880872" y="9144"/>
                </a:lnTo>
                <a:lnTo>
                  <a:pt x="924306" y="10668"/>
                </a:lnTo>
                <a:lnTo>
                  <a:pt x="945641" y="12192"/>
                </a:lnTo>
                <a:lnTo>
                  <a:pt x="1008126" y="19050"/>
                </a:lnTo>
                <a:lnTo>
                  <a:pt x="1086612" y="33527"/>
                </a:lnTo>
                <a:lnTo>
                  <a:pt x="1123950" y="43433"/>
                </a:lnTo>
                <a:lnTo>
                  <a:pt x="1175003" y="60959"/>
                </a:lnTo>
                <a:lnTo>
                  <a:pt x="1236726" y="91440"/>
                </a:lnTo>
                <a:lnTo>
                  <a:pt x="1279398" y="119633"/>
                </a:lnTo>
                <a:lnTo>
                  <a:pt x="1331976" y="163829"/>
                </a:lnTo>
                <a:lnTo>
                  <a:pt x="1369314" y="201929"/>
                </a:lnTo>
                <a:lnTo>
                  <a:pt x="1404365" y="242316"/>
                </a:lnTo>
                <a:lnTo>
                  <a:pt x="1437894" y="285750"/>
                </a:lnTo>
                <a:lnTo>
                  <a:pt x="1481327" y="346709"/>
                </a:lnTo>
                <a:lnTo>
                  <a:pt x="1522476" y="409955"/>
                </a:lnTo>
                <a:lnTo>
                  <a:pt x="1525013" y="413973"/>
                </a:lnTo>
                <a:lnTo>
                  <a:pt x="1532520" y="409222"/>
                </a:lnTo>
                <a:lnTo>
                  <a:pt x="1509522" y="373379"/>
                </a:lnTo>
                <a:lnTo>
                  <a:pt x="1488186" y="341375"/>
                </a:lnTo>
                <a:lnTo>
                  <a:pt x="1445514" y="280416"/>
                </a:lnTo>
                <a:lnTo>
                  <a:pt x="1411224" y="236981"/>
                </a:lnTo>
                <a:lnTo>
                  <a:pt x="1399794" y="222503"/>
                </a:lnTo>
                <a:lnTo>
                  <a:pt x="1387602" y="208787"/>
                </a:lnTo>
                <a:lnTo>
                  <a:pt x="1375410" y="195833"/>
                </a:lnTo>
                <a:lnTo>
                  <a:pt x="1363217" y="182118"/>
                </a:lnTo>
                <a:lnTo>
                  <a:pt x="1325117" y="145542"/>
                </a:lnTo>
                <a:lnTo>
                  <a:pt x="1284732" y="112014"/>
                </a:lnTo>
                <a:lnTo>
                  <a:pt x="1240536" y="83820"/>
                </a:lnTo>
                <a:lnTo>
                  <a:pt x="1226058" y="74675"/>
                </a:lnTo>
                <a:lnTo>
                  <a:pt x="1178052" y="52577"/>
                </a:lnTo>
                <a:lnTo>
                  <a:pt x="1126236" y="35051"/>
                </a:lnTo>
                <a:lnTo>
                  <a:pt x="1069848" y="20574"/>
                </a:lnTo>
                <a:lnTo>
                  <a:pt x="1029462" y="12953"/>
                </a:lnTo>
                <a:lnTo>
                  <a:pt x="1008888" y="9905"/>
                </a:lnTo>
                <a:lnTo>
                  <a:pt x="100203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" name="object 14"/>
          <p:cNvSpPr/>
          <p:nvPr/>
        </p:nvSpPr>
        <p:spPr>
          <a:xfrm>
            <a:off x="2928514" y="2815272"/>
            <a:ext cx="1468702" cy="413015"/>
          </a:xfrm>
          <a:custGeom>
            <a:avLst/>
            <a:gdLst/>
            <a:ahLst/>
            <a:cxnLst/>
            <a:rect l="l" t="t" r="r" b="b"/>
            <a:pathLst>
              <a:path w="1510664" h="424814">
                <a:moveTo>
                  <a:pt x="848867" y="423672"/>
                </a:moveTo>
                <a:lnTo>
                  <a:pt x="806958" y="423672"/>
                </a:lnTo>
                <a:lnTo>
                  <a:pt x="827531" y="424433"/>
                </a:lnTo>
                <a:lnTo>
                  <a:pt x="848867" y="423672"/>
                </a:lnTo>
                <a:close/>
              </a:path>
              <a:path w="1510664" h="424814">
                <a:moveTo>
                  <a:pt x="4571" y="0"/>
                </a:moveTo>
                <a:lnTo>
                  <a:pt x="1524" y="1524"/>
                </a:lnTo>
                <a:lnTo>
                  <a:pt x="0" y="5333"/>
                </a:lnTo>
                <a:lnTo>
                  <a:pt x="1524" y="8381"/>
                </a:lnTo>
                <a:lnTo>
                  <a:pt x="60197" y="65531"/>
                </a:lnTo>
                <a:lnTo>
                  <a:pt x="119633" y="121920"/>
                </a:lnTo>
                <a:lnTo>
                  <a:pt x="149351" y="149351"/>
                </a:lnTo>
                <a:lnTo>
                  <a:pt x="179831" y="176022"/>
                </a:lnTo>
                <a:lnTo>
                  <a:pt x="210312" y="201929"/>
                </a:lnTo>
                <a:lnTo>
                  <a:pt x="240791" y="227075"/>
                </a:lnTo>
                <a:lnTo>
                  <a:pt x="256793" y="239268"/>
                </a:lnTo>
                <a:lnTo>
                  <a:pt x="272034" y="251459"/>
                </a:lnTo>
                <a:lnTo>
                  <a:pt x="304038" y="274320"/>
                </a:lnTo>
                <a:lnTo>
                  <a:pt x="336041" y="295655"/>
                </a:lnTo>
                <a:lnTo>
                  <a:pt x="401574" y="333755"/>
                </a:lnTo>
                <a:lnTo>
                  <a:pt x="452627" y="358139"/>
                </a:lnTo>
                <a:lnTo>
                  <a:pt x="470153" y="364998"/>
                </a:lnTo>
                <a:lnTo>
                  <a:pt x="486917" y="371855"/>
                </a:lnTo>
                <a:lnTo>
                  <a:pt x="541781" y="388620"/>
                </a:lnTo>
                <a:lnTo>
                  <a:pt x="598931" y="402335"/>
                </a:lnTo>
                <a:lnTo>
                  <a:pt x="680465" y="415289"/>
                </a:lnTo>
                <a:lnTo>
                  <a:pt x="722376" y="419861"/>
                </a:lnTo>
                <a:lnTo>
                  <a:pt x="764286" y="422148"/>
                </a:lnTo>
                <a:lnTo>
                  <a:pt x="785622" y="423672"/>
                </a:lnTo>
                <a:lnTo>
                  <a:pt x="870203" y="423672"/>
                </a:lnTo>
                <a:lnTo>
                  <a:pt x="890777" y="422148"/>
                </a:lnTo>
                <a:lnTo>
                  <a:pt x="911351" y="421385"/>
                </a:lnTo>
                <a:lnTo>
                  <a:pt x="931926" y="419861"/>
                </a:lnTo>
                <a:lnTo>
                  <a:pt x="972312" y="415289"/>
                </a:lnTo>
                <a:lnTo>
                  <a:pt x="806958" y="415289"/>
                </a:lnTo>
                <a:lnTo>
                  <a:pt x="765048" y="413765"/>
                </a:lnTo>
                <a:lnTo>
                  <a:pt x="723138" y="410718"/>
                </a:lnTo>
                <a:lnTo>
                  <a:pt x="660653" y="403859"/>
                </a:lnTo>
                <a:lnTo>
                  <a:pt x="581405" y="389381"/>
                </a:lnTo>
                <a:lnTo>
                  <a:pt x="544067" y="380237"/>
                </a:lnTo>
                <a:lnTo>
                  <a:pt x="490727" y="363474"/>
                </a:lnTo>
                <a:lnTo>
                  <a:pt x="438912" y="342137"/>
                </a:lnTo>
                <a:lnTo>
                  <a:pt x="372617" y="307848"/>
                </a:lnTo>
                <a:lnTo>
                  <a:pt x="308610" y="266700"/>
                </a:lnTo>
                <a:lnTo>
                  <a:pt x="293369" y="255270"/>
                </a:lnTo>
                <a:lnTo>
                  <a:pt x="277367" y="243839"/>
                </a:lnTo>
                <a:lnTo>
                  <a:pt x="215645" y="195072"/>
                </a:lnTo>
                <a:lnTo>
                  <a:pt x="155447" y="142494"/>
                </a:lnTo>
                <a:lnTo>
                  <a:pt x="96012" y="87629"/>
                </a:lnTo>
                <a:lnTo>
                  <a:pt x="66293" y="59435"/>
                </a:lnTo>
                <a:lnTo>
                  <a:pt x="7619" y="1524"/>
                </a:lnTo>
                <a:lnTo>
                  <a:pt x="4571" y="0"/>
                </a:lnTo>
                <a:close/>
              </a:path>
              <a:path w="1510664" h="424814">
                <a:moveTo>
                  <a:pt x="1465940" y="61499"/>
                </a:moveTo>
                <a:lnTo>
                  <a:pt x="1447038" y="87629"/>
                </a:lnTo>
                <a:lnTo>
                  <a:pt x="1427226" y="115824"/>
                </a:lnTo>
                <a:lnTo>
                  <a:pt x="1406652" y="143255"/>
                </a:lnTo>
                <a:lnTo>
                  <a:pt x="1385315" y="169925"/>
                </a:lnTo>
                <a:lnTo>
                  <a:pt x="1363979" y="195833"/>
                </a:lnTo>
                <a:lnTo>
                  <a:pt x="1341881" y="220979"/>
                </a:lnTo>
                <a:lnTo>
                  <a:pt x="1330452" y="232409"/>
                </a:lnTo>
                <a:lnTo>
                  <a:pt x="1319022" y="244601"/>
                </a:lnTo>
                <a:lnTo>
                  <a:pt x="1307591" y="256031"/>
                </a:lnTo>
                <a:lnTo>
                  <a:pt x="1295400" y="266700"/>
                </a:lnTo>
                <a:lnTo>
                  <a:pt x="1283969" y="278129"/>
                </a:lnTo>
                <a:lnTo>
                  <a:pt x="1271015" y="288035"/>
                </a:lnTo>
                <a:lnTo>
                  <a:pt x="1258824" y="297942"/>
                </a:lnTo>
                <a:lnTo>
                  <a:pt x="1245869" y="307848"/>
                </a:lnTo>
                <a:lnTo>
                  <a:pt x="1205484" y="334518"/>
                </a:lnTo>
                <a:lnTo>
                  <a:pt x="1162812" y="356615"/>
                </a:lnTo>
                <a:lnTo>
                  <a:pt x="1100327" y="380237"/>
                </a:lnTo>
                <a:lnTo>
                  <a:pt x="1047750" y="393192"/>
                </a:lnTo>
                <a:lnTo>
                  <a:pt x="1010412" y="400811"/>
                </a:lnTo>
                <a:lnTo>
                  <a:pt x="931163" y="410718"/>
                </a:lnTo>
                <a:lnTo>
                  <a:pt x="890777" y="413765"/>
                </a:lnTo>
                <a:lnTo>
                  <a:pt x="848867" y="415289"/>
                </a:lnTo>
                <a:lnTo>
                  <a:pt x="972312" y="415289"/>
                </a:lnTo>
                <a:lnTo>
                  <a:pt x="1030986" y="406146"/>
                </a:lnTo>
                <a:lnTo>
                  <a:pt x="1102614" y="388620"/>
                </a:lnTo>
                <a:lnTo>
                  <a:pt x="1150619" y="371855"/>
                </a:lnTo>
                <a:lnTo>
                  <a:pt x="1195577" y="350520"/>
                </a:lnTo>
                <a:lnTo>
                  <a:pt x="1251203" y="315468"/>
                </a:lnTo>
                <a:lnTo>
                  <a:pt x="1277112" y="294894"/>
                </a:lnTo>
                <a:lnTo>
                  <a:pt x="1289303" y="284987"/>
                </a:lnTo>
                <a:lnTo>
                  <a:pt x="1325879" y="250698"/>
                </a:lnTo>
                <a:lnTo>
                  <a:pt x="1370838" y="201929"/>
                </a:lnTo>
                <a:lnTo>
                  <a:pt x="1413510" y="148589"/>
                </a:lnTo>
                <a:lnTo>
                  <a:pt x="1454658" y="92963"/>
                </a:lnTo>
                <a:lnTo>
                  <a:pt x="1472923" y="66396"/>
                </a:lnTo>
                <a:lnTo>
                  <a:pt x="1465940" y="61499"/>
                </a:lnTo>
                <a:close/>
              </a:path>
              <a:path w="1510664" h="424814">
                <a:moveTo>
                  <a:pt x="1503861" y="49529"/>
                </a:moveTo>
                <a:lnTo>
                  <a:pt x="1475231" y="49529"/>
                </a:lnTo>
                <a:lnTo>
                  <a:pt x="1479041" y="50292"/>
                </a:lnTo>
                <a:lnTo>
                  <a:pt x="1480565" y="53339"/>
                </a:lnTo>
                <a:lnTo>
                  <a:pt x="1479803" y="56387"/>
                </a:lnTo>
                <a:lnTo>
                  <a:pt x="1472923" y="66396"/>
                </a:lnTo>
                <a:lnTo>
                  <a:pt x="1498853" y="84581"/>
                </a:lnTo>
                <a:lnTo>
                  <a:pt x="1503861" y="49529"/>
                </a:lnTo>
                <a:close/>
              </a:path>
              <a:path w="1510664" h="424814">
                <a:moveTo>
                  <a:pt x="1475231" y="49529"/>
                </a:moveTo>
                <a:lnTo>
                  <a:pt x="1472946" y="51815"/>
                </a:lnTo>
                <a:lnTo>
                  <a:pt x="1465940" y="61499"/>
                </a:lnTo>
                <a:lnTo>
                  <a:pt x="1472923" y="66396"/>
                </a:lnTo>
                <a:lnTo>
                  <a:pt x="1479803" y="56387"/>
                </a:lnTo>
                <a:lnTo>
                  <a:pt x="1480565" y="53339"/>
                </a:lnTo>
                <a:lnTo>
                  <a:pt x="1479041" y="50292"/>
                </a:lnTo>
                <a:lnTo>
                  <a:pt x="1475231" y="49529"/>
                </a:lnTo>
                <a:close/>
              </a:path>
              <a:path w="1510664" h="424814">
                <a:moveTo>
                  <a:pt x="1510284" y="4572"/>
                </a:moveTo>
                <a:lnTo>
                  <a:pt x="1440179" y="43433"/>
                </a:lnTo>
                <a:lnTo>
                  <a:pt x="1465940" y="61499"/>
                </a:lnTo>
                <a:lnTo>
                  <a:pt x="1472946" y="51815"/>
                </a:lnTo>
                <a:lnTo>
                  <a:pt x="1475231" y="49529"/>
                </a:lnTo>
                <a:lnTo>
                  <a:pt x="1503861" y="49529"/>
                </a:lnTo>
                <a:lnTo>
                  <a:pt x="1510284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" name="object 15"/>
          <p:cNvSpPr/>
          <p:nvPr/>
        </p:nvSpPr>
        <p:spPr>
          <a:xfrm>
            <a:off x="2928513" y="2815272"/>
            <a:ext cx="1154465" cy="311150"/>
          </a:xfrm>
          <a:custGeom>
            <a:avLst/>
            <a:gdLst/>
            <a:ahLst/>
            <a:cxnLst/>
            <a:rect l="l" t="t" r="r" b="b"/>
            <a:pathLst>
              <a:path w="1187450" h="320039">
                <a:moveTo>
                  <a:pt x="4571" y="0"/>
                </a:moveTo>
                <a:lnTo>
                  <a:pt x="1524" y="1524"/>
                </a:lnTo>
                <a:lnTo>
                  <a:pt x="0" y="5333"/>
                </a:lnTo>
                <a:lnTo>
                  <a:pt x="1524" y="8381"/>
                </a:lnTo>
                <a:lnTo>
                  <a:pt x="48006" y="51053"/>
                </a:lnTo>
                <a:lnTo>
                  <a:pt x="70865" y="72389"/>
                </a:lnTo>
                <a:lnTo>
                  <a:pt x="118109" y="114300"/>
                </a:lnTo>
                <a:lnTo>
                  <a:pt x="165353" y="153924"/>
                </a:lnTo>
                <a:lnTo>
                  <a:pt x="214121" y="190500"/>
                </a:lnTo>
                <a:lnTo>
                  <a:pt x="264413" y="224027"/>
                </a:lnTo>
                <a:lnTo>
                  <a:pt x="290322" y="238505"/>
                </a:lnTo>
                <a:lnTo>
                  <a:pt x="303275" y="246125"/>
                </a:lnTo>
                <a:lnTo>
                  <a:pt x="316229" y="252222"/>
                </a:lnTo>
                <a:lnTo>
                  <a:pt x="329184" y="259079"/>
                </a:lnTo>
                <a:lnTo>
                  <a:pt x="342900" y="265175"/>
                </a:lnTo>
                <a:lnTo>
                  <a:pt x="355853" y="270509"/>
                </a:lnTo>
                <a:lnTo>
                  <a:pt x="383286" y="281177"/>
                </a:lnTo>
                <a:lnTo>
                  <a:pt x="397763" y="285750"/>
                </a:lnTo>
                <a:lnTo>
                  <a:pt x="411479" y="289559"/>
                </a:lnTo>
                <a:lnTo>
                  <a:pt x="425958" y="294131"/>
                </a:lnTo>
                <a:lnTo>
                  <a:pt x="441198" y="297179"/>
                </a:lnTo>
                <a:lnTo>
                  <a:pt x="456438" y="300989"/>
                </a:lnTo>
                <a:lnTo>
                  <a:pt x="486917" y="307085"/>
                </a:lnTo>
                <a:lnTo>
                  <a:pt x="518922" y="311657"/>
                </a:lnTo>
                <a:lnTo>
                  <a:pt x="551688" y="315468"/>
                </a:lnTo>
                <a:lnTo>
                  <a:pt x="584453" y="318515"/>
                </a:lnTo>
                <a:lnTo>
                  <a:pt x="617981" y="320039"/>
                </a:lnTo>
                <a:lnTo>
                  <a:pt x="684276" y="320039"/>
                </a:lnTo>
                <a:lnTo>
                  <a:pt x="717041" y="318515"/>
                </a:lnTo>
                <a:lnTo>
                  <a:pt x="749046" y="315468"/>
                </a:lnTo>
                <a:lnTo>
                  <a:pt x="780288" y="311657"/>
                </a:lnTo>
                <a:lnTo>
                  <a:pt x="651510" y="311657"/>
                </a:lnTo>
                <a:lnTo>
                  <a:pt x="618743" y="310896"/>
                </a:lnTo>
                <a:lnTo>
                  <a:pt x="552450" y="306324"/>
                </a:lnTo>
                <a:lnTo>
                  <a:pt x="489203" y="297942"/>
                </a:lnTo>
                <a:lnTo>
                  <a:pt x="443484" y="288798"/>
                </a:lnTo>
                <a:lnTo>
                  <a:pt x="414527" y="281177"/>
                </a:lnTo>
                <a:lnTo>
                  <a:pt x="400050" y="277368"/>
                </a:lnTo>
                <a:lnTo>
                  <a:pt x="386334" y="272796"/>
                </a:lnTo>
                <a:lnTo>
                  <a:pt x="373379" y="267461"/>
                </a:lnTo>
                <a:lnTo>
                  <a:pt x="359663" y="262889"/>
                </a:lnTo>
                <a:lnTo>
                  <a:pt x="346710" y="256794"/>
                </a:lnTo>
                <a:lnTo>
                  <a:pt x="332993" y="250698"/>
                </a:lnTo>
                <a:lnTo>
                  <a:pt x="320039" y="244601"/>
                </a:lnTo>
                <a:lnTo>
                  <a:pt x="281939" y="224027"/>
                </a:lnTo>
                <a:lnTo>
                  <a:pt x="243839" y="200405"/>
                </a:lnTo>
                <a:lnTo>
                  <a:pt x="195071" y="165353"/>
                </a:lnTo>
                <a:lnTo>
                  <a:pt x="147065" y="127253"/>
                </a:lnTo>
                <a:lnTo>
                  <a:pt x="76912" y="65487"/>
                </a:lnTo>
                <a:lnTo>
                  <a:pt x="54101" y="44957"/>
                </a:lnTo>
                <a:lnTo>
                  <a:pt x="7619" y="1524"/>
                </a:lnTo>
                <a:lnTo>
                  <a:pt x="4571" y="0"/>
                </a:lnTo>
                <a:close/>
              </a:path>
              <a:path w="1187450" h="320039">
                <a:moveTo>
                  <a:pt x="1141877" y="60398"/>
                </a:moveTo>
                <a:lnTo>
                  <a:pt x="1105662" y="108203"/>
                </a:lnTo>
                <a:lnTo>
                  <a:pt x="1072134" y="147065"/>
                </a:lnTo>
                <a:lnTo>
                  <a:pt x="1037081" y="183642"/>
                </a:lnTo>
                <a:lnTo>
                  <a:pt x="998981" y="216407"/>
                </a:lnTo>
                <a:lnTo>
                  <a:pt x="979169" y="230885"/>
                </a:lnTo>
                <a:lnTo>
                  <a:pt x="969263" y="238505"/>
                </a:lnTo>
                <a:lnTo>
                  <a:pt x="947927" y="250698"/>
                </a:lnTo>
                <a:lnTo>
                  <a:pt x="936498" y="256794"/>
                </a:lnTo>
                <a:lnTo>
                  <a:pt x="925829" y="262889"/>
                </a:lnTo>
                <a:lnTo>
                  <a:pt x="914400" y="267461"/>
                </a:lnTo>
                <a:lnTo>
                  <a:pt x="902208" y="272796"/>
                </a:lnTo>
                <a:lnTo>
                  <a:pt x="890015" y="277368"/>
                </a:lnTo>
                <a:lnTo>
                  <a:pt x="851915" y="288798"/>
                </a:lnTo>
                <a:lnTo>
                  <a:pt x="809243" y="297942"/>
                </a:lnTo>
                <a:lnTo>
                  <a:pt x="748284" y="306324"/>
                </a:lnTo>
                <a:lnTo>
                  <a:pt x="684276" y="310896"/>
                </a:lnTo>
                <a:lnTo>
                  <a:pt x="651510" y="311657"/>
                </a:lnTo>
                <a:lnTo>
                  <a:pt x="780288" y="311657"/>
                </a:lnTo>
                <a:lnTo>
                  <a:pt x="810767" y="307085"/>
                </a:lnTo>
                <a:lnTo>
                  <a:pt x="839724" y="300989"/>
                </a:lnTo>
                <a:lnTo>
                  <a:pt x="853439" y="297179"/>
                </a:lnTo>
                <a:lnTo>
                  <a:pt x="867155" y="294131"/>
                </a:lnTo>
                <a:lnTo>
                  <a:pt x="880110" y="289559"/>
                </a:lnTo>
                <a:lnTo>
                  <a:pt x="893063" y="285750"/>
                </a:lnTo>
                <a:lnTo>
                  <a:pt x="905255" y="281177"/>
                </a:lnTo>
                <a:lnTo>
                  <a:pt x="941069" y="265175"/>
                </a:lnTo>
                <a:lnTo>
                  <a:pt x="984503" y="238505"/>
                </a:lnTo>
                <a:lnTo>
                  <a:pt x="994410" y="230885"/>
                </a:lnTo>
                <a:lnTo>
                  <a:pt x="1005077" y="223265"/>
                </a:lnTo>
                <a:lnTo>
                  <a:pt x="1043177" y="190500"/>
                </a:lnTo>
                <a:lnTo>
                  <a:pt x="1078991" y="153161"/>
                </a:lnTo>
                <a:lnTo>
                  <a:pt x="1112519" y="113537"/>
                </a:lnTo>
                <a:lnTo>
                  <a:pt x="1144524" y="71627"/>
                </a:lnTo>
                <a:lnTo>
                  <a:pt x="1148909" y="65487"/>
                </a:lnTo>
                <a:lnTo>
                  <a:pt x="1141877" y="60398"/>
                </a:lnTo>
                <a:close/>
              </a:path>
              <a:path w="1187450" h="320039">
                <a:moveTo>
                  <a:pt x="1179971" y="48768"/>
                </a:moveTo>
                <a:lnTo>
                  <a:pt x="1152143" y="48768"/>
                </a:lnTo>
                <a:lnTo>
                  <a:pt x="1155191" y="49529"/>
                </a:lnTo>
                <a:lnTo>
                  <a:pt x="1156715" y="52577"/>
                </a:lnTo>
                <a:lnTo>
                  <a:pt x="1155953" y="55625"/>
                </a:lnTo>
                <a:lnTo>
                  <a:pt x="1148909" y="65487"/>
                </a:lnTo>
                <a:lnTo>
                  <a:pt x="1174241" y="83820"/>
                </a:lnTo>
                <a:lnTo>
                  <a:pt x="1179971" y="48768"/>
                </a:lnTo>
                <a:close/>
              </a:path>
              <a:path w="1187450" h="320039">
                <a:moveTo>
                  <a:pt x="1152143" y="48768"/>
                </a:moveTo>
                <a:lnTo>
                  <a:pt x="1149096" y="50292"/>
                </a:lnTo>
                <a:lnTo>
                  <a:pt x="1141877" y="60398"/>
                </a:lnTo>
                <a:lnTo>
                  <a:pt x="1148909" y="65487"/>
                </a:lnTo>
                <a:lnTo>
                  <a:pt x="1155953" y="55625"/>
                </a:lnTo>
                <a:lnTo>
                  <a:pt x="1156715" y="52577"/>
                </a:lnTo>
                <a:lnTo>
                  <a:pt x="1155191" y="49529"/>
                </a:lnTo>
                <a:lnTo>
                  <a:pt x="1152143" y="48768"/>
                </a:lnTo>
                <a:close/>
              </a:path>
              <a:path w="1187450" h="320039">
                <a:moveTo>
                  <a:pt x="1187196" y="4572"/>
                </a:moveTo>
                <a:lnTo>
                  <a:pt x="1116329" y="41909"/>
                </a:lnTo>
                <a:lnTo>
                  <a:pt x="1141877" y="60398"/>
                </a:lnTo>
                <a:lnTo>
                  <a:pt x="1149096" y="50292"/>
                </a:lnTo>
                <a:lnTo>
                  <a:pt x="1152143" y="48768"/>
                </a:lnTo>
                <a:lnTo>
                  <a:pt x="1179971" y="48768"/>
                </a:lnTo>
                <a:lnTo>
                  <a:pt x="1187196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" name="object 16"/>
          <p:cNvSpPr/>
          <p:nvPr/>
        </p:nvSpPr>
        <p:spPr>
          <a:xfrm>
            <a:off x="2196570" y="2816012"/>
            <a:ext cx="632178" cy="209903"/>
          </a:xfrm>
          <a:custGeom>
            <a:avLst/>
            <a:gdLst/>
            <a:ahLst/>
            <a:cxnLst/>
            <a:rect l="l" t="t" r="r" b="b"/>
            <a:pathLst>
              <a:path w="650239" h="215900">
                <a:moveTo>
                  <a:pt x="5333" y="0"/>
                </a:moveTo>
                <a:lnTo>
                  <a:pt x="1524" y="762"/>
                </a:lnTo>
                <a:lnTo>
                  <a:pt x="0" y="3810"/>
                </a:lnTo>
                <a:lnTo>
                  <a:pt x="1524" y="6858"/>
                </a:lnTo>
                <a:lnTo>
                  <a:pt x="26669" y="35814"/>
                </a:lnTo>
                <a:lnTo>
                  <a:pt x="77724" y="91440"/>
                </a:lnTo>
                <a:lnTo>
                  <a:pt x="104393" y="116586"/>
                </a:lnTo>
                <a:lnTo>
                  <a:pt x="117347" y="128777"/>
                </a:lnTo>
                <a:lnTo>
                  <a:pt x="131063" y="140208"/>
                </a:lnTo>
                <a:lnTo>
                  <a:pt x="144780" y="150875"/>
                </a:lnTo>
                <a:lnTo>
                  <a:pt x="159257" y="160782"/>
                </a:lnTo>
                <a:lnTo>
                  <a:pt x="172974" y="170688"/>
                </a:lnTo>
                <a:lnTo>
                  <a:pt x="217931" y="192786"/>
                </a:lnTo>
                <a:lnTo>
                  <a:pt x="284988" y="210312"/>
                </a:lnTo>
                <a:lnTo>
                  <a:pt x="339089" y="215646"/>
                </a:lnTo>
                <a:lnTo>
                  <a:pt x="375665" y="215646"/>
                </a:lnTo>
                <a:lnTo>
                  <a:pt x="411480" y="212598"/>
                </a:lnTo>
                <a:lnTo>
                  <a:pt x="428244" y="210312"/>
                </a:lnTo>
                <a:lnTo>
                  <a:pt x="441655" y="207264"/>
                </a:lnTo>
                <a:lnTo>
                  <a:pt x="357377" y="207264"/>
                </a:lnTo>
                <a:lnTo>
                  <a:pt x="321563" y="205740"/>
                </a:lnTo>
                <a:lnTo>
                  <a:pt x="269747" y="198120"/>
                </a:lnTo>
                <a:lnTo>
                  <a:pt x="221742" y="184403"/>
                </a:lnTo>
                <a:lnTo>
                  <a:pt x="178307" y="163068"/>
                </a:lnTo>
                <a:lnTo>
                  <a:pt x="123443" y="121920"/>
                </a:lnTo>
                <a:lnTo>
                  <a:pt x="71627" y="71627"/>
                </a:lnTo>
                <a:lnTo>
                  <a:pt x="33527" y="29718"/>
                </a:lnTo>
                <a:lnTo>
                  <a:pt x="8381" y="762"/>
                </a:lnTo>
                <a:lnTo>
                  <a:pt x="5333" y="0"/>
                </a:lnTo>
                <a:close/>
              </a:path>
              <a:path w="650239" h="215900">
                <a:moveTo>
                  <a:pt x="609141" y="63228"/>
                </a:moveTo>
                <a:lnTo>
                  <a:pt x="585215" y="98298"/>
                </a:lnTo>
                <a:lnTo>
                  <a:pt x="556259" y="133350"/>
                </a:lnTo>
                <a:lnTo>
                  <a:pt x="523494" y="163068"/>
                </a:lnTo>
                <a:lnTo>
                  <a:pt x="486918" y="184403"/>
                </a:lnTo>
                <a:lnTo>
                  <a:pt x="443483" y="198120"/>
                </a:lnTo>
                <a:lnTo>
                  <a:pt x="393192" y="205740"/>
                </a:lnTo>
                <a:lnTo>
                  <a:pt x="357377" y="207264"/>
                </a:lnTo>
                <a:lnTo>
                  <a:pt x="441655" y="207264"/>
                </a:lnTo>
                <a:lnTo>
                  <a:pt x="489965" y="192786"/>
                </a:lnTo>
                <a:lnTo>
                  <a:pt x="528827" y="169925"/>
                </a:lnTo>
                <a:lnTo>
                  <a:pt x="562356" y="140208"/>
                </a:lnTo>
                <a:lnTo>
                  <a:pt x="592074" y="103632"/>
                </a:lnTo>
                <a:lnTo>
                  <a:pt x="601980" y="90677"/>
                </a:lnTo>
                <a:lnTo>
                  <a:pt x="611124" y="76962"/>
                </a:lnTo>
                <a:lnTo>
                  <a:pt x="616951" y="67856"/>
                </a:lnTo>
                <a:lnTo>
                  <a:pt x="609141" y="63228"/>
                </a:lnTo>
                <a:close/>
              </a:path>
              <a:path w="650239" h="215900">
                <a:moveTo>
                  <a:pt x="646386" y="51053"/>
                </a:moveTo>
                <a:lnTo>
                  <a:pt x="617982" y="51053"/>
                </a:lnTo>
                <a:lnTo>
                  <a:pt x="621792" y="51816"/>
                </a:lnTo>
                <a:lnTo>
                  <a:pt x="623315" y="54101"/>
                </a:lnTo>
                <a:lnTo>
                  <a:pt x="623315" y="57912"/>
                </a:lnTo>
                <a:lnTo>
                  <a:pt x="616951" y="67856"/>
                </a:lnTo>
                <a:lnTo>
                  <a:pt x="643889" y="83820"/>
                </a:lnTo>
                <a:lnTo>
                  <a:pt x="646386" y="51053"/>
                </a:lnTo>
                <a:close/>
              </a:path>
              <a:path w="650239" h="215900">
                <a:moveTo>
                  <a:pt x="617982" y="51053"/>
                </a:moveTo>
                <a:lnTo>
                  <a:pt x="615695" y="52577"/>
                </a:lnTo>
                <a:lnTo>
                  <a:pt x="609141" y="63228"/>
                </a:lnTo>
                <a:lnTo>
                  <a:pt x="616951" y="67856"/>
                </a:lnTo>
                <a:lnTo>
                  <a:pt x="623315" y="57912"/>
                </a:lnTo>
                <a:lnTo>
                  <a:pt x="623315" y="54101"/>
                </a:lnTo>
                <a:lnTo>
                  <a:pt x="621792" y="51816"/>
                </a:lnTo>
                <a:lnTo>
                  <a:pt x="617982" y="51053"/>
                </a:lnTo>
                <a:close/>
              </a:path>
              <a:path w="650239" h="215900">
                <a:moveTo>
                  <a:pt x="649986" y="3810"/>
                </a:moveTo>
                <a:lnTo>
                  <a:pt x="582168" y="47244"/>
                </a:lnTo>
                <a:lnTo>
                  <a:pt x="609141" y="63228"/>
                </a:lnTo>
                <a:lnTo>
                  <a:pt x="615695" y="52577"/>
                </a:lnTo>
                <a:lnTo>
                  <a:pt x="617982" y="51053"/>
                </a:lnTo>
                <a:lnTo>
                  <a:pt x="646386" y="51053"/>
                </a:lnTo>
                <a:lnTo>
                  <a:pt x="649986" y="38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" name="object 17"/>
          <p:cNvSpPr/>
          <p:nvPr/>
        </p:nvSpPr>
        <p:spPr>
          <a:xfrm>
            <a:off x="2196570" y="2816013"/>
            <a:ext cx="945796" cy="310533"/>
          </a:xfrm>
          <a:custGeom>
            <a:avLst/>
            <a:gdLst/>
            <a:ahLst/>
            <a:cxnLst/>
            <a:rect l="l" t="t" r="r" b="b"/>
            <a:pathLst>
              <a:path w="972819" h="319405">
                <a:moveTo>
                  <a:pt x="5333" y="0"/>
                </a:moveTo>
                <a:lnTo>
                  <a:pt x="1524" y="762"/>
                </a:lnTo>
                <a:lnTo>
                  <a:pt x="0" y="3810"/>
                </a:lnTo>
                <a:lnTo>
                  <a:pt x="1524" y="6858"/>
                </a:lnTo>
                <a:lnTo>
                  <a:pt x="38862" y="50292"/>
                </a:lnTo>
                <a:lnTo>
                  <a:pt x="57912" y="71627"/>
                </a:lnTo>
                <a:lnTo>
                  <a:pt x="76962" y="92201"/>
                </a:lnTo>
                <a:lnTo>
                  <a:pt x="96774" y="112775"/>
                </a:lnTo>
                <a:lnTo>
                  <a:pt x="115824" y="133350"/>
                </a:lnTo>
                <a:lnTo>
                  <a:pt x="155447" y="171450"/>
                </a:lnTo>
                <a:lnTo>
                  <a:pt x="195833" y="206501"/>
                </a:lnTo>
                <a:lnTo>
                  <a:pt x="237744" y="237744"/>
                </a:lnTo>
                <a:lnTo>
                  <a:pt x="280415" y="264414"/>
                </a:lnTo>
                <a:lnTo>
                  <a:pt x="303275" y="275082"/>
                </a:lnTo>
                <a:lnTo>
                  <a:pt x="313944" y="280416"/>
                </a:lnTo>
                <a:lnTo>
                  <a:pt x="325374" y="284988"/>
                </a:lnTo>
                <a:lnTo>
                  <a:pt x="337565" y="288798"/>
                </a:lnTo>
                <a:lnTo>
                  <a:pt x="348995" y="292608"/>
                </a:lnTo>
                <a:lnTo>
                  <a:pt x="399288" y="306324"/>
                </a:lnTo>
                <a:lnTo>
                  <a:pt x="451865" y="314706"/>
                </a:lnTo>
                <a:lnTo>
                  <a:pt x="506730" y="319277"/>
                </a:lnTo>
                <a:lnTo>
                  <a:pt x="560832" y="319277"/>
                </a:lnTo>
                <a:lnTo>
                  <a:pt x="587501" y="317753"/>
                </a:lnTo>
                <a:lnTo>
                  <a:pt x="614171" y="314706"/>
                </a:lnTo>
                <a:lnTo>
                  <a:pt x="640080" y="310896"/>
                </a:lnTo>
                <a:lnTo>
                  <a:pt x="534162" y="310896"/>
                </a:lnTo>
                <a:lnTo>
                  <a:pt x="506730" y="310134"/>
                </a:lnTo>
                <a:lnTo>
                  <a:pt x="453389" y="305562"/>
                </a:lnTo>
                <a:lnTo>
                  <a:pt x="401574" y="297180"/>
                </a:lnTo>
                <a:lnTo>
                  <a:pt x="352044" y="284225"/>
                </a:lnTo>
                <a:lnTo>
                  <a:pt x="307086" y="267462"/>
                </a:lnTo>
                <a:lnTo>
                  <a:pt x="284988" y="256032"/>
                </a:lnTo>
                <a:lnTo>
                  <a:pt x="274319" y="250698"/>
                </a:lnTo>
                <a:lnTo>
                  <a:pt x="263651" y="243840"/>
                </a:lnTo>
                <a:lnTo>
                  <a:pt x="252983" y="237744"/>
                </a:lnTo>
                <a:lnTo>
                  <a:pt x="242315" y="230124"/>
                </a:lnTo>
                <a:lnTo>
                  <a:pt x="181356" y="182880"/>
                </a:lnTo>
                <a:lnTo>
                  <a:pt x="141731" y="146303"/>
                </a:lnTo>
                <a:lnTo>
                  <a:pt x="102869" y="106680"/>
                </a:lnTo>
                <a:lnTo>
                  <a:pt x="64769" y="65532"/>
                </a:lnTo>
                <a:lnTo>
                  <a:pt x="8381" y="762"/>
                </a:lnTo>
                <a:lnTo>
                  <a:pt x="5333" y="0"/>
                </a:lnTo>
                <a:close/>
              </a:path>
              <a:path w="972819" h="319405">
                <a:moveTo>
                  <a:pt x="932211" y="63217"/>
                </a:moveTo>
                <a:lnTo>
                  <a:pt x="904494" y="107442"/>
                </a:lnTo>
                <a:lnTo>
                  <a:pt x="877062" y="147066"/>
                </a:lnTo>
                <a:lnTo>
                  <a:pt x="848868" y="182880"/>
                </a:lnTo>
                <a:lnTo>
                  <a:pt x="817626" y="215646"/>
                </a:lnTo>
                <a:lnTo>
                  <a:pt x="810006" y="223266"/>
                </a:lnTo>
                <a:lnTo>
                  <a:pt x="801624" y="230886"/>
                </a:lnTo>
                <a:lnTo>
                  <a:pt x="793242" y="237744"/>
                </a:lnTo>
                <a:lnTo>
                  <a:pt x="784097" y="243840"/>
                </a:lnTo>
                <a:lnTo>
                  <a:pt x="775715" y="250698"/>
                </a:lnTo>
                <a:lnTo>
                  <a:pt x="766571" y="256032"/>
                </a:lnTo>
                <a:lnTo>
                  <a:pt x="757427" y="262127"/>
                </a:lnTo>
                <a:lnTo>
                  <a:pt x="748283" y="267462"/>
                </a:lnTo>
                <a:lnTo>
                  <a:pt x="738377" y="272034"/>
                </a:lnTo>
                <a:lnTo>
                  <a:pt x="729233" y="276606"/>
                </a:lnTo>
                <a:lnTo>
                  <a:pt x="697230" y="288036"/>
                </a:lnTo>
                <a:lnTo>
                  <a:pt x="638556" y="301751"/>
                </a:lnTo>
                <a:lnTo>
                  <a:pt x="587501" y="308610"/>
                </a:lnTo>
                <a:lnTo>
                  <a:pt x="534162" y="310896"/>
                </a:lnTo>
                <a:lnTo>
                  <a:pt x="640080" y="310896"/>
                </a:lnTo>
                <a:lnTo>
                  <a:pt x="688847" y="300227"/>
                </a:lnTo>
                <a:lnTo>
                  <a:pt x="732282" y="284988"/>
                </a:lnTo>
                <a:lnTo>
                  <a:pt x="771144" y="264414"/>
                </a:lnTo>
                <a:lnTo>
                  <a:pt x="806957" y="237744"/>
                </a:lnTo>
                <a:lnTo>
                  <a:pt x="839724" y="206501"/>
                </a:lnTo>
                <a:lnTo>
                  <a:pt x="870203" y="171450"/>
                </a:lnTo>
                <a:lnTo>
                  <a:pt x="912113" y="112775"/>
                </a:lnTo>
                <a:lnTo>
                  <a:pt x="925068" y="91440"/>
                </a:lnTo>
                <a:lnTo>
                  <a:pt x="938021" y="70866"/>
                </a:lnTo>
                <a:lnTo>
                  <a:pt x="939856" y="67747"/>
                </a:lnTo>
                <a:lnTo>
                  <a:pt x="932211" y="63217"/>
                </a:lnTo>
                <a:close/>
              </a:path>
              <a:path w="972819" h="319405">
                <a:moveTo>
                  <a:pt x="969162" y="51053"/>
                </a:moveTo>
                <a:lnTo>
                  <a:pt x="941069" y="51053"/>
                </a:lnTo>
                <a:lnTo>
                  <a:pt x="944118" y="51816"/>
                </a:lnTo>
                <a:lnTo>
                  <a:pt x="946403" y="54101"/>
                </a:lnTo>
                <a:lnTo>
                  <a:pt x="945642" y="57912"/>
                </a:lnTo>
                <a:lnTo>
                  <a:pt x="939856" y="67747"/>
                </a:lnTo>
                <a:lnTo>
                  <a:pt x="966977" y="83820"/>
                </a:lnTo>
                <a:lnTo>
                  <a:pt x="969162" y="51053"/>
                </a:lnTo>
                <a:close/>
              </a:path>
              <a:path w="972819" h="319405">
                <a:moveTo>
                  <a:pt x="941069" y="51053"/>
                </a:moveTo>
                <a:lnTo>
                  <a:pt x="938021" y="53340"/>
                </a:lnTo>
                <a:lnTo>
                  <a:pt x="932211" y="63217"/>
                </a:lnTo>
                <a:lnTo>
                  <a:pt x="939856" y="67747"/>
                </a:lnTo>
                <a:lnTo>
                  <a:pt x="945642" y="57912"/>
                </a:lnTo>
                <a:lnTo>
                  <a:pt x="946403" y="54101"/>
                </a:lnTo>
                <a:lnTo>
                  <a:pt x="944118" y="51816"/>
                </a:lnTo>
                <a:lnTo>
                  <a:pt x="941069" y="51053"/>
                </a:lnTo>
                <a:close/>
              </a:path>
              <a:path w="972819" h="319405">
                <a:moveTo>
                  <a:pt x="972312" y="3810"/>
                </a:moveTo>
                <a:lnTo>
                  <a:pt x="905256" y="47244"/>
                </a:lnTo>
                <a:lnTo>
                  <a:pt x="932211" y="63217"/>
                </a:lnTo>
                <a:lnTo>
                  <a:pt x="938021" y="53340"/>
                </a:lnTo>
                <a:lnTo>
                  <a:pt x="941069" y="51053"/>
                </a:lnTo>
                <a:lnTo>
                  <a:pt x="969162" y="51053"/>
                </a:lnTo>
                <a:lnTo>
                  <a:pt x="972312" y="38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1418781" y="2450869"/>
          <a:ext cx="4728986" cy="3747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4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4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44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44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41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41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485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1411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141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1411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1448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1411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1448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1485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1374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65971">
                <a:tc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400" spc="5" dirty="0">
                          <a:latin typeface="Arial"/>
                          <a:cs typeface="Arial"/>
                        </a:rPr>
                        <a:t>13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9728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400" dirty="0">
                          <a:solidFill>
                            <a:srgbClr val="BFBFBF"/>
                          </a:solidFill>
                          <a:latin typeface="Arial"/>
                          <a:cs typeface="Arial"/>
                        </a:rPr>
                        <a:t>14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728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400" spc="5" dirty="0">
                          <a:latin typeface="Arial"/>
                          <a:cs typeface="Arial"/>
                        </a:rPr>
                        <a:t>16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9728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400" spc="5" dirty="0">
                          <a:latin typeface="Arial"/>
                          <a:cs typeface="Arial"/>
                        </a:rPr>
                        <a:t>24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728">
                      <a:solidFill>
                        <a:srgbClr val="000000"/>
                      </a:solidFill>
                      <a:prstDash val="solid"/>
                    </a:lnL>
                    <a:lnR w="9728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400" spc="5" dirty="0">
                          <a:latin typeface="Arial"/>
                          <a:cs typeface="Arial"/>
                        </a:rPr>
                        <a:t>21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728">
                      <a:solidFill>
                        <a:srgbClr val="000000"/>
                      </a:solidFill>
                      <a:prstDash val="solid"/>
                    </a:lnL>
                    <a:lnR w="9728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400" spc="5" dirty="0">
                          <a:latin typeface="Arial"/>
                          <a:cs typeface="Arial"/>
                        </a:rPr>
                        <a:t>19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728">
                      <a:solidFill>
                        <a:srgbClr val="000000"/>
                      </a:solidFill>
                      <a:prstDash val="solid"/>
                    </a:lnL>
                    <a:lnR w="9728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400" spc="5" dirty="0">
                          <a:latin typeface="Arial"/>
                          <a:cs typeface="Arial"/>
                        </a:rPr>
                        <a:t>68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728">
                      <a:solidFill>
                        <a:srgbClr val="000000"/>
                      </a:solidFill>
                      <a:prstDash val="solid"/>
                    </a:lnL>
                    <a:lnR w="9728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400" spc="5" dirty="0">
                          <a:latin typeface="Arial"/>
                          <a:cs typeface="Arial"/>
                        </a:rPr>
                        <a:t>65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728">
                      <a:solidFill>
                        <a:srgbClr val="000000"/>
                      </a:solidFill>
                      <a:prstDash val="solid"/>
                    </a:lnL>
                    <a:lnR w="9728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400" spc="5" dirty="0">
                          <a:latin typeface="Arial"/>
                          <a:cs typeface="Arial"/>
                        </a:rPr>
                        <a:t>26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728">
                      <a:solidFill>
                        <a:srgbClr val="000000"/>
                      </a:solidFill>
                      <a:prstDash val="solid"/>
                    </a:lnL>
                    <a:lnR w="9728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400" spc="5" dirty="0">
                          <a:latin typeface="Arial"/>
                          <a:cs typeface="Arial"/>
                        </a:rPr>
                        <a:t>32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728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31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9728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728">
                      <a:solidFill>
                        <a:srgbClr val="000000"/>
                      </a:solidFill>
                      <a:prstDash val="solid"/>
                    </a:lnL>
                    <a:lnR w="9728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728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object 19"/>
          <p:cNvSpPr/>
          <p:nvPr/>
        </p:nvSpPr>
        <p:spPr>
          <a:xfrm>
            <a:off x="3137429" y="1928496"/>
            <a:ext cx="1886656" cy="513027"/>
          </a:xfrm>
          <a:custGeom>
            <a:avLst/>
            <a:gdLst/>
            <a:ahLst/>
            <a:cxnLst/>
            <a:rect l="l" t="t" r="r" b="b"/>
            <a:pathLst>
              <a:path w="1940560" h="527685">
                <a:moveTo>
                  <a:pt x="1062990" y="0"/>
                </a:moveTo>
                <a:lnTo>
                  <a:pt x="1008888" y="762"/>
                </a:lnTo>
                <a:lnTo>
                  <a:pt x="954785" y="3048"/>
                </a:lnTo>
                <a:lnTo>
                  <a:pt x="900683" y="7620"/>
                </a:lnTo>
                <a:lnTo>
                  <a:pt x="847344" y="14477"/>
                </a:lnTo>
                <a:lnTo>
                  <a:pt x="794766" y="22098"/>
                </a:lnTo>
                <a:lnTo>
                  <a:pt x="744474" y="32003"/>
                </a:lnTo>
                <a:lnTo>
                  <a:pt x="694944" y="44196"/>
                </a:lnTo>
                <a:lnTo>
                  <a:pt x="625602" y="64770"/>
                </a:lnTo>
                <a:lnTo>
                  <a:pt x="559307" y="91440"/>
                </a:lnTo>
                <a:lnTo>
                  <a:pt x="494538" y="123444"/>
                </a:lnTo>
                <a:lnTo>
                  <a:pt x="451866" y="147827"/>
                </a:lnTo>
                <a:lnTo>
                  <a:pt x="369569" y="201168"/>
                </a:lnTo>
                <a:lnTo>
                  <a:pt x="349757" y="215646"/>
                </a:lnTo>
                <a:lnTo>
                  <a:pt x="329183" y="230124"/>
                </a:lnTo>
                <a:lnTo>
                  <a:pt x="309371" y="245364"/>
                </a:lnTo>
                <a:lnTo>
                  <a:pt x="289559" y="261366"/>
                </a:lnTo>
                <a:lnTo>
                  <a:pt x="269747" y="276606"/>
                </a:lnTo>
                <a:lnTo>
                  <a:pt x="230885" y="309372"/>
                </a:lnTo>
                <a:lnTo>
                  <a:pt x="192024" y="342900"/>
                </a:lnTo>
                <a:lnTo>
                  <a:pt x="115062" y="412242"/>
                </a:lnTo>
                <a:lnTo>
                  <a:pt x="39624" y="483108"/>
                </a:lnTo>
                <a:lnTo>
                  <a:pt x="1524" y="519684"/>
                </a:lnTo>
                <a:lnTo>
                  <a:pt x="0" y="522732"/>
                </a:lnTo>
                <a:lnTo>
                  <a:pt x="1524" y="525779"/>
                </a:lnTo>
                <a:lnTo>
                  <a:pt x="4572" y="527303"/>
                </a:lnTo>
                <a:lnTo>
                  <a:pt x="7619" y="525779"/>
                </a:lnTo>
                <a:lnTo>
                  <a:pt x="121919" y="418338"/>
                </a:lnTo>
                <a:lnTo>
                  <a:pt x="198119" y="349758"/>
                </a:lnTo>
                <a:lnTo>
                  <a:pt x="236981" y="316229"/>
                </a:lnTo>
                <a:lnTo>
                  <a:pt x="256031" y="299466"/>
                </a:lnTo>
                <a:lnTo>
                  <a:pt x="314706" y="252222"/>
                </a:lnTo>
                <a:lnTo>
                  <a:pt x="374904" y="208025"/>
                </a:lnTo>
                <a:lnTo>
                  <a:pt x="395478" y="194310"/>
                </a:lnTo>
                <a:lnTo>
                  <a:pt x="415290" y="180594"/>
                </a:lnTo>
                <a:lnTo>
                  <a:pt x="435864" y="167640"/>
                </a:lnTo>
                <a:lnTo>
                  <a:pt x="457200" y="155448"/>
                </a:lnTo>
                <a:lnTo>
                  <a:pt x="477774" y="143256"/>
                </a:lnTo>
                <a:lnTo>
                  <a:pt x="499109" y="131825"/>
                </a:lnTo>
                <a:lnTo>
                  <a:pt x="519683" y="120396"/>
                </a:lnTo>
                <a:lnTo>
                  <a:pt x="541019" y="109727"/>
                </a:lnTo>
                <a:lnTo>
                  <a:pt x="584454" y="90677"/>
                </a:lnTo>
                <a:lnTo>
                  <a:pt x="628650" y="73914"/>
                </a:lnTo>
                <a:lnTo>
                  <a:pt x="697992" y="52577"/>
                </a:lnTo>
                <a:lnTo>
                  <a:pt x="745997" y="41148"/>
                </a:lnTo>
                <a:lnTo>
                  <a:pt x="796290" y="31242"/>
                </a:lnTo>
                <a:lnTo>
                  <a:pt x="848868" y="22860"/>
                </a:lnTo>
                <a:lnTo>
                  <a:pt x="901445" y="16764"/>
                </a:lnTo>
                <a:lnTo>
                  <a:pt x="954785" y="12192"/>
                </a:lnTo>
                <a:lnTo>
                  <a:pt x="1008888" y="9906"/>
                </a:lnTo>
                <a:lnTo>
                  <a:pt x="1063752" y="8382"/>
                </a:lnTo>
                <a:lnTo>
                  <a:pt x="1228682" y="8382"/>
                </a:lnTo>
                <a:lnTo>
                  <a:pt x="1223009" y="7620"/>
                </a:lnTo>
                <a:lnTo>
                  <a:pt x="1170432" y="3048"/>
                </a:lnTo>
                <a:lnTo>
                  <a:pt x="1117092" y="762"/>
                </a:lnTo>
                <a:lnTo>
                  <a:pt x="1062990" y="0"/>
                </a:lnTo>
                <a:close/>
              </a:path>
              <a:path w="1940560" h="527685">
                <a:moveTo>
                  <a:pt x="1895645" y="466610"/>
                </a:moveTo>
                <a:lnTo>
                  <a:pt x="1869947" y="484632"/>
                </a:lnTo>
                <a:lnTo>
                  <a:pt x="1940052" y="522732"/>
                </a:lnTo>
                <a:lnTo>
                  <a:pt x="1933677" y="478536"/>
                </a:lnTo>
                <a:lnTo>
                  <a:pt x="1905000" y="478536"/>
                </a:lnTo>
                <a:lnTo>
                  <a:pt x="1902714" y="476250"/>
                </a:lnTo>
                <a:lnTo>
                  <a:pt x="1895645" y="466610"/>
                </a:lnTo>
                <a:close/>
              </a:path>
              <a:path w="1940560" h="527685">
                <a:moveTo>
                  <a:pt x="1902964" y="461477"/>
                </a:moveTo>
                <a:lnTo>
                  <a:pt x="1895645" y="466610"/>
                </a:lnTo>
                <a:lnTo>
                  <a:pt x="1902714" y="476250"/>
                </a:lnTo>
                <a:lnTo>
                  <a:pt x="1905000" y="478536"/>
                </a:lnTo>
                <a:lnTo>
                  <a:pt x="1908809" y="477774"/>
                </a:lnTo>
                <a:lnTo>
                  <a:pt x="1910333" y="474725"/>
                </a:lnTo>
                <a:lnTo>
                  <a:pt x="1909571" y="470916"/>
                </a:lnTo>
                <a:lnTo>
                  <a:pt x="1902964" y="461477"/>
                </a:lnTo>
                <a:close/>
              </a:path>
              <a:path w="1940560" h="527685">
                <a:moveTo>
                  <a:pt x="1928621" y="443484"/>
                </a:moveTo>
                <a:lnTo>
                  <a:pt x="1902964" y="461477"/>
                </a:lnTo>
                <a:lnTo>
                  <a:pt x="1909571" y="470916"/>
                </a:lnTo>
                <a:lnTo>
                  <a:pt x="1910333" y="474725"/>
                </a:lnTo>
                <a:lnTo>
                  <a:pt x="1908809" y="477774"/>
                </a:lnTo>
                <a:lnTo>
                  <a:pt x="1905000" y="478536"/>
                </a:lnTo>
                <a:lnTo>
                  <a:pt x="1933677" y="478536"/>
                </a:lnTo>
                <a:lnTo>
                  <a:pt x="1928621" y="443484"/>
                </a:lnTo>
                <a:close/>
              </a:path>
              <a:path w="1940560" h="527685">
                <a:moveTo>
                  <a:pt x="1228682" y="8382"/>
                </a:moveTo>
                <a:lnTo>
                  <a:pt x="1063752" y="8382"/>
                </a:lnTo>
                <a:lnTo>
                  <a:pt x="1117092" y="9906"/>
                </a:lnTo>
                <a:lnTo>
                  <a:pt x="1170432" y="12192"/>
                </a:lnTo>
                <a:lnTo>
                  <a:pt x="1222247" y="16764"/>
                </a:lnTo>
                <a:lnTo>
                  <a:pt x="1273302" y="22860"/>
                </a:lnTo>
                <a:lnTo>
                  <a:pt x="1322070" y="31242"/>
                </a:lnTo>
                <a:lnTo>
                  <a:pt x="1369314" y="41148"/>
                </a:lnTo>
                <a:lnTo>
                  <a:pt x="1413509" y="52577"/>
                </a:lnTo>
                <a:lnTo>
                  <a:pt x="1474470" y="73151"/>
                </a:lnTo>
                <a:lnTo>
                  <a:pt x="1513332" y="90677"/>
                </a:lnTo>
                <a:lnTo>
                  <a:pt x="1549145" y="109727"/>
                </a:lnTo>
                <a:lnTo>
                  <a:pt x="1584197" y="131064"/>
                </a:lnTo>
                <a:lnTo>
                  <a:pt x="1617726" y="154686"/>
                </a:lnTo>
                <a:lnTo>
                  <a:pt x="1650492" y="180594"/>
                </a:lnTo>
                <a:lnTo>
                  <a:pt x="1680971" y="208025"/>
                </a:lnTo>
                <a:lnTo>
                  <a:pt x="1710690" y="236982"/>
                </a:lnTo>
                <a:lnTo>
                  <a:pt x="1739645" y="267462"/>
                </a:lnTo>
                <a:lnTo>
                  <a:pt x="1781556" y="315468"/>
                </a:lnTo>
                <a:lnTo>
                  <a:pt x="1808226" y="348996"/>
                </a:lnTo>
                <a:lnTo>
                  <a:pt x="1834895" y="383286"/>
                </a:lnTo>
                <a:lnTo>
                  <a:pt x="1860804" y="418338"/>
                </a:lnTo>
                <a:lnTo>
                  <a:pt x="1885950" y="453390"/>
                </a:lnTo>
                <a:lnTo>
                  <a:pt x="1895645" y="466610"/>
                </a:lnTo>
                <a:lnTo>
                  <a:pt x="1841754" y="377951"/>
                </a:lnTo>
                <a:lnTo>
                  <a:pt x="1815083" y="343662"/>
                </a:lnTo>
                <a:lnTo>
                  <a:pt x="1788414" y="310134"/>
                </a:lnTo>
                <a:lnTo>
                  <a:pt x="1760220" y="277368"/>
                </a:lnTo>
                <a:lnTo>
                  <a:pt x="1746504" y="261366"/>
                </a:lnTo>
                <a:lnTo>
                  <a:pt x="1717547" y="230886"/>
                </a:lnTo>
                <a:lnTo>
                  <a:pt x="1687068" y="201168"/>
                </a:lnTo>
                <a:lnTo>
                  <a:pt x="1655826" y="173736"/>
                </a:lnTo>
                <a:lnTo>
                  <a:pt x="1623059" y="147827"/>
                </a:lnTo>
                <a:lnTo>
                  <a:pt x="1589532" y="123444"/>
                </a:lnTo>
                <a:lnTo>
                  <a:pt x="1553718" y="102108"/>
                </a:lnTo>
                <a:lnTo>
                  <a:pt x="1517142" y="82296"/>
                </a:lnTo>
                <a:lnTo>
                  <a:pt x="1478280" y="64770"/>
                </a:lnTo>
                <a:lnTo>
                  <a:pt x="1457706" y="57912"/>
                </a:lnTo>
                <a:lnTo>
                  <a:pt x="1437132" y="50292"/>
                </a:lnTo>
                <a:lnTo>
                  <a:pt x="1415795" y="44196"/>
                </a:lnTo>
                <a:lnTo>
                  <a:pt x="1370838" y="32003"/>
                </a:lnTo>
                <a:lnTo>
                  <a:pt x="1323594" y="22098"/>
                </a:lnTo>
                <a:lnTo>
                  <a:pt x="1274064" y="14477"/>
                </a:lnTo>
                <a:lnTo>
                  <a:pt x="1228682" y="838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" name="object 20"/>
          <p:cNvSpPr txBox="1"/>
          <p:nvPr/>
        </p:nvSpPr>
        <p:spPr>
          <a:xfrm>
            <a:off x="1516745" y="7664520"/>
            <a:ext cx="442648" cy="209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332750" algn="l"/>
              </a:tabLst>
            </a:pPr>
            <a:r>
              <a:rPr sz="1361" spc="5" dirty="0">
                <a:latin typeface="Arial"/>
                <a:cs typeface="Arial"/>
              </a:rPr>
              <a:t>0	1</a:t>
            </a:r>
            <a:endParaRPr sz="1361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145713" y="7674891"/>
            <a:ext cx="121620" cy="209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361" spc="5" dirty="0">
                <a:latin typeface="Arial"/>
                <a:cs typeface="Arial"/>
              </a:rPr>
              <a:t>2</a:t>
            </a:r>
            <a:endParaRPr sz="1361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466481" y="7664520"/>
            <a:ext cx="121620" cy="209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361" spc="5" dirty="0">
                <a:latin typeface="Arial"/>
                <a:cs typeface="Arial"/>
              </a:rPr>
              <a:t>3</a:t>
            </a:r>
            <a:endParaRPr sz="1361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916536" y="7167667"/>
            <a:ext cx="298803" cy="121003"/>
          </a:xfrm>
          <a:custGeom>
            <a:avLst/>
            <a:gdLst/>
            <a:ahLst/>
            <a:cxnLst/>
            <a:rect l="l" t="t" r="r" b="b"/>
            <a:pathLst>
              <a:path w="307339" h="124459">
                <a:moveTo>
                  <a:pt x="268344" y="60672"/>
                </a:moveTo>
                <a:lnTo>
                  <a:pt x="240792" y="72389"/>
                </a:lnTo>
                <a:lnTo>
                  <a:pt x="301751" y="124205"/>
                </a:lnTo>
                <a:lnTo>
                  <a:pt x="305104" y="73913"/>
                </a:lnTo>
                <a:lnTo>
                  <a:pt x="277368" y="73913"/>
                </a:lnTo>
                <a:lnTo>
                  <a:pt x="274319" y="71627"/>
                </a:lnTo>
                <a:lnTo>
                  <a:pt x="268344" y="60672"/>
                </a:lnTo>
                <a:close/>
              </a:path>
              <a:path w="307339" h="124459">
                <a:moveTo>
                  <a:pt x="118872" y="0"/>
                </a:moveTo>
                <a:lnTo>
                  <a:pt x="117348" y="0"/>
                </a:lnTo>
                <a:lnTo>
                  <a:pt x="115824" y="761"/>
                </a:lnTo>
                <a:lnTo>
                  <a:pt x="114300" y="761"/>
                </a:lnTo>
                <a:lnTo>
                  <a:pt x="109728" y="2285"/>
                </a:lnTo>
                <a:lnTo>
                  <a:pt x="106680" y="3809"/>
                </a:lnTo>
                <a:lnTo>
                  <a:pt x="103631" y="4571"/>
                </a:lnTo>
                <a:lnTo>
                  <a:pt x="99822" y="6095"/>
                </a:lnTo>
                <a:lnTo>
                  <a:pt x="92201" y="8381"/>
                </a:lnTo>
                <a:lnTo>
                  <a:pt x="76962" y="14477"/>
                </a:lnTo>
                <a:lnTo>
                  <a:pt x="70866" y="17525"/>
                </a:lnTo>
                <a:lnTo>
                  <a:pt x="64007" y="20573"/>
                </a:lnTo>
                <a:lnTo>
                  <a:pt x="57912" y="25145"/>
                </a:lnTo>
                <a:lnTo>
                  <a:pt x="21336" y="67817"/>
                </a:lnTo>
                <a:lnTo>
                  <a:pt x="14478" y="80771"/>
                </a:lnTo>
                <a:lnTo>
                  <a:pt x="7619" y="92963"/>
                </a:lnTo>
                <a:lnTo>
                  <a:pt x="0" y="105155"/>
                </a:lnTo>
                <a:lnTo>
                  <a:pt x="0" y="108965"/>
                </a:lnTo>
                <a:lnTo>
                  <a:pt x="2286" y="111251"/>
                </a:lnTo>
                <a:lnTo>
                  <a:pt x="5333" y="112013"/>
                </a:lnTo>
                <a:lnTo>
                  <a:pt x="8381" y="109727"/>
                </a:lnTo>
                <a:lnTo>
                  <a:pt x="15239" y="97535"/>
                </a:lnTo>
                <a:lnTo>
                  <a:pt x="22098" y="84581"/>
                </a:lnTo>
                <a:lnTo>
                  <a:pt x="29718" y="72389"/>
                </a:lnTo>
                <a:lnTo>
                  <a:pt x="58674" y="35813"/>
                </a:lnTo>
                <a:lnTo>
                  <a:pt x="87630" y="19811"/>
                </a:lnTo>
                <a:lnTo>
                  <a:pt x="95250" y="16763"/>
                </a:lnTo>
                <a:lnTo>
                  <a:pt x="102869" y="14477"/>
                </a:lnTo>
                <a:lnTo>
                  <a:pt x="106680" y="12953"/>
                </a:lnTo>
                <a:lnTo>
                  <a:pt x="112775" y="11429"/>
                </a:lnTo>
                <a:lnTo>
                  <a:pt x="115062" y="9905"/>
                </a:lnTo>
                <a:lnTo>
                  <a:pt x="117348" y="9905"/>
                </a:lnTo>
                <a:lnTo>
                  <a:pt x="118787" y="9186"/>
                </a:lnTo>
                <a:lnTo>
                  <a:pt x="118110" y="9143"/>
                </a:lnTo>
                <a:lnTo>
                  <a:pt x="119633" y="8381"/>
                </a:lnTo>
                <a:lnTo>
                  <a:pt x="227075" y="8381"/>
                </a:lnTo>
                <a:lnTo>
                  <a:pt x="220218" y="6095"/>
                </a:lnTo>
                <a:lnTo>
                  <a:pt x="216407" y="5333"/>
                </a:lnTo>
                <a:lnTo>
                  <a:pt x="212598" y="5333"/>
                </a:lnTo>
                <a:lnTo>
                  <a:pt x="208025" y="4571"/>
                </a:lnTo>
                <a:lnTo>
                  <a:pt x="202692" y="4571"/>
                </a:lnTo>
                <a:lnTo>
                  <a:pt x="197357" y="3809"/>
                </a:lnTo>
                <a:lnTo>
                  <a:pt x="185166" y="3809"/>
                </a:lnTo>
                <a:lnTo>
                  <a:pt x="178307" y="3047"/>
                </a:lnTo>
                <a:lnTo>
                  <a:pt x="169925" y="3047"/>
                </a:lnTo>
                <a:lnTo>
                  <a:pt x="161544" y="2285"/>
                </a:lnTo>
                <a:lnTo>
                  <a:pt x="152400" y="2285"/>
                </a:lnTo>
                <a:lnTo>
                  <a:pt x="142494" y="1523"/>
                </a:lnTo>
                <a:lnTo>
                  <a:pt x="118872" y="0"/>
                </a:lnTo>
                <a:close/>
              </a:path>
              <a:path w="307339" h="124459">
                <a:moveTo>
                  <a:pt x="276960" y="57008"/>
                </a:moveTo>
                <a:lnTo>
                  <a:pt x="268344" y="60672"/>
                </a:lnTo>
                <a:lnTo>
                  <a:pt x="274319" y="71627"/>
                </a:lnTo>
                <a:lnTo>
                  <a:pt x="277368" y="73913"/>
                </a:lnTo>
                <a:lnTo>
                  <a:pt x="280416" y="73151"/>
                </a:lnTo>
                <a:lnTo>
                  <a:pt x="282701" y="70865"/>
                </a:lnTo>
                <a:lnTo>
                  <a:pt x="282701" y="67055"/>
                </a:lnTo>
                <a:lnTo>
                  <a:pt x="276960" y="57008"/>
                </a:lnTo>
                <a:close/>
              </a:path>
              <a:path w="307339" h="124459">
                <a:moveTo>
                  <a:pt x="307086" y="44195"/>
                </a:moveTo>
                <a:lnTo>
                  <a:pt x="276960" y="57008"/>
                </a:lnTo>
                <a:lnTo>
                  <a:pt x="282701" y="67055"/>
                </a:lnTo>
                <a:lnTo>
                  <a:pt x="282701" y="70865"/>
                </a:lnTo>
                <a:lnTo>
                  <a:pt x="280416" y="73151"/>
                </a:lnTo>
                <a:lnTo>
                  <a:pt x="277368" y="73913"/>
                </a:lnTo>
                <a:lnTo>
                  <a:pt x="305104" y="73913"/>
                </a:lnTo>
                <a:lnTo>
                  <a:pt x="307086" y="44195"/>
                </a:lnTo>
                <a:close/>
              </a:path>
              <a:path w="307339" h="124459">
                <a:moveTo>
                  <a:pt x="265175" y="54863"/>
                </a:moveTo>
                <a:lnTo>
                  <a:pt x="268344" y="60672"/>
                </a:lnTo>
                <a:lnTo>
                  <a:pt x="276960" y="57008"/>
                </a:lnTo>
                <a:lnTo>
                  <a:pt x="276170" y="55625"/>
                </a:lnTo>
                <a:lnTo>
                  <a:pt x="265938" y="55625"/>
                </a:lnTo>
                <a:lnTo>
                  <a:pt x="265175" y="54863"/>
                </a:lnTo>
                <a:close/>
              </a:path>
              <a:path w="307339" h="124459">
                <a:moveTo>
                  <a:pt x="227837" y="8381"/>
                </a:moveTo>
                <a:lnTo>
                  <a:pt x="119633" y="8381"/>
                </a:lnTo>
                <a:lnTo>
                  <a:pt x="118872" y="9143"/>
                </a:lnTo>
                <a:lnTo>
                  <a:pt x="141731" y="10667"/>
                </a:lnTo>
                <a:lnTo>
                  <a:pt x="151637" y="10667"/>
                </a:lnTo>
                <a:lnTo>
                  <a:pt x="161544" y="11429"/>
                </a:lnTo>
                <a:lnTo>
                  <a:pt x="169925" y="12191"/>
                </a:lnTo>
                <a:lnTo>
                  <a:pt x="184404" y="12191"/>
                </a:lnTo>
                <a:lnTo>
                  <a:pt x="191262" y="12953"/>
                </a:lnTo>
                <a:lnTo>
                  <a:pt x="202692" y="12953"/>
                </a:lnTo>
                <a:lnTo>
                  <a:pt x="207263" y="13715"/>
                </a:lnTo>
                <a:lnTo>
                  <a:pt x="211074" y="13715"/>
                </a:lnTo>
                <a:lnTo>
                  <a:pt x="215645" y="14477"/>
                </a:lnTo>
                <a:lnTo>
                  <a:pt x="224789" y="16763"/>
                </a:lnTo>
                <a:lnTo>
                  <a:pt x="224028" y="16763"/>
                </a:lnTo>
                <a:lnTo>
                  <a:pt x="230124" y="19049"/>
                </a:lnTo>
                <a:lnTo>
                  <a:pt x="232410" y="20573"/>
                </a:lnTo>
                <a:lnTo>
                  <a:pt x="234695" y="22859"/>
                </a:lnTo>
                <a:lnTo>
                  <a:pt x="237744" y="24383"/>
                </a:lnTo>
                <a:lnTo>
                  <a:pt x="246125" y="32765"/>
                </a:lnTo>
                <a:lnTo>
                  <a:pt x="249174" y="36575"/>
                </a:lnTo>
                <a:lnTo>
                  <a:pt x="252983" y="40385"/>
                </a:lnTo>
                <a:lnTo>
                  <a:pt x="256794" y="44957"/>
                </a:lnTo>
                <a:lnTo>
                  <a:pt x="265938" y="55625"/>
                </a:lnTo>
                <a:lnTo>
                  <a:pt x="276170" y="55625"/>
                </a:lnTo>
                <a:lnTo>
                  <a:pt x="273557" y="51053"/>
                </a:lnTo>
                <a:lnTo>
                  <a:pt x="272795" y="50291"/>
                </a:lnTo>
                <a:lnTo>
                  <a:pt x="268224" y="44195"/>
                </a:lnTo>
                <a:lnTo>
                  <a:pt x="263651" y="39623"/>
                </a:lnTo>
                <a:lnTo>
                  <a:pt x="256031" y="30479"/>
                </a:lnTo>
                <a:lnTo>
                  <a:pt x="243078" y="17525"/>
                </a:lnTo>
                <a:lnTo>
                  <a:pt x="236981" y="12953"/>
                </a:lnTo>
                <a:lnTo>
                  <a:pt x="227837" y="8381"/>
                </a:lnTo>
                <a:close/>
              </a:path>
              <a:path w="307339" h="124459">
                <a:moveTo>
                  <a:pt x="119633" y="8381"/>
                </a:moveTo>
                <a:lnTo>
                  <a:pt x="118110" y="9143"/>
                </a:lnTo>
                <a:lnTo>
                  <a:pt x="118787" y="9186"/>
                </a:lnTo>
                <a:lnTo>
                  <a:pt x="119633" y="83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" name="object 24"/>
          <p:cNvSpPr/>
          <p:nvPr/>
        </p:nvSpPr>
        <p:spPr>
          <a:xfrm>
            <a:off x="1891346" y="6989869"/>
            <a:ext cx="642056" cy="303124"/>
          </a:xfrm>
          <a:custGeom>
            <a:avLst/>
            <a:gdLst/>
            <a:ahLst/>
            <a:cxnLst/>
            <a:rect l="l" t="t" r="r" b="b"/>
            <a:pathLst>
              <a:path w="660400" h="311784">
                <a:moveTo>
                  <a:pt x="327659" y="0"/>
                </a:moveTo>
                <a:lnTo>
                  <a:pt x="281939" y="2286"/>
                </a:lnTo>
                <a:lnTo>
                  <a:pt x="238506" y="8382"/>
                </a:lnTo>
                <a:lnTo>
                  <a:pt x="198119" y="19050"/>
                </a:lnTo>
                <a:lnTo>
                  <a:pt x="148589" y="43434"/>
                </a:lnTo>
                <a:lnTo>
                  <a:pt x="134874" y="54864"/>
                </a:lnTo>
                <a:lnTo>
                  <a:pt x="128015" y="60198"/>
                </a:lnTo>
                <a:lnTo>
                  <a:pt x="115062" y="73152"/>
                </a:lnTo>
                <a:lnTo>
                  <a:pt x="108965" y="80772"/>
                </a:lnTo>
                <a:lnTo>
                  <a:pt x="102869" y="87630"/>
                </a:lnTo>
                <a:lnTo>
                  <a:pt x="97536" y="95250"/>
                </a:lnTo>
                <a:lnTo>
                  <a:pt x="86106" y="111252"/>
                </a:lnTo>
                <a:lnTo>
                  <a:pt x="76200" y="128016"/>
                </a:lnTo>
                <a:lnTo>
                  <a:pt x="56387" y="163830"/>
                </a:lnTo>
                <a:lnTo>
                  <a:pt x="31241" y="222504"/>
                </a:lnTo>
                <a:lnTo>
                  <a:pt x="15239" y="263652"/>
                </a:lnTo>
                <a:lnTo>
                  <a:pt x="0" y="305562"/>
                </a:lnTo>
                <a:lnTo>
                  <a:pt x="0" y="309372"/>
                </a:lnTo>
                <a:lnTo>
                  <a:pt x="3047" y="311658"/>
                </a:lnTo>
                <a:lnTo>
                  <a:pt x="6095" y="311658"/>
                </a:lnTo>
                <a:lnTo>
                  <a:pt x="8381" y="308610"/>
                </a:lnTo>
                <a:lnTo>
                  <a:pt x="23621" y="266700"/>
                </a:lnTo>
                <a:lnTo>
                  <a:pt x="31241" y="246126"/>
                </a:lnTo>
                <a:lnTo>
                  <a:pt x="48006" y="205740"/>
                </a:lnTo>
                <a:lnTo>
                  <a:pt x="64769" y="167640"/>
                </a:lnTo>
                <a:lnTo>
                  <a:pt x="83819" y="131826"/>
                </a:lnTo>
                <a:lnTo>
                  <a:pt x="109727" y="92964"/>
                </a:lnTo>
                <a:lnTo>
                  <a:pt x="140207" y="60960"/>
                </a:lnTo>
                <a:lnTo>
                  <a:pt x="183641" y="34290"/>
                </a:lnTo>
                <a:lnTo>
                  <a:pt x="220218" y="22098"/>
                </a:lnTo>
                <a:lnTo>
                  <a:pt x="230124" y="19050"/>
                </a:lnTo>
                <a:lnTo>
                  <a:pt x="240030" y="17526"/>
                </a:lnTo>
                <a:lnTo>
                  <a:pt x="261365" y="13716"/>
                </a:lnTo>
                <a:lnTo>
                  <a:pt x="282701" y="10668"/>
                </a:lnTo>
                <a:lnTo>
                  <a:pt x="305562" y="9144"/>
                </a:lnTo>
                <a:lnTo>
                  <a:pt x="420369" y="9144"/>
                </a:lnTo>
                <a:lnTo>
                  <a:pt x="416813" y="8382"/>
                </a:lnTo>
                <a:lnTo>
                  <a:pt x="395477" y="4572"/>
                </a:lnTo>
                <a:lnTo>
                  <a:pt x="373380" y="2286"/>
                </a:lnTo>
                <a:lnTo>
                  <a:pt x="350519" y="762"/>
                </a:lnTo>
                <a:lnTo>
                  <a:pt x="327659" y="0"/>
                </a:lnTo>
                <a:close/>
              </a:path>
              <a:path w="660400" h="311784">
                <a:moveTo>
                  <a:pt x="621786" y="241539"/>
                </a:moveTo>
                <a:lnTo>
                  <a:pt x="592074" y="252222"/>
                </a:lnTo>
                <a:lnTo>
                  <a:pt x="650747" y="307086"/>
                </a:lnTo>
                <a:lnTo>
                  <a:pt x="656726" y="255270"/>
                </a:lnTo>
                <a:lnTo>
                  <a:pt x="628650" y="255270"/>
                </a:lnTo>
                <a:lnTo>
                  <a:pt x="626363" y="252984"/>
                </a:lnTo>
                <a:lnTo>
                  <a:pt x="621786" y="241539"/>
                </a:lnTo>
                <a:close/>
              </a:path>
              <a:path w="660400" h="311784">
                <a:moveTo>
                  <a:pt x="630291" y="238480"/>
                </a:moveTo>
                <a:lnTo>
                  <a:pt x="621786" y="241539"/>
                </a:lnTo>
                <a:lnTo>
                  <a:pt x="626363" y="252984"/>
                </a:lnTo>
                <a:lnTo>
                  <a:pt x="628650" y="255270"/>
                </a:lnTo>
                <a:lnTo>
                  <a:pt x="631697" y="255270"/>
                </a:lnTo>
                <a:lnTo>
                  <a:pt x="633983" y="252984"/>
                </a:lnTo>
                <a:lnTo>
                  <a:pt x="634745" y="249936"/>
                </a:lnTo>
                <a:lnTo>
                  <a:pt x="630291" y="238480"/>
                </a:lnTo>
                <a:close/>
              </a:path>
              <a:path w="660400" h="311784">
                <a:moveTo>
                  <a:pt x="659891" y="227838"/>
                </a:moveTo>
                <a:lnTo>
                  <a:pt x="630291" y="238480"/>
                </a:lnTo>
                <a:lnTo>
                  <a:pt x="634745" y="249936"/>
                </a:lnTo>
                <a:lnTo>
                  <a:pt x="633983" y="252984"/>
                </a:lnTo>
                <a:lnTo>
                  <a:pt x="631697" y="255270"/>
                </a:lnTo>
                <a:lnTo>
                  <a:pt x="656726" y="255270"/>
                </a:lnTo>
                <a:lnTo>
                  <a:pt x="659891" y="227838"/>
                </a:lnTo>
                <a:close/>
              </a:path>
              <a:path w="660400" h="311784">
                <a:moveTo>
                  <a:pt x="420369" y="9144"/>
                </a:moveTo>
                <a:lnTo>
                  <a:pt x="350519" y="9144"/>
                </a:lnTo>
                <a:lnTo>
                  <a:pt x="372618" y="10668"/>
                </a:lnTo>
                <a:lnTo>
                  <a:pt x="393953" y="13716"/>
                </a:lnTo>
                <a:lnTo>
                  <a:pt x="415289" y="17526"/>
                </a:lnTo>
                <a:lnTo>
                  <a:pt x="425195" y="19050"/>
                </a:lnTo>
                <a:lnTo>
                  <a:pt x="435101" y="22098"/>
                </a:lnTo>
                <a:lnTo>
                  <a:pt x="471677" y="34290"/>
                </a:lnTo>
                <a:lnTo>
                  <a:pt x="508253" y="55626"/>
                </a:lnTo>
                <a:lnTo>
                  <a:pt x="515112" y="61722"/>
                </a:lnTo>
                <a:lnTo>
                  <a:pt x="521207" y="67056"/>
                </a:lnTo>
                <a:lnTo>
                  <a:pt x="561594" y="115824"/>
                </a:lnTo>
                <a:lnTo>
                  <a:pt x="581406" y="149352"/>
                </a:lnTo>
                <a:lnTo>
                  <a:pt x="607313" y="205740"/>
                </a:lnTo>
                <a:lnTo>
                  <a:pt x="621786" y="241539"/>
                </a:lnTo>
                <a:lnTo>
                  <a:pt x="630291" y="238480"/>
                </a:lnTo>
                <a:lnTo>
                  <a:pt x="607313" y="182880"/>
                </a:lnTo>
                <a:lnTo>
                  <a:pt x="589026" y="145542"/>
                </a:lnTo>
                <a:lnTo>
                  <a:pt x="569213" y="111252"/>
                </a:lnTo>
                <a:lnTo>
                  <a:pt x="557783" y="95250"/>
                </a:lnTo>
                <a:lnTo>
                  <a:pt x="552450" y="87630"/>
                </a:lnTo>
                <a:lnTo>
                  <a:pt x="520445" y="54102"/>
                </a:lnTo>
                <a:lnTo>
                  <a:pt x="483107" y="29718"/>
                </a:lnTo>
                <a:lnTo>
                  <a:pt x="437388" y="12954"/>
                </a:lnTo>
                <a:lnTo>
                  <a:pt x="427481" y="10668"/>
                </a:lnTo>
                <a:lnTo>
                  <a:pt x="420369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" name="object 25"/>
          <p:cNvSpPr/>
          <p:nvPr/>
        </p:nvSpPr>
        <p:spPr>
          <a:xfrm>
            <a:off x="2572174" y="6930602"/>
            <a:ext cx="895791" cy="362391"/>
          </a:xfrm>
          <a:custGeom>
            <a:avLst/>
            <a:gdLst/>
            <a:ahLst/>
            <a:cxnLst/>
            <a:rect l="l" t="t" r="r" b="b"/>
            <a:pathLst>
              <a:path w="921385" h="372745">
                <a:moveTo>
                  <a:pt x="518160" y="0"/>
                </a:moveTo>
                <a:lnTo>
                  <a:pt x="492252" y="0"/>
                </a:lnTo>
                <a:lnTo>
                  <a:pt x="453390" y="2286"/>
                </a:lnTo>
                <a:lnTo>
                  <a:pt x="414528" y="7620"/>
                </a:lnTo>
                <a:lnTo>
                  <a:pt x="364998" y="19050"/>
                </a:lnTo>
                <a:lnTo>
                  <a:pt x="353568" y="22860"/>
                </a:lnTo>
                <a:lnTo>
                  <a:pt x="341375" y="26670"/>
                </a:lnTo>
                <a:lnTo>
                  <a:pt x="318516" y="35814"/>
                </a:lnTo>
                <a:lnTo>
                  <a:pt x="307848" y="40386"/>
                </a:lnTo>
                <a:lnTo>
                  <a:pt x="296418" y="46482"/>
                </a:lnTo>
                <a:lnTo>
                  <a:pt x="285750" y="51816"/>
                </a:lnTo>
                <a:lnTo>
                  <a:pt x="275844" y="57912"/>
                </a:lnTo>
                <a:lnTo>
                  <a:pt x="265175" y="64770"/>
                </a:lnTo>
                <a:lnTo>
                  <a:pt x="254508" y="72390"/>
                </a:lnTo>
                <a:lnTo>
                  <a:pt x="244602" y="79248"/>
                </a:lnTo>
                <a:lnTo>
                  <a:pt x="214122" y="104394"/>
                </a:lnTo>
                <a:lnTo>
                  <a:pt x="184404" y="131826"/>
                </a:lnTo>
                <a:lnTo>
                  <a:pt x="146304" y="172974"/>
                </a:lnTo>
                <a:lnTo>
                  <a:pt x="108966" y="217932"/>
                </a:lnTo>
                <a:lnTo>
                  <a:pt x="54102" y="290322"/>
                </a:lnTo>
                <a:lnTo>
                  <a:pt x="36575" y="315468"/>
                </a:lnTo>
                <a:lnTo>
                  <a:pt x="762" y="365760"/>
                </a:lnTo>
                <a:lnTo>
                  <a:pt x="0" y="368808"/>
                </a:lnTo>
                <a:lnTo>
                  <a:pt x="1524" y="371856"/>
                </a:lnTo>
                <a:lnTo>
                  <a:pt x="5334" y="372618"/>
                </a:lnTo>
                <a:lnTo>
                  <a:pt x="7619" y="371094"/>
                </a:lnTo>
                <a:lnTo>
                  <a:pt x="43434" y="320802"/>
                </a:lnTo>
                <a:lnTo>
                  <a:pt x="61722" y="295656"/>
                </a:lnTo>
                <a:lnTo>
                  <a:pt x="98298" y="246888"/>
                </a:lnTo>
                <a:lnTo>
                  <a:pt x="134874" y="201168"/>
                </a:lnTo>
                <a:lnTo>
                  <a:pt x="153162" y="179070"/>
                </a:lnTo>
                <a:lnTo>
                  <a:pt x="172212" y="158496"/>
                </a:lnTo>
                <a:lnTo>
                  <a:pt x="181356" y="147828"/>
                </a:lnTo>
                <a:lnTo>
                  <a:pt x="191262" y="138684"/>
                </a:lnTo>
                <a:lnTo>
                  <a:pt x="200406" y="128778"/>
                </a:lnTo>
                <a:lnTo>
                  <a:pt x="210312" y="119634"/>
                </a:lnTo>
                <a:lnTo>
                  <a:pt x="220218" y="111252"/>
                </a:lnTo>
                <a:lnTo>
                  <a:pt x="230124" y="102108"/>
                </a:lnTo>
                <a:lnTo>
                  <a:pt x="259842" y="79248"/>
                </a:lnTo>
                <a:lnTo>
                  <a:pt x="311658" y="48768"/>
                </a:lnTo>
                <a:lnTo>
                  <a:pt x="355854" y="31242"/>
                </a:lnTo>
                <a:lnTo>
                  <a:pt x="403860" y="19050"/>
                </a:lnTo>
                <a:lnTo>
                  <a:pt x="416813" y="16764"/>
                </a:lnTo>
                <a:lnTo>
                  <a:pt x="429006" y="14478"/>
                </a:lnTo>
                <a:lnTo>
                  <a:pt x="467106" y="9906"/>
                </a:lnTo>
                <a:lnTo>
                  <a:pt x="480060" y="9144"/>
                </a:lnTo>
                <a:lnTo>
                  <a:pt x="492252" y="9144"/>
                </a:lnTo>
                <a:lnTo>
                  <a:pt x="505206" y="8382"/>
                </a:lnTo>
                <a:lnTo>
                  <a:pt x="597662" y="8382"/>
                </a:lnTo>
                <a:lnTo>
                  <a:pt x="581406" y="5334"/>
                </a:lnTo>
                <a:lnTo>
                  <a:pt x="556260" y="2286"/>
                </a:lnTo>
                <a:lnTo>
                  <a:pt x="518160" y="0"/>
                </a:lnTo>
                <a:close/>
              </a:path>
              <a:path w="921385" h="372745">
                <a:moveTo>
                  <a:pt x="885116" y="305676"/>
                </a:moveTo>
                <a:lnTo>
                  <a:pt x="857250" y="319278"/>
                </a:lnTo>
                <a:lnTo>
                  <a:pt x="920496" y="368046"/>
                </a:lnTo>
                <a:lnTo>
                  <a:pt x="920967" y="318516"/>
                </a:lnTo>
                <a:lnTo>
                  <a:pt x="893063" y="318516"/>
                </a:lnTo>
                <a:lnTo>
                  <a:pt x="890015" y="316230"/>
                </a:lnTo>
                <a:lnTo>
                  <a:pt x="885116" y="305676"/>
                </a:lnTo>
                <a:close/>
              </a:path>
              <a:path w="921385" h="372745">
                <a:moveTo>
                  <a:pt x="893082" y="301788"/>
                </a:moveTo>
                <a:lnTo>
                  <a:pt x="885116" y="305676"/>
                </a:lnTo>
                <a:lnTo>
                  <a:pt x="890015" y="316230"/>
                </a:lnTo>
                <a:lnTo>
                  <a:pt x="893063" y="318516"/>
                </a:lnTo>
                <a:lnTo>
                  <a:pt x="896112" y="318516"/>
                </a:lnTo>
                <a:lnTo>
                  <a:pt x="898398" y="316230"/>
                </a:lnTo>
                <a:lnTo>
                  <a:pt x="898398" y="312420"/>
                </a:lnTo>
                <a:lnTo>
                  <a:pt x="893082" y="301788"/>
                </a:lnTo>
                <a:close/>
              </a:path>
              <a:path w="921385" h="372745">
                <a:moveTo>
                  <a:pt x="921258" y="288036"/>
                </a:moveTo>
                <a:lnTo>
                  <a:pt x="893082" y="301788"/>
                </a:lnTo>
                <a:lnTo>
                  <a:pt x="898398" y="312420"/>
                </a:lnTo>
                <a:lnTo>
                  <a:pt x="898398" y="316230"/>
                </a:lnTo>
                <a:lnTo>
                  <a:pt x="896112" y="318516"/>
                </a:lnTo>
                <a:lnTo>
                  <a:pt x="920967" y="318516"/>
                </a:lnTo>
                <a:lnTo>
                  <a:pt x="921258" y="288036"/>
                </a:lnTo>
                <a:close/>
              </a:path>
              <a:path w="921385" h="372745">
                <a:moveTo>
                  <a:pt x="597662" y="8382"/>
                </a:moveTo>
                <a:lnTo>
                  <a:pt x="505206" y="8382"/>
                </a:lnTo>
                <a:lnTo>
                  <a:pt x="518160" y="9144"/>
                </a:lnTo>
                <a:lnTo>
                  <a:pt x="530352" y="9144"/>
                </a:lnTo>
                <a:lnTo>
                  <a:pt x="543306" y="9906"/>
                </a:lnTo>
                <a:lnTo>
                  <a:pt x="579882" y="14478"/>
                </a:lnTo>
                <a:lnTo>
                  <a:pt x="592074" y="16764"/>
                </a:lnTo>
                <a:lnTo>
                  <a:pt x="603504" y="19050"/>
                </a:lnTo>
                <a:lnTo>
                  <a:pt x="615696" y="21336"/>
                </a:lnTo>
                <a:lnTo>
                  <a:pt x="659130" y="35052"/>
                </a:lnTo>
                <a:lnTo>
                  <a:pt x="698753" y="54102"/>
                </a:lnTo>
                <a:lnTo>
                  <a:pt x="741426" y="86106"/>
                </a:lnTo>
                <a:lnTo>
                  <a:pt x="781050" y="128778"/>
                </a:lnTo>
                <a:lnTo>
                  <a:pt x="787908" y="137922"/>
                </a:lnTo>
                <a:lnTo>
                  <a:pt x="795527" y="147828"/>
                </a:lnTo>
                <a:lnTo>
                  <a:pt x="829818" y="200406"/>
                </a:lnTo>
                <a:lnTo>
                  <a:pt x="855726" y="246888"/>
                </a:lnTo>
                <a:lnTo>
                  <a:pt x="880110" y="294894"/>
                </a:lnTo>
                <a:lnTo>
                  <a:pt x="885116" y="305676"/>
                </a:lnTo>
                <a:lnTo>
                  <a:pt x="893082" y="301788"/>
                </a:lnTo>
                <a:lnTo>
                  <a:pt x="863346" y="242316"/>
                </a:lnTo>
                <a:lnTo>
                  <a:pt x="837438" y="195834"/>
                </a:lnTo>
                <a:lnTo>
                  <a:pt x="810006" y="152400"/>
                </a:lnTo>
                <a:lnTo>
                  <a:pt x="794765" y="132588"/>
                </a:lnTo>
                <a:lnTo>
                  <a:pt x="787908" y="122682"/>
                </a:lnTo>
                <a:lnTo>
                  <a:pt x="755903" y="87630"/>
                </a:lnTo>
                <a:lnTo>
                  <a:pt x="721613" y="58674"/>
                </a:lnTo>
                <a:lnTo>
                  <a:pt x="712470" y="51816"/>
                </a:lnTo>
                <a:lnTo>
                  <a:pt x="702563" y="46482"/>
                </a:lnTo>
                <a:lnTo>
                  <a:pt x="693420" y="40386"/>
                </a:lnTo>
                <a:lnTo>
                  <a:pt x="683513" y="35814"/>
                </a:lnTo>
                <a:lnTo>
                  <a:pt x="662177" y="26670"/>
                </a:lnTo>
                <a:lnTo>
                  <a:pt x="640841" y="19050"/>
                </a:lnTo>
                <a:lnTo>
                  <a:pt x="629412" y="16002"/>
                </a:lnTo>
                <a:lnTo>
                  <a:pt x="617220" y="12954"/>
                </a:lnTo>
                <a:lnTo>
                  <a:pt x="605789" y="9906"/>
                </a:lnTo>
                <a:lnTo>
                  <a:pt x="597662" y="838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" name="object 26"/>
          <p:cNvSpPr/>
          <p:nvPr/>
        </p:nvSpPr>
        <p:spPr>
          <a:xfrm>
            <a:off x="2572174" y="6930602"/>
            <a:ext cx="1209410" cy="362391"/>
          </a:xfrm>
          <a:custGeom>
            <a:avLst/>
            <a:gdLst/>
            <a:ahLst/>
            <a:cxnLst/>
            <a:rect l="l" t="t" r="r" b="b"/>
            <a:pathLst>
              <a:path w="1243964" h="372745">
                <a:moveTo>
                  <a:pt x="699515" y="0"/>
                </a:moveTo>
                <a:lnTo>
                  <a:pt x="664463" y="0"/>
                </a:lnTo>
                <a:lnTo>
                  <a:pt x="611886" y="2286"/>
                </a:lnTo>
                <a:lnTo>
                  <a:pt x="543306" y="9906"/>
                </a:lnTo>
                <a:lnTo>
                  <a:pt x="493775" y="19050"/>
                </a:lnTo>
                <a:lnTo>
                  <a:pt x="430530" y="35814"/>
                </a:lnTo>
                <a:lnTo>
                  <a:pt x="372618" y="57912"/>
                </a:lnTo>
                <a:lnTo>
                  <a:pt x="316992" y="86868"/>
                </a:lnTo>
                <a:lnTo>
                  <a:pt x="276606" y="112776"/>
                </a:lnTo>
                <a:lnTo>
                  <a:pt x="262890" y="121920"/>
                </a:lnTo>
                <a:lnTo>
                  <a:pt x="224028" y="151638"/>
                </a:lnTo>
                <a:lnTo>
                  <a:pt x="172974" y="195072"/>
                </a:lnTo>
                <a:lnTo>
                  <a:pt x="122681" y="241554"/>
                </a:lnTo>
                <a:lnTo>
                  <a:pt x="73913" y="289560"/>
                </a:lnTo>
                <a:lnTo>
                  <a:pt x="762" y="364998"/>
                </a:lnTo>
                <a:lnTo>
                  <a:pt x="0" y="368808"/>
                </a:lnTo>
                <a:lnTo>
                  <a:pt x="1524" y="371856"/>
                </a:lnTo>
                <a:lnTo>
                  <a:pt x="4572" y="372618"/>
                </a:lnTo>
                <a:lnTo>
                  <a:pt x="7619" y="371856"/>
                </a:lnTo>
                <a:lnTo>
                  <a:pt x="55625" y="320802"/>
                </a:lnTo>
                <a:lnTo>
                  <a:pt x="104393" y="272034"/>
                </a:lnTo>
                <a:lnTo>
                  <a:pt x="153924" y="224028"/>
                </a:lnTo>
                <a:lnTo>
                  <a:pt x="229362" y="158496"/>
                </a:lnTo>
                <a:lnTo>
                  <a:pt x="281178" y="120396"/>
                </a:lnTo>
                <a:lnTo>
                  <a:pt x="321563" y="94488"/>
                </a:lnTo>
                <a:lnTo>
                  <a:pt x="362712" y="72390"/>
                </a:lnTo>
                <a:lnTo>
                  <a:pt x="404622" y="54102"/>
                </a:lnTo>
                <a:lnTo>
                  <a:pt x="464058" y="35052"/>
                </a:lnTo>
                <a:lnTo>
                  <a:pt x="528066" y="21336"/>
                </a:lnTo>
                <a:lnTo>
                  <a:pt x="578358" y="14478"/>
                </a:lnTo>
                <a:lnTo>
                  <a:pt x="630174" y="9906"/>
                </a:lnTo>
                <a:lnTo>
                  <a:pt x="647700" y="9144"/>
                </a:lnTo>
                <a:lnTo>
                  <a:pt x="664463" y="9144"/>
                </a:lnTo>
                <a:lnTo>
                  <a:pt x="681989" y="8382"/>
                </a:lnTo>
                <a:lnTo>
                  <a:pt x="806450" y="8382"/>
                </a:lnTo>
                <a:lnTo>
                  <a:pt x="784860" y="5334"/>
                </a:lnTo>
                <a:lnTo>
                  <a:pt x="750570" y="2286"/>
                </a:lnTo>
                <a:lnTo>
                  <a:pt x="699515" y="0"/>
                </a:lnTo>
                <a:close/>
              </a:path>
              <a:path w="1243964" h="372745">
                <a:moveTo>
                  <a:pt x="1200560" y="310669"/>
                </a:moveTo>
                <a:lnTo>
                  <a:pt x="1174241" y="327660"/>
                </a:lnTo>
                <a:lnTo>
                  <a:pt x="1243584" y="368046"/>
                </a:lnTo>
                <a:lnTo>
                  <a:pt x="1238308" y="322326"/>
                </a:lnTo>
                <a:lnTo>
                  <a:pt x="1210056" y="322326"/>
                </a:lnTo>
                <a:lnTo>
                  <a:pt x="1207008" y="320802"/>
                </a:lnTo>
                <a:lnTo>
                  <a:pt x="1200560" y="310669"/>
                </a:lnTo>
                <a:close/>
              </a:path>
              <a:path w="1243964" h="372745">
                <a:moveTo>
                  <a:pt x="1208367" y="305629"/>
                </a:moveTo>
                <a:lnTo>
                  <a:pt x="1200560" y="310669"/>
                </a:lnTo>
                <a:lnTo>
                  <a:pt x="1207008" y="320802"/>
                </a:lnTo>
                <a:lnTo>
                  <a:pt x="1210056" y="322326"/>
                </a:lnTo>
                <a:lnTo>
                  <a:pt x="1213103" y="321564"/>
                </a:lnTo>
                <a:lnTo>
                  <a:pt x="1215389" y="319278"/>
                </a:lnTo>
                <a:lnTo>
                  <a:pt x="1214627" y="315468"/>
                </a:lnTo>
                <a:lnTo>
                  <a:pt x="1208367" y="305629"/>
                </a:lnTo>
                <a:close/>
              </a:path>
              <a:path w="1243964" h="372745">
                <a:moveTo>
                  <a:pt x="1234439" y="288798"/>
                </a:moveTo>
                <a:lnTo>
                  <a:pt x="1208367" y="305629"/>
                </a:lnTo>
                <a:lnTo>
                  <a:pt x="1214627" y="315468"/>
                </a:lnTo>
                <a:lnTo>
                  <a:pt x="1215389" y="319278"/>
                </a:lnTo>
                <a:lnTo>
                  <a:pt x="1213103" y="321564"/>
                </a:lnTo>
                <a:lnTo>
                  <a:pt x="1210056" y="322326"/>
                </a:lnTo>
                <a:lnTo>
                  <a:pt x="1238308" y="322326"/>
                </a:lnTo>
                <a:lnTo>
                  <a:pt x="1234439" y="288798"/>
                </a:lnTo>
                <a:close/>
              </a:path>
              <a:path w="1243964" h="372745">
                <a:moveTo>
                  <a:pt x="806450" y="8382"/>
                </a:moveTo>
                <a:lnTo>
                  <a:pt x="681989" y="8382"/>
                </a:lnTo>
                <a:lnTo>
                  <a:pt x="699515" y="9144"/>
                </a:lnTo>
                <a:lnTo>
                  <a:pt x="716280" y="9144"/>
                </a:lnTo>
                <a:lnTo>
                  <a:pt x="733044" y="9906"/>
                </a:lnTo>
                <a:lnTo>
                  <a:pt x="783336" y="14478"/>
                </a:lnTo>
                <a:lnTo>
                  <a:pt x="832103" y="21336"/>
                </a:lnTo>
                <a:lnTo>
                  <a:pt x="891539" y="35052"/>
                </a:lnTo>
                <a:lnTo>
                  <a:pt x="931926" y="48768"/>
                </a:lnTo>
                <a:lnTo>
                  <a:pt x="969263" y="66294"/>
                </a:lnTo>
                <a:lnTo>
                  <a:pt x="1003553" y="86868"/>
                </a:lnTo>
                <a:lnTo>
                  <a:pt x="1046226" y="119634"/>
                </a:lnTo>
                <a:lnTo>
                  <a:pt x="1085850" y="158496"/>
                </a:lnTo>
                <a:lnTo>
                  <a:pt x="1122426" y="201168"/>
                </a:lnTo>
                <a:lnTo>
                  <a:pt x="1157477" y="246888"/>
                </a:lnTo>
                <a:lnTo>
                  <a:pt x="1191006" y="295656"/>
                </a:lnTo>
                <a:lnTo>
                  <a:pt x="1200560" y="310669"/>
                </a:lnTo>
                <a:lnTo>
                  <a:pt x="1208367" y="305629"/>
                </a:lnTo>
                <a:lnTo>
                  <a:pt x="1198626" y="290322"/>
                </a:lnTo>
                <a:lnTo>
                  <a:pt x="1181862" y="265938"/>
                </a:lnTo>
                <a:lnTo>
                  <a:pt x="1164336" y="241554"/>
                </a:lnTo>
                <a:lnTo>
                  <a:pt x="1147572" y="217932"/>
                </a:lnTo>
                <a:lnTo>
                  <a:pt x="1129284" y="195072"/>
                </a:lnTo>
                <a:lnTo>
                  <a:pt x="1110996" y="172974"/>
                </a:lnTo>
                <a:lnTo>
                  <a:pt x="1091946" y="152400"/>
                </a:lnTo>
                <a:lnTo>
                  <a:pt x="1082802" y="141732"/>
                </a:lnTo>
                <a:lnTo>
                  <a:pt x="1062227" y="122682"/>
                </a:lnTo>
                <a:lnTo>
                  <a:pt x="1052322" y="112776"/>
                </a:lnTo>
                <a:lnTo>
                  <a:pt x="1041653" y="104394"/>
                </a:lnTo>
                <a:lnTo>
                  <a:pt x="996696" y="71628"/>
                </a:lnTo>
                <a:lnTo>
                  <a:pt x="960882" y="51816"/>
                </a:lnTo>
                <a:lnTo>
                  <a:pt x="922020" y="35814"/>
                </a:lnTo>
                <a:lnTo>
                  <a:pt x="879348" y="22860"/>
                </a:lnTo>
                <a:lnTo>
                  <a:pt x="817626" y="9906"/>
                </a:lnTo>
                <a:lnTo>
                  <a:pt x="806450" y="838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" name="object 27"/>
          <p:cNvSpPr/>
          <p:nvPr/>
        </p:nvSpPr>
        <p:spPr>
          <a:xfrm>
            <a:off x="3147801" y="6829847"/>
            <a:ext cx="1524265" cy="463021"/>
          </a:xfrm>
          <a:custGeom>
            <a:avLst/>
            <a:gdLst/>
            <a:ahLst/>
            <a:cxnLst/>
            <a:rect l="l" t="t" r="r" b="b"/>
            <a:pathLst>
              <a:path w="1567814" h="476250">
                <a:moveTo>
                  <a:pt x="880872" y="0"/>
                </a:moveTo>
                <a:lnTo>
                  <a:pt x="837438" y="0"/>
                </a:lnTo>
                <a:lnTo>
                  <a:pt x="793241" y="1524"/>
                </a:lnTo>
                <a:lnTo>
                  <a:pt x="749046" y="4572"/>
                </a:lnTo>
                <a:lnTo>
                  <a:pt x="663701" y="16001"/>
                </a:lnTo>
                <a:lnTo>
                  <a:pt x="601217" y="28955"/>
                </a:lnTo>
                <a:lnTo>
                  <a:pt x="561594" y="39624"/>
                </a:lnTo>
                <a:lnTo>
                  <a:pt x="524256" y="51815"/>
                </a:lnTo>
                <a:lnTo>
                  <a:pt x="487679" y="66293"/>
                </a:lnTo>
                <a:lnTo>
                  <a:pt x="451865" y="83058"/>
                </a:lnTo>
                <a:lnTo>
                  <a:pt x="416813" y="101346"/>
                </a:lnTo>
                <a:lnTo>
                  <a:pt x="399288" y="112013"/>
                </a:lnTo>
                <a:lnTo>
                  <a:pt x="382524" y="121920"/>
                </a:lnTo>
                <a:lnTo>
                  <a:pt x="364998" y="133350"/>
                </a:lnTo>
                <a:lnTo>
                  <a:pt x="348234" y="144779"/>
                </a:lnTo>
                <a:lnTo>
                  <a:pt x="331470" y="156972"/>
                </a:lnTo>
                <a:lnTo>
                  <a:pt x="315467" y="169163"/>
                </a:lnTo>
                <a:lnTo>
                  <a:pt x="298703" y="181355"/>
                </a:lnTo>
                <a:lnTo>
                  <a:pt x="265938" y="208025"/>
                </a:lnTo>
                <a:lnTo>
                  <a:pt x="233934" y="235458"/>
                </a:lnTo>
                <a:lnTo>
                  <a:pt x="155448" y="309371"/>
                </a:lnTo>
                <a:lnTo>
                  <a:pt x="124206" y="340613"/>
                </a:lnTo>
                <a:lnTo>
                  <a:pt x="62484" y="403859"/>
                </a:lnTo>
                <a:lnTo>
                  <a:pt x="32003" y="436625"/>
                </a:lnTo>
                <a:lnTo>
                  <a:pt x="1524" y="468630"/>
                </a:lnTo>
                <a:lnTo>
                  <a:pt x="0" y="472439"/>
                </a:lnTo>
                <a:lnTo>
                  <a:pt x="1524" y="475488"/>
                </a:lnTo>
                <a:lnTo>
                  <a:pt x="5334" y="476250"/>
                </a:lnTo>
                <a:lnTo>
                  <a:pt x="8381" y="474725"/>
                </a:lnTo>
                <a:lnTo>
                  <a:pt x="38862" y="442721"/>
                </a:lnTo>
                <a:lnTo>
                  <a:pt x="69341" y="409956"/>
                </a:lnTo>
                <a:lnTo>
                  <a:pt x="99822" y="377951"/>
                </a:lnTo>
                <a:lnTo>
                  <a:pt x="130301" y="346709"/>
                </a:lnTo>
                <a:lnTo>
                  <a:pt x="192786" y="285750"/>
                </a:lnTo>
                <a:lnTo>
                  <a:pt x="224027" y="256794"/>
                </a:lnTo>
                <a:lnTo>
                  <a:pt x="272034" y="214884"/>
                </a:lnTo>
                <a:lnTo>
                  <a:pt x="304038" y="188975"/>
                </a:lnTo>
                <a:lnTo>
                  <a:pt x="336803" y="163829"/>
                </a:lnTo>
                <a:lnTo>
                  <a:pt x="387096" y="129539"/>
                </a:lnTo>
                <a:lnTo>
                  <a:pt x="403860" y="119634"/>
                </a:lnTo>
                <a:lnTo>
                  <a:pt x="421386" y="108965"/>
                </a:lnTo>
                <a:lnTo>
                  <a:pt x="438150" y="99822"/>
                </a:lnTo>
                <a:lnTo>
                  <a:pt x="455675" y="90677"/>
                </a:lnTo>
                <a:lnTo>
                  <a:pt x="473201" y="82296"/>
                </a:lnTo>
                <a:lnTo>
                  <a:pt x="491489" y="74675"/>
                </a:lnTo>
                <a:lnTo>
                  <a:pt x="509015" y="67055"/>
                </a:lnTo>
                <a:lnTo>
                  <a:pt x="545591" y="54101"/>
                </a:lnTo>
                <a:lnTo>
                  <a:pt x="583691" y="42672"/>
                </a:lnTo>
                <a:lnTo>
                  <a:pt x="643889" y="28955"/>
                </a:lnTo>
                <a:lnTo>
                  <a:pt x="685800" y="21336"/>
                </a:lnTo>
                <a:lnTo>
                  <a:pt x="750570" y="13715"/>
                </a:lnTo>
                <a:lnTo>
                  <a:pt x="815339" y="9143"/>
                </a:lnTo>
                <a:lnTo>
                  <a:pt x="837438" y="9143"/>
                </a:lnTo>
                <a:lnTo>
                  <a:pt x="859536" y="8381"/>
                </a:lnTo>
                <a:lnTo>
                  <a:pt x="998600" y="8381"/>
                </a:lnTo>
                <a:lnTo>
                  <a:pt x="988313" y="6858"/>
                </a:lnTo>
                <a:lnTo>
                  <a:pt x="966977" y="4572"/>
                </a:lnTo>
                <a:lnTo>
                  <a:pt x="924306" y="1524"/>
                </a:lnTo>
                <a:lnTo>
                  <a:pt x="880872" y="0"/>
                </a:lnTo>
                <a:close/>
              </a:path>
              <a:path w="1567814" h="476250">
                <a:moveTo>
                  <a:pt x="1525112" y="413910"/>
                </a:moveTo>
                <a:lnTo>
                  <a:pt x="1498853" y="430530"/>
                </a:lnTo>
                <a:lnTo>
                  <a:pt x="1567434" y="471677"/>
                </a:lnTo>
                <a:lnTo>
                  <a:pt x="1562598" y="425957"/>
                </a:lnTo>
                <a:lnTo>
                  <a:pt x="1534667" y="425957"/>
                </a:lnTo>
                <a:lnTo>
                  <a:pt x="1531620" y="423671"/>
                </a:lnTo>
                <a:lnTo>
                  <a:pt x="1525112" y="413910"/>
                </a:lnTo>
                <a:close/>
              </a:path>
              <a:path w="1567814" h="476250">
                <a:moveTo>
                  <a:pt x="1532864" y="409004"/>
                </a:moveTo>
                <a:lnTo>
                  <a:pt x="1525112" y="413910"/>
                </a:lnTo>
                <a:lnTo>
                  <a:pt x="1531620" y="423671"/>
                </a:lnTo>
                <a:lnTo>
                  <a:pt x="1534667" y="425957"/>
                </a:lnTo>
                <a:lnTo>
                  <a:pt x="1537715" y="425195"/>
                </a:lnTo>
                <a:lnTo>
                  <a:pt x="1539239" y="422148"/>
                </a:lnTo>
                <a:lnTo>
                  <a:pt x="1539239" y="419100"/>
                </a:lnTo>
                <a:lnTo>
                  <a:pt x="1532864" y="409004"/>
                </a:lnTo>
                <a:close/>
              </a:path>
              <a:path w="1567814" h="476250">
                <a:moveTo>
                  <a:pt x="1559052" y="392430"/>
                </a:moveTo>
                <a:lnTo>
                  <a:pt x="1532864" y="409004"/>
                </a:lnTo>
                <a:lnTo>
                  <a:pt x="1539239" y="419100"/>
                </a:lnTo>
                <a:lnTo>
                  <a:pt x="1539239" y="422148"/>
                </a:lnTo>
                <a:lnTo>
                  <a:pt x="1537715" y="425195"/>
                </a:lnTo>
                <a:lnTo>
                  <a:pt x="1534667" y="425957"/>
                </a:lnTo>
                <a:lnTo>
                  <a:pt x="1562598" y="425957"/>
                </a:lnTo>
                <a:lnTo>
                  <a:pt x="1559052" y="392430"/>
                </a:lnTo>
                <a:close/>
              </a:path>
              <a:path w="1567814" h="476250">
                <a:moveTo>
                  <a:pt x="998600" y="8381"/>
                </a:moveTo>
                <a:lnTo>
                  <a:pt x="859536" y="8381"/>
                </a:lnTo>
                <a:lnTo>
                  <a:pt x="880872" y="9143"/>
                </a:lnTo>
                <a:lnTo>
                  <a:pt x="902970" y="9143"/>
                </a:lnTo>
                <a:lnTo>
                  <a:pt x="966215" y="13715"/>
                </a:lnTo>
                <a:lnTo>
                  <a:pt x="1008126" y="18287"/>
                </a:lnTo>
                <a:lnTo>
                  <a:pt x="1067562" y="28955"/>
                </a:lnTo>
                <a:lnTo>
                  <a:pt x="1105662" y="38100"/>
                </a:lnTo>
                <a:lnTo>
                  <a:pt x="1175003" y="60198"/>
                </a:lnTo>
                <a:lnTo>
                  <a:pt x="1221486" y="82296"/>
                </a:lnTo>
                <a:lnTo>
                  <a:pt x="1264920" y="108965"/>
                </a:lnTo>
                <a:lnTo>
                  <a:pt x="1306067" y="140208"/>
                </a:lnTo>
                <a:lnTo>
                  <a:pt x="1344929" y="176022"/>
                </a:lnTo>
                <a:lnTo>
                  <a:pt x="1392936" y="227837"/>
                </a:lnTo>
                <a:lnTo>
                  <a:pt x="1404365" y="242315"/>
                </a:lnTo>
                <a:lnTo>
                  <a:pt x="1415796" y="256031"/>
                </a:lnTo>
                <a:lnTo>
                  <a:pt x="1437894" y="284988"/>
                </a:lnTo>
                <a:lnTo>
                  <a:pt x="1459991" y="315468"/>
                </a:lnTo>
                <a:lnTo>
                  <a:pt x="1481327" y="345948"/>
                </a:lnTo>
                <a:lnTo>
                  <a:pt x="1522476" y="409956"/>
                </a:lnTo>
                <a:lnTo>
                  <a:pt x="1525112" y="413910"/>
                </a:lnTo>
                <a:lnTo>
                  <a:pt x="1532864" y="409004"/>
                </a:lnTo>
                <a:lnTo>
                  <a:pt x="1530096" y="404621"/>
                </a:lnTo>
                <a:lnTo>
                  <a:pt x="1509522" y="372618"/>
                </a:lnTo>
                <a:lnTo>
                  <a:pt x="1466850" y="310133"/>
                </a:lnTo>
                <a:lnTo>
                  <a:pt x="1411224" y="236220"/>
                </a:lnTo>
                <a:lnTo>
                  <a:pt x="1375410" y="195072"/>
                </a:lnTo>
                <a:lnTo>
                  <a:pt x="1325117" y="144779"/>
                </a:lnTo>
                <a:lnTo>
                  <a:pt x="1284732" y="112013"/>
                </a:lnTo>
                <a:lnTo>
                  <a:pt x="1240536" y="83058"/>
                </a:lnTo>
                <a:lnTo>
                  <a:pt x="1194053" y="58674"/>
                </a:lnTo>
                <a:lnTo>
                  <a:pt x="1143762" y="39624"/>
                </a:lnTo>
                <a:lnTo>
                  <a:pt x="1069848" y="19812"/>
                </a:lnTo>
                <a:lnTo>
                  <a:pt x="1050036" y="16001"/>
                </a:lnTo>
                <a:lnTo>
                  <a:pt x="998600" y="83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" name="object 28"/>
          <p:cNvSpPr/>
          <p:nvPr/>
        </p:nvSpPr>
        <p:spPr>
          <a:xfrm>
            <a:off x="2928514" y="7649209"/>
            <a:ext cx="1468702" cy="412397"/>
          </a:xfrm>
          <a:custGeom>
            <a:avLst/>
            <a:gdLst/>
            <a:ahLst/>
            <a:cxnLst/>
            <a:rect l="l" t="t" r="r" b="b"/>
            <a:pathLst>
              <a:path w="1510664" h="424179">
                <a:moveTo>
                  <a:pt x="4571" y="0"/>
                </a:moveTo>
                <a:lnTo>
                  <a:pt x="1524" y="1523"/>
                </a:lnTo>
                <a:lnTo>
                  <a:pt x="0" y="4571"/>
                </a:lnTo>
                <a:lnTo>
                  <a:pt x="1524" y="7619"/>
                </a:lnTo>
                <a:lnTo>
                  <a:pt x="89915" y="93725"/>
                </a:lnTo>
                <a:lnTo>
                  <a:pt x="149351" y="148589"/>
                </a:lnTo>
                <a:lnTo>
                  <a:pt x="179831" y="176021"/>
                </a:lnTo>
                <a:lnTo>
                  <a:pt x="210312" y="201929"/>
                </a:lnTo>
                <a:lnTo>
                  <a:pt x="240791" y="227075"/>
                </a:lnTo>
                <a:lnTo>
                  <a:pt x="272034" y="250697"/>
                </a:lnTo>
                <a:lnTo>
                  <a:pt x="304038" y="273557"/>
                </a:lnTo>
                <a:lnTo>
                  <a:pt x="336041" y="294893"/>
                </a:lnTo>
                <a:lnTo>
                  <a:pt x="352043" y="305561"/>
                </a:lnTo>
                <a:lnTo>
                  <a:pt x="368046" y="314705"/>
                </a:lnTo>
                <a:lnTo>
                  <a:pt x="384810" y="324611"/>
                </a:lnTo>
                <a:lnTo>
                  <a:pt x="401574" y="332993"/>
                </a:lnTo>
                <a:lnTo>
                  <a:pt x="470153" y="364997"/>
                </a:lnTo>
                <a:lnTo>
                  <a:pt x="505205" y="377189"/>
                </a:lnTo>
                <a:lnTo>
                  <a:pt x="522731" y="383285"/>
                </a:lnTo>
                <a:lnTo>
                  <a:pt x="541781" y="387857"/>
                </a:lnTo>
                <a:lnTo>
                  <a:pt x="560069" y="393191"/>
                </a:lnTo>
                <a:lnTo>
                  <a:pt x="579881" y="397763"/>
                </a:lnTo>
                <a:lnTo>
                  <a:pt x="639317" y="409193"/>
                </a:lnTo>
                <a:lnTo>
                  <a:pt x="722376" y="419099"/>
                </a:lnTo>
                <a:lnTo>
                  <a:pt x="764286" y="422147"/>
                </a:lnTo>
                <a:lnTo>
                  <a:pt x="806958" y="423671"/>
                </a:lnTo>
                <a:lnTo>
                  <a:pt x="848867" y="423671"/>
                </a:lnTo>
                <a:lnTo>
                  <a:pt x="890777" y="422147"/>
                </a:lnTo>
                <a:lnTo>
                  <a:pt x="931926" y="419099"/>
                </a:lnTo>
                <a:lnTo>
                  <a:pt x="972312" y="414527"/>
                </a:lnTo>
                <a:lnTo>
                  <a:pt x="806958" y="414527"/>
                </a:lnTo>
                <a:lnTo>
                  <a:pt x="765048" y="413003"/>
                </a:lnTo>
                <a:lnTo>
                  <a:pt x="701801" y="408431"/>
                </a:lnTo>
                <a:lnTo>
                  <a:pt x="621029" y="397001"/>
                </a:lnTo>
                <a:lnTo>
                  <a:pt x="562355" y="384047"/>
                </a:lnTo>
                <a:lnTo>
                  <a:pt x="508253" y="368807"/>
                </a:lnTo>
                <a:lnTo>
                  <a:pt x="456438" y="348995"/>
                </a:lnTo>
                <a:lnTo>
                  <a:pt x="438912" y="342137"/>
                </a:lnTo>
                <a:lnTo>
                  <a:pt x="422148" y="333755"/>
                </a:lnTo>
                <a:lnTo>
                  <a:pt x="406146" y="325373"/>
                </a:lnTo>
                <a:lnTo>
                  <a:pt x="389381" y="316991"/>
                </a:lnTo>
                <a:lnTo>
                  <a:pt x="372617" y="307085"/>
                </a:lnTo>
                <a:lnTo>
                  <a:pt x="356615" y="297941"/>
                </a:lnTo>
                <a:lnTo>
                  <a:pt x="340613" y="287273"/>
                </a:lnTo>
                <a:lnTo>
                  <a:pt x="324612" y="277367"/>
                </a:lnTo>
                <a:lnTo>
                  <a:pt x="308610" y="265937"/>
                </a:lnTo>
                <a:lnTo>
                  <a:pt x="293369" y="255269"/>
                </a:lnTo>
                <a:lnTo>
                  <a:pt x="277367" y="243839"/>
                </a:lnTo>
                <a:lnTo>
                  <a:pt x="246887" y="219455"/>
                </a:lnTo>
                <a:lnTo>
                  <a:pt x="215645" y="195071"/>
                </a:lnTo>
                <a:lnTo>
                  <a:pt x="155447" y="142493"/>
                </a:lnTo>
                <a:lnTo>
                  <a:pt x="125730" y="115061"/>
                </a:lnTo>
                <a:lnTo>
                  <a:pt x="66293" y="58673"/>
                </a:lnTo>
                <a:lnTo>
                  <a:pt x="7619" y="1523"/>
                </a:lnTo>
                <a:lnTo>
                  <a:pt x="4571" y="0"/>
                </a:lnTo>
                <a:close/>
              </a:path>
              <a:path w="1510664" h="424179">
                <a:moveTo>
                  <a:pt x="1465835" y="61092"/>
                </a:moveTo>
                <a:lnTo>
                  <a:pt x="1447038" y="87629"/>
                </a:lnTo>
                <a:lnTo>
                  <a:pt x="1427226" y="115823"/>
                </a:lnTo>
                <a:lnTo>
                  <a:pt x="1406652" y="142493"/>
                </a:lnTo>
                <a:lnTo>
                  <a:pt x="1363979" y="195071"/>
                </a:lnTo>
                <a:lnTo>
                  <a:pt x="1330452" y="232409"/>
                </a:lnTo>
                <a:lnTo>
                  <a:pt x="1283969" y="277367"/>
                </a:lnTo>
                <a:lnTo>
                  <a:pt x="1245869" y="307847"/>
                </a:lnTo>
                <a:lnTo>
                  <a:pt x="1191767" y="342137"/>
                </a:lnTo>
                <a:lnTo>
                  <a:pt x="1132331" y="368807"/>
                </a:lnTo>
                <a:lnTo>
                  <a:pt x="1047750" y="393191"/>
                </a:lnTo>
                <a:lnTo>
                  <a:pt x="971550" y="406145"/>
                </a:lnTo>
                <a:lnTo>
                  <a:pt x="890777" y="413003"/>
                </a:lnTo>
                <a:lnTo>
                  <a:pt x="848867" y="414527"/>
                </a:lnTo>
                <a:lnTo>
                  <a:pt x="972312" y="414527"/>
                </a:lnTo>
                <a:lnTo>
                  <a:pt x="1011936" y="409193"/>
                </a:lnTo>
                <a:lnTo>
                  <a:pt x="1067562" y="397763"/>
                </a:lnTo>
                <a:lnTo>
                  <a:pt x="1102614" y="387857"/>
                </a:lnTo>
                <a:lnTo>
                  <a:pt x="1119377" y="383285"/>
                </a:lnTo>
                <a:lnTo>
                  <a:pt x="1165860" y="364997"/>
                </a:lnTo>
                <a:lnTo>
                  <a:pt x="1210055" y="342137"/>
                </a:lnTo>
                <a:lnTo>
                  <a:pt x="1223772" y="332993"/>
                </a:lnTo>
                <a:lnTo>
                  <a:pt x="1237488" y="324611"/>
                </a:lnTo>
                <a:lnTo>
                  <a:pt x="1277112" y="294893"/>
                </a:lnTo>
                <a:lnTo>
                  <a:pt x="1325879" y="250697"/>
                </a:lnTo>
                <a:lnTo>
                  <a:pt x="1370838" y="201167"/>
                </a:lnTo>
                <a:lnTo>
                  <a:pt x="1413510" y="148589"/>
                </a:lnTo>
                <a:lnTo>
                  <a:pt x="1454658" y="92963"/>
                </a:lnTo>
                <a:lnTo>
                  <a:pt x="1473121" y="66108"/>
                </a:lnTo>
                <a:lnTo>
                  <a:pt x="1465835" y="61092"/>
                </a:lnTo>
                <a:close/>
              </a:path>
              <a:path w="1510664" h="424179">
                <a:moveTo>
                  <a:pt x="1503799" y="49529"/>
                </a:moveTo>
                <a:lnTo>
                  <a:pt x="1475231" y="49529"/>
                </a:lnTo>
                <a:lnTo>
                  <a:pt x="1479041" y="50291"/>
                </a:lnTo>
                <a:lnTo>
                  <a:pt x="1480565" y="52577"/>
                </a:lnTo>
                <a:lnTo>
                  <a:pt x="1479803" y="56387"/>
                </a:lnTo>
                <a:lnTo>
                  <a:pt x="1473121" y="66108"/>
                </a:lnTo>
                <a:lnTo>
                  <a:pt x="1498853" y="83819"/>
                </a:lnTo>
                <a:lnTo>
                  <a:pt x="1503799" y="49529"/>
                </a:lnTo>
                <a:close/>
              </a:path>
              <a:path w="1510664" h="424179">
                <a:moveTo>
                  <a:pt x="1475231" y="49529"/>
                </a:moveTo>
                <a:lnTo>
                  <a:pt x="1472946" y="51053"/>
                </a:lnTo>
                <a:lnTo>
                  <a:pt x="1465835" y="61092"/>
                </a:lnTo>
                <a:lnTo>
                  <a:pt x="1473121" y="66108"/>
                </a:lnTo>
                <a:lnTo>
                  <a:pt x="1479803" y="56387"/>
                </a:lnTo>
                <a:lnTo>
                  <a:pt x="1480565" y="52577"/>
                </a:lnTo>
                <a:lnTo>
                  <a:pt x="1479041" y="50291"/>
                </a:lnTo>
                <a:lnTo>
                  <a:pt x="1475231" y="49529"/>
                </a:lnTo>
                <a:close/>
              </a:path>
              <a:path w="1510664" h="424179">
                <a:moveTo>
                  <a:pt x="1510284" y="4571"/>
                </a:moveTo>
                <a:lnTo>
                  <a:pt x="1440179" y="43433"/>
                </a:lnTo>
                <a:lnTo>
                  <a:pt x="1465835" y="61092"/>
                </a:lnTo>
                <a:lnTo>
                  <a:pt x="1472946" y="51053"/>
                </a:lnTo>
                <a:lnTo>
                  <a:pt x="1475231" y="49529"/>
                </a:lnTo>
                <a:lnTo>
                  <a:pt x="1503799" y="49529"/>
                </a:lnTo>
                <a:lnTo>
                  <a:pt x="1510284" y="45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" name="object 29"/>
          <p:cNvSpPr/>
          <p:nvPr/>
        </p:nvSpPr>
        <p:spPr>
          <a:xfrm>
            <a:off x="2928513" y="7649209"/>
            <a:ext cx="1154465" cy="311150"/>
          </a:xfrm>
          <a:custGeom>
            <a:avLst/>
            <a:gdLst/>
            <a:ahLst/>
            <a:cxnLst/>
            <a:rect l="l" t="t" r="r" b="b"/>
            <a:pathLst>
              <a:path w="1187450" h="320040">
                <a:moveTo>
                  <a:pt x="4571" y="0"/>
                </a:moveTo>
                <a:lnTo>
                  <a:pt x="1524" y="1523"/>
                </a:lnTo>
                <a:lnTo>
                  <a:pt x="0" y="4571"/>
                </a:lnTo>
                <a:lnTo>
                  <a:pt x="1524" y="7619"/>
                </a:lnTo>
                <a:lnTo>
                  <a:pt x="70865" y="72389"/>
                </a:lnTo>
                <a:lnTo>
                  <a:pt x="141731" y="134111"/>
                </a:lnTo>
                <a:lnTo>
                  <a:pt x="189737" y="172211"/>
                </a:lnTo>
                <a:lnTo>
                  <a:pt x="239267" y="207263"/>
                </a:lnTo>
                <a:lnTo>
                  <a:pt x="290322" y="238505"/>
                </a:lnTo>
                <a:lnTo>
                  <a:pt x="329184" y="258317"/>
                </a:lnTo>
                <a:lnTo>
                  <a:pt x="342900" y="264413"/>
                </a:lnTo>
                <a:lnTo>
                  <a:pt x="355853" y="270509"/>
                </a:lnTo>
                <a:lnTo>
                  <a:pt x="369569" y="275843"/>
                </a:lnTo>
                <a:lnTo>
                  <a:pt x="383286" y="280415"/>
                </a:lnTo>
                <a:lnTo>
                  <a:pt x="397763" y="284987"/>
                </a:lnTo>
                <a:lnTo>
                  <a:pt x="411479" y="289559"/>
                </a:lnTo>
                <a:lnTo>
                  <a:pt x="486917" y="306323"/>
                </a:lnTo>
                <a:lnTo>
                  <a:pt x="551688" y="314705"/>
                </a:lnTo>
                <a:lnTo>
                  <a:pt x="617981" y="319277"/>
                </a:lnTo>
                <a:lnTo>
                  <a:pt x="651510" y="320039"/>
                </a:lnTo>
                <a:lnTo>
                  <a:pt x="684276" y="319277"/>
                </a:lnTo>
                <a:lnTo>
                  <a:pt x="717041" y="317753"/>
                </a:lnTo>
                <a:lnTo>
                  <a:pt x="780288" y="311657"/>
                </a:lnTo>
                <a:lnTo>
                  <a:pt x="784288" y="310895"/>
                </a:lnTo>
                <a:lnTo>
                  <a:pt x="651510" y="310895"/>
                </a:lnTo>
                <a:lnTo>
                  <a:pt x="618743" y="310133"/>
                </a:lnTo>
                <a:lnTo>
                  <a:pt x="552450" y="306323"/>
                </a:lnTo>
                <a:lnTo>
                  <a:pt x="457962" y="291845"/>
                </a:lnTo>
                <a:lnTo>
                  <a:pt x="443484" y="288035"/>
                </a:lnTo>
                <a:lnTo>
                  <a:pt x="428243" y="284987"/>
                </a:lnTo>
                <a:lnTo>
                  <a:pt x="414527" y="280415"/>
                </a:lnTo>
                <a:lnTo>
                  <a:pt x="400050" y="276605"/>
                </a:lnTo>
                <a:lnTo>
                  <a:pt x="386334" y="272033"/>
                </a:lnTo>
                <a:lnTo>
                  <a:pt x="346710" y="256793"/>
                </a:lnTo>
                <a:lnTo>
                  <a:pt x="320039" y="243839"/>
                </a:lnTo>
                <a:lnTo>
                  <a:pt x="307086" y="237743"/>
                </a:lnTo>
                <a:lnTo>
                  <a:pt x="294131" y="230885"/>
                </a:lnTo>
                <a:lnTo>
                  <a:pt x="281939" y="223265"/>
                </a:lnTo>
                <a:lnTo>
                  <a:pt x="268986" y="215645"/>
                </a:lnTo>
                <a:lnTo>
                  <a:pt x="243839" y="199643"/>
                </a:lnTo>
                <a:lnTo>
                  <a:pt x="219456" y="182879"/>
                </a:lnTo>
                <a:lnTo>
                  <a:pt x="195071" y="165353"/>
                </a:lnTo>
                <a:lnTo>
                  <a:pt x="171450" y="146303"/>
                </a:lnTo>
                <a:lnTo>
                  <a:pt x="147065" y="127253"/>
                </a:lnTo>
                <a:lnTo>
                  <a:pt x="123443" y="106679"/>
                </a:lnTo>
                <a:lnTo>
                  <a:pt x="100583" y="86105"/>
                </a:lnTo>
                <a:lnTo>
                  <a:pt x="76962" y="65531"/>
                </a:lnTo>
                <a:lnTo>
                  <a:pt x="7619" y="761"/>
                </a:lnTo>
                <a:lnTo>
                  <a:pt x="4571" y="0"/>
                </a:lnTo>
                <a:close/>
              </a:path>
              <a:path w="1187450" h="320040">
                <a:moveTo>
                  <a:pt x="1142076" y="60119"/>
                </a:moveTo>
                <a:lnTo>
                  <a:pt x="1105662" y="107441"/>
                </a:lnTo>
                <a:lnTo>
                  <a:pt x="1072134" y="147065"/>
                </a:lnTo>
                <a:lnTo>
                  <a:pt x="1037081" y="182879"/>
                </a:lnTo>
                <a:lnTo>
                  <a:pt x="979169" y="230885"/>
                </a:lnTo>
                <a:lnTo>
                  <a:pt x="936498" y="256793"/>
                </a:lnTo>
                <a:lnTo>
                  <a:pt x="890015" y="276605"/>
                </a:lnTo>
                <a:lnTo>
                  <a:pt x="877824" y="280415"/>
                </a:lnTo>
                <a:lnTo>
                  <a:pt x="864869" y="284987"/>
                </a:lnTo>
                <a:lnTo>
                  <a:pt x="851915" y="288035"/>
                </a:lnTo>
                <a:lnTo>
                  <a:pt x="838200" y="291845"/>
                </a:lnTo>
                <a:lnTo>
                  <a:pt x="823722" y="294893"/>
                </a:lnTo>
                <a:lnTo>
                  <a:pt x="809243" y="297179"/>
                </a:lnTo>
                <a:lnTo>
                  <a:pt x="794765" y="300227"/>
                </a:lnTo>
                <a:lnTo>
                  <a:pt x="779526" y="302513"/>
                </a:lnTo>
                <a:lnTo>
                  <a:pt x="748284" y="306323"/>
                </a:lnTo>
                <a:lnTo>
                  <a:pt x="717041" y="308609"/>
                </a:lnTo>
                <a:lnTo>
                  <a:pt x="684276" y="310133"/>
                </a:lnTo>
                <a:lnTo>
                  <a:pt x="651510" y="310895"/>
                </a:lnTo>
                <a:lnTo>
                  <a:pt x="784288" y="310895"/>
                </a:lnTo>
                <a:lnTo>
                  <a:pt x="796289" y="308609"/>
                </a:lnTo>
                <a:lnTo>
                  <a:pt x="810767" y="306323"/>
                </a:lnTo>
                <a:lnTo>
                  <a:pt x="839724" y="300227"/>
                </a:lnTo>
                <a:lnTo>
                  <a:pt x="880110" y="289559"/>
                </a:lnTo>
                <a:lnTo>
                  <a:pt x="917448" y="275843"/>
                </a:lnTo>
                <a:lnTo>
                  <a:pt x="951738" y="258317"/>
                </a:lnTo>
                <a:lnTo>
                  <a:pt x="963167" y="252221"/>
                </a:lnTo>
                <a:lnTo>
                  <a:pt x="984503" y="238505"/>
                </a:lnTo>
                <a:lnTo>
                  <a:pt x="994410" y="230885"/>
                </a:lnTo>
                <a:lnTo>
                  <a:pt x="1005077" y="223265"/>
                </a:lnTo>
                <a:lnTo>
                  <a:pt x="1043177" y="189737"/>
                </a:lnTo>
                <a:lnTo>
                  <a:pt x="1078991" y="153161"/>
                </a:lnTo>
                <a:lnTo>
                  <a:pt x="1112519" y="112775"/>
                </a:lnTo>
                <a:lnTo>
                  <a:pt x="1144524" y="71627"/>
                </a:lnTo>
                <a:lnTo>
                  <a:pt x="1149065" y="65269"/>
                </a:lnTo>
                <a:lnTo>
                  <a:pt x="1142076" y="60119"/>
                </a:lnTo>
                <a:close/>
              </a:path>
              <a:path w="1187450" h="320040">
                <a:moveTo>
                  <a:pt x="1180096" y="48005"/>
                </a:moveTo>
                <a:lnTo>
                  <a:pt x="1152143" y="48005"/>
                </a:lnTo>
                <a:lnTo>
                  <a:pt x="1155191" y="49529"/>
                </a:lnTo>
                <a:lnTo>
                  <a:pt x="1156715" y="51815"/>
                </a:lnTo>
                <a:lnTo>
                  <a:pt x="1155953" y="55625"/>
                </a:lnTo>
                <a:lnTo>
                  <a:pt x="1149065" y="65269"/>
                </a:lnTo>
                <a:lnTo>
                  <a:pt x="1174241" y="83819"/>
                </a:lnTo>
                <a:lnTo>
                  <a:pt x="1180096" y="48005"/>
                </a:lnTo>
                <a:close/>
              </a:path>
              <a:path w="1187450" h="320040">
                <a:moveTo>
                  <a:pt x="1152143" y="48005"/>
                </a:moveTo>
                <a:lnTo>
                  <a:pt x="1149096" y="50291"/>
                </a:lnTo>
                <a:lnTo>
                  <a:pt x="1142076" y="60119"/>
                </a:lnTo>
                <a:lnTo>
                  <a:pt x="1149065" y="65269"/>
                </a:lnTo>
                <a:lnTo>
                  <a:pt x="1155953" y="55625"/>
                </a:lnTo>
                <a:lnTo>
                  <a:pt x="1156715" y="51815"/>
                </a:lnTo>
                <a:lnTo>
                  <a:pt x="1155191" y="49529"/>
                </a:lnTo>
                <a:lnTo>
                  <a:pt x="1152143" y="48005"/>
                </a:lnTo>
                <a:close/>
              </a:path>
              <a:path w="1187450" h="320040">
                <a:moveTo>
                  <a:pt x="1187196" y="4571"/>
                </a:moveTo>
                <a:lnTo>
                  <a:pt x="1116329" y="41147"/>
                </a:lnTo>
                <a:lnTo>
                  <a:pt x="1142076" y="60119"/>
                </a:lnTo>
                <a:lnTo>
                  <a:pt x="1149096" y="50291"/>
                </a:lnTo>
                <a:lnTo>
                  <a:pt x="1152143" y="48005"/>
                </a:lnTo>
                <a:lnTo>
                  <a:pt x="1180096" y="48005"/>
                </a:lnTo>
                <a:lnTo>
                  <a:pt x="1187196" y="45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" name="object 30"/>
          <p:cNvSpPr/>
          <p:nvPr/>
        </p:nvSpPr>
        <p:spPr>
          <a:xfrm>
            <a:off x="2196570" y="7649210"/>
            <a:ext cx="632178" cy="210520"/>
          </a:xfrm>
          <a:custGeom>
            <a:avLst/>
            <a:gdLst/>
            <a:ahLst/>
            <a:cxnLst/>
            <a:rect l="l" t="t" r="r" b="b"/>
            <a:pathLst>
              <a:path w="650239" h="216534">
                <a:moveTo>
                  <a:pt x="5333" y="0"/>
                </a:moveTo>
                <a:lnTo>
                  <a:pt x="1524" y="761"/>
                </a:lnTo>
                <a:lnTo>
                  <a:pt x="0" y="3809"/>
                </a:lnTo>
                <a:lnTo>
                  <a:pt x="1524" y="7619"/>
                </a:lnTo>
                <a:lnTo>
                  <a:pt x="51815" y="64007"/>
                </a:lnTo>
                <a:lnTo>
                  <a:pt x="90677" y="104393"/>
                </a:lnTo>
                <a:lnTo>
                  <a:pt x="144780" y="151637"/>
                </a:lnTo>
                <a:lnTo>
                  <a:pt x="188213" y="179069"/>
                </a:lnTo>
                <a:lnTo>
                  <a:pt x="249936" y="203453"/>
                </a:lnTo>
                <a:lnTo>
                  <a:pt x="320801" y="214883"/>
                </a:lnTo>
                <a:lnTo>
                  <a:pt x="357377" y="216407"/>
                </a:lnTo>
                <a:lnTo>
                  <a:pt x="393953" y="214883"/>
                </a:lnTo>
                <a:lnTo>
                  <a:pt x="411480" y="213359"/>
                </a:lnTo>
                <a:lnTo>
                  <a:pt x="445007" y="207263"/>
                </a:lnTo>
                <a:lnTo>
                  <a:pt x="339851" y="207263"/>
                </a:lnTo>
                <a:lnTo>
                  <a:pt x="304038" y="204215"/>
                </a:lnTo>
                <a:lnTo>
                  <a:pt x="252983" y="194309"/>
                </a:lnTo>
                <a:lnTo>
                  <a:pt x="206501" y="178307"/>
                </a:lnTo>
                <a:lnTo>
                  <a:pt x="164592" y="153923"/>
                </a:lnTo>
                <a:lnTo>
                  <a:pt x="137159" y="133349"/>
                </a:lnTo>
                <a:lnTo>
                  <a:pt x="123443" y="122681"/>
                </a:lnTo>
                <a:lnTo>
                  <a:pt x="84581" y="85343"/>
                </a:lnTo>
                <a:lnTo>
                  <a:pt x="33527" y="30479"/>
                </a:lnTo>
                <a:lnTo>
                  <a:pt x="8381" y="1523"/>
                </a:lnTo>
                <a:lnTo>
                  <a:pt x="5333" y="0"/>
                </a:lnTo>
                <a:close/>
              </a:path>
              <a:path w="650239" h="216534">
                <a:moveTo>
                  <a:pt x="609150" y="63566"/>
                </a:moveTo>
                <a:lnTo>
                  <a:pt x="603503" y="72389"/>
                </a:lnTo>
                <a:lnTo>
                  <a:pt x="594359" y="86105"/>
                </a:lnTo>
                <a:lnTo>
                  <a:pt x="585215" y="98297"/>
                </a:lnTo>
                <a:lnTo>
                  <a:pt x="576071" y="111251"/>
                </a:lnTo>
                <a:lnTo>
                  <a:pt x="545592" y="144779"/>
                </a:lnTo>
                <a:lnTo>
                  <a:pt x="512063" y="171449"/>
                </a:lnTo>
                <a:lnTo>
                  <a:pt x="473201" y="189737"/>
                </a:lnTo>
                <a:lnTo>
                  <a:pt x="426719" y="201929"/>
                </a:lnTo>
                <a:lnTo>
                  <a:pt x="375665" y="207263"/>
                </a:lnTo>
                <a:lnTo>
                  <a:pt x="445007" y="207263"/>
                </a:lnTo>
                <a:lnTo>
                  <a:pt x="489965" y="192785"/>
                </a:lnTo>
                <a:lnTo>
                  <a:pt x="528827" y="170687"/>
                </a:lnTo>
                <a:lnTo>
                  <a:pt x="562356" y="140207"/>
                </a:lnTo>
                <a:lnTo>
                  <a:pt x="592074" y="104393"/>
                </a:lnTo>
                <a:lnTo>
                  <a:pt x="616937" y="68277"/>
                </a:lnTo>
                <a:lnTo>
                  <a:pt x="609150" y="63566"/>
                </a:lnTo>
                <a:close/>
              </a:path>
              <a:path w="650239" h="216534">
                <a:moveTo>
                  <a:pt x="646444" y="51053"/>
                </a:moveTo>
                <a:lnTo>
                  <a:pt x="617982" y="51053"/>
                </a:lnTo>
                <a:lnTo>
                  <a:pt x="621792" y="51815"/>
                </a:lnTo>
                <a:lnTo>
                  <a:pt x="623315" y="54863"/>
                </a:lnTo>
                <a:lnTo>
                  <a:pt x="623315" y="57911"/>
                </a:lnTo>
                <a:lnTo>
                  <a:pt x="616937" y="68277"/>
                </a:lnTo>
                <a:lnTo>
                  <a:pt x="643889" y="84581"/>
                </a:lnTo>
                <a:lnTo>
                  <a:pt x="646444" y="51053"/>
                </a:lnTo>
                <a:close/>
              </a:path>
              <a:path w="650239" h="216534">
                <a:moveTo>
                  <a:pt x="617982" y="51053"/>
                </a:moveTo>
                <a:lnTo>
                  <a:pt x="615695" y="53339"/>
                </a:lnTo>
                <a:lnTo>
                  <a:pt x="609150" y="63566"/>
                </a:lnTo>
                <a:lnTo>
                  <a:pt x="616937" y="68277"/>
                </a:lnTo>
                <a:lnTo>
                  <a:pt x="623315" y="57911"/>
                </a:lnTo>
                <a:lnTo>
                  <a:pt x="623315" y="54863"/>
                </a:lnTo>
                <a:lnTo>
                  <a:pt x="621792" y="51815"/>
                </a:lnTo>
                <a:lnTo>
                  <a:pt x="617982" y="51053"/>
                </a:lnTo>
                <a:close/>
              </a:path>
              <a:path w="650239" h="216534">
                <a:moveTo>
                  <a:pt x="649986" y="4571"/>
                </a:moveTo>
                <a:lnTo>
                  <a:pt x="582168" y="47243"/>
                </a:lnTo>
                <a:lnTo>
                  <a:pt x="609150" y="63566"/>
                </a:lnTo>
                <a:lnTo>
                  <a:pt x="615695" y="53339"/>
                </a:lnTo>
                <a:lnTo>
                  <a:pt x="617982" y="51053"/>
                </a:lnTo>
                <a:lnTo>
                  <a:pt x="646444" y="51053"/>
                </a:lnTo>
                <a:lnTo>
                  <a:pt x="649986" y="45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" name="object 31"/>
          <p:cNvSpPr/>
          <p:nvPr/>
        </p:nvSpPr>
        <p:spPr>
          <a:xfrm>
            <a:off x="2196570" y="7649209"/>
            <a:ext cx="945796" cy="311150"/>
          </a:xfrm>
          <a:custGeom>
            <a:avLst/>
            <a:gdLst/>
            <a:ahLst/>
            <a:cxnLst/>
            <a:rect l="l" t="t" r="r" b="b"/>
            <a:pathLst>
              <a:path w="972819" h="320040">
                <a:moveTo>
                  <a:pt x="5333" y="0"/>
                </a:moveTo>
                <a:lnTo>
                  <a:pt x="1524" y="761"/>
                </a:lnTo>
                <a:lnTo>
                  <a:pt x="0" y="3809"/>
                </a:lnTo>
                <a:lnTo>
                  <a:pt x="1524" y="7619"/>
                </a:lnTo>
                <a:lnTo>
                  <a:pt x="38862" y="50291"/>
                </a:lnTo>
                <a:lnTo>
                  <a:pt x="76962" y="92963"/>
                </a:lnTo>
                <a:lnTo>
                  <a:pt x="115824" y="133349"/>
                </a:lnTo>
                <a:lnTo>
                  <a:pt x="155447" y="172211"/>
                </a:lnTo>
                <a:lnTo>
                  <a:pt x="195833" y="207263"/>
                </a:lnTo>
                <a:lnTo>
                  <a:pt x="237744" y="238505"/>
                </a:lnTo>
                <a:lnTo>
                  <a:pt x="280415" y="264413"/>
                </a:lnTo>
                <a:lnTo>
                  <a:pt x="325374" y="284987"/>
                </a:lnTo>
                <a:lnTo>
                  <a:pt x="373380" y="300227"/>
                </a:lnTo>
                <a:lnTo>
                  <a:pt x="425195" y="310895"/>
                </a:lnTo>
                <a:lnTo>
                  <a:pt x="479297" y="317753"/>
                </a:lnTo>
                <a:lnTo>
                  <a:pt x="534162" y="320039"/>
                </a:lnTo>
                <a:lnTo>
                  <a:pt x="560832" y="319277"/>
                </a:lnTo>
                <a:lnTo>
                  <a:pt x="587501" y="317753"/>
                </a:lnTo>
                <a:lnTo>
                  <a:pt x="614171" y="314705"/>
                </a:lnTo>
                <a:lnTo>
                  <a:pt x="640080" y="310895"/>
                </a:lnTo>
                <a:lnTo>
                  <a:pt x="534162" y="310895"/>
                </a:lnTo>
                <a:lnTo>
                  <a:pt x="506730" y="310133"/>
                </a:lnTo>
                <a:lnTo>
                  <a:pt x="453389" y="306323"/>
                </a:lnTo>
                <a:lnTo>
                  <a:pt x="401574" y="297941"/>
                </a:lnTo>
                <a:lnTo>
                  <a:pt x="352044" y="284987"/>
                </a:lnTo>
                <a:lnTo>
                  <a:pt x="307086" y="267461"/>
                </a:lnTo>
                <a:lnTo>
                  <a:pt x="263651" y="244601"/>
                </a:lnTo>
                <a:lnTo>
                  <a:pt x="232409" y="223265"/>
                </a:lnTo>
                <a:lnTo>
                  <a:pt x="221742" y="215645"/>
                </a:lnTo>
                <a:lnTo>
                  <a:pt x="181356" y="182879"/>
                </a:lnTo>
                <a:lnTo>
                  <a:pt x="141731" y="146303"/>
                </a:lnTo>
                <a:lnTo>
                  <a:pt x="102869" y="107441"/>
                </a:lnTo>
                <a:lnTo>
                  <a:pt x="45719" y="44195"/>
                </a:lnTo>
                <a:lnTo>
                  <a:pt x="8381" y="1523"/>
                </a:lnTo>
                <a:lnTo>
                  <a:pt x="5333" y="0"/>
                </a:lnTo>
                <a:close/>
              </a:path>
              <a:path w="972819" h="320040">
                <a:moveTo>
                  <a:pt x="931879" y="63782"/>
                </a:moveTo>
                <a:lnTo>
                  <a:pt x="904494" y="107441"/>
                </a:lnTo>
                <a:lnTo>
                  <a:pt x="863345" y="166115"/>
                </a:lnTo>
                <a:lnTo>
                  <a:pt x="833627" y="200405"/>
                </a:lnTo>
                <a:lnTo>
                  <a:pt x="793242" y="237743"/>
                </a:lnTo>
                <a:lnTo>
                  <a:pt x="748283" y="267461"/>
                </a:lnTo>
                <a:lnTo>
                  <a:pt x="738377" y="272033"/>
                </a:lnTo>
                <a:lnTo>
                  <a:pt x="729233" y="276605"/>
                </a:lnTo>
                <a:lnTo>
                  <a:pt x="718565" y="281177"/>
                </a:lnTo>
                <a:lnTo>
                  <a:pt x="707897" y="284987"/>
                </a:lnTo>
                <a:lnTo>
                  <a:pt x="697230" y="288035"/>
                </a:lnTo>
                <a:lnTo>
                  <a:pt x="685800" y="291845"/>
                </a:lnTo>
                <a:lnTo>
                  <a:pt x="674369" y="294893"/>
                </a:lnTo>
                <a:lnTo>
                  <a:pt x="662939" y="297179"/>
                </a:lnTo>
                <a:lnTo>
                  <a:pt x="638556" y="302513"/>
                </a:lnTo>
                <a:lnTo>
                  <a:pt x="613409" y="306323"/>
                </a:lnTo>
                <a:lnTo>
                  <a:pt x="587501" y="308609"/>
                </a:lnTo>
                <a:lnTo>
                  <a:pt x="560832" y="310133"/>
                </a:lnTo>
                <a:lnTo>
                  <a:pt x="534162" y="310895"/>
                </a:lnTo>
                <a:lnTo>
                  <a:pt x="640080" y="310895"/>
                </a:lnTo>
                <a:lnTo>
                  <a:pt x="688847" y="300227"/>
                </a:lnTo>
                <a:lnTo>
                  <a:pt x="732282" y="284987"/>
                </a:lnTo>
                <a:lnTo>
                  <a:pt x="771144" y="264413"/>
                </a:lnTo>
                <a:lnTo>
                  <a:pt x="789432" y="251459"/>
                </a:lnTo>
                <a:lnTo>
                  <a:pt x="798576" y="245363"/>
                </a:lnTo>
                <a:lnTo>
                  <a:pt x="806957" y="237743"/>
                </a:lnTo>
                <a:lnTo>
                  <a:pt x="815339" y="230885"/>
                </a:lnTo>
                <a:lnTo>
                  <a:pt x="839724" y="206501"/>
                </a:lnTo>
                <a:lnTo>
                  <a:pt x="870203" y="171449"/>
                </a:lnTo>
                <a:lnTo>
                  <a:pt x="912113" y="112775"/>
                </a:lnTo>
                <a:lnTo>
                  <a:pt x="938021" y="70865"/>
                </a:lnTo>
                <a:lnTo>
                  <a:pt x="939523" y="68312"/>
                </a:lnTo>
                <a:lnTo>
                  <a:pt x="931879" y="63782"/>
                </a:lnTo>
                <a:close/>
              </a:path>
              <a:path w="972819" h="320040">
                <a:moveTo>
                  <a:pt x="969213" y="51053"/>
                </a:moveTo>
                <a:lnTo>
                  <a:pt x="941069" y="51053"/>
                </a:lnTo>
                <a:lnTo>
                  <a:pt x="944118" y="51815"/>
                </a:lnTo>
                <a:lnTo>
                  <a:pt x="946403" y="54863"/>
                </a:lnTo>
                <a:lnTo>
                  <a:pt x="945642" y="57911"/>
                </a:lnTo>
                <a:lnTo>
                  <a:pt x="939523" y="68312"/>
                </a:lnTo>
                <a:lnTo>
                  <a:pt x="966977" y="84581"/>
                </a:lnTo>
                <a:lnTo>
                  <a:pt x="969213" y="51053"/>
                </a:lnTo>
                <a:close/>
              </a:path>
              <a:path w="972819" h="320040">
                <a:moveTo>
                  <a:pt x="941069" y="51053"/>
                </a:moveTo>
                <a:lnTo>
                  <a:pt x="938021" y="53339"/>
                </a:lnTo>
                <a:lnTo>
                  <a:pt x="931879" y="63782"/>
                </a:lnTo>
                <a:lnTo>
                  <a:pt x="939523" y="68312"/>
                </a:lnTo>
                <a:lnTo>
                  <a:pt x="945642" y="57911"/>
                </a:lnTo>
                <a:lnTo>
                  <a:pt x="946403" y="54863"/>
                </a:lnTo>
                <a:lnTo>
                  <a:pt x="944118" y="51815"/>
                </a:lnTo>
                <a:lnTo>
                  <a:pt x="941069" y="51053"/>
                </a:lnTo>
                <a:close/>
              </a:path>
              <a:path w="972819" h="320040">
                <a:moveTo>
                  <a:pt x="972312" y="4571"/>
                </a:moveTo>
                <a:lnTo>
                  <a:pt x="905256" y="48005"/>
                </a:lnTo>
                <a:lnTo>
                  <a:pt x="931879" y="63782"/>
                </a:lnTo>
                <a:lnTo>
                  <a:pt x="938021" y="53339"/>
                </a:lnTo>
                <a:lnTo>
                  <a:pt x="941069" y="51053"/>
                </a:lnTo>
                <a:lnTo>
                  <a:pt x="969213" y="51053"/>
                </a:lnTo>
                <a:lnTo>
                  <a:pt x="972312" y="45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graphicFrame>
        <p:nvGraphicFramePr>
          <p:cNvPr id="32" name="object 32"/>
          <p:cNvGraphicFramePr>
            <a:graphicFrameLocks noGrp="1"/>
          </p:cNvGraphicFramePr>
          <p:nvPr/>
        </p:nvGraphicFramePr>
        <p:xfrm>
          <a:off x="1418781" y="7284065"/>
          <a:ext cx="4728986" cy="3747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4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1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48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41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41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41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485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1411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1411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1411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1485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1411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1411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1485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1411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65971"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400" spc="5" dirty="0">
                          <a:latin typeface="Arial"/>
                          <a:cs typeface="Arial"/>
                        </a:rPr>
                        <a:t>13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400" spc="5" dirty="0">
                          <a:latin typeface="Arial"/>
                          <a:cs typeface="Arial"/>
                        </a:rPr>
                        <a:t>14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400" spc="5" dirty="0">
                          <a:latin typeface="Arial"/>
                          <a:cs typeface="Arial"/>
                        </a:rPr>
                        <a:t>16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400" spc="5" dirty="0">
                          <a:latin typeface="Arial"/>
                          <a:cs typeface="Arial"/>
                        </a:rPr>
                        <a:t>24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400" spc="5" dirty="0">
                          <a:latin typeface="Arial"/>
                          <a:cs typeface="Arial"/>
                        </a:rPr>
                        <a:t>21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400" spc="5" dirty="0">
                          <a:latin typeface="Arial"/>
                          <a:cs typeface="Arial"/>
                        </a:rPr>
                        <a:t>19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400" spc="5" dirty="0">
                          <a:latin typeface="Arial"/>
                          <a:cs typeface="Arial"/>
                        </a:rPr>
                        <a:t>68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400" spc="5" dirty="0">
                          <a:latin typeface="Arial"/>
                          <a:cs typeface="Arial"/>
                        </a:rPr>
                        <a:t>65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400" spc="5" dirty="0">
                          <a:latin typeface="Arial"/>
                          <a:cs typeface="Arial"/>
                        </a:rPr>
                        <a:t>26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400" spc="5" dirty="0">
                          <a:latin typeface="Arial"/>
                          <a:cs typeface="Arial"/>
                        </a:rPr>
                        <a:t>32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31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object 33"/>
          <p:cNvSpPr/>
          <p:nvPr/>
        </p:nvSpPr>
        <p:spPr>
          <a:xfrm>
            <a:off x="3137429" y="6728353"/>
            <a:ext cx="1886656" cy="563033"/>
          </a:xfrm>
          <a:custGeom>
            <a:avLst/>
            <a:gdLst/>
            <a:ahLst/>
            <a:cxnLst/>
            <a:rect l="l" t="t" r="r" b="b"/>
            <a:pathLst>
              <a:path w="1940560" h="579120">
                <a:moveTo>
                  <a:pt x="1062990" y="0"/>
                </a:moveTo>
                <a:lnTo>
                  <a:pt x="1008888" y="1524"/>
                </a:lnTo>
                <a:lnTo>
                  <a:pt x="954024" y="4572"/>
                </a:lnTo>
                <a:lnTo>
                  <a:pt x="900683" y="9144"/>
                </a:lnTo>
                <a:lnTo>
                  <a:pt x="847344" y="16002"/>
                </a:lnTo>
                <a:lnTo>
                  <a:pt x="794766" y="25146"/>
                </a:lnTo>
                <a:lnTo>
                  <a:pt x="744474" y="35814"/>
                </a:lnTo>
                <a:lnTo>
                  <a:pt x="694944" y="48768"/>
                </a:lnTo>
                <a:lnTo>
                  <a:pt x="648462" y="64008"/>
                </a:lnTo>
                <a:lnTo>
                  <a:pt x="603504" y="81534"/>
                </a:lnTo>
                <a:lnTo>
                  <a:pt x="559307" y="101346"/>
                </a:lnTo>
                <a:lnTo>
                  <a:pt x="515874" y="124206"/>
                </a:lnTo>
                <a:lnTo>
                  <a:pt x="473202" y="149352"/>
                </a:lnTo>
                <a:lnTo>
                  <a:pt x="431292" y="176784"/>
                </a:lnTo>
                <a:lnTo>
                  <a:pt x="369569" y="221742"/>
                </a:lnTo>
                <a:lnTo>
                  <a:pt x="349757" y="237744"/>
                </a:lnTo>
                <a:lnTo>
                  <a:pt x="329183" y="253746"/>
                </a:lnTo>
                <a:lnTo>
                  <a:pt x="289559" y="287274"/>
                </a:lnTo>
                <a:lnTo>
                  <a:pt x="249935" y="322325"/>
                </a:lnTo>
                <a:lnTo>
                  <a:pt x="230885" y="340614"/>
                </a:lnTo>
                <a:lnTo>
                  <a:pt x="192024" y="377190"/>
                </a:lnTo>
                <a:lnTo>
                  <a:pt x="153162" y="415290"/>
                </a:lnTo>
                <a:lnTo>
                  <a:pt x="115062" y="453390"/>
                </a:lnTo>
                <a:lnTo>
                  <a:pt x="76962" y="492252"/>
                </a:lnTo>
                <a:lnTo>
                  <a:pt x="39624" y="531876"/>
                </a:lnTo>
                <a:lnTo>
                  <a:pt x="1524" y="571500"/>
                </a:lnTo>
                <a:lnTo>
                  <a:pt x="0" y="574548"/>
                </a:lnTo>
                <a:lnTo>
                  <a:pt x="1524" y="577596"/>
                </a:lnTo>
                <a:lnTo>
                  <a:pt x="4572" y="579120"/>
                </a:lnTo>
                <a:lnTo>
                  <a:pt x="8381" y="577596"/>
                </a:lnTo>
                <a:lnTo>
                  <a:pt x="45719" y="537972"/>
                </a:lnTo>
                <a:lnTo>
                  <a:pt x="83819" y="499110"/>
                </a:lnTo>
                <a:lnTo>
                  <a:pt x="121919" y="459486"/>
                </a:lnTo>
                <a:lnTo>
                  <a:pt x="160019" y="421386"/>
                </a:lnTo>
                <a:lnTo>
                  <a:pt x="198119" y="384048"/>
                </a:lnTo>
                <a:lnTo>
                  <a:pt x="236981" y="347472"/>
                </a:lnTo>
                <a:lnTo>
                  <a:pt x="256031" y="329184"/>
                </a:lnTo>
                <a:lnTo>
                  <a:pt x="295656" y="294132"/>
                </a:lnTo>
                <a:lnTo>
                  <a:pt x="335280" y="260604"/>
                </a:lnTo>
                <a:lnTo>
                  <a:pt x="374904" y="228600"/>
                </a:lnTo>
                <a:lnTo>
                  <a:pt x="436626" y="184404"/>
                </a:lnTo>
                <a:lnTo>
                  <a:pt x="477774" y="156972"/>
                </a:lnTo>
                <a:lnTo>
                  <a:pt x="520445" y="131825"/>
                </a:lnTo>
                <a:lnTo>
                  <a:pt x="563118" y="109728"/>
                </a:lnTo>
                <a:lnTo>
                  <a:pt x="606552" y="89916"/>
                </a:lnTo>
                <a:lnTo>
                  <a:pt x="651509" y="72390"/>
                </a:lnTo>
                <a:lnTo>
                  <a:pt x="697992" y="57912"/>
                </a:lnTo>
                <a:lnTo>
                  <a:pt x="746759" y="44958"/>
                </a:lnTo>
                <a:lnTo>
                  <a:pt x="797052" y="34290"/>
                </a:lnTo>
                <a:lnTo>
                  <a:pt x="848868" y="25146"/>
                </a:lnTo>
                <a:lnTo>
                  <a:pt x="901445" y="18287"/>
                </a:lnTo>
                <a:lnTo>
                  <a:pt x="955547" y="12954"/>
                </a:lnTo>
                <a:lnTo>
                  <a:pt x="1008888" y="10668"/>
                </a:lnTo>
                <a:lnTo>
                  <a:pt x="1063752" y="9144"/>
                </a:lnTo>
                <a:lnTo>
                  <a:pt x="1223009" y="9144"/>
                </a:lnTo>
                <a:lnTo>
                  <a:pt x="1171194" y="4572"/>
                </a:lnTo>
                <a:lnTo>
                  <a:pt x="1117092" y="1524"/>
                </a:lnTo>
                <a:lnTo>
                  <a:pt x="1062990" y="0"/>
                </a:lnTo>
                <a:close/>
              </a:path>
              <a:path w="1940560" h="579120">
                <a:moveTo>
                  <a:pt x="1897702" y="516466"/>
                </a:moveTo>
                <a:lnTo>
                  <a:pt x="1871471" y="533400"/>
                </a:lnTo>
                <a:lnTo>
                  <a:pt x="1940052" y="574548"/>
                </a:lnTo>
                <a:lnTo>
                  <a:pt x="1935262" y="528828"/>
                </a:lnTo>
                <a:lnTo>
                  <a:pt x="1907285" y="528828"/>
                </a:lnTo>
                <a:lnTo>
                  <a:pt x="1904238" y="526542"/>
                </a:lnTo>
                <a:lnTo>
                  <a:pt x="1897702" y="516466"/>
                </a:lnTo>
                <a:close/>
              </a:path>
              <a:path w="1940560" h="579120">
                <a:moveTo>
                  <a:pt x="1905288" y="511568"/>
                </a:moveTo>
                <a:lnTo>
                  <a:pt x="1897702" y="516466"/>
                </a:lnTo>
                <a:lnTo>
                  <a:pt x="1904238" y="526542"/>
                </a:lnTo>
                <a:lnTo>
                  <a:pt x="1907285" y="528828"/>
                </a:lnTo>
                <a:lnTo>
                  <a:pt x="1910333" y="528066"/>
                </a:lnTo>
                <a:lnTo>
                  <a:pt x="1912620" y="525018"/>
                </a:lnTo>
                <a:lnTo>
                  <a:pt x="1911858" y="521970"/>
                </a:lnTo>
                <a:lnTo>
                  <a:pt x="1905288" y="511568"/>
                </a:lnTo>
                <a:close/>
              </a:path>
              <a:path w="1940560" h="579120">
                <a:moveTo>
                  <a:pt x="1931670" y="494538"/>
                </a:moveTo>
                <a:lnTo>
                  <a:pt x="1905288" y="511568"/>
                </a:lnTo>
                <a:lnTo>
                  <a:pt x="1911858" y="521970"/>
                </a:lnTo>
                <a:lnTo>
                  <a:pt x="1912620" y="525018"/>
                </a:lnTo>
                <a:lnTo>
                  <a:pt x="1910333" y="528066"/>
                </a:lnTo>
                <a:lnTo>
                  <a:pt x="1907285" y="528828"/>
                </a:lnTo>
                <a:lnTo>
                  <a:pt x="1935262" y="528828"/>
                </a:lnTo>
                <a:lnTo>
                  <a:pt x="1931670" y="494538"/>
                </a:lnTo>
                <a:close/>
              </a:path>
              <a:path w="1940560" h="579120">
                <a:moveTo>
                  <a:pt x="1223009" y="9144"/>
                </a:moveTo>
                <a:lnTo>
                  <a:pt x="1063752" y="9144"/>
                </a:lnTo>
                <a:lnTo>
                  <a:pt x="1117092" y="10668"/>
                </a:lnTo>
                <a:lnTo>
                  <a:pt x="1170432" y="12954"/>
                </a:lnTo>
                <a:lnTo>
                  <a:pt x="1222247" y="18287"/>
                </a:lnTo>
                <a:lnTo>
                  <a:pt x="1273302" y="25146"/>
                </a:lnTo>
                <a:lnTo>
                  <a:pt x="1322070" y="34290"/>
                </a:lnTo>
                <a:lnTo>
                  <a:pt x="1369314" y="44958"/>
                </a:lnTo>
                <a:lnTo>
                  <a:pt x="1413509" y="57912"/>
                </a:lnTo>
                <a:lnTo>
                  <a:pt x="1454658" y="72390"/>
                </a:lnTo>
                <a:lnTo>
                  <a:pt x="1494282" y="89916"/>
                </a:lnTo>
                <a:lnTo>
                  <a:pt x="1531620" y="109728"/>
                </a:lnTo>
                <a:lnTo>
                  <a:pt x="1566671" y="131825"/>
                </a:lnTo>
                <a:lnTo>
                  <a:pt x="1617726" y="169925"/>
                </a:lnTo>
                <a:lnTo>
                  <a:pt x="1649730" y="198120"/>
                </a:lnTo>
                <a:lnTo>
                  <a:pt x="1696212" y="243840"/>
                </a:lnTo>
                <a:lnTo>
                  <a:pt x="1710690" y="260604"/>
                </a:lnTo>
                <a:lnTo>
                  <a:pt x="1725168" y="276606"/>
                </a:lnTo>
                <a:lnTo>
                  <a:pt x="1739645" y="294132"/>
                </a:lnTo>
                <a:lnTo>
                  <a:pt x="1753362" y="310896"/>
                </a:lnTo>
                <a:lnTo>
                  <a:pt x="1767840" y="328422"/>
                </a:lnTo>
                <a:lnTo>
                  <a:pt x="1808226" y="383286"/>
                </a:lnTo>
                <a:lnTo>
                  <a:pt x="1834895" y="420624"/>
                </a:lnTo>
                <a:lnTo>
                  <a:pt x="1860804" y="459486"/>
                </a:lnTo>
                <a:lnTo>
                  <a:pt x="1897702" y="516466"/>
                </a:lnTo>
                <a:lnTo>
                  <a:pt x="1905288" y="511568"/>
                </a:lnTo>
                <a:lnTo>
                  <a:pt x="1867662" y="454152"/>
                </a:lnTo>
                <a:lnTo>
                  <a:pt x="1815845" y="377952"/>
                </a:lnTo>
                <a:lnTo>
                  <a:pt x="1774697" y="323088"/>
                </a:lnTo>
                <a:lnTo>
                  <a:pt x="1746504" y="288036"/>
                </a:lnTo>
                <a:lnTo>
                  <a:pt x="1717547" y="254508"/>
                </a:lnTo>
                <a:lnTo>
                  <a:pt x="1687068" y="221742"/>
                </a:lnTo>
                <a:lnTo>
                  <a:pt x="1655826" y="191262"/>
                </a:lnTo>
                <a:lnTo>
                  <a:pt x="1606295" y="149352"/>
                </a:lnTo>
                <a:lnTo>
                  <a:pt x="1572006" y="124206"/>
                </a:lnTo>
                <a:lnTo>
                  <a:pt x="1535430" y="101346"/>
                </a:lnTo>
                <a:lnTo>
                  <a:pt x="1498092" y="81534"/>
                </a:lnTo>
                <a:lnTo>
                  <a:pt x="1457706" y="64008"/>
                </a:lnTo>
                <a:lnTo>
                  <a:pt x="1415795" y="48768"/>
                </a:lnTo>
                <a:lnTo>
                  <a:pt x="1370838" y="35814"/>
                </a:lnTo>
                <a:lnTo>
                  <a:pt x="1323594" y="25146"/>
                </a:lnTo>
                <a:lnTo>
                  <a:pt x="1274064" y="16002"/>
                </a:lnTo>
                <a:lnTo>
                  <a:pt x="1223009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" name="object 34"/>
          <p:cNvSpPr txBox="1"/>
          <p:nvPr/>
        </p:nvSpPr>
        <p:spPr>
          <a:xfrm>
            <a:off x="2690954" y="7674892"/>
            <a:ext cx="3395486" cy="6118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071">
              <a:tabLst>
                <a:tab pos="409301" algn="l"/>
                <a:tab pos="723531" algn="l"/>
                <a:tab pos="1038378" algn="l"/>
                <a:tab pos="1352607" algn="l"/>
                <a:tab pos="1666837" algn="l"/>
                <a:tab pos="1932913" algn="l"/>
                <a:tab pos="2567546" algn="l"/>
              </a:tabLst>
            </a:pPr>
            <a:r>
              <a:rPr sz="1361" spc="5" dirty="0">
                <a:latin typeface="Arial"/>
                <a:cs typeface="Arial"/>
              </a:rPr>
              <a:t>4	5	6	7	8	9	</a:t>
            </a:r>
            <a:r>
              <a:rPr sz="1361" dirty="0">
                <a:latin typeface="Arial"/>
                <a:cs typeface="Arial"/>
              </a:rPr>
              <a:t>10 </a:t>
            </a:r>
            <a:r>
              <a:rPr sz="1361" spc="198" dirty="0">
                <a:latin typeface="Arial"/>
                <a:cs typeface="Arial"/>
              </a:rPr>
              <a:t> </a:t>
            </a:r>
            <a:r>
              <a:rPr sz="1361" dirty="0">
                <a:latin typeface="Arial"/>
                <a:cs typeface="Arial"/>
              </a:rPr>
              <a:t>11	12  13 </a:t>
            </a:r>
            <a:r>
              <a:rPr sz="1361" spc="247" dirty="0">
                <a:latin typeface="Arial"/>
                <a:cs typeface="Arial"/>
              </a:rPr>
              <a:t> </a:t>
            </a:r>
            <a:r>
              <a:rPr sz="1361" dirty="0">
                <a:latin typeface="Arial"/>
                <a:cs typeface="Arial"/>
              </a:rPr>
              <a:t>14</a:t>
            </a:r>
            <a:endParaRPr sz="1361">
              <a:latin typeface="Arial"/>
              <a:cs typeface="Arial"/>
            </a:endParaRPr>
          </a:p>
          <a:p>
            <a:pPr>
              <a:spcBef>
                <a:spcPts val="10"/>
              </a:spcBef>
            </a:pPr>
            <a:endParaRPr sz="1556">
              <a:latin typeface="Times New Roman"/>
              <a:cs typeface="Times New Roman"/>
            </a:endParaRPr>
          </a:p>
          <a:p>
            <a:pPr marL="12347">
              <a:spcBef>
                <a:spcPts val="5"/>
              </a:spcBef>
            </a:pPr>
            <a:r>
              <a:rPr sz="1069" b="1" spc="10" dirty="0">
                <a:latin typeface="Times New Roman"/>
                <a:cs typeface="Times New Roman"/>
              </a:rPr>
              <a:t>Figure 29.13: </a:t>
            </a:r>
            <a:r>
              <a:rPr sz="1069" spc="5" dirty="0">
                <a:latin typeface="Times New Roman"/>
                <a:cs typeface="Times New Roman"/>
              </a:rPr>
              <a:t>inserting </a:t>
            </a:r>
            <a:r>
              <a:rPr sz="1069" spc="10" dirty="0">
                <a:latin typeface="Times New Roman"/>
                <a:cs typeface="Times New Roman"/>
              </a:rPr>
              <a:t>new </a:t>
            </a:r>
            <a:r>
              <a:rPr sz="1069" spc="5" dirty="0">
                <a:latin typeface="Times New Roman"/>
                <a:cs typeface="Times New Roman"/>
              </a:rPr>
              <a:t>value in </a:t>
            </a:r>
            <a:r>
              <a:rPr sz="1069" spc="10" dirty="0">
                <a:latin typeface="Times New Roman"/>
                <a:cs typeface="Times New Roman"/>
              </a:rPr>
              <a:t>a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heap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3665644" y="5665257"/>
            <a:ext cx="314237" cy="418571"/>
          </a:xfrm>
          <a:custGeom>
            <a:avLst/>
            <a:gdLst/>
            <a:ahLst/>
            <a:cxnLst/>
            <a:rect l="l" t="t" r="r" b="b"/>
            <a:pathLst>
              <a:path w="323214" h="430529">
                <a:moveTo>
                  <a:pt x="0" y="0"/>
                </a:moveTo>
                <a:lnTo>
                  <a:pt x="323088" y="430529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" name="object 36"/>
          <p:cNvSpPr/>
          <p:nvPr/>
        </p:nvSpPr>
        <p:spPr>
          <a:xfrm>
            <a:off x="3919748" y="6081606"/>
            <a:ext cx="327201" cy="331523"/>
          </a:xfrm>
          <a:custGeom>
            <a:avLst/>
            <a:gdLst/>
            <a:ahLst/>
            <a:cxnLst/>
            <a:rect l="l" t="t" r="r" b="b"/>
            <a:pathLst>
              <a:path w="336550" h="340995">
                <a:moveTo>
                  <a:pt x="168402" y="0"/>
                </a:moveTo>
                <a:lnTo>
                  <a:pt x="123648" y="6081"/>
                </a:lnTo>
                <a:lnTo>
                  <a:pt x="83424" y="23255"/>
                </a:lnTo>
                <a:lnTo>
                  <a:pt x="49339" y="49911"/>
                </a:lnTo>
                <a:lnTo>
                  <a:pt x="23001" y="84440"/>
                </a:lnTo>
                <a:lnTo>
                  <a:pt x="6018" y="125236"/>
                </a:lnTo>
                <a:lnTo>
                  <a:pt x="0" y="170687"/>
                </a:lnTo>
                <a:lnTo>
                  <a:pt x="6018" y="215818"/>
                </a:lnTo>
                <a:lnTo>
                  <a:pt x="23001" y="256398"/>
                </a:lnTo>
                <a:lnTo>
                  <a:pt x="49339" y="290798"/>
                </a:lnTo>
                <a:lnTo>
                  <a:pt x="83424" y="317387"/>
                </a:lnTo>
                <a:lnTo>
                  <a:pt x="123648" y="334535"/>
                </a:lnTo>
                <a:lnTo>
                  <a:pt x="168402" y="340613"/>
                </a:lnTo>
                <a:lnTo>
                  <a:pt x="213098" y="334535"/>
                </a:lnTo>
                <a:lnTo>
                  <a:pt x="253181" y="317387"/>
                </a:lnTo>
                <a:lnTo>
                  <a:pt x="287083" y="290798"/>
                </a:lnTo>
                <a:lnTo>
                  <a:pt x="313238" y="256398"/>
                </a:lnTo>
                <a:lnTo>
                  <a:pt x="330080" y="215818"/>
                </a:lnTo>
                <a:lnTo>
                  <a:pt x="336042" y="170687"/>
                </a:lnTo>
                <a:lnTo>
                  <a:pt x="330080" y="125236"/>
                </a:lnTo>
                <a:lnTo>
                  <a:pt x="313238" y="84440"/>
                </a:lnTo>
                <a:lnTo>
                  <a:pt x="287083" y="49910"/>
                </a:lnTo>
                <a:lnTo>
                  <a:pt x="253181" y="23255"/>
                </a:lnTo>
                <a:lnTo>
                  <a:pt x="213098" y="6081"/>
                </a:lnTo>
                <a:lnTo>
                  <a:pt x="168402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7" name="object 37"/>
          <p:cNvSpPr txBox="1"/>
          <p:nvPr/>
        </p:nvSpPr>
        <p:spPr>
          <a:xfrm>
            <a:off x="3974818" y="6141366"/>
            <a:ext cx="218546" cy="209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361" dirty="0">
                <a:latin typeface="Arial"/>
                <a:cs typeface="Arial"/>
              </a:rPr>
              <a:t>31</a:t>
            </a:r>
            <a:endParaRPr sz="1361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527354" y="4393741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1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482780" y="4812312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2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469682" y="4916757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3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750824" y="5439785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4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213216" y="5467937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5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099759" y="6170975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9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796886" y="6170975"/>
            <a:ext cx="16421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10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3952346" y="4595495"/>
            <a:ext cx="748242" cy="379060"/>
          </a:xfrm>
          <a:custGeom>
            <a:avLst/>
            <a:gdLst/>
            <a:ahLst/>
            <a:cxnLst/>
            <a:rect l="l" t="t" r="r" b="b"/>
            <a:pathLst>
              <a:path w="769620" h="389889">
                <a:moveTo>
                  <a:pt x="0" y="0"/>
                </a:moveTo>
                <a:lnTo>
                  <a:pt x="769619" y="389381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6" name="object 46"/>
          <p:cNvSpPr/>
          <p:nvPr/>
        </p:nvSpPr>
        <p:spPr>
          <a:xfrm>
            <a:off x="3250776" y="5729710"/>
            <a:ext cx="232745" cy="425979"/>
          </a:xfrm>
          <a:custGeom>
            <a:avLst/>
            <a:gdLst/>
            <a:ahLst/>
            <a:cxnLst/>
            <a:rect l="l" t="t" r="r" b="b"/>
            <a:pathLst>
              <a:path w="239395" h="438150">
                <a:moveTo>
                  <a:pt x="239268" y="0"/>
                </a:moveTo>
                <a:lnTo>
                  <a:pt x="0" y="43815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7" name="object 47"/>
          <p:cNvSpPr/>
          <p:nvPr/>
        </p:nvSpPr>
        <p:spPr>
          <a:xfrm>
            <a:off x="1752070" y="5729710"/>
            <a:ext cx="233362" cy="425979"/>
          </a:xfrm>
          <a:custGeom>
            <a:avLst/>
            <a:gdLst/>
            <a:ahLst/>
            <a:cxnLst/>
            <a:rect l="l" t="t" r="r" b="b"/>
            <a:pathLst>
              <a:path w="240030" h="438150">
                <a:moveTo>
                  <a:pt x="240030" y="0"/>
                </a:moveTo>
                <a:lnTo>
                  <a:pt x="0" y="43815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8" name="object 48"/>
          <p:cNvSpPr/>
          <p:nvPr/>
        </p:nvSpPr>
        <p:spPr>
          <a:xfrm>
            <a:off x="2126191" y="5729710"/>
            <a:ext cx="280899" cy="473516"/>
          </a:xfrm>
          <a:custGeom>
            <a:avLst/>
            <a:gdLst/>
            <a:ahLst/>
            <a:cxnLst/>
            <a:rect l="l" t="t" r="r" b="b"/>
            <a:pathLst>
              <a:path w="288925" h="487045">
                <a:moveTo>
                  <a:pt x="0" y="0"/>
                </a:moveTo>
                <a:lnTo>
                  <a:pt x="288798" y="486918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9" name="object 49"/>
          <p:cNvSpPr/>
          <p:nvPr/>
        </p:nvSpPr>
        <p:spPr>
          <a:xfrm>
            <a:off x="3670828" y="4358428"/>
            <a:ext cx="328436" cy="331523"/>
          </a:xfrm>
          <a:custGeom>
            <a:avLst/>
            <a:gdLst/>
            <a:ahLst/>
            <a:cxnLst/>
            <a:rect l="l" t="t" r="r" b="b"/>
            <a:pathLst>
              <a:path w="337820" h="340995">
                <a:moveTo>
                  <a:pt x="169163" y="0"/>
                </a:moveTo>
                <a:lnTo>
                  <a:pt x="124089" y="6081"/>
                </a:lnTo>
                <a:lnTo>
                  <a:pt x="83650" y="23255"/>
                </a:lnTo>
                <a:lnTo>
                  <a:pt x="49434" y="49911"/>
                </a:lnTo>
                <a:lnTo>
                  <a:pt x="23029" y="84440"/>
                </a:lnTo>
                <a:lnTo>
                  <a:pt x="6021" y="125236"/>
                </a:lnTo>
                <a:lnTo>
                  <a:pt x="0" y="170687"/>
                </a:lnTo>
                <a:lnTo>
                  <a:pt x="6021" y="215818"/>
                </a:lnTo>
                <a:lnTo>
                  <a:pt x="23029" y="256398"/>
                </a:lnTo>
                <a:lnTo>
                  <a:pt x="49434" y="290798"/>
                </a:lnTo>
                <a:lnTo>
                  <a:pt x="83650" y="317387"/>
                </a:lnTo>
                <a:lnTo>
                  <a:pt x="124089" y="334535"/>
                </a:lnTo>
                <a:lnTo>
                  <a:pt x="169163" y="340613"/>
                </a:lnTo>
                <a:lnTo>
                  <a:pt x="213917" y="334535"/>
                </a:lnTo>
                <a:lnTo>
                  <a:pt x="254141" y="317387"/>
                </a:lnTo>
                <a:lnTo>
                  <a:pt x="288226" y="290798"/>
                </a:lnTo>
                <a:lnTo>
                  <a:pt x="314564" y="256398"/>
                </a:lnTo>
                <a:lnTo>
                  <a:pt x="331547" y="215818"/>
                </a:lnTo>
                <a:lnTo>
                  <a:pt x="337565" y="170687"/>
                </a:lnTo>
                <a:lnTo>
                  <a:pt x="331547" y="125236"/>
                </a:lnTo>
                <a:lnTo>
                  <a:pt x="314564" y="84440"/>
                </a:lnTo>
                <a:lnTo>
                  <a:pt x="288226" y="49910"/>
                </a:lnTo>
                <a:lnTo>
                  <a:pt x="254141" y="23255"/>
                </a:lnTo>
                <a:lnTo>
                  <a:pt x="213917" y="6081"/>
                </a:lnTo>
                <a:lnTo>
                  <a:pt x="169163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0" name="object 50"/>
          <p:cNvSpPr txBox="1"/>
          <p:nvPr/>
        </p:nvSpPr>
        <p:spPr>
          <a:xfrm>
            <a:off x="3725898" y="4415225"/>
            <a:ext cx="218546" cy="209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361" dirty="0">
                <a:latin typeface="Arial"/>
                <a:cs typeface="Arial"/>
              </a:rPr>
              <a:t>13</a:t>
            </a:r>
            <a:endParaRPr sz="1361">
              <a:latin typeface="Arial"/>
              <a:cs typeface="Arial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4653915" y="4879234"/>
            <a:ext cx="328436" cy="330906"/>
          </a:xfrm>
          <a:custGeom>
            <a:avLst/>
            <a:gdLst/>
            <a:ahLst/>
            <a:cxnLst/>
            <a:rect l="l" t="t" r="r" b="b"/>
            <a:pathLst>
              <a:path w="337820" h="340360">
                <a:moveTo>
                  <a:pt x="168401" y="0"/>
                </a:moveTo>
                <a:lnTo>
                  <a:pt x="123648" y="6078"/>
                </a:lnTo>
                <a:lnTo>
                  <a:pt x="83424" y="23226"/>
                </a:lnTo>
                <a:lnTo>
                  <a:pt x="49339" y="49815"/>
                </a:lnTo>
                <a:lnTo>
                  <a:pt x="23001" y="84215"/>
                </a:lnTo>
                <a:lnTo>
                  <a:pt x="6018" y="124795"/>
                </a:lnTo>
                <a:lnTo>
                  <a:pt x="0" y="169925"/>
                </a:lnTo>
                <a:lnTo>
                  <a:pt x="6018" y="215056"/>
                </a:lnTo>
                <a:lnTo>
                  <a:pt x="23001" y="255636"/>
                </a:lnTo>
                <a:lnTo>
                  <a:pt x="49339" y="290036"/>
                </a:lnTo>
                <a:lnTo>
                  <a:pt x="83424" y="316625"/>
                </a:lnTo>
                <a:lnTo>
                  <a:pt x="123648" y="333773"/>
                </a:lnTo>
                <a:lnTo>
                  <a:pt x="168401" y="339851"/>
                </a:lnTo>
                <a:lnTo>
                  <a:pt x="213476" y="333773"/>
                </a:lnTo>
                <a:lnTo>
                  <a:pt x="253915" y="316625"/>
                </a:lnTo>
                <a:lnTo>
                  <a:pt x="288131" y="290036"/>
                </a:lnTo>
                <a:lnTo>
                  <a:pt x="314536" y="255636"/>
                </a:lnTo>
                <a:lnTo>
                  <a:pt x="331544" y="215056"/>
                </a:lnTo>
                <a:lnTo>
                  <a:pt x="337565" y="169925"/>
                </a:lnTo>
                <a:lnTo>
                  <a:pt x="331544" y="124795"/>
                </a:lnTo>
                <a:lnTo>
                  <a:pt x="314536" y="84215"/>
                </a:lnTo>
                <a:lnTo>
                  <a:pt x="288131" y="49815"/>
                </a:lnTo>
                <a:lnTo>
                  <a:pt x="253915" y="23226"/>
                </a:lnTo>
                <a:lnTo>
                  <a:pt x="213476" y="6078"/>
                </a:lnTo>
                <a:lnTo>
                  <a:pt x="168401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2" name="object 52"/>
          <p:cNvSpPr txBox="1"/>
          <p:nvPr/>
        </p:nvSpPr>
        <p:spPr>
          <a:xfrm>
            <a:off x="4708243" y="4936030"/>
            <a:ext cx="219163" cy="209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361" spc="5" dirty="0">
                <a:latin typeface="Arial"/>
                <a:cs typeface="Arial"/>
              </a:rPr>
              <a:t>16</a:t>
            </a:r>
            <a:endParaRPr sz="1361">
              <a:latin typeface="Arial"/>
              <a:cs typeface="Arial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2641070" y="4879234"/>
            <a:ext cx="327819" cy="330906"/>
          </a:xfrm>
          <a:custGeom>
            <a:avLst/>
            <a:gdLst/>
            <a:ahLst/>
            <a:cxnLst/>
            <a:rect l="l" t="t" r="r" b="b"/>
            <a:pathLst>
              <a:path w="337185" h="340360">
                <a:moveTo>
                  <a:pt x="168401" y="0"/>
                </a:moveTo>
                <a:lnTo>
                  <a:pt x="123648" y="6078"/>
                </a:lnTo>
                <a:lnTo>
                  <a:pt x="83424" y="23226"/>
                </a:lnTo>
                <a:lnTo>
                  <a:pt x="49339" y="49815"/>
                </a:lnTo>
                <a:lnTo>
                  <a:pt x="23001" y="84215"/>
                </a:lnTo>
                <a:lnTo>
                  <a:pt x="6018" y="124795"/>
                </a:lnTo>
                <a:lnTo>
                  <a:pt x="0" y="169925"/>
                </a:lnTo>
                <a:lnTo>
                  <a:pt x="6018" y="215056"/>
                </a:lnTo>
                <a:lnTo>
                  <a:pt x="23001" y="255636"/>
                </a:lnTo>
                <a:lnTo>
                  <a:pt x="49339" y="290036"/>
                </a:lnTo>
                <a:lnTo>
                  <a:pt x="83424" y="316625"/>
                </a:lnTo>
                <a:lnTo>
                  <a:pt x="123648" y="333773"/>
                </a:lnTo>
                <a:lnTo>
                  <a:pt x="168401" y="339851"/>
                </a:lnTo>
                <a:lnTo>
                  <a:pt x="213155" y="333773"/>
                </a:lnTo>
                <a:lnTo>
                  <a:pt x="253379" y="316625"/>
                </a:lnTo>
                <a:lnTo>
                  <a:pt x="287464" y="290036"/>
                </a:lnTo>
                <a:lnTo>
                  <a:pt x="313802" y="255636"/>
                </a:lnTo>
                <a:lnTo>
                  <a:pt x="330785" y="215056"/>
                </a:lnTo>
                <a:lnTo>
                  <a:pt x="336803" y="169925"/>
                </a:lnTo>
                <a:lnTo>
                  <a:pt x="330785" y="124795"/>
                </a:lnTo>
                <a:lnTo>
                  <a:pt x="313802" y="84215"/>
                </a:lnTo>
                <a:lnTo>
                  <a:pt x="287464" y="49815"/>
                </a:lnTo>
                <a:lnTo>
                  <a:pt x="253379" y="23226"/>
                </a:lnTo>
                <a:lnTo>
                  <a:pt x="213155" y="6078"/>
                </a:lnTo>
                <a:lnTo>
                  <a:pt x="168401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4" name="object 54"/>
          <p:cNvSpPr txBox="1"/>
          <p:nvPr/>
        </p:nvSpPr>
        <p:spPr>
          <a:xfrm>
            <a:off x="2694658" y="4936030"/>
            <a:ext cx="219163" cy="209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361" spc="5" dirty="0">
                <a:latin typeface="Arial"/>
                <a:cs typeface="Arial"/>
              </a:rPr>
              <a:t>14</a:t>
            </a:r>
            <a:endParaRPr sz="1361">
              <a:latin typeface="Arial"/>
              <a:cs typeface="Arial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2921846" y="4595495"/>
            <a:ext cx="749476" cy="331523"/>
          </a:xfrm>
          <a:custGeom>
            <a:avLst/>
            <a:gdLst/>
            <a:ahLst/>
            <a:cxnLst/>
            <a:rect l="l" t="t" r="r" b="b"/>
            <a:pathLst>
              <a:path w="770889" h="340995">
                <a:moveTo>
                  <a:pt x="770382" y="0"/>
                </a:moveTo>
                <a:lnTo>
                  <a:pt x="0" y="340613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6" name="object 56"/>
          <p:cNvSpPr/>
          <p:nvPr/>
        </p:nvSpPr>
        <p:spPr>
          <a:xfrm>
            <a:off x="3390053" y="5446712"/>
            <a:ext cx="327819" cy="330906"/>
          </a:xfrm>
          <a:custGeom>
            <a:avLst/>
            <a:gdLst/>
            <a:ahLst/>
            <a:cxnLst/>
            <a:rect l="l" t="t" r="r" b="b"/>
            <a:pathLst>
              <a:path w="337185" h="340360">
                <a:moveTo>
                  <a:pt x="168401" y="0"/>
                </a:moveTo>
                <a:lnTo>
                  <a:pt x="123648" y="6078"/>
                </a:lnTo>
                <a:lnTo>
                  <a:pt x="83424" y="23226"/>
                </a:lnTo>
                <a:lnTo>
                  <a:pt x="49339" y="49815"/>
                </a:lnTo>
                <a:lnTo>
                  <a:pt x="23001" y="84215"/>
                </a:lnTo>
                <a:lnTo>
                  <a:pt x="6018" y="124795"/>
                </a:lnTo>
                <a:lnTo>
                  <a:pt x="0" y="169925"/>
                </a:lnTo>
                <a:lnTo>
                  <a:pt x="6018" y="215056"/>
                </a:lnTo>
                <a:lnTo>
                  <a:pt x="23001" y="255636"/>
                </a:lnTo>
                <a:lnTo>
                  <a:pt x="49339" y="290036"/>
                </a:lnTo>
                <a:lnTo>
                  <a:pt x="83424" y="316625"/>
                </a:lnTo>
                <a:lnTo>
                  <a:pt x="123648" y="333773"/>
                </a:lnTo>
                <a:lnTo>
                  <a:pt x="168401" y="339851"/>
                </a:lnTo>
                <a:lnTo>
                  <a:pt x="213155" y="333773"/>
                </a:lnTo>
                <a:lnTo>
                  <a:pt x="253379" y="316625"/>
                </a:lnTo>
                <a:lnTo>
                  <a:pt x="287464" y="290036"/>
                </a:lnTo>
                <a:lnTo>
                  <a:pt x="313802" y="255636"/>
                </a:lnTo>
                <a:lnTo>
                  <a:pt x="330785" y="215056"/>
                </a:lnTo>
                <a:lnTo>
                  <a:pt x="336803" y="169925"/>
                </a:lnTo>
                <a:lnTo>
                  <a:pt x="330785" y="124795"/>
                </a:lnTo>
                <a:lnTo>
                  <a:pt x="313802" y="84215"/>
                </a:lnTo>
                <a:lnTo>
                  <a:pt x="287464" y="49815"/>
                </a:lnTo>
                <a:lnTo>
                  <a:pt x="253379" y="23226"/>
                </a:lnTo>
                <a:lnTo>
                  <a:pt x="213155" y="6078"/>
                </a:lnTo>
                <a:lnTo>
                  <a:pt x="168401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7" name="object 57"/>
          <p:cNvSpPr txBox="1"/>
          <p:nvPr/>
        </p:nvSpPr>
        <p:spPr>
          <a:xfrm>
            <a:off x="3444380" y="5504991"/>
            <a:ext cx="218546" cy="209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361" dirty="0">
                <a:latin typeface="Arial"/>
                <a:cs typeface="Arial"/>
              </a:rPr>
              <a:t>21</a:t>
            </a:r>
            <a:endParaRPr sz="1361">
              <a:latin typeface="Arial"/>
              <a:cs typeface="Arial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2921846" y="5162232"/>
            <a:ext cx="516114" cy="332140"/>
          </a:xfrm>
          <a:custGeom>
            <a:avLst/>
            <a:gdLst/>
            <a:ahLst/>
            <a:cxnLst/>
            <a:rect l="l" t="t" r="r" b="b"/>
            <a:pathLst>
              <a:path w="530860" h="341629">
                <a:moveTo>
                  <a:pt x="0" y="0"/>
                </a:moveTo>
                <a:lnTo>
                  <a:pt x="530351" y="341375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9" name="object 59"/>
          <p:cNvSpPr/>
          <p:nvPr/>
        </p:nvSpPr>
        <p:spPr>
          <a:xfrm>
            <a:off x="2266950" y="6155689"/>
            <a:ext cx="328436" cy="331523"/>
          </a:xfrm>
          <a:custGeom>
            <a:avLst/>
            <a:gdLst/>
            <a:ahLst/>
            <a:cxnLst/>
            <a:rect l="l" t="t" r="r" b="b"/>
            <a:pathLst>
              <a:path w="337819" h="340995">
                <a:moveTo>
                  <a:pt x="168402" y="0"/>
                </a:moveTo>
                <a:lnTo>
                  <a:pt x="123648" y="6078"/>
                </a:lnTo>
                <a:lnTo>
                  <a:pt x="83424" y="23226"/>
                </a:lnTo>
                <a:lnTo>
                  <a:pt x="49339" y="49815"/>
                </a:lnTo>
                <a:lnTo>
                  <a:pt x="23001" y="84215"/>
                </a:lnTo>
                <a:lnTo>
                  <a:pt x="6018" y="124795"/>
                </a:lnTo>
                <a:lnTo>
                  <a:pt x="0" y="169925"/>
                </a:lnTo>
                <a:lnTo>
                  <a:pt x="6018" y="215377"/>
                </a:lnTo>
                <a:lnTo>
                  <a:pt x="23001" y="256173"/>
                </a:lnTo>
                <a:lnTo>
                  <a:pt x="49339" y="290703"/>
                </a:lnTo>
                <a:lnTo>
                  <a:pt x="83424" y="317358"/>
                </a:lnTo>
                <a:lnTo>
                  <a:pt x="123648" y="334532"/>
                </a:lnTo>
                <a:lnTo>
                  <a:pt x="168402" y="340613"/>
                </a:lnTo>
                <a:lnTo>
                  <a:pt x="213476" y="334532"/>
                </a:lnTo>
                <a:lnTo>
                  <a:pt x="253915" y="317358"/>
                </a:lnTo>
                <a:lnTo>
                  <a:pt x="288131" y="290702"/>
                </a:lnTo>
                <a:lnTo>
                  <a:pt x="314536" y="256173"/>
                </a:lnTo>
                <a:lnTo>
                  <a:pt x="331544" y="215377"/>
                </a:lnTo>
                <a:lnTo>
                  <a:pt x="337566" y="169925"/>
                </a:lnTo>
                <a:lnTo>
                  <a:pt x="331544" y="124795"/>
                </a:lnTo>
                <a:lnTo>
                  <a:pt x="314536" y="84215"/>
                </a:lnTo>
                <a:lnTo>
                  <a:pt x="288131" y="49815"/>
                </a:lnTo>
                <a:lnTo>
                  <a:pt x="253915" y="23226"/>
                </a:lnTo>
                <a:lnTo>
                  <a:pt x="213476" y="6078"/>
                </a:lnTo>
                <a:lnTo>
                  <a:pt x="168402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0" name="object 60"/>
          <p:cNvSpPr txBox="1"/>
          <p:nvPr/>
        </p:nvSpPr>
        <p:spPr>
          <a:xfrm>
            <a:off x="2321278" y="6215450"/>
            <a:ext cx="219163" cy="209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361" spc="5" dirty="0">
                <a:latin typeface="Arial"/>
                <a:cs typeface="Arial"/>
              </a:rPr>
              <a:t>26</a:t>
            </a:r>
            <a:endParaRPr sz="1361">
              <a:latin typeface="Arial"/>
              <a:cs typeface="Arial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1892089" y="5446712"/>
            <a:ext cx="327201" cy="330906"/>
          </a:xfrm>
          <a:custGeom>
            <a:avLst/>
            <a:gdLst/>
            <a:ahLst/>
            <a:cxnLst/>
            <a:rect l="l" t="t" r="r" b="b"/>
            <a:pathLst>
              <a:path w="336550" h="340360">
                <a:moveTo>
                  <a:pt x="168401" y="0"/>
                </a:moveTo>
                <a:lnTo>
                  <a:pt x="123648" y="6078"/>
                </a:lnTo>
                <a:lnTo>
                  <a:pt x="83424" y="23226"/>
                </a:lnTo>
                <a:lnTo>
                  <a:pt x="49339" y="49815"/>
                </a:lnTo>
                <a:lnTo>
                  <a:pt x="23001" y="84215"/>
                </a:lnTo>
                <a:lnTo>
                  <a:pt x="6018" y="124795"/>
                </a:lnTo>
                <a:lnTo>
                  <a:pt x="0" y="169925"/>
                </a:lnTo>
                <a:lnTo>
                  <a:pt x="6018" y="215056"/>
                </a:lnTo>
                <a:lnTo>
                  <a:pt x="23001" y="255636"/>
                </a:lnTo>
                <a:lnTo>
                  <a:pt x="49339" y="290036"/>
                </a:lnTo>
                <a:lnTo>
                  <a:pt x="83424" y="316625"/>
                </a:lnTo>
                <a:lnTo>
                  <a:pt x="123648" y="333773"/>
                </a:lnTo>
                <a:lnTo>
                  <a:pt x="168401" y="339851"/>
                </a:lnTo>
                <a:lnTo>
                  <a:pt x="213098" y="333773"/>
                </a:lnTo>
                <a:lnTo>
                  <a:pt x="253181" y="316625"/>
                </a:lnTo>
                <a:lnTo>
                  <a:pt x="287083" y="290036"/>
                </a:lnTo>
                <a:lnTo>
                  <a:pt x="313238" y="255636"/>
                </a:lnTo>
                <a:lnTo>
                  <a:pt x="330080" y="215056"/>
                </a:lnTo>
                <a:lnTo>
                  <a:pt x="336041" y="169925"/>
                </a:lnTo>
                <a:lnTo>
                  <a:pt x="330080" y="124795"/>
                </a:lnTo>
                <a:lnTo>
                  <a:pt x="313238" y="84215"/>
                </a:lnTo>
                <a:lnTo>
                  <a:pt x="287083" y="49815"/>
                </a:lnTo>
                <a:lnTo>
                  <a:pt x="253181" y="23226"/>
                </a:lnTo>
                <a:lnTo>
                  <a:pt x="213098" y="6078"/>
                </a:lnTo>
                <a:lnTo>
                  <a:pt x="168401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2" name="object 62"/>
          <p:cNvSpPr txBox="1"/>
          <p:nvPr/>
        </p:nvSpPr>
        <p:spPr>
          <a:xfrm>
            <a:off x="1946415" y="5504991"/>
            <a:ext cx="218546" cy="209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361" dirty="0">
                <a:latin typeface="Arial"/>
                <a:cs typeface="Arial"/>
              </a:rPr>
              <a:t>24</a:t>
            </a:r>
            <a:endParaRPr sz="1361">
              <a:latin typeface="Arial"/>
              <a:cs typeface="Arial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2173604" y="5162232"/>
            <a:ext cx="514262" cy="332140"/>
          </a:xfrm>
          <a:custGeom>
            <a:avLst/>
            <a:gdLst/>
            <a:ahLst/>
            <a:cxnLst/>
            <a:rect l="l" t="t" r="r" b="b"/>
            <a:pathLst>
              <a:path w="528955" h="341629">
                <a:moveTo>
                  <a:pt x="528828" y="0"/>
                </a:moveTo>
                <a:lnTo>
                  <a:pt x="0" y="341375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4" name="object 64"/>
          <p:cNvSpPr/>
          <p:nvPr/>
        </p:nvSpPr>
        <p:spPr>
          <a:xfrm>
            <a:off x="1517226" y="6155689"/>
            <a:ext cx="329053" cy="331523"/>
          </a:xfrm>
          <a:custGeom>
            <a:avLst/>
            <a:gdLst/>
            <a:ahLst/>
            <a:cxnLst/>
            <a:rect l="l" t="t" r="r" b="b"/>
            <a:pathLst>
              <a:path w="338455" h="340995">
                <a:moveTo>
                  <a:pt x="169163" y="0"/>
                </a:moveTo>
                <a:lnTo>
                  <a:pt x="124354" y="6078"/>
                </a:lnTo>
                <a:lnTo>
                  <a:pt x="83989" y="23226"/>
                </a:lnTo>
                <a:lnTo>
                  <a:pt x="49720" y="49815"/>
                </a:lnTo>
                <a:lnTo>
                  <a:pt x="23198" y="84215"/>
                </a:lnTo>
                <a:lnTo>
                  <a:pt x="6074" y="124795"/>
                </a:lnTo>
                <a:lnTo>
                  <a:pt x="0" y="169925"/>
                </a:lnTo>
                <a:lnTo>
                  <a:pt x="6074" y="215377"/>
                </a:lnTo>
                <a:lnTo>
                  <a:pt x="23198" y="256173"/>
                </a:lnTo>
                <a:lnTo>
                  <a:pt x="49720" y="290703"/>
                </a:lnTo>
                <a:lnTo>
                  <a:pt x="83989" y="317358"/>
                </a:lnTo>
                <a:lnTo>
                  <a:pt x="124354" y="334532"/>
                </a:lnTo>
                <a:lnTo>
                  <a:pt x="169163" y="340613"/>
                </a:lnTo>
                <a:lnTo>
                  <a:pt x="214238" y="334532"/>
                </a:lnTo>
                <a:lnTo>
                  <a:pt x="254677" y="317358"/>
                </a:lnTo>
                <a:lnTo>
                  <a:pt x="288893" y="290702"/>
                </a:lnTo>
                <a:lnTo>
                  <a:pt x="315298" y="256173"/>
                </a:lnTo>
                <a:lnTo>
                  <a:pt x="332306" y="215377"/>
                </a:lnTo>
                <a:lnTo>
                  <a:pt x="338328" y="169925"/>
                </a:lnTo>
                <a:lnTo>
                  <a:pt x="332306" y="124795"/>
                </a:lnTo>
                <a:lnTo>
                  <a:pt x="315298" y="84215"/>
                </a:lnTo>
                <a:lnTo>
                  <a:pt x="288893" y="49815"/>
                </a:lnTo>
                <a:lnTo>
                  <a:pt x="254677" y="23226"/>
                </a:lnTo>
                <a:lnTo>
                  <a:pt x="214238" y="6078"/>
                </a:lnTo>
                <a:lnTo>
                  <a:pt x="169163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5" name="object 65"/>
          <p:cNvSpPr txBox="1"/>
          <p:nvPr/>
        </p:nvSpPr>
        <p:spPr>
          <a:xfrm>
            <a:off x="1437451" y="6066531"/>
            <a:ext cx="353131" cy="3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42"/>
              </a:lnSpc>
            </a:pPr>
            <a:r>
              <a:rPr sz="1069" spc="10" dirty="0">
                <a:latin typeface="Times New Roman"/>
                <a:cs typeface="Times New Roman"/>
              </a:rPr>
              <a:t>8</a:t>
            </a:r>
            <a:endParaRPr sz="1069">
              <a:latin typeface="Times New Roman"/>
              <a:cs typeface="Times New Roman"/>
            </a:endParaRPr>
          </a:p>
          <a:p>
            <a:pPr marL="146929">
              <a:lnSpc>
                <a:spcPts val="1492"/>
              </a:lnSpc>
            </a:pPr>
            <a:r>
              <a:rPr sz="1361" dirty="0">
                <a:latin typeface="Arial"/>
                <a:cs typeface="Arial"/>
              </a:rPr>
              <a:t>65</a:t>
            </a:r>
            <a:endParaRPr sz="1361">
              <a:latin typeface="Arial"/>
              <a:cs typeface="Arial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3015932" y="6155689"/>
            <a:ext cx="327819" cy="331523"/>
          </a:xfrm>
          <a:custGeom>
            <a:avLst/>
            <a:gdLst/>
            <a:ahLst/>
            <a:cxnLst/>
            <a:rect l="l" t="t" r="r" b="b"/>
            <a:pathLst>
              <a:path w="337185" h="340995">
                <a:moveTo>
                  <a:pt x="168401" y="0"/>
                </a:moveTo>
                <a:lnTo>
                  <a:pt x="123648" y="6078"/>
                </a:lnTo>
                <a:lnTo>
                  <a:pt x="83424" y="23226"/>
                </a:lnTo>
                <a:lnTo>
                  <a:pt x="49339" y="49815"/>
                </a:lnTo>
                <a:lnTo>
                  <a:pt x="23001" y="84215"/>
                </a:lnTo>
                <a:lnTo>
                  <a:pt x="6018" y="124795"/>
                </a:lnTo>
                <a:lnTo>
                  <a:pt x="0" y="169925"/>
                </a:lnTo>
                <a:lnTo>
                  <a:pt x="6018" y="215377"/>
                </a:lnTo>
                <a:lnTo>
                  <a:pt x="23001" y="256173"/>
                </a:lnTo>
                <a:lnTo>
                  <a:pt x="49339" y="290703"/>
                </a:lnTo>
                <a:lnTo>
                  <a:pt x="83424" y="317358"/>
                </a:lnTo>
                <a:lnTo>
                  <a:pt x="123648" y="334532"/>
                </a:lnTo>
                <a:lnTo>
                  <a:pt x="168401" y="340613"/>
                </a:lnTo>
                <a:lnTo>
                  <a:pt x="213155" y="334532"/>
                </a:lnTo>
                <a:lnTo>
                  <a:pt x="253379" y="317358"/>
                </a:lnTo>
                <a:lnTo>
                  <a:pt x="287464" y="290702"/>
                </a:lnTo>
                <a:lnTo>
                  <a:pt x="313802" y="256173"/>
                </a:lnTo>
                <a:lnTo>
                  <a:pt x="330785" y="215377"/>
                </a:lnTo>
                <a:lnTo>
                  <a:pt x="336803" y="169925"/>
                </a:lnTo>
                <a:lnTo>
                  <a:pt x="330785" y="124795"/>
                </a:lnTo>
                <a:lnTo>
                  <a:pt x="313802" y="84215"/>
                </a:lnTo>
                <a:lnTo>
                  <a:pt x="287464" y="49815"/>
                </a:lnTo>
                <a:lnTo>
                  <a:pt x="253379" y="23226"/>
                </a:lnTo>
                <a:lnTo>
                  <a:pt x="213155" y="6078"/>
                </a:lnTo>
                <a:lnTo>
                  <a:pt x="168401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7" name="object 67"/>
          <p:cNvSpPr txBox="1"/>
          <p:nvPr/>
        </p:nvSpPr>
        <p:spPr>
          <a:xfrm>
            <a:off x="3069520" y="6215450"/>
            <a:ext cx="219163" cy="209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361" spc="5" dirty="0">
                <a:latin typeface="Arial"/>
                <a:cs typeface="Arial"/>
              </a:rPr>
              <a:t>32</a:t>
            </a:r>
            <a:endParaRPr sz="1361">
              <a:latin typeface="Arial"/>
              <a:cs typeface="Arial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5402897" y="5446712"/>
            <a:ext cx="327819" cy="330906"/>
          </a:xfrm>
          <a:custGeom>
            <a:avLst/>
            <a:gdLst/>
            <a:ahLst/>
            <a:cxnLst/>
            <a:rect l="l" t="t" r="r" b="b"/>
            <a:pathLst>
              <a:path w="337185" h="340360">
                <a:moveTo>
                  <a:pt x="168401" y="0"/>
                </a:moveTo>
                <a:lnTo>
                  <a:pt x="123648" y="6078"/>
                </a:lnTo>
                <a:lnTo>
                  <a:pt x="83424" y="23226"/>
                </a:lnTo>
                <a:lnTo>
                  <a:pt x="49339" y="49815"/>
                </a:lnTo>
                <a:lnTo>
                  <a:pt x="23001" y="84215"/>
                </a:lnTo>
                <a:lnTo>
                  <a:pt x="6018" y="124795"/>
                </a:lnTo>
                <a:lnTo>
                  <a:pt x="0" y="169925"/>
                </a:lnTo>
                <a:lnTo>
                  <a:pt x="6018" y="215056"/>
                </a:lnTo>
                <a:lnTo>
                  <a:pt x="23001" y="255636"/>
                </a:lnTo>
                <a:lnTo>
                  <a:pt x="49339" y="290036"/>
                </a:lnTo>
                <a:lnTo>
                  <a:pt x="83424" y="316625"/>
                </a:lnTo>
                <a:lnTo>
                  <a:pt x="123648" y="333773"/>
                </a:lnTo>
                <a:lnTo>
                  <a:pt x="168401" y="339851"/>
                </a:lnTo>
                <a:lnTo>
                  <a:pt x="213419" y="333773"/>
                </a:lnTo>
                <a:lnTo>
                  <a:pt x="253717" y="316625"/>
                </a:lnTo>
                <a:lnTo>
                  <a:pt x="287750" y="290036"/>
                </a:lnTo>
                <a:lnTo>
                  <a:pt x="313972" y="255636"/>
                </a:lnTo>
                <a:lnTo>
                  <a:pt x="330838" y="215056"/>
                </a:lnTo>
                <a:lnTo>
                  <a:pt x="336804" y="169925"/>
                </a:lnTo>
                <a:lnTo>
                  <a:pt x="330838" y="124795"/>
                </a:lnTo>
                <a:lnTo>
                  <a:pt x="313972" y="84215"/>
                </a:lnTo>
                <a:lnTo>
                  <a:pt x="287750" y="49815"/>
                </a:lnTo>
                <a:lnTo>
                  <a:pt x="253717" y="23226"/>
                </a:lnTo>
                <a:lnTo>
                  <a:pt x="213419" y="6078"/>
                </a:lnTo>
                <a:lnTo>
                  <a:pt x="168401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9" name="object 69"/>
          <p:cNvSpPr txBox="1"/>
          <p:nvPr/>
        </p:nvSpPr>
        <p:spPr>
          <a:xfrm>
            <a:off x="5201618" y="5507201"/>
            <a:ext cx="474751" cy="209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268546" algn="l"/>
              </a:tabLst>
            </a:pPr>
            <a:r>
              <a:rPr sz="1069" spc="10" dirty="0">
                <a:latin typeface="Times New Roman"/>
                <a:cs typeface="Times New Roman"/>
              </a:rPr>
              <a:t>7	</a:t>
            </a:r>
            <a:r>
              <a:rPr sz="1361" dirty="0">
                <a:latin typeface="Arial"/>
                <a:cs typeface="Arial"/>
              </a:rPr>
              <a:t>68</a:t>
            </a:r>
            <a:endParaRPr sz="1361">
              <a:latin typeface="Arial"/>
              <a:cs typeface="Arial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4935432" y="5162232"/>
            <a:ext cx="516114" cy="332140"/>
          </a:xfrm>
          <a:custGeom>
            <a:avLst/>
            <a:gdLst/>
            <a:ahLst/>
            <a:cxnLst/>
            <a:rect l="l" t="t" r="r" b="b"/>
            <a:pathLst>
              <a:path w="530860" h="341629">
                <a:moveTo>
                  <a:pt x="0" y="0"/>
                </a:moveTo>
                <a:lnTo>
                  <a:pt x="530351" y="341375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1" name="object 71"/>
          <p:cNvSpPr/>
          <p:nvPr/>
        </p:nvSpPr>
        <p:spPr>
          <a:xfrm>
            <a:off x="3904933" y="5446712"/>
            <a:ext cx="327819" cy="330906"/>
          </a:xfrm>
          <a:custGeom>
            <a:avLst/>
            <a:gdLst/>
            <a:ahLst/>
            <a:cxnLst/>
            <a:rect l="l" t="t" r="r" b="b"/>
            <a:pathLst>
              <a:path w="337185" h="340360">
                <a:moveTo>
                  <a:pt x="168401" y="0"/>
                </a:moveTo>
                <a:lnTo>
                  <a:pt x="123648" y="6078"/>
                </a:lnTo>
                <a:lnTo>
                  <a:pt x="83424" y="23226"/>
                </a:lnTo>
                <a:lnTo>
                  <a:pt x="49339" y="49815"/>
                </a:lnTo>
                <a:lnTo>
                  <a:pt x="23001" y="84215"/>
                </a:lnTo>
                <a:lnTo>
                  <a:pt x="6018" y="124795"/>
                </a:lnTo>
                <a:lnTo>
                  <a:pt x="0" y="169925"/>
                </a:lnTo>
                <a:lnTo>
                  <a:pt x="6018" y="215056"/>
                </a:lnTo>
                <a:lnTo>
                  <a:pt x="23001" y="255636"/>
                </a:lnTo>
                <a:lnTo>
                  <a:pt x="49339" y="290036"/>
                </a:lnTo>
                <a:lnTo>
                  <a:pt x="83424" y="316625"/>
                </a:lnTo>
                <a:lnTo>
                  <a:pt x="123648" y="333773"/>
                </a:lnTo>
                <a:lnTo>
                  <a:pt x="168401" y="339851"/>
                </a:lnTo>
                <a:lnTo>
                  <a:pt x="213155" y="333773"/>
                </a:lnTo>
                <a:lnTo>
                  <a:pt x="253379" y="316625"/>
                </a:lnTo>
                <a:lnTo>
                  <a:pt x="287464" y="290036"/>
                </a:lnTo>
                <a:lnTo>
                  <a:pt x="313802" y="255636"/>
                </a:lnTo>
                <a:lnTo>
                  <a:pt x="330785" y="215056"/>
                </a:lnTo>
                <a:lnTo>
                  <a:pt x="336803" y="169925"/>
                </a:lnTo>
                <a:lnTo>
                  <a:pt x="330785" y="124795"/>
                </a:lnTo>
                <a:lnTo>
                  <a:pt x="313802" y="84215"/>
                </a:lnTo>
                <a:lnTo>
                  <a:pt x="287464" y="49815"/>
                </a:lnTo>
                <a:lnTo>
                  <a:pt x="253379" y="23226"/>
                </a:lnTo>
                <a:lnTo>
                  <a:pt x="213155" y="6078"/>
                </a:lnTo>
                <a:lnTo>
                  <a:pt x="168401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2" name="object 72"/>
          <p:cNvSpPr txBox="1"/>
          <p:nvPr/>
        </p:nvSpPr>
        <p:spPr>
          <a:xfrm>
            <a:off x="3960001" y="5507201"/>
            <a:ext cx="394494" cy="209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361" dirty="0">
                <a:latin typeface="Arial"/>
                <a:cs typeface="Arial"/>
              </a:rPr>
              <a:t>19</a:t>
            </a:r>
            <a:r>
              <a:rPr sz="1361" spc="369" dirty="0">
                <a:latin typeface="Arial"/>
                <a:cs typeface="Arial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6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4186449" y="5162232"/>
            <a:ext cx="514262" cy="332140"/>
          </a:xfrm>
          <a:custGeom>
            <a:avLst/>
            <a:gdLst/>
            <a:ahLst/>
            <a:cxnLst/>
            <a:rect l="l" t="t" r="r" b="b"/>
            <a:pathLst>
              <a:path w="528954" h="341629">
                <a:moveTo>
                  <a:pt x="528827" y="0"/>
                </a:moveTo>
                <a:lnTo>
                  <a:pt x="0" y="341375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4" name="object 74"/>
          <p:cNvSpPr txBox="1"/>
          <p:nvPr/>
        </p:nvSpPr>
        <p:spPr>
          <a:xfrm>
            <a:off x="3736269" y="6118401"/>
            <a:ext cx="16421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11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6" name="object 76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50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170238427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6"/>
            <a:ext cx="140696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CS301 – Data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43804" y="868856"/>
            <a:ext cx="86615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29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99421" y="1616974"/>
            <a:ext cx="4957410" cy="0"/>
          </a:xfrm>
          <a:custGeom>
            <a:avLst/>
            <a:gdLst/>
            <a:ahLst/>
            <a:cxnLst/>
            <a:rect l="l" t="t" r="r" b="b"/>
            <a:pathLst>
              <a:path w="5099050">
                <a:moveTo>
                  <a:pt x="0" y="0"/>
                </a:moveTo>
                <a:lnTo>
                  <a:pt x="5098542" y="0"/>
                </a:lnTo>
              </a:path>
            </a:pathLst>
          </a:custGeom>
          <a:ln w="53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302014" y="1614381"/>
            <a:ext cx="0" cy="4190647"/>
          </a:xfrm>
          <a:custGeom>
            <a:avLst/>
            <a:gdLst/>
            <a:ahLst/>
            <a:cxnLst/>
            <a:rect l="l" t="t" r="r" b="b"/>
            <a:pathLst>
              <a:path h="4310380">
                <a:moveTo>
                  <a:pt x="0" y="0"/>
                </a:moveTo>
                <a:lnTo>
                  <a:pt x="0" y="4309872"/>
                </a:lnTo>
              </a:path>
            </a:pathLst>
          </a:custGeom>
          <a:ln w="53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/>
          <p:nvPr/>
        </p:nvSpPr>
        <p:spPr>
          <a:xfrm>
            <a:off x="1299421" y="5801941"/>
            <a:ext cx="4951236" cy="0"/>
          </a:xfrm>
          <a:custGeom>
            <a:avLst/>
            <a:gdLst/>
            <a:ahLst/>
            <a:cxnLst/>
            <a:rect l="l" t="t" r="r" b="b"/>
            <a:pathLst>
              <a:path w="5092700">
                <a:moveTo>
                  <a:pt x="0" y="0"/>
                </a:moveTo>
                <a:lnTo>
                  <a:pt x="5092446" y="0"/>
                </a:lnTo>
              </a:path>
            </a:pathLst>
          </a:custGeom>
          <a:ln w="53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/>
          <p:nvPr/>
        </p:nvSpPr>
        <p:spPr>
          <a:xfrm>
            <a:off x="6253373" y="1614381"/>
            <a:ext cx="0" cy="4190647"/>
          </a:xfrm>
          <a:custGeom>
            <a:avLst/>
            <a:gdLst/>
            <a:ahLst/>
            <a:cxnLst/>
            <a:rect l="l" t="t" r="r" b="b"/>
            <a:pathLst>
              <a:path h="4310380">
                <a:moveTo>
                  <a:pt x="0" y="0"/>
                </a:moveTo>
                <a:lnTo>
                  <a:pt x="0" y="4309872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" name="object 8"/>
          <p:cNvSpPr txBox="1"/>
          <p:nvPr/>
        </p:nvSpPr>
        <p:spPr>
          <a:xfrm>
            <a:off x="1352267" y="5965801"/>
            <a:ext cx="4850606" cy="5001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algn="just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Here the new node 15 </a:t>
            </a:r>
            <a:r>
              <a:rPr sz="1069" spc="5" dirty="0">
                <a:latin typeface="Times New Roman"/>
                <a:cs typeface="Times New Roman"/>
              </a:rPr>
              <a:t>is less than </a:t>
            </a:r>
            <a:r>
              <a:rPr sz="1069" dirty="0">
                <a:latin typeface="Times New Roman"/>
                <a:cs typeface="Times New Roman"/>
              </a:rPr>
              <a:t>its </a:t>
            </a:r>
            <a:r>
              <a:rPr sz="1069" spc="5" dirty="0">
                <a:latin typeface="Times New Roman"/>
                <a:cs typeface="Times New Roman"/>
              </a:rPr>
              <a:t>parent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(i.e. </a:t>
            </a:r>
            <a:r>
              <a:rPr sz="1069" spc="10" dirty="0">
                <a:latin typeface="Times New Roman"/>
                <a:cs typeface="Times New Roman"/>
              </a:rPr>
              <a:t>19). To </a:t>
            </a:r>
            <a:r>
              <a:rPr sz="1069" spc="5" dirty="0">
                <a:latin typeface="Times New Roman"/>
                <a:cs typeface="Times New Roman"/>
              </a:rPr>
              <a:t>preserve </a:t>
            </a:r>
            <a:r>
              <a:rPr sz="1069" spc="10" dirty="0">
                <a:latin typeface="Times New Roman"/>
                <a:cs typeface="Times New Roman"/>
              </a:rPr>
              <a:t>the heap  property, we have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exchange these </a:t>
            </a:r>
            <a:r>
              <a:rPr sz="1069" spc="5" dirty="0">
                <a:latin typeface="Times New Roman"/>
                <a:cs typeface="Times New Roman"/>
              </a:rPr>
              <a:t>values. </a:t>
            </a:r>
            <a:r>
              <a:rPr sz="1069" spc="10" dirty="0">
                <a:latin typeface="Times New Roman"/>
                <a:cs typeface="Times New Roman"/>
              </a:rPr>
              <a:t>Thus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value </a:t>
            </a:r>
            <a:r>
              <a:rPr sz="1069" spc="15" dirty="0">
                <a:latin typeface="Times New Roman"/>
                <a:cs typeface="Times New Roman"/>
              </a:rPr>
              <a:t>15 </a:t>
            </a:r>
            <a:r>
              <a:rPr sz="1069" spc="10" dirty="0">
                <a:latin typeface="Times New Roman"/>
                <a:cs typeface="Times New Roman"/>
              </a:rPr>
              <a:t>goes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position </a:t>
            </a:r>
            <a:r>
              <a:rPr sz="1069" spc="10" dirty="0">
                <a:latin typeface="Times New Roman"/>
                <a:cs typeface="Times New Roman"/>
              </a:rPr>
              <a:t>6  and value 19 </a:t>
            </a:r>
            <a:r>
              <a:rPr sz="1069" spc="5" dirty="0">
                <a:latin typeface="Times New Roman"/>
                <a:cs typeface="Times New Roman"/>
              </a:rPr>
              <a:t>attains the position </a:t>
            </a:r>
            <a:r>
              <a:rPr sz="1069" spc="10" dirty="0">
                <a:latin typeface="Times New Roman"/>
                <a:cs typeface="Times New Roman"/>
              </a:rPr>
              <a:t>12 </a:t>
            </a:r>
            <a:r>
              <a:rPr sz="1069" spc="5" dirty="0">
                <a:latin typeface="Times New Roman"/>
                <a:cs typeface="Times New Roman"/>
              </a:rPr>
              <a:t>as </a:t>
            </a:r>
            <a:r>
              <a:rPr sz="1069" spc="10" dirty="0">
                <a:latin typeface="Times New Roman"/>
                <a:cs typeface="Times New Roman"/>
              </a:rPr>
              <a:t>shown </a:t>
            </a:r>
            <a:r>
              <a:rPr sz="1069" spc="5" dirty="0">
                <a:latin typeface="Times New Roman"/>
                <a:cs typeface="Times New Roman"/>
              </a:rPr>
              <a:t>in the array in figure</a:t>
            </a:r>
            <a:r>
              <a:rPr sz="1069" spc="6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below.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52268" y="8329974"/>
            <a:ext cx="4832085" cy="655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ct val="98500"/>
              </a:lnSpc>
            </a:pPr>
            <a:r>
              <a:rPr sz="1069" spc="15" dirty="0">
                <a:latin typeface="Times New Roman"/>
                <a:cs typeface="Times New Roman"/>
              </a:rPr>
              <a:t>Now we </a:t>
            </a:r>
            <a:r>
              <a:rPr sz="1069" spc="10" dirty="0">
                <a:latin typeface="Times New Roman"/>
                <a:cs typeface="Times New Roman"/>
              </a:rPr>
              <a:t>compare the value 15 with </a:t>
            </a:r>
            <a:r>
              <a:rPr sz="1069" spc="5" dirty="0">
                <a:latin typeface="Times New Roman"/>
                <a:cs typeface="Times New Roman"/>
              </a:rPr>
              <a:t>its </a:t>
            </a:r>
            <a:r>
              <a:rPr sz="1069" spc="15" dirty="0">
                <a:latin typeface="Times New Roman"/>
                <a:cs typeface="Times New Roman"/>
              </a:rPr>
              <a:t>new </a:t>
            </a:r>
            <a:r>
              <a:rPr sz="1069" spc="5" dirty="0">
                <a:latin typeface="Times New Roman"/>
                <a:cs typeface="Times New Roman"/>
              </a:rPr>
              <a:t>parent i.e.16. </a:t>
            </a:r>
            <a:r>
              <a:rPr sz="1069" spc="10" dirty="0">
                <a:latin typeface="Times New Roman"/>
                <a:cs typeface="Times New Roman"/>
              </a:rPr>
              <a:t>Here </a:t>
            </a:r>
            <a:r>
              <a:rPr sz="1069" spc="5" dirty="0">
                <a:latin typeface="Times New Roman"/>
                <a:cs typeface="Times New Roman"/>
              </a:rPr>
              <a:t>again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parent (16) </a:t>
            </a:r>
            <a:r>
              <a:rPr sz="1069" dirty="0">
                <a:latin typeface="Times New Roman"/>
                <a:cs typeface="Times New Roman"/>
              </a:rPr>
              <a:t>is  </a:t>
            </a:r>
            <a:r>
              <a:rPr sz="1069" spc="5" dirty="0">
                <a:latin typeface="Times New Roman"/>
                <a:cs typeface="Times New Roman"/>
              </a:rPr>
              <a:t>greater than its child (15). </a:t>
            </a:r>
            <a:r>
              <a:rPr sz="1069" spc="10" dirty="0">
                <a:latin typeface="Times New Roman"/>
                <a:cs typeface="Times New Roman"/>
              </a:rPr>
              <a:t>So </a:t>
            </a:r>
            <a:r>
              <a:rPr sz="1069" spc="5" dirty="0">
                <a:latin typeface="Times New Roman"/>
                <a:cs typeface="Times New Roman"/>
              </a:rPr>
              <a:t>to preserve </a:t>
            </a:r>
            <a:r>
              <a:rPr sz="1069" spc="10" dirty="0">
                <a:latin typeface="Times New Roman"/>
                <a:cs typeface="Times New Roman"/>
              </a:rPr>
              <a:t>the heap </a:t>
            </a:r>
            <a:r>
              <a:rPr sz="1069" spc="5" dirty="0">
                <a:latin typeface="Times New Roman"/>
                <a:cs typeface="Times New Roman"/>
              </a:rPr>
              <a:t>property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need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exchange </a:t>
            </a:r>
            <a:r>
              <a:rPr sz="1069" spc="5" dirty="0">
                <a:latin typeface="Times New Roman"/>
                <a:cs typeface="Times New Roman"/>
              </a:rPr>
              <a:t>these  values. </a:t>
            </a:r>
            <a:r>
              <a:rPr sz="1069" spc="10" dirty="0">
                <a:latin typeface="Times New Roman"/>
                <a:cs typeface="Times New Roman"/>
              </a:rPr>
              <a:t>After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exchange, the value 15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now at </a:t>
            </a:r>
            <a:r>
              <a:rPr sz="1069" spc="5" dirty="0">
                <a:latin typeface="Times New Roman"/>
                <a:cs typeface="Times New Roman"/>
              </a:rPr>
              <a:t>position </a:t>
            </a:r>
            <a:r>
              <a:rPr sz="1069" spc="10" dirty="0">
                <a:latin typeface="Times New Roman"/>
                <a:cs typeface="Times New Roman"/>
              </a:rPr>
              <a:t>3 and </a:t>
            </a:r>
            <a:r>
              <a:rPr sz="1069" spc="5" dirty="0">
                <a:latin typeface="Times New Roman"/>
                <a:cs typeface="Times New Roman"/>
              </a:rPr>
              <a:t>value </a:t>
            </a:r>
            <a:r>
              <a:rPr sz="1069" spc="10" dirty="0">
                <a:latin typeface="Times New Roman"/>
                <a:cs typeface="Times New Roman"/>
              </a:rPr>
              <a:t>16 </a:t>
            </a:r>
            <a:r>
              <a:rPr sz="1069" spc="5" dirty="0">
                <a:latin typeface="Times New Roman"/>
                <a:cs typeface="Times New Roman"/>
              </a:rPr>
              <a:t>is seen  position 6.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following figure </a:t>
            </a:r>
            <a:r>
              <a:rPr sz="1069" spc="10" dirty="0">
                <a:latin typeface="Times New Roman"/>
                <a:cs typeface="Times New Roman"/>
              </a:rPr>
              <a:t>shows </a:t>
            </a:r>
            <a:r>
              <a:rPr sz="1069" spc="5" dirty="0">
                <a:latin typeface="Times New Roman"/>
                <a:cs typeface="Times New Roman"/>
              </a:rPr>
              <a:t>this</a:t>
            </a:r>
            <a:r>
              <a:rPr sz="1069" spc="-1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step.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16745" y="4813793"/>
            <a:ext cx="442648" cy="209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332750" algn="l"/>
              </a:tabLst>
            </a:pPr>
            <a:r>
              <a:rPr sz="1361" spc="5" dirty="0">
                <a:latin typeface="Arial"/>
                <a:cs typeface="Arial"/>
              </a:rPr>
              <a:t>0	1</a:t>
            </a:r>
            <a:endParaRPr sz="1361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145713" y="4824165"/>
            <a:ext cx="121620" cy="209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361" spc="5" dirty="0">
                <a:latin typeface="Arial"/>
                <a:cs typeface="Arial"/>
              </a:rPr>
              <a:t>2</a:t>
            </a:r>
            <a:endParaRPr sz="1361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466481" y="4813793"/>
            <a:ext cx="121620" cy="209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361" spc="5" dirty="0">
                <a:latin typeface="Arial"/>
                <a:cs typeface="Arial"/>
              </a:rPr>
              <a:t>3</a:t>
            </a:r>
            <a:endParaRPr sz="1361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773927" y="4824165"/>
            <a:ext cx="3312760" cy="209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325959" algn="l"/>
                <a:tab pos="640189" algn="l"/>
                <a:tab pos="955653" algn="l"/>
                <a:tab pos="1269883" algn="l"/>
                <a:tab pos="1584112" algn="l"/>
                <a:tab pos="1849572" algn="l"/>
                <a:tab pos="2484822" algn="l"/>
              </a:tabLst>
            </a:pPr>
            <a:r>
              <a:rPr sz="1361" spc="5" dirty="0">
                <a:latin typeface="Arial"/>
                <a:cs typeface="Arial"/>
              </a:rPr>
              <a:t>4	5	6	7	8	9	</a:t>
            </a:r>
            <a:r>
              <a:rPr sz="1361" dirty="0">
                <a:latin typeface="Arial"/>
                <a:cs typeface="Arial"/>
              </a:rPr>
              <a:t>10 </a:t>
            </a:r>
            <a:r>
              <a:rPr sz="1361" spc="198" dirty="0">
                <a:latin typeface="Arial"/>
                <a:cs typeface="Arial"/>
              </a:rPr>
              <a:t> </a:t>
            </a:r>
            <a:r>
              <a:rPr sz="1361" dirty="0">
                <a:latin typeface="Arial"/>
                <a:cs typeface="Arial"/>
              </a:rPr>
              <a:t>11	12  13 </a:t>
            </a:r>
            <a:r>
              <a:rPr sz="1361" spc="247" dirty="0">
                <a:latin typeface="Arial"/>
                <a:cs typeface="Arial"/>
              </a:rPr>
              <a:t> </a:t>
            </a:r>
            <a:r>
              <a:rPr sz="1361" dirty="0">
                <a:latin typeface="Arial"/>
                <a:cs typeface="Arial"/>
              </a:rPr>
              <a:t>14</a:t>
            </a:r>
            <a:endParaRPr sz="1361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916536" y="4316942"/>
            <a:ext cx="298803" cy="121620"/>
          </a:xfrm>
          <a:custGeom>
            <a:avLst/>
            <a:gdLst/>
            <a:ahLst/>
            <a:cxnLst/>
            <a:rect l="l" t="t" r="r" b="b"/>
            <a:pathLst>
              <a:path w="307339" h="125095">
                <a:moveTo>
                  <a:pt x="268260" y="61023"/>
                </a:moveTo>
                <a:lnTo>
                  <a:pt x="240792" y="72389"/>
                </a:lnTo>
                <a:lnTo>
                  <a:pt x="301751" y="124967"/>
                </a:lnTo>
                <a:lnTo>
                  <a:pt x="305155" y="73913"/>
                </a:lnTo>
                <a:lnTo>
                  <a:pt x="277368" y="73913"/>
                </a:lnTo>
                <a:lnTo>
                  <a:pt x="274319" y="71627"/>
                </a:lnTo>
                <a:lnTo>
                  <a:pt x="268260" y="61023"/>
                </a:lnTo>
                <a:close/>
              </a:path>
              <a:path w="307339" h="125095">
                <a:moveTo>
                  <a:pt x="118872" y="0"/>
                </a:moveTo>
                <a:lnTo>
                  <a:pt x="117348" y="0"/>
                </a:lnTo>
                <a:lnTo>
                  <a:pt x="115824" y="762"/>
                </a:lnTo>
                <a:lnTo>
                  <a:pt x="114300" y="762"/>
                </a:lnTo>
                <a:lnTo>
                  <a:pt x="109728" y="2285"/>
                </a:lnTo>
                <a:lnTo>
                  <a:pt x="106680" y="3809"/>
                </a:lnTo>
                <a:lnTo>
                  <a:pt x="103631" y="4571"/>
                </a:lnTo>
                <a:lnTo>
                  <a:pt x="99822" y="6095"/>
                </a:lnTo>
                <a:lnTo>
                  <a:pt x="92201" y="8381"/>
                </a:lnTo>
                <a:lnTo>
                  <a:pt x="76962" y="14477"/>
                </a:lnTo>
                <a:lnTo>
                  <a:pt x="38100" y="44957"/>
                </a:lnTo>
                <a:lnTo>
                  <a:pt x="14478" y="80771"/>
                </a:lnTo>
                <a:lnTo>
                  <a:pt x="7619" y="92963"/>
                </a:lnTo>
                <a:lnTo>
                  <a:pt x="0" y="105155"/>
                </a:lnTo>
                <a:lnTo>
                  <a:pt x="0" y="108965"/>
                </a:lnTo>
                <a:lnTo>
                  <a:pt x="2286" y="111251"/>
                </a:lnTo>
                <a:lnTo>
                  <a:pt x="5333" y="112013"/>
                </a:lnTo>
                <a:lnTo>
                  <a:pt x="8381" y="109727"/>
                </a:lnTo>
                <a:lnTo>
                  <a:pt x="15239" y="97535"/>
                </a:lnTo>
                <a:lnTo>
                  <a:pt x="22098" y="84581"/>
                </a:lnTo>
                <a:lnTo>
                  <a:pt x="29718" y="72389"/>
                </a:lnTo>
                <a:lnTo>
                  <a:pt x="58674" y="35813"/>
                </a:lnTo>
                <a:lnTo>
                  <a:pt x="80772" y="22859"/>
                </a:lnTo>
                <a:lnTo>
                  <a:pt x="87630" y="19812"/>
                </a:lnTo>
                <a:lnTo>
                  <a:pt x="95250" y="16763"/>
                </a:lnTo>
                <a:lnTo>
                  <a:pt x="102869" y="14477"/>
                </a:lnTo>
                <a:lnTo>
                  <a:pt x="106680" y="12953"/>
                </a:lnTo>
                <a:lnTo>
                  <a:pt x="112775" y="11429"/>
                </a:lnTo>
                <a:lnTo>
                  <a:pt x="117348" y="9905"/>
                </a:lnTo>
                <a:lnTo>
                  <a:pt x="118787" y="9186"/>
                </a:lnTo>
                <a:lnTo>
                  <a:pt x="118110" y="9143"/>
                </a:lnTo>
                <a:lnTo>
                  <a:pt x="229361" y="9143"/>
                </a:lnTo>
                <a:lnTo>
                  <a:pt x="227837" y="8381"/>
                </a:lnTo>
                <a:lnTo>
                  <a:pt x="227075" y="8381"/>
                </a:lnTo>
                <a:lnTo>
                  <a:pt x="220218" y="6095"/>
                </a:lnTo>
                <a:lnTo>
                  <a:pt x="216407" y="6095"/>
                </a:lnTo>
                <a:lnTo>
                  <a:pt x="212598" y="5333"/>
                </a:lnTo>
                <a:lnTo>
                  <a:pt x="208025" y="4571"/>
                </a:lnTo>
                <a:lnTo>
                  <a:pt x="202692" y="4571"/>
                </a:lnTo>
                <a:lnTo>
                  <a:pt x="197357" y="3809"/>
                </a:lnTo>
                <a:lnTo>
                  <a:pt x="185166" y="3809"/>
                </a:lnTo>
                <a:lnTo>
                  <a:pt x="178307" y="3047"/>
                </a:lnTo>
                <a:lnTo>
                  <a:pt x="169925" y="3047"/>
                </a:lnTo>
                <a:lnTo>
                  <a:pt x="161544" y="2285"/>
                </a:lnTo>
                <a:lnTo>
                  <a:pt x="152400" y="2285"/>
                </a:lnTo>
                <a:lnTo>
                  <a:pt x="142494" y="1524"/>
                </a:lnTo>
                <a:lnTo>
                  <a:pt x="118872" y="0"/>
                </a:lnTo>
                <a:close/>
              </a:path>
              <a:path w="307339" h="125095">
                <a:moveTo>
                  <a:pt x="277152" y="57344"/>
                </a:moveTo>
                <a:lnTo>
                  <a:pt x="268260" y="61023"/>
                </a:lnTo>
                <a:lnTo>
                  <a:pt x="274319" y="71627"/>
                </a:lnTo>
                <a:lnTo>
                  <a:pt x="277368" y="73913"/>
                </a:lnTo>
                <a:lnTo>
                  <a:pt x="280416" y="73151"/>
                </a:lnTo>
                <a:lnTo>
                  <a:pt x="282701" y="70865"/>
                </a:lnTo>
                <a:lnTo>
                  <a:pt x="282701" y="67055"/>
                </a:lnTo>
                <a:lnTo>
                  <a:pt x="277152" y="57344"/>
                </a:lnTo>
                <a:close/>
              </a:path>
              <a:path w="307339" h="125095">
                <a:moveTo>
                  <a:pt x="307086" y="44957"/>
                </a:moveTo>
                <a:lnTo>
                  <a:pt x="277152" y="57344"/>
                </a:lnTo>
                <a:lnTo>
                  <a:pt x="282701" y="67055"/>
                </a:lnTo>
                <a:lnTo>
                  <a:pt x="282701" y="70865"/>
                </a:lnTo>
                <a:lnTo>
                  <a:pt x="280416" y="73151"/>
                </a:lnTo>
                <a:lnTo>
                  <a:pt x="277368" y="73913"/>
                </a:lnTo>
                <a:lnTo>
                  <a:pt x="305155" y="73913"/>
                </a:lnTo>
                <a:lnTo>
                  <a:pt x="307086" y="44957"/>
                </a:lnTo>
                <a:close/>
              </a:path>
              <a:path w="307339" h="125095">
                <a:moveTo>
                  <a:pt x="265175" y="55625"/>
                </a:moveTo>
                <a:lnTo>
                  <a:pt x="268260" y="61023"/>
                </a:lnTo>
                <a:lnTo>
                  <a:pt x="277152" y="57344"/>
                </a:lnTo>
                <a:lnTo>
                  <a:pt x="276606" y="56387"/>
                </a:lnTo>
                <a:lnTo>
                  <a:pt x="265938" y="56387"/>
                </a:lnTo>
                <a:lnTo>
                  <a:pt x="265175" y="55625"/>
                </a:lnTo>
                <a:close/>
              </a:path>
              <a:path w="307339" h="125095">
                <a:moveTo>
                  <a:pt x="229361" y="9143"/>
                </a:moveTo>
                <a:lnTo>
                  <a:pt x="118872" y="9143"/>
                </a:lnTo>
                <a:lnTo>
                  <a:pt x="141731" y="10667"/>
                </a:lnTo>
                <a:lnTo>
                  <a:pt x="151637" y="11429"/>
                </a:lnTo>
                <a:lnTo>
                  <a:pt x="161544" y="11429"/>
                </a:lnTo>
                <a:lnTo>
                  <a:pt x="169925" y="12191"/>
                </a:lnTo>
                <a:lnTo>
                  <a:pt x="184404" y="12191"/>
                </a:lnTo>
                <a:lnTo>
                  <a:pt x="191262" y="12953"/>
                </a:lnTo>
                <a:lnTo>
                  <a:pt x="202692" y="12953"/>
                </a:lnTo>
                <a:lnTo>
                  <a:pt x="207263" y="13715"/>
                </a:lnTo>
                <a:lnTo>
                  <a:pt x="211074" y="14477"/>
                </a:lnTo>
                <a:lnTo>
                  <a:pt x="215645" y="14477"/>
                </a:lnTo>
                <a:lnTo>
                  <a:pt x="224789" y="16763"/>
                </a:lnTo>
                <a:lnTo>
                  <a:pt x="224028" y="16763"/>
                </a:lnTo>
                <a:lnTo>
                  <a:pt x="230124" y="19050"/>
                </a:lnTo>
                <a:lnTo>
                  <a:pt x="232410" y="20574"/>
                </a:lnTo>
                <a:lnTo>
                  <a:pt x="234695" y="22859"/>
                </a:lnTo>
                <a:lnTo>
                  <a:pt x="237744" y="24383"/>
                </a:lnTo>
                <a:lnTo>
                  <a:pt x="240030" y="27431"/>
                </a:lnTo>
                <a:lnTo>
                  <a:pt x="243078" y="29717"/>
                </a:lnTo>
                <a:lnTo>
                  <a:pt x="246125" y="32765"/>
                </a:lnTo>
                <a:lnTo>
                  <a:pt x="249174" y="36575"/>
                </a:lnTo>
                <a:lnTo>
                  <a:pt x="256794" y="45719"/>
                </a:lnTo>
                <a:lnTo>
                  <a:pt x="261366" y="50291"/>
                </a:lnTo>
                <a:lnTo>
                  <a:pt x="265938" y="56387"/>
                </a:lnTo>
                <a:lnTo>
                  <a:pt x="276606" y="56387"/>
                </a:lnTo>
                <a:lnTo>
                  <a:pt x="273557" y="51053"/>
                </a:lnTo>
                <a:lnTo>
                  <a:pt x="272795" y="50291"/>
                </a:lnTo>
                <a:lnTo>
                  <a:pt x="263651" y="39624"/>
                </a:lnTo>
                <a:lnTo>
                  <a:pt x="256031" y="30479"/>
                </a:lnTo>
                <a:lnTo>
                  <a:pt x="243078" y="17525"/>
                </a:lnTo>
                <a:lnTo>
                  <a:pt x="236981" y="12953"/>
                </a:lnTo>
                <a:lnTo>
                  <a:pt x="229361" y="9143"/>
                </a:lnTo>
                <a:close/>
              </a:path>
              <a:path w="307339" h="125095">
                <a:moveTo>
                  <a:pt x="118872" y="9143"/>
                </a:moveTo>
                <a:lnTo>
                  <a:pt x="118110" y="9143"/>
                </a:lnTo>
                <a:lnTo>
                  <a:pt x="118787" y="91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" name="object 15"/>
          <p:cNvSpPr/>
          <p:nvPr/>
        </p:nvSpPr>
        <p:spPr>
          <a:xfrm>
            <a:off x="1891346" y="4139142"/>
            <a:ext cx="642056" cy="303124"/>
          </a:xfrm>
          <a:custGeom>
            <a:avLst/>
            <a:gdLst/>
            <a:ahLst/>
            <a:cxnLst/>
            <a:rect l="l" t="t" r="r" b="b"/>
            <a:pathLst>
              <a:path w="660400" h="311785">
                <a:moveTo>
                  <a:pt x="327659" y="0"/>
                </a:moveTo>
                <a:lnTo>
                  <a:pt x="281939" y="2286"/>
                </a:lnTo>
                <a:lnTo>
                  <a:pt x="238506" y="8382"/>
                </a:lnTo>
                <a:lnTo>
                  <a:pt x="217931" y="13715"/>
                </a:lnTo>
                <a:lnTo>
                  <a:pt x="208025" y="16001"/>
                </a:lnTo>
                <a:lnTo>
                  <a:pt x="198119" y="19050"/>
                </a:lnTo>
                <a:lnTo>
                  <a:pt x="188975" y="22860"/>
                </a:lnTo>
                <a:lnTo>
                  <a:pt x="179831" y="25908"/>
                </a:lnTo>
                <a:lnTo>
                  <a:pt x="171450" y="30480"/>
                </a:lnTo>
                <a:lnTo>
                  <a:pt x="163830" y="34289"/>
                </a:lnTo>
                <a:lnTo>
                  <a:pt x="148589" y="43434"/>
                </a:lnTo>
                <a:lnTo>
                  <a:pt x="141731" y="48768"/>
                </a:lnTo>
                <a:lnTo>
                  <a:pt x="121157" y="67056"/>
                </a:lnTo>
                <a:lnTo>
                  <a:pt x="102869" y="87630"/>
                </a:lnTo>
                <a:lnTo>
                  <a:pt x="97536" y="95250"/>
                </a:lnTo>
                <a:lnTo>
                  <a:pt x="86106" y="111251"/>
                </a:lnTo>
                <a:lnTo>
                  <a:pt x="66293" y="145542"/>
                </a:lnTo>
                <a:lnTo>
                  <a:pt x="48006" y="182880"/>
                </a:lnTo>
                <a:lnTo>
                  <a:pt x="31241" y="222504"/>
                </a:lnTo>
                <a:lnTo>
                  <a:pt x="15239" y="263651"/>
                </a:lnTo>
                <a:lnTo>
                  <a:pt x="0" y="306324"/>
                </a:lnTo>
                <a:lnTo>
                  <a:pt x="0" y="309372"/>
                </a:lnTo>
                <a:lnTo>
                  <a:pt x="3047" y="311658"/>
                </a:lnTo>
                <a:lnTo>
                  <a:pt x="6095" y="311658"/>
                </a:lnTo>
                <a:lnTo>
                  <a:pt x="8381" y="309372"/>
                </a:lnTo>
                <a:lnTo>
                  <a:pt x="23621" y="266700"/>
                </a:lnTo>
                <a:lnTo>
                  <a:pt x="31241" y="246125"/>
                </a:lnTo>
                <a:lnTo>
                  <a:pt x="39624" y="226313"/>
                </a:lnTo>
                <a:lnTo>
                  <a:pt x="48006" y="205739"/>
                </a:lnTo>
                <a:lnTo>
                  <a:pt x="64769" y="167639"/>
                </a:lnTo>
                <a:lnTo>
                  <a:pt x="93725" y="115824"/>
                </a:lnTo>
                <a:lnTo>
                  <a:pt x="121919" y="79248"/>
                </a:lnTo>
                <a:lnTo>
                  <a:pt x="140207" y="61722"/>
                </a:lnTo>
                <a:lnTo>
                  <a:pt x="147065" y="55625"/>
                </a:lnTo>
                <a:lnTo>
                  <a:pt x="160781" y="46482"/>
                </a:lnTo>
                <a:lnTo>
                  <a:pt x="168401" y="41910"/>
                </a:lnTo>
                <a:lnTo>
                  <a:pt x="183641" y="34289"/>
                </a:lnTo>
                <a:lnTo>
                  <a:pt x="192786" y="31242"/>
                </a:lnTo>
                <a:lnTo>
                  <a:pt x="201168" y="27432"/>
                </a:lnTo>
                <a:lnTo>
                  <a:pt x="210312" y="24384"/>
                </a:lnTo>
                <a:lnTo>
                  <a:pt x="240030" y="17525"/>
                </a:lnTo>
                <a:lnTo>
                  <a:pt x="261365" y="13715"/>
                </a:lnTo>
                <a:lnTo>
                  <a:pt x="305562" y="9144"/>
                </a:lnTo>
                <a:lnTo>
                  <a:pt x="420369" y="9144"/>
                </a:lnTo>
                <a:lnTo>
                  <a:pt x="416813" y="8382"/>
                </a:lnTo>
                <a:lnTo>
                  <a:pt x="395477" y="4572"/>
                </a:lnTo>
                <a:lnTo>
                  <a:pt x="373380" y="2286"/>
                </a:lnTo>
                <a:lnTo>
                  <a:pt x="350519" y="762"/>
                </a:lnTo>
                <a:lnTo>
                  <a:pt x="327659" y="0"/>
                </a:lnTo>
                <a:close/>
              </a:path>
              <a:path w="660400" h="311785">
                <a:moveTo>
                  <a:pt x="621935" y="241911"/>
                </a:moveTo>
                <a:lnTo>
                  <a:pt x="592074" y="252984"/>
                </a:lnTo>
                <a:lnTo>
                  <a:pt x="650747" y="307848"/>
                </a:lnTo>
                <a:lnTo>
                  <a:pt x="656756" y="255270"/>
                </a:lnTo>
                <a:lnTo>
                  <a:pt x="628650" y="255270"/>
                </a:lnTo>
                <a:lnTo>
                  <a:pt x="626363" y="252984"/>
                </a:lnTo>
                <a:lnTo>
                  <a:pt x="621935" y="241911"/>
                </a:lnTo>
                <a:close/>
              </a:path>
              <a:path w="660400" h="311785">
                <a:moveTo>
                  <a:pt x="630404" y="238771"/>
                </a:moveTo>
                <a:lnTo>
                  <a:pt x="621935" y="241911"/>
                </a:lnTo>
                <a:lnTo>
                  <a:pt x="626363" y="252984"/>
                </a:lnTo>
                <a:lnTo>
                  <a:pt x="628650" y="255270"/>
                </a:lnTo>
                <a:lnTo>
                  <a:pt x="631697" y="255270"/>
                </a:lnTo>
                <a:lnTo>
                  <a:pt x="633983" y="252984"/>
                </a:lnTo>
                <a:lnTo>
                  <a:pt x="634745" y="249936"/>
                </a:lnTo>
                <a:lnTo>
                  <a:pt x="630404" y="238771"/>
                </a:lnTo>
                <a:close/>
              </a:path>
              <a:path w="660400" h="311785">
                <a:moveTo>
                  <a:pt x="659891" y="227837"/>
                </a:moveTo>
                <a:lnTo>
                  <a:pt x="630404" y="238771"/>
                </a:lnTo>
                <a:lnTo>
                  <a:pt x="634745" y="249936"/>
                </a:lnTo>
                <a:lnTo>
                  <a:pt x="633983" y="252984"/>
                </a:lnTo>
                <a:lnTo>
                  <a:pt x="631697" y="255270"/>
                </a:lnTo>
                <a:lnTo>
                  <a:pt x="656756" y="255270"/>
                </a:lnTo>
                <a:lnTo>
                  <a:pt x="659891" y="227837"/>
                </a:lnTo>
                <a:close/>
              </a:path>
              <a:path w="660400" h="311785">
                <a:moveTo>
                  <a:pt x="420369" y="9144"/>
                </a:moveTo>
                <a:lnTo>
                  <a:pt x="350519" y="9144"/>
                </a:lnTo>
                <a:lnTo>
                  <a:pt x="393953" y="13715"/>
                </a:lnTo>
                <a:lnTo>
                  <a:pt x="415289" y="17525"/>
                </a:lnTo>
                <a:lnTo>
                  <a:pt x="445007" y="24384"/>
                </a:lnTo>
                <a:lnTo>
                  <a:pt x="454151" y="27432"/>
                </a:lnTo>
                <a:lnTo>
                  <a:pt x="463295" y="31242"/>
                </a:lnTo>
                <a:lnTo>
                  <a:pt x="471677" y="34289"/>
                </a:lnTo>
                <a:lnTo>
                  <a:pt x="515112" y="61722"/>
                </a:lnTo>
                <a:lnTo>
                  <a:pt x="533400" y="80010"/>
                </a:lnTo>
                <a:lnTo>
                  <a:pt x="539495" y="86106"/>
                </a:lnTo>
                <a:lnTo>
                  <a:pt x="571500" y="132587"/>
                </a:lnTo>
                <a:lnTo>
                  <a:pt x="590550" y="167639"/>
                </a:lnTo>
                <a:lnTo>
                  <a:pt x="615695" y="226313"/>
                </a:lnTo>
                <a:lnTo>
                  <a:pt x="621935" y="241911"/>
                </a:lnTo>
                <a:lnTo>
                  <a:pt x="630404" y="238771"/>
                </a:lnTo>
                <a:lnTo>
                  <a:pt x="607313" y="182880"/>
                </a:lnTo>
                <a:lnTo>
                  <a:pt x="589026" y="145542"/>
                </a:lnTo>
                <a:lnTo>
                  <a:pt x="569213" y="111251"/>
                </a:lnTo>
                <a:lnTo>
                  <a:pt x="557783" y="95250"/>
                </a:lnTo>
                <a:lnTo>
                  <a:pt x="552450" y="87630"/>
                </a:lnTo>
                <a:lnTo>
                  <a:pt x="546353" y="80772"/>
                </a:lnTo>
                <a:lnTo>
                  <a:pt x="540257" y="73151"/>
                </a:lnTo>
                <a:lnTo>
                  <a:pt x="527303" y="60198"/>
                </a:lnTo>
                <a:lnTo>
                  <a:pt x="520445" y="54863"/>
                </a:lnTo>
                <a:lnTo>
                  <a:pt x="513588" y="48768"/>
                </a:lnTo>
                <a:lnTo>
                  <a:pt x="506730" y="43434"/>
                </a:lnTo>
                <a:lnTo>
                  <a:pt x="491489" y="34289"/>
                </a:lnTo>
                <a:lnTo>
                  <a:pt x="483107" y="29718"/>
                </a:lnTo>
                <a:lnTo>
                  <a:pt x="474725" y="25908"/>
                </a:lnTo>
                <a:lnTo>
                  <a:pt x="466344" y="22860"/>
                </a:lnTo>
                <a:lnTo>
                  <a:pt x="457200" y="19050"/>
                </a:lnTo>
                <a:lnTo>
                  <a:pt x="437388" y="12954"/>
                </a:lnTo>
                <a:lnTo>
                  <a:pt x="427481" y="10668"/>
                </a:lnTo>
                <a:lnTo>
                  <a:pt x="420369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" name="object 16"/>
          <p:cNvSpPr/>
          <p:nvPr/>
        </p:nvSpPr>
        <p:spPr>
          <a:xfrm>
            <a:off x="2572174" y="4079875"/>
            <a:ext cx="895791" cy="362391"/>
          </a:xfrm>
          <a:custGeom>
            <a:avLst/>
            <a:gdLst/>
            <a:ahLst/>
            <a:cxnLst/>
            <a:rect l="l" t="t" r="r" b="b"/>
            <a:pathLst>
              <a:path w="921385" h="372745">
                <a:moveTo>
                  <a:pt x="518160" y="0"/>
                </a:moveTo>
                <a:lnTo>
                  <a:pt x="492252" y="0"/>
                </a:lnTo>
                <a:lnTo>
                  <a:pt x="453390" y="2286"/>
                </a:lnTo>
                <a:lnTo>
                  <a:pt x="414528" y="7620"/>
                </a:lnTo>
                <a:lnTo>
                  <a:pt x="364998" y="19050"/>
                </a:lnTo>
                <a:lnTo>
                  <a:pt x="353568" y="22860"/>
                </a:lnTo>
                <a:lnTo>
                  <a:pt x="341375" y="26670"/>
                </a:lnTo>
                <a:lnTo>
                  <a:pt x="318516" y="35814"/>
                </a:lnTo>
                <a:lnTo>
                  <a:pt x="307848" y="41148"/>
                </a:lnTo>
                <a:lnTo>
                  <a:pt x="296418" y="46482"/>
                </a:lnTo>
                <a:lnTo>
                  <a:pt x="285750" y="51816"/>
                </a:lnTo>
                <a:lnTo>
                  <a:pt x="275844" y="58674"/>
                </a:lnTo>
                <a:lnTo>
                  <a:pt x="265175" y="64770"/>
                </a:lnTo>
                <a:lnTo>
                  <a:pt x="254508" y="72390"/>
                </a:lnTo>
                <a:lnTo>
                  <a:pt x="244602" y="80010"/>
                </a:lnTo>
                <a:lnTo>
                  <a:pt x="233934" y="87630"/>
                </a:lnTo>
                <a:lnTo>
                  <a:pt x="214122" y="104394"/>
                </a:lnTo>
                <a:lnTo>
                  <a:pt x="194310" y="122682"/>
                </a:lnTo>
                <a:lnTo>
                  <a:pt x="184404" y="132587"/>
                </a:lnTo>
                <a:lnTo>
                  <a:pt x="175260" y="142494"/>
                </a:lnTo>
                <a:lnTo>
                  <a:pt x="165354" y="152400"/>
                </a:lnTo>
                <a:lnTo>
                  <a:pt x="128016" y="195072"/>
                </a:lnTo>
                <a:lnTo>
                  <a:pt x="90678" y="241554"/>
                </a:lnTo>
                <a:lnTo>
                  <a:pt x="54102" y="290322"/>
                </a:lnTo>
                <a:lnTo>
                  <a:pt x="36575" y="315468"/>
                </a:lnTo>
                <a:lnTo>
                  <a:pt x="762" y="365760"/>
                </a:lnTo>
                <a:lnTo>
                  <a:pt x="0" y="369570"/>
                </a:lnTo>
                <a:lnTo>
                  <a:pt x="1524" y="371856"/>
                </a:lnTo>
                <a:lnTo>
                  <a:pt x="5334" y="372618"/>
                </a:lnTo>
                <a:lnTo>
                  <a:pt x="7619" y="371094"/>
                </a:lnTo>
                <a:lnTo>
                  <a:pt x="43434" y="320802"/>
                </a:lnTo>
                <a:lnTo>
                  <a:pt x="61722" y="295656"/>
                </a:lnTo>
                <a:lnTo>
                  <a:pt x="80010" y="271272"/>
                </a:lnTo>
                <a:lnTo>
                  <a:pt x="97536" y="246887"/>
                </a:lnTo>
                <a:lnTo>
                  <a:pt x="116586" y="224028"/>
                </a:lnTo>
                <a:lnTo>
                  <a:pt x="134874" y="201168"/>
                </a:lnTo>
                <a:lnTo>
                  <a:pt x="153162" y="179070"/>
                </a:lnTo>
                <a:lnTo>
                  <a:pt x="181356" y="148590"/>
                </a:lnTo>
                <a:lnTo>
                  <a:pt x="191262" y="138684"/>
                </a:lnTo>
                <a:lnTo>
                  <a:pt x="200406" y="128778"/>
                </a:lnTo>
                <a:lnTo>
                  <a:pt x="240030" y="94487"/>
                </a:lnTo>
                <a:lnTo>
                  <a:pt x="280416" y="65532"/>
                </a:lnTo>
                <a:lnTo>
                  <a:pt x="332994" y="39624"/>
                </a:lnTo>
                <a:lnTo>
                  <a:pt x="379475" y="24384"/>
                </a:lnTo>
                <a:lnTo>
                  <a:pt x="416813" y="16764"/>
                </a:lnTo>
                <a:lnTo>
                  <a:pt x="429006" y="14478"/>
                </a:lnTo>
                <a:lnTo>
                  <a:pt x="467106" y="9906"/>
                </a:lnTo>
                <a:lnTo>
                  <a:pt x="480060" y="9144"/>
                </a:lnTo>
                <a:lnTo>
                  <a:pt x="601726" y="9144"/>
                </a:lnTo>
                <a:lnTo>
                  <a:pt x="581406" y="5334"/>
                </a:lnTo>
                <a:lnTo>
                  <a:pt x="556260" y="2286"/>
                </a:lnTo>
                <a:lnTo>
                  <a:pt x="518160" y="0"/>
                </a:lnTo>
                <a:close/>
              </a:path>
              <a:path w="921385" h="372745">
                <a:moveTo>
                  <a:pt x="885116" y="305676"/>
                </a:moveTo>
                <a:lnTo>
                  <a:pt x="857250" y="319278"/>
                </a:lnTo>
                <a:lnTo>
                  <a:pt x="920496" y="368808"/>
                </a:lnTo>
                <a:lnTo>
                  <a:pt x="920970" y="318516"/>
                </a:lnTo>
                <a:lnTo>
                  <a:pt x="893063" y="318516"/>
                </a:lnTo>
                <a:lnTo>
                  <a:pt x="890015" y="316230"/>
                </a:lnTo>
                <a:lnTo>
                  <a:pt x="885116" y="305676"/>
                </a:lnTo>
                <a:close/>
              </a:path>
              <a:path w="921385" h="372745">
                <a:moveTo>
                  <a:pt x="893082" y="301788"/>
                </a:moveTo>
                <a:lnTo>
                  <a:pt x="885116" y="305676"/>
                </a:lnTo>
                <a:lnTo>
                  <a:pt x="890015" y="316230"/>
                </a:lnTo>
                <a:lnTo>
                  <a:pt x="893063" y="318516"/>
                </a:lnTo>
                <a:lnTo>
                  <a:pt x="896112" y="318516"/>
                </a:lnTo>
                <a:lnTo>
                  <a:pt x="898398" y="316230"/>
                </a:lnTo>
                <a:lnTo>
                  <a:pt x="898398" y="312420"/>
                </a:lnTo>
                <a:lnTo>
                  <a:pt x="893082" y="301788"/>
                </a:lnTo>
                <a:close/>
              </a:path>
              <a:path w="921385" h="372745">
                <a:moveTo>
                  <a:pt x="921258" y="288036"/>
                </a:moveTo>
                <a:lnTo>
                  <a:pt x="893082" y="301788"/>
                </a:lnTo>
                <a:lnTo>
                  <a:pt x="898398" y="312420"/>
                </a:lnTo>
                <a:lnTo>
                  <a:pt x="898398" y="316230"/>
                </a:lnTo>
                <a:lnTo>
                  <a:pt x="896112" y="318516"/>
                </a:lnTo>
                <a:lnTo>
                  <a:pt x="920970" y="318516"/>
                </a:lnTo>
                <a:lnTo>
                  <a:pt x="921258" y="288036"/>
                </a:lnTo>
                <a:close/>
              </a:path>
              <a:path w="921385" h="372745">
                <a:moveTo>
                  <a:pt x="601726" y="9144"/>
                </a:moveTo>
                <a:lnTo>
                  <a:pt x="530352" y="9144"/>
                </a:lnTo>
                <a:lnTo>
                  <a:pt x="543306" y="9906"/>
                </a:lnTo>
                <a:lnTo>
                  <a:pt x="579882" y="14478"/>
                </a:lnTo>
                <a:lnTo>
                  <a:pt x="592074" y="16764"/>
                </a:lnTo>
                <a:lnTo>
                  <a:pt x="603504" y="19050"/>
                </a:lnTo>
                <a:lnTo>
                  <a:pt x="615696" y="21336"/>
                </a:lnTo>
                <a:lnTo>
                  <a:pt x="627126" y="24384"/>
                </a:lnTo>
                <a:lnTo>
                  <a:pt x="637794" y="28194"/>
                </a:lnTo>
                <a:lnTo>
                  <a:pt x="649224" y="31242"/>
                </a:lnTo>
                <a:lnTo>
                  <a:pt x="688848" y="48768"/>
                </a:lnTo>
                <a:lnTo>
                  <a:pt x="733044" y="79248"/>
                </a:lnTo>
                <a:lnTo>
                  <a:pt x="765810" y="110490"/>
                </a:lnTo>
                <a:lnTo>
                  <a:pt x="787908" y="137922"/>
                </a:lnTo>
                <a:lnTo>
                  <a:pt x="795527" y="147828"/>
                </a:lnTo>
                <a:lnTo>
                  <a:pt x="829818" y="200406"/>
                </a:lnTo>
                <a:lnTo>
                  <a:pt x="855726" y="246887"/>
                </a:lnTo>
                <a:lnTo>
                  <a:pt x="880110" y="294894"/>
                </a:lnTo>
                <a:lnTo>
                  <a:pt x="885116" y="305676"/>
                </a:lnTo>
                <a:lnTo>
                  <a:pt x="893082" y="301788"/>
                </a:lnTo>
                <a:lnTo>
                  <a:pt x="863346" y="242316"/>
                </a:lnTo>
                <a:lnTo>
                  <a:pt x="837438" y="195834"/>
                </a:lnTo>
                <a:lnTo>
                  <a:pt x="810006" y="152400"/>
                </a:lnTo>
                <a:lnTo>
                  <a:pt x="794765" y="132587"/>
                </a:lnTo>
                <a:lnTo>
                  <a:pt x="787908" y="122682"/>
                </a:lnTo>
                <a:lnTo>
                  <a:pt x="755903" y="87630"/>
                </a:lnTo>
                <a:lnTo>
                  <a:pt x="721613" y="58674"/>
                </a:lnTo>
                <a:lnTo>
                  <a:pt x="712470" y="51816"/>
                </a:lnTo>
                <a:lnTo>
                  <a:pt x="702563" y="46482"/>
                </a:lnTo>
                <a:lnTo>
                  <a:pt x="693420" y="41148"/>
                </a:lnTo>
                <a:lnTo>
                  <a:pt x="683513" y="35814"/>
                </a:lnTo>
                <a:lnTo>
                  <a:pt x="662177" y="26670"/>
                </a:lnTo>
                <a:lnTo>
                  <a:pt x="640841" y="19050"/>
                </a:lnTo>
                <a:lnTo>
                  <a:pt x="629412" y="16002"/>
                </a:lnTo>
                <a:lnTo>
                  <a:pt x="617220" y="12954"/>
                </a:lnTo>
                <a:lnTo>
                  <a:pt x="605789" y="9906"/>
                </a:lnTo>
                <a:lnTo>
                  <a:pt x="601726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" name="object 17"/>
          <p:cNvSpPr/>
          <p:nvPr/>
        </p:nvSpPr>
        <p:spPr>
          <a:xfrm>
            <a:off x="2572174" y="4079875"/>
            <a:ext cx="1209410" cy="362391"/>
          </a:xfrm>
          <a:custGeom>
            <a:avLst/>
            <a:gdLst/>
            <a:ahLst/>
            <a:cxnLst/>
            <a:rect l="l" t="t" r="r" b="b"/>
            <a:pathLst>
              <a:path w="1243964" h="372745">
                <a:moveTo>
                  <a:pt x="699515" y="0"/>
                </a:moveTo>
                <a:lnTo>
                  <a:pt x="664463" y="0"/>
                </a:lnTo>
                <a:lnTo>
                  <a:pt x="611886" y="2286"/>
                </a:lnTo>
                <a:lnTo>
                  <a:pt x="543306" y="9906"/>
                </a:lnTo>
                <a:lnTo>
                  <a:pt x="493775" y="19050"/>
                </a:lnTo>
                <a:lnTo>
                  <a:pt x="430530" y="35814"/>
                </a:lnTo>
                <a:lnTo>
                  <a:pt x="372618" y="57912"/>
                </a:lnTo>
                <a:lnTo>
                  <a:pt x="316992" y="86868"/>
                </a:lnTo>
                <a:lnTo>
                  <a:pt x="289560" y="104394"/>
                </a:lnTo>
                <a:lnTo>
                  <a:pt x="276606" y="112775"/>
                </a:lnTo>
                <a:lnTo>
                  <a:pt x="224028" y="151637"/>
                </a:lnTo>
                <a:lnTo>
                  <a:pt x="172974" y="195072"/>
                </a:lnTo>
                <a:lnTo>
                  <a:pt x="122681" y="241554"/>
                </a:lnTo>
                <a:lnTo>
                  <a:pt x="73913" y="290322"/>
                </a:lnTo>
                <a:lnTo>
                  <a:pt x="49530" y="314706"/>
                </a:lnTo>
                <a:lnTo>
                  <a:pt x="762" y="364998"/>
                </a:lnTo>
                <a:lnTo>
                  <a:pt x="0" y="368808"/>
                </a:lnTo>
                <a:lnTo>
                  <a:pt x="1524" y="371856"/>
                </a:lnTo>
                <a:lnTo>
                  <a:pt x="4572" y="372618"/>
                </a:lnTo>
                <a:lnTo>
                  <a:pt x="7619" y="371856"/>
                </a:lnTo>
                <a:lnTo>
                  <a:pt x="55625" y="321564"/>
                </a:lnTo>
                <a:lnTo>
                  <a:pt x="80010" y="296418"/>
                </a:lnTo>
                <a:lnTo>
                  <a:pt x="153924" y="224028"/>
                </a:lnTo>
                <a:lnTo>
                  <a:pt x="204216" y="179832"/>
                </a:lnTo>
                <a:lnTo>
                  <a:pt x="255269" y="138684"/>
                </a:lnTo>
                <a:lnTo>
                  <a:pt x="294894" y="111252"/>
                </a:lnTo>
                <a:lnTo>
                  <a:pt x="335280" y="86868"/>
                </a:lnTo>
                <a:lnTo>
                  <a:pt x="348996" y="80010"/>
                </a:lnTo>
                <a:lnTo>
                  <a:pt x="362712" y="72390"/>
                </a:lnTo>
                <a:lnTo>
                  <a:pt x="404622" y="54102"/>
                </a:lnTo>
                <a:lnTo>
                  <a:pt x="464058" y="35052"/>
                </a:lnTo>
                <a:lnTo>
                  <a:pt x="495300" y="28194"/>
                </a:lnTo>
                <a:lnTo>
                  <a:pt x="511302" y="24384"/>
                </a:lnTo>
                <a:lnTo>
                  <a:pt x="528066" y="21336"/>
                </a:lnTo>
                <a:lnTo>
                  <a:pt x="578358" y="14478"/>
                </a:lnTo>
                <a:lnTo>
                  <a:pt x="630174" y="9906"/>
                </a:lnTo>
                <a:lnTo>
                  <a:pt x="647700" y="9144"/>
                </a:lnTo>
                <a:lnTo>
                  <a:pt x="812038" y="9144"/>
                </a:lnTo>
                <a:lnTo>
                  <a:pt x="784860" y="5334"/>
                </a:lnTo>
                <a:lnTo>
                  <a:pt x="750570" y="2286"/>
                </a:lnTo>
                <a:lnTo>
                  <a:pt x="699515" y="0"/>
                </a:lnTo>
                <a:close/>
              </a:path>
              <a:path w="1243964" h="372745">
                <a:moveTo>
                  <a:pt x="1200560" y="310669"/>
                </a:moveTo>
                <a:lnTo>
                  <a:pt x="1174241" y="327660"/>
                </a:lnTo>
                <a:lnTo>
                  <a:pt x="1243584" y="368808"/>
                </a:lnTo>
                <a:lnTo>
                  <a:pt x="1238271" y="322325"/>
                </a:lnTo>
                <a:lnTo>
                  <a:pt x="1210056" y="322325"/>
                </a:lnTo>
                <a:lnTo>
                  <a:pt x="1207008" y="320802"/>
                </a:lnTo>
                <a:lnTo>
                  <a:pt x="1200560" y="310669"/>
                </a:lnTo>
                <a:close/>
              </a:path>
              <a:path w="1243964" h="372745">
                <a:moveTo>
                  <a:pt x="1208367" y="305629"/>
                </a:moveTo>
                <a:lnTo>
                  <a:pt x="1200560" y="310669"/>
                </a:lnTo>
                <a:lnTo>
                  <a:pt x="1207008" y="320802"/>
                </a:lnTo>
                <a:lnTo>
                  <a:pt x="1210056" y="322325"/>
                </a:lnTo>
                <a:lnTo>
                  <a:pt x="1213103" y="322325"/>
                </a:lnTo>
                <a:lnTo>
                  <a:pt x="1215389" y="319278"/>
                </a:lnTo>
                <a:lnTo>
                  <a:pt x="1214627" y="315468"/>
                </a:lnTo>
                <a:lnTo>
                  <a:pt x="1208367" y="305629"/>
                </a:lnTo>
                <a:close/>
              </a:path>
              <a:path w="1243964" h="372745">
                <a:moveTo>
                  <a:pt x="1234439" y="288798"/>
                </a:moveTo>
                <a:lnTo>
                  <a:pt x="1208367" y="305629"/>
                </a:lnTo>
                <a:lnTo>
                  <a:pt x="1214627" y="315468"/>
                </a:lnTo>
                <a:lnTo>
                  <a:pt x="1215389" y="319278"/>
                </a:lnTo>
                <a:lnTo>
                  <a:pt x="1213103" y="322325"/>
                </a:lnTo>
                <a:lnTo>
                  <a:pt x="1238271" y="322325"/>
                </a:lnTo>
                <a:lnTo>
                  <a:pt x="1234439" y="288798"/>
                </a:lnTo>
                <a:close/>
              </a:path>
              <a:path w="1243964" h="372745">
                <a:moveTo>
                  <a:pt x="812038" y="9144"/>
                </a:moveTo>
                <a:lnTo>
                  <a:pt x="716280" y="9144"/>
                </a:lnTo>
                <a:lnTo>
                  <a:pt x="733044" y="9906"/>
                </a:lnTo>
                <a:lnTo>
                  <a:pt x="783336" y="14478"/>
                </a:lnTo>
                <a:lnTo>
                  <a:pt x="832103" y="21336"/>
                </a:lnTo>
                <a:lnTo>
                  <a:pt x="847344" y="24384"/>
                </a:lnTo>
                <a:lnTo>
                  <a:pt x="862584" y="28194"/>
                </a:lnTo>
                <a:lnTo>
                  <a:pt x="877062" y="31242"/>
                </a:lnTo>
                <a:lnTo>
                  <a:pt x="918972" y="44196"/>
                </a:lnTo>
                <a:lnTo>
                  <a:pt x="969263" y="66294"/>
                </a:lnTo>
                <a:lnTo>
                  <a:pt x="1003553" y="86868"/>
                </a:lnTo>
                <a:lnTo>
                  <a:pt x="1035558" y="111252"/>
                </a:lnTo>
                <a:lnTo>
                  <a:pt x="1066038" y="138684"/>
                </a:lnTo>
                <a:lnTo>
                  <a:pt x="1104138" y="179070"/>
                </a:lnTo>
                <a:lnTo>
                  <a:pt x="1157477" y="246887"/>
                </a:lnTo>
                <a:lnTo>
                  <a:pt x="1191006" y="295656"/>
                </a:lnTo>
                <a:lnTo>
                  <a:pt x="1200560" y="310669"/>
                </a:lnTo>
                <a:lnTo>
                  <a:pt x="1208367" y="305629"/>
                </a:lnTo>
                <a:lnTo>
                  <a:pt x="1198626" y="290322"/>
                </a:lnTo>
                <a:lnTo>
                  <a:pt x="1181862" y="265938"/>
                </a:lnTo>
                <a:lnTo>
                  <a:pt x="1164336" y="241554"/>
                </a:lnTo>
                <a:lnTo>
                  <a:pt x="1147572" y="217932"/>
                </a:lnTo>
                <a:lnTo>
                  <a:pt x="1129284" y="195072"/>
                </a:lnTo>
                <a:lnTo>
                  <a:pt x="1110996" y="172974"/>
                </a:lnTo>
                <a:lnTo>
                  <a:pt x="1091946" y="152400"/>
                </a:lnTo>
                <a:lnTo>
                  <a:pt x="1082802" y="141732"/>
                </a:lnTo>
                <a:lnTo>
                  <a:pt x="1052322" y="113537"/>
                </a:lnTo>
                <a:lnTo>
                  <a:pt x="1030986" y="95250"/>
                </a:lnTo>
                <a:lnTo>
                  <a:pt x="1019556" y="87630"/>
                </a:lnTo>
                <a:lnTo>
                  <a:pt x="1008126" y="79248"/>
                </a:lnTo>
                <a:lnTo>
                  <a:pt x="973074" y="57912"/>
                </a:lnTo>
                <a:lnTo>
                  <a:pt x="934974" y="40386"/>
                </a:lnTo>
                <a:lnTo>
                  <a:pt x="893826" y="26670"/>
                </a:lnTo>
                <a:lnTo>
                  <a:pt x="817626" y="9906"/>
                </a:lnTo>
                <a:lnTo>
                  <a:pt x="812038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" name="object 18"/>
          <p:cNvSpPr/>
          <p:nvPr/>
        </p:nvSpPr>
        <p:spPr>
          <a:xfrm>
            <a:off x="3147801" y="3979121"/>
            <a:ext cx="1524265" cy="463021"/>
          </a:xfrm>
          <a:custGeom>
            <a:avLst/>
            <a:gdLst/>
            <a:ahLst/>
            <a:cxnLst/>
            <a:rect l="l" t="t" r="r" b="b"/>
            <a:pathLst>
              <a:path w="1567814" h="476250">
                <a:moveTo>
                  <a:pt x="880872" y="0"/>
                </a:moveTo>
                <a:lnTo>
                  <a:pt x="837438" y="0"/>
                </a:lnTo>
                <a:lnTo>
                  <a:pt x="793241" y="1524"/>
                </a:lnTo>
                <a:lnTo>
                  <a:pt x="771144" y="3048"/>
                </a:lnTo>
                <a:lnTo>
                  <a:pt x="749046" y="5334"/>
                </a:lnTo>
                <a:lnTo>
                  <a:pt x="727710" y="6857"/>
                </a:lnTo>
                <a:lnTo>
                  <a:pt x="684276" y="12953"/>
                </a:lnTo>
                <a:lnTo>
                  <a:pt x="621791" y="24384"/>
                </a:lnTo>
                <a:lnTo>
                  <a:pt x="561594" y="39624"/>
                </a:lnTo>
                <a:lnTo>
                  <a:pt x="524256" y="51815"/>
                </a:lnTo>
                <a:lnTo>
                  <a:pt x="487679" y="66293"/>
                </a:lnTo>
                <a:lnTo>
                  <a:pt x="451865" y="83057"/>
                </a:lnTo>
                <a:lnTo>
                  <a:pt x="416813" y="101346"/>
                </a:lnTo>
                <a:lnTo>
                  <a:pt x="382524" y="122681"/>
                </a:lnTo>
                <a:lnTo>
                  <a:pt x="364998" y="133350"/>
                </a:lnTo>
                <a:lnTo>
                  <a:pt x="331470" y="156972"/>
                </a:lnTo>
                <a:lnTo>
                  <a:pt x="298703" y="182117"/>
                </a:lnTo>
                <a:lnTo>
                  <a:pt x="282701" y="195072"/>
                </a:lnTo>
                <a:lnTo>
                  <a:pt x="265938" y="208025"/>
                </a:lnTo>
                <a:lnTo>
                  <a:pt x="233934" y="235457"/>
                </a:lnTo>
                <a:lnTo>
                  <a:pt x="155448" y="309372"/>
                </a:lnTo>
                <a:lnTo>
                  <a:pt x="124206" y="340613"/>
                </a:lnTo>
                <a:lnTo>
                  <a:pt x="93725" y="371855"/>
                </a:lnTo>
                <a:lnTo>
                  <a:pt x="32003" y="436625"/>
                </a:lnTo>
                <a:lnTo>
                  <a:pt x="1524" y="469391"/>
                </a:lnTo>
                <a:lnTo>
                  <a:pt x="0" y="472439"/>
                </a:lnTo>
                <a:lnTo>
                  <a:pt x="1524" y="475488"/>
                </a:lnTo>
                <a:lnTo>
                  <a:pt x="5334" y="476250"/>
                </a:lnTo>
                <a:lnTo>
                  <a:pt x="8381" y="475488"/>
                </a:lnTo>
                <a:lnTo>
                  <a:pt x="38862" y="442722"/>
                </a:lnTo>
                <a:lnTo>
                  <a:pt x="130301" y="346710"/>
                </a:lnTo>
                <a:lnTo>
                  <a:pt x="192786" y="285750"/>
                </a:lnTo>
                <a:lnTo>
                  <a:pt x="224027" y="256793"/>
                </a:lnTo>
                <a:lnTo>
                  <a:pt x="272034" y="214884"/>
                </a:lnTo>
                <a:lnTo>
                  <a:pt x="304038" y="188975"/>
                </a:lnTo>
                <a:lnTo>
                  <a:pt x="336803" y="163829"/>
                </a:lnTo>
                <a:lnTo>
                  <a:pt x="387096" y="129539"/>
                </a:lnTo>
                <a:lnTo>
                  <a:pt x="421386" y="109727"/>
                </a:lnTo>
                <a:lnTo>
                  <a:pt x="438150" y="99822"/>
                </a:lnTo>
                <a:lnTo>
                  <a:pt x="455675" y="90677"/>
                </a:lnTo>
                <a:lnTo>
                  <a:pt x="473201" y="82296"/>
                </a:lnTo>
                <a:lnTo>
                  <a:pt x="491489" y="74675"/>
                </a:lnTo>
                <a:lnTo>
                  <a:pt x="509015" y="67055"/>
                </a:lnTo>
                <a:lnTo>
                  <a:pt x="527303" y="60198"/>
                </a:lnTo>
                <a:lnTo>
                  <a:pt x="545591" y="54101"/>
                </a:lnTo>
                <a:lnTo>
                  <a:pt x="564641" y="48767"/>
                </a:lnTo>
                <a:lnTo>
                  <a:pt x="583691" y="42672"/>
                </a:lnTo>
                <a:lnTo>
                  <a:pt x="643889" y="28955"/>
                </a:lnTo>
                <a:lnTo>
                  <a:pt x="728472" y="16001"/>
                </a:lnTo>
                <a:lnTo>
                  <a:pt x="794003" y="10667"/>
                </a:lnTo>
                <a:lnTo>
                  <a:pt x="837438" y="9143"/>
                </a:lnTo>
                <a:lnTo>
                  <a:pt x="1003744" y="9143"/>
                </a:lnTo>
                <a:lnTo>
                  <a:pt x="988313" y="6857"/>
                </a:lnTo>
                <a:lnTo>
                  <a:pt x="967739" y="5334"/>
                </a:lnTo>
                <a:lnTo>
                  <a:pt x="946403" y="3048"/>
                </a:lnTo>
                <a:lnTo>
                  <a:pt x="924306" y="1524"/>
                </a:lnTo>
                <a:lnTo>
                  <a:pt x="880872" y="0"/>
                </a:lnTo>
                <a:close/>
              </a:path>
              <a:path w="1567814" h="476250">
                <a:moveTo>
                  <a:pt x="1525112" y="413910"/>
                </a:moveTo>
                <a:lnTo>
                  <a:pt x="1498853" y="430529"/>
                </a:lnTo>
                <a:lnTo>
                  <a:pt x="1567434" y="472439"/>
                </a:lnTo>
                <a:lnTo>
                  <a:pt x="1562564" y="425957"/>
                </a:lnTo>
                <a:lnTo>
                  <a:pt x="1534667" y="425957"/>
                </a:lnTo>
                <a:lnTo>
                  <a:pt x="1531620" y="423672"/>
                </a:lnTo>
                <a:lnTo>
                  <a:pt x="1525112" y="413910"/>
                </a:lnTo>
                <a:close/>
              </a:path>
              <a:path w="1567814" h="476250">
                <a:moveTo>
                  <a:pt x="1532864" y="409004"/>
                </a:moveTo>
                <a:lnTo>
                  <a:pt x="1525112" y="413910"/>
                </a:lnTo>
                <a:lnTo>
                  <a:pt x="1531620" y="423672"/>
                </a:lnTo>
                <a:lnTo>
                  <a:pt x="1534667" y="425957"/>
                </a:lnTo>
                <a:lnTo>
                  <a:pt x="1537715" y="425196"/>
                </a:lnTo>
                <a:lnTo>
                  <a:pt x="1539239" y="422910"/>
                </a:lnTo>
                <a:lnTo>
                  <a:pt x="1539239" y="419100"/>
                </a:lnTo>
                <a:lnTo>
                  <a:pt x="1532864" y="409004"/>
                </a:lnTo>
                <a:close/>
              </a:path>
              <a:path w="1567814" h="476250">
                <a:moveTo>
                  <a:pt x="1559052" y="392429"/>
                </a:moveTo>
                <a:lnTo>
                  <a:pt x="1532864" y="409004"/>
                </a:lnTo>
                <a:lnTo>
                  <a:pt x="1539239" y="419100"/>
                </a:lnTo>
                <a:lnTo>
                  <a:pt x="1539239" y="422910"/>
                </a:lnTo>
                <a:lnTo>
                  <a:pt x="1537715" y="425196"/>
                </a:lnTo>
                <a:lnTo>
                  <a:pt x="1534667" y="425957"/>
                </a:lnTo>
                <a:lnTo>
                  <a:pt x="1562564" y="425957"/>
                </a:lnTo>
                <a:lnTo>
                  <a:pt x="1559052" y="392429"/>
                </a:lnTo>
                <a:close/>
              </a:path>
              <a:path w="1567814" h="476250">
                <a:moveTo>
                  <a:pt x="1003744" y="9143"/>
                </a:moveTo>
                <a:lnTo>
                  <a:pt x="880872" y="9143"/>
                </a:lnTo>
                <a:lnTo>
                  <a:pt x="924306" y="10667"/>
                </a:lnTo>
                <a:lnTo>
                  <a:pt x="966215" y="13715"/>
                </a:lnTo>
                <a:lnTo>
                  <a:pt x="1048512" y="25146"/>
                </a:lnTo>
                <a:lnTo>
                  <a:pt x="1105662" y="38100"/>
                </a:lnTo>
                <a:lnTo>
                  <a:pt x="1141476" y="48767"/>
                </a:lnTo>
                <a:lnTo>
                  <a:pt x="1158239" y="54101"/>
                </a:lnTo>
                <a:lnTo>
                  <a:pt x="1221486" y="82296"/>
                </a:lnTo>
                <a:lnTo>
                  <a:pt x="1264920" y="108965"/>
                </a:lnTo>
                <a:lnTo>
                  <a:pt x="1279398" y="119634"/>
                </a:lnTo>
                <a:lnTo>
                  <a:pt x="1293114" y="129539"/>
                </a:lnTo>
                <a:lnTo>
                  <a:pt x="1306067" y="140969"/>
                </a:lnTo>
                <a:lnTo>
                  <a:pt x="1319022" y="151637"/>
                </a:lnTo>
                <a:lnTo>
                  <a:pt x="1344929" y="176022"/>
                </a:lnTo>
                <a:lnTo>
                  <a:pt x="1357122" y="188213"/>
                </a:lnTo>
                <a:lnTo>
                  <a:pt x="1369314" y="201167"/>
                </a:lnTo>
                <a:lnTo>
                  <a:pt x="1380744" y="214884"/>
                </a:lnTo>
                <a:lnTo>
                  <a:pt x="1392936" y="227837"/>
                </a:lnTo>
                <a:lnTo>
                  <a:pt x="1404365" y="242315"/>
                </a:lnTo>
                <a:lnTo>
                  <a:pt x="1415796" y="256031"/>
                </a:lnTo>
                <a:lnTo>
                  <a:pt x="1459991" y="315467"/>
                </a:lnTo>
                <a:lnTo>
                  <a:pt x="1481327" y="346710"/>
                </a:lnTo>
                <a:lnTo>
                  <a:pt x="1501902" y="377951"/>
                </a:lnTo>
                <a:lnTo>
                  <a:pt x="1522476" y="409955"/>
                </a:lnTo>
                <a:lnTo>
                  <a:pt x="1525112" y="413910"/>
                </a:lnTo>
                <a:lnTo>
                  <a:pt x="1532864" y="409004"/>
                </a:lnTo>
                <a:lnTo>
                  <a:pt x="1530096" y="404622"/>
                </a:lnTo>
                <a:lnTo>
                  <a:pt x="1509522" y="372617"/>
                </a:lnTo>
                <a:lnTo>
                  <a:pt x="1466850" y="310134"/>
                </a:lnTo>
                <a:lnTo>
                  <a:pt x="1411224" y="236219"/>
                </a:lnTo>
                <a:lnTo>
                  <a:pt x="1375410" y="195072"/>
                </a:lnTo>
                <a:lnTo>
                  <a:pt x="1338072" y="156972"/>
                </a:lnTo>
                <a:lnTo>
                  <a:pt x="1325117" y="145541"/>
                </a:lnTo>
                <a:lnTo>
                  <a:pt x="1312164" y="133350"/>
                </a:lnTo>
                <a:lnTo>
                  <a:pt x="1255776" y="92201"/>
                </a:lnTo>
                <a:lnTo>
                  <a:pt x="1210056" y="66293"/>
                </a:lnTo>
                <a:lnTo>
                  <a:pt x="1161288" y="45719"/>
                </a:lnTo>
                <a:lnTo>
                  <a:pt x="1107948" y="28955"/>
                </a:lnTo>
                <a:lnTo>
                  <a:pt x="1050036" y="16763"/>
                </a:lnTo>
                <a:lnTo>
                  <a:pt x="1029462" y="12953"/>
                </a:lnTo>
                <a:lnTo>
                  <a:pt x="1003744" y="91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" name="object 19"/>
          <p:cNvSpPr/>
          <p:nvPr/>
        </p:nvSpPr>
        <p:spPr>
          <a:xfrm>
            <a:off x="2928514" y="4798483"/>
            <a:ext cx="1468702" cy="412397"/>
          </a:xfrm>
          <a:custGeom>
            <a:avLst/>
            <a:gdLst/>
            <a:ahLst/>
            <a:cxnLst/>
            <a:rect l="l" t="t" r="r" b="b"/>
            <a:pathLst>
              <a:path w="1510664" h="424179">
                <a:moveTo>
                  <a:pt x="4571" y="0"/>
                </a:moveTo>
                <a:lnTo>
                  <a:pt x="1524" y="1524"/>
                </a:lnTo>
                <a:lnTo>
                  <a:pt x="0" y="4571"/>
                </a:lnTo>
                <a:lnTo>
                  <a:pt x="1524" y="7619"/>
                </a:lnTo>
                <a:lnTo>
                  <a:pt x="60197" y="65531"/>
                </a:lnTo>
                <a:lnTo>
                  <a:pt x="119633" y="121919"/>
                </a:lnTo>
                <a:lnTo>
                  <a:pt x="149351" y="149351"/>
                </a:lnTo>
                <a:lnTo>
                  <a:pt x="179831" y="176021"/>
                </a:lnTo>
                <a:lnTo>
                  <a:pt x="210312" y="201929"/>
                </a:lnTo>
                <a:lnTo>
                  <a:pt x="240791" y="227075"/>
                </a:lnTo>
                <a:lnTo>
                  <a:pt x="272034" y="250697"/>
                </a:lnTo>
                <a:lnTo>
                  <a:pt x="304038" y="273557"/>
                </a:lnTo>
                <a:lnTo>
                  <a:pt x="336041" y="294893"/>
                </a:lnTo>
                <a:lnTo>
                  <a:pt x="352043" y="305562"/>
                </a:lnTo>
                <a:lnTo>
                  <a:pt x="401574" y="333755"/>
                </a:lnTo>
                <a:lnTo>
                  <a:pt x="470153" y="364997"/>
                </a:lnTo>
                <a:lnTo>
                  <a:pt x="505205" y="377189"/>
                </a:lnTo>
                <a:lnTo>
                  <a:pt x="522731" y="383285"/>
                </a:lnTo>
                <a:lnTo>
                  <a:pt x="560069" y="393191"/>
                </a:lnTo>
                <a:lnTo>
                  <a:pt x="598931" y="401574"/>
                </a:lnTo>
                <a:lnTo>
                  <a:pt x="639317" y="409193"/>
                </a:lnTo>
                <a:lnTo>
                  <a:pt x="680465" y="414527"/>
                </a:lnTo>
                <a:lnTo>
                  <a:pt x="701039" y="417575"/>
                </a:lnTo>
                <a:lnTo>
                  <a:pt x="764286" y="422147"/>
                </a:lnTo>
                <a:lnTo>
                  <a:pt x="806958" y="423671"/>
                </a:lnTo>
                <a:lnTo>
                  <a:pt x="848867" y="423671"/>
                </a:lnTo>
                <a:lnTo>
                  <a:pt x="890777" y="422147"/>
                </a:lnTo>
                <a:lnTo>
                  <a:pt x="952500" y="417575"/>
                </a:lnTo>
                <a:lnTo>
                  <a:pt x="972312" y="414527"/>
                </a:lnTo>
                <a:lnTo>
                  <a:pt x="806958" y="414527"/>
                </a:lnTo>
                <a:lnTo>
                  <a:pt x="743712" y="412241"/>
                </a:lnTo>
                <a:lnTo>
                  <a:pt x="723138" y="409955"/>
                </a:lnTo>
                <a:lnTo>
                  <a:pt x="701801" y="408431"/>
                </a:lnTo>
                <a:lnTo>
                  <a:pt x="681227" y="406145"/>
                </a:lnTo>
                <a:lnTo>
                  <a:pt x="621029" y="397001"/>
                </a:lnTo>
                <a:lnTo>
                  <a:pt x="601217" y="393191"/>
                </a:lnTo>
                <a:lnTo>
                  <a:pt x="581405" y="388619"/>
                </a:lnTo>
                <a:lnTo>
                  <a:pt x="562355" y="384809"/>
                </a:lnTo>
                <a:lnTo>
                  <a:pt x="508253" y="368807"/>
                </a:lnTo>
                <a:lnTo>
                  <a:pt x="456438" y="349757"/>
                </a:lnTo>
                <a:lnTo>
                  <a:pt x="406146" y="325374"/>
                </a:lnTo>
                <a:lnTo>
                  <a:pt x="389381" y="316991"/>
                </a:lnTo>
                <a:lnTo>
                  <a:pt x="372617" y="307085"/>
                </a:lnTo>
                <a:lnTo>
                  <a:pt x="356615" y="297941"/>
                </a:lnTo>
                <a:lnTo>
                  <a:pt x="340613" y="288035"/>
                </a:lnTo>
                <a:lnTo>
                  <a:pt x="308610" y="266700"/>
                </a:lnTo>
                <a:lnTo>
                  <a:pt x="293369" y="255269"/>
                </a:lnTo>
                <a:lnTo>
                  <a:pt x="277367" y="243839"/>
                </a:lnTo>
                <a:lnTo>
                  <a:pt x="262127" y="231647"/>
                </a:lnTo>
                <a:lnTo>
                  <a:pt x="246887" y="220217"/>
                </a:lnTo>
                <a:lnTo>
                  <a:pt x="215645" y="195071"/>
                </a:lnTo>
                <a:lnTo>
                  <a:pt x="155447" y="142493"/>
                </a:lnTo>
                <a:lnTo>
                  <a:pt x="125730" y="115062"/>
                </a:lnTo>
                <a:lnTo>
                  <a:pt x="66293" y="58674"/>
                </a:lnTo>
                <a:lnTo>
                  <a:pt x="7619" y="1524"/>
                </a:lnTo>
                <a:lnTo>
                  <a:pt x="4571" y="0"/>
                </a:lnTo>
                <a:close/>
              </a:path>
              <a:path w="1510664" h="424179">
                <a:moveTo>
                  <a:pt x="1465835" y="61092"/>
                </a:moveTo>
                <a:lnTo>
                  <a:pt x="1447038" y="87629"/>
                </a:lnTo>
                <a:lnTo>
                  <a:pt x="1427226" y="115824"/>
                </a:lnTo>
                <a:lnTo>
                  <a:pt x="1406652" y="143255"/>
                </a:lnTo>
                <a:lnTo>
                  <a:pt x="1363979" y="195071"/>
                </a:lnTo>
                <a:lnTo>
                  <a:pt x="1330452" y="232409"/>
                </a:lnTo>
                <a:lnTo>
                  <a:pt x="1283969" y="277367"/>
                </a:lnTo>
                <a:lnTo>
                  <a:pt x="1245869" y="307847"/>
                </a:lnTo>
                <a:lnTo>
                  <a:pt x="1191767" y="342138"/>
                </a:lnTo>
                <a:lnTo>
                  <a:pt x="1132331" y="368807"/>
                </a:lnTo>
                <a:lnTo>
                  <a:pt x="1082802" y="384809"/>
                </a:lnTo>
                <a:lnTo>
                  <a:pt x="1065276" y="388619"/>
                </a:lnTo>
                <a:lnTo>
                  <a:pt x="1047750" y="393191"/>
                </a:lnTo>
                <a:lnTo>
                  <a:pt x="1028700" y="397001"/>
                </a:lnTo>
                <a:lnTo>
                  <a:pt x="971550" y="406145"/>
                </a:lnTo>
                <a:lnTo>
                  <a:pt x="951738" y="408431"/>
                </a:lnTo>
                <a:lnTo>
                  <a:pt x="931163" y="409955"/>
                </a:lnTo>
                <a:lnTo>
                  <a:pt x="911351" y="412241"/>
                </a:lnTo>
                <a:lnTo>
                  <a:pt x="848867" y="414527"/>
                </a:lnTo>
                <a:lnTo>
                  <a:pt x="972312" y="414527"/>
                </a:lnTo>
                <a:lnTo>
                  <a:pt x="1011936" y="409193"/>
                </a:lnTo>
                <a:lnTo>
                  <a:pt x="1067562" y="397763"/>
                </a:lnTo>
                <a:lnTo>
                  <a:pt x="1119377" y="383285"/>
                </a:lnTo>
                <a:lnTo>
                  <a:pt x="1165860" y="364997"/>
                </a:lnTo>
                <a:lnTo>
                  <a:pt x="1210055" y="342138"/>
                </a:lnTo>
                <a:lnTo>
                  <a:pt x="1223772" y="332993"/>
                </a:lnTo>
                <a:lnTo>
                  <a:pt x="1237488" y="324612"/>
                </a:lnTo>
                <a:lnTo>
                  <a:pt x="1277112" y="294893"/>
                </a:lnTo>
                <a:lnTo>
                  <a:pt x="1325879" y="250697"/>
                </a:lnTo>
                <a:lnTo>
                  <a:pt x="1370838" y="201167"/>
                </a:lnTo>
                <a:lnTo>
                  <a:pt x="1413510" y="148589"/>
                </a:lnTo>
                <a:lnTo>
                  <a:pt x="1454658" y="92963"/>
                </a:lnTo>
                <a:lnTo>
                  <a:pt x="1473121" y="66108"/>
                </a:lnTo>
                <a:lnTo>
                  <a:pt x="1465835" y="61092"/>
                </a:lnTo>
                <a:close/>
              </a:path>
              <a:path w="1510664" h="424179">
                <a:moveTo>
                  <a:pt x="1503799" y="49529"/>
                </a:moveTo>
                <a:lnTo>
                  <a:pt x="1475231" y="49529"/>
                </a:lnTo>
                <a:lnTo>
                  <a:pt x="1479041" y="50291"/>
                </a:lnTo>
                <a:lnTo>
                  <a:pt x="1480565" y="53339"/>
                </a:lnTo>
                <a:lnTo>
                  <a:pt x="1479803" y="56387"/>
                </a:lnTo>
                <a:lnTo>
                  <a:pt x="1473121" y="66108"/>
                </a:lnTo>
                <a:lnTo>
                  <a:pt x="1498853" y="83819"/>
                </a:lnTo>
                <a:lnTo>
                  <a:pt x="1503799" y="49529"/>
                </a:lnTo>
                <a:close/>
              </a:path>
              <a:path w="1510664" h="424179">
                <a:moveTo>
                  <a:pt x="1475231" y="49529"/>
                </a:moveTo>
                <a:lnTo>
                  <a:pt x="1472946" y="51053"/>
                </a:lnTo>
                <a:lnTo>
                  <a:pt x="1465835" y="61092"/>
                </a:lnTo>
                <a:lnTo>
                  <a:pt x="1473121" y="66108"/>
                </a:lnTo>
                <a:lnTo>
                  <a:pt x="1479803" y="56387"/>
                </a:lnTo>
                <a:lnTo>
                  <a:pt x="1480565" y="53339"/>
                </a:lnTo>
                <a:lnTo>
                  <a:pt x="1479041" y="50291"/>
                </a:lnTo>
                <a:lnTo>
                  <a:pt x="1475231" y="49529"/>
                </a:lnTo>
                <a:close/>
              </a:path>
              <a:path w="1510664" h="424179">
                <a:moveTo>
                  <a:pt x="1510284" y="4571"/>
                </a:moveTo>
                <a:lnTo>
                  <a:pt x="1440179" y="43433"/>
                </a:lnTo>
                <a:lnTo>
                  <a:pt x="1465835" y="61092"/>
                </a:lnTo>
                <a:lnTo>
                  <a:pt x="1472946" y="51053"/>
                </a:lnTo>
                <a:lnTo>
                  <a:pt x="1475231" y="49529"/>
                </a:lnTo>
                <a:lnTo>
                  <a:pt x="1503799" y="49529"/>
                </a:lnTo>
                <a:lnTo>
                  <a:pt x="1510284" y="45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" name="object 20"/>
          <p:cNvSpPr/>
          <p:nvPr/>
        </p:nvSpPr>
        <p:spPr>
          <a:xfrm>
            <a:off x="2928513" y="4798483"/>
            <a:ext cx="1154465" cy="311150"/>
          </a:xfrm>
          <a:custGeom>
            <a:avLst/>
            <a:gdLst/>
            <a:ahLst/>
            <a:cxnLst/>
            <a:rect l="l" t="t" r="r" b="b"/>
            <a:pathLst>
              <a:path w="1187450" h="320039">
                <a:moveTo>
                  <a:pt x="4571" y="0"/>
                </a:moveTo>
                <a:lnTo>
                  <a:pt x="1524" y="1524"/>
                </a:lnTo>
                <a:lnTo>
                  <a:pt x="0" y="4571"/>
                </a:lnTo>
                <a:lnTo>
                  <a:pt x="1524" y="7619"/>
                </a:lnTo>
                <a:lnTo>
                  <a:pt x="70865" y="72389"/>
                </a:lnTo>
                <a:lnTo>
                  <a:pt x="141731" y="134112"/>
                </a:lnTo>
                <a:lnTo>
                  <a:pt x="189737" y="172212"/>
                </a:lnTo>
                <a:lnTo>
                  <a:pt x="239267" y="207263"/>
                </a:lnTo>
                <a:lnTo>
                  <a:pt x="290322" y="238505"/>
                </a:lnTo>
                <a:lnTo>
                  <a:pt x="329184" y="258317"/>
                </a:lnTo>
                <a:lnTo>
                  <a:pt x="342900" y="264413"/>
                </a:lnTo>
                <a:lnTo>
                  <a:pt x="355853" y="270509"/>
                </a:lnTo>
                <a:lnTo>
                  <a:pt x="369569" y="275843"/>
                </a:lnTo>
                <a:lnTo>
                  <a:pt x="383286" y="280415"/>
                </a:lnTo>
                <a:lnTo>
                  <a:pt x="397763" y="284988"/>
                </a:lnTo>
                <a:lnTo>
                  <a:pt x="411479" y="289559"/>
                </a:lnTo>
                <a:lnTo>
                  <a:pt x="486917" y="306324"/>
                </a:lnTo>
                <a:lnTo>
                  <a:pt x="551688" y="315467"/>
                </a:lnTo>
                <a:lnTo>
                  <a:pt x="617981" y="319277"/>
                </a:lnTo>
                <a:lnTo>
                  <a:pt x="651510" y="320039"/>
                </a:lnTo>
                <a:lnTo>
                  <a:pt x="684276" y="319277"/>
                </a:lnTo>
                <a:lnTo>
                  <a:pt x="717041" y="317753"/>
                </a:lnTo>
                <a:lnTo>
                  <a:pt x="749046" y="315467"/>
                </a:lnTo>
                <a:lnTo>
                  <a:pt x="780288" y="311657"/>
                </a:lnTo>
                <a:lnTo>
                  <a:pt x="785367" y="310895"/>
                </a:lnTo>
                <a:lnTo>
                  <a:pt x="618743" y="310895"/>
                </a:lnTo>
                <a:lnTo>
                  <a:pt x="552450" y="306324"/>
                </a:lnTo>
                <a:lnTo>
                  <a:pt x="520446" y="302513"/>
                </a:lnTo>
                <a:lnTo>
                  <a:pt x="489203" y="297941"/>
                </a:lnTo>
                <a:lnTo>
                  <a:pt x="457962" y="291845"/>
                </a:lnTo>
                <a:lnTo>
                  <a:pt x="443484" y="288035"/>
                </a:lnTo>
                <a:lnTo>
                  <a:pt x="428243" y="284988"/>
                </a:lnTo>
                <a:lnTo>
                  <a:pt x="386334" y="272033"/>
                </a:lnTo>
                <a:lnTo>
                  <a:pt x="346710" y="256793"/>
                </a:lnTo>
                <a:lnTo>
                  <a:pt x="294131" y="230885"/>
                </a:lnTo>
                <a:lnTo>
                  <a:pt x="281939" y="223265"/>
                </a:lnTo>
                <a:lnTo>
                  <a:pt x="268986" y="215645"/>
                </a:lnTo>
                <a:lnTo>
                  <a:pt x="243839" y="199643"/>
                </a:lnTo>
                <a:lnTo>
                  <a:pt x="219456" y="182879"/>
                </a:lnTo>
                <a:lnTo>
                  <a:pt x="195071" y="165353"/>
                </a:lnTo>
                <a:lnTo>
                  <a:pt x="171450" y="146303"/>
                </a:lnTo>
                <a:lnTo>
                  <a:pt x="147065" y="127253"/>
                </a:lnTo>
                <a:lnTo>
                  <a:pt x="123443" y="107441"/>
                </a:lnTo>
                <a:lnTo>
                  <a:pt x="76914" y="65487"/>
                </a:lnTo>
                <a:lnTo>
                  <a:pt x="54101" y="44195"/>
                </a:lnTo>
                <a:lnTo>
                  <a:pt x="7619" y="1524"/>
                </a:lnTo>
                <a:lnTo>
                  <a:pt x="4571" y="0"/>
                </a:lnTo>
                <a:close/>
              </a:path>
              <a:path w="1187450" h="320039">
                <a:moveTo>
                  <a:pt x="1141877" y="60398"/>
                </a:moveTo>
                <a:lnTo>
                  <a:pt x="1105662" y="107441"/>
                </a:lnTo>
                <a:lnTo>
                  <a:pt x="1072134" y="147065"/>
                </a:lnTo>
                <a:lnTo>
                  <a:pt x="1037081" y="183641"/>
                </a:lnTo>
                <a:lnTo>
                  <a:pt x="998981" y="216407"/>
                </a:lnTo>
                <a:lnTo>
                  <a:pt x="989076" y="223265"/>
                </a:lnTo>
                <a:lnTo>
                  <a:pt x="979169" y="230885"/>
                </a:lnTo>
                <a:lnTo>
                  <a:pt x="936498" y="256793"/>
                </a:lnTo>
                <a:lnTo>
                  <a:pt x="877824" y="281177"/>
                </a:lnTo>
                <a:lnTo>
                  <a:pt x="851915" y="288035"/>
                </a:lnTo>
                <a:lnTo>
                  <a:pt x="838200" y="291845"/>
                </a:lnTo>
                <a:lnTo>
                  <a:pt x="809243" y="297941"/>
                </a:lnTo>
                <a:lnTo>
                  <a:pt x="779526" y="302513"/>
                </a:lnTo>
                <a:lnTo>
                  <a:pt x="748284" y="306324"/>
                </a:lnTo>
                <a:lnTo>
                  <a:pt x="684276" y="310895"/>
                </a:lnTo>
                <a:lnTo>
                  <a:pt x="785367" y="310895"/>
                </a:lnTo>
                <a:lnTo>
                  <a:pt x="839724" y="300227"/>
                </a:lnTo>
                <a:lnTo>
                  <a:pt x="880110" y="289559"/>
                </a:lnTo>
                <a:lnTo>
                  <a:pt x="917448" y="275843"/>
                </a:lnTo>
                <a:lnTo>
                  <a:pt x="951738" y="258317"/>
                </a:lnTo>
                <a:lnTo>
                  <a:pt x="963167" y="252221"/>
                </a:lnTo>
                <a:lnTo>
                  <a:pt x="984503" y="238505"/>
                </a:lnTo>
                <a:lnTo>
                  <a:pt x="994410" y="230885"/>
                </a:lnTo>
                <a:lnTo>
                  <a:pt x="1005077" y="223265"/>
                </a:lnTo>
                <a:lnTo>
                  <a:pt x="1043177" y="189737"/>
                </a:lnTo>
                <a:lnTo>
                  <a:pt x="1078991" y="153162"/>
                </a:lnTo>
                <a:lnTo>
                  <a:pt x="1112519" y="113537"/>
                </a:lnTo>
                <a:lnTo>
                  <a:pt x="1128522" y="92201"/>
                </a:lnTo>
                <a:lnTo>
                  <a:pt x="1144524" y="71627"/>
                </a:lnTo>
                <a:lnTo>
                  <a:pt x="1148909" y="65487"/>
                </a:lnTo>
                <a:lnTo>
                  <a:pt x="1141877" y="60398"/>
                </a:lnTo>
                <a:close/>
              </a:path>
              <a:path w="1187450" h="320039">
                <a:moveTo>
                  <a:pt x="1179971" y="48767"/>
                </a:moveTo>
                <a:lnTo>
                  <a:pt x="1152143" y="48767"/>
                </a:lnTo>
                <a:lnTo>
                  <a:pt x="1155191" y="49529"/>
                </a:lnTo>
                <a:lnTo>
                  <a:pt x="1156715" y="52577"/>
                </a:lnTo>
                <a:lnTo>
                  <a:pt x="1155953" y="55625"/>
                </a:lnTo>
                <a:lnTo>
                  <a:pt x="1148909" y="65487"/>
                </a:lnTo>
                <a:lnTo>
                  <a:pt x="1174241" y="83819"/>
                </a:lnTo>
                <a:lnTo>
                  <a:pt x="1179971" y="48767"/>
                </a:lnTo>
                <a:close/>
              </a:path>
              <a:path w="1187450" h="320039">
                <a:moveTo>
                  <a:pt x="1152143" y="48767"/>
                </a:moveTo>
                <a:lnTo>
                  <a:pt x="1149096" y="50291"/>
                </a:lnTo>
                <a:lnTo>
                  <a:pt x="1141877" y="60398"/>
                </a:lnTo>
                <a:lnTo>
                  <a:pt x="1148909" y="65487"/>
                </a:lnTo>
                <a:lnTo>
                  <a:pt x="1155953" y="55625"/>
                </a:lnTo>
                <a:lnTo>
                  <a:pt x="1156715" y="52577"/>
                </a:lnTo>
                <a:lnTo>
                  <a:pt x="1155191" y="49529"/>
                </a:lnTo>
                <a:lnTo>
                  <a:pt x="1152143" y="48767"/>
                </a:lnTo>
                <a:close/>
              </a:path>
              <a:path w="1187450" h="320039">
                <a:moveTo>
                  <a:pt x="1187196" y="4571"/>
                </a:moveTo>
                <a:lnTo>
                  <a:pt x="1116329" y="41909"/>
                </a:lnTo>
                <a:lnTo>
                  <a:pt x="1141877" y="60398"/>
                </a:lnTo>
                <a:lnTo>
                  <a:pt x="1149096" y="50291"/>
                </a:lnTo>
                <a:lnTo>
                  <a:pt x="1152143" y="48767"/>
                </a:lnTo>
                <a:lnTo>
                  <a:pt x="1179971" y="48767"/>
                </a:lnTo>
                <a:lnTo>
                  <a:pt x="1187196" y="45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" name="object 21"/>
          <p:cNvSpPr/>
          <p:nvPr/>
        </p:nvSpPr>
        <p:spPr>
          <a:xfrm>
            <a:off x="2196570" y="4798484"/>
            <a:ext cx="632178" cy="210520"/>
          </a:xfrm>
          <a:custGeom>
            <a:avLst/>
            <a:gdLst/>
            <a:ahLst/>
            <a:cxnLst/>
            <a:rect l="l" t="t" r="r" b="b"/>
            <a:pathLst>
              <a:path w="650239" h="216535">
                <a:moveTo>
                  <a:pt x="5333" y="0"/>
                </a:moveTo>
                <a:lnTo>
                  <a:pt x="1524" y="1524"/>
                </a:lnTo>
                <a:lnTo>
                  <a:pt x="0" y="4571"/>
                </a:lnTo>
                <a:lnTo>
                  <a:pt x="1524" y="7619"/>
                </a:lnTo>
                <a:lnTo>
                  <a:pt x="64769" y="78485"/>
                </a:lnTo>
                <a:lnTo>
                  <a:pt x="117347" y="129539"/>
                </a:lnTo>
                <a:lnTo>
                  <a:pt x="159257" y="161543"/>
                </a:lnTo>
                <a:lnTo>
                  <a:pt x="202692" y="186689"/>
                </a:lnTo>
                <a:lnTo>
                  <a:pt x="249936" y="203453"/>
                </a:lnTo>
                <a:lnTo>
                  <a:pt x="302513" y="213359"/>
                </a:lnTo>
                <a:lnTo>
                  <a:pt x="357377" y="216407"/>
                </a:lnTo>
                <a:lnTo>
                  <a:pt x="393953" y="214883"/>
                </a:lnTo>
                <a:lnTo>
                  <a:pt x="411480" y="213359"/>
                </a:lnTo>
                <a:lnTo>
                  <a:pt x="445007" y="207263"/>
                </a:lnTo>
                <a:lnTo>
                  <a:pt x="339851" y="207263"/>
                </a:lnTo>
                <a:lnTo>
                  <a:pt x="304038" y="204215"/>
                </a:lnTo>
                <a:lnTo>
                  <a:pt x="252983" y="194309"/>
                </a:lnTo>
                <a:lnTo>
                  <a:pt x="206501" y="178307"/>
                </a:lnTo>
                <a:lnTo>
                  <a:pt x="164592" y="153924"/>
                </a:lnTo>
                <a:lnTo>
                  <a:pt x="123443" y="122681"/>
                </a:lnTo>
                <a:lnTo>
                  <a:pt x="71627" y="72389"/>
                </a:lnTo>
                <a:lnTo>
                  <a:pt x="33527" y="30479"/>
                </a:lnTo>
                <a:lnTo>
                  <a:pt x="8381" y="1524"/>
                </a:lnTo>
                <a:lnTo>
                  <a:pt x="5333" y="0"/>
                </a:lnTo>
                <a:close/>
              </a:path>
              <a:path w="650239" h="216535">
                <a:moveTo>
                  <a:pt x="609150" y="63566"/>
                </a:moveTo>
                <a:lnTo>
                  <a:pt x="585215" y="99059"/>
                </a:lnTo>
                <a:lnTo>
                  <a:pt x="556259" y="134112"/>
                </a:lnTo>
                <a:lnTo>
                  <a:pt x="512063" y="171450"/>
                </a:lnTo>
                <a:lnTo>
                  <a:pt x="473201" y="189737"/>
                </a:lnTo>
                <a:lnTo>
                  <a:pt x="426719" y="201929"/>
                </a:lnTo>
                <a:lnTo>
                  <a:pt x="375665" y="207263"/>
                </a:lnTo>
                <a:lnTo>
                  <a:pt x="445007" y="207263"/>
                </a:lnTo>
                <a:lnTo>
                  <a:pt x="503681" y="186689"/>
                </a:lnTo>
                <a:lnTo>
                  <a:pt x="540257" y="161543"/>
                </a:lnTo>
                <a:lnTo>
                  <a:pt x="573024" y="128777"/>
                </a:lnTo>
                <a:lnTo>
                  <a:pt x="592074" y="104393"/>
                </a:lnTo>
                <a:lnTo>
                  <a:pt x="601980" y="91439"/>
                </a:lnTo>
                <a:lnTo>
                  <a:pt x="611124" y="77724"/>
                </a:lnTo>
                <a:lnTo>
                  <a:pt x="616937" y="68277"/>
                </a:lnTo>
                <a:lnTo>
                  <a:pt x="609150" y="63566"/>
                </a:lnTo>
                <a:close/>
              </a:path>
              <a:path w="650239" h="216535">
                <a:moveTo>
                  <a:pt x="646444" y="51053"/>
                </a:moveTo>
                <a:lnTo>
                  <a:pt x="617982" y="51053"/>
                </a:lnTo>
                <a:lnTo>
                  <a:pt x="621792" y="51815"/>
                </a:lnTo>
                <a:lnTo>
                  <a:pt x="623315" y="54863"/>
                </a:lnTo>
                <a:lnTo>
                  <a:pt x="623315" y="57912"/>
                </a:lnTo>
                <a:lnTo>
                  <a:pt x="616937" y="68277"/>
                </a:lnTo>
                <a:lnTo>
                  <a:pt x="643889" y="84581"/>
                </a:lnTo>
                <a:lnTo>
                  <a:pt x="646444" y="51053"/>
                </a:lnTo>
                <a:close/>
              </a:path>
              <a:path w="650239" h="216535">
                <a:moveTo>
                  <a:pt x="617982" y="51053"/>
                </a:moveTo>
                <a:lnTo>
                  <a:pt x="615695" y="53339"/>
                </a:lnTo>
                <a:lnTo>
                  <a:pt x="609150" y="63566"/>
                </a:lnTo>
                <a:lnTo>
                  <a:pt x="616937" y="68277"/>
                </a:lnTo>
                <a:lnTo>
                  <a:pt x="623315" y="57912"/>
                </a:lnTo>
                <a:lnTo>
                  <a:pt x="623315" y="54863"/>
                </a:lnTo>
                <a:lnTo>
                  <a:pt x="621792" y="51815"/>
                </a:lnTo>
                <a:lnTo>
                  <a:pt x="617982" y="51053"/>
                </a:lnTo>
                <a:close/>
              </a:path>
              <a:path w="650239" h="216535">
                <a:moveTo>
                  <a:pt x="649986" y="4571"/>
                </a:moveTo>
                <a:lnTo>
                  <a:pt x="582168" y="47243"/>
                </a:lnTo>
                <a:lnTo>
                  <a:pt x="609150" y="63566"/>
                </a:lnTo>
                <a:lnTo>
                  <a:pt x="615695" y="53339"/>
                </a:lnTo>
                <a:lnTo>
                  <a:pt x="617982" y="51053"/>
                </a:lnTo>
                <a:lnTo>
                  <a:pt x="646444" y="51053"/>
                </a:lnTo>
                <a:lnTo>
                  <a:pt x="649986" y="45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" name="object 22"/>
          <p:cNvSpPr/>
          <p:nvPr/>
        </p:nvSpPr>
        <p:spPr>
          <a:xfrm>
            <a:off x="2196570" y="4798483"/>
            <a:ext cx="945796" cy="311150"/>
          </a:xfrm>
          <a:custGeom>
            <a:avLst/>
            <a:gdLst/>
            <a:ahLst/>
            <a:cxnLst/>
            <a:rect l="l" t="t" r="r" b="b"/>
            <a:pathLst>
              <a:path w="972819" h="320039">
                <a:moveTo>
                  <a:pt x="5333" y="0"/>
                </a:moveTo>
                <a:lnTo>
                  <a:pt x="1524" y="1524"/>
                </a:lnTo>
                <a:lnTo>
                  <a:pt x="0" y="4571"/>
                </a:lnTo>
                <a:lnTo>
                  <a:pt x="1524" y="7619"/>
                </a:lnTo>
                <a:lnTo>
                  <a:pt x="38862" y="50291"/>
                </a:lnTo>
                <a:lnTo>
                  <a:pt x="76962" y="92963"/>
                </a:lnTo>
                <a:lnTo>
                  <a:pt x="115824" y="133350"/>
                </a:lnTo>
                <a:lnTo>
                  <a:pt x="155447" y="172212"/>
                </a:lnTo>
                <a:lnTo>
                  <a:pt x="195833" y="207263"/>
                </a:lnTo>
                <a:lnTo>
                  <a:pt x="237744" y="238505"/>
                </a:lnTo>
                <a:lnTo>
                  <a:pt x="280415" y="264413"/>
                </a:lnTo>
                <a:lnTo>
                  <a:pt x="325374" y="284988"/>
                </a:lnTo>
                <a:lnTo>
                  <a:pt x="373380" y="300227"/>
                </a:lnTo>
                <a:lnTo>
                  <a:pt x="425195" y="311657"/>
                </a:lnTo>
                <a:lnTo>
                  <a:pt x="479297" y="317753"/>
                </a:lnTo>
                <a:lnTo>
                  <a:pt x="534162" y="320039"/>
                </a:lnTo>
                <a:lnTo>
                  <a:pt x="560832" y="319277"/>
                </a:lnTo>
                <a:lnTo>
                  <a:pt x="587501" y="317753"/>
                </a:lnTo>
                <a:lnTo>
                  <a:pt x="614171" y="315467"/>
                </a:lnTo>
                <a:lnTo>
                  <a:pt x="640080" y="311657"/>
                </a:lnTo>
                <a:lnTo>
                  <a:pt x="643563" y="310895"/>
                </a:lnTo>
                <a:lnTo>
                  <a:pt x="506730" y="310895"/>
                </a:lnTo>
                <a:lnTo>
                  <a:pt x="453389" y="306324"/>
                </a:lnTo>
                <a:lnTo>
                  <a:pt x="401574" y="297941"/>
                </a:lnTo>
                <a:lnTo>
                  <a:pt x="352044" y="284988"/>
                </a:lnTo>
                <a:lnTo>
                  <a:pt x="307086" y="267462"/>
                </a:lnTo>
                <a:lnTo>
                  <a:pt x="263651" y="244601"/>
                </a:lnTo>
                <a:lnTo>
                  <a:pt x="232409" y="223265"/>
                </a:lnTo>
                <a:lnTo>
                  <a:pt x="221742" y="216407"/>
                </a:lnTo>
                <a:lnTo>
                  <a:pt x="181356" y="183641"/>
                </a:lnTo>
                <a:lnTo>
                  <a:pt x="141731" y="147065"/>
                </a:lnTo>
                <a:lnTo>
                  <a:pt x="122681" y="127253"/>
                </a:lnTo>
                <a:lnTo>
                  <a:pt x="102869" y="107441"/>
                </a:lnTo>
                <a:lnTo>
                  <a:pt x="83819" y="86867"/>
                </a:lnTo>
                <a:lnTo>
                  <a:pt x="64769" y="65531"/>
                </a:lnTo>
                <a:lnTo>
                  <a:pt x="45719" y="44957"/>
                </a:lnTo>
                <a:lnTo>
                  <a:pt x="8381" y="1524"/>
                </a:lnTo>
                <a:lnTo>
                  <a:pt x="5333" y="0"/>
                </a:lnTo>
                <a:close/>
              </a:path>
              <a:path w="972819" h="320039">
                <a:moveTo>
                  <a:pt x="931879" y="63782"/>
                </a:moveTo>
                <a:lnTo>
                  <a:pt x="904494" y="108203"/>
                </a:lnTo>
                <a:lnTo>
                  <a:pt x="863345" y="166115"/>
                </a:lnTo>
                <a:lnTo>
                  <a:pt x="833627" y="200405"/>
                </a:lnTo>
                <a:lnTo>
                  <a:pt x="793242" y="237743"/>
                </a:lnTo>
                <a:lnTo>
                  <a:pt x="748283" y="267462"/>
                </a:lnTo>
                <a:lnTo>
                  <a:pt x="729233" y="276605"/>
                </a:lnTo>
                <a:lnTo>
                  <a:pt x="718565" y="281177"/>
                </a:lnTo>
                <a:lnTo>
                  <a:pt x="662939" y="297941"/>
                </a:lnTo>
                <a:lnTo>
                  <a:pt x="613409" y="306324"/>
                </a:lnTo>
                <a:lnTo>
                  <a:pt x="560832" y="310895"/>
                </a:lnTo>
                <a:lnTo>
                  <a:pt x="643563" y="310895"/>
                </a:lnTo>
                <a:lnTo>
                  <a:pt x="688847" y="300227"/>
                </a:lnTo>
                <a:lnTo>
                  <a:pt x="732282" y="284988"/>
                </a:lnTo>
                <a:lnTo>
                  <a:pt x="789432" y="252221"/>
                </a:lnTo>
                <a:lnTo>
                  <a:pt x="806957" y="237743"/>
                </a:lnTo>
                <a:lnTo>
                  <a:pt x="815339" y="230885"/>
                </a:lnTo>
                <a:lnTo>
                  <a:pt x="854963" y="189737"/>
                </a:lnTo>
                <a:lnTo>
                  <a:pt x="884682" y="152400"/>
                </a:lnTo>
                <a:lnTo>
                  <a:pt x="912113" y="112775"/>
                </a:lnTo>
                <a:lnTo>
                  <a:pt x="938021" y="70865"/>
                </a:lnTo>
                <a:lnTo>
                  <a:pt x="939523" y="68312"/>
                </a:lnTo>
                <a:lnTo>
                  <a:pt x="931879" y="63782"/>
                </a:lnTo>
                <a:close/>
              </a:path>
              <a:path w="972819" h="320039">
                <a:moveTo>
                  <a:pt x="969162" y="51815"/>
                </a:moveTo>
                <a:lnTo>
                  <a:pt x="944118" y="51815"/>
                </a:lnTo>
                <a:lnTo>
                  <a:pt x="946403" y="54863"/>
                </a:lnTo>
                <a:lnTo>
                  <a:pt x="945642" y="57912"/>
                </a:lnTo>
                <a:lnTo>
                  <a:pt x="939523" y="68312"/>
                </a:lnTo>
                <a:lnTo>
                  <a:pt x="966977" y="84581"/>
                </a:lnTo>
                <a:lnTo>
                  <a:pt x="969162" y="51815"/>
                </a:lnTo>
                <a:close/>
              </a:path>
              <a:path w="972819" h="320039">
                <a:moveTo>
                  <a:pt x="944118" y="51815"/>
                </a:moveTo>
                <a:lnTo>
                  <a:pt x="941069" y="51815"/>
                </a:lnTo>
                <a:lnTo>
                  <a:pt x="938021" y="53339"/>
                </a:lnTo>
                <a:lnTo>
                  <a:pt x="931879" y="63782"/>
                </a:lnTo>
                <a:lnTo>
                  <a:pt x="939523" y="68312"/>
                </a:lnTo>
                <a:lnTo>
                  <a:pt x="945642" y="57912"/>
                </a:lnTo>
                <a:lnTo>
                  <a:pt x="946403" y="54863"/>
                </a:lnTo>
                <a:lnTo>
                  <a:pt x="944118" y="51815"/>
                </a:lnTo>
                <a:close/>
              </a:path>
              <a:path w="972819" h="320039">
                <a:moveTo>
                  <a:pt x="972312" y="4571"/>
                </a:moveTo>
                <a:lnTo>
                  <a:pt x="905256" y="48005"/>
                </a:lnTo>
                <a:lnTo>
                  <a:pt x="931879" y="63782"/>
                </a:lnTo>
                <a:lnTo>
                  <a:pt x="938021" y="53339"/>
                </a:lnTo>
                <a:lnTo>
                  <a:pt x="941069" y="51815"/>
                </a:lnTo>
                <a:lnTo>
                  <a:pt x="969162" y="51815"/>
                </a:lnTo>
                <a:lnTo>
                  <a:pt x="972312" y="45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graphicFrame>
        <p:nvGraphicFramePr>
          <p:cNvPr id="23" name="object 23"/>
          <p:cNvGraphicFramePr>
            <a:graphicFrameLocks noGrp="1"/>
          </p:cNvGraphicFramePr>
          <p:nvPr/>
        </p:nvGraphicFramePr>
        <p:xfrm>
          <a:off x="1418781" y="4434079"/>
          <a:ext cx="4728986" cy="37412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4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1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48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41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41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41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485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1411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1411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1411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1485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1411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1411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1485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1411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65230"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400" spc="5" dirty="0">
                          <a:latin typeface="Arial"/>
                          <a:cs typeface="Arial"/>
                        </a:rPr>
                        <a:t>13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400" spc="5" dirty="0">
                          <a:latin typeface="Arial"/>
                          <a:cs typeface="Arial"/>
                        </a:rPr>
                        <a:t>14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400" spc="5" dirty="0">
                          <a:latin typeface="Arial"/>
                          <a:cs typeface="Arial"/>
                        </a:rPr>
                        <a:t>16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400" spc="5" dirty="0">
                          <a:latin typeface="Arial"/>
                          <a:cs typeface="Arial"/>
                        </a:rPr>
                        <a:t>24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400" spc="5" dirty="0">
                          <a:latin typeface="Arial"/>
                          <a:cs typeface="Arial"/>
                        </a:rPr>
                        <a:t>21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400" spc="5" dirty="0">
                          <a:latin typeface="Arial"/>
                          <a:cs typeface="Arial"/>
                        </a:rPr>
                        <a:t>19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400" spc="5" dirty="0">
                          <a:latin typeface="Arial"/>
                          <a:cs typeface="Arial"/>
                        </a:rPr>
                        <a:t>68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400" spc="5" dirty="0">
                          <a:latin typeface="Arial"/>
                          <a:cs typeface="Arial"/>
                        </a:rPr>
                        <a:t>65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400" spc="5" dirty="0">
                          <a:latin typeface="Arial"/>
                          <a:cs typeface="Arial"/>
                        </a:rPr>
                        <a:t>26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400" spc="5" dirty="0">
                          <a:latin typeface="Arial"/>
                          <a:cs typeface="Arial"/>
                        </a:rPr>
                        <a:t>32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31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400" spc="5" dirty="0">
                          <a:solidFill>
                            <a:srgbClr val="BFBFBF"/>
                          </a:solidFill>
                          <a:latin typeface="Arial"/>
                          <a:cs typeface="Arial"/>
                        </a:rPr>
                        <a:t>15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4" name="object 24"/>
          <p:cNvSpPr/>
          <p:nvPr/>
        </p:nvSpPr>
        <p:spPr>
          <a:xfrm>
            <a:off x="3451543" y="3876145"/>
            <a:ext cx="1884803" cy="507471"/>
          </a:xfrm>
          <a:custGeom>
            <a:avLst/>
            <a:gdLst/>
            <a:ahLst/>
            <a:cxnLst/>
            <a:rect l="l" t="t" r="r" b="b"/>
            <a:pathLst>
              <a:path w="1938654" h="521970">
                <a:moveTo>
                  <a:pt x="24383" y="494538"/>
                </a:moveTo>
                <a:lnTo>
                  <a:pt x="20574" y="496062"/>
                </a:lnTo>
                <a:lnTo>
                  <a:pt x="1524" y="514350"/>
                </a:lnTo>
                <a:lnTo>
                  <a:pt x="0" y="517398"/>
                </a:lnTo>
                <a:lnTo>
                  <a:pt x="762" y="520446"/>
                </a:lnTo>
                <a:lnTo>
                  <a:pt x="4571" y="521970"/>
                </a:lnTo>
                <a:lnTo>
                  <a:pt x="7619" y="521208"/>
                </a:lnTo>
                <a:lnTo>
                  <a:pt x="26669" y="502158"/>
                </a:lnTo>
                <a:lnTo>
                  <a:pt x="28193" y="499110"/>
                </a:lnTo>
                <a:lnTo>
                  <a:pt x="27431" y="496062"/>
                </a:lnTo>
                <a:lnTo>
                  <a:pt x="24383" y="494538"/>
                </a:lnTo>
                <a:close/>
              </a:path>
              <a:path w="1938654" h="521970">
                <a:moveTo>
                  <a:pt x="70103" y="451866"/>
                </a:moveTo>
                <a:lnTo>
                  <a:pt x="66293" y="453390"/>
                </a:lnTo>
                <a:lnTo>
                  <a:pt x="47243" y="471678"/>
                </a:lnTo>
                <a:lnTo>
                  <a:pt x="45719" y="474725"/>
                </a:lnTo>
                <a:lnTo>
                  <a:pt x="46481" y="477774"/>
                </a:lnTo>
                <a:lnTo>
                  <a:pt x="49529" y="479298"/>
                </a:lnTo>
                <a:lnTo>
                  <a:pt x="53339" y="477774"/>
                </a:lnTo>
                <a:lnTo>
                  <a:pt x="72389" y="459486"/>
                </a:lnTo>
                <a:lnTo>
                  <a:pt x="73913" y="456438"/>
                </a:lnTo>
                <a:lnTo>
                  <a:pt x="73151" y="453390"/>
                </a:lnTo>
                <a:lnTo>
                  <a:pt x="70103" y="451866"/>
                </a:lnTo>
                <a:close/>
              </a:path>
              <a:path w="1938654" h="521970">
                <a:moveTo>
                  <a:pt x="115824" y="409194"/>
                </a:moveTo>
                <a:lnTo>
                  <a:pt x="112775" y="410718"/>
                </a:lnTo>
                <a:lnTo>
                  <a:pt x="92963" y="428244"/>
                </a:lnTo>
                <a:lnTo>
                  <a:pt x="91439" y="432054"/>
                </a:lnTo>
                <a:lnTo>
                  <a:pt x="92201" y="435102"/>
                </a:lnTo>
                <a:lnTo>
                  <a:pt x="96012" y="436625"/>
                </a:lnTo>
                <a:lnTo>
                  <a:pt x="99059" y="435102"/>
                </a:lnTo>
                <a:lnTo>
                  <a:pt x="118871" y="416814"/>
                </a:lnTo>
                <a:lnTo>
                  <a:pt x="120395" y="413766"/>
                </a:lnTo>
                <a:lnTo>
                  <a:pt x="118871" y="410718"/>
                </a:lnTo>
                <a:lnTo>
                  <a:pt x="115824" y="409194"/>
                </a:lnTo>
                <a:close/>
              </a:path>
              <a:path w="1938654" h="521970">
                <a:moveTo>
                  <a:pt x="162305" y="367284"/>
                </a:moveTo>
                <a:lnTo>
                  <a:pt x="159257" y="368046"/>
                </a:lnTo>
                <a:lnTo>
                  <a:pt x="153162" y="373380"/>
                </a:lnTo>
                <a:lnTo>
                  <a:pt x="139445" y="386334"/>
                </a:lnTo>
                <a:lnTo>
                  <a:pt x="137921" y="389382"/>
                </a:lnTo>
                <a:lnTo>
                  <a:pt x="138683" y="392430"/>
                </a:lnTo>
                <a:lnTo>
                  <a:pt x="141731" y="393954"/>
                </a:lnTo>
                <a:lnTo>
                  <a:pt x="144779" y="393192"/>
                </a:lnTo>
                <a:lnTo>
                  <a:pt x="159257" y="380238"/>
                </a:lnTo>
                <a:lnTo>
                  <a:pt x="165353" y="374904"/>
                </a:lnTo>
                <a:lnTo>
                  <a:pt x="166877" y="371856"/>
                </a:lnTo>
                <a:lnTo>
                  <a:pt x="165353" y="368808"/>
                </a:lnTo>
                <a:lnTo>
                  <a:pt x="162305" y="367284"/>
                </a:lnTo>
                <a:close/>
              </a:path>
              <a:path w="1938654" h="521970">
                <a:moveTo>
                  <a:pt x="209550" y="326136"/>
                </a:moveTo>
                <a:lnTo>
                  <a:pt x="206501" y="326898"/>
                </a:lnTo>
                <a:lnTo>
                  <a:pt x="185927" y="344424"/>
                </a:lnTo>
                <a:lnTo>
                  <a:pt x="184403" y="347472"/>
                </a:lnTo>
                <a:lnTo>
                  <a:pt x="185927" y="350520"/>
                </a:lnTo>
                <a:lnTo>
                  <a:pt x="188975" y="352044"/>
                </a:lnTo>
                <a:lnTo>
                  <a:pt x="192024" y="351282"/>
                </a:lnTo>
                <a:lnTo>
                  <a:pt x="197357" y="345948"/>
                </a:lnTo>
                <a:lnTo>
                  <a:pt x="211836" y="333756"/>
                </a:lnTo>
                <a:lnTo>
                  <a:pt x="213359" y="330708"/>
                </a:lnTo>
                <a:lnTo>
                  <a:pt x="212597" y="327660"/>
                </a:lnTo>
                <a:lnTo>
                  <a:pt x="209550" y="326136"/>
                </a:lnTo>
                <a:close/>
              </a:path>
              <a:path w="1938654" h="521970">
                <a:moveTo>
                  <a:pt x="257555" y="284988"/>
                </a:moveTo>
                <a:lnTo>
                  <a:pt x="254507" y="286512"/>
                </a:lnTo>
                <a:lnTo>
                  <a:pt x="249936" y="290322"/>
                </a:lnTo>
                <a:lnTo>
                  <a:pt x="233933" y="303275"/>
                </a:lnTo>
                <a:lnTo>
                  <a:pt x="232409" y="306324"/>
                </a:lnTo>
                <a:lnTo>
                  <a:pt x="233171" y="310134"/>
                </a:lnTo>
                <a:lnTo>
                  <a:pt x="236219" y="311658"/>
                </a:lnTo>
                <a:lnTo>
                  <a:pt x="239267" y="310134"/>
                </a:lnTo>
                <a:lnTo>
                  <a:pt x="255269" y="297180"/>
                </a:lnTo>
                <a:lnTo>
                  <a:pt x="259841" y="293370"/>
                </a:lnTo>
                <a:lnTo>
                  <a:pt x="261365" y="290322"/>
                </a:lnTo>
                <a:lnTo>
                  <a:pt x="260603" y="287274"/>
                </a:lnTo>
                <a:lnTo>
                  <a:pt x="257555" y="284988"/>
                </a:lnTo>
                <a:close/>
              </a:path>
              <a:path w="1938654" h="521970">
                <a:moveTo>
                  <a:pt x="307086" y="246125"/>
                </a:moveTo>
                <a:lnTo>
                  <a:pt x="303275" y="247650"/>
                </a:lnTo>
                <a:lnTo>
                  <a:pt x="288797" y="258318"/>
                </a:lnTo>
                <a:lnTo>
                  <a:pt x="282701" y="263652"/>
                </a:lnTo>
                <a:lnTo>
                  <a:pt x="280415" y="266700"/>
                </a:lnTo>
                <a:lnTo>
                  <a:pt x="281939" y="270510"/>
                </a:lnTo>
                <a:lnTo>
                  <a:pt x="284988" y="272034"/>
                </a:lnTo>
                <a:lnTo>
                  <a:pt x="288036" y="270510"/>
                </a:lnTo>
                <a:lnTo>
                  <a:pt x="294893" y="265938"/>
                </a:lnTo>
                <a:lnTo>
                  <a:pt x="309371" y="254508"/>
                </a:lnTo>
                <a:lnTo>
                  <a:pt x="310895" y="251460"/>
                </a:lnTo>
                <a:lnTo>
                  <a:pt x="310133" y="248412"/>
                </a:lnTo>
                <a:lnTo>
                  <a:pt x="307086" y="246125"/>
                </a:lnTo>
                <a:close/>
              </a:path>
              <a:path w="1938654" h="521970">
                <a:moveTo>
                  <a:pt x="357377" y="208787"/>
                </a:moveTo>
                <a:lnTo>
                  <a:pt x="354329" y="209550"/>
                </a:lnTo>
                <a:lnTo>
                  <a:pt x="348995" y="213360"/>
                </a:lnTo>
                <a:lnTo>
                  <a:pt x="332231" y="225552"/>
                </a:lnTo>
                <a:lnTo>
                  <a:pt x="330707" y="228600"/>
                </a:lnTo>
                <a:lnTo>
                  <a:pt x="331469" y="231648"/>
                </a:lnTo>
                <a:lnTo>
                  <a:pt x="334517" y="233934"/>
                </a:lnTo>
                <a:lnTo>
                  <a:pt x="337565" y="233172"/>
                </a:lnTo>
                <a:lnTo>
                  <a:pt x="354329" y="220980"/>
                </a:lnTo>
                <a:lnTo>
                  <a:pt x="359663" y="217170"/>
                </a:lnTo>
                <a:lnTo>
                  <a:pt x="361188" y="214122"/>
                </a:lnTo>
                <a:lnTo>
                  <a:pt x="360425" y="211074"/>
                </a:lnTo>
                <a:lnTo>
                  <a:pt x="357377" y="208787"/>
                </a:lnTo>
                <a:close/>
              </a:path>
              <a:path w="1938654" h="521970">
                <a:moveTo>
                  <a:pt x="409193" y="173736"/>
                </a:moveTo>
                <a:lnTo>
                  <a:pt x="406145" y="174498"/>
                </a:lnTo>
                <a:lnTo>
                  <a:pt x="389381" y="185166"/>
                </a:lnTo>
                <a:lnTo>
                  <a:pt x="384047" y="188975"/>
                </a:lnTo>
                <a:lnTo>
                  <a:pt x="381762" y="192024"/>
                </a:lnTo>
                <a:lnTo>
                  <a:pt x="382524" y="195834"/>
                </a:lnTo>
                <a:lnTo>
                  <a:pt x="385571" y="197358"/>
                </a:lnTo>
                <a:lnTo>
                  <a:pt x="388619" y="196596"/>
                </a:lnTo>
                <a:lnTo>
                  <a:pt x="394715" y="192786"/>
                </a:lnTo>
                <a:lnTo>
                  <a:pt x="410717" y="182118"/>
                </a:lnTo>
                <a:lnTo>
                  <a:pt x="413003" y="179070"/>
                </a:lnTo>
                <a:lnTo>
                  <a:pt x="412241" y="176022"/>
                </a:lnTo>
                <a:lnTo>
                  <a:pt x="409193" y="173736"/>
                </a:lnTo>
                <a:close/>
              </a:path>
              <a:path w="1938654" h="521970">
                <a:moveTo>
                  <a:pt x="463295" y="140970"/>
                </a:moveTo>
                <a:lnTo>
                  <a:pt x="459486" y="141732"/>
                </a:lnTo>
                <a:lnTo>
                  <a:pt x="451103" y="146304"/>
                </a:lnTo>
                <a:lnTo>
                  <a:pt x="436625" y="155448"/>
                </a:lnTo>
                <a:lnTo>
                  <a:pt x="434339" y="157734"/>
                </a:lnTo>
                <a:lnTo>
                  <a:pt x="435101" y="161544"/>
                </a:lnTo>
                <a:lnTo>
                  <a:pt x="438150" y="163068"/>
                </a:lnTo>
                <a:lnTo>
                  <a:pt x="441197" y="163068"/>
                </a:lnTo>
                <a:lnTo>
                  <a:pt x="455675" y="153924"/>
                </a:lnTo>
                <a:lnTo>
                  <a:pt x="464057" y="149352"/>
                </a:lnTo>
                <a:lnTo>
                  <a:pt x="466343" y="146304"/>
                </a:lnTo>
                <a:lnTo>
                  <a:pt x="465581" y="143256"/>
                </a:lnTo>
                <a:lnTo>
                  <a:pt x="463295" y="140970"/>
                </a:lnTo>
                <a:close/>
              </a:path>
              <a:path w="1938654" h="521970">
                <a:moveTo>
                  <a:pt x="518921" y="111252"/>
                </a:moveTo>
                <a:lnTo>
                  <a:pt x="515112" y="111252"/>
                </a:lnTo>
                <a:lnTo>
                  <a:pt x="493775" y="122682"/>
                </a:lnTo>
                <a:lnTo>
                  <a:pt x="491489" y="124206"/>
                </a:lnTo>
                <a:lnTo>
                  <a:pt x="489203" y="126492"/>
                </a:lnTo>
                <a:lnTo>
                  <a:pt x="489203" y="130302"/>
                </a:lnTo>
                <a:lnTo>
                  <a:pt x="492251" y="131825"/>
                </a:lnTo>
                <a:lnTo>
                  <a:pt x="495300" y="131825"/>
                </a:lnTo>
                <a:lnTo>
                  <a:pt x="497586" y="130302"/>
                </a:lnTo>
                <a:lnTo>
                  <a:pt x="518921" y="119634"/>
                </a:lnTo>
                <a:lnTo>
                  <a:pt x="521207" y="116586"/>
                </a:lnTo>
                <a:lnTo>
                  <a:pt x="521207" y="113537"/>
                </a:lnTo>
                <a:lnTo>
                  <a:pt x="518921" y="111252"/>
                </a:lnTo>
                <a:close/>
              </a:path>
              <a:path w="1938654" h="521970">
                <a:moveTo>
                  <a:pt x="576071" y="85344"/>
                </a:moveTo>
                <a:lnTo>
                  <a:pt x="572262" y="85344"/>
                </a:lnTo>
                <a:lnTo>
                  <a:pt x="558545" y="90678"/>
                </a:lnTo>
                <a:lnTo>
                  <a:pt x="547877" y="96012"/>
                </a:lnTo>
                <a:lnTo>
                  <a:pt x="545591" y="98298"/>
                </a:lnTo>
                <a:lnTo>
                  <a:pt x="545591" y="102108"/>
                </a:lnTo>
                <a:lnTo>
                  <a:pt x="547877" y="104394"/>
                </a:lnTo>
                <a:lnTo>
                  <a:pt x="551688" y="104394"/>
                </a:lnTo>
                <a:lnTo>
                  <a:pt x="562355" y="99060"/>
                </a:lnTo>
                <a:lnTo>
                  <a:pt x="576071" y="92964"/>
                </a:lnTo>
                <a:lnTo>
                  <a:pt x="578357" y="90678"/>
                </a:lnTo>
                <a:lnTo>
                  <a:pt x="578357" y="87630"/>
                </a:lnTo>
                <a:lnTo>
                  <a:pt x="576071" y="85344"/>
                </a:lnTo>
                <a:close/>
              </a:path>
              <a:path w="1938654" h="521970">
                <a:moveTo>
                  <a:pt x="630936" y="62484"/>
                </a:moveTo>
                <a:lnTo>
                  <a:pt x="624839" y="64770"/>
                </a:lnTo>
                <a:lnTo>
                  <a:pt x="605789" y="71628"/>
                </a:lnTo>
                <a:lnTo>
                  <a:pt x="603503" y="73914"/>
                </a:lnTo>
                <a:lnTo>
                  <a:pt x="603503" y="77724"/>
                </a:lnTo>
                <a:lnTo>
                  <a:pt x="605789" y="80010"/>
                </a:lnTo>
                <a:lnTo>
                  <a:pt x="608838" y="80010"/>
                </a:lnTo>
                <a:lnTo>
                  <a:pt x="627888" y="73152"/>
                </a:lnTo>
                <a:lnTo>
                  <a:pt x="633983" y="70866"/>
                </a:lnTo>
                <a:lnTo>
                  <a:pt x="637031" y="68580"/>
                </a:lnTo>
                <a:lnTo>
                  <a:pt x="637031" y="65532"/>
                </a:lnTo>
                <a:lnTo>
                  <a:pt x="634745" y="63246"/>
                </a:lnTo>
                <a:lnTo>
                  <a:pt x="630936" y="62484"/>
                </a:lnTo>
                <a:close/>
              </a:path>
              <a:path w="1938654" h="521970">
                <a:moveTo>
                  <a:pt x="691895" y="44196"/>
                </a:moveTo>
                <a:lnTo>
                  <a:pt x="665988" y="51816"/>
                </a:lnTo>
                <a:lnTo>
                  <a:pt x="662939" y="54102"/>
                </a:lnTo>
                <a:lnTo>
                  <a:pt x="662939" y="57150"/>
                </a:lnTo>
                <a:lnTo>
                  <a:pt x="665226" y="60198"/>
                </a:lnTo>
                <a:lnTo>
                  <a:pt x="668274" y="60960"/>
                </a:lnTo>
                <a:lnTo>
                  <a:pt x="694181" y="53340"/>
                </a:lnTo>
                <a:lnTo>
                  <a:pt x="696467" y="51054"/>
                </a:lnTo>
                <a:lnTo>
                  <a:pt x="697229" y="47244"/>
                </a:lnTo>
                <a:lnTo>
                  <a:pt x="694943" y="44958"/>
                </a:lnTo>
                <a:lnTo>
                  <a:pt x="691895" y="44196"/>
                </a:lnTo>
                <a:close/>
              </a:path>
              <a:path w="1938654" h="521970">
                <a:moveTo>
                  <a:pt x="752855" y="30479"/>
                </a:moveTo>
                <a:lnTo>
                  <a:pt x="742950" y="32003"/>
                </a:lnTo>
                <a:lnTo>
                  <a:pt x="726947" y="35814"/>
                </a:lnTo>
                <a:lnTo>
                  <a:pt x="723900" y="38100"/>
                </a:lnTo>
                <a:lnTo>
                  <a:pt x="723138" y="41148"/>
                </a:lnTo>
                <a:lnTo>
                  <a:pt x="725424" y="44196"/>
                </a:lnTo>
                <a:lnTo>
                  <a:pt x="728471" y="44958"/>
                </a:lnTo>
                <a:lnTo>
                  <a:pt x="745236" y="41148"/>
                </a:lnTo>
                <a:lnTo>
                  <a:pt x="754379" y="38862"/>
                </a:lnTo>
                <a:lnTo>
                  <a:pt x="757427" y="37338"/>
                </a:lnTo>
                <a:lnTo>
                  <a:pt x="758189" y="33527"/>
                </a:lnTo>
                <a:lnTo>
                  <a:pt x="756665" y="31242"/>
                </a:lnTo>
                <a:lnTo>
                  <a:pt x="752855" y="30479"/>
                </a:lnTo>
                <a:close/>
              </a:path>
              <a:path w="1938654" h="521970">
                <a:moveTo>
                  <a:pt x="814577" y="19050"/>
                </a:moveTo>
                <a:lnTo>
                  <a:pt x="794003" y="22098"/>
                </a:lnTo>
                <a:lnTo>
                  <a:pt x="787907" y="23622"/>
                </a:lnTo>
                <a:lnTo>
                  <a:pt x="785621" y="25146"/>
                </a:lnTo>
                <a:lnTo>
                  <a:pt x="784859" y="28955"/>
                </a:lnTo>
                <a:lnTo>
                  <a:pt x="786383" y="31242"/>
                </a:lnTo>
                <a:lnTo>
                  <a:pt x="790193" y="32003"/>
                </a:lnTo>
                <a:lnTo>
                  <a:pt x="816101" y="28194"/>
                </a:lnTo>
                <a:lnTo>
                  <a:pt x="819150" y="25908"/>
                </a:lnTo>
                <a:lnTo>
                  <a:pt x="819912" y="22860"/>
                </a:lnTo>
                <a:lnTo>
                  <a:pt x="818388" y="19812"/>
                </a:lnTo>
                <a:lnTo>
                  <a:pt x="814577" y="19050"/>
                </a:lnTo>
                <a:close/>
              </a:path>
              <a:path w="1938654" h="521970">
                <a:moveTo>
                  <a:pt x="877062" y="10668"/>
                </a:moveTo>
                <a:lnTo>
                  <a:pt x="850391" y="13716"/>
                </a:lnTo>
                <a:lnTo>
                  <a:pt x="847343" y="15240"/>
                </a:lnTo>
                <a:lnTo>
                  <a:pt x="846581" y="19050"/>
                </a:lnTo>
                <a:lnTo>
                  <a:pt x="848105" y="21336"/>
                </a:lnTo>
                <a:lnTo>
                  <a:pt x="851915" y="22860"/>
                </a:lnTo>
                <a:lnTo>
                  <a:pt x="878586" y="19812"/>
                </a:lnTo>
                <a:lnTo>
                  <a:pt x="881633" y="17525"/>
                </a:lnTo>
                <a:lnTo>
                  <a:pt x="882395" y="14477"/>
                </a:lnTo>
                <a:lnTo>
                  <a:pt x="880871" y="11429"/>
                </a:lnTo>
                <a:lnTo>
                  <a:pt x="877062" y="10668"/>
                </a:lnTo>
                <a:close/>
              </a:path>
              <a:path w="1938654" h="521970">
                <a:moveTo>
                  <a:pt x="939545" y="4572"/>
                </a:moveTo>
                <a:lnTo>
                  <a:pt x="912876" y="6858"/>
                </a:lnTo>
                <a:lnTo>
                  <a:pt x="909827" y="8381"/>
                </a:lnTo>
                <a:lnTo>
                  <a:pt x="909065" y="11429"/>
                </a:lnTo>
                <a:lnTo>
                  <a:pt x="910589" y="14477"/>
                </a:lnTo>
                <a:lnTo>
                  <a:pt x="913638" y="16001"/>
                </a:lnTo>
                <a:lnTo>
                  <a:pt x="940307" y="13716"/>
                </a:lnTo>
                <a:lnTo>
                  <a:pt x="943355" y="12192"/>
                </a:lnTo>
                <a:lnTo>
                  <a:pt x="944879" y="8381"/>
                </a:lnTo>
                <a:lnTo>
                  <a:pt x="943355" y="5334"/>
                </a:lnTo>
                <a:lnTo>
                  <a:pt x="939545" y="4572"/>
                </a:lnTo>
                <a:close/>
              </a:path>
              <a:path w="1938654" h="521970">
                <a:moveTo>
                  <a:pt x="1002791" y="762"/>
                </a:moveTo>
                <a:lnTo>
                  <a:pt x="975359" y="2286"/>
                </a:lnTo>
                <a:lnTo>
                  <a:pt x="972312" y="3810"/>
                </a:lnTo>
                <a:lnTo>
                  <a:pt x="971550" y="6858"/>
                </a:lnTo>
                <a:lnTo>
                  <a:pt x="973074" y="9905"/>
                </a:lnTo>
                <a:lnTo>
                  <a:pt x="976121" y="11429"/>
                </a:lnTo>
                <a:lnTo>
                  <a:pt x="1002791" y="9905"/>
                </a:lnTo>
                <a:lnTo>
                  <a:pt x="1005839" y="8381"/>
                </a:lnTo>
                <a:lnTo>
                  <a:pt x="1007363" y="5334"/>
                </a:lnTo>
                <a:lnTo>
                  <a:pt x="1005839" y="2286"/>
                </a:lnTo>
                <a:lnTo>
                  <a:pt x="1002791" y="762"/>
                </a:lnTo>
                <a:close/>
              </a:path>
              <a:path w="1938654" h="521970">
                <a:moveTo>
                  <a:pt x="1065276" y="0"/>
                </a:moveTo>
                <a:lnTo>
                  <a:pt x="1038605" y="0"/>
                </a:lnTo>
                <a:lnTo>
                  <a:pt x="1035557" y="1524"/>
                </a:lnTo>
                <a:lnTo>
                  <a:pt x="1034033" y="4572"/>
                </a:lnTo>
                <a:lnTo>
                  <a:pt x="1035557" y="8381"/>
                </a:lnTo>
                <a:lnTo>
                  <a:pt x="1038605" y="9144"/>
                </a:lnTo>
                <a:lnTo>
                  <a:pt x="1065276" y="9144"/>
                </a:lnTo>
                <a:lnTo>
                  <a:pt x="1068324" y="7620"/>
                </a:lnTo>
                <a:lnTo>
                  <a:pt x="1069847" y="4572"/>
                </a:lnTo>
                <a:lnTo>
                  <a:pt x="1069086" y="1524"/>
                </a:lnTo>
                <a:lnTo>
                  <a:pt x="1065276" y="0"/>
                </a:lnTo>
                <a:close/>
              </a:path>
              <a:path w="1938654" h="521970">
                <a:moveTo>
                  <a:pt x="1116329" y="762"/>
                </a:moveTo>
                <a:lnTo>
                  <a:pt x="1101089" y="762"/>
                </a:lnTo>
                <a:lnTo>
                  <a:pt x="1098041" y="1524"/>
                </a:lnTo>
                <a:lnTo>
                  <a:pt x="1096517" y="5334"/>
                </a:lnTo>
                <a:lnTo>
                  <a:pt x="1098041" y="8381"/>
                </a:lnTo>
                <a:lnTo>
                  <a:pt x="1101089" y="9905"/>
                </a:lnTo>
                <a:lnTo>
                  <a:pt x="1116329" y="9905"/>
                </a:lnTo>
                <a:lnTo>
                  <a:pt x="1127759" y="10668"/>
                </a:lnTo>
                <a:lnTo>
                  <a:pt x="1131569" y="9144"/>
                </a:lnTo>
                <a:lnTo>
                  <a:pt x="1132331" y="6096"/>
                </a:lnTo>
                <a:lnTo>
                  <a:pt x="1131569" y="3048"/>
                </a:lnTo>
                <a:lnTo>
                  <a:pt x="1128521" y="1524"/>
                </a:lnTo>
                <a:lnTo>
                  <a:pt x="1116329" y="762"/>
                </a:lnTo>
                <a:close/>
              </a:path>
              <a:path w="1938654" h="521970">
                <a:moveTo>
                  <a:pt x="1164336" y="3048"/>
                </a:moveTo>
                <a:lnTo>
                  <a:pt x="1161288" y="4572"/>
                </a:lnTo>
                <a:lnTo>
                  <a:pt x="1159764" y="7620"/>
                </a:lnTo>
                <a:lnTo>
                  <a:pt x="1160526" y="10668"/>
                </a:lnTo>
                <a:lnTo>
                  <a:pt x="1163574" y="12192"/>
                </a:lnTo>
                <a:lnTo>
                  <a:pt x="1168907" y="12192"/>
                </a:lnTo>
                <a:lnTo>
                  <a:pt x="1190243" y="14477"/>
                </a:lnTo>
                <a:lnTo>
                  <a:pt x="1194053" y="12953"/>
                </a:lnTo>
                <a:lnTo>
                  <a:pt x="1195577" y="9905"/>
                </a:lnTo>
                <a:lnTo>
                  <a:pt x="1194053" y="6858"/>
                </a:lnTo>
                <a:lnTo>
                  <a:pt x="1191005" y="5334"/>
                </a:lnTo>
                <a:lnTo>
                  <a:pt x="1169669" y="3810"/>
                </a:lnTo>
                <a:lnTo>
                  <a:pt x="1164336" y="3048"/>
                </a:lnTo>
                <a:close/>
              </a:path>
              <a:path w="1938654" h="521970">
                <a:moveTo>
                  <a:pt x="1226819" y="8381"/>
                </a:moveTo>
                <a:lnTo>
                  <a:pt x="1223771" y="9144"/>
                </a:lnTo>
                <a:lnTo>
                  <a:pt x="1222247" y="12192"/>
                </a:lnTo>
                <a:lnTo>
                  <a:pt x="1223009" y="16001"/>
                </a:lnTo>
                <a:lnTo>
                  <a:pt x="1226057" y="17525"/>
                </a:lnTo>
                <a:lnTo>
                  <a:pt x="1252727" y="20574"/>
                </a:lnTo>
                <a:lnTo>
                  <a:pt x="1255776" y="19812"/>
                </a:lnTo>
                <a:lnTo>
                  <a:pt x="1257300" y="16764"/>
                </a:lnTo>
                <a:lnTo>
                  <a:pt x="1256538" y="13716"/>
                </a:lnTo>
                <a:lnTo>
                  <a:pt x="1253489" y="12192"/>
                </a:lnTo>
                <a:lnTo>
                  <a:pt x="1226819" y="8381"/>
                </a:lnTo>
                <a:close/>
              </a:path>
              <a:path w="1938654" h="521970">
                <a:moveTo>
                  <a:pt x="1289303" y="16764"/>
                </a:moveTo>
                <a:lnTo>
                  <a:pt x="1286255" y="17525"/>
                </a:lnTo>
                <a:lnTo>
                  <a:pt x="1283969" y="20574"/>
                </a:lnTo>
                <a:lnTo>
                  <a:pt x="1284731" y="23622"/>
                </a:lnTo>
                <a:lnTo>
                  <a:pt x="1287779" y="25908"/>
                </a:lnTo>
                <a:lnTo>
                  <a:pt x="1314450" y="29718"/>
                </a:lnTo>
                <a:lnTo>
                  <a:pt x="1318259" y="29718"/>
                </a:lnTo>
                <a:lnTo>
                  <a:pt x="1319783" y="26670"/>
                </a:lnTo>
                <a:lnTo>
                  <a:pt x="1319021" y="22860"/>
                </a:lnTo>
                <a:lnTo>
                  <a:pt x="1315974" y="21336"/>
                </a:lnTo>
                <a:lnTo>
                  <a:pt x="1289303" y="16764"/>
                </a:lnTo>
                <a:close/>
              </a:path>
              <a:path w="1938654" h="521970">
                <a:moveTo>
                  <a:pt x="1351026" y="28194"/>
                </a:moveTo>
                <a:lnTo>
                  <a:pt x="1347977" y="28955"/>
                </a:lnTo>
                <a:lnTo>
                  <a:pt x="1345691" y="32003"/>
                </a:lnTo>
                <a:lnTo>
                  <a:pt x="1346453" y="35051"/>
                </a:lnTo>
                <a:lnTo>
                  <a:pt x="1349502" y="37338"/>
                </a:lnTo>
                <a:lnTo>
                  <a:pt x="1375409" y="42672"/>
                </a:lnTo>
                <a:lnTo>
                  <a:pt x="1378457" y="42672"/>
                </a:lnTo>
                <a:lnTo>
                  <a:pt x="1380743" y="39624"/>
                </a:lnTo>
                <a:lnTo>
                  <a:pt x="1380743" y="36575"/>
                </a:lnTo>
                <a:lnTo>
                  <a:pt x="1377695" y="34290"/>
                </a:lnTo>
                <a:lnTo>
                  <a:pt x="1369314" y="32003"/>
                </a:lnTo>
                <a:lnTo>
                  <a:pt x="1351026" y="28194"/>
                </a:lnTo>
                <a:close/>
              </a:path>
              <a:path w="1938654" h="521970">
                <a:moveTo>
                  <a:pt x="1414271" y="43434"/>
                </a:moveTo>
                <a:lnTo>
                  <a:pt x="1408938" y="43434"/>
                </a:lnTo>
                <a:lnTo>
                  <a:pt x="1406652" y="46482"/>
                </a:lnTo>
                <a:lnTo>
                  <a:pt x="1407414" y="49530"/>
                </a:lnTo>
                <a:lnTo>
                  <a:pt x="1410462" y="51816"/>
                </a:lnTo>
                <a:lnTo>
                  <a:pt x="1411986" y="52578"/>
                </a:lnTo>
                <a:lnTo>
                  <a:pt x="1433321" y="58674"/>
                </a:lnTo>
                <a:lnTo>
                  <a:pt x="1435607" y="59436"/>
                </a:lnTo>
                <a:lnTo>
                  <a:pt x="1438655" y="59436"/>
                </a:lnTo>
                <a:lnTo>
                  <a:pt x="1440941" y="57150"/>
                </a:lnTo>
                <a:lnTo>
                  <a:pt x="1440941" y="53340"/>
                </a:lnTo>
                <a:lnTo>
                  <a:pt x="1438655" y="51054"/>
                </a:lnTo>
                <a:lnTo>
                  <a:pt x="1435607" y="50292"/>
                </a:lnTo>
                <a:lnTo>
                  <a:pt x="1414271" y="43434"/>
                </a:lnTo>
                <a:close/>
              </a:path>
              <a:path w="1938654" h="521970">
                <a:moveTo>
                  <a:pt x="1472183" y="63246"/>
                </a:moveTo>
                <a:lnTo>
                  <a:pt x="1469136" y="63246"/>
                </a:lnTo>
                <a:lnTo>
                  <a:pt x="1466850" y="65532"/>
                </a:lnTo>
                <a:lnTo>
                  <a:pt x="1466850" y="69342"/>
                </a:lnTo>
                <a:lnTo>
                  <a:pt x="1469136" y="71628"/>
                </a:lnTo>
                <a:lnTo>
                  <a:pt x="1473707" y="73152"/>
                </a:lnTo>
                <a:lnTo>
                  <a:pt x="1492757" y="80772"/>
                </a:lnTo>
                <a:lnTo>
                  <a:pt x="1493519" y="81534"/>
                </a:lnTo>
                <a:lnTo>
                  <a:pt x="1497329" y="81534"/>
                </a:lnTo>
                <a:lnTo>
                  <a:pt x="1499615" y="79248"/>
                </a:lnTo>
                <a:lnTo>
                  <a:pt x="1499615" y="76200"/>
                </a:lnTo>
                <a:lnTo>
                  <a:pt x="1497329" y="73152"/>
                </a:lnTo>
                <a:lnTo>
                  <a:pt x="1495805" y="73152"/>
                </a:lnTo>
                <a:lnTo>
                  <a:pt x="1476755" y="64770"/>
                </a:lnTo>
                <a:lnTo>
                  <a:pt x="1472183" y="63246"/>
                </a:lnTo>
                <a:close/>
              </a:path>
              <a:path w="1938654" h="521970">
                <a:moveTo>
                  <a:pt x="1530095" y="89154"/>
                </a:moveTo>
                <a:lnTo>
                  <a:pt x="1526286" y="89154"/>
                </a:lnTo>
                <a:lnTo>
                  <a:pt x="1524000" y="90678"/>
                </a:lnTo>
                <a:lnTo>
                  <a:pt x="1524000" y="94487"/>
                </a:lnTo>
                <a:lnTo>
                  <a:pt x="1526286" y="96774"/>
                </a:lnTo>
                <a:lnTo>
                  <a:pt x="1530095" y="99060"/>
                </a:lnTo>
                <a:lnTo>
                  <a:pt x="1548383" y="108966"/>
                </a:lnTo>
                <a:lnTo>
                  <a:pt x="1549145" y="109728"/>
                </a:lnTo>
                <a:lnTo>
                  <a:pt x="1552955" y="110490"/>
                </a:lnTo>
                <a:lnTo>
                  <a:pt x="1555241" y="108204"/>
                </a:lnTo>
                <a:lnTo>
                  <a:pt x="1556003" y="104394"/>
                </a:lnTo>
                <a:lnTo>
                  <a:pt x="1553717" y="102108"/>
                </a:lnTo>
                <a:lnTo>
                  <a:pt x="1552193" y="101346"/>
                </a:lnTo>
                <a:lnTo>
                  <a:pt x="1533905" y="90678"/>
                </a:lnTo>
                <a:lnTo>
                  <a:pt x="1530095" y="89154"/>
                </a:lnTo>
                <a:close/>
              </a:path>
              <a:path w="1938654" h="521970">
                <a:moveTo>
                  <a:pt x="1584959" y="120396"/>
                </a:moveTo>
                <a:lnTo>
                  <a:pt x="1581150" y="120396"/>
                </a:lnTo>
                <a:lnTo>
                  <a:pt x="1578102" y="121920"/>
                </a:lnTo>
                <a:lnTo>
                  <a:pt x="1578102" y="125730"/>
                </a:lnTo>
                <a:lnTo>
                  <a:pt x="1579626" y="128016"/>
                </a:lnTo>
                <a:lnTo>
                  <a:pt x="1582674" y="130302"/>
                </a:lnTo>
                <a:lnTo>
                  <a:pt x="1600200" y="141732"/>
                </a:lnTo>
                <a:lnTo>
                  <a:pt x="1601724" y="143256"/>
                </a:lnTo>
                <a:lnTo>
                  <a:pt x="1605533" y="144018"/>
                </a:lnTo>
                <a:lnTo>
                  <a:pt x="1607819" y="142494"/>
                </a:lnTo>
                <a:lnTo>
                  <a:pt x="1608581" y="138684"/>
                </a:lnTo>
                <a:lnTo>
                  <a:pt x="1607057" y="135636"/>
                </a:lnTo>
                <a:lnTo>
                  <a:pt x="1604771" y="134112"/>
                </a:lnTo>
                <a:lnTo>
                  <a:pt x="1588007" y="122682"/>
                </a:lnTo>
                <a:lnTo>
                  <a:pt x="1584959" y="120396"/>
                </a:lnTo>
                <a:close/>
              </a:path>
              <a:path w="1938654" h="521970">
                <a:moveTo>
                  <a:pt x="1632965" y="156210"/>
                </a:moveTo>
                <a:lnTo>
                  <a:pt x="1629917" y="158496"/>
                </a:lnTo>
                <a:lnTo>
                  <a:pt x="1628393" y="161544"/>
                </a:lnTo>
                <a:lnTo>
                  <a:pt x="1630679" y="164592"/>
                </a:lnTo>
                <a:lnTo>
                  <a:pt x="1632965" y="166116"/>
                </a:lnTo>
                <a:lnTo>
                  <a:pt x="1648967" y="179070"/>
                </a:lnTo>
                <a:lnTo>
                  <a:pt x="1651253" y="181356"/>
                </a:lnTo>
                <a:lnTo>
                  <a:pt x="1654302" y="182118"/>
                </a:lnTo>
                <a:lnTo>
                  <a:pt x="1657350" y="180594"/>
                </a:lnTo>
                <a:lnTo>
                  <a:pt x="1658874" y="177546"/>
                </a:lnTo>
                <a:lnTo>
                  <a:pt x="1657350" y="174498"/>
                </a:lnTo>
                <a:lnTo>
                  <a:pt x="1654302" y="172212"/>
                </a:lnTo>
                <a:lnTo>
                  <a:pt x="1638300" y="159258"/>
                </a:lnTo>
                <a:lnTo>
                  <a:pt x="1636014" y="157734"/>
                </a:lnTo>
                <a:lnTo>
                  <a:pt x="1632965" y="156210"/>
                </a:lnTo>
                <a:close/>
              </a:path>
              <a:path w="1938654" h="521970">
                <a:moveTo>
                  <a:pt x="1680971" y="197358"/>
                </a:moveTo>
                <a:lnTo>
                  <a:pt x="1677924" y="198882"/>
                </a:lnTo>
                <a:lnTo>
                  <a:pt x="1676400" y="201930"/>
                </a:lnTo>
                <a:lnTo>
                  <a:pt x="1677924" y="204978"/>
                </a:lnTo>
                <a:lnTo>
                  <a:pt x="1679447" y="206502"/>
                </a:lnTo>
                <a:lnTo>
                  <a:pt x="1694688" y="220218"/>
                </a:lnTo>
                <a:lnTo>
                  <a:pt x="1697736" y="223266"/>
                </a:lnTo>
                <a:lnTo>
                  <a:pt x="1700783" y="224790"/>
                </a:lnTo>
                <a:lnTo>
                  <a:pt x="1703831" y="223266"/>
                </a:lnTo>
                <a:lnTo>
                  <a:pt x="1705355" y="220218"/>
                </a:lnTo>
                <a:lnTo>
                  <a:pt x="1703831" y="217170"/>
                </a:lnTo>
                <a:lnTo>
                  <a:pt x="1700783" y="214122"/>
                </a:lnTo>
                <a:lnTo>
                  <a:pt x="1685543" y="199644"/>
                </a:lnTo>
                <a:lnTo>
                  <a:pt x="1684019" y="198120"/>
                </a:lnTo>
                <a:lnTo>
                  <a:pt x="1680971" y="197358"/>
                </a:lnTo>
                <a:close/>
              </a:path>
              <a:path w="1938654" h="521970">
                <a:moveTo>
                  <a:pt x="1725929" y="240792"/>
                </a:moveTo>
                <a:lnTo>
                  <a:pt x="1722881" y="242316"/>
                </a:lnTo>
                <a:lnTo>
                  <a:pt x="1721357" y="245364"/>
                </a:lnTo>
                <a:lnTo>
                  <a:pt x="1723643" y="249936"/>
                </a:lnTo>
                <a:lnTo>
                  <a:pt x="1738121" y="265175"/>
                </a:lnTo>
                <a:lnTo>
                  <a:pt x="1741169" y="268224"/>
                </a:lnTo>
                <a:lnTo>
                  <a:pt x="1744217" y="269748"/>
                </a:lnTo>
                <a:lnTo>
                  <a:pt x="1747265" y="268224"/>
                </a:lnTo>
                <a:lnTo>
                  <a:pt x="1748789" y="265175"/>
                </a:lnTo>
                <a:lnTo>
                  <a:pt x="1747265" y="262128"/>
                </a:lnTo>
                <a:lnTo>
                  <a:pt x="1744979" y="259080"/>
                </a:lnTo>
                <a:lnTo>
                  <a:pt x="1730502" y="243840"/>
                </a:lnTo>
                <a:lnTo>
                  <a:pt x="1728977" y="242316"/>
                </a:lnTo>
                <a:lnTo>
                  <a:pt x="1725929" y="240792"/>
                </a:lnTo>
                <a:close/>
              </a:path>
              <a:path w="1938654" h="521970">
                <a:moveTo>
                  <a:pt x="1768602" y="287274"/>
                </a:moveTo>
                <a:lnTo>
                  <a:pt x="1764791" y="288798"/>
                </a:lnTo>
                <a:lnTo>
                  <a:pt x="1763267" y="291846"/>
                </a:lnTo>
                <a:lnTo>
                  <a:pt x="1764791" y="294894"/>
                </a:lnTo>
                <a:lnTo>
                  <a:pt x="1766315" y="296418"/>
                </a:lnTo>
                <a:lnTo>
                  <a:pt x="1780031" y="312420"/>
                </a:lnTo>
                <a:lnTo>
                  <a:pt x="1781555" y="315468"/>
                </a:lnTo>
                <a:lnTo>
                  <a:pt x="1784603" y="316992"/>
                </a:lnTo>
                <a:lnTo>
                  <a:pt x="1788414" y="315468"/>
                </a:lnTo>
                <a:lnTo>
                  <a:pt x="1789938" y="312420"/>
                </a:lnTo>
                <a:lnTo>
                  <a:pt x="1789176" y="309372"/>
                </a:lnTo>
                <a:lnTo>
                  <a:pt x="1786889" y="307086"/>
                </a:lnTo>
                <a:lnTo>
                  <a:pt x="1773174" y="290322"/>
                </a:lnTo>
                <a:lnTo>
                  <a:pt x="1771650" y="288798"/>
                </a:lnTo>
                <a:lnTo>
                  <a:pt x="1768602" y="287274"/>
                </a:lnTo>
                <a:close/>
              </a:path>
              <a:path w="1938654" h="521970">
                <a:moveTo>
                  <a:pt x="1808226" y="336042"/>
                </a:moveTo>
                <a:lnTo>
                  <a:pt x="1805177" y="336804"/>
                </a:lnTo>
                <a:lnTo>
                  <a:pt x="1803653" y="339852"/>
                </a:lnTo>
                <a:lnTo>
                  <a:pt x="1804415" y="342900"/>
                </a:lnTo>
                <a:lnTo>
                  <a:pt x="1806702" y="345948"/>
                </a:lnTo>
                <a:lnTo>
                  <a:pt x="1821179" y="364236"/>
                </a:lnTo>
                <a:lnTo>
                  <a:pt x="1824227" y="365760"/>
                </a:lnTo>
                <a:lnTo>
                  <a:pt x="1827276" y="364998"/>
                </a:lnTo>
                <a:lnTo>
                  <a:pt x="1828800" y="361950"/>
                </a:lnTo>
                <a:lnTo>
                  <a:pt x="1828038" y="358902"/>
                </a:lnTo>
                <a:lnTo>
                  <a:pt x="1813559" y="339852"/>
                </a:lnTo>
                <a:lnTo>
                  <a:pt x="1811274" y="337566"/>
                </a:lnTo>
                <a:lnTo>
                  <a:pt x="1808226" y="336042"/>
                </a:lnTo>
                <a:close/>
              </a:path>
              <a:path w="1938654" h="521970">
                <a:moveTo>
                  <a:pt x="1847088" y="385572"/>
                </a:moveTo>
                <a:lnTo>
                  <a:pt x="1844039" y="386334"/>
                </a:lnTo>
                <a:lnTo>
                  <a:pt x="1841753" y="389382"/>
                </a:lnTo>
                <a:lnTo>
                  <a:pt x="1842515" y="392430"/>
                </a:lnTo>
                <a:lnTo>
                  <a:pt x="1858517" y="413766"/>
                </a:lnTo>
                <a:lnTo>
                  <a:pt x="1861565" y="416052"/>
                </a:lnTo>
                <a:lnTo>
                  <a:pt x="1865376" y="415290"/>
                </a:lnTo>
                <a:lnTo>
                  <a:pt x="1866900" y="412242"/>
                </a:lnTo>
                <a:lnTo>
                  <a:pt x="1866138" y="408432"/>
                </a:lnTo>
                <a:lnTo>
                  <a:pt x="1850136" y="387096"/>
                </a:lnTo>
                <a:lnTo>
                  <a:pt x="1847088" y="385572"/>
                </a:lnTo>
                <a:close/>
              </a:path>
              <a:path w="1938654" h="521970">
                <a:moveTo>
                  <a:pt x="1893463" y="461630"/>
                </a:moveTo>
                <a:lnTo>
                  <a:pt x="1867662" y="480060"/>
                </a:lnTo>
                <a:lnTo>
                  <a:pt x="1938527" y="517398"/>
                </a:lnTo>
                <a:lnTo>
                  <a:pt x="1930673" y="466344"/>
                </a:lnTo>
                <a:lnTo>
                  <a:pt x="1898141" y="466344"/>
                </a:lnTo>
                <a:lnTo>
                  <a:pt x="1895855" y="464820"/>
                </a:lnTo>
                <a:lnTo>
                  <a:pt x="1893463" y="461630"/>
                </a:lnTo>
                <a:close/>
              </a:path>
              <a:path w="1938654" h="521970">
                <a:moveTo>
                  <a:pt x="1900631" y="456510"/>
                </a:moveTo>
                <a:lnTo>
                  <a:pt x="1893463" y="461630"/>
                </a:lnTo>
                <a:lnTo>
                  <a:pt x="1895855" y="464820"/>
                </a:lnTo>
                <a:lnTo>
                  <a:pt x="1898141" y="466344"/>
                </a:lnTo>
                <a:lnTo>
                  <a:pt x="1901952" y="465582"/>
                </a:lnTo>
                <a:lnTo>
                  <a:pt x="1903476" y="462534"/>
                </a:lnTo>
                <a:lnTo>
                  <a:pt x="1902714" y="459486"/>
                </a:lnTo>
                <a:lnTo>
                  <a:pt x="1900631" y="456510"/>
                </a:lnTo>
                <a:close/>
              </a:path>
              <a:path w="1938654" h="521970">
                <a:moveTo>
                  <a:pt x="1926336" y="438150"/>
                </a:moveTo>
                <a:lnTo>
                  <a:pt x="1900631" y="456510"/>
                </a:lnTo>
                <a:lnTo>
                  <a:pt x="1902714" y="459486"/>
                </a:lnTo>
                <a:lnTo>
                  <a:pt x="1903476" y="462534"/>
                </a:lnTo>
                <a:lnTo>
                  <a:pt x="1901952" y="465582"/>
                </a:lnTo>
                <a:lnTo>
                  <a:pt x="1898141" y="466344"/>
                </a:lnTo>
                <a:lnTo>
                  <a:pt x="1930673" y="466344"/>
                </a:lnTo>
                <a:lnTo>
                  <a:pt x="1926336" y="438150"/>
                </a:lnTo>
                <a:close/>
              </a:path>
              <a:path w="1938654" h="521970">
                <a:moveTo>
                  <a:pt x="1884426" y="435864"/>
                </a:moveTo>
                <a:lnTo>
                  <a:pt x="1880615" y="436625"/>
                </a:lnTo>
                <a:lnTo>
                  <a:pt x="1879091" y="439674"/>
                </a:lnTo>
                <a:lnTo>
                  <a:pt x="1879853" y="442722"/>
                </a:lnTo>
                <a:lnTo>
                  <a:pt x="1884426" y="449580"/>
                </a:lnTo>
                <a:lnTo>
                  <a:pt x="1893463" y="461630"/>
                </a:lnTo>
                <a:lnTo>
                  <a:pt x="1900631" y="456510"/>
                </a:lnTo>
                <a:lnTo>
                  <a:pt x="1892045" y="444246"/>
                </a:lnTo>
                <a:lnTo>
                  <a:pt x="1887474" y="437388"/>
                </a:lnTo>
                <a:lnTo>
                  <a:pt x="1884426" y="4358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" name="object 25"/>
          <p:cNvSpPr txBox="1"/>
          <p:nvPr/>
        </p:nvSpPr>
        <p:spPr>
          <a:xfrm>
            <a:off x="1516732" y="7661556"/>
            <a:ext cx="442648" cy="209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332750" algn="l"/>
              </a:tabLst>
            </a:pPr>
            <a:r>
              <a:rPr sz="1361" spc="5" dirty="0">
                <a:latin typeface="Arial"/>
                <a:cs typeface="Arial"/>
              </a:rPr>
              <a:t>0	1</a:t>
            </a:r>
            <a:endParaRPr sz="1361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145713" y="7671929"/>
            <a:ext cx="121620" cy="209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361" spc="5" dirty="0">
                <a:latin typeface="Arial"/>
                <a:cs typeface="Arial"/>
              </a:rPr>
              <a:t>2</a:t>
            </a:r>
            <a:endParaRPr sz="1361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466481" y="7661556"/>
            <a:ext cx="121620" cy="209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361" spc="5" dirty="0">
                <a:latin typeface="Arial"/>
                <a:cs typeface="Arial"/>
              </a:rPr>
              <a:t>3</a:t>
            </a:r>
            <a:endParaRPr sz="1361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773927" y="7671929"/>
            <a:ext cx="3312760" cy="209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325959" algn="l"/>
                <a:tab pos="640189" algn="l"/>
                <a:tab pos="955653" algn="l"/>
                <a:tab pos="1269883" algn="l"/>
                <a:tab pos="1584112" algn="l"/>
                <a:tab pos="1849572" algn="l"/>
                <a:tab pos="2484822" algn="l"/>
              </a:tabLst>
            </a:pPr>
            <a:r>
              <a:rPr sz="1361" spc="5" dirty="0">
                <a:latin typeface="Arial"/>
                <a:cs typeface="Arial"/>
              </a:rPr>
              <a:t>4	5	6	7	8	9	</a:t>
            </a:r>
            <a:r>
              <a:rPr sz="1361" dirty="0">
                <a:latin typeface="Arial"/>
                <a:cs typeface="Arial"/>
              </a:rPr>
              <a:t>10 </a:t>
            </a:r>
            <a:r>
              <a:rPr sz="1361" spc="198" dirty="0">
                <a:latin typeface="Arial"/>
                <a:cs typeface="Arial"/>
              </a:rPr>
              <a:t> </a:t>
            </a:r>
            <a:r>
              <a:rPr sz="1361" dirty="0">
                <a:latin typeface="Arial"/>
                <a:cs typeface="Arial"/>
              </a:rPr>
              <a:t>11	12  13 </a:t>
            </a:r>
            <a:r>
              <a:rPr sz="1361" spc="247" dirty="0">
                <a:latin typeface="Arial"/>
                <a:cs typeface="Arial"/>
              </a:rPr>
              <a:t> </a:t>
            </a:r>
            <a:r>
              <a:rPr sz="1361" dirty="0">
                <a:latin typeface="Arial"/>
                <a:cs typeface="Arial"/>
              </a:rPr>
              <a:t>14</a:t>
            </a:r>
            <a:endParaRPr sz="1361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916536" y="7165445"/>
            <a:ext cx="298803" cy="121003"/>
          </a:xfrm>
          <a:custGeom>
            <a:avLst/>
            <a:gdLst/>
            <a:ahLst/>
            <a:cxnLst/>
            <a:rect l="l" t="t" r="r" b="b"/>
            <a:pathLst>
              <a:path w="307339" h="124459">
                <a:moveTo>
                  <a:pt x="268555" y="60582"/>
                </a:moveTo>
                <a:lnTo>
                  <a:pt x="240792" y="72390"/>
                </a:lnTo>
                <a:lnTo>
                  <a:pt x="301751" y="124206"/>
                </a:lnTo>
                <a:lnTo>
                  <a:pt x="305104" y="73914"/>
                </a:lnTo>
                <a:lnTo>
                  <a:pt x="277368" y="73914"/>
                </a:lnTo>
                <a:lnTo>
                  <a:pt x="275081" y="71628"/>
                </a:lnTo>
                <a:lnTo>
                  <a:pt x="268555" y="60582"/>
                </a:lnTo>
                <a:close/>
              </a:path>
              <a:path w="307339" h="124459">
                <a:moveTo>
                  <a:pt x="118872" y="0"/>
                </a:moveTo>
                <a:lnTo>
                  <a:pt x="117348" y="0"/>
                </a:lnTo>
                <a:lnTo>
                  <a:pt x="115824" y="762"/>
                </a:lnTo>
                <a:lnTo>
                  <a:pt x="114300" y="762"/>
                </a:lnTo>
                <a:lnTo>
                  <a:pt x="109728" y="2286"/>
                </a:lnTo>
                <a:lnTo>
                  <a:pt x="106680" y="3048"/>
                </a:lnTo>
                <a:lnTo>
                  <a:pt x="103631" y="4572"/>
                </a:lnTo>
                <a:lnTo>
                  <a:pt x="99822" y="5334"/>
                </a:lnTo>
                <a:lnTo>
                  <a:pt x="76962" y="14478"/>
                </a:lnTo>
                <a:lnTo>
                  <a:pt x="70866" y="17526"/>
                </a:lnTo>
                <a:lnTo>
                  <a:pt x="64007" y="20574"/>
                </a:lnTo>
                <a:lnTo>
                  <a:pt x="57912" y="25146"/>
                </a:lnTo>
                <a:lnTo>
                  <a:pt x="52578" y="28956"/>
                </a:lnTo>
                <a:lnTo>
                  <a:pt x="42672" y="38862"/>
                </a:lnTo>
                <a:lnTo>
                  <a:pt x="14478" y="80010"/>
                </a:lnTo>
                <a:lnTo>
                  <a:pt x="7619" y="92964"/>
                </a:lnTo>
                <a:lnTo>
                  <a:pt x="0" y="105156"/>
                </a:lnTo>
                <a:lnTo>
                  <a:pt x="0" y="108966"/>
                </a:lnTo>
                <a:lnTo>
                  <a:pt x="2286" y="111252"/>
                </a:lnTo>
                <a:lnTo>
                  <a:pt x="5333" y="112014"/>
                </a:lnTo>
                <a:lnTo>
                  <a:pt x="8381" y="109728"/>
                </a:lnTo>
                <a:lnTo>
                  <a:pt x="15239" y="97536"/>
                </a:lnTo>
                <a:lnTo>
                  <a:pt x="22098" y="84582"/>
                </a:lnTo>
                <a:lnTo>
                  <a:pt x="29718" y="72390"/>
                </a:lnTo>
                <a:lnTo>
                  <a:pt x="58674" y="35814"/>
                </a:lnTo>
                <a:lnTo>
                  <a:pt x="87630" y="19812"/>
                </a:lnTo>
                <a:lnTo>
                  <a:pt x="95250" y="16764"/>
                </a:lnTo>
                <a:lnTo>
                  <a:pt x="102869" y="14478"/>
                </a:lnTo>
                <a:lnTo>
                  <a:pt x="106680" y="12954"/>
                </a:lnTo>
                <a:lnTo>
                  <a:pt x="109728" y="12192"/>
                </a:lnTo>
                <a:lnTo>
                  <a:pt x="112775" y="10668"/>
                </a:lnTo>
                <a:lnTo>
                  <a:pt x="117348" y="9144"/>
                </a:lnTo>
                <a:lnTo>
                  <a:pt x="118872" y="9144"/>
                </a:lnTo>
                <a:lnTo>
                  <a:pt x="119464" y="8551"/>
                </a:lnTo>
                <a:lnTo>
                  <a:pt x="118110" y="8382"/>
                </a:lnTo>
                <a:lnTo>
                  <a:pt x="227075" y="8382"/>
                </a:lnTo>
                <a:lnTo>
                  <a:pt x="220218" y="6096"/>
                </a:lnTo>
                <a:lnTo>
                  <a:pt x="216407" y="5334"/>
                </a:lnTo>
                <a:lnTo>
                  <a:pt x="212598" y="5334"/>
                </a:lnTo>
                <a:lnTo>
                  <a:pt x="208025" y="4572"/>
                </a:lnTo>
                <a:lnTo>
                  <a:pt x="202692" y="3810"/>
                </a:lnTo>
                <a:lnTo>
                  <a:pt x="191262" y="3810"/>
                </a:lnTo>
                <a:lnTo>
                  <a:pt x="185166" y="3048"/>
                </a:lnTo>
                <a:lnTo>
                  <a:pt x="169925" y="3048"/>
                </a:lnTo>
                <a:lnTo>
                  <a:pt x="161544" y="2286"/>
                </a:lnTo>
                <a:lnTo>
                  <a:pt x="152400" y="2286"/>
                </a:lnTo>
                <a:lnTo>
                  <a:pt x="142494" y="1524"/>
                </a:lnTo>
                <a:lnTo>
                  <a:pt x="118872" y="0"/>
                </a:lnTo>
                <a:close/>
              </a:path>
              <a:path w="307339" h="124459">
                <a:moveTo>
                  <a:pt x="277172" y="56917"/>
                </a:moveTo>
                <a:lnTo>
                  <a:pt x="268555" y="60582"/>
                </a:lnTo>
                <a:lnTo>
                  <a:pt x="275081" y="71628"/>
                </a:lnTo>
                <a:lnTo>
                  <a:pt x="277368" y="73914"/>
                </a:lnTo>
                <a:lnTo>
                  <a:pt x="281178" y="73152"/>
                </a:lnTo>
                <a:lnTo>
                  <a:pt x="282701" y="70866"/>
                </a:lnTo>
                <a:lnTo>
                  <a:pt x="282701" y="67056"/>
                </a:lnTo>
                <a:lnTo>
                  <a:pt x="277172" y="56917"/>
                </a:lnTo>
                <a:close/>
              </a:path>
              <a:path w="307339" h="124459">
                <a:moveTo>
                  <a:pt x="307086" y="44196"/>
                </a:moveTo>
                <a:lnTo>
                  <a:pt x="277172" y="56917"/>
                </a:lnTo>
                <a:lnTo>
                  <a:pt x="282701" y="67056"/>
                </a:lnTo>
                <a:lnTo>
                  <a:pt x="282701" y="70866"/>
                </a:lnTo>
                <a:lnTo>
                  <a:pt x="281178" y="73152"/>
                </a:lnTo>
                <a:lnTo>
                  <a:pt x="277368" y="73914"/>
                </a:lnTo>
                <a:lnTo>
                  <a:pt x="305104" y="73914"/>
                </a:lnTo>
                <a:lnTo>
                  <a:pt x="307086" y="44196"/>
                </a:lnTo>
                <a:close/>
              </a:path>
              <a:path w="307339" h="124459">
                <a:moveTo>
                  <a:pt x="265175" y="54864"/>
                </a:moveTo>
                <a:lnTo>
                  <a:pt x="268555" y="60582"/>
                </a:lnTo>
                <a:lnTo>
                  <a:pt x="277172" y="56917"/>
                </a:lnTo>
                <a:lnTo>
                  <a:pt x="276467" y="55626"/>
                </a:lnTo>
                <a:lnTo>
                  <a:pt x="265938" y="55626"/>
                </a:lnTo>
                <a:lnTo>
                  <a:pt x="265175" y="54864"/>
                </a:lnTo>
                <a:close/>
              </a:path>
              <a:path w="307339" h="124459">
                <a:moveTo>
                  <a:pt x="227837" y="8382"/>
                </a:moveTo>
                <a:lnTo>
                  <a:pt x="119633" y="8382"/>
                </a:lnTo>
                <a:lnTo>
                  <a:pt x="119464" y="8551"/>
                </a:lnTo>
                <a:lnTo>
                  <a:pt x="130301" y="9906"/>
                </a:lnTo>
                <a:lnTo>
                  <a:pt x="141731" y="10668"/>
                </a:lnTo>
                <a:lnTo>
                  <a:pt x="151637" y="10668"/>
                </a:lnTo>
                <a:lnTo>
                  <a:pt x="161544" y="11430"/>
                </a:lnTo>
                <a:lnTo>
                  <a:pt x="169925" y="11430"/>
                </a:lnTo>
                <a:lnTo>
                  <a:pt x="177545" y="12192"/>
                </a:lnTo>
                <a:lnTo>
                  <a:pt x="191262" y="12192"/>
                </a:lnTo>
                <a:lnTo>
                  <a:pt x="197357" y="12954"/>
                </a:lnTo>
                <a:lnTo>
                  <a:pt x="202692" y="12954"/>
                </a:lnTo>
                <a:lnTo>
                  <a:pt x="207263" y="13716"/>
                </a:lnTo>
                <a:lnTo>
                  <a:pt x="211074" y="13716"/>
                </a:lnTo>
                <a:lnTo>
                  <a:pt x="215645" y="14478"/>
                </a:lnTo>
                <a:lnTo>
                  <a:pt x="224789" y="16764"/>
                </a:lnTo>
                <a:lnTo>
                  <a:pt x="224028" y="16764"/>
                </a:lnTo>
                <a:lnTo>
                  <a:pt x="230124" y="19050"/>
                </a:lnTo>
                <a:lnTo>
                  <a:pt x="234695" y="22098"/>
                </a:lnTo>
                <a:lnTo>
                  <a:pt x="237744" y="24384"/>
                </a:lnTo>
                <a:lnTo>
                  <a:pt x="246125" y="32766"/>
                </a:lnTo>
                <a:lnTo>
                  <a:pt x="249174" y="36576"/>
                </a:lnTo>
                <a:lnTo>
                  <a:pt x="252983" y="40386"/>
                </a:lnTo>
                <a:lnTo>
                  <a:pt x="256794" y="44958"/>
                </a:lnTo>
                <a:lnTo>
                  <a:pt x="265938" y="55626"/>
                </a:lnTo>
                <a:lnTo>
                  <a:pt x="276467" y="55626"/>
                </a:lnTo>
                <a:lnTo>
                  <a:pt x="273557" y="50292"/>
                </a:lnTo>
                <a:lnTo>
                  <a:pt x="272795" y="50292"/>
                </a:lnTo>
                <a:lnTo>
                  <a:pt x="268224" y="44196"/>
                </a:lnTo>
                <a:lnTo>
                  <a:pt x="263651" y="39624"/>
                </a:lnTo>
                <a:lnTo>
                  <a:pt x="256031" y="30480"/>
                </a:lnTo>
                <a:lnTo>
                  <a:pt x="243078" y="17526"/>
                </a:lnTo>
                <a:lnTo>
                  <a:pt x="233933" y="10668"/>
                </a:lnTo>
                <a:lnTo>
                  <a:pt x="227837" y="8382"/>
                </a:lnTo>
                <a:close/>
              </a:path>
              <a:path w="307339" h="124459">
                <a:moveTo>
                  <a:pt x="119633" y="8382"/>
                </a:moveTo>
                <a:lnTo>
                  <a:pt x="118110" y="8382"/>
                </a:lnTo>
                <a:lnTo>
                  <a:pt x="119464" y="8551"/>
                </a:lnTo>
                <a:lnTo>
                  <a:pt x="119633" y="838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" name="object 30"/>
          <p:cNvSpPr/>
          <p:nvPr/>
        </p:nvSpPr>
        <p:spPr>
          <a:xfrm>
            <a:off x="1891346" y="6987646"/>
            <a:ext cx="642056" cy="303124"/>
          </a:xfrm>
          <a:custGeom>
            <a:avLst/>
            <a:gdLst/>
            <a:ahLst/>
            <a:cxnLst/>
            <a:rect l="l" t="t" r="r" b="b"/>
            <a:pathLst>
              <a:path w="660400" h="311784">
                <a:moveTo>
                  <a:pt x="350519" y="0"/>
                </a:moveTo>
                <a:lnTo>
                  <a:pt x="304800" y="0"/>
                </a:lnTo>
                <a:lnTo>
                  <a:pt x="259841" y="4572"/>
                </a:lnTo>
                <a:lnTo>
                  <a:pt x="217931" y="12954"/>
                </a:lnTo>
                <a:lnTo>
                  <a:pt x="179831" y="25908"/>
                </a:lnTo>
                <a:lnTo>
                  <a:pt x="134874" y="54102"/>
                </a:lnTo>
                <a:lnTo>
                  <a:pt x="102869" y="87630"/>
                </a:lnTo>
                <a:lnTo>
                  <a:pt x="97536" y="95250"/>
                </a:lnTo>
                <a:lnTo>
                  <a:pt x="86106" y="111252"/>
                </a:lnTo>
                <a:lnTo>
                  <a:pt x="66293" y="145542"/>
                </a:lnTo>
                <a:lnTo>
                  <a:pt x="48006" y="182880"/>
                </a:lnTo>
                <a:lnTo>
                  <a:pt x="31241" y="222504"/>
                </a:lnTo>
                <a:lnTo>
                  <a:pt x="15239" y="263652"/>
                </a:lnTo>
                <a:lnTo>
                  <a:pt x="0" y="305562"/>
                </a:lnTo>
                <a:lnTo>
                  <a:pt x="0" y="309372"/>
                </a:lnTo>
                <a:lnTo>
                  <a:pt x="3047" y="311658"/>
                </a:lnTo>
                <a:lnTo>
                  <a:pt x="6095" y="311658"/>
                </a:lnTo>
                <a:lnTo>
                  <a:pt x="8381" y="308610"/>
                </a:lnTo>
                <a:lnTo>
                  <a:pt x="23621" y="266700"/>
                </a:lnTo>
                <a:lnTo>
                  <a:pt x="31241" y="246126"/>
                </a:lnTo>
                <a:lnTo>
                  <a:pt x="48006" y="205740"/>
                </a:lnTo>
                <a:lnTo>
                  <a:pt x="64769" y="167640"/>
                </a:lnTo>
                <a:lnTo>
                  <a:pt x="83819" y="131826"/>
                </a:lnTo>
                <a:lnTo>
                  <a:pt x="109727" y="92964"/>
                </a:lnTo>
                <a:lnTo>
                  <a:pt x="140207" y="60960"/>
                </a:lnTo>
                <a:lnTo>
                  <a:pt x="183641" y="34290"/>
                </a:lnTo>
                <a:lnTo>
                  <a:pt x="220218" y="22098"/>
                </a:lnTo>
                <a:lnTo>
                  <a:pt x="230124" y="19050"/>
                </a:lnTo>
                <a:lnTo>
                  <a:pt x="240030" y="16764"/>
                </a:lnTo>
                <a:lnTo>
                  <a:pt x="282701" y="10668"/>
                </a:lnTo>
                <a:lnTo>
                  <a:pt x="305562" y="9144"/>
                </a:lnTo>
                <a:lnTo>
                  <a:pt x="420369" y="9144"/>
                </a:lnTo>
                <a:lnTo>
                  <a:pt x="416813" y="8382"/>
                </a:lnTo>
                <a:lnTo>
                  <a:pt x="395477" y="4572"/>
                </a:lnTo>
                <a:lnTo>
                  <a:pt x="350519" y="0"/>
                </a:lnTo>
                <a:close/>
              </a:path>
              <a:path w="660400" h="311784">
                <a:moveTo>
                  <a:pt x="621897" y="241498"/>
                </a:moveTo>
                <a:lnTo>
                  <a:pt x="592074" y="252222"/>
                </a:lnTo>
                <a:lnTo>
                  <a:pt x="650747" y="307086"/>
                </a:lnTo>
                <a:lnTo>
                  <a:pt x="656726" y="255270"/>
                </a:lnTo>
                <a:lnTo>
                  <a:pt x="628650" y="255270"/>
                </a:lnTo>
                <a:lnTo>
                  <a:pt x="626363" y="252984"/>
                </a:lnTo>
                <a:lnTo>
                  <a:pt x="621897" y="241498"/>
                </a:lnTo>
                <a:close/>
              </a:path>
              <a:path w="660400" h="311784">
                <a:moveTo>
                  <a:pt x="630291" y="238480"/>
                </a:moveTo>
                <a:lnTo>
                  <a:pt x="621897" y="241498"/>
                </a:lnTo>
                <a:lnTo>
                  <a:pt x="626363" y="252984"/>
                </a:lnTo>
                <a:lnTo>
                  <a:pt x="628650" y="255270"/>
                </a:lnTo>
                <a:lnTo>
                  <a:pt x="631697" y="255270"/>
                </a:lnTo>
                <a:lnTo>
                  <a:pt x="633983" y="252984"/>
                </a:lnTo>
                <a:lnTo>
                  <a:pt x="634745" y="249936"/>
                </a:lnTo>
                <a:lnTo>
                  <a:pt x="630291" y="238480"/>
                </a:lnTo>
                <a:close/>
              </a:path>
              <a:path w="660400" h="311784">
                <a:moveTo>
                  <a:pt x="659891" y="227838"/>
                </a:moveTo>
                <a:lnTo>
                  <a:pt x="630291" y="238480"/>
                </a:lnTo>
                <a:lnTo>
                  <a:pt x="634745" y="249936"/>
                </a:lnTo>
                <a:lnTo>
                  <a:pt x="633983" y="252984"/>
                </a:lnTo>
                <a:lnTo>
                  <a:pt x="631697" y="255270"/>
                </a:lnTo>
                <a:lnTo>
                  <a:pt x="656726" y="255270"/>
                </a:lnTo>
                <a:lnTo>
                  <a:pt x="659891" y="227838"/>
                </a:lnTo>
                <a:close/>
              </a:path>
              <a:path w="660400" h="311784">
                <a:moveTo>
                  <a:pt x="420369" y="9144"/>
                </a:moveTo>
                <a:lnTo>
                  <a:pt x="350519" y="9144"/>
                </a:lnTo>
                <a:lnTo>
                  <a:pt x="372618" y="10668"/>
                </a:lnTo>
                <a:lnTo>
                  <a:pt x="415289" y="16764"/>
                </a:lnTo>
                <a:lnTo>
                  <a:pt x="425195" y="19050"/>
                </a:lnTo>
                <a:lnTo>
                  <a:pt x="435101" y="22098"/>
                </a:lnTo>
                <a:lnTo>
                  <a:pt x="445007" y="24384"/>
                </a:lnTo>
                <a:lnTo>
                  <a:pt x="486918" y="41910"/>
                </a:lnTo>
                <a:lnTo>
                  <a:pt x="533400" y="79248"/>
                </a:lnTo>
                <a:lnTo>
                  <a:pt x="561594" y="115824"/>
                </a:lnTo>
                <a:lnTo>
                  <a:pt x="581406" y="149352"/>
                </a:lnTo>
                <a:lnTo>
                  <a:pt x="607313" y="205740"/>
                </a:lnTo>
                <a:lnTo>
                  <a:pt x="621897" y="241498"/>
                </a:lnTo>
                <a:lnTo>
                  <a:pt x="630291" y="238480"/>
                </a:lnTo>
                <a:lnTo>
                  <a:pt x="607313" y="182880"/>
                </a:lnTo>
                <a:lnTo>
                  <a:pt x="589026" y="145542"/>
                </a:lnTo>
                <a:lnTo>
                  <a:pt x="569213" y="110490"/>
                </a:lnTo>
                <a:lnTo>
                  <a:pt x="557783" y="95250"/>
                </a:lnTo>
                <a:lnTo>
                  <a:pt x="552450" y="87630"/>
                </a:lnTo>
                <a:lnTo>
                  <a:pt x="520445" y="54102"/>
                </a:lnTo>
                <a:lnTo>
                  <a:pt x="483107" y="29718"/>
                </a:lnTo>
                <a:lnTo>
                  <a:pt x="437388" y="12954"/>
                </a:lnTo>
                <a:lnTo>
                  <a:pt x="427481" y="10668"/>
                </a:lnTo>
                <a:lnTo>
                  <a:pt x="420369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" name="object 31"/>
          <p:cNvSpPr/>
          <p:nvPr/>
        </p:nvSpPr>
        <p:spPr>
          <a:xfrm>
            <a:off x="2572174" y="6928379"/>
            <a:ext cx="895791" cy="362391"/>
          </a:xfrm>
          <a:custGeom>
            <a:avLst/>
            <a:gdLst/>
            <a:ahLst/>
            <a:cxnLst/>
            <a:rect l="l" t="t" r="r" b="b"/>
            <a:pathLst>
              <a:path w="921385" h="372745">
                <a:moveTo>
                  <a:pt x="19050" y="342137"/>
                </a:moveTo>
                <a:lnTo>
                  <a:pt x="16002" y="343661"/>
                </a:lnTo>
                <a:lnTo>
                  <a:pt x="762" y="365759"/>
                </a:lnTo>
                <a:lnTo>
                  <a:pt x="0" y="368807"/>
                </a:lnTo>
                <a:lnTo>
                  <a:pt x="1524" y="371855"/>
                </a:lnTo>
                <a:lnTo>
                  <a:pt x="5334" y="372617"/>
                </a:lnTo>
                <a:lnTo>
                  <a:pt x="7619" y="371093"/>
                </a:lnTo>
                <a:lnTo>
                  <a:pt x="23622" y="348995"/>
                </a:lnTo>
                <a:lnTo>
                  <a:pt x="24384" y="345947"/>
                </a:lnTo>
                <a:lnTo>
                  <a:pt x="22860" y="342899"/>
                </a:lnTo>
                <a:lnTo>
                  <a:pt x="19050" y="342137"/>
                </a:lnTo>
                <a:close/>
              </a:path>
              <a:path w="921385" h="372745">
                <a:moveTo>
                  <a:pt x="55625" y="291083"/>
                </a:moveTo>
                <a:lnTo>
                  <a:pt x="52578" y="292607"/>
                </a:lnTo>
                <a:lnTo>
                  <a:pt x="37337" y="314705"/>
                </a:lnTo>
                <a:lnTo>
                  <a:pt x="36575" y="317753"/>
                </a:lnTo>
                <a:lnTo>
                  <a:pt x="38100" y="320801"/>
                </a:lnTo>
                <a:lnTo>
                  <a:pt x="41148" y="321563"/>
                </a:lnTo>
                <a:lnTo>
                  <a:pt x="44196" y="320039"/>
                </a:lnTo>
                <a:lnTo>
                  <a:pt x="60198" y="297941"/>
                </a:lnTo>
                <a:lnTo>
                  <a:pt x="60960" y="294893"/>
                </a:lnTo>
                <a:lnTo>
                  <a:pt x="58674" y="291845"/>
                </a:lnTo>
                <a:lnTo>
                  <a:pt x="55625" y="291083"/>
                </a:lnTo>
                <a:close/>
              </a:path>
              <a:path w="921385" h="372745">
                <a:moveTo>
                  <a:pt x="92963" y="240791"/>
                </a:moveTo>
                <a:lnTo>
                  <a:pt x="89916" y="242315"/>
                </a:lnTo>
                <a:lnTo>
                  <a:pt x="73913" y="263651"/>
                </a:lnTo>
                <a:lnTo>
                  <a:pt x="73152" y="267461"/>
                </a:lnTo>
                <a:lnTo>
                  <a:pt x="74675" y="269747"/>
                </a:lnTo>
                <a:lnTo>
                  <a:pt x="78486" y="271271"/>
                </a:lnTo>
                <a:lnTo>
                  <a:pt x="81534" y="268985"/>
                </a:lnTo>
                <a:lnTo>
                  <a:pt x="97536" y="247649"/>
                </a:lnTo>
                <a:lnTo>
                  <a:pt x="98298" y="244601"/>
                </a:lnTo>
                <a:lnTo>
                  <a:pt x="96774" y="241553"/>
                </a:lnTo>
                <a:lnTo>
                  <a:pt x="92963" y="240791"/>
                </a:lnTo>
                <a:close/>
              </a:path>
              <a:path w="921385" h="372745">
                <a:moveTo>
                  <a:pt x="132587" y="191261"/>
                </a:moveTo>
                <a:lnTo>
                  <a:pt x="129540" y="192785"/>
                </a:lnTo>
                <a:lnTo>
                  <a:pt x="128016" y="195071"/>
                </a:lnTo>
                <a:lnTo>
                  <a:pt x="112775" y="214121"/>
                </a:lnTo>
                <a:lnTo>
                  <a:pt x="111252" y="217169"/>
                </a:lnTo>
                <a:lnTo>
                  <a:pt x="112775" y="220217"/>
                </a:lnTo>
                <a:lnTo>
                  <a:pt x="116586" y="220979"/>
                </a:lnTo>
                <a:lnTo>
                  <a:pt x="119634" y="219455"/>
                </a:lnTo>
                <a:lnTo>
                  <a:pt x="134874" y="201167"/>
                </a:lnTo>
                <a:lnTo>
                  <a:pt x="136398" y="198881"/>
                </a:lnTo>
                <a:lnTo>
                  <a:pt x="137160" y="195833"/>
                </a:lnTo>
                <a:lnTo>
                  <a:pt x="135636" y="192785"/>
                </a:lnTo>
                <a:lnTo>
                  <a:pt x="132587" y="191261"/>
                </a:lnTo>
                <a:close/>
              </a:path>
              <a:path w="921385" h="372745">
                <a:moveTo>
                  <a:pt x="174498" y="144779"/>
                </a:moveTo>
                <a:lnTo>
                  <a:pt x="171450" y="145541"/>
                </a:lnTo>
                <a:lnTo>
                  <a:pt x="153162" y="166115"/>
                </a:lnTo>
                <a:lnTo>
                  <a:pt x="151637" y="169163"/>
                </a:lnTo>
                <a:lnTo>
                  <a:pt x="153162" y="172211"/>
                </a:lnTo>
                <a:lnTo>
                  <a:pt x="156972" y="172973"/>
                </a:lnTo>
                <a:lnTo>
                  <a:pt x="160019" y="172211"/>
                </a:lnTo>
                <a:lnTo>
                  <a:pt x="172212" y="157733"/>
                </a:lnTo>
                <a:lnTo>
                  <a:pt x="177546" y="152399"/>
                </a:lnTo>
                <a:lnTo>
                  <a:pt x="179069" y="148589"/>
                </a:lnTo>
                <a:lnTo>
                  <a:pt x="177546" y="145541"/>
                </a:lnTo>
                <a:lnTo>
                  <a:pt x="174498" y="144779"/>
                </a:lnTo>
                <a:close/>
              </a:path>
              <a:path w="921385" h="372745">
                <a:moveTo>
                  <a:pt x="220218" y="101345"/>
                </a:moveTo>
                <a:lnTo>
                  <a:pt x="216408" y="102107"/>
                </a:lnTo>
                <a:lnTo>
                  <a:pt x="214122" y="104393"/>
                </a:lnTo>
                <a:lnTo>
                  <a:pt x="204216" y="113537"/>
                </a:lnTo>
                <a:lnTo>
                  <a:pt x="196596" y="120395"/>
                </a:lnTo>
                <a:lnTo>
                  <a:pt x="195072" y="123443"/>
                </a:lnTo>
                <a:lnTo>
                  <a:pt x="196596" y="126491"/>
                </a:lnTo>
                <a:lnTo>
                  <a:pt x="199644" y="128015"/>
                </a:lnTo>
                <a:lnTo>
                  <a:pt x="202692" y="126491"/>
                </a:lnTo>
                <a:lnTo>
                  <a:pt x="210312" y="119633"/>
                </a:lnTo>
                <a:lnTo>
                  <a:pt x="220218" y="110489"/>
                </a:lnTo>
                <a:lnTo>
                  <a:pt x="222504" y="108965"/>
                </a:lnTo>
                <a:lnTo>
                  <a:pt x="224028" y="105917"/>
                </a:lnTo>
                <a:lnTo>
                  <a:pt x="223266" y="102869"/>
                </a:lnTo>
                <a:lnTo>
                  <a:pt x="220218" y="101345"/>
                </a:lnTo>
                <a:close/>
              </a:path>
              <a:path w="921385" h="372745">
                <a:moveTo>
                  <a:pt x="270510" y="63245"/>
                </a:moveTo>
                <a:lnTo>
                  <a:pt x="266700" y="63245"/>
                </a:lnTo>
                <a:lnTo>
                  <a:pt x="265175" y="64769"/>
                </a:lnTo>
                <a:lnTo>
                  <a:pt x="254508" y="71627"/>
                </a:lnTo>
                <a:lnTo>
                  <a:pt x="244602" y="79247"/>
                </a:lnTo>
                <a:lnTo>
                  <a:pt x="243078" y="82295"/>
                </a:lnTo>
                <a:lnTo>
                  <a:pt x="243840" y="85343"/>
                </a:lnTo>
                <a:lnTo>
                  <a:pt x="246887" y="86867"/>
                </a:lnTo>
                <a:lnTo>
                  <a:pt x="249936" y="86105"/>
                </a:lnTo>
                <a:lnTo>
                  <a:pt x="269748" y="72389"/>
                </a:lnTo>
                <a:lnTo>
                  <a:pt x="272034" y="70865"/>
                </a:lnTo>
                <a:lnTo>
                  <a:pt x="273558" y="68579"/>
                </a:lnTo>
                <a:lnTo>
                  <a:pt x="272796" y="64769"/>
                </a:lnTo>
                <a:lnTo>
                  <a:pt x="270510" y="63245"/>
                </a:lnTo>
                <a:close/>
              </a:path>
              <a:path w="921385" h="372745">
                <a:moveTo>
                  <a:pt x="326136" y="33527"/>
                </a:moveTo>
                <a:lnTo>
                  <a:pt x="323088" y="33527"/>
                </a:lnTo>
                <a:lnTo>
                  <a:pt x="318516" y="35813"/>
                </a:lnTo>
                <a:lnTo>
                  <a:pt x="307848" y="40385"/>
                </a:lnTo>
                <a:lnTo>
                  <a:pt x="297942" y="44957"/>
                </a:lnTo>
                <a:lnTo>
                  <a:pt x="296418" y="48005"/>
                </a:lnTo>
                <a:lnTo>
                  <a:pt x="296418" y="51053"/>
                </a:lnTo>
                <a:lnTo>
                  <a:pt x="298704" y="53339"/>
                </a:lnTo>
                <a:lnTo>
                  <a:pt x="302513" y="53339"/>
                </a:lnTo>
                <a:lnTo>
                  <a:pt x="322325" y="43433"/>
                </a:lnTo>
                <a:lnTo>
                  <a:pt x="326136" y="41909"/>
                </a:lnTo>
                <a:lnTo>
                  <a:pt x="329184" y="39624"/>
                </a:lnTo>
                <a:lnTo>
                  <a:pt x="329184" y="36575"/>
                </a:lnTo>
                <a:lnTo>
                  <a:pt x="326136" y="33527"/>
                </a:lnTo>
                <a:close/>
              </a:path>
              <a:path w="921385" h="372745">
                <a:moveTo>
                  <a:pt x="386334" y="14477"/>
                </a:moveTo>
                <a:lnTo>
                  <a:pt x="383286" y="14477"/>
                </a:lnTo>
                <a:lnTo>
                  <a:pt x="364998" y="19050"/>
                </a:lnTo>
                <a:lnTo>
                  <a:pt x="357378" y="21335"/>
                </a:lnTo>
                <a:lnTo>
                  <a:pt x="354330" y="23621"/>
                </a:lnTo>
                <a:lnTo>
                  <a:pt x="354330" y="27431"/>
                </a:lnTo>
                <a:lnTo>
                  <a:pt x="356616" y="29717"/>
                </a:lnTo>
                <a:lnTo>
                  <a:pt x="359663" y="29717"/>
                </a:lnTo>
                <a:lnTo>
                  <a:pt x="379475" y="24383"/>
                </a:lnTo>
                <a:lnTo>
                  <a:pt x="385572" y="22859"/>
                </a:lnTo>
                <a:lnTo>
                  <a:pt x="387858" y="20574"/>
                </a:lnTo>
                <a:lnTo>
                  <a:pt x="388619" y="17525"/>
                </a:lnTo>
                <a:lnTo>
                  <a:pt x="386334" y="14477"/>
                </a:lnTo>
                <a:close/>
              </a:path>
              <a:path w="921385" h="372745">
                <a:moveTo>
                  <a:pt x="445769" y="3047"/>
                </a:moveTo>
                <a:lnTo>
                  <a:pt x="440436" y="3809"/>
                </a:lnTo>
                <a:lnTo>
                  <a:pt x="427481" y="5333"/>
                </a:lnTo>
                <a:lnTo>
                  <a:pt x="418338" y="6857"/>
                </a:lnTo>
                <a:lnTo>
                  <a:pt x="416052" y="8381"/>
                </a:lnTo>
                <a:lnTo>
                  <a:pt x="415290" y="12191"/>
                </a:lnTo>
                <a:lnTo>
                  <a:pt x="416813" y="15239"/>
                </a:lnTo>
                <a:lnTo>
                  <a:pt x="419862" y="16001"/>
                </a:lnTo>
                <a:lnTo>
                  <a:pt x="429006" y="14477"/>
                </a:lnTo>
                <a:lnTo>
                  <a:pt x="441960" y="12953"/>
                </a:lnTo>
                <a:lnTo>
                  <a:pt x="446531" y="12191"/>
                </a:lnTo>
                <a:lnTo>
                  <a:pt x="449580" y="10667"/>
                </a:lnTo>
                <a:lnTo>
                  <a:pt x="450342" y="6857"/>
                </a:lnTo>
                <a:lnTo>
                  <a:pt x="448818" y="3809"/>
                </a:lnTo>
                <a:lnTo>
                  <a:pt x="445769" y="3047"/>
                </a:lnTo>
                <a:close/>
              </a:path>
              <a:path w="921385" h="372745">
                <a:moveTo>
                  <a:pt x="508254" y="0"/>
                </a:moveTo>
                <a:lnTo>
                  <a:pt x="481584" y="0"/>
                </a:lnTo>
                <a:lnTo>
                  <a:pt x="478536" y="1524"/>
                </a:lnTo>
                <a:lnTo>
                  <a:pt x="477012" y="4571"/>
                </a:lnTo>
                <a:lnTo>
                  <a:pt x="478536" y="7619"/>
                </a:lnTo>
                <a:lnTo>
                  <a:pt x="481584" y="9143"/>
                </a:lnTo>
                <a:lnTo>
                  <a:pt x="492252" y="9143"/>
                </a:lnTo>
                <a:lnTo>
                  <a:pt x="505206" y="8381"/>
                </a:lnTo>
                <a:lnTo>
                  <a:pt x="508254" y="8381"/>
                </a:lnTo>
                <a:lnTo>
                  <a:pt x="512063" y="7619"/>
                </a:lnTo>
                <a:lnTo>
                  <a:pt x="512825" y="4571"/>
                </a:lnTo>
                <a:lnTo>
                  <a:pt x="512063" y="762"/>
                </a:lnTo>
                <a:lnTo>
                  <a:pt x="508254" y="0"/>
                </a:lnTo>
                <a:close/>
              </a:path>
              <a:path w="921385" h="372745">
                <a:moveTo>
                  <a:pt x="544830" y="1524"/>
                </a:moveTo>
                <a:lnTo>
                  <a:pt x="541782" y="2285"/>
                </a:lnTo>
                <a:lnTo>
                  <a:pt x="540258" y="5333"/>
                </a:lnTo>
                <a:lnTo>
                  <a:pt x="541019" y="8381"/>
                </a:lnTo>
                <a:lnTo>
                  <a:pt x="544068" y="9905"/>
                </a:lnTo>
                <a:lnTo>
                  <a:pt x="567690" y="12953"/>
                </a:lnTo>
                <a:lnTo>
                  <a:pt x="570738" y="12953"/>
                </a:lnTo>
                <a:lnTo>
                  <a:pt x="573786" y="12191"/>
                </a:lnTo>
                <a:lnTo>
                  <a:pt x="575310" y="9143"/>
                </a:lnTo>
                <a:lnTo>
                  <a:pt x="574548" y="6095"/>
                </a:lnTo>
                <a:lnTo>
                  <a:pt x="571500" y="3809"/>
                </a:lnTo>
                <a:lnTo>
                  <a:pt x="569213" y="3809"/>
                </a:lnTo>
                <a:lnTo>
                  <a:pt x="556260" y="2285"/>
                </a:lnTo>
                <a:lnTo>
                  <a:pt x="544830" y="1524"/>
                </a:lnTo>
                <a:close/>
              </a:path>
              <a:path w="921385" h="372745">
                <a:moveTo>
                  <a:pt x="607313" y="10667"/>
                </a:moveTo>
                <a:lnTo>
                  <a:pt x="604266" y="10667"/>
                </a:lnTo>
                <a:lnTo>
                  <a:pt x="601980" y="13715"/>
                </a:lnTo>
                <a:lnTo>
                  <a:pt x="602742" y="16763"/>
                </a:lnTo>
                <a:lnTo>
                  <a:pt x="605028" y="19050"/>
                </a:lnTo>
                <a:lnTo>
                  <a:pt x="615696" y="21335"/>
                </a:lnTo>
                <a:lnTo>
                  <a:pt x="627126" y="24383"/>
                </a:lnTo>
                <a:lnTo>
                  <a:pt x="630936" y="25907"/>
                </a:lnTo>
                <a:lnTo>
                  <a:pt x="634746" y="25145"/>
                </a:lnTo>
                <a:lnTo>
                  <a:pt x="637032" y="22859"/>
                </a:lnTo>
                <a:lnTo>
                  <a:pt x="636270" y="19050"/>
                </a:lnTo>
                <a:lnTo>
                  <a:pt x="633984" y="16763"/>
                </a:lnTo>
                <a:lnTo>
                  <a:pt x="629412" y="16001"/>
                </a:lnTo>
                <a:lnTo>
                  <a:pt x="617220" y="12953"/>
                </a:lnTo>
                <a:lnTo>
                  <a:pt x="607313" y="10667"/>
                </a:lnTo>
                <a:close/>
              </a:path>
              <a:path w="921385" h="372745">
                <a:moveTo>
                  <a:pt x="668274" y="28955"/>
                </a:moveTo>
                <a:lnTo>
                  <a:pt x="664463" y="28955"/>
                </a:lnTo>
                <a:lnTo>
                  <a:pt x="662177" y="31241"/>
                </a:lnTo>
                <a:lnTo>
                  <a:pt x="662177" y="35051"/>
                </a:lnTo>
                <a:lnTo>
                  <a:pt x="664463" y="37337"/>
                </a:lnTo>
                <a:lnTo>
                  <a:pt x="669798" y="39624"/>
                </a:lnTo>
                <a:lnTo>
                  <a:pt x="679703" y="43433"/>
                </a:lnTo>
                <a:lnTo>
                  <a:pt x="688848" y="48005"/>
                </a:lnTo>
                <a:lnTo>
                  <a:pt x="691896" y="48767"/>
                </a:lnTo>
                <a:lnTo>
                  <a:pt x="694944" y="46481"/>
                </a:lnTo>
                <a:lnTo>
                  <a:pt x="694944" y="42671"/>
                </a:lnTo>
                <a:lnTo>
                  <a:pt x="692658" y="40385"/>
                </a:lnTo>
                <a:lnTo>
                  <a:pt x="683513" y="35813"/>
                </a:lnTo>
                <a:lnTo>
                  <a:pt x="672846" y="31241"/>
                </a:lnTo>
                <a:lnTo>
                  <a:pt x="668274" y="28955"/>
                </a:lnTo>
                <a:close/>
              </a:path>
              <a:path w="921385" h="372745">
                <a:moveTo>
                  <a:pt x="720089" y="58674"/>
                </a:moveTo>
                <a:lnTo>
                  <a:pt x="717041" y="60959"/>
                </a:lnTo>
                <a:lnTo>
                  <a:pt x="716280" y="64007"/>
                </a:lnTo>
                <a:lnTo>
                  <a:pt x="718565" y="67055"/>
                </a:lnTo>
                <a:lnTo>
                  <a:pt x="724662" y="72389"/>
                </a:lnTo>
                <a:lnTo>
                  <a:pt x="733044" y="79247"/>
                </a:lnTo>
                <a:lnTo>
                  <a:pt x="739139" y="83819"/>
                </a:lnTo>
                <a:lnTo>
                  <a:pt x="742188" y="84581"/>
                </a:lnTo>
                <a:lnTo>
                  <a:pt x="745236" y="83057"/>
                </a:lnTo>
                <a:lnTo>
                  <a:pt x="745998" y="80009"/>
                </a:lnTo>
                <a:lnTo>
                  <a:pt x="744474" y="76962"/>
                </a:lnTo>
                <a:lnTo>
                  <a:pt x="739139" y="72389"/>
                </a:lnTo>
                <a:lnTo>
                  <a:pt x="729996" y="64769"/>
                </a:lnTo>
                <a:lnTo>
                  <a:pt x="723900" y="60197"/>
                </a:lnTo>
                <a:lnTo>
                  <a:pt x="720089" y="58674"/>
                </a:lnTo>
                <a:close/>
              </a:path>
              <a:path w="921385" h="372745">
                <a:moveTo>
                  <a:pt x="767334" y="101345"/>
                </a:moveTo>
                <a:lnTo>
                  <a:pt x="764286" y="102107"/>
                </a:lnTo>
                <a:lnTo>
                  <a:pt x="762762" y="105917"/>
                </a:lnTo>
                <a:lnTo>
                  <a:pt x="763524" y="108965"/>
                </a:lnTo>
                <a:lnTo>
                  <a:pt x="765810" y="110489"/>
                </a:lnTo>
                <a:lnTo>
                  <a:pt x="781050" y="128777"/>
                </a:lnTo>
                <a:lnTo>
                  <a:pt x="784098" y="130301"/>
                </a:lnTo>
                <a:lnTo>
                  <a:pt x="787146" y="129539"/>
                </a:lnTo>
                <a:lnTo>
                  <a:pt x="789432" y="126491"/>
                </a:lnTo>
                <a:lnTo>
                  <a:pt x="787908" y="123443"/>
                </a:lnTo>
                <a:lnTo>
                  <a:pt x="787908" y="122681"/>
                </a:lnTo>
                <a:lnTo>
                  <a:pt x="780288" y="113537"/>
                </a:lnTo>
                <a:lnTo>
                  <a:pt x="771906" y="104393"/>
                </a:lnTo>
                <a:lnTo>
                  <a:pt x="770382" y="102869"/>
                </a:lnTo>
                <a:lnTo>
                  <a:pt x="767334" y="101345"/>
                </a:lnTo>
                <a:close/>
              </a:path>
              <a:path w="921385" h="372745">
                <a:moveTo>
                  <a:pt x="806958" y="150875"/>
                </a:moveTo>
                <a:lnTo>
                  <a:pt x="803148" y="151637"/>
                </a:lnTo>
                <a:lnTo>
                  <a:pt x="801624" y="153923"/>
                </a:lnTo>
                <a:lnTo>
                  <a:pt x="802386" y="157733"/>
                </a:lnTo>
                <a:lnTo>
                  <a:pt x="816101" y="178307"/>
                </a:lnTo>
                <a:lnTo>
                  <a:pt x="816863" y="179831"/>
                </a:lnTo>
                <a:lnTo>
                  <a:pt x="819912" y="182117"/>
                </a:lnTo>
                <a:lnTo>
                  <a:pt x="822960" y="181355"/>
                </a:lnTo>
                <a:lnTo>
                  <a:pt x="825246" y="178307"/>
                </a:lnTo>
                <a:lnTo>
                  <a:pt x="824484" y="175259"/>
                </a:lnTo>
                <a:lnTo>
                  <a:pt x="823722" y="173735"/>
                </a:lnTo>
                <a:lnTo>
                  <a:pt x="810006" y="152399"/>
                </a:lnTo>
                <a:lnTo>
                  <a:pt x="809244" y="152399"/>
                </a:lnTo>
                <a:lnTo>
                  <a:pt x="806958" y="150875"/>
                </a:lnTo>
                <a:close/>
              </a:path>
              <a:path w="921385" h="372745">
                <a:moveTo>
                  <a:pt x="840486" y="203453"/>
                </a:moveTo>
                <a:lnTo>
                  <a:pt x="836676" y="204215"/>
                </a:lnTo>
                <a:lnTo>
                  <a:pt x="835151" y="207263"/>
                </a:lnTo>
                <a:lnTo>
                  <a:pt x="835151" y="210311"/>
                </a:lnTo>
                <a:lnTo>
                  <a:pt x="842772" y="223265"/>
                </a:lnTo>
                <a:lnTo>
                  <a:pt x="848106" y="233933"/>
                </a:lnTo>
                <a:lnTo>
                  <a:pt x="851153" y="236219"/>
                </a:lnTo>
                <a:lnTo>
                  <a:pt x="854201" y="235457"/>
                </a:lnTo>
                <a:lnTo>
                  <a:pt x="856488" y="233171"/>
                </a:lnTo>
                <a:lnTo>
                  <a:pt x="856488" y="229361"/>
                </a:lnTo>
                <a:lnTo>
                  <a:pt x="850391" y="218693"/>
                </a:lnTo>
                <a:lnTo>
                  <a:pt x="842772" y="205739"/>
                </a:lnTo>
                <a:lnTo>
                  <a:pt x="840486" y="203453"/>
                </a:lnTo>
                <a:close/>
              </a:path>
              <a:path w="921385" h="372745">
                <a:moveTo>
                  <a:pt x="921258" y="288035"/>
                </a:moveTo>
                <a:lnTo>
                  <a:pt x="857250" y="319277"/>
                </a:lnTo>
                <a:lnTo>
                  <a:pt x="920496" y="368045"/>
                </a:lnTo>
                <a:lnTo>
                  <a:pt x="921258" y="288035"/>
                </a:lnTo>
                <a:close/>
              </a:path>
              <a:path w="921385" h="372745">
                <a:moveTo>
                  <a:pt x="870203" y="259079"/>
                </a:moveTo>
                <a:lnTo>
                  <a:pt x="867156" y="259079"/>
                </a:lnTo>
                <a:lnTo>
                  <a:pt x="864870" y="262127"/>
                </a:lnTo>
                <a:lnTo>
                  <a:pt x="864870" y="265175"/>
                </a:lnTo>
                <a:lnTo>
                  <a:pt x="867918" y="270509"/>
                </a:lnTo>
                <a:lnTo>
                  <a:pt x="877062" y="289559"/>
                </a:lnTo>
                <a:lnTo>
                  <a:pt x="880110" y="291083"/>
                </a:lnTo>
                <a:lnTo>
                  <a:pt x="883158" y="291083"/>
                </a:lnTo>
                <a:lnTo>
                  <a:pt x="885444" y="288797"/>
                </a:lnTo>
                <a:lnTo>
                  <a:pt x="885444" y="284987"/>
                </a:lnTo>
                <a:lnTo>
                  <a:pt x="875538" y="266699"/>
                </a:lnTo>
                <a:lnTo>
                  <a:pt x="873251" y="261365"/>
                </a:lnTo>
                <a:lnTo>
                  <a:pt x="870203" y="2590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" name="object 32"/>
          <p:cNvSpPr/>
          <p:nvPr/>
        </p:nvSpPr>
        <p:spPr>
          <a:xfrm>
            <a:off x="2572174" y="6928379"/>
            <a:ext cx="1209410" cy="362391"/>
          </a:xfrm>
          <a:custGeom>
            <a:avLst/>
            <a:gdLst/>
            <a:ahLst/>
            <a:cxnLst/>
            <a:rect l="l" t="t" r="r" b="b"/>
            <a:pathLst>
              <a:path w="1243964" h="372745">
                <a:moveTo>
                  <a:pt x="716280" y="0"/>
                </a:moveTo>
                <a:lnTo>
                  <a:pt x="646938" y="0"/>
                </a:lnTo>
                <a:lnTo>
                  <a:pt x="629412" y="762"/>
                </a:lnTo>
                <a:lnTo>
                  <a:pt x="577596" y="5333"/>
                </a:lnTo>
                <a:lnTo>
                  <a:pt x="543306" y="9905"/>
                </a:lnTo>
                <a:lnTo>
                  <a:pt x="526542" y="12953"/>
                </a:lnTo>
                <a:lnTo>
                  <a:pt x="509778" y="15239"/>
                </a:lnTo>
                <a:lnTo>
                  <a:pt x="493013" y="19050"/>
                </a:lnTo>
                <a:lnTo>
                  <a:pt x="461010" y="26669"/>
                </a:lnTo>
                <a:lnTo>
                  <a:pt x="445769" y="30479"/>
                </a:lnTo>
                <a:lnTo>
                  <a:pt x="430530" y="35813"/>
                </a:lnTo>
                <a:lnTo>
                  <a:pt x="416052" y="40385"/>
                </a:lnTo>
                <a:lnTo>
                  <a:pt x="372618" y="57912"/>
                </a:lnTo>
                <a:lnTo>
                  <a:pt x="316992" y="86867"/>
                </a:lnTo>
                <a:lnTo>
                  <a:pt x="276606" y="112775"/>
                </a:lnTo>
                <a:lnTo>
                  <a:pt x="262890" y="121919"/>
                </a:lnTo>
                <a:lnTo>
                  <a:pt x="224028" y="151637"/>
                </a:lnTo>
                <a:lnTo>
                  <a:pt x="172974" y="195071"/>
                </a:lnTo>
                <a:lnTo>
                  <a:pt x="122681" y="240791"/>
                </a:lnTo>
                <a:lnTo>
                  <a:pt x="73913" y="289559"/>
                </a:lnTo>
                <a:lnTo>
                  <a:pt x="762" y="364997"/>
                </a:lnTo>
                <a:lnTo>
                  <a:pt x="0" y="368045"/>
                </a:lnTo>
                <a:lnTo>
                  <a:pt x="1524" y="371855"/>
                </a:lnTo>
                <a:lnTo>
                  <a:pt x="4572" y="372617"/>
                </a:lnTo>
                <a:lnTo>
                  <a:pt x="7619" y="371093"/>
                </a:lnTo>
                <a:lnTo>
                  <a:pt x="55625" y="320801"/>
                </a:lnTo>
                <a:lnTo>
                  <a:pt x="80010" y="296417"/>
                </a:lnTo>
                <a:lnTo>
                  <a:pt x="104393" y="271271"/>
                </a:lnTo>
                <a:lnTo>
                  <a:pt x="129540" y="247649"/>
                </a:lnTo>
                <a:lnTo>
                  <a:pt x="153924" y="224027"/>
                </a:lnTo>
                <a:lnTo>
                  <a:pt x="229362" y="158495"/>
                </a:lnTo>
                <a:lnTo>
                  <a:pt x="281178" y="120395"/>
                </a:lnTo>
                <a:lnTo>
                  <a:pt x="321563" y="94487"/>
                </a:lnTo>
                <a:lnTo>
                  <a:pt x="376428" y="65531"/>
                </a:lnTo>
                <a:lnTo>
                  <a:pt x="419100" y="48767"/>
                </a:lnTo>
                <a:lnTo>
                  <a:pt x="464058" y="35051"/>
                </a:lnTo>
                <a:lnTo>
                  <a:pt x="528066" y="21335"/>
                </a:lnTo>
                <a:lnTo>
                  <a:pt x="578358" y="14477"/>
                </a:lnTo>
                <a:lnTo>
                  <a:pt x="630174" y="9905"/>
                </a:lnTo>
                <a:lnTo>
                  <a:pt x="647700" y="9143"/>
                </a:lnTo>
                <a:lnTo>
                  <a:pt x="664463" y="9143"/>
                </a:lnTo>
                <a:lnTo>
                  <a:pt x="681989" y="8381"/>
                </a:lnTo>
                <a:lnTo>
                  <a:pt x="806450" y="8381"/>
                </a:lnTo>
                <a:lnTo>
                  <a:pt x="784860" y="5333"/>
                </a:lnTo>
                <a:lnTo>
                  <a:pt x="733806" y="762"/>
                </a:lnTo>
                <a:lnTo>
                  <a:pt x="716280" y="0"/>
                </a:lnTo>
                <a:close/>
              </a:path>
              <a:path w="1243964" h="372745">
                <a:moveTo>
                  <a:pt x="1200560" y="310669"/>
                </a:moveTo>
                <a:lnTo>
                  <a:pt x="1174241" y="327659"/>
                </a:lnTo>
                <a:lnTo>
                  <a:pt x="1243584" y="368045"/>
                </a:lnTo>
                <a:lnTo>
                  <a:pt x="1238308" y="322325"/>
                </a:lnTo>
                <a:lnTo>
                  <a:pt x="1210056" y="322325"/>
                </a:lnTo>
                <a:lnTo>
                  <a:pt x="1207008" y="320801"/>
                </a:lnTo>
                <a:lnTo>
                  <a:pt x="1200560" y="310669"/>
                </a:lnTo>
                <a:close/>
              </a:path>
              <a:path w="1243964" h="372745">
                <a:moveTo>
                  <a:pt x="1208367" y="305629"/>
                </a:moveTo>
                <a:lnTo>
                  <a:pt x="1200560" y="310669"/>
                </a:lnTo>
                <a:lnTo>
                  <a:pt x="1207008" y="320801"/>
                </a:lnTo>
                <a:lnTo>
                  <a:pt x="1210056" y="322325"/>
                </a:lnTo>
                <a:lnTo>
                  <a:pt x="1213103" y="321563"/>
                </a:lnTo>
                <a:lnTo>
                  <a:pt x="1215389" y="319277"/>
                </a:lnTo>
                <a:lnTo>
                  <a:pt x="1214627" y="315467"/>
                </a:lnTo>
                <a:lnTo>
                  <a:pt x="1208367" y="305629"/>
                </a:lnTo>
                <a:close/>
              </a:path>
              <a:path w="1243964" h="372745">
                <a:moveTo>
                  <a:pt x="1234439" y="288797"/>
                </a:moveTo>
                <a:lnTo>
                  <a:pt x="1208367" y="305629"/>
                </a:lnTo>
                <a:lnTo>
                  <a:pt x="1214627" y="315467"/>
                </a:lnTo>
                <a:lnTo>
                  <a:pt x="1215389" y="319277"/>
                </a:lnTo>
                <a:lnTo>
                  <a:pt x="1213103" y="321563"/>
                </a:lnTo>
                <a:lnTo>
                  <a:pt x="1210056" y="322325"/>
                </a:lnTo>
                <a:lnTo>
                  <a:pt x="1238308" y="322325"/>
                </a:lnTo>
                <a:lnTo>
                  <a:pt x="1234439" y="288797"/>
                </a:lnTo>
                <a:close/>
              </a:path>
              <a:path w="1243964" h="372745">
                <a:moveTo>
                  <a:pt x="806450" y="8381"/>
                </a:moveTo>
                <a:lnTo>
                  <a:pt x="681989" y="8381"/>
                </a:lnTo>
                <a:lnTo>
                  <a:pt x="699515" y="9143"/>
                </a:lnTo>
                <a:lnTo>
                  <a:pt x="716280" y="9143"/>
                </a:lnTo>
                <a:lnTo>
                  <a:pt x="733044" y="9905"/>
                </a:lnTo>
                <a:lnTo>
                  <a:pt x="783336" y="14477"/>
                </a:lnTo>
                <a:lnTo>
                  <a:pt x="831341" y="21335"/>
                </a:lnTo>
                <a:lnTo>
                  <a:pt x="891539" y="35051"/>
                </a:lnTo>
                <a:lnTo>
                  <a:pt x="931926" y="48767"/>
                </a:lnTo>
                <a:lnTo>
                  <a:pt x="969263" y="65531"/>
                </a:lnTo>
                <a:lnTo>
                  <a:pt x="1003553" y="86867"/>
                </a:lnTo>
                <a:lnTo>
                  <a:pt x="1046226" y="119633"/>
                </a:lnTo>
                <a:lnTo>
                  <a:pt x="1066038" y="138683"/>
                </a:lnTo>
                <a:lnTo>
                  <a:pt x="1075944" y="147827"/>
                </a:lnTo>
                <a:lnTo>
                  <a:pt x="1104138" y="179069"/>
                </a:lnTo>
                <a:lnTo>
                  <a:pt x="1139952" y="223265"/>
                </a:lnTo>
                <a:lnTo>
                  <a:pt x="1191006" y="295655"/>
                </a:lnTo>
                <a:lnTo>
                  <a:pt x="1200560" y="310669"/>
                </a:lnTo>
                <a:lnTo>
                  <a:pt x="1208367" y="305629"/>
                </a:lnTo>
                <a:lnTo>
                  <a:pt x="1198626" y="290321"/>
                </a:lnTo>
                <a:lnTo>
                  <a:pt x="1181862" y="265937"/>
                </a:lnTo>
                <a:lnTo>
                  <a:pt x="1164336" y="241553"/>
                </a:lnTo>
                <a:lnTo>
                  <a:pt x="1147572" y="217931"/>
                </a:lnTo>
                <a:lnTo>
                  <a:pt x="1110996" y="172973"/>
                </a:lnTo>
                <a:lnTo>
                  <a:pt x="1082802" y="141731"/>
                </a:lnTo>
                <a:lnTo>
                  <a:pt x="1072134" y="131825"/>
                </a:lnTo>
                <a:lnTo>
                  <a:pt x="1062227" y="121919"/>
                </a:lnTo>
                <a:lnTo>
                  <a:pt x="1052322" y="112775"/>
                </a:lnTo>
                <a:lnTo>
                  <a:pt x="1041653" y="104393"/>
                </a:lnTo>
                <a:lnTo>
                  <a:pt x="1030986" y="95250"/>
                </a:lnTo>
                <a:lnTo>
                  <a:pt x="996696" y="71627"/>
                </a:lnTo>
                <a:lnTo>
                  <a:pt x="960882" y="51815"/>
                </a:lnTo>
                <a:lnTo>
                  <a:pt x="922020" y="35813"/>
                </a:lnTo>
                <a:lnTo>
                  <a:pt x="908303" y="30479"/>
                </a:lnTo>
                <a:lnTo>
                  <a:pt x="879348" y="22859"/>
                </a:lnTo>
                <a:lnTo>
                  <a:pt x="848868" y="15239"/>
                </a:lnTo>
                <a:lnTo>
                  <a:pt x="832865" y="12953"/>
                </a:lnTo>
                <a:lnTo>
                  <a:pt x="817626" y="9905"/>
                </a:lnTo>
                <a:lnTo>
                  <a:pt x="806450" y="83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" name="object 33"/>
          <p:cNvSpPr/>
          <p:nvPr/>
        </p:nvSpPr>
        <p:spPr>
          <a:xfrm>
            <a:off x="3147801" y="6827626"/>
            <a:ext cx="1524265" cy="463021"/>
          </a:xfrm>
          <a:custGeom>
            <a:avLst/>
            <a:gdLst/>
            <a:ahLst/>
            <a:cxnLst/>
            <a:rect l="l" t="t" r="r" b="b"/>
            <a:pathLst>
              <a:path w="1567814" h="476250">
                <a:moveTo>
                  <a:pt x="880872" y="0"/>
                </a:moveTo>
                <a:lnTo>
                  <a:pt x="837438" y="0"/>
                </a:lnTo>
                <a:lnTo>
                  <a:pt x="793241" y="1523"/>
                </a:lnTo>
                <a:lnTo>
                  <a:pt x="749046" y="4571"/>
                </a:lnTo>
                <a:lnTo>
                  <a:pt x="663701" y="16001"/>
                </a:lnTo>
                <a:lnTo>
                  <a:pt x="601217" y="28955"/>
                </a:lnTo>
                <a:lnTo>
                  <a:pt x="561594" y="39623"/>
                </a:lnTo>
                <a:lnTo>
                  <a:pt x="524256" y="51815"/>
                </a:lnTo>
                <a:lnTo>
                  <a:pt x="469391" y="73913"/>
                </a:lnTo>
                <a:lnTo>
                  <a:pt x="416813" y="101345"/>
                </a:lnTo>
                <a:lnTo>
                  <a:pt x="382524" y="121919"/>
                </a:lnTo>
                <a:lnTo>
                  <a:pt x="348234" y="144779"/>
                </a:lnTo>
                <a:lnTo>
                  <a:pt x="315467" y="169163"/>
                </a:lnTo>
                <a:lnTo>
                  <a:pt x="298703" y="181355"/>
                </a:lnTo>
                <a:lnTo>
                  <a:pt x="265938" y="208025"/>
                </a:lnTo>
                <a:lnTo>
                  <a:pt x="233934" y="235457"/>
                </a:lnTo>
                <a:lnTo>
                  <a:pt x="186689" y="278891"/>
                </a:lnTo>
                <a:lnTo>
                  <a:pt x="155448" y="309371"/>
                </a:lnTo>
                <a:lnTo>
                  <a:pt x="124206" y="340613"/>
                </a:lnTo>
                <a:lnTo>
                  <a:pt x="62484" y="403859"/>
                </a:lnTo>
                <a:lnTo>
                  <a:pt x="32003" y="436625"/>
                </a:lnTo>
                <a:lnTo>
                  <a:pt x="1524" y="468629"/>
                </a:lnTo>
                <a:lnTo>
                  <a:pt x="0" y="472439"/>
                </a:lnTo>
                <a:lnTo>
                  <a:pt x="1524" y="475487"/>
                </a:lnTo>
                <a:lnTo>
                  <a:pt x="5334" y="476249"/>
                </a:lnTo>
                <a:lnTo>
                  <a:pt x="8381" y="474725"/>
                </a:lnTo>
                <a:lnTo>
                  <a:pt x="38862" y="442721"/>
                </a:lnTo>
                <a:lnTo>
                  <a:pt x="69341" y="409955"/>
                </a:lnTo>
                <a:lnTo>
                  <a:pt x="99822" y="377951"/>
                </a:lnTo>
                <a:lnTo>
                  <a:pt x="130301" y="346709"/>
                </a:lnTo>
                <a:lnTo>
                  <a:pt x="161544" y="315467"/>
                </a:lnTo>
                <a:lnTo>
                  <a:pt x="192786" y="285749"/>
                </a:lnTo>
                <a:lnTo>
                  <a:pt x="224027" y="256793"/>
                </a:lnTo>
                <a:lnTo>
                  <a:pt x="288036" y="201167"/>
                </a:lnTo>
                <a:lnTo>
                  <a:pt x="320801" y="176021"/>
                </a:lnTo>
                <a:lnTo>
                  <a:pt x="336803" y="163829"/>
                </a:lnTo>
                <a:lnTo>
                  <a:pt x="353567" y="151637"/>
                </a:lnTo>
                <a:lnTo>
                  <a:pt x="370332" y="140969"/>
                </a:lnTo>
                <a:lnTo>
                  <a:pt x="387096" y="129539"/>
                </a:lnTo>
                <a:lnTo>
                  <a:pt x="421386" y="108965"/>
                </a:lnTo>
                <a:lnTo>
                  <a:pt x="455675" y="90677"/>
                </a:lnTo>
                <a:lnTo>
                  <a:pt x="491489" y="74675"/>
                </a:lnTo>
                <a:lnTo>
                  <a:pt x="509015" y="67055"/>
                </a:lnTo>
                <a:lnTo>
                  <a:pt x="545591" y="54101"/>
                </a:lnTo>
                <a:lnTo>
                  <a:pt x="583691" y="42671"/>
                </a:lnTo>
                <a:lnTo>
                  <a:pt x="603503" y="38099"/>
                </a:lnTo>
                <a:lnTo>
                  <a:pt x="624077" y="32765"/>
                </a:lnTo>
                <a:lnTo>
                  <a:pt x="685800" y="21335"/>
                </a:lnTo>
                <a:lnTo>
                  <a:pt x="750570" y="13715"/>
                </a:lnTo>
                <a:lnTo>
                  <a:pt x="815339" y="9143"/>
                </a:lnTo>
                <a:lnTo>
                  <a:pt x="837438" y="9143"/>
                </a:lnTo>
                <a:lnTo>
                  <a:pt x="859536" y="8381"/>
                </a:lnTo>
                <a:lnTo>
                  <a:pt x="998601" y="8381"/>
                </a:lnTo>
                <a:lnTo>
                  <a:pt x="988313" y="6857"/>
                </a:lnTo>
                <a:lnTo>
                  <a:pt x="966977" y="4571"/>
                </a:lnTo>
                <a:lnTo>
                  <a:pt x="924306" y="1523"/>
                </a:lnTo>
                <a:lnTo>
                  <a:pt x="880872" y="0"/>
                </a:lnTo>
                <a:close/>
              </a:path>
              <a:path w="1567814" h="476250">
                <a:moveTo>
                  <a:pt x="1525357" y="413755"/>
                </a:moveTo>
                <a:lnTo>
                  <a:pt x="1498853" y="430529"/>
                </a:lnTo>
                <a:lnTo>
                  <a:pt x="1567434" y="471677"/>
                </a:lnTo>
                <a:lnTo>
                  <a:pt x="1562598" y="425957"/>
                </a:lnTo>
                <a:lnTo>
                  <a:pt x="1534667" y="425957"/>
                </a:lnTo>
                <a:lnTo>
                  <a:pt x="1531620" y="423671"/>
                </a:lnTo>
                <a:lnTo>
                  <a:pt x="1525357" y="413755"/>
                </a:lnTo>
                <a:close/>
              </a:path>
              <a:path w="1567814" h="476250">
                <a:moveTo>
                  <a:pt x="1532864" y="409004"/>
                </a:moveTo>
                <a:lnTo>
                  <a:pt x="1525357" y="413755"/>
                </a:lnTo>
                <a:lnTo>
                  <a:pt x="1531620" y="423671"/>
                </a:lnTo>
                <a:lnTo>
                  <a:pt x="1534667" y="425957"/>
                </a:lnTo>
                <a:lnTo>
                  <a:pt x="1537715" y="425195"/>
                </a:lnTo>
                <a:lnTo>
                  <a:pt x="1539239" y="422147"/>
                </a:lnTo>
                <a:lnTo>
                  <a:pt x="1539239" y="419099"/>
                </a:lnTo>
                <a:lnTo>
                  <a:pt x="1532864" y="409004"/>
                </a:lnTo>
                <a:close/>
              </a:path>
              <a:path w="1567814" h="476250">
                <a:moveTo>
                  <a:pt x="1559052" y="392429"/>
                </a:moveTo>
                <a:lnTo>
                  <a:pt x="1532864" y="409004"/>
                </a:lnTo>
                <a:lnTo>
                  <a:pt x="1539239" y="419099"/>
                </a:lnTo>
                <a:lnTo>
                  <a:pt x="1539239" y="422147"/>
                </a:lnTo>
                <a:lnTo>
                  <a:pt x="1537715" y="425195"/>
                </a:lnTo>
                <a:lnTo>
                  <a:pt x="1534667" y="425957"/>
                </a:lnTo>
                <a:lnTo>
                  <a:pt x="1562598" y="425957"/>
                </a:lnTo>
                <a:lnTo>
                  <a:pt x="1559052" y="392429"/>
                </a:lnTo>
                <a:close/>
              </a:path>
              <a:path w="1567814" h="476250">
                <a:moveTo>
                  <a:pt x="998601" y="8381"/>
                </a:moveTo>
                <a:lnTo>
                  <a:pt x="859536" y="8381"/>
                </a:lnTo>
                <a:lnTo>
                  <a:pt x="880872" y="9143"/>
                </a:lnTo>
                <a:lnTo>
                  <a:pt x="902970" y="9143"/>
                </a:lnTo>
                <a:lnTo>
                  <a:pt x="966215" y="13715"/>
                </a:lnTo>
                <a:lnTo>
                  <a:pt x="1008126" y="18287"/>
                </a:lnTo>
                <a:lnTo>
                  <a:pt x="1028700" y="21335"/>
                </a:lnTo>
                <a:lnTo>
                  <a:pt x="1086612" y="32765"/>
                </a:lnTo>
                <a:lnTo>
                  <a:pt x="1105662" y="38099"/>
                </a:lnTo>
                <a:lnTo>
                  <a:pt x="1123950" y="42671"/>
                </a:lnTo>
                <a:lnTo>
                  <a:pt x="1175003" y="60197"/>
                </a:lnTo>
                <a:lnTo>
                  <a:pt x="1221486" y="82295"/>
                </a:lnTo>
                <a:lnTo>
                  <a:pt x="1264920" y="108965"/>
                </a:lnTo>
                <a:lnTo>
                  <a:pt x="1306067" y="140207"/>
                </a:lnTo>
                <a:lnTo>
                  <a:pt x="1344929" y="176021"/>
                </a:lnTo>
                <a:lnTo>
                  <a:pt x="1392936" y="227837"/>
                </a:lnTo>
                <a:lnTo>
                  <a:pt x="1437894" y="284987"/>
                </a:lnTo>
                <a:lnTo>
                  <a:pt x="1481327" y="345947"/>
                </a:lnTo>
                <a:lnTo>
                  <a:pt x="1501902" y="377951"/>
                </a:lnTo>
                <a:lnTo>
                  <a:pt x="1522476" y="409193"/>
                </a:lnTo>
                <a:lnTo>
                  <a:pt x="1525357" y="413755"/>
                </a:lnTo>
                <a:lnTo>
                  <a:pt x="1532864" y="409004"/>
                </a:lnTo>
                <a:lnTo>
                  <a:pt x="1530096" y="404621"/>
                </a:lnTo>
                <a:lnTo>
                  <a:pt x="1466850" y="310133"/>
                </a:lnTo>
                <a:lnTo>
                  <a:pt x="1399794" y="221741"/>
                </a:lnTo>
                <a:lnTo>
                  <a:pt x="1351026" y="169163"/>
                </a:lnTo>
                <a:lnTo>
                  <a:pt x="1312164" y="133349"/>
                </a:lnTo>
                <a:lnTo>
                  <a:pt x="1270253" y="101345"/>
                </a:lnTo>
                <a:lnTo>
                  <a:pt x="1240536" y="83057"/>
                </a:lnTo>
                <a:lnTo>
                  <a:pt x="1226058" y="73913"/>
                </a:lnTo>
                <a:lnTo>
                  <a:pt x="1178052" y="51815"/>
                </a:lnTo>
                <a:lnTo>
                  <a:pt x="1126236" y="34289"/>
                </a:lnTo>
                <a:lnTo>
                  <a:pt x="1069848" y="19811"/>
                </a:lnTo>
                <a:lnTo>
                  <a:pt x="1050036" y="16001"/>
                </a:lnTo>
                <a:lnTo>
                  <a:pt x="998601" y="83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" name="object 34"/>
          <p:cNvSpPr/>
          <p:nvPr/>
        </p:nvSpPr>
        <p:spPr>
          <a:xfrm>
            <a:off x="2928514" y="7646987"/>
            <a:ext cx="1468702" cy="412397"/>
          </a:xfrm>
          <a:custGeom>
            <a:avLst/>
            <a:gdLst/>
            <a:ahLst/>
            <a:cxnLst/>
            <a:rect l="l" t="t" r="r" b="b"/>
            <a:pathLst>
              <a:path w="1510664" h="424179">
                <a:moveTo>
                  <a:pt x="4571" y="0"/>
                </a:moveTo>
                <a:lnTo>
                  <a:pt x="1524" y="1524"/>
                </a:lnTo>
                <a:lnTo>
                  <a:pt x="0" y="4572"/>
                </a:lnTo>
                <a:lnTo>
                  <a:pt x="1524" y="7620"/>
                </a:lnTo>
                <a:lnTo>
                  <a:pt x="60197" y="64770"/>
                </a:lnTo>
                <a:lnTo>
                  <a:pt x="119633" y="121158"/>
                </a:lnTo>
                <a:lnTo>
                  <a:pt x="149351" y="148590"/>
                </a:lnTo>
                <a:lnTo>
                  <a:pt x="210312" y="201930"/>
                </a:lnTo>
                <a:lnTo>
                  <a:pt x="240791" y="226314"/>
                </a:lnTo>
                <a:lnTo>
                  <a:pt x="256793" y="238506"/>
                </a:lnTo>
                <a:lnTo>
                  <a:pt x="272034" y="250698"/>
                </a:lnTo>
                <a:lnTo>
                  <a:pt x="304038" y="273558"/>
                </a:lnTo>
                <a:lnTo>
                  <a:pt x="336041" y="294894"/>
                </a:lnTo>
                <a:lnTo>
                  <a:pt x="384810" y="324612"/>
                </a:lnTo>
                <a:lnTo>
                  <a:pt x="401574" y="332994"/>
                </a:lnTo>
                <a:lnTo>
                  <a:pt x="418338" y="342138"/>
                </a:lnTo>
                <a:lnTo>
                  <a:pt x="435101" y="349758"/>
                </a:lnTo>
                <a:lnTo>
                  <a:pt x="452627" y="357378"/>
                </a:lnTo>
                <a:lnTo>
                  <a:pt x="470153" y="364236"/>
                </a:lnTo>
                <a:lnTo>
                  <a:pt x="486917" y="371094"/>
                </a:lnTo>
                <a:lnTo>
                  <a:pt x="505205" y="377190"/>
                </a:lnTo>
                <a:lnTo>
                  <a:pt x="522731" y="382524"/>
                </a:lnTo>
                <a:lnTo>
                  <a:pt x="541781" y="387858"/>
                </a:lnTo>
                <a:lnTo>
                  <a:pt x="560069" y="393192"/>
                </a:lnTo>
                <a:lnTo>
                  <a:pt x="598931" y="401574"/>
                </a:lnTo>
                <a:lnTo>
                  <a:pt x="639317" y="409194"/>
                </a:lnTo>
                <a:lnTo>
                  <a:pt x="722376" y="419100"/>
                </a:lnTo>
                <a:lnTo>
                  <a:pt x="764286" y="422148"/>
                </a:lnTo>
                <a:lnTo>
                  <a:pt x="806958" y="423672"/>
                </a:lnTo>
                <a:lnTo>
                  <a:pt x="848867" y="423672"/>
                </a:lnTo>
                <a:lnTo>
                  <a:pt x="890777" y="422148"/>
                </a:lnTo>
                <a:lnTo>
                  <a:pt x="931926" y="419100"/>
                </a:lnTo>
                <a:lnTo>
                  <a:pt x="972312" y="414528"/>
                </a:lnTo>
                <a:lnTo>
                  <a:pt x="806958" y="414528"/>
                </a:lnTo>
                <a:lnTo>
                  <a:pt x="765048" y="413004"/>
                </a:lnTo>
                <a:lnTo>
                  <a:pt x="701801" y="408432"/>
                </a:lnTo>
                <a:lnTo>
                  <a:pt x="621029" y="397002"/>
                </a:lnTo>
                <a:lnTo>
                  <a:pt x="562355" y="384048"/>
                </a:lnTo>
                <a:lnTo>
                  <a:pt x="508253" y="368808"/>
                </a:lnTo>
                <a:lnTo>
                  <a:pt x="456438" y="348996"/>
                </a:lnTo>
                <a:lnTo>
                  <a:pt x="438912" y="341376"/>
                </a:lnTo>
                <a:lnTo>
                  <a:pt x="372617" y="307086"/>
                </a:lnTo>
                <a:lnTo>
                  <a:pt x="324612" y="277368"/>
                </a:lnTo>
                <a:lnTo>
                  <a:pt x="308610" y="265938"/>
                </a:lnTo>
                <a:lnTo>
                  <a:pt x="293369" y="255270"/>
                </a:lnTo>
                <a:lnTo>
                  <a:pt x="277367" y="243840"/>
                </a:lnTo>
                <a:lnTo>
                  <a:pt x="246887" y="219456"/>
                </a:lnTo>
                <a:lnTo>
                  <a:pt x="215645" y="195072"/>
                </a:lnTo>
                <a:lnTo>
                  <a:pt x="155447" y="142494"/>
                </a:lnTo>
                <a:lnTo>
                  <a:pt x="125730" y="115062"/>
                </a:lnTo>
                <a:lnTo>
                  <a:pt x="66293" y="58674"/>
                </a:lnTo>
                <a:lnTo>
                  <a:pt x="7619" y="762"/>
                </a:lnTo>
                <a:lnTo>
                  <a:pt x="4571" y="0"/>
                </a:lnTo>
                <a:close/>
              </a:path>
              <a:path w="1510664" h="424179">
                <a:moveTo>
                  <a:pt x="1465835" y="61092"/>
                </a:moveTo>
                <a:lnTo>
                  <a:pt x="1427226" y="115062"/>
                </a:lnTo>
                <a:lnTo>
                  <a:pt x="1385315" y="169164"/>
                </a:lnTo>
                <a:lnTo>
                  <a:pt x="1341881" y="220218"/>
                </a:lnTo>
                <a:lnTo>
                  <a:pt x="1307591" y="255270"/>
                </a:lnTo>
                <a:lnTo>
                  <a:pt x="1271015" y="288036"/>
                </a:lnTo>
                <a:lnTo>
                  <a:pt x="1245869" y="307086"/>
                </a:lnTo>
                <a:lnTo>
                  <a:pt x="1232915" y="316992"/>
                </a:lnTo>
                <a:lnTo>
                  <a:pt x="1191767" y="342138"/>
                </a:lnTo>
                <a:lnTo>
                  <a:pt x="1177289" y="348996"/>
                </a:lnTo>
                <a:lnTo>
                  <a:pt x="1162812" y="356616"/>
                </a:lnTo>
                <a:lnTo>
                  <a:pt x="1100327" y="379476"/>
                </a:lnTo>
                <a:lnTo>
                  <a:pt x="1047750" y="393192"/>
                </a:lnTo>
                <a:lnTo>
                  <a:pt x="971550" y="406146"/>
                </a:lnTo>
                <a:lnTo>
                  <a:pt x="890777" y="413004"/>
                </a:lnTo>
                <a:lnTo>
                  <a:pt x="848867" y="414528"/>
                </a:lnTo>
                <a:lnTo>
                  <a:pt x="972312" y="414528"/>
                </a:lnTo>
                <a:lnTo>
                  <a:pt x="1011936" y="409194"/>
                </a:lnTo>
                <a:lnTo>
                  <a:pt x="1067562" y="397764"/>
                </a:lnTo>
                <a:lnTo>
                  <a:pt x="1119377" y="382524"/>
                </a:lnTo>
                <a:lnTo>
                  <a:pt x="1181100" y="357378"/>
                </a:lnTo>
                <a:lnTo>
                  <a:pt x="1223772" y="332994"/>
                </a:lnTo>
                <a:lnTo>
                  <a:pt x="1277112" y="294894"/>
                </a:lnTo>
                <a:lnTo>
                  <a:pt x="1325879" y="250698"/>
                </a:lnTo>
                <a:lnTo>
                  <a:pt x="1370838" y="201168"/>
                </a:lnTo>
                <a:lnTo>
                  <a:pt x="1413510" y="148590"/>
                </a:lnTo>
                <a:lnTo>
                  <a:pt x="1434084" y="120396"/>
                </a:lnTo>
                <a:lnTo>
                  <a:pt x="1454658" y="92964"/>
                </a:lnTo>
                <a:lnTo>
                  <a:pt x="1473121" y="66108"/>
                </a:lnTo>
                <a:lnTo>
                  <a:pt x="1465835" y="61092"/>
                </a:lnTo>
                <a:close/>
              </a:path>
              <a:path w="1510664" h="424179">
                <a:moveTo>
                  <a:pt x="1503799" y="49530"/>
                </a:moveTo>
                <a:lnTo>
                  <a:pt x="1479041" y="49530"/>
                </a:lnTo>
                <a:lnTo>
                  <a:pt x="1480565" y="52578"/>
                </a:lnTo>
                <a:lnTo>
                  <a:pt x="1479803" y="56388"/>
                </a:lnTo>
                <a:lnTo>
                  <a:pt x="1473121" y="66108"/>
                </a:lnTo>
                <a:lnTo>
                  <a:pt x="1498853" y="83820"/>
                </a:lnTo>
                <a:lnTo>
                  <a:pt x="1503799" y="49530"/>
                </a:lnTo>
                <a:close/>
              </a:path>
              <a:path w="1510664" h="424179">
                <a:moveTo>
                  <a:pt x="1479041" y="49530"/>
                </a:moveTo>
                <a:lnTo>
                  <a:pt x="1475231" y="49530"/>
                </a:lnTo>
                <a:lnTo>
                  <a:pt x="1472946" y="51054"/>
                </a:lnTo>
                <a:lnTo>
                  <a:pt x="1465835" y="61092"/>
                </a:lnTo>
                <a:lnTo>
                  <a:pt x="1473121" y="66108"/>
                </a:lnTo>
                <a:lnTo>
                  <a:pt x="1479803" y="56388"/>
                </a:lnTo>
                <a:lnTo>
                  <a:pt x="1480565" y="52578"/>
                </a:lnTo>
                <a:lnTo>
                  <a:pt x="1479041" y="49530"/>
                </a:lnTo>
                <a:close/>
              </a:path>
              <a:path w="1510664" h="424179">
                <a:moveTo>
                  <a:pt x="1510284" y="4572"/>
                </a:moveTo>
                <a:lnTo>
                  <a:pt x="1440179" y="43434"/>
                </a:lnTo>
                <a:lnTo>
                  <a:pt x="1465835" y="61092"/>
                </a:lnTo>
                <a:lnTo>
                  <a:pt x="1472946" y="51054"/>
                </a:lnTo>
                <a:lnTo>
                  <a:pt x="1475231" y="49530"/>
                </a:lnTo>
                <a:lnTo>
                  <a:pt x="1503799" y="49530"/>
                </a:lnTo>
                <a:lnTo>
                  <a:pt x="1510284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" name="object 35"/>
          <p:cNvSpPr/>
          <p:nvPr/>
        </p:nvSpPr>
        <p:spPr>
          <a:xfrm>
            <a:off x="2928513" y="7646987"/>
            <a:ext cx="1154465" cy="311150"/>
          </a:xfrm>
          <a:custGeom>
            <a:avLst/>
            <a:gdLst/>
            <a:ahLst/>
            <a:cxnLst/>
            <a:rect l="l" t="t" r="r" b="b"/>
            <a:pathLst>
              <a:path w="1187450" h="320040">
                <a:moveTo>
                  <a:pt x="4571" y="0"/>
                </a:moveTo>
                <a:lnTo>
                  <a:pt x="1524" y="1524"/>
                </a:lnTo>
                <a:lnTo>
                  <a:pt x="0" y="4572"/>
                </a:lnTo>
                <a:lnTo>
                  <a:pt x="1524" y="7620"/>
                </a:lnTo>
                <a:lnTo>
                  <a:pt x="48006" y="50292"/>
                </a:lnTo>
                <a:lnTo>
                  <a:pt x="70865" y="71628"/>
                </a:lnTo>
                <a:lnTo>
                  <a:pt x="118109" y="113538"/>
                </a:lnTo>
                <a:lnTo>
                  <a:pt x="165353" y="153162"/>
                </a:lnTo>
                <a:lnTo>
                  <a:pt x="214121" y="189738"/>
                </a:lnTo>
                <a:lnTo>
                  <a:pt x="264413" y="223266"/>
                </a:lnTo>
                <a:lnTo>
                  <a:pt x="316229" y="252222"/>
                </a:lnTo>
                <a:lnTo>
                  <a:pt x="342900" y="264414"/>
                </a:lnTo>
                <a:lnTo>
                  <a:pt x="355853" y="270510"/>
                </a:lnTo>
                <a:lnTo>
                  <a:pt x="369569" y="275844"/>
                </a:lnTo>
                <a:lnTo>
                  <a:pt x="383286" y="280416"/>
                </a:lnTo>
                <a:lnTo>
                  <a:pt x="397763" y="284988"/>
                </a:lnTo>
                <a:lnTo>
                  <a:pt x="411479" y="289560"/>
                </a:lnTo>
                <a:lnTo>
                  <a:pt x="486917" y="306324"/>
                </a:lnTo>
                <a:lnTo>
                  <a:pt x="551688" y="314706"/>
                </a:lnTo>
                <a:lnTo>
                  <a:pt x="617981" y="319278"/>
                </a:lnTo>
                <a:lnTo>
                  <a:pt x="651510" y="320040"/>
                </a:lnTo>
                <a:lnTo>
                  <a:pt x="684276" y="319278"/>
                </a:lnTo>
                <a:lnTo>
                  <a:pt x="717041" y="317754"/>
                </a:lnTo>
                <a:lnTo>
                  <a:pt x="749046" y="314706"/>
                </a:lnTo>
                <a:lnTo>
                  <a:pt x="780288" y="310896"/>
                </a:lnTo>
                <a:lnTo>
                  <a:pt x="651510" y="310896"/>
                </a:lnTo>
                <a:lnTo>
                  <a:pt x="618743" y="310134"/>
                </a:lnTo>
                <a:lnTo>
                  <a:pt x="552450" y="306324"/>
                </a:lnTo>
                <a:lnTo>
                  <a:pt x="457962" y="291846"/>
                </a:lnTo>
                <a:lnTo>
                  <a:pt x="443484" y="288036"/>
                </a:lnTo>
                <a:lnTo>
                  <a:pt x="428243" y="284226"/>
                </a:lnTo>
                <a:lnTo>
                  <a:pt x="414527" y="280416"/>
                </a:lnTo>
                <a:lnTo>
                  <a:pt x="400050" y="276606"/>
                </a:lnTo>
                <a:lnTo>
                  <a:pt x="386334" y="272034"/>
                </a:lnTo>
                <a:lnTo>
                  <a:pt x="373379" y="267462"/>
                </a:lnTo>
                <a:lnTo>
                  <a:pt x="359663" y="262128"/>
                </a:lnTo>
                <a:lnTo>
                  <a:pt x="346710" y="256032"/>
                </a:lnTo>
                <a:lnTo>
                  <a:pt x="332993" y="250698"/>
                </a:lnTo>
                <a:lnTo>
                  <a:pt x="320039" y="243840"/>
                </a:lnTo>
                <a:lnTo>
                  <a:pt x="307086" y="237744"/>
                </a:lnTo>
                <a:lnTo>
                  <a:pt x="294131" y="230124"/>
                </a:lnTo>
                <a:lnTo>
                  <a:pt x="243839" y="199644"/>
                </a:lnTo>
                <a:lnTo>
                  <a:pt x="195071" y="164592"/>
                </a:lnTo>
                <a:lnTo>
                  <a:pt x="147065" y="126492"/>
                </a:lnTo>
                <a:lnTo>
                  <a:pt x="100583" y="86106"/>
                </a:lnTo>
                <a:lnTo>
                  <a:pt x="76962" y="65532"/>
                </a:lnTo>
                <a:lnTo>
                  <a:pt x="7619" y="762"/>
                </a:lnTo>
                <a:lnTo>
                  <a:pt x="4571" y="0"/>
                </a:lnTo>
                <a:close/>
              </a:path>
              <a:path w="1187450" h="320040">
                <a:moveTo>
                  <a:pt x="1142236" y="59895"/>
                </a:moveTo>
                <a:lnTo>
                  <a:pt x="1105662" y="107442"/>
                </a:lnTo>
                <a:lnTo>
                  <a:pt x="1072134" y="146304"/>
                </a:lnTo>
                <a:lnTo>
                  <a:pt x="1037081" y="182880"/>
                </a:lnTo>
                <a:lnTo>
                  <a:pt x="998981" y="215646"/>
                </a:lnTo>
                <a:lnTo>
                  <a:pt x="958596" y="243840"/>
                </a:lnTo>
                <a:lnTo>
                  <a:pt x="947927" y="250698"/>
                </a:lnTo>
                <a:lnTo>
                  <a:pt x="936498" y="256032"/>
                </a:lnTo>
                <a:lnTo>
                  <a:pt x="925829" y="262128"/>
                </a:lnTo>
                <a:lnTo>
                  <a:pt x="914400" y="267462"/>
                </a:lnTo>
                <a:lnTo>
                  <a:pt x="877824" y="280416"/>
                </a:lnTo>
                <a:lnTo>
                  <a:pt x="838200" y="291846"/>
                </a:lnTo>
                <a:lnTo>
                  <a:pt x="809243" y="297180"/>
                </a:lnTo>
                <a:lnTo>
                  <a:pt x="794765" y="300228"/>
                </a:lnTo>
                <a:lnTo>
                  <a:pt x="748284" y="306324"/>
                </a:lnTo>
                <a:lnTo>
                  <a:pt x="684276" y="310134"/>
                </a:lnTo>
                <a:lnTo>
                  <a:pt x="651510" y="310896"/>
                </a:lnTo>
                <a:lnTo>
                  <a:pt x="780288" y="310896"/>
                </a:lnTo>
                <a:lnTo>
                  <a:pt x="839724" y="300228"/>
                </a:lnTo>
                <a:lnTo>
                  <a:pt x="880110" y="289560"/>
                </a:lnTo>
                <a:lnTo>
                  <a:pt x="917448" y="275844"/>
                </a:lnTo>
                <a:lnTo>
                  <a:pt x="951738" y="258318"/>
                </a:lnTo>
                <a:lnTo>
                  <a:pt x="963167" y="252222"/>
                </a:lnTo>
                <a:lnTo>
                  <a:pt x="973836" y="245364"/>
                </a:lnTo>
                <a:lnTo>
                  <a:pt x="984503" y="237744"/>
                </a:lnTo>
                <a:lnTo>
                  <a:pt x="994410" y="230886"/>
                </a:lnTo>
                <a:lnTo>
                  <a:pt x="1043177" y="189738"/>
                </a:lnTo>
                <a:lnTo>
                  <a:pt x="1078991" y="152400"/>
                </a:lnTo>
                <a:lnTo>
                  <a:pt x="1112519" y="112776"/>
                </a:lnTo>
                <a:lnTo>
                  <a:pt x="1144524" y="71628"/>
                </a:lnTo>
                <a:lnTo>
                  <a:pt x="1149268" y="64985"/>
                </a:lnTo>
                <a:lnTo>
                  <a:pt x="1142236" y="59895"/>
                </a:lnTo>
                <a:close/>
              </a:path>
              <a:path w="1187450" h="320040">
                <a:moveTo>
                  <a:pt x="1180027" y="48006"/>
                </a:moveTo>
                <a:lnTo>
                  <a:pt x="1152143" y="48006"/>
                </a:lnTo>
                <a:lnTo>
                  <a:pt x="1155191" y="48768"/>
                </a:lnTo>
                <a:lnTo>
                  <a:pt x="1156715" y="51816"/>
                </a:lnTo>
                <a:lnTo>
                  <a:pt x="1155953" y="55626"/>
                </a:lnTo>
                <a:lnTo>
                  <a:pt x="1149268" y="64985"/>
                </a:lnTo>
                <a:lnTo>
                  <a:pt x="1174241" y="83058"/>
                </a:lnTo>
                <a:lnTo>
                  <a:pt x="1180027" y="48006"/>
                </a:lnTo>
                <a:close/>
              </a:path>
              <a:path w="1187450" h="320040">
                <a:moveTo>
                  <a:pt x="1152143" y="48006"/>
                </a:moveTo>
                <a:lnTo>
                  <a:pt x="1149096" y="50292"/>
                </a:lnTo>
                <a:lnTo>
                  <a:pt x="1142236" y="59895"/>
                </a:lnTo>
                <a:lnTo>
                  <a:pt x="1149268" y="64985"/>
                </a:lnTo>
                <a:lnTo>
                  <a:pt x="1155953" y="55626"/>
                </a:lnTo>
                <a:lnTo>
                  <a:pt x="1156715" y="51816"/>
                </a:lnTo>
                <a:lnTo>
                  <a:pt x="1155191" y="48768"/>
                </a:lnTo>
                <a:lnTo>
                  <a:pt x="1152143" y="48006"/>
                </a:lnTo>
                <a:close/>
              </a:path>
              <a:path w="1187450" h="320040">
                <a:moveTo>
                  <a:pt x="1187196" y="4572"/>
                </a:moveTo>
                <a:lnTo>
                  <a:pt x="1116329" y="41148"/>
                </a:lnTo>
                <a:lnTo>
                  <a:pt x="1142236" y="59895"/>
                </a:lnTo>
                <a:lnTo>
                  <a:pt x="1149096" y="50292"/>
                </a:lnTo>
                <a:lnTo>
                  <a:pt x="1152143" y="48006"/>
                </a:lnTo>
                <a:lnTo>
                  <a:pt x="1180027" y="48006"/>
                </a:lnTo>
                <a:lnTo>
                  <a:pt x="1187196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" name="object 36"/>
          <p:cNvSpPr/>
          <p:nvPr/>
        </p:nvSpPr>
        <p:spPr>
          <a:xfrm>
            <a:off x="2196570" y="7646987"/>
            <a:ext cx="632178" cy="210520"/>
          </a:xfrm>
          <a:custGeom>
            <a:avLst/>
            <a:gdLst/>
            <a:ahLst/>
            <a:cxnLst/>
            <a:rect l="l" t="t" r="r" b="b"/>
            <a:pathLst>
              <a:path w="650239" h="216534">
                <a:moveTo>
                  <a:pt x="5333" y="0"/>
                </a:moveTo>
                <a:lnTo>
                  <a:pt x="1524" y="762"/>
                </a:lnTo>
                <a:lnTo>
                  <a:pt x="0" y="3810"/>
                </a:lnTo>
                <a:lnTo>
                  <a:pt x="1524" y="6858"/>
                </a:lnTo>
                <a:lnTo>
                  <a:pt x="26669" y="35814"/>
                </a:lnTo>
                <a:lnTo>
                  <a:pt x="77724" y="91440"/>
                </a:lnTo>
                <a:lnTo>
                  <a:pt x="117347" y="128778"/>
                </a:lnTo>
                <a:lnTo>
                  <a:pt x="159257" y="161544"/>
                </a:lnTo>
                <a:lnTo>
                  <a:pt x="202692" y="186690"/>
                </a:lnTo>
                <a:lnTo>
                  <a:pt x="249936" y="202692"/>
                </a:lnTo>
                <a:lnTo>
                  <a:pt x="320801" y="214884"/>
                </a:lnTo>
                <a:lnTo>
                  <a:pt x="357377" y="216408"/>
                </a:lnTo>
                <a:lnTo>
                  <a:pt x="393953" y="214884"/>
                </a:lnTo>
                <a:lnTo>
                  <a:pt x="428244" y="210312"/>
                </a:lnTo>
                <a:lnTo>
                  <a:pt x="445007" y="207264"/>
                </a:lnTo>
                <a:lnTo>
                  <a:pt x="357377" y="207264"/>
                </a:lnTo>
                <a:lnTo>
                  <a:pt x="321563" y="205740"/>
                </a:lnTo>
                <a:lnTo>
                  <a:pt x="269747" y="198120"/>
                </a:lnTo>
                <a:lnTo>
                  <a:pt x="221742" y="184404"/>
                </a:lnTo>
                <a:lnTo>
                  <a:pt x="178307" y="163068"/>
                </a:lnTo>
                <a:lnTo>
                  <a:pt x="137159" y="133350"/>
                </a:lnTo>
                <a:lnTo>
                  <a:pt x="123443" y="122682"/>
                </a:lnTo>
                <a:lnTo>
                  <a:pt x="97536" y="98298"/>
                </a:lnTo>
                <a:lnTo>
                  <a:pt x="84581" y="85344"/>
                </a:lnTo>
                <a:lnTo>
                  <a:pt x="58674" y="57912"/>
                </a:lnTo>
                <a:lnTo>
                  <a:pt x="8381" y="1524"/>
                </a:lnTo>
                <a:lnTo>
                  <a:pt x="5333" y="0"/>
                </a:lnTo>
                <a:close/>
              </a:path>
              <a:path w="650239" h="216534">
                <a:moveTo>
                  <a:pt x="609305" y="63325"/>
                </a:moveTo>
                <a:lnTo>
                  <a:pt x="576071" y="111252"/>
                </a:lnTo>
                <a:lnTo>
                  <a:pt x="545592" y="144780"/>
                </a:lnTo>
                <a:lnTo>
                  <a:pt x="512063" y="171450"/>
                </a:lnTo>
                <a:lnTo>
                  <a:pt x="473201" y="189738"/>
                </a:lnTo>
                <a:lnTo>
                  <a:pt x="409956" y="204216"/>
                </a:lnTo>
                <a:lnTo>
                  <a:pt x="357377" y="207264"/>
                </a:lnTo>
                <a:lnTo>
                  <a:pt x="445007" y="207264"/>
                </a:lnTo>
                <a:lnTo>
                  <a:pt x="489965" y="192786"/>
                </a:lnTo>
                <a:lnTo>
                  <a:pt x="528827" y="170688"/>
                </a:lnTo>
                <a:lnTo>
                  <a:pt x="562356" y="140208"/>
                </a:lnTo>
                <a:lnTo>
                  <a:pt x="592074" y="103632"/>
                </a:lnTo>
                <a:lnTo>
                  <a:pt x="601980" y="90678"/>
                </a:lnTo>
                <a:lnTo>
                  <a:pt x="611124" y="77724"/>
                </a:lnTo>
                <a:lnTo>
                  <a:pt x="617130" y="67962"/>
                </a:lnTo>
                <a:lnTo>
                  <a:pt x="609305" y="63325"/>
                </a:lnTo>
                <a:close/>
              </a:path>
              <a:path w="650239" h="216534">
                <a:moveTo>
                  <a:pt x="646410" y="51054"/>
                </a:moveTo>
                <a:lnTo>
                  <a:pt x="617982" y="51054"/>
                </a:lnTo>
                <a:lnTo>
                  <a:pt x="621792" y="51816"/>
                </a:lnTo>
                <a:lnTo>
                  <a:pt x="623315" y="54864"/>
                </a:lnTo>
                <a:lnTo>
                  <a:pt x="623315" y="57912"/>
                </a:lnTo>
                <a:lnTo>
                  <a:pt x="617130" y="67962"/>
                </a:lnTo>
                <a:lnTo>
                  <a:pt x="643889" y="83820"/>
                </a:lnTo>
                <a:lnTo>
                  <a:pt x="646410" y="51054"/>
                </a:lnTo>
                <a:close/>
              </a:path>
              <a:path w="650239" h="216534">
                <a:moveTo>
                  <a:pt x="617982" y="51054"/>
                </a:moveTo>
                <a:lnTo>
                  <a:pt x="615695" y="53340"/>
                </a:lnTo>
                <a:lnTo>
                  <a:pt x="609305" y="63325"/>
                </a:lnTo>
                <a:lnTo>
                  <a:pt x="617130" y="67962"/>
                </a:lnTo>
                <a:lnTo>
                  <a:pt x="623315" y="57912"/>
                </a:lnTo>
                <a:lnTo>
                  <a:pt x="623315" y="54864"/>
                </a:lnTo>
                <a:lnTo>
                  <a:pt x="621792" y="51816"/>
                </a:lnTo>
                <a:lnTo>
                  <a:pt x="617982" y="51054"/>
                </a:lnTo>
                <a:close/>
              </a:path>
              <a:path w="650239" h="216534">
                <a:moveTo>
                  <a:pt x="649986" y="4572"/>
                </a:moveTo>
                <a:lnTo>
                  <a:pt x="582168" y="47244"/>
                </a:lnTo>
                <a:lnTo>
                  <a:pt x="609305" y="63325"/>
                </a:lnTo>
                <a:lnTo>
                  <a:pt x="615695" y="53340"/>
                </a:lnTo>
                <a:lnTo>
                  <a:pt x="617982" y="51054"/>
                </a:lnTo>
                <a:lnTo>
                  <a:pt x="646410" y="51054"/>
                </a:lnTo>
                <a:lnTo>
                  <a:pt x="649986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7" name="object 37"/>
          <p:cNvSpPr/>
          <p:nvPr/>
        </p:nvSpPr>
        <p:spPr>
          <a:xfrm>
            <a:off x="2196570" y="7646987"/>
            <a:ext cx="945796" cy="311150"/>
          </a:xfrm>
          <a:custGeom>
            <a:avLst/>
            <a:gdLst/>
            <a:ahLst/>
            <a:cxnLst/>
            <a:rect l="l" t="t" r="r" b="b"/>
            <a:pathLst>
              <a:path w="972819" h="320040">
                <a:moveTo>
                  <a:pt x="5333" y="0"/>
                </a:moveTo>
                <a:lnTo>
                  <a:pt x="1524" y="762"/>
                </a:lnTo>
                <a:lnTo>
                  <a:pt x="0" y="3810"/>
                </a:lnTo>
                <a:lnTo>
                  <a:pt x="1524" y="6858"/>
                </a:lnTo>
                <a:lnTo>
                  <a:pt x="38862" y="50292"/>
                </a:lnTo>
                <a:lnTo>
                  <a:pt x="76962" y="92964"/>
                </a:lnTo>
                <a:lnTo>
                  <a:pt x="115824" y="133350"/>
                </a:lnTo>
                <a:lnTo>
                  <a:pt x="175259" y="189738"/>
                </a:lnTo>
                <a:lnTo>
                  <a:pt x="216407" y="223266"/>
                </a:lnTo>
                <a:lnTo>
                  <a:pt x="237744" y="237744"/>
                </a:lnTo>
                <a:lnTo>
                  <a:pt x="248412" y="245364"/>
                </a:lnTo>
                <a:lnTo>
                  <a:pt x="259080" y="251460"/>
                </a:lnTo>
                <a:lnTo>
                  <a:pt x="269747" y="258318"/>
                </a:lnTo>
                <a:lnTo>
                  <a:pt x="280415" y="264414"/>
                </a:lnTo>
                <a:lnTo>
                  <a:pt x="303275" y="275082"/>
                </a:lnTo>
                <a:lnTo>
                  <a:pt x="313944" y="280416"/>
                </a:lnTo>
                <a:lnTo>
                  <a:pt x="325374" y="284988"/>
                </a:lnTo>
                <a:lnTo>
                  <a:pt x="373380" y="300228"/>
                </a:lnTo>
                <a:lnTo>
                  <a:pt x="425195" y="310896"/>
                </a:lnTo>
                <a:lnTo>
                  <a:pt x="479297" y="317754"/>
                </a:lnTo>
                <a:lnTo>
                  <a:pt x="534162" y="320040"/>
                </a:lnTo>
                <a:lnTo>
                  <a:pt x="560832" y="319278"/>
                </a:lnTo>
                <a:lnTo>
                  <a:pt x="587501" y="317754"/>
                </a:lnTo>
                <a:lnTo>
                  <a:pt x="614171" y="314706"/>
                </a:lnTo>
                <a:lnTo>
                  <a:pt x="640080" y="310896"/>
                </a:lnTo>
                <a:lnTo>
                  <a:pt x="534162" y="310896"/>
                </a:lnTo>
                <a:lnTo>
                  <a:pt x="506730" y="310134"/>
                </a:lnTo>
                <a:lnTo>
                  <a:pt x="453389" y="306324"/>
                </a:lnTo>
                <a:lnTo>
                  <a:pt x="376427" y="291846"/>
                </a:lnTo>
                <a:lnTo>
                  <a:pt x="340613" y="280416"/>
                </a:lnTo>
                <a:lnTo>
                  <a:pt x="329183" y="276606"/>
                </a:lnTo>
                <a:lnTo>
                  <a:pt x="284988" y="256794"/>
                </a:lnTo>
                <a:lnTo>
                  <a:pt x="242315" y="230886"/>
                </a:lnTo>
                <a:lnTo>
                  <a:pt x="232409" y="223266"/>
                </a:lnTo>
                <a:lnTo>
                  <a:pt x="221742" y="215646"/>
                </a:lnTo>
                <a:lnTo>
                  <a:pt x="181356" y="182880"/>
                </a:lnTo>
                <a:lnTo>
                  <a:pt x="141731" y="146304"/>
                </a:lnTo>
                <a:lnTo>
                  <a:pt x="102869" y="107442"/>
                </a:lnTo>
                <a:lnTo>
                  <a:pt x="45719" y="44196"/>
                </a:lnTo>
                <a:lnTo>
                  <a:pt x="8381" y="1524"/>
                </a:lnTo>
                <a:lnTo>
                  <a:pt x="5333" y="0"/>
                </a:lnTo>
                <a:close/>
              </a:path>
              <a:path w="972819" h="320040">
                <a:moveTo>
                  <a:pt x="931879" y="63782"/>
                </a:moveTo>
                <a:lnTo>
                  <a:pt x="904494" y="107442"/>
                </a:lnTo>
                <a:lnTo>
                  <a:pt x="877062" y="147066"/>
                </a:lnTo>
                <a:lnTo>
                  <a:pt x="848868" y="183642"/>
                </a:lnTo>
                <a:lnTo>
                  <a:pt x="810006" y="224028"/>
                </a:lnTo>
                <a:lnTo>
                  <a:pt x="775715" y="250698"/>
                </a:lnTo>
                <a:lnTo>
                  <a:pt x="738377" y="272034"/>
                </a:lnTo>
                <a:lnTo>
                  <a:pt x="729233" y="276606"/>
                </a:lnTo>
                <a:lnTo>
                  <a:pt x="718565" y="280416"/>
                </a:lnTo>
                <a:lnTo>
                  <a:pt x="707897" y="284988"/>
                </a:lnTo>
                <a:lnTo>
                  <a:pt x="697230" y="288036"/>
                </a:lnTo>
                <a:lnTo>
                  <a:pt x="685800" y="291846"/>
                </a:lnTo>
                <a:lnTo>
                  <a:pt x="674369" y="294894"/>
                </a:lnTo>
                <a:lnTo>
                  <a:pt x="662939" y="297180"/>
                </a:lnTo>
                <a:lnTo>
                  <a:pt x="638556" y="302514"/>
                </a:lnTo>
                <a:lnTo>
                  <a:pt x="613409" y="306324"/>
                </a:lnTo>
                <a:lnTo>
                  <a:pt x="587501" y="308610"/>
                </a:lnTo>
                <a:lnTo>
                  <a:pt x="560832" y="310134"/>
                </a:lnTo>
                <a:lnTo>
                  <a:pt x="534162" y="310896"/>
                </a:lnTo>
                <a:lnTo>
                  <a:pt x="640080" y="310896"/>
                </a:lnTo>
                <a:lnTo>
                  <a:pt x="688847" y="300228"/>
                </a:lnTo>
                <a:lnTo>
                  <a:pt x="732282" y="284988"/>
                </a:lnTo>
                <a:lnTo>
                  <a:pt x="771144" y="264414"/>
                </a:lnTo>
                <a:lnTo>
                  <a:pt x="806957" y="237744"/>
                </a:lnTo>
                <a:lnTo>
                  <a:pt x="839724" y="206502"/>
                </a:lnTo>
                <a:lnTo>
                  <a:pt x="870203" y="171450"/>
                </a:lnTo>
                <a:lnTo>
                  <a:pt x="912113" y="112776"/>
                </a:lnTo>
                <a:lnTo>
                  <a:pt x="938021" y="70866"/>
                </a:lnTo>
                <a:lnTo>
                  <a:pt x="939523" y="68312"/>
                </a:lnTo>
                <a:lnTo>
                  <a:pt x="931879" y="63782"/>
                </a:lnTo>
                <a:close/>
              </a:path>
              <a:path w="972819" h="320040">
                <a:moveTo>
                  <a:pt x="969213" y="51054"/>
                </a:moveTo>
                <a:lnTo>
                  <a:pt x="941069" y="51054"/>
                </a:lnTo>
                <a:lnTo>
                  <a:pt x="944118" y="51816"/>
                </a:lnTo>
                <a:lnTo>
                  <a:pt x="946403" y="54864"/>
                </a:lnTo>
                <a:lnTo>
                  <a:pt x="945642" y="57912"/>
                </a:lnTo>
                <a:lnTo>
                  <a:pt x="939523" y="68312"/>
                </a:lnTo>
                <a:lnTo>
                  <a:pt x="966977" y="84582"/>
                </a:lnTo>
                <a:lnTo>
                  <a:pt x="969213" y="51054"/>
                </a:lnTo>
                <a:close/>
              </a:path>
              <a:path w="972819" h="320040">
                <a:moveTo>
                  <a:pt x="941069" y="51054"/>
                </a:moveTo>
                <a:lnTo>
                  <a:pt x="938021" y="53340"/>
                </a:lnTo>
                <a:lnTo>
                  <a:pt x="931879" y="63782"/>
                </a:lnTo>
                <a:lnTo>
                  <a:pt x="939523" y="68312"/>
                </a:lnTo>
                <a:lnTo>
                  <a:pt x="945642" y="57912"/>
                </a:lnTo>
                <a:lnTo>
                  <a:pt x="946403" y="54864"/>
                </a:lnTo>
                <a:lnTo>
                  <a:pt x="944118" y="51816"/>
                </a:lnTo>
                <a:lnTo>
                  <a:pt x="941069" y="51054"/>
                </a:lnTo>
                <a:close/>
              </a:path>
              <a:path w="972819" h="320040">
                <a:moveTo>
                  <a:pt x="972312" y="4572"/>
                </a:moveTo>
                <a:lnTo>
                  <a:pt x="905256" y="48006"/>
                </a:lnTo>
                <a:lnTo>
                  <a:pt x="931879" y="63782"/>
                </a:lnTo>
                <a:lnTo>
                  <a:pt x="938021" y="53340"/>
                </a:lnTo>
                <a:lnTo>
                  <a:pt x="941069" y="51054"/>
                </a:lnTo>
                <a:lnTo>
                  <a:pt x="969213" y="51054"/>
                </a:lnTo>
                <a:lnTo>
                  <a:pt x="972312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8" name="object 38"/>
          <p:cNvSpPr/>
          <p:nvPr/>
        </p:nvSpPr>
        <p:spPr>
          <a:xfrm>
            <a:off x="3137429" y="6759470"/>
            <a:ext cx="1886656" cy="513027"/>
          </a:xfrm>
          <a:custGeom>
            <a:avLst/>
            <a:gdLst/>
            <a:ahLst/>
            <a:cxnLst/>
            <a:rect l="l" t="t" r="r" b="b"/>
            <a:pathLst>
              <a:path w="1940560" h="527684">
                <a:moveTo>
                  <a:pt x="1062990" y="0"/>
                </a:moveTo>
                <a:lnTo>
                  <a:pt x="1008888" y="762"/>
                </a:lnTo>
                <a:lnTo>
                  <a:pt x="954785" y="3810"/>
                </a:lnTo>
                <a:lnTo>
                  <a:pt x="900683" y="8381"/>
                </a:lnTo>
                <a:lnTo>
                  <a:pt x="847344" y="14477"/>
                </a:lnTo>
                <a:lnTo>
                  <a:pt x="794766" y="22860"/>
                </a:lnTo>
                <a:lnTo>
                  <a:pt x="744474" y="32765"/>
                </a:lnTo>
                <a:lnTo>
                  <a:pt x="694944" y="44195"/>
                </a:lnTo>
                <a:lnTo>
                  <a:pt x="648462" y="57912"/>
                </a:lnTo>
                <a:lnTo>
                  <a:pt x="581406" y="82295"/>
                </a:lnTo>
                <a:lnTo>
                  <a:pt x="537209" y="102107"/>
                </a:lnTo>
                <a:lnTo>
                  <a:pt x="494538" y="123443"/>
                </a:lnTo>
                <a:lnTo>
                  <a:pt x="451866" y="147827"/>
                </a:lnTo>
                <a:lnTo>
                  <a:pt x="410718" y="173736"/>
                </a:lnTo>
                <a:lnTo>
                  <a:pt x="369569" y="201167"/>
                </a:lnTo>
                <a:lnTo>
                  <a:pt x="309371" y="245363"/>
                </a:lnTo>
                <a:lnTo>
                  <a:pt x="269747" y="277367"/>
                </a:lnTo>
                <a:lnTo>
                  <a:pt x="250697" y="293369"/>
                </a:lnTo>
                <a:lnTo>
                  <a:pt x="230885" y="309371"/>
                </a:lnTo>
                <a:lnTo>
                  <a:pt x="192024" y="342899"/>
                </a:lnTo>
                <a:lnTo>
                  <a:pt x="115062" y="412241"/>
                </a:lnTo>
                <a:lnTo>
                  <a:pt x="77724" y="448055"/>
                </a:lnTo>
                <a:lnTo>
                  <a:pt x="1524" y="519683"/>
                </a:lnTo>
                <a:lnTo>
                  <a:pt x="0" y="522731"/>
                </a:lnTo>
                <a:lnTo>
                  <a:pt x="1524" y="525779"/>
                </a:lnTo>
                <a:lnTo>
                  <a:pt x="4572" y="527303"/>
                </a:lnTo>
                <a:lnTo>
                  <a:pt x="7619" y="525779"/>
                </a:lnTo>
                <a:lnTo>
                  <a:pt x="83819" y="454151"/>
                </a:lnTo>
                <a:lnTo>
                  <a:pt x="160019" y="384047"/>
                </a:lnTo>
                <a:lnTo>
                  <a:pt x="198119" y="349757"/>
                </a:lnTo>
                <a:lnTo>
                  <a:pt x="236981" y="316229"/>
                </a:lnTo>
                <a:lnTo>
                  <a:pt x="256031" y="300227"/>
                </a:lnTo>
                <a:lnTo>
                  <a:pt x="275844" y="284225"/>
                </a:lnTo>
                <a:lnTo>
                  <a:pt x="294894" y="268224"/>
                </a:lnTo>
                <a:lnTo>
                  <a:pt x="334518" y="237743"/>
                </a:lnTo>
                <a:lnTo>
                  <a:pt x="355092" y="223265"/>
                </a:lnTo>
                <a:lnTo>
                  <a:pt x="374904" y="208787"/>
                </a:lnTo>
                <a:lnTo>
                  <a:pt x="415290" y="181355"/>
                </a:lnTo>
                <a:lnTo>
                  <a:pt x="457200" y="155448"/>
                </a:lnTo>
                <a:lnTo>
                  <a:pt x="499109" y="131825"/>
                </a:lnTo>
                <a:lnTo>
                  <a:pt x="519683" y="120395"/>
                </a:lnTo>
                <a:lnTo>
                  <a:pt x="563118" y="99821"/>
                </a:lnTo>
                <a:lnTo>
                  <a:pt x="606552" y="81533"/>
                </a:lnTo>
                <a:lnTo>
                  <a:pt x="651509" y="66293"/>
                </a:lnTo>
                <a:lnTo>
                  <a:pt x="697992" y="52577"/>
                </a:lnTo>
                <a:lnTo>
                  <a:pt x="745997" y="41148"/>
                </a:lnTo>
                <a:lnTo>
                  <a:pt x="796290" y="31241"/>
                </a:lnTo>
                <a:lnTo>
                  <a:pt x="848868" y="22860"/>
                </a:lnTo>
                <a:lnTo>
                  <a:pt x="901445" y="16763"/>
                </a:lnTo>
                <a:lnTo>
                  <a:pt x="954785" y="12191"/>
                </a:lnTo>
                <a:lnTo>
                  <a:pt x="1008888" y="9905"/>
                </a:lnTo>
                <a:lnTo>
                  <a:pt x="1063752" y="9143"/>
                </a:lnTo>
                <a:lnTo>
                  <a:pt x="1229391" y="9143"/>
                </a:lnTo>
                <a:lnTo>
                  <a:pt x="1223009" y="8381"/>
                </a:lnTo>
                <a:lnTo>
                  <a:pt x="1170432" y="3810"/>
                </a:lnTo>
                <a:lnTo>
                  <a:pt x="1117092" y="762"/>
                </a:lnTo>
                <a:lnTo>
                  <a:pt x="1062990" y="0"/>
                </a:lnTo>
                <a:close/>
              </a:path>
              <a:path w="1940560" h="527684">
                <a:moveTo>
                  <a:pt x="1895645" y="466610"/>
                </a:moveTo>
                <a:lnTo>
                  <a:pt x="1869947" y="484631"/>
                </a:lnTo>
                <a:lnTo>
                  <a:pt x="1940052" y="522731"/>
                </a:lnTo>
                <a:lnTo>
                  <a:pt x="1933677" y="478535"/>
                </a:lnTo>
                <a:lnTo>
                  <a:pt x="1905000" y="478535"/>
                </a:lnTo>
                <a:lnTo>
                  <a:pt x="1902714" y="476249"/>
                </a:lnTo>
                <a:lnTo>
                  <a:pt x="1895645" y="466610"/>
                </a:lnTo>
                <a:close/>
              </a:path>
              <a:path w="1940560" h="527684">
                <a:moveTo>
                  <a:pt x="1902759" y="461621"/>
                </a:moveTo>
                <a:lnTo>
                  <a:pt x="1895645" y="466610"/>
                </a:lnTo>
                <a:lnTo>
                  <a:pt x="1902714" y="476249"/>
                </a:lnTo>
                <a:lnTo>
                  <a:pt x="1905000" y="478535"/>
                </a:lnTo>
                <a:lnTo>
                  <a:pt x="1908809" y="477773"/>
                </a:lnTo>
                <a:lnTo>
                  <a:pt x="1910333" y="474725"/>
                </a:lnTo>
                <a:lnTo>
                  <a:pt x="1909571" y="471677"/>
                </a:lnTo>
                <a:lnTo>
                  <a:pt x="1902759" y="461621"/>
                </a:lnTo>
                <a:close/>
              </a:path>
              <a:path w="1940560" h="527684">
                <a:moveTo>
                  <a:pt x="1928621" y="443483"/>
                </a:moveTo>
                <a:lnTo>
                  <a:pt x="1902759" y="461621"/>
                </a:lnTo>
                <a:lnTo>
                  <a:pt x="1909571" y="471677"/>
                </a:lnTo>
                <a:lnTo>
                  <a:pt x="1910333" y="474725"/>
                </a:lnTo>
                <a:lnTo>
                  <a:pt x="1908809" y="477773"/>
                </a:lnTo>
                <a:lnTo>
                  <a:pt x="1905000" y="478535"/>
                </a:lnTo>
                <a:lnTo>
                  <a:pt x="1933677" y="478535"/>
                </a:lnTo>
                <a:lnTo>
                  <a:pt x="1928621" y="443483"/>
                </a:lnTo>
                <a:close/>
              </a:path>
              <a:path w="1940560" h="527684">
                <a:moveTo>
                  <a:pt x="1229391" y="9143"/>
                </a:moveTo>
                <a:lnTo>
                  <a:pt x="1063752" y="9143"/>
                </a:lnTo>
                <a:lnTo>
                  <a:pt x="1117092" y="9905"/>
                </a:lnTo>
                <a:lnTo>
                  <a:pt x="1170432" y="12191"/>
                </a:lnTo>
                <a:lnTo>
                  <a:pt x="1222247" y="16763"/>
                </a:lnTo>
                <a:lnTo>
                  <a:pt x="1273302" y="23621"/>
                </a:lnTo>
                <a:lnTo>
                  <a:pt x="1322070" y="31241"/>
                </a:lnTo>
                <a:lnTo>
                  <a:pt x="1369314" y="41148"/>
                </a:lnTo>
                <a:lnTo>
                  <a:pt x="1413509" y="52577"/>
                </a:lnTo>
                <a:lnTo>
                  <a:pt x="1454658" y="66293"/>
                </a:lnTo>
                <a:lnTo>
                  <a:pt x="1494282" y="81533"/>
                </a:lnTo>
                <a:lnTo>
                  <a:pt x="1531620" y="99821"/>
                </a:lnTo>
                <a:lnTo>
                  <a:pt x="1567433" y="120395"/>
                </a:lnTo>
                <a:lnTo>
                  <a:pt x="1584197" y="131825"/>
                </a:lnTo>
                <a:lnTo>
                  <a:pt x="1601724" y="143255"/>
                </a:lnTo>
                <a:lnTo>
                  <a:pt x="1617726" y="155448"/>
                </a:lnTo>
                <a:lnTo>
                  <a:pt x="1634490" y="167639"/>
                </a:lnTo>
                <a:lnTo>
                  <a:pt x="1650492" y="180593"/>
                </a:lnTo>
                <a:lnTo>
                  <a:pt x="1680971" y="208025"/>
                </a:lnTo>
                <a:lnTo>
                  <a:pt x="1710690" y="236981"/>
                </a:lnTo>
                <a:lnTo>
                  <a:pt x="1739645" y="267462"/>
                </a:lnTo>
                <a:lnTo>
                  <a:pt x="1781556" y="315467"/>
                </a:lnTo>
                <a:lnTo>
                  <a:pt x="1808226" y="348995"/>
                </a:lnTo>
                <a:lnTo>
                  <a:pt x="1834895" y="383285"/>
                </a:lnTo>
                <a:lnTo>
                  <a:pt x="1860804" y="418338"/>
                </a:lnTo>
                <a:lnTo>
                  <a:pt x="1885950" y="453389"/>
                </a:lnTo>
                <a:lnTo>
                  <a:pt x="1895645" y="466610"/>
                </a:lnTo>
                <a:lnTo>
                  <a:pt x="1841754" y="377951"/>
                </a:lnTo>
                <a:lnTo>
                  <a:pt x="1815083" y="343661"/>
                </a:lnTo>
                <a:lnTo>
                  <a:pt x="1788414" y="310133"/>
                </a:lnTo>
                <a:lnTo>
                  <a:pt x="1760220" y="277367"/>
                </a:lnTo>
                <a:lnTo>
                  <a:pt x="1746504" y="261365"/>
                </a:lnTo>
                <a:lnTo>
                  <a:pt x="1717547" y="230886"/>
                </a:lnTo>
                <a:lnTo>
                  <a:pt x="1671828" y="187451"/>
                </a:lnTo>
                <a:lnTo>
                  <a:pt x="1639824" y="160781"/>
                </a:lnTo>
                <a:lnTo>
                  <a:pt x="1606295" y="135636"/>
                </a:lnTo>
                <a:lnTo>
                  <a:pt x="1572006" y="112775"/>
                </a:lnTo>
                <a:lnTo>
                  <a:pt x="1517142" y="82295"/>
                </a:lnTo>
                <a:lnTo>
                  <a:pt x="1497330" y="73913"/>
                </a:lnTo>
                <a:lnTo>
                  <a:pt x="1478280" y="65531"/>
                </a:lnTo>
                <a:lnTo>
                  <a:pt x="1437132" y="51053"/>
                </a:lnTo>
                <a:lnTo>
                  <a:pt x="1370838" y="32765"/>
                </a:lnTo>
                <a:lnTo>
                  <a:pt x="1323594" y="22860"/>
                </a:lnTo>
                <a:lnTo>
                  <a:pt x="1274064" y="14477"/>
                </a:lnTo>
                <a:lnTo>
                  <a:pt x="1229391" y="91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graphicFrame>
        <p:nvGraphicFramePr>
          <p:cNvPr id="39" name="object 39"/>
          <p:cNvGraphicFramePr>
            <a:graphicFrameLocks noGrp="1"/>
          </p:cNvGraphicFramePr>
          <p:nvPr/>
        </p:nvGraphicFramePr>
        <p:xfrm>
          <a:off x="1418781" y="7281843"/>
          <a:ext cx="4728986" cy="3747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4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4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44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44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41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41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485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1411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141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1411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1448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1411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1448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1485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1374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65972"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13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9728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14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728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16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9728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24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728">
                      <a:solidFill>
                        <a:srgbClr val="000000"/>
                      </a:solidFill>
                      <a:prstDash val="solid"/>
                    </a:lnL>
                    <a:lnR w="9728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21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728">
                      <a:solidFill>
                        <a:srgbClr val="000000"/>
                      </a:solidFill>
                      <a:prstDash val="solid"/>
                    </a:lnL>
                    <a:lnR w="9728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400" spc="5" dirty="0">
                          <a:solidFill>
                            <a:srgbClr val="BFBFBF"/>
                          </a:solidFill>
                          <a:latin typeface="Arial"/>
                          <a:cs typeface="Arial"/>
                        </a:rPr>
                        <a:t>15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728">
                      <a:solidFill>
                        <a:srgbClr val="000000"/>
                      </a:solidFill>
                      <a:prstDash val="solid"/>
                    </a:lnL>
                    <a:lnR w="9728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400" spc="5" dirty="0">
                          <a:latin typeface="Arial"/>
                          <a:cs typeface="Arial"/>
                        </a:rPr>
                        <a:t>68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728">
                      <a:solidFill>
                        <a:srgbClr val="000000"/>
                      </a:solidFill>
                      <a:prstDash val="solid"/>
                    </a:lnL>
                    <a:lnR w="9728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400" spc="5" dirty="0">
                          <a:latin typeface="Arial"/>
                          <a:cs typeface="Arial"/>
                        </a:rPr>
                        <a:t>65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728">
                      <a:solidFill>
                        <a:srgbClr val="000000"/>
                      </a:solidFill>
                      <a:prstDash val="solid"/>
                    </a:lnL>
                    <a:lnR w="9728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400" spc="5" dirty="0">
                          <a:latin typeface="Arial"/>
                          <a:cs typeface="Arial"/>
                        </a:rPr>
                        <a:t>26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728">
                      <a:solidFill>
                        <a:srgbClr val="000000"/>
                      </a:solidFill>
                      <a:prstDash val="solid"/>
                    </a:lnL>
                    <a:lnR w="9728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400" spc="5" dirty="0">
                          <a:latin typeface="Arial"/>
                          <a:cs typeface="Arial"/>
                        </a:rPr>
                        <a:t>32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728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31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400" spc="5" dirty="0">
                          <a:latin typeface="Arial"/>
                          <a:cs typeface="Arial"/>
                        </a:rPr>
                        <a:t>19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9728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728">
                      <a:solidFill>
                        <a:srgbClr val="000000"/>
                      </a:solidFill>
                      <a:prstDash val="solid"/>
                    </a:lnL>
                    <a:lnR w="9728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728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" name="object 40"/>
          <p:cNvSpPr/>
          <p:nvPr/>
        </p:nvSpPr>
        <p:spPr>
          <a:xfrm>
            <a:off x="3451542" y="6726132"/>
            <a:ext cx="1886656" cy="563033"/>
          </a:xfrm>
          <a:custGeom>
            <a:avLst/>
            <a:gdLst/>
            <a:ahLst/>
            <a:cxnLst/>
            <a:rect l="l" t="t" r="r" b="b"/>
            <a:pathLst>
              <a:path w="1940560" h="579120">
                <a:moveTo>
                  <a:pt x="1062989" y="0"/>
                </a:moveTo>
                <a:lnTo>
                  <a:pt x="1008126" y="1523"/>
                </a:lnTo>
                <a:lnTo>
                  <a:pt x="954024" y="4571"/>
                </a:lnTo>
                <a:lnTo>
                  <a:pt x="899921" y="9143"/>
                </a:lnTo>
                <a:lnTo>
                  <a:pt x="846581" y="16001"/>
                </a:lnTo>
                <a:lnTo>
                  <a:pt x="794765" y="25145"/>
                </a:lnTo>
                <a:lnTo>
                  <a:pt x="743712" y="35813"/>
                </a:lnTo>
                <a:lnTo>
                  <a:pt x="694943" y="48767"/>
                </a:lnTo>
                <a:lnTo>
                  <a:pt x="647700" y="64007"/>
                </a:lnTo>
                <a:lnTo>
                  <a:pt x="602741" y="81533"/>
                </a:lnTo>
                <a:lnTo>
                  <a:pt x="558545" y="101345"/>
                </a:lnTo>
                <a:lnTo>
                  <a:pt x="515112" y="124205"/>
                </a:lnTo>
                <a:lnTo>
                  <a:pt x="472439" y="149351"/>
                </a:lnTo>
                <a:lnTo>
                  <a:pt x="451865" y="163067"/>
                </a:lnTo>
                <a:lnTo>
                  <a:pt x="430529" y="176783"/>
                </a:lnTo>
                <a:lnTo>
                  <a:pt x="409955" y="191261"/>
                </a:lnTo>
                <a:lnTo>
                  <a:pt x="368807" y="221741"/>
                </a:lnTo>
                <a:lnTo>
                  <a:pt x="348995" y="237743"/>
                </a:lnTo>
                <a:lnTo>
                  <a:pt x="328421" y="253745"/>
                </a:lnTo>
                <a:lnTo>
                  <a:pt x="288797" y="287273"/>
                </a:lnTo>
                <a:lnTo>
                  <a:pt x="230124" y="340613"/>
                </a:lnTo>
                <a:lnTo>
                  <a:pt x="191262" y="377189"/>
                </a:lnTo>
                <a:lnTo>
                  <a:pt x="115062" y="453389"/>
                </a:lnTo>
                <a:lnTo>
                  <a:pt x="76962" y="492251"/>
                </a:lnTo>
                <a:lnTo>
                  <a:pt x="762" y="571499"/>
                </a:lnTo>
                <a:lnTo>
                  <a:pt x="0" y="574547"/>
                </a:lnTo>
                <a:lnTo>
                  <a:pt x="1524" y="577595"/>
                </a:lnTo>
                <a:lnTo>
                  <a:pt x="4571" y="579119"/>
                </a:lnTo>
                <a:lnTo>
                  <a:pt x="7619" y="577595"/>
                </a:lnTo>
                <a:lnTo>
                  <a:pt x="44957" y="537971"/>
                </a:lnTo>
                <a:lnTo>
                  <a:pt x="83057" y="499109"/>
                </a:lnTo>
                <a:lnTo>
                  <a:pt x="121157" y="459485"/>
                </a:lnTo>
                <a:lnTo>
                  <a:pt x="159257" y="421385"/>
                </a:lnTo>
                <a:lnTo>
                  <a:pt x="197357" y="384047"/>
                </a:lnTo>
                <a:lnTo>
                  <a:pt x="236219" y="346709"/>
                </a:lnTo>
                <a:lnTo>
                  <a:pt x="256031" y="329183"/>
                </a:lnTo>
                <a:lnTo>
                  <a:pt x="275081" y="311657"/>
                </a:lnTo>
                <a:lnTo>
                  <a:pt x="334517" y="260603"/>
                </a:lnTo>
                <a:lnTo>
                  <a:pt x="394715" y="213359"/>
                </a:lnTo>
                <a:lnTo>
                  <a:pt x="435863" y="184403"/>
                </a:lnTo>
                <a:lnTo>
                  <a:pt x="456438" y="169925"/>
                </a:lnTo>
                <a:lnTo>
                  <a:pt x="498347" y="144017"/>
                </a:lnTo>
                <a:lnTo>
                  <a:pt x="541019" y="120395"/>
                </a:lnTo>
                <a:lnTo>
                  <a:pt x="584453" y="99059"/>
                </a:lnTo>
                <a:lnTo>
                  <a:pt x="650747" y="72389"/>
                </a:lnTo>
                <a:lnTo>
                  <a:pt x="697229" y="57150"/>
                </a:lnTo>
                <a:lnTo>
                  <a:pt x="745997" y="44957"/>
                </a:lnTo>
                <a:lnTo>
                  <a:pt x="796289" y="33527"/>
                </a:lnTo>
                <a:lnTo>
                  <a:pt x="848105" y="25145"/>
                </a:lnTo>
                <a:lnTo>
                  <a:pt x="900683" y="18287"/>
                </a:lnTo>
                <a:lnTo>
                  <a:pt x="954786" y="12953"/>
                </a:lnTo>
                <a:lnTo>
                  <a:pt x="1008888" y="9905"/>
                </a:lnTo>
                <a:lnTo>
                  <a:pt x="1062989" y="9143"/>
                </a:lnTo>
                <a:lnTo>
                  <a:pt x="1223009" y="9143"/>
                </a:lnTo>
                <a:lnTo>
                  <a:pt x="1170431" y="4571"/>
                </a:lnTo>
                <a:lnTo>
                  <a:pt x="1117091" y="1523"/>
                </a:lnTo>
                <a:lnTo>
                  <a:pt x="1062989" y="0"/>
                </a:lnTo>
                <a:close/>
              </a:path>
              <a:path w="1940560" h="579120">
                <a:moveTo>
                  <a:pt x="1897576" y="516272"/>
                </a:moveTo>
                <a:lnTo>
                  <a:pt x="1870709" y="533399"/>
                </a:lnTo>
                <a:lnTo>
                  <a:pt x="1940052" y="574547"/>
                </a:lnTo>
                <a:lnTo>
                  <a:pt x="1935262" y="528827"/>
                </a:lnTo>
                <a:lnTo>
                  <a:pt x="1906524" y="528827"/>
                </a:lnTo>
                <a:lnTo>
                  <a:pt x="1904238" y="526541"/>
                </a:lnTo>
                <a:lnTo>
                  <a:pt x="1897576" y="516272"/>
                </a:lnTo>
                <a:close/>
              </a:path>
              <a:path w="1940560" h="579120">
                <a:moveTo>
                  <a:pt x="1904649" y="511763"/>
                </a:moveTo>
                <a:lnTo>
                  <a:pt x="1897576" y="516272"/>
                </a:lnTo>
                <a:lnTo>
                  <a:pt x="1904238" y="526541"/>
                </a:lnTo>
                <a:lnTo>
                  <a:pt x="1906524" y="528827"/>
                </a:lnTo>
                <a:lnTo>
                  <a:pt x="1910333" y="528065"/>
                </a:lnTo>
                <a:lnTo>
                  <a:pt x="1911857" y="525017"/>
                </a:lnTo>
                <a:lnTo>
                  <a:pt x="1911095" y="521969"/>
                </a:lnTo>
                <a:lnTo>
                  <a:pt x="1904649" y="511763"/>
                </a:lnTo>
                <a:close/>
              </a:path>
              <a:path w="1940560" h="579120">
                <a:moveTo>
                  <a:pt x="1931669" y="494537"/>
                </a:moveTo>
                <a:lnTo>
                  <a:pt x="1904649" y="511763"/>
                </a:lnTo>
                <a:lnTo>
                  <a:pt x="1911095" y="521969"/>
                </a:lnTo>
                <a:lnTo>
                  <a:pt x="1911857" y="525017"/>
                </a:lnTo>
                <a:lnTo>
                  <a:pt x="1910333" y="528065"/>
                </a:lnTo>
                <a:lnTo>
                  <a:pt x="1906524" y="528827"/>
                </a:lnTo>
                <a:lnTo>
                  <a:pt x="1935262" y="528827"/>
                </a:lnTo>
                <a:lnTo>
                  <a:pt x="1931669" y="494537"/>
                </a:lnTo>
                <a:close/>
              </a:path>
              <a:path w="1940560" h="579120">
                <a:moveTo>
                  <a:pt x="1223009" y="9143"/>
                </a:moveTo>
                <a:lnTo>
                  <a:pt x="1062989" y="9143"/>
                </a:lnTo>
                <a:lnTo>
                  <a:pt x="1117091" y="9905"/>
                </a:lnTo>
                <a:lnTo>
                  <a:pt x="1169669" y="12953"/>
                </a:lnTo>
                <a:lnTo>
                  <a:pt x="1222247" y="18287"/>
                </a:lnTo>
                <a:lnTo>
                  <a:pt x="1272539" y="25145"/>
                </a:lnTo>
                <a:lnTo>
                  <a:pt x="1321307" y="33527"/>
                </a:lnTo>
                <a:lnTo>
                  <a:pt x="1368552" y="44957"/>
                </a:lnTo>
                <a:lnTo>
                  <a:pt x="1412747" y="57911"/>
                </a:lnTo>
                <a:lnTo>
                  <a:pt x="1454657" y="72389"/>
                </a:lnTo>
                <a:lnTo>
                  <a:pt x="1493519" y="89153"/>
                </a:lnTo>
                <a:lnTo>
                  <a:pt x="1530857" y="108965"/>
                </a:lnTo>
                <a:lnTo>
                  <a:pt x="1566671" y="131825"/>
                </a:lnTo>
                <a:lnTo>
                  <a:pt x="1600962" y="156971"/>
                </a:lnTo>
                <a:lnTo>
                  <a:pt x="1633727" y="183641"/>
                </a:lnTo>
                <a:lnTo>
                  <a:pt x="1695450" y="243839"/>
                </a:lnTo>
                <a:lnTo>
                  <a:pt x="1725167" y="276605"/>
                </a:lnTo>
                <a:lnTo>
                  <a:pt x="1738883" y="293369"/>
                </a:lnTo>
                <a:lnTo>
                  <a:pt x="1753362" y="310895"/>
                </a:lnTo>
                <a:lnTo>
                  <a:pt x="1780793" y="346709"/>
                </a:lnTo>
                <a:lnTo>
                  <a:pt x="1807464" y="383285"/>
                </a:lnTo>
                <a:lnTo>
                  <a:pt x="1834133" y="420623"/>
                </a:lnTo>
                <a:lnTo>
                  <a:pt x="1885950" y="498347"/>
                </a:lnTo>
                <a:lnTo>
                  <a:pt x="1897576" y="516272"/>
                </a:lnTo>
                <a:lnTo>
                  <a:pt x="1904649" y="511763"/>
                </a:lnTo>
                <a:lnTo>
                  <a:pt x="1867662" y="454151"/>
                </a:lnTo>
                <a:lnTo>
                  <a:pt x="1841753" y="415289"/>
                </a:lnTo>
                <a:lnTo>
                  <a:pt x="1815083" y="377951"/>
                </a:lnTo>
                <a:lnTo>
                  <a:pt x="1773936" y="323088"/>
                </a:lnTo>
                <a:lnTo>
                  <a:pt x="1731264" y="270509"/>
                </a:lnTo>
                <a:lnTo>
                  <a:pt x="1687067" y="221741"/>
                </a:lnTo>
                <a:lnTo>
                  <a:pt x="1655064" y="191261"/>
                </a:lnTo>
                <a:lnTo>
                  <a:pt x="1623059" y="163067"/>
                </a:lnTo>
                <a:lnTo>
                  <a:pt x="1588769" y="136397"/>
                </a:lnTo>
                <a:lnTo>
                  <a:pt x="1553717" y="112775"/>
                </a:lnTo>
                <a:lnTo>
                  <a:pt x="1497329" y="81533"/>
                </a:lnTo>
                <a:lnTo>
                  <a:pt x="1457705" y="64007"/>
                </a:lnTo>
                <a:lnTo>
                  <a:pt x="1415033" y="48767"/>
                </a:lnTo>
                <a:lnTo>
                  <a:pt x="1370838" y="35813"/>
                </a:lnTo>
                <a:lnTo>
                  <a:pt x="1323593" y="25145"/>
                </a:lnTo>
                <a:lnTo>
                  <a:pt x="1274064" y="16001"/>
                </a:lnTo>
                <a:lnTo>
                  <a:pt x="1223009" y="91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1" name="object 41"/>
          <p:cNvSpPr/>
          <p:nvPr/>
        </p:nvSpPr>
        <p:spPr>
          <a:xfrm>
            <a:off x="3137429" y="3983567"/>
            <a:ext cx="1886656" cy="562416"/>
          </a:xfrm>
          <a:custGeom>
            <a:avLst/>
            <a:gdLst/>
            <a:ahLst/>
            <a:cxnLst/>
            <a:rect l="l" t="t" r="r" b="b"/>
            <a:pathLst>
              <a:path w="1940560" h="578485">
                <a:moveTo>
                  <a:pt x="1062990" y="0"/>
                </a:moveTo>
                <a:lnTo>
                  <a:pt x="1008888" y="762"/>
                </a:lnTo>
                <a:lnTo>
                  <a:pt x="954024" y="3809"/>
                </a:lnTo>
                <a:lnTo>
                  <a:pt x="900683" y="8381"/>
                </a:lnTo>
                <a:lnTo>
                  <a:pt x="847344" y="15239"/>
                </a:lnTo>
                <a:lnTo>
                  <a:pt x="794766" y="24383"/>
                </a:lnTo>
                <a:lnTo>
                  <a:pt x="744474" y="35051"/>
                </a:lnTo>
                <a:lnTo>
                  <a:pt x="694944" y="48005"/>
                </a:lnTo>
                <a:lnTo>
                  <a:pt x="648462" y="63245"/>
                </a:lnTo>
                <a:lnTo>
                  <a:pt x="603504" y="80771"/>
                </a:lnTo>
                <a:lnTo>
                  <a:pt x="559307" y="100583"/>
                </a:lnTo>
                <a:lnTo>
                  <a:pt x="515874" y="123443"/>
                </a:lnTo>
                <a:lnTo>
                  <a:pt x="473202" y="148589"/>
                </a:lnTo>
                <a:lnTo>
                  <a:pt x="431292" y="176021"/>
                </a:lnTo>
                <a:lnTo>
                  <a:pt x="369569" y="220979"/>
                </a:lnTo>
                <a:lnTo>
                  <a:pt x="349757" y="236981"/>
                </a:lnTo>
                <a:lnTo>
                  <a:pt x="329183" y="252983"/>
                </a:lnTo>
                <a:lnTo>
                  <a:pt x="289559" y="286512"/>
                </a:lnTo>
                <a:lnTo>
                  <a:pt x="249935" y="321563"/>
                </a:lnTo>
                <a:lnTo>
                  <a:pt x="230885" y="339851"/>
                </a:lnTo>
                <a:lnTo>
                  <a:pt x="192024" y="376427"/>
                </a:lnTo>
                <a:lnTo>
                  <a:pt x="153162" y="414527"/>
                </a:lnTo>
                <a:lnTo>
                  <a:pt x="115062" y="452627"/>
                </a:lnTo>
                <a:lnTo>
                  <a:pt x="1524" y="570738"/>
                </a:lnTo>
                <a:lnTo>
                  <a:pt x="0" y="573785"/>
                </a:lnTo>
                <a:lnTo>
                  <a:pt x="1524" y="576833"/>
                </a:lnTo>
                <a:lnTo>
                  <a:pt x="4572" y="578357"/>
                </a:lnTo>
                <a:lnTo>
                  <a:pt x="8381" y="576833"/>
                </a:lnTo>
                <a:lnTo>
                  <a:pt x="45719" y="537209"/>
                </a:lnTo>
                <a:lnTo>
                  <a:pt x="160019" y="420624"/>
                </a:lnTo>
                <a:lnTo>
                  <a:pt x="198119" y="383285"/>
                </a:lnTo>
                <a:lnTo>
                  <a:pt x="236981" y="346709"/>
                </a:lnTo>
                <a:lnTo>
                  <a:pt x="256031" y="328421"/>
                </a:lnTo>
                <a:lnTo>
                  <a:pt x="295656" y="293369"/>
                </a:lnTo>
                <a:lnTo>
                  <a:pt x="335280" y="259841"/>
                </a:lnTo>
                <a:lnTo>
                  <a:pt x="374904" y="227837"/>
                </a:lnTo>
                <a:lnTo>
                  <a:pt x="436626" y="183641"/>
                </a:lnTo>
                <a:lnTo>
                  <a:pt x="477774" y="156209"/>
                </a:lnTo>
                <a:lnTo>
                  <a:pt x="520445" y="131063"/>
                </a:lnTo>
                <a:lnTo>
                  <a:pt x="563118" y="108965"/>
                </a:lnTo>
                <a:lnTo>
                  <a:pt x="606552" y="89153"/>
                </a:lnTo>
                <a:lnTo>
                  <a:pt x="651509" y="71627"/>
                </a:lnTo>
                <a:lnTo>
                  <a:pt x="697992" y="57150"/>
                </a:lnTo>
                <a:lnTo>
                  <a:pt x="746759" y="44195"/>
                </a:lnTo>
                <a:lnTo>
                  <a:pt x="797052" y="33527"/>
                </a:lnTo>
                <a:lnTo>
                  <a:pt x="848868" y="24383"/>
                </a:lnTo>
                <a:lnTo>
                  <a:pt x="901445" y="17525"/>
                </a:lnTo>
                <a:lnTo>
                  <a:pt x="955547" y="12191"/>
                </a:lnTo>
                <a:lnTo>
                  <a:pt x="1008888" y="9905"/>
                </a:lnTo>
                <a:lnTo>
                  <a:pt x="1063752" y="8381"/>
                </a:lnTo>
                <a:lnTo>
                  <a:pt x="1223009" y="8381"/>
                </a:lnTo>
                <a:lnTo>
                  <a:pt x="1171194" y="3809"/>
                </a:lnTo>
                <a:lnTo>
                  <a:pt x="1117092" y="762"/>
                </a:lnTo>
                <a:lnTo>
                  <a:pt x="1062990" y="0"/>
                </a:lnTo>
                <a:close/>
              </a:path>
              <a:path w="1940560" h="578485">
                <a:moveTo>
                  <a:pt x="1897855" y="515939"/>
                </a:moveTo>
                <a:lnTo>
                  <a:pt x="1871471" y="532638"/>
                </a:lnTo>
                <a:lnTo>
                  <a:pt x="1940052" y="573785"/>
                </a:lnTo>
                <a:lnTo>
                  <a:pt x="1935216" y="528065"/>
                </a:lnTo>
                <a:lnTo>
                  <a:pt x="1907285" y="528065"/>
                </a:lnTo>
                <a:lnTo>
                  <a:pt x="1904238" y="525779"/>
                </a:lnTo>
                <a:lnTo>
                  <a:pt x="1897855" y="515939"/>
                </a:lnTo>
                <a:close/>
              </a:path>
              <a:path w="1940560" h="578485">
                <a:moveTo>
                  <a:pt x="1905482" y="511112"/>
                </a:moveTo>
                <a:lnTo>
                  <a:pt x="1897855" y="515939"/>
                </a:lnTo>
                <a:lnTo>
                  <a:pt x="1904238" y="525779"/>
                </a:lnTo>
                <a:lnTo>
                  <a:pt x="1907285" y="528065"/>
                </a:lnTo>
                <a:lnTo>
                  <a:pt x="1910333" y="527303"/>
                </a:lnTo>
                <a:lnTo>
                  <a:pt x="1912620" y="524255"/>
                </a:lnTo>
                <a:lnTo>
                  <a:pt x="1911858" y="521207"/>
                </a:lnTo>
                <a:lnTo>
                  <a:pt x="1905482" y="511112"/>
                </a:lnTo>
                <a:close/>
              </a:path>
              <a:path w="1940560" h="578485">
                <a:moveTo>
                  <a:pt x="1931670" y="494538"/>
                </a:moveTo>
                <a:lnTo>
                  <a:pt x="1905482" y="511112"/>
                </a:lnTo>
                <a:lnTo>
                  <a:pt x="1911858" y="521207"/>
                </a:lnTo>
                <a:lnTo>
                  <a:pt x="1912620" y="524255"/>
                </a:lnTo>
                <a:lnTo>
                  <a:pt x="1910333" y="527303"/>
                </a:lnTo>
                <a:lnTo>
                  <a:pt x="1907285" y="528065"/>
                </a:lnTo>
                <a:lnTo>
                  <a:pt x="1935216" y="528065"/>
                </a:lnTo>
                <a:lnTo>
                  <a:pt x="1931670" y="494538"/>
                </a:lnTo>
                <a:close/>
              </a:path>
              <a:path w="1940560" h="578485">
                <a:moveTo>
                  <a:pt x="1223009" y="8381"/>
                </a:moveTo>
                <a:lnTo>
                  <a:pt x="1063752" y="8381"/>
                </a:lnTo>
                <a:lnTo>
                  <a:pt x="1117092" y="9905"/>
                </a:lnTo>
                <a:lnTo>
                  <a:pt x="1170432" y="12191"/>
                </a:lnTo>
                <a:lnTo>
                  <a:pt x="1222247" y="17525"/>
                </a:lnTo>
                <a:lnTo>
                  <a:pt x="1273302" y="24383"/>
                </a:lnTo>
                <a:lnTo>
                  <a:pt x="1322070" y="33527"/>
                </a:lnTo>
                <a:lnTo>
                  <a:pt x="1369314" y="44195"/>
                </a:lnTo>
                <a:lnTo>
                  <a:pt x="1413509" y="57150"/>
                </a:lnTo>
                <a:lnTo>
                  <a:pt x="1454658" y="71627"/>
                </a:lnTo>
                <a:lnTo>
                  <a:pt x="1494282" y="89153"/>
                </a:lnTo>
                <a:lnTo>
                  <a:pt x="1531620" y="108965"/>
                </a:lnTo>
                <a:lnTo>
                  <a:pt x="1566671" y="131063"/>
                </a:lnTo>
                <a:lnTo>
                  <a:pt x="1617726" y="169163"/>
                </a:lnTo>
                <a:lnTo>
                  <a:pt x="1649730" y="197357"/>
                </a:lnTo>
                <a:lnTo>
                  <a:pt x="1696212" y="243077"/>
                </a:lnTo>
                <a:lnTo>
                  <a:pt x="1710690" y="259841"/>
                </a:lnTo>
                <a:lnTo>
                  <a:pt x="1725168" y="275843"/>
                </a:lnTo>
                <a:lnTo>
                  <a:pt x="1739645" y="293369"/>
                </a:lnTo>
                <a:lnTo>
                  <a:pt x="1753362" y="310133"/>
                </a:lnTo>
                <a:lnTo>
                  <a:pt x="1767840" y="327659"/>
                </a:lnTo>
                <a:lnTo>
                  <a:pt x="1808226" y="382524"/>
                </a:lnTo>
                <a:lnTo>
                  <a:pt x="1834895" y="419862"/>
                </a:lnTo>
                <a:lnTo>
                  <a:pt x="1860804" y="458724"/>
                </a:lnTo>
                <a:lnTo>
                  <a:pt x="1897855" y="515939"/>
                </a:lnTo>
                <a:lnTo>
                  <a:pt x="1905482" y="511112"/>
                </a:lnTo>
                <a:lnTo>
                  <a:pt x="1867662" y="453389"/>
                </a:lnTo>
                <a:lnTo>
                  <a:pt x="1815845" y="377189"/>
                </a:lnTo>
                <a:lnTo>
                  <a:pt x="1774697" y="322325"/>
                </a:lnTo>
                <a:lnTo>
                  <a:pt x="1746504" y="287274"/>
                </a:lnTo>
                <a:lnTo>
                  <a:pt x="1717547" y="253745"/>
                </a:lnTo>
                <a:lnTo>
                  <a:pt x="1687068" y="220979"/>
                </a:lnTo>
                <a:lnTo>
                  <a:pt x="1655826" y="190500"/>
                </a:lnTo>
                <a:lnTo>
                  <a:pt x="1623059" y="162305"/>
                </a:lnTo>
                <a:lnTo>
                  <a:pt x="1589532" y="135635"/>
                </a:lnTo>
                <a:lnTo>
                  <a:pt x="1535430" y="100583"/>
                </a:lnTo>
                <a:lnTo>
                  <a:pt x="1498092" y="80771"/>
                </a:lnTo>
                <a:lnTo>
                  <a:pt x="1457706" y="63245"/>
                </a:lnTo>
                <a:lnTo>
                  <a:pt x="1415795" y="48005"/>
                </a:lnTo>
                <a:lnTo>
                  <a:pt x="1370838" y="35051"/>
                </a:lnTo>
                <a:lnTo>
                  <a:pt x="1323594" y="24383"/>
                </a:lnTo>
                <a:lnTo>
                  <a:pt x="1274064" y="15239"/>
                </a:lnTo>
                <a:lnTo>
                  <a:pt x="1223009" y="83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2" name="object 42"/>
          <p:cNvSpPr/>
          <p:nvPr/>
        </p:nvSpPr>
        <p:spPr>
          <a:xfrm>
            <a:off x="4025689" y="3445721"/>
            <a:ext cx="327201" cy="331523"/>
          </a:xfrm>
          <a:custGeom>
            <a:avLst/>
            <a:gdLst/>
            <a:ahLst/>
            <a:cxnLst/>
            <a:rect l="l" t="t" r="r" b="b"/>
            <a:pathLst>
              <a:path w="336550" h="340995">
                <a:moveTo>
                  <a:pt x="167639" y="0"/>
                </a:moveTo>
                <a:lnTo>
                  <a:pt x="122943" y="6078"/>
                </a:lnTo>
                <a:lnTo>
                  <a:pt x="82860" y="23226"/>
                </a:lnTo>
                <a:lnTo>
                  <a:pt x="48958" y="49815"/>
                </a:lnTo>
                <a:lnTo>
                  <a:pt x="22803" y="84215"/>
                </a:lnTo>
                <a:lnTo>
                  <a:pt x="5961" y="124795"/>
                </a:lnTo>
                <a:lnTo>
                  <a:pt x="0" y="169925"/>
                </a:lnTo>
                <a:lnTo>
                  <a:pt x="5961" y="215377"/>
                </a:lnTo>
                <a:lnTo>
                  <a:pt x="22803" y="256173"/>
                </a:lnTo>
                <a:lnTo>
                  <a:pt x="48958" y="290702"/>
                </a:lnTo>
                <a:lnTo>
                  <a:pt x="82860" y="317358"/>
                </a:lnTo>
                <a:lnTo>
                  <a:pt x="122943" y="334532"/>
                </a:lnTo>
                <a:lnTo>
                  <a:pt x="167639" y="340614"/>
                </a:lnTo>
                <a:lnTo>
                  <a:pt x="212393" y="334532"/>
                </a:lnTo>
                <a:lnTo>
                  <a:pt x="252617" y="317358"/>
                </a:lnTo>
                <a:lnTo>
                  <a:pt x="286702" y="290702"/>
                </a:lnTo>
                <a:lnTo>
                  <a:pt x="313040" y="256173"/>
                </a:lnTo>
                <a:lnTo>
                  <a:pt x="330023" y="215377"/>
                </a:lnTo>
                <a:lnTo>
                  <a:pt x="336041" y="169925"/>
                </a:lnTo>
                <a:lnTo>
                  <a:pt x="330023" y="124795"/>
                </a:lnTo>
                <a:lnTo>
                  <a:pt x="313040" y="84215"/>
                </a:lnTo>
                <a:lnTo>
                  <a:pt x="286702" y="49815"/>
                </a:lnTo>
                <a:lnTo>
                  <a:pt x="252617" y="23226"/>
                </a:lnTo>
                <a:lnTo>
                  <a:pt x="212393" y="6078"/>
                </a:lnTo>
                <a:lnTo>
                  <a:pt x="167639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3" name="object 43"/>
          <p:cNvSpPr txBox="1"/>
          <p:nvPr/>
        </p:nvSpPr>
        <p:spPr>
          <a:xfrm>
            <a:off x="4080757" y="3504001"/>
            <a:ext cx="218546" cy="209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361" dirty="0">
                <a:latin typeface="Arial"/>
                <a:cs typeface="Arial"/>
              </a:rPr>
              <a:t>15</a:t>
            </a:r>
            <a:endParaRPr sz="1361">
              <a:latin typeface="Arial"/>
              <a:cs typeface="Arial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4187189" y="3131609"/>
            <a:ext cx="97543" cy="309298"/>
          </a:xfrm>
          <a:custGeom>
            <a:avLst/>
            <a:gdLst/>
            <a:ahLst/>
            <a:cxnLst/>
            <a:rect l="l" t="t" r="r" b="b"/>
            <a:pathLst>
              <a:path w="100329" h="318135">
                <a:moveTo>
                  <a:pt x="99822" y="0"/>
                </a:moveTo>
                <a:lnTo>
                  <a:pt x="0" y="317753"/>
                </a:lnTo>
              </a:path>
            </a:pathLst>
          </a:custGeom>
          <a:ln w="8966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5" name="object 45"/>
          <p:cNvSpPr txBox="1"/>
          <p:nvPr/>
        </p:nvSpPr>
        <p:spPr>
          <a:xfrm>
            <a:off x="3527354" y="1705257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1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482780" y="2123086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2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469682" y="2227532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3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750824" y="2750560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4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2901338" y="2855005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5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051117" y="2855005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6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4991983" y="2855005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7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2099745" y="3480997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9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2692423" y="3482479"/>
            <a:ext cx="16421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10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4365222" y="3482479"/>
            <a:ext cx="16421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12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3952346" y="1905529"/>
            <a:ext cx="748242" cy="379060"/>
          </a:xfrm>
          <a:custGeom>
            <a:avLst/>
            <a:gdLst/>
            <a:ahLst/>
            <a:cxnLst/>
            <a:rect l="l" t="t" r="r" b="b"/>
            <a:pathLst>
              <a:path w="769620" h="389889">
                <a:moveTo>
                  <a:pt x="0" y="0"/>
                </a:moveTo>
                <a:lnTo>
                  <a:pt x="769619" y="389382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6" name="object 56"/>
          <p:cNvSpPr/>
          <p:nvPr/>
        </p:nvSpPr>
        <p:spPr>
          <a:xfrm>
            <a:off x="3037417" y="3131609"/>
            <a:ext cx="129646" cy="309298"/>
          </a:xfrm>
          <a:custGeom>
            <a:avLst/>
            <a:gdLst/>
            <a:ahLst/>
            <a:cxnLst/>
            <a:rect l="l" t="t" r="r" b="b"/>
            <a:pathLst>
              <a:path w="133350" h="318135">
                <a:moveTo>
                  <a:pt x="133350" y="0"/>
                </a:moveTo>
                <a:lnTo>
                  <a:pt x="0" y="317753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7" name="object 57"/>
          <p:cNvSpPr/>
          <p:nvPr/>
        </p:nvSpPr>
        <p:spPr>
          <a:xfrm>
            <a:off x="1752070" y="3039745"/>
            <a:ext cx="233362" cy="425362"/>
          </a:xfrm>
          <a:custGeom>
            <a:avLst/>
            <a:gdLst/>
            <a:ahLst/>
            <a:cxnLst/>
            <a:rect l="l" t="t" r="r" b="b"/>
            <a:pathLst>
              <a:path w="240030" h="437514">
                <a:moveTo>
                  <a:pt x="240030" y="0"/>
                </a:moveTo>
                <a:lnTo>
                  <a:pt x="0" y="437388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8" name="object 58"/>
          <p:cNvSpPr/>
          <p:nvPr/>
        </p:nvSpPr>
        <p:spPr>
          <a:xfrm>
            <a:off x="2126191" y="3039745"/>
            <a:ext cx="280899" cy="473516"/>
          </a:xfrm>
          <a:custGeom>
            <a:avLst/>
            <a:gdLst/>
            <a:ahLst/>
            <a:cxnLst/>
            <a:rect l="l" t="t" r="r" b="b"/>
            <a:pathLst>
              <a:path w="288925" h="487044">
                <a:moveTo>
                  <a:pt x="0" y="0"/>
                </a:moveTo>
                <a:lnTo>
                  <a:pt x="288798" y="486918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9" name="object 59"/>
          <p:cNvSpPr/>
          <p:nvPr/>
        </p:nvSpPr>
        <p:spPr>
          <a:xfrm>
            <a:off x="3670828" y="1668462"/>
            <a:ext cx="328436" cy="331523"/>
          </a:xfrm>
          <a:custGeom>
            <a:avLst/>
            <a:gdLst/>
            <a:ahLst/>
            <a:cxnLst/>
            <a:rect l="l" t="t" r="r" b="b"/>
            <a:pathLst>
              <a:path w="337820" h="340994">
                <a:moveTo>
                  <a:pt x="169163" y="0"/>
                </a:moveTo>
                <a:lnTo>
                  <a:pt x="124089" y="6078"/>
                </a:lnTo>
                <a:lnTo>
                  <a:pt x="83650" y="23226"/>
                </a:lnTo>
                <a:lnTo>
                  <a:pt x="49434" y="49815"/>
                </a:lnTo>
                <a:lnTo>
                  <a:pt x="23029" y="84215"/>
                </a:lnTo>
                <a:lnTo>
                  <a:pt x="6021" y="124795"/>
                </a:lnTo>
                <a:lnTo>
                  <a:pt x="0" y="169925"/>
                </a:lnTo>
                <a:lnTo>
                  <a:pt x="6021" y="215113"/>
                </a:lnTo>
                <a:lnTo>
                  <a:pt x="23029" y="255834"/>
                </a:lnTo>
                <a:lnTo>
                  <a:pt x="49434" y="290417"/>
                </a:lnTo>
                <a:lnTo>
                  <a:pt x="83650" y="317189"/>
                </a:lnTo>
                <a:lnTo>
                  <a:pt x="124089" y="334479"/>
                </a:lnTo>
                <a:lnTo>
                  <a:pt x="169163" y="340613"/>
                </a:lnTo>
                <a:lnTo>
                  <a:pt x="213917" y="334479"/>
                </a:lnTo>
                <a:lnTo>
                  <a:pt x="254141" y="317189"/>
                </a:lnTo>
                <a:lnTo>
                  <a:pt x="288226" y="290417"/>
                </a:lnTo>
                <a:lnTo>
                  <a:pt x="314564" y="255834"/>
                </a:lnTo>
                <a:lnTo>
                  <a:pt x="331547" y="215113"/>
                </a:lnTo>
                <a:lnTo>
                  <a:pt x="337565" y="169925"/>
                </a:lnTo>
                <a:lnTo>
                  <a:pt x="331547" y="124795"/>
                </a:lnTo>
                <a:lnTo>
                  <a:pt x="314564" y="84215"/>
                </a:lnTo>
                <a:lnTo>
                  <a:pt x="288226" y="49815"/>
                </a:lnTo>
                <a:lnTo>
                  <a:pt x="254141" y="23226"/>
                </a:lnTo>
                <a:lnTo>
                  <a:pt x="213917" y="6078"/>
                </a:lnTo>
                <a:lnTo>
                  <a:pt x="169163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0" name="object 60"/>
          <p:cNvSpPr txBox="1"/>
          <p:nvPr/>
        </p:nvSpPr>
        <p:spPr>
          <a:xfrm>
            <a:off x="3725898" y="1725260"/>
            <a:ext cx="218546" cy="209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361" dirty="0">
                <a:latin typeface="Arial"/>
                <a:cs typeface="Arial"/>
              </a:rPr>
              <a:t>13</a:t>
            </a:r>
            <a:endParaRPr sz="1361">
              <a:latin typeface="Arial"/>
              <a:cs typeface="Arial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4653915" y="2188528"/>
            <a:ext cx="328436" cy="331523"/>
          </a:xfrm>
          <a:custGeom>
            <a:avLst/>
            <a:gdLst/>
            <a:ahLst/>
            <a:cxnLst/>
            <a:rect l="l" t="t" r="r" b="b"/>
            <a:pathLst>
              <a:path w="337820" h="340994">
                <a:moveTo>
                  <a:pt x="168401" y="0"/>
                </a:moveTo>
                <a:lnTo>
                  <a:pt x="123648" y="6081"/>
                </a:lnTo>
                <a:lnTo>
                  <a:pt x="83424" y="23255"/>
                </a:lnTo>
                <a:lnTo>
                  <a:pt x="49339" y="49910"/>
                </a:lnTo>
                <a:lnTo>
                  <a:pt x="23001" y="84440"/>
                </a:lnTo>
                <a:lnTo>
                  <a:pt x="6018" y="125236"/>
                </a:lnTo>
                <a:lnTo>
                  <a:pt x="0" y="170687"/>
                </a:lnTo>
                <a:lnTo>
                  <a:pt x="6018" y="215818"/>
                </a:lnTo>
                <a:lnTo>
                  <a:pt x="23001" y="256398"/>
                </a:lnTo>
                <a:lnTo>
                  <a:pt x="49339" y="290798"/>
                </a:lnTo>
                <a:lnTo>
                  <a:pt x="83424" y="317387"/>
                </a:lnTo>
                <a:lnTo>
                  <a:pt x="123648" y="334535"/>
                </a:lnTo>
                <a:lnTo>
                  <a:pt x="168401" y="340613"/>
                </a:lnTo>
                <a:lnTo>
                  <a:pt x="213476" y="334535"/>
                </a:lnTo>
                <a:lnTo>
                  <a:pt x="253915" y="317387"/>
                </a:lnTo>
                <a:lnTo>
                  <a:pt x="288131" y="290798"/>
                </a:lnTo>
                <a:lnTo>
                  <a:pt x="314536" y="256398"/>
                </a:lnTo>
                <a:lnTo>
                  <a:pt x="331544" y="215818"/>
                </a:lnTo>
                <a:lnTo>
                  <a:pt x="337565" y="170687"/>
                </a:lnTo>
                <a:lnTo>
                  <a:pt x="331544" y="125236"/>
                </a:lnTo>
                <a:lnTo>
                  <a:pt x="314536" y="84440"/>
                </a:lnTo>
                <a:lnTo>
                  <a:pt x="288131" y="49911"/>
                </a:lnTo>
                <a:lnTo>
                  <a:pt x="253915" y="23255"/>
                </a:lnTo>
                <a:lnTo>
                  <a:pt x="213476" y="6081"/>
                </a:lnTo>
                <a:lnTo>
                  <a:pt x="168401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2" name="object 62"/>
          <p:cNvSpPr txBox="1"/>
          <p:nvPr/>
        </p:nvSpPr>
        <p:spPr>
          <a:xfrm>
            <a:off x="4708243" y="2246066"/>
            <a:ext cx="219163" cy="209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361" spc="5" dirty="0">
                <a:latin typeface="Arial"/>
                <a:cs typeface="Arial"/>
              </a:rPr>
              <a:t>16</a:t>
            </a:r>
            <a:endParaRPr sz="1361">
              <a:latin typeface="Arial"/>
              <a:cs typeface="Arial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2641070" y="2188528"/>
            <a:ext cx="327819" cy="331523"/>
          </a:xfrm>
          <a:custGeom>
            <a:avLst/>
            <a:gdLst/>
            <a:ahLst/>
            <a:cxnLst/>
            <a:rect l="l" t="t" r="r" b="b"/>
            <a:pathLst>
              <a:path w="337185" h="340994">
                <a:moveTo>
                  <a:pt x="168401" y="0"/>
                </a:moveTo>
                <a:lnTo>
                  <a:pt x="123648" y="6081"/>
                </a:lnTo>
                <a:lnTo>
                  <a:pt x="83424" y="23255"/>
                </a:lnTo>
                <a:lnTo>
                  <a:pt x="49339" y="49910"/>
                </a:lnTo>
                <a:lnTo>
                  <a:pt x="23001" y="84440"/>
                </a:lnTo>
                <a:lnTo>
                  <a:pt x="6018" y="125236"/>
                </a:lnTo>
                <a:lnTo>
                  <a:pt x="0" y="170687"/>
                </a:lnTo>
                <a:lnTo>
                  <a:pt x="6018" y="215818"/>
                </a:lnTo>
                <a:lnTo>
                  <a:pt x="23001" y="256398"/>
                </a:lnTo>
                <a:lnTo>
                  <a:pt x="49339" y="290798"/>
                </a:lnTo>
                <a:lnTo>
                  <a:pt x="83424" y="317387"/>
                </a:lnTo>
                <a:lnTo>
                  <a:pt x="123648" y="334535"/>
                </a:lnTo>
                <a:lnTo>
                  <a:pt x="168401" y="340613"/>
                </a:lnTo>
                <a:lnTo>
                  <a:pt x="213155" y="334535"/>
                </a:lnTo>
                <a:lnTo>
                  <a:pt x="253379" y="317387"/>
                </a:lnTo>
                <a:lnTo>
                  <a:pt x="287464" y="290798"/>
                </a:lnTo>
                <a:lnTo>
                  <a:pt x="313802" y="256398"/>
                </a:lnTo>
                <a:lnTo>
                  <a:pt x="330785" y="215818"/>
                </a:lnTo>
                <a:lnTo>
                  <a:pt x="336803" y="170687"/>
                </a:lnTo>
                <a:lnTo>
                  <a:pt x="330785" y="125236"/>
                </a:lnTo>
                <a:lnTo>
                  <a:pt x="313802" y="84440"/>
                </a:lnTo>
                <a:lnTo>
                  <a:pt x="287464" y="49911"/>
                </a:lnTo>
                <a:lnTo>
                  <a:pt x="253379" y="23255"/>
                </a:lnTo>
                <a:lnTo>
                  <a:pt x="213155" y="6081"/>
                </a:lnTo>
                <a:lnTo>
                  <a:pt x="168401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4" name="object 64"/>
          <p:cNvSpPr txBox="1"/>
          <p:nvPr/>
        </p:nvSpPr>
        <p:spPr>
          <a:xfrm>
            <a:off x="2694658" y="2246066"/>
            <a:ext cx="219163" cy="209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361" spc="5" dirty="0">
                <a:latin typeface="Arial"/>
                <a:cs typeface="Arial"/>
              </a:rPr>
              <a:t>14</a:t>
            </a:r>
            <a:endParaRPr sz="1361">
              <a:latin typeface="Arial"/>
              <a:cs typeface="Arial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2921846" y="1905529"/>
            <a:ext cx="749476" cy="330906"/>
          </a:xfrm>
          <a:custGeom>
            <a:avLst/>
            <a:gdLst/>
            <a:ahLst/>
            <a:cxnLst/>
            <a:rect l="l" t="t" r="r" b="b"/>
            <a:pathLst>
              <a:path w="770889" h="340360">
                <a:moveTo>
                  <a:pt x="770382" y="0"/>
                </a:moveTo>
                <a:lnTo>
                  <a:pt x="0" y="339851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6" name="object 66"/>
          <p:cNvSpPr/>
          <p:nvPr/>
        </p:nvSpPr>
        <p:spPr>
          <a:xfrm>
            <a:off x="3085570" y="2818236"/>
            <a:ext cx="327819" cy="331523"/>
          </a:xfrm>
          <a:custGeom>
            <a:avLst/>
            <a:gdLst/>
            <a:ahLst/>
            <a:cxnLst/>
            <a:rect l="l" t="t" r="r" b="b"/>
            <a:pathLst>
              <a:path w="337185" h="340994">
                <a:moveTo>
                  <a:pt x="168402" y="0"/>
                </a:moveTo>
                <a:lnTo>
                  <a:pt x="123648" y="6078"/>
                </a:lnTo>
                <a:lnTo>
                  <a:pt x="83424" y="23226"/>
                </a:lnTo>
                <a:lnTo>
                  <a:pt x="49339" y="49815"/>
                </a:lnTo>
                <a:lnTo>
                  <a:pt x="23001" y="84215"/>
                </a:lnTo>
                <a:lnTo>
                  <a:pt x="6018" y="124795"/>
                </a:lnTo>
                <a:lnTo>
                  <a:pt x="0" y="169925"/>
                </a:lnTo>
                <a:lnTo>
                  <a:pt x="6018" y="215377"/>
                </a:lnTo>
                <a:lnTo>
                  <a:pt x="23001" y="256173"/>
                </a:lnTo>
                <a:lnTo>
                  <a:pt x="49339" y="290702"/>
                </a:lnTo>
                <a:lnTo>
                  <a:pt x="83424" y="317358"/>
                </a:lnTo>
                <a:lnTo>
                  <a:pt x="123648" y="334532"/>
                </a:lnTo>
                <a:lnTo>
                  <a:pt x="168402" y="340613"/>
                </a:lnTo>
                <a:lnTo>
                  <a:pt x="213155" y="334532"/>
                </a:lnTo>
                <a:lnTo>
                  <a:pt x="253379" y="317358"/>
                </a:lnTo>
                <a:lnTo>
                  <a:pt x="287464" y="290703"/>
                </a:lnTo>
                <a:lnTo>
                  <a:pt x="313802" y="256173"/>
                </a:lnTo>
                <a:lnTo>
                  <a:pt x="330785" y="215377"/>
                </a:lnTo>
                <a:lnTo>
                  <a:pt x="336804" y="169925"/>
                </a:lnTo>
                <a:lnTo>
                  <a:pt x="330785" y="124795"/>
                </a:lnTo>
                <a:lnTo>
                  <a:pt x="313802" y="84215"/>
                </a:lnTo>
                <a:lnTo>
                  <a:pt x="287464" y="49815"/>
                </a:lnTo>
                <a:lnTo>
                  <a:pt x="253379" y="23226"/>
                </a:lnTo>
                <a:lnTo>
                  <a:pt x="213155" y="6078"/>
                </a:lnTo>
                <a:lnTo>
                  <a:pt x="168402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7" name="object 67"/>
          <p:cNvSpPr txBox="1"/>
          <p:nvPr/>
        </p:nvSpPr>
        <p:spPr>
          <a:xfrm>
            <a:off x="3140639" y="2876515"/>
            <a:ext cx="218546" cy="209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361" dirty="0">
                <a:latin typeface="Arial"/>
                <a:cs typeface="Arial"/>
              </a:rPr>
              <a:t>21</a:t>
            </a:r>
            <a:endParaRPr sz="1361">
              <a:latin typeface="Arial"/>
              <a:cs typeface="Arial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2934441" y="2504863"/>
            <a:ext cx="312385" cy="413015"/>
          </a:xfrm>
          <a:custGeom>
            <a:avLst/>
            <a:gdLst/>
            <a:ahLst/>
            <a:cxnLst/>
            <a:rect l="l" t="t" r="r" b="b"/>
            <a:pathLst>
              <a:path w="321310" h="424814">
                <a:moveTo>
                  <a:pt x="0" y="0"/>
                </a:moveTo>
                <a:lnTo>
                  <a:pt x="320802" y="424433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9" name="object 69"/>
          <p:cNvSpPr/>
          <p:nvPr/>
        </p:nvSpPr>
        <p:spPr>
          <a:xfrm>
            <a:off x="2266950" y="3464984"/>
            <a:ext cx="328436" cy="331523"/>
          </a:xfrm>
          <a:custGeom>
            <a:avLst/>
            <a:gdLst/>
            <a:ahLst/>
            <a:cxnLst/>
            <a:rect l="l" t="t" r="r" b="b"/>
            <a:pathLst>
              <a:path w="337819" h="340995">
                <a:moveTo>
                  <a:pt x="168402" y="0"/>
                </a:moveTo>
                <a:lnTo>
                  <a:pt x="123648" y="6081"/>
                </a:lnTo>
                <a:lnTo>
                  <a:pt x="83424" y="23255"/>
                </a:lnTo>
                <a:lnTo>
                  <a:pt x="49339" y="49910"/>
                </a:lnTo>
                <a:lnTo>
                  <a:pt x="23001" y="84440"/>
                </a:lnTo>
                <a:lnTo>
                  <a:pt x="6018" y="125236"/>
                </a:lnTo>
                <a:lnTo>
                  <a:pt x="0" y="170687"/>
                </a:lnTo>
                <a:lnTo>
                  <a:pt x="6018" y="215818"/>
                </a:lnTo>
                <a:lnTo>
                  <a:pt x="23001" y="256398"/>
                </a:lnTo>
                <a:lnTo>
                  <a:pt x="49339" y="290798"/>
                </a:lnTo>
                <a:lnTo>
                  <a:pt x="83424" y="317387"/>
                </a:lnTo>
                <a:lnTo>
                  <a:pt x="123648" y="334535"/>
                </a:lnTo>
                <a:lnTo>
                  <a:pt x="168402" y="340613"/>
                </a:lnTo>
                <a:lnTo>
                  <a:pt x="213476" y="334535"/>
                </a:lnTo>
                <a:lnTo>
                  <a:pt x="253915" y="317387"/>
                </a:lnTo>
                <a:lnTo>
                  <a:pt x="288131" y="290798"/>
                </a:lnTo>
                <a:lnTo>
                  <a:pt x="314536" y="256398"/>
                </a:lnTo>
                <a:lnTo>
                  <a:pt x="331544" y="215818"/>
                </a:lnTo>
                <a:lnTo>
                  <a:pt x="337566" y="170687"/>
                </a:lnTo>
                <a:lnTo>
                  <a:pt x="331544" y="125236"/>
                </a:lnTo>
                <a:lnTo>
                  <a:pt x="314536" y="84440"/>
                </a:lnTo>
                <a:lnTo>
                  <a:pt x="288131" y="49911"/>
                </a:lnTo>
                <a:lnTo>
                  <a:pt x="253915" y="23255"/>
                </a:lnTo>
                <a:lnTo>
                  <a:pt x="213476" y="6081"/>
                </a:lnTo>
                <a:lnTo>
                  <a:pt x="168402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0" name="object 70"/>
          <p:cNvSpPr txBox="1"/>
          <p:nvPr/>
        </p:nvSpPr>
        <p:spPr>
          <a:xfrm>
            <a:off x="2321278" y="3524744"/>
            <a:ext cx="219163" cy="209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361" spc="5" dirty="0">
                <a:latin typeface="Arial"/>
                <a:cs typeface="Arial"/>
              </a:rPr>
              <a:t>26</a:t>
            </a:r>
            <a:endParaRPr sz="1361">
              <a:latin typeface="Arial"/>
              <a:cs typeface="Arial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1892089" y="2756005"/>
            <a:ext cx="327201" cy="331523"/>
          </a:xfrm>
          <a:custGeom>
            <a:avLst/>
            <a:gdLst/>
            <a:ahLst/>
            <a:cxnLst/>
            <a:rect l="l" t="t" r="r" b="b"/>
            <a:pathLst>
              <a:path w="336550" h="340994">
                <a:moveTo>
                  <a:pt x="168401" y="0"/>
                </a:moveTo>
                <a:lnTo>
                  <a:pt x="123648" y="6078"/>
                </a:lnTo>
                <a:lnTo>
                  <a:pt x="83424" y="23226"/>
                </a:lnTo>
                <a:lnTo>
                  <a:pt x="49339" y="49815"/>
                </a:lnTo>
                <a:lnTo>
                  <a:pt x="23001" y="84215"/>
                </a:lnTo>
                <a:lnTo>
                  <a:pt x="6018" y="124795"/>
                </a:lnTo>
                <a:lnTo>
                  <a:pt x="0" y="169925"/>
                </a:lnTo>
                <a:lnTo>
                  <a:pt x="6018" y="215377"/>
                </a:lnTo>
                <a:lnTo>
                  <a:pt x="23001" y="256173"/>
                </a:lnTo>
                <a:lnTo>
                  <a:pt x="49339" y="290702"/>
                </a:lnTo>
                <a:lnTo>
                  <a:pt x="83424" y="317358"/>
                </a:lnTo>
                <a:lnTo>
                  <a:pt x="123648" y="334532"/>
                </a:lnTo>
                <a:lnTo>
                  <a:pt x="168401" y="340614"/>
                </a:lnTo>
                <a:lnTo>
                  <a:pt x="213098" y="334532"/>
                </a:lnTo>
                <a:lnTo>
                  <a:pt x="253181" y="317358"/>
                </a:lnTo>
                <a:lnTo>
                  <a:pt x="287083" y="290702"/>
                </a:lnTo>
                <a:lnTo>
                  <a:pt x="313238" y="256173"/>
                </a:lnTo>
                <a:lnTo>
                  <a:pt x="330080" y="215377"/>
                </a:lnTo>
                <a:lnTo>
                  <a:pt x="336041" y="169925"/>
                </a:lnTo>
                <a:lnTo>
                  <a:pt x="330080" y="124795"/>
                </a:lnTo>
                <a:lnTo>
                  <a:pt x="313238" y="84215"/>
                </a:lnTo>
                <a:lnTo>
                  <a:pt x="287083" y="49815"/>
                </a:lnTo>
                <a:lnTo>
                  <a:pt x="253181" y="23226"/>
                </a:lnTo>
                <a:lnTo>
                  <a:pt x="213098" y="6078"/>
                </a:lnTo>
                <a:lnTo>
                  <a:pt x="168401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2" name="object 72"/>
          <p:cNvSpPr txBox="1"/>
          <p:nvPr/>
        </p:nvSpPr>
        <p:spPr>
          <a:xfrm>
            <a:off x="1946415" y="2814285"/>
            <a:ext cx="218546" cy="209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361" dirty="0">
                <a:latin typeface="Arial"/>
                <a:cs typeface="Arial"/>
              </a:rPr>
              <a:t>24</a:t>
            </a:r>
            <a:endParaRPr sz="1361">
              <a:latin typeface="Arial"/>
              <a:cs typeface="Arial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2173604" y="2472266"/>
            <a:ext cx="514262" cy="331523"/>
          </a:xfrm>
          <a:custGeom>
            <a:avLst/>
            <a:gdLst/>
            <a:ahLst/>
            <a:cxnLst/>
            <a:rect l="l" t="t" r="r" b="b"/>
            <a:pathLst>
              <a:path w="528955" h="340994">
                <a:moveTo>
                  <a:pt x="528828" y="0"/>
                </a:moveTo>
                <a:lnTo>
                  <a:pt x="0" y="340613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4" name="object 74"/>
          <p:cNvSpPr/>
          <p:nvPr/>
        </p:nvSpPr>
        <p:spPr>
          <a:xfrm>
            <a:off x="1517226" y="3464984"/>
            <a:ext cx="329053" cy="331523"/>
          </a:xfrm>
          <a:custGeom>
            <a:avLst/>
            <a:gdLst/>
            <a:ahLst/>
            <a:cxnLst/>
            <a:rect l="l" t="t" r="r" b="b"/>
            <a:pathLst>
              <a:path w="338455" h="340995">
                <a:moveTo>
                  <a:pt x="169163" y="0"/>
                </a:moveTo>
                <a:lnTo>
                  <a:pt x="124354" y="6081"/>
                </a:lnTo>
                <a:lnTo>
                  <a:pt x="83989" y="23255"/>
                </a:lnTo>
                <a:lnTo>
                  <a:pt x="49720" y="49910"/>
                </a:lnTo>
                <a:lnTo>
                  <a:pt x="23198" y="84440"/>
                </a:lnTo>
                <a:lnTo>
                  <a:pt x="6074" y="125236"/>
                </a:lnTo>
                <a:lnTo>
                  <a:pt x="0" y="170687"/>
                </a:lnTo>
                <a:lnTo>
                  <a:pt x="6074" y="215818"/>
                </a:lnTo>
                <a:lnTo>
                  <a:pt x="23198" y="256398"/>
                </a:lnTo>
                <a:lnTo>
                  <a:pt x="49720" y="290798"/>
                </a:lnTo>
                <a:lnTo>
                  <a:pt x="83989" y="317387"/>
                </a:lnTo>
                <a:lnTo>
                  <a:pt x="124354" y="334535"/>
                </a:lnTo>
                <a:lnTo>
                  <a:pt x="169163" y="340613"/>
                </a:lnTo>
                <a:lnTo>
                  <a:pt x="214238" y="334535"/>
                </a:lnTo>
                <a:lnTo>
                  <a:pt x="254677" y="317387"/>
                </a:lnTo>
                <a:lnTo>
                  <a:pt x="288893" y="290798"/>
                </a:lnTo>
                <a:lnTo>
                  <a:pt x="315298" y="256398"/>
                </a:lnTo>
                <a:lnTo>
                  <a:pt x="332306" y="215818"/>
                </a:lnTo>
                <a:lnTo>
                  <a:pt x="338328" y="170687"/>
                </a:lnTo>
                <a:lnTo>
                  <a:pt x="332306" y="125236"/>
                </a:lnTo>
                <a:lnTo>
                  <a:pt x="315298" y="84440"/>
                </a:lnTo>
                <a:lnTo>
                  <a:pt x="288893" y="49911"/>
                </a:lnTo>
                <a:lnTo>
                  <a:pt x="254677" y="23255"/>
                </a:lnTo>
                <a:lnTo>
                  <a:pt x="214238" y="6081"/>
                </a:lnTo>
                <a:lnTo>
                  <a:pt x="169163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5" name="object 75"/>
          <p:cNvSpPr txBox="1"/>
          <p:nvPr/>
        </p:nvSpPr>
        <p:spPr>
          <a:xfrm>
            <a:off x="1437451" y="3376553"/>
            <a:ext cx="353131" cy="3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42"/>
              </a:lnSpc>
            </a:pPr>
            <a:r>
              <a:rPr sz="1069" spc="10" dirty="0">
                <a:latin typeface="Times New Roman"/>
                <a:cs typeface="Times New Roman"/>
              </a:rPr>
              <a:t>8</a:t>
            </a:r>
            <a:endParaRPr sz="1069">
              <a:latin typeface="Times New Roman"/>
              <a:cs typeface="Times New Roman"/>
            </a:endParaRPr>
          </a:p>
          <a:p>
            <a:pPr marL="146929">
              <a:lnSpc>
                <a:spcPts val="1492"/>
              </a:lnSpc>
            </a:pPr>
            <a:r>
              <a:rPr sz="1361" dirty="0">
                <a:latin typeface="Arial"/>
                <a:cs typeface="Arial"/>
              </a:rPr>
              <a:t>65</a:t>
            </a:r>
            <a:endParaRPr sz="1361">
              <a:latin typeface="Arial"/>
              <a:cs typeface="Arial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2876655" y="3445721"/>
            <a:ext cx="327819" cy="331523"/>
          </a:xfrm>
          <a:custGeom>
            <a:avLst/>
            <a:gdLst/>
            <a:ahLst/>
            <a:cxnLst/>
            <a:rect l="l" t="t" r="r" b="b"/>
            <a:pathLst>
              <a:path w="337185" h="340995">
                <a:moveTo>
                  <a:pt x="168402" y="0"/>
                </a:moveTo>
                <a:lnTo>
                  <a:pt x="123648" y="6078"/>
                </a:lnTo>
                <a:lnTo>
                  <a:pt x="83424" y="23226"/>
                </a:lnTo>
                <a:lnTo>
                  <a:pt x="49339" y="49815"/>
                </a:lnTo>
                <a:lnTo>
                  <a:pt x="23001" y="84215"/>
                </a:lnTo>
                <a:lnTo>
                  <a:pt x="6018" y="124795"/>
                </a:lnTo>
                <a:lnTo>
                  <a:pt x="0" y="169925"/>
                </a:lnTo>
                <a:lnTo>
                  <a:pt x="6018" y="215377"/>
                </a:lnTo>
                <a:lnTo>
                  <a:pt x="23001" y="256173"/>
                </a:lnTo>
                <a:lnTo>
                  <a:pt x="49339" y="290702"/>
                </a:lnTo>
                <a:lnTo>
                  <a:pt x="83424" y="317358"/>
                </a:lnTo>
                <a:lnTo>
                  <a:pt x="123648" y="334532"/>
                </a:lnTo>
                <a:lnTo>
                  <a:pt x="168402" y="340614"/>
                </a:lnTo>
                <a:lnTo>
                  <a:pt x="213155" y="334532"/>
                </a:lnTo>
                <a:lnTo>
                  <a:pt x="253379" y="317358"/>
                </a:lnTo>
                <a:lnTo>
                  <a:pt x="287464" y="290702"/>
                </a:lnTo>
                <a:lnTo>
                  <a:pt x="313802" y="256173"/>
                </a:lnTo>
                <a:lnTo>
                  <a:pt x="330785" y="215377"/>
                </a:lnTo>
                <a:lnTo>
                  <a:pt x="336804" y="169925"/>
                </a:lnTo>
                <a:lnTo>
                  <a:pt x="330785" y="124795"/>
                </a:lnTo>
                <a:lnTo>
                  <a:pt x="313802" y="84215"/>
                </a:lnTo>
                <a:lnTo>
                  <a:pt x="287464" y="49815"/>
                </a:lnTo>
                <a:lnTo>
                  <a:pt x="253379" y="23226"/>
                </a:lnTo>
                <a:lnTo>
                  <a:pt x="213155" y="6078"/>
                </a:lnTo>
                <a:lnTo>
                  <a:pt x="168402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7" name="object 77"/>
          <p:cNvSpPr txBox="1"/>
          <p:nvPr/>
        </p:nvSpPr>
        <p:spPr>
          <a:xfrm>
            <a:off x="2930243" y="3504001"/>
            <a:ext cx="219163" cy="209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361" spc="5" dirty="0">
                <a:latin typeface="Arial"/>
                <a:cs typeface="Arial"/>
              </a:rPr>
              <a:t>32</a:t>
            </a:r>
            <a:endParaRPr sz="1361">
              <a:latin typeface="Arial"/>
              <a:cs typeface="Arial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5175462" y="2813050"/>
            <a:ext cx="327819" cy="331523"/>
          </a:xfrm>
          <a:custGeom>
            <a:avLst/>
            <a:gdLst/>
            <a:ahLst/>
            <a:cxnLst/>
            <a:rect l="l" t="t" r="r" b="b"/>
            <a:pathLst>
              <a:path w="337185" h="340994">
                <a:moveTo>
                  <a:pt x="168401" y="0"/>
                </a:moveTo>
                <a:lnTo>
                  <a:pt x="123648" y="6078"/>
                </a:lnTo>
                <a:lnTo>
                  <a:pt x="83424" y="23226"/>
                </a:lnTo>
                <a:lnTo>
                  <a:pt x="49339" y="49815"/>
                </a:lnTo>
                <a:lnTo>
                  <a:pt x="23001" y="84215"/>
                </a:lnTo>
                <a:lnTo>
                  <a:pt x="6018" y="124795"/>
                </a:lnTo>
                <a:lnTo>
                  <a:pt x="0" y="169925"/>
                </a:lnTo>
                <a:lnTo>
                  <a:pt x="6018" y="215377"/>
                </a:lnTo>
                <a:lnTo>
                  <a:pt x="23001" y="256173"/>
                </a:lnTo>
                <a:lnTo>
                  <a:pt x="49339" y="290702"/>
                </a:lnTo>
                <a:lnTo>
                  <a:pt x="83424" y="317358"/>
                </a:lnTo>
                <a:lnTo>
                  <a:pt x="123648" y="334532"/>
                </a:lnTo>
                <a:lnTo>
                  <a:pt x="168401" y="340614"/>
                </a:lnTo>
                <a:lnTo>
                  <a:pt x="213155" y="334532"/>
                </a:lnTo>
                <a:lnTo>
                  <a:pt x="253379" y="317358"/>
                </a:lnTo>
                <a:lnTo>
                  <a:pt x="287464" y="290702"/>
                </a:lnTo>
                <a:lnTo>
                  <a:pt x="313802" y="256173"/>
                </a:lnTo>
                <a:lnTo>
                  <a:pt x="330785" y="215377"/>
                </a:lnTo>
                <a:lnTo>
                  <a:pt x="336803" y="169925"/>
                </a:lnTo>
                <a:lnTo>
                  <a:pt x="330785" y="124795"/>
                </a:lnTo>
                <a:lnTo>
                  <a:pt x="313802" y="84215"/>
                </a:lnTo>
                <a:lnTo>
                  <a:pt x="287464" y="49815"/>
                </a:lnTo>
                <a:lnTo>
                  <a:pt x="253379" y="23226"/>
                </a:lnTo>
                <a:lnTo>
                  <a:pt x="213155" y="6078"/>
                </a:lnTo>
                <a:lnTo>
                  <a:pt x="168401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9" name="object 79"/>
          <p:cNvSpPr txBox="1"/>
          <p:nvPr/>
        </p:nvSpPr>
        <p:spPr>
          <a:xfrm>
            <a:off x="5229789" y="2872070"/>
            <a:ext cx="219163" cy="209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361" spc="5" dirty="0">
                <a:latin typeface="Arial"/>
                <a:cs typeface="Arial"/>
              </a:rPr>
              <a:t>68</a:t>
            </a:r>
            <a:endParaRPr sz="1361">
              <a:latin typeface="Arial"/>
              <a:cs typeface="Arial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4936913" y="2477452"/>
            <a:ext cx="296333" cy="335844"/>
          </a:xfrm>
          <a:custGeom>
            <a:avLst/>
            <a:gdLst/>
            <a:ahLst/>
            <a:cxnLst/>
            <a:rect l="l" t="t" r="r" b="b"/>
            <a:pathLst>
              <a:path w="304800" h="345439">
                <a:moveTo>
                  <a:pt x="0" y="0"/>
                </a:moveTo>
                <a:lnTo>
                  <a:pt x="304800" y="345185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1" name="object 81"/>
          <p:cNvSpPr/>
          <p:nvPr/>
        </p:nvSpPr>
        <p:spPr>
          <a:xfrm>
            <a:off x="4234603" y="2818236"/>
            <a:ext cx="327201" cy="331523"/>
          </a:xfrm>
          <a:custGeom>
            <a:avLst/>
            <a:gdLst/>
            <a:ahLst/>
            <a:cxnLst/>
            <a:rect l="l" t="t" r="r" b="b"/>
            <a:pathLst>
              <a:path w="336550" h="340994">
                <a:moveTo>
                  <a:pt x="168402" y="0"/>
                </a:moveTo>
                <a:lnTo>
                  <a:pt x="123648" y="6078"/>
                </a:lnTo>
                <a:lnTo>
                  <a:pt x="83424" y="23226"/>
                </a:lnTo>
                <a:lnTo>
                  <a:pt x="49339" y="49815"/>
                </a:lnTo>
                <a:lnTo>
                  <a:pt x="23001" y="84215"/>
                </a:lnTo>
                <a:lnTo>
                  <a:pt x="6018" y="124795"/>
                </a:lnTo>
                <a:lnTo>
                  <a:pt x="0" y="169925"/>
                </a:lnTo>
                <a:lnTo>
                  <a:pt x="6018" y="215377"/>
                </a:lnTo>
                <a:lnTo>
                  <a:pt x="23001" y="256173"/>
                </a:lnTo>
                <a:lnTo>
                  <a:pt x="49339" y="290702"/>
                </a:lnTo>
                <a:lnTo>
                  <a:pt x="83424" y="317358"/>
                </a:lnTo>
                <a:lnTo>
                  <a:pt x="123648" y="334532"/>
                </a:lnTo>
                <a:lnTo>
                  <a:pt x="168402" y="340613"/>
                </a:lnTo>
                <a:lnTo>
                  <a:pt x="213098" y="334532"/>
                </a:lnTo>
                <a:lnTo>
                  <a:pt x="253181" y="317358"/>
                </a:lnTo>
                <a:lnTo>
                  <a:pt x="287083" y="290703"/>
                </a:lnTo>
                <a:lnTo>
                  <a:pt x="313238" y="256173"/>
                </a:lnTo>
                <a:lnTo>
                  <a:pt x="330080" y="215377"/>
                </a:lnTo>
                <a:lnTo>
                  <a:pt x="336042" y="169925"/>
                </a:lnTo>
                <a:lnTo>
                  <a:pt x="330080" y="124795"/>
                </a:lnTo>
                <a:lnTo>
                  <a:pt x="313238" y="84215"/>
                </a:lnTo>
                <a:lnTo>
                  <a:pt x="287083" y="49815"/>
                </a:lnTo>
                <a:lnTo>
                  <a:pt x="253181" y="23226"/>
                </a:lnTo>
                <a:lnTo>
                  <a:pt x="213098" y="6078"/>
                </a:lnTo>
                <a:lnTo>
                  <a:pt x="168402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2" name="object 82"/>
          <p:cNvSpPr txBox="1"/>
          <p:nvPr/>
        </p:nvSpPr>
        <p:spPr>
          <a:xfrm>
            <a:off x="4289673" y="2876515"/>
            <a:ext cx="219163" cy="209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361" spc="5" dirty="0">
                <a:latin typeface="Arial"/>
                <a:cs typeface="Arial"/>
              </a:rPr>
              <a:t>19</a:t>
            </a:r>
            <a:endParaRPr sz="1361">
              <a:latin typeface="Arial"/>
              <a:cs typeface="Arial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4501302" y="2472266"/>
            <a:ext cx="199407" cy="340783"/>
          </a:xfrm>
          <a:custGeom>
            <a:avLst/>
            <a:gdLst/>
            <a:ahLst/>
            <a:cxnLst/>
            <a:rect l="l" t="t" r="r" b="b"/>
            <a:pathLst>
              <a:path w="205104" h="350519">
                <a:moveTo>
                  <a:pt x="204977" y="0"/>
                </a:moveTo>
                <a:lnTo>
                  <a:pt x="0" y="350519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4" name="object 84"/>
          <p:cNvSpPr txBox="1"/>
          <p:nvPr/>
        </p:nvSpPr>
        <p:spPr>
          <a:xfrm>
            <a:off x="2690954" y="5361269"/>
            <a:ext cx="2477470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b="1" spc="10" dirty="0">
                <a:latin typeface="Times New Roman"/>
                <a:cs typeface="Times New Roman"/>
              </a:rPr>
              <a:t>Figure 29.14: </a:t>
            </a:r>
            <a:r>
              <a:rPr sz="1069" spc="5" dirty="0">
                <a:latin typeface="Times New Roman"/>
                <a:cs typeface="Times New Roman"/>
              </a:rPr>
              <a:t>inserting </a:t>
            </a:r>
            <a:r>
              <a:rPr sz="1069" spc="10" dirty="0">
                <a:latin typeface="Times New Roman"/>
                <a:cs typeface="Times New Roman"/>
              </a:rPr>
              <a:t>new </a:t>
            </a:r>
            <a:r>
              <a:rPr sz="1069" spc="5" dirty="0">
                <a:latin typeface="Times New Roman"/>
                <a:cs typeface="Times New Roman"/>
              </a:rPr>
              <a:t>value in </a:t>
            </a:r>
            <a:r>
              <a:rPr sz="1069" spc="10" dirty="0">
                <a:latin typeface="Times New Roman"/>
                <a:cs typeface="Times New Roman"/>
              </a:rPr>
              <a:t>a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heap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85" name="object 85"/>
          <p:cNvSpPr/>
          <p:nvPr/>
        </p:nvSpPr>
        <p:spPr>
          <a:xfrm>
            <a:off x="3352271" y="3131609"/>
            <a:ext cx="208667" cy="309298"/>
          </a:xfrm>
          <a:custGeom>
            <a:avLst/>
            <a:gdLst/>
            <a:ahLst/>
            <a:cxnLst/>
            <a:rect l="l" t="t" r="r" b="b"/>
            <a:pathLst>
              <a:path w="214629" h="318135">
                <a:moveTo>
                  <a:pt x="0" y="0"/>
                </a:moveTo>
                <a:lnTo>
                  <a:pt x="214122" y="317753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6" name="object 86"/>
          <p:cNvSpPr/>
          <p:nvPr/>
        </p:nvSpPr>
        <p:spPr>
          <a:xfrm>
            <a:off x="3502659" y="3445721"/>
            <a:ext cx="327201" cy="331523"/>
          </a:xfrm>
          <a:custGeom>
            <a:avLst/>
            <a:gdLst/>
            <a:ahLst/>
            <a:cxnLst/>
            <a:rect l="l" t="t" r="r" b="b"/>
            <a:pathLst>
              <a:path w="336550" h="340995">
                <a:moveTo>
                  <a:pt x="168401" y="0"/>
                </a:moveTo>
                <a:lnTo>
                  <a:pt x="123648" y="6078"/>
                </a:lnTo>
                <a:lnTo>
                  <a:pt x="83424" y="23226"/>
                </a:lnTo>
                <a:lnTo>
                  <a:pt x="49339" y="49815"/>
                </a:lnTo>
                <a:lnTo>
                  <a:pt x="23001" y="84215"/>
                </a:lnTo>
                <a:lnTo>
                  <a:pt x="6018" y="124795"/>
                </a:lnTo>
                <a:lnTo>
                  <a:pt x="0" y="169925"/>
                </a:lnTo>
                <a:lnTo>
                  <a:pt x="6018" y="215377"/>
                </a:lnTo>
                <a:lnTo>
                  <a:pt x="23001" y="256173"/>
                </a:lnTo>
                <a:lnTo>
                  <a:pt x="49339" y="290702"/>
                </a:lnTo>
                <a:lnTo>
                  <a:pt x="83424" y="317358"/>
                </a:lnTo>
                <a:lnTo>
                  <a:pt x="123648" y="334532"/>
                </a:lnTo>
                <a:lnTo>
                  <a:pt x="168401" y="340614"/>
                </a:lnTo>
                <a:lnTo>
                  <a:pt x="213098" y="334532"/>
                </a:lnTo>
                <a:lnTo>
                  <a:pt x="253181" y="317358"/>
                </a:lnTo>
                <a:lnTo>
                  <a:pt x="287083" y="290702"/>
                </a:lnTo>
                <a:lnTo>
                  <a:pt x="313238" y="256173"/>
                </a:lnTo>
                <a:lnTo>
                  <a:pt x="330080" y="215377"/>
                </a:lnTo>
                <a:lnTo>
                  <a:pt x="336041" y="169925"/>
                </a:lnTo>
                <a:lnTo>
                  <a:pt x="330080" y="124795"/>
                </a:lnTo>
                <a:lnTo>
                  <a:pt x="313238" y="84215"/>
                </a:lnTo>
                <a:lnTo>
                  <a:pt x="287083" y="49815"/>
                </a:lnTo>
                <a:lnTo>
                  <a:pt x="253181" y="23226"/>
                </a:lnTo>
                <a:lnTo>
                  <a:pt x="213098" y="6078"/>
                </a:lnTo>
                <a:lnTo>
                  <a:pt x="168401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7" name="object 87"/>
          <p:cNvSpPr txBox="1"/>
          <p:nvPr/>
        </p:nvSpPr>
        <p:spPr>
          <a:xfrm>
            <a:off x="3557729" y="3504001"/>
            <a:ext cx="219163" cy="209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361" spc="5" dirty="0">
                <a:latin typeface="Arial"/>
                <a:cs typeface="Arial"/>
              </a:rPr>
              <a:t>31</a:t>
            </a:r>
            <a:endParaRPr sz="1361">
              <a:latin typeface="Arial"/>
              <a:cs typeface="Arial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3319180" y="3482516"/>
            <a:ext cx="16421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11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89" name="object 89"/>
          <p:cNvSpPr/>
          <p:nvPr/>
        </p:nvSpPr>
        <p:spPr>
          <a:xfrm>
            <a:off x="4292388" y="3167168"/>
            <a:ext cx="224101" cy="313619"/>
          </a:xfrm>
          <a:custGeom>
            <a:avLst/>
            <a:gdLst/>
            <a:ahLst/>
            <a:cxnLst/>
            <a:rect l="l" t="t" r="r" b="b"/>
            <a:pathLst>
              <a:path w="230504" h="322580">
                <a:moveTo>
                  <a:pt x="0" y="322325"/>
                </a:moveTo>
                <a:lnTo>
                  <a:pt x="53144" y="306104"/>
                </a:lnTo>
                <a:lnTo>
                  <a:pt x="103839" y="288566"/>
                </a:lnTo>
                <a:lnTo>
                  <a:pt x="149449" y="268394"/>
                </a:lnTo>
                <a:lnTo>
                  <a:pt x="187342" y="244272"/>
                </a:lnTo>
                <a:lnTo>
                  <a:pt x="214884" y="214883"/>
                </a:lnTo>
                <a:lnTo>
                  <a:pt x="228636" y="175491"/>
                </a:lnTo>
                <a:lnTo>
                  <a:pt x="230355" y="126516"/>
                </a:lnTo>
                <a:lnTo>
                  <a:pt x="225198" y="75748"/>
                </a:lnTo>
                <a:lnTo>
                  <a:pt x="218322" y="30979"/>
                </a:lnTo>
                <a:lnTo>
                  <a:pt x="214884" y="0"/>
                </a:lnTo>
              </a:path>
            </a:pathLst>
          </a:custGeom>
          <a:ln w="8966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0" name="object 90"/>
          <p:cNvSpPr/>
          <p:nvPr/>
        </p:nvSpPr>
        <p:spPr>
          <a:xfrm>
            <a:off x="4466484" y="3125681"/>
            <a:ext cx="69762" cy="109273"/>
          </a:xfrm>
          <a:custGeom>
            <a:avLst/>
            <a:gdLst/>
            <a:ahLst/>
            <a:cxnLst/>
            <a:rect l="l" t="t" r="r" b="b"/>
            <a:pathLst>
              <a:path w="71754" h="112394">
                <a:moveTo>
                  <a:pt x="35813" y="54864"/>
                </a:moveTo>
                <a:lnTo>
                  <a:pt x="32765" y="56387"/>
                </a:lnTo>
                <a:lnTo>
                  <a:pt x="31241" y="59435"/>
                </a:lnTo>
                <a:lnTo>
                  <a:pt x="31241" y="107442"/>
                </a:lnTo>
                <a:lnTo>
                  <a:pt x="32765" y="110490"/>
                </a:lnTo>
                <a:lnTo>
                  <a:pt x="35813" y="112014"/>
                </a:lnTo>
                <a:lnTo>
                  <a:pt x="38862" y="110490"/>
                </a:lnTo>
                <a:lnTo>
                  <a:pt x="40386" y="107442"/>
                </a:lnTo>
                <a:lnTo>
                  <a:pt x="40386" y="59435"/>
                </a:lnTo>
                <a:lnTo>
                  <a:pt x="38862" y="56387"/>
                </a:lnTo>
                <a:lnTo>
                  <a:pt x="35813" y="54864"/>
                </a:lnTo>
                <a:close/>
              </a:path>
              <a:path w="71754" h="112394">
                <a:moveTo>
                  <a:pt x="35813" y="0"/>
                </a:moveTo>
                <a:lnTo>
                  <a:pt x="0" y="71627"/>
                </a:lnTo>
                <a:lnTo>
                  <a:pt x="31241" y="71627"/>
                </a:lnTo>
                <a:lnTo>
                  <a:pt x="31241" y="59435"/>
                </a:lnTo>
                <a:lnTo>
                  <a:pt x="32765" y="56387"/>
                </a:lnTo>
                <a:lnTo>
                  <a:pt x="35813" y="54864"/>
                </a:lnTo>
                <a:lnTo>
                  <a:pt x="63246" y="54864"/>
                </a:lnTo>
                <a:lnTo>
                  <a:pt x="35813" y="0"/>
                </a:lnTo>
                <a:close/>
              </a:path>
              <a:path w="71754" h="112394">
                <a:moveTo>
                  <a:pt x="63246" y="54864"/>
                </a:moveTo>
                <a:lnTo>
                  <a:pt x="35813" y="54864"/>
                </a:lnTo>
                <a:lnTo>
                  <a:pt x="38862" y="56387"/>
                </a:lnTo>
                <a:lnTo>
                  <a:pt x="40386" y="59435"/>
                </a:lnTo>
                <a:lnTo>
                  <a:pt x="40386" y="71627"/>
                </a:lnTo>
                <a:lnTo>
                  <a:pt x="71627" y="71627"/>
                </a:lnTo>
                <a:lnTo>
                  <a:pt x="63246" y="548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1" name="object 91"/>
          <p:cNvSpPr/>
          <p:nvPr/>
        </p:nvSpPr>
        <p:spPr>
          <a:xfrm>
            <a:off x="4292389" y="3427942"/>
            <a:ext cx="109273" cy="109273"/>
          </a:xfrm>
          <a:custGeom>
            <a:avLst/>
            <a:gdLst/>
            <a:ahLst/>
            <a:cxnLst/>
            <a:rect l="l" t="t" r="r" b="b"/>
            <a:pathLst>
              <a:path w="112395" h="112394">
                <a:moveTo>
                  <a:pt x="25146" y="35813"/>
                </a:moveTo>
                <a:lnTo>
                  <a:pt x="0" y="112013"/>
                </a:lnTo>
                <a:lnTo>
                  <a:pt x="75437" y="86868"/>
                </a:lnTo>
                <a:lnTo>
                  <a:pt x="62677" y="73913"/>
                </a:lnTo>
                <a:lnTo>
                  <a:pt x="41910" y="73913"/>
                </a:lnTo>
                <a:lnTo>
                  <a:pt x="38862" y="72389"/>
                </a:lnTo>
                <a:lnTo>
                  <a:pt x="37337" y="69341"/>
                </a:lnTo>
                <a:lnTo>
                  <a:pt x="38862" y="66294"/>
                </a:lnTo>
                <a:lnTo>
                  <a:pt x="47077" y="58078"/>
                </a:lnTo>
                <a:lnTo>
                  <a:pt x="25146" y="35813"/>
                </a:lnTo>
                <a:close/>
              </a:path>
              <a:path w="112395" h="112394">
                <a:moveTo>
                  <a:pt x="47077" y="58078"/>
                </a:moveTo>
                <a:lnTo>
                  <a:pt x="38862" y="66294"/>
                </a:lnTo>
                <a:lnTo>
                  <a:pt x="37337" y="69341"/>
                </a:lnTo>
                <a:lnTo>
                  <a:pt x="38862" y="72389"/>
                </a:lnTo>
                <a:lnTo>
                  <a:pt x="41910" y="73913"/>
                </a:lnTo>
                <a:lnTo>
                  <a:pt x="44958" y="72389"/>
                </a:lnTo>
                <a:lnTo>
                  <a:pt x="53175" y="64268"/>
                </a:lnTo>
                <a:lnTo>
                  <a:pt x="47077" y="58078"/>
                </a:lnTo>
                <a:close/>
              </a:path>
              <a:path w="112395" h="112394">
                <a:moveTo>
                  <a:pt x="53175" y="64268"/>
                </a:moveTo>
                <a:lnTo>
                  <a:pt x="44958" y="72389"/>
                </a:lnTo>
                <a:lnTo>
                  <a:pt x="41910" y="73913"/>
                </a:lnTo>
                <a:lnTo>
                  <a:pt x="62677" y="73913"/>
                </a:lnTo>
                <a:lnTo>
                  <a:pt x="53175" y="64268"/>
                </a:lnTo>
                <a:close/>
              </a:path>
              <a:path w="112395" h="112394">
                <a:moveTo>
                  <a:pt x="107442" y="0"/>
                </a:moveTo>
                <a:lnTo>
                  <a:pt x="104394" y="761"/>
                </a:lnTo>
                <a:lnTo>
                  <a:pt x="47077" y="58078"/>
                </a:lnTo>
                <a:lnTo>
                  <a:pt x="53175" y="64268"/>
                </a:lnTo>
                <a:lnTo>
                  <a:pt x="110489" y="7620"/>
                </a:lnTo>
                <a:lnTo>
                  <a:pt x="112013" y="4572"/>
                </a:lnTo>
                <a:lnTo>
                  <a:pt x="110489" y="761"/>
                </a:lnTo>
                <a:lnTo>
                  <a:pt x="1074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2" name="object 92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3" name="object 93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51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74378185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6"/>
            <a:ext cx="140696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CS301 – Data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43804" y="868856"/>
            <a:ext cx="86615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29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99421" y="1777364"/>
            <a:ext cx="5556" cy="0"/>
          </a:xfrm>
          <a:custGeom>
            <a:avLst/>
            <a:gdLst/>
            <a:ahLst/>
            <a:cxnLst/>
            <a:rect l="l" t="t" r="r" b="b"/>
            <a:pathLst>
              <a:path w="5715">
                <a:moveTo>
                  <a:pt x="0" y="0"/>
                </a:moveTo>
                <a:lnTo>
                  <a:pt x="5334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299421" y="1777364"/>
            <a:ext cx="4957410" cy="0"/>
          </a:xfrm>
          <a:custGeom>
            <a:avLst/>
            <a:gdLst/>
            <a:ahLst/>
            <a:cxnLst/>
            <a:rect l="l" t="t" r="r" b="b"/>
            <a:pathLst>
              <a:path w="5099050">
                <a:moveTo>
                  <a:pt x="0" y="0"/>
                </a:moveTo>
                <a:lnTo>
                  <a:pt x="5098542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/>
          <p:nvPr/>
        </p:nvSpPr>
        <p:spPr>
          <a:xfrm>
            <a:off x="6250411" y="1777364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/>
          <p:nvPr/>
        </p:nvSpPr>
        <p:spPr>
          <a:xfrm>
            <a:off x="1302014" y="1780329"/>
            <a:ext cx="0" cy="4077670"/>
          </a:xfrm>
          <a:custGeom>
            <a:avLst/>
            <a:gdLst/>
            <a:ahLst/>
            <a:cxnLst/>
            <a:rect l="l" t="t" r="r" b="b"/>
            <a:pathLst>
              <a:path h="4194175">
                <a:moveTo>
                  <a:pt x="0" y="0"/>
                </a:moveTo>
                <a:lnTo>
                  <a:pt x="0" y="4194048"/>
                </a:lnTo>
              </a:path>
            </a:pathLst>
          </a:custGeom>
          <a:ln w="53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" name="object 8"/>
          <p:cNvSpPr/>
          <p:nvPr/>
        </p:nvSpPr>
        <p:spPr>
          <a:xfrm>
            <a:off x="1299421" y="5854912"/>
            <a:ext cx="4951236" cy="0"/>
          </a:xfrm>
          <a:custGeom>
            <a:avLst/>
            <a:gdLst/>
            <a:ahLst/>
            <a:cxnLst/>
            <a:rect l="l" t="t" r="r" b="b"/>
            <a:pathLst>
              <a:path w="5092700">
                <a:moveTo>
                  <a:pt x="0" y="0"/>
                </a:moveTo>
                <a:lnTo>
                  <a:pt x="5092446" y="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" name="object 9"/>
          <p:cNvSpPr/>
          <p:nvPr/>
        </p:nvSpPr>
        <p:spPr>
          <a:xfrm>
            <a:off x="6253373" y="1780329"/>
            <a:ext cx="0" cy="4077670"/>
          </a:xfrm>
          <a:custGeom>
            <a:avLst/>
            <a:gdLst/>
            <a:ahLst/>
            <a:cxnLst/>
            <a:rect l="l" t="t" r="r" b="b"/>
            <a:pathLst>
              <a:path h="4194175">
                <a:moveTo>
                  <a:pt x="0" y="0"/>
                </a:moveTo>
                <a:lnTo>
                  <a:pt x="0" y="4194048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" name="object 10"/>
          <p:cNvSpPr txBox="1"/>
          <p:nvPr/>
        </p:nvSpPr>
        <p:spPr>
          <a:xfrm>
            <a:off x="1529092" y="4968628"/>
            <a:ext cx="96926" cy="2061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24"/>
              </a:lnSpc>
            </a:pPr>
            <a:r>
              <a:rPr sz="1361" spc="5" dirty="0">
                <a:latin typeface="Arial"/>
                <a:cs typeface="Arial"/>
              </a:rPr>
              <a:t>0</a:t>
            </a:r>
            <a:endParaRPr sz="1361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423141" y="4594014"/>
            <a:ext cx="4715404" cy="366095"/>
          </a:xfrm>
          <a:custGeom>
            <a:avLst/>
            <a:gdLst/>
            <a:ahLst/>
            <a:cxnLst/>
            <a:rect l="l" t="t" r="r" b="b"/>
            <a:pathLst>
              <a:path w="4850130" h="376554">
                <a:moveTo>
                  <a:pt x="4850130" y="0"/>
                </a:moveTo>
                <a:lnTo>
                  <a:pt x="0" y="0"/>
                </a:lnTo>
                <a:lnTo>
                  <a:pt x="0" y="376427"/>
                </a:lnTo>
                <a:lnTo>
                  <a:pt x="4850130" y="376427"/>
                </a:lnTo>
                <a:lnTo>
                  <a:pt x="485013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" name="object 12"/>
          <p:cNvSpPr/>
          <p:nvPr/>
        </p:nvSpPr>
        <p:spPr>
          <a:xfrm>
            <a:off x="1737994" y="4594014"/>
            <a:ext cx="0" cy="366095"/>
          </a:xfrm>
          <a:custGeom>
            <a:avLst/>
            <a:gdLst/>
            <a:ahLst/>
            <a:cxnLst/>
            <a:rect l="l" t="t" r="r" b="b"/>
            <a:pathLst>
              <a:path h="376554">
                <a:moveTo>
                  <a:pt x="0" y="0"/>
                </a:moveTo>
                <a:lnTo>
                  <a:pt x="0" y="376427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" name="object 13"/>
          <p:cNvSpPr/>
          <p:nvPr/>
        </p:nvSpPr>
        <p:spPr>
          <a:xfrm>
            <a:off x="2052107" y="4594014"/>
            <a:ext cx="0" cy="366095"/>
          </a:xfrm>
          <a:custGeom>
            <a:avLst/>
            <a:gdLst/>
            <a:ahLst/>
            <a:cxnLst/>
            <a:rect l="l" t="t" r="r" b="b"/>
            <a:pathLst>
              <a:path h="376554">
                <a:moveTo>
                  <a:pt x="0" y="0"/>
                </a:moveTo>
                <a:lnTo>
                  <a:pt x="0" y="376427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" name="object 14"/>
          <p:cNvSpPr/>
          <p:nvPr/>
        </p:nvSpPr>
        <p:spPr>
          <a:xfrm>
            <a:off x="2366962" y="4594014"/>
            <a:ext cx="0" cy="366095"/>
          </a:xfrm>
          <a:custGeom>
            <a:avLst/>
            <a:gdLst/>
            <a:ahLst/>
            <a:cxnLst/>
            <a:rect l="l" t="t" r="r" b="b"/>
            <a:pathLst>
              <a:path h="376554">
                <a:moveTo>
                  <a:pt x="0" y="0"/>
                </a:moveTo>
                <a:lnTo>
                  <a:pt x="0" y="376427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" name="object 15"/>
          <p:cNvSpPr/>
          <p:nvPr/>
        </p:nvSpPr>
        <p:spPr>
          <a:xfrm>
            <a:off x="2681075" y="4594014"/>
            <a:ext cx="0" cy="366095"/>
          </a:xfrm>
          <a:custGeom>
            <a:avLst/>
            <a:gdLst/>
            <a:ahLst/>
            <a:cxnLst/>
            <a:rect l="l" t="t" r="r" b="b"/>
            <a:pathLst>
              <a:path h="376554">
                <a:moveTo>
                  <a:pt x="0" y="0"/>
                </a:moveTo>
                <a:lnTo>
                  <a:pt x="0" y="376427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" name="object 16"/>
          <p:cNvSpPr/>
          <p:nvPr/>
        </p:nvSpPr>
        <p:spPr>
          <a:xfrm>
            <a:off x="2995189" y="4594014"/>
            <a:ext cx="0" cy="366095"/>
          </a:xfrm>
          <a:custGeom>
            <a:avLst/>
            <a:gdLst/>
            <a:ahLst/>
            <a:cxnLst/>
            <a:rect l="l" t="t" r="r" b="b"/>
            <a:pathLst>
              <a:path h="376554">
                <a:moveTo>
                  <a:pt x="0" y="0"/>
                </a:moveTo>
                <a:lnTo>
                  <a:pt x="0" y="376427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" name="object 17"/>
          <p:cNvSpPr/>
          <p:nvPr/>
        </p:nvSpPr>
        <p:spPr>
          <a:xfrm>
            <a:off x="3309302" y="4594014"/>
            <a:ext cx="0" cy="366095"/>
          </a:xfrm>
          <a:custGeom>
            <a:avLst/>
            <a:gdLst/>
            <a:ahLst/>
            <a:cxnLst/>
            <a:rect l="l" t="t" r="r" b="b"/>
            <a:pathLst>
              <a:path h="376554">
                <a:moveTo>
                  <a:pt x="0" y="0"/>
                </a:moveTo>
                <a:lnTo>
                  <a:pt x="0" y="376427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" name="object 18"/>
          <p:cNvSpPr/>
          <p:nvPr/>
        </p:nvSpPr>
        <p:spPr>
          <a:xfrm>
            <a:off x="3623415" y="4594014"/>
            <a:ext cx="0" cy="366095"/>
          </a:xfrm>
          <a:custGeom>
            <a:avLst/>
            <a:gdLst/>
            <a:ahLst/>
            <a:cxnLst/>
            <a:rect l="l" t="t" r="r" b="b"/>
            <a:pathLst>
              <a:path h="376554">
                <a:moveTo>
                  <a:pt x="0" y="0"/>
                </a:moveTo>
                <a:lnTo>
                  <a:pt x="0" y="376427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" name="object 19"/>
          <p:cNvSpPr/>
          <p:nvPr/>
        </p:nvSpPr>
        <p:spPr>
          <a:xfrm>
            <a:off x="3938269" y="4594014"/>
            <a:ext cx="0" cy="366095"/>
          </a:xfrm>
          <a:custGeom>
            <a:avLst/>
            <a:gdLst/>
            <a:ahLst/>
            <a:cxnLst/>
            <a:rect l="l" t="t" r="r" b="b"/>
            <a:pathLst>
              <a:path h="376554">
                <a:moveTo>
                  <a:pt x="0" y="0"/>
                </a:moveTo>
                <a:lnTo>
                  <a:pt x="0" y="376427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" name="object 20"/>
          <p:cNvSpPr/>
          <p:nvPr/>
        </p:nvSpPr>
        <p:spPr>
          <a:xfrm>
            <a:off x="4252382" y="4594014"/>
            <a:ext cx="0" cy="366095"/>
          </a:xfrm>
          <a:custGeom>
            <a:avLst/>
            <a:gdLst/>
            <a:ahLst/>
            <a:cxnLst/>
            <a:rect l="l" t="t" r="r" b="b"/>
            <a:pathLst>
              <a:path h="376554">
                <a:moveTo>
                  <a:pt x="0" y="0"/>
                </a:moveTo>
                <a:lnTo>
                  <a:pt x="0" y="376427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" name="object 21"/>
          <p:cNvSpPr/>
          <p:nvPr/>
        </p:nvSpPr>
        <p:spPr>
          <a:xfrm>
            <a:off x="4566496" y="4594014"/>
            <a:ext cx="0" cy="366095"/>
          </a:xfrm>
          <a:custGeom>
            <a:avLst/>
            <a:gdLst/>
            <a:ahLst/>
            <a:cxnLst/>
            <a:rect l="l" t="t" r="r" b="b"/>
            <a:pathLst>
              <a:path h="376554">
                <a:moveTo>
                  <a:pt x="0" y="0"/>
                </a:moveTo>
                <a:lnTo>
                  <a:pt x="0" y="376427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" name="object 22"/>
          <p:cNvSpPr/>
          <p:nvPr/>
        </p:nvSpPr>
        <p:spPr>
          <a:xfrm>
            <a:off x="4881350" y="4594014"/>
            <a:ext cx="0" cy="366095"/>
          </a:xfrm>
          <a:custGeom>
            <a:avLst/>
            <a:gdLst/>
            <a:ahLst/>
            <a:cxnLst/>
            <a:rect l="l" t="t" r="r" b="b"/>
            <a:pathLst>
              <a:path h="376554">
                <a:moveTo>
                  <a:pt x="0" y="0"/>
                </a:moveTo>
                <a:lnTo>
                  <a:pt x="0" y="376427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" name="object 23"/>
          <p:cNvSpPr/>
          <p:nvPr/>
        </p:nvSpPr>
        <p:spPr>
          <a:xfrm>
            <a:off x="5195463" y="4594014"/>
            <a:ext cx="0" cy="366095"/>
          </a:xfrm>
          <a:custGeom>
            <a:avLst/>
            <a:gdLst/>
            <a:ahLst/>
            <a:cxnLst/>
            <a:rect l="l" t="t" r="r" b="b"/>
            <a:pathLst>
              <a:path h="376554">
                <a:moveTo>
                  <a:pt x="0" y="0"/>
                </a:moveTo>
                <a:lnTo>
                  <a:pt x="0" y="376427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" name="object 24"/>
          <p:cNvSpPr/>
          <p:nvPr/>
        </p:nvSpPr>
        <p:spPr>
          <a:xfrm>
            <a:off x="5509578" y="4594014"/>
            <a:ext cx="0" cy="366095"/>
          </a:xfrm>
          <a:custGeom>
            <a:avLst/>
            <a:gdLst/>
            <a:ahLst/>
            <a:cxnLst/>
            <a:rect l="l" t="t" r="r" b="b"/>
            <a:pathLst>
              <a:path h="376554">
                <a:moveTo>
                  <a:pt x="0" y="0"/>
                </a:moveTo>
                <a:lnTo>
                  <a:pt x="0" y="376427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" name="object 25"/>
          <p:cNvSpPr/>
          <p:nvPr/>
        </p:nvSpPr>
        <p:spPr>
          <a:xfrm>
            <a:off x="5824432" y="4594014"/>
            <a:ext cx="0" cy="366095"/>
          </a:xfrm>
          <a:custGeom>
            <a:avLst/>
            <a:gdLst/>
            <a:ahLst/>
            <a:cxnLst/>
            <a:rect l="l" t="t" r="r" b="b"/>
            <a:pathLst>
              <a:path h="376554">
                <a:moveTo>
                  <a:pt x="0" y="0"/>
                </a:moveTo>
                <a:lnTo>
                  <a:pt x="0" y="376427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" name="object 26"/>
          <p:cNvSpPr txBox="1"/>
          <p:nvPr/>
        </p:nvSpPr>
        <p:spPr>
          <a:xfrm>
            <a:off x="1800966" y="4666367"/>
            <a:ext cx="2702807" cy="5185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361" spc="5" dirty="0">
                <a:latin typeface="Arial"/>
                <a:cs typeface="Arial"/>
              </a:rPr>
              <a:t>13  14  15  24  21  16  68  65    </a:t>
            </a:r>
            <a:r>
              <a:rPr sz="1361" spc="180" dirty="0">
                <a:latin typeface="Arial"/>
                <a:cs typeface="Arial"/>
              </a:rPr>
              <a:t> </a:t>
            </a:r>
            <a:r>
              <a:rPr sz="1361" spc="5" dirty="0">
                <a:latin typeface="Arial"/>
                <a:cs typeface="Arial"/>
              </a:rPr>
              <a:t>26</a:t>
            </a:r>
            <a:endParaRPr sz="1361">
              <a:latin typeface="Arial"/>
              <a:cs typeface="Arial"/>
            </a:endParaRPr>
          </a:p>
          <a:p>
            <a:pPr marL="48770">
              <a:lnSpc>
                <a:spcPts val="1624"/>
              </a:lnSpc>
              <a:spcBef>
                <a:spcPts val="826"/>
              </a:spcBef>
              <a:tabLst>
                <a:tab pos="356827" algn="l"/>
                <a:tab pos="677230" algn="l"/>
                <a:tab pos="982815" algn="l"/>
                <a:tab pos="1298898" algn="l"/>
                <a:tab pos="1612510" algn="l"/>
                <a:tab pos="1927357" algn="l"/>
                <a:tab pos="2242822" algn="l"/>
                <a:tab pos="2555817" algn="l"/>
              </a:tabLst>
            </a:pPr>
            <a:r>
              <a:rPr sz="2042" spc="7" baseline="3968" dirty="0">
                <a:latin typeface="Arial"/>
                <a:cs typeface="Arial"/>
              </a:rPr>
              <a:t>1	</a:t>
            </a:r>
            <a:r>
              <a:rPr sz="1361" spc="5" dirty="0">
                <a:latin typeface="Arial"/>
                <a:cs typeface="Arial"/>
              </a:rPr>
              <a:t>2	</a:t>
            </a:r>
            <a:r>
              <a:rPr sz="2042" spc="7" baseline="3968" dirty="0">
                <a:latin typeface="Arial"/>
                <a:cs typeface="Arial"/>
              </a:rPr>
              <a:t>3	</a:t>
            </a:r>
            <a:r>
              <a:rPr sz="1361" spc="5" dirty="0">
                <a:latin typeface="Arial"/>
                <a:cs typeface="Arial"/>
              </a:rPr>
              <a:t>4	5	6	7	8	9</a:t>
            </a:r>
            <a:endParaRPr sz="1361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916536" y="4472517"/>
            <a:ext cx="298803" cy="121620"/>
          </a:xfrm>
          <a:custGeom>
            <a:avLst/>
            <a:gdLst/>
            <a:ahLst/>
            <a:cxnLst/>
            <a:rect l="l" t="t" r="r" b="b"/>
            <a:pathLst>
              <a:path w="307339" h="125095">
                <a:moveTo>
                  <a:pt x="268260" y="61023"/>
                </a:moveTo>
                <a:lnTo>
                  <a:pt x="240792" y="72389"/>
                </a:lnTo>
                <a:lnTo>
                  <a:pt x="301751" y="124968"/>
                </a:lnTo>
                <a:lnTo>
                  <a:pt x="305155" y="73913"/>
                </a:lnTo>
                <a:lnTo>
                  <a:pt x="277368" y="73913"/>
                </a:lnTo>
                <a:lnTo>
                  <a:pt x="274319" y="71627"/>
                </a:lnTo>
                <a:lnTo>
                  <a:pt x="268260" y="61023"/>
                </a:lnTo>
                <a:close/>
              </a:path>
              <a:path w="307339" h="125095">
                <a:moveTo>
                  <a:pt x="118872" y="0"/>
                </a:moveTo>
                <a:lnTo>
                  <a:pt x="117348" y="0"/>
                </a:lnTo>
                <a:lnTo>
                  <a:pt x="117348" y="762"/>
                </a:lnTo>
                <a:lnTo>
                  <a:pt x="115824" y="762"/>
                </a:lnTo>
                <a:lnTo>
                  <a:pt x="114300" y="1524"/>
                </a:lnTo>
                <a:lnTo>
                  <a:pt x="112013" y="1524"/>
                </a:lnTo>
                <a:lnTo>
                  <a:pt x="109728" y="3048"/>
                </a:lnTo>
                <a:lnTo>
                  <a:pt x="103631" y="4572"/>
                </a:lnTo>
                <a:lnTo>
                  <a:pt x="99822" y="6096"/>
                </a:lnTo>
                <a:lnTo>
                  <a:pt x="92201" y="8382"/>
                </a:lnTo>
                <a:lnTo>
                  <a:pt x="57912" y="25146"/>
                </a:lnTo>
                <a:lnTo>
                  <a:pt x="29718" y="56387"/>
                </a:lnTo>
                <a:lnTo>
                  <a:pt x="7619" y="92963"/>
                </a:lnTo>
                <a:lnTo>
                  <a:pt x="0" y="105918"/>
                </a:lnTo>
                <a:lnTo>
                  <a:pt x="0" y="108965"/>
                </a:lnTo>
                <a:lnTo>
                  <a:pt x="2286" y="112013"/>
                </a:lnTo>
                <a:lnTo>
                  <a:pt x="5333" y="112013"/>
                </a:lnTo>
                <a:lnTo>
                  <a:pt x="8381" y="109727"/>
                </a:lnTo>
                <a:lnTo>
                  <a:pt x="22098" y="85344"/>
                </a:lnTo>
                <a:lnTo>
                  <a:pt x="29718" y="72389"/>
                </a:lnTo>
                <a:lnTo>
                  <a:pt x="54101" y="40386"/>
                </a:lnTo>
                <a:lnTo>
                  <a:pt x="58674" y="36575"/>
                </a:lnTo>
                <a:lnTo>
                  <a:pt x="64007" y="32004"/>
                </a:lnTo>
                <a:lnTo>
                  <a:pt x="69342" y="28956"/>
                </a:lnTo>
                <a:lnTo>
                  <a:pt x="74675" y="25146"/>
                </a:lnTo>
                <a:lnTo>
                  <a:pt x="77724" y="24384"/>
                </a:lnTo>
                <a:lnTo>
                  <a:pt x="80772" y="22860"/>
                </a:lnTo>
                <a:lnTo>
                  <a:pt x="87630" y="19812"/>
                </a:lnTo>
                <a:lnTo>
                  <a:pt x="95250" y="16763"/>
                </a:lnTo>
                <a:lnTo>
                  <a:pt x="102869" y="14477"/>
                </a:lnTo>
                <a:lnTo>
                  <a:pt x="106680" y="12954"/>
                </a:lnTo>
                <a:lnTo>
                  <a:pt x="112775" y="11430"/>
                </a:lnTo>
                <a:lnTo>
                  <a:pt x="117348" y="9906"/>
                </a:lnTo>
                <a:lnTo>
                  <a:pt x="118787" y="9186"/>
                </a:lnTo>
                <a:lnTo>
                  <a:pt x="118110" y="9144"/>
                </a:lnTo>
                <a:lnTo>
                  <a:pt x="229361" y="9144"/>
                </a:lnTo>
                <a:lnTo>
                  <a:pt x="227837" y="8382"/>
                </a:lnTo>
                <a:lnTo>
                  <a:pt x="227075" y="8382"/>
                </a:lnTo>
                <a:lnTo>
                  <a:pt x="220218" y="6858"/>
                </a:lnTo>
                <a:lnTo>
                  <a:pt x="212598" y="5334"/>
                </a:lnTo>
                <a:lnTo>
                  <a:pt x="208025" y="4572"/>
                </a:lnTo>
                <a:lnTo>
                  <a:pt x="202692" y="4572"/>
                </a:lnTo>
                <a:lnTo>
                  <a:pt x="197357" y="3810"/>
                </a:lnTo>
                <a:lnTo>
                  <a:pt x="185166" y="3810"/>
                </a:lnTo>
                <a:lnTo>
                  <a:pt x="178307" y="3048"/>
                </a:lnTo>
                <a:lnTo>
                  <a:pt x="161544" y="3048"/>
                </a:lnTo>
                <a:lnTo>
                  <a:pt x="142494" y="1524"/>
                </a:lnTo>
                <a:lnTo>
                  <a:pt x="118872" y="0"/>
                </a:lnTo>
                <a:close/>
              </a:path>
              <a:path w="307339" h="125095">
                <a:moveTo>
                  <a:pt x="277152" y="57344"/>
                </a:moveTo>
                <a:lnTo>
                  <a:pt x="268260" y="61023"/>
                </a:lnTo>
                <a:lnTo>
                  <a:pt x="274319" y="71627"/>
                </a:lnTo>
                <a:lnTo>
                  <a:pt x="277368" y="73913"/>
                </a:lnTo>
                <a:lnTo>
                  <a:pt x="280416" y="73151"/>
                </a:lnTo>
                <a:lnTo>
                  <a:pt x="282701" y="70865"/>
                </a:lnTo>
                <a:lnTo>
                  <a:pt x="282701" y="67056"/>
                </a:lnTo>
                <a:lnTo>
                  <a:pt x="277152" y="57344"/>
                </a:lnTo>
                <a:close/>
              </a:path>
              <a:path w="307339" h="125095">
                <a:moveTo>
                  <a:pt x="307086" y="44958"/>
                </a:moveTo>
                <a:lnTo>
                  <a:pt x="277152" y="57344"/>
                </a:lnTo>
                <a:lnTo>
                  <a:pt x="282701" y="67056"/>
                </a:lnTo>
                <a:lnTo>
                  <a:pt x="282701" y="70865"/>
                </a:lnTo>
                <a:lnTo>
                  <a:pt x="280416" y="73151"/>
                </a:lnTo>
                <a:lnTo>
                  <a:pt x="277368" y="73913"/>
                </a:lnTo>
                <a:lnTo>
                  <a:pt x="305155" y="73913"/>
                </a:lnTo>
                <a:lnTo>
                  <a:pt x="307086" y="44958"/>
                </a:lnTo>
                <a:close/>
              </a:path>
              <a:path w="307339" h="125095">
                <a:moveTo>
                  <a:pt x="265175" y="55625"/>
                </a:moveTo>
                <a:lnTo>
                  <a:pt x="268260" y="61023"/>
                </a:lnTo>
                <a:lnTo>
                  <a:pt x="277152" y="57344"/>
                </a:lnTo>
                <a:lnTo>
                  <a:pt x="276605" y="56387"/>
                </a:lnTo>
                <a:lnTo>
                  <a:pt x="265938" y="56387"/>
                </a:lnTo>
                <a:lnTo>
                  <a:pt x="265175" y="55625"/>
                </a:lnTo>
                <a:close/>
              </a:path>
              <a:path w="307339" h="125095">
                <a:moveTo>
                  <a:pt x="229361" y="9144"/>
                </a:moveTo>
                <a:lnTo>
                  <a:pt x="118872" y="9144"/>
                </a:lnTo>
                <a:lnTo>
                  <a:pt x="141731" y="10668"/>
                </a:lnTo>
                <a:lnTo>
                  <a:pt x="151637" y="11430"/>
                </a:lnTo>
                <a:lnTo>
                  <a:pt x="161544" y="11430"/>
                </a:lnTo>
                <a:lnTo>
                  <a:pt x="169925" y="12192"/>
                </a:lnTo>
                <a:lnTo>
                  <a:pt x="177545" y="12192"/>
                </a:lnTo>
                <a:lnTo>
                  <a:pt x="184404" y="12954"/>
                </a:lnTo>
                <a:lnTo>
                  <a:pt x="197357" y="12954"/>
                </a:lnTo>
                <a:lnTo>
                  <a:pt x="202692" y="13715"/>
                </a:lnTo>
                <a:lnTo>
                  <a:pt x="207263" y="13715"/>
                </a:lnTo>
                <a:lnTo>
                  <a:pt x="211074" y="14477"/>
                </a:lnTo>
                <a:lnTo>
                  <a:pt x="215645" y="14477"/>
                </a:lnTo>
                <a:lnTo>
                  <a:pt x="224789" y="16763"/>
                </a:lnTo>
                <a:lnTo>
                  <a:pt x="224028" y="16763"/>
                </a:lnTo>
                <a:lnTo>
                  <a:pt x="230124" y="19812"/>
                </a:lnTo>
                <a:lnTo>
                  <a:pt x="232410" y="20574"/>
                </a:lnTo>
                <a:lnTo>
                  <a:pt x="234695" y="22860"/>
                </a:lnTo>
                <a:lnTo>
                  <a:pt x="237744" y="25146"/>
                </a:lnTo>
                <a:lnTo>
                  <a:pt x="240030" y="27432"/>
                </a:lnTo>
                <a:lnTo>
                  <a:pt x="243078" y="29718"/>
                </a:lnTo>
                <a:lnTo>
                  <a:pt x="246125" y="33527"/>
                </a:lnTo>
                <a:lnTo>
                  <a:pt x="249174" y="36575"/>
                </a:lnTo>
                <a:lnTo>
                  <a:pt x="256794" y="45720"/>
                </a:lnTo>
                <a:lnTo>
                  <a:pt x="261366" y="50292"/>
                </a:lnTo>
                <a:lnTo>
                  <a:pt x="265938" y="56387"/>
                </a:lnTo>
                <a:lnTo>
                  <a:pt x="276605" y="56387"/>
                </a:lnTo>
                <a:lnTo>
                  <a:pt x="273557" y="51054"/>
                </a:lnTo>
                <a:lnTo>
                  <a:pt x="272795" y="50292"/>
                </a:lnTo>
                <a:lnTo>
                  <a:pt x="263651" y="39624"/>
                </a:lnTo>
                <a:lnTo>
                  <a:pt x="256031" y="30480"/>
                </a:lnTo>
                <a:lnTo>
                  <a:pt x="243078" y="17525"/>
                </a:lnTo>
                <a:lnTo>
                  <a:pt x="236981" y="12954"/>
                </a:lnTo>
                <a:lnTo>
                  <a:pt x="229361" y="9144"/>
                </a:lnTo>
                <a:close/>
              </a:path>
              <a:path w="307339" h="125095">
                <a:moveTo>
                  <a:pt x="118872" y="9144"/>
                </a:moveTo>
                <a:lnTo>
                  <a:pt x="118110" y="9144"/>
                </a:lnTo>
                <a:lnTo>
                  <a:pt x="118787" y="91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" name="object 28"/>
          <p:cNvSpPr/>
          <p:nvPr/>
        </p:nvSpPr>
        <p:spPr>
          <a:xfrm>
            <a:off x="1891346" y="4294716"/>
            <a:ext cx="642056" cy="303124"/>
          </a:xfrm>
          <a:custGeom>
            <a:avLst/>
            <a:gdLst/>
            <a:ahLst/>
            <a:cxnLst/>
            <a:rect l="l" t="t" r="r" b="b"/>
            <a:pathLst>
              <a:path w="660400" h="311785">
                <a:moveTo>
                  <a:pt x="326897" y="0"/>
                </a:moveTo>
                <a:lnTo>
                  <a:pt x="281939" y="2286"/>
                </a:lnTo>
                <a:lnTo>
                  <a:pt x="237744" y="8381"/>
                </a:lnTo>
                <a:lnTo>
                  <a:pt x="217169" y="13715"/>
                </a:lnTo>
                <a:lnTo>
                  <a:pt x="207263" y="16001"/>
                </a:lnTo>
                <a:lnTo>
                  <a:pt x="198119" y="19050"/>
                </a:lnTo>
                <a:lnTo>
                  <a:pt x="188975" y="22860"/>
                </a:lnTo>
                <a:lnTo>
                  <a:pt x="179831" y="25907"/>
                </a:lnTo>
                <a:lnTo>
                  <a:pt x="171450" y="30479"/>
                </a:lnTo>
                <a:lnTo>
                  <a:pt x="163068" y="34289"/>
                </a:lnTo>
                <a:lnTo>
                  <a:pt x="155447" y="38862"/>
                </a:lnTo>
                <a:lnTo>
                  <a:pt x="148589" y="44195"/>
                </a:lnTo>
                <a:lnTo>
                  <a:pt x="140969" y="48767"/>
                </a:lnTo>
                <a:lnTo>
                  <a:pt x="127253" y="60960"/>
                </a:lnTo>
                <a:lnTo>
                  <a:pt x="114300" y="73913"/>
                </a:lnTo>
                <a:lnTo>
                  <a:pt x="108203" y="80772"/>
                </a:lnTo>
                <a:lnTo>
                  <a:pt x="102869" y="87629"/>
                </a:lnTo>
                <a:lnTo>
                  <a:pt x="96774" y="95250"/>
                </a:lnTo>
                <a:lnTo>
                  <a:pt x="75437" y="128015"/>
                </a:lnTo>
                <a:lnTo>
                  <a:pt x="56387" y="163829"/>
                </a:lnTo>
                <a:lnTo>
                  <a:pt x="30480" y="222503"/>
                </a:lnTo>
                <a:lnTo>
                  <a:pt x="15239" y="264413"/>
                </a:lnTo>
                <a:lnTo>
                  <a:pt x="0" y="306324"/>
                </a:lnTo>
                <a:lnTo>
                  <a:pt x="0" y="309372"/>
                </a:lnTo>
                <a:lnTo>
                  <a:pt x="2286" y="311657"/>
                </a:lnTo>
                <a:lnTo>
                  <a:pt x="6095" y="311657"/>
                </a:lnTo>
                <a:lnTo>
                  <a:pt x="8381" y="309372"/>
                </a:lnTo>
                <a:lnTo>
                  <a:pt x="23621" y="267462"/>
                </a:lnTo>
                <a:lnTo>
                  <a:pt x="31241" y="246125"/>
                </a:lnTo>
                <a:lnTo>
                  <a:pt x="38862" y="226313"/>
                </a:lnTo>
                <a:lnTo>
                  <a:pt x="55625" y="186689"/>
                </a:lnTo>
                <a:lnTo>
                  <a:pt x="73913" y="149351"/>
                </a:lnTo>
                <a:lnTo>
                  <a:pt x="92963" y="115824"/>
                </a:lnTo>
                <a:lnTo>
                  <a:pt x="109727" y="93725"/>
                </a:lnTo>
                <a:lnTo>
                  <a:pt x="115062" y="86105"/>
                </a:lnTo>
                <a:lnTo>
                  <a:pt x="121157" y="80010"/>
                </a:lnTo>
                <a:lnTo>
                  <a:pt x="127253" y="73151"/>
                </a:lnTo>
                <a:lnTo>
                  <a:pt x="133350" y="67055"/>
                </a:lnTo>
                <a:lnTo>
                  <a:pt x="147065" y="56387"/>
                </a:lnTo>
                <a:lnTo>
                  <a:pt x="153162" y="51053"/>
                </a:lnTo>
                <a:lnTo>
                  <a:pt x="160781" y="46481"/>
                </a:lnTo>
                <a:lnTo>
                  <a:pt x="167639" y="41910"/>
                </a:lnTo>
                <a:lnTo>
                  <a:pt x="175259" y="38100"/>
                </a:lnTo>
                <a:lnTo>
                  <a:pt x="183641" y="34289"/>
                </a:lnTo>
                <a:lnTo>
                  <a:pt x="192024" y="31241"/>
                </a:lnTo>
                <a:lnTo>
                  <a:pt x="201168" y="27431"/>
                </a:lnTo>
                <a:lnTo>
                  <a:pt x="240030" y="17525"/>
                </a:lnTo>
                <a:lnTo>
                  <a:pt x="282701" y="11429"/>
                </a:lnTo>
                <a:lnTo>
                  <a:pt x="327659" y="9143"/>
                </a:lnTo>
                <a:lnTo>
                  <a:pt x="420115" y="9143"/>
                </a:lnTo>
                <a:lnTo>
                  <a:pt x="416813" y="8381"/>
                </a:lnTo>
                <a:lnTo>
                  <a:pt x="394715" y="4572"/>
                </a:lnTo>
                <a:lnTo>
                  <a:pt x="372618" y="2286"/>
                </a:lnTo>
                <a:lnTo>
                  <a:pt x="350519" y="762"/>
                </a:lnTo>
                <a:lnTo>
                  <a:pt x="326897" y="0"/>
                </a:lnTo>
                <a:close/>
              </a:path>
              <a:path w="660400" h="311785">
                <a:moveTo>
                  <a:pt x="621935" y="241911"/>
                </a:moveTo>
                <a:lnTo>
                  <a:pt x="592074" y="252984"/>
                </a:lnTo>
                <a:lnTo>
                  <a:pt x="650747" y="307848"/>
                </a:lnTo>
                <a:lnTo>
                  <a:pt x="656669" y="256031"/>
                </a:lnTo>
                <a:lnTo>
                  <a:pt x="631697" y="256031"/>
                </a:lnTo>
                <a:lnTo>
                  <a:pt x="628650" y="255269"/>
                </a:lnTo>
                <a:lnTo>
                  <a:pt x="626363" y="252984"/>
                </a:lnTo>
                <a:lnTo>
                  <a:pt x="621935" y="241911"/>
                </a:lnTo>
                <a:close/>
              </a:path>
              <a:path w="660400" h="311785">
                <a:moveTo>
                  <a:pt x="630404" y="238771"/>
                </a:moveTo>
                <a:lnTo>
                  <a:pt x="621935" y="241911"/>
                </a:lnTo>
                <a:lnTo>
                  <a:pt x="626363" y="252984"/>
                </a:lnTo>
                <a:lnTo>
                  <a:pt x="628650" y="255269"/>
                </a:lnTo>
                <a:lnTo>
                  <a:pt x="631697" y="256031"/>
                </a:lnTo>
                <a:lnTo>
                  <a:pt x="633983" y="253745"/>
                </a:lnTo>
                <a:lnTo>
                  <a:pt x="634745" y="249936"/>
                </a:lnTo>
                <a:lnTo>
                  <a:pt x="630404" y="238771"/>
                </a:lnTo>
                <a:close/>
              </a:path>
              <a:path w="660400" h="311785">
                <a:moveTo>
                  <a:pt x="659891" y="227837"/>
                </a:moveTo>
                <a:lnTo>
                  <a:pt x="630404" y="238771"/>
                </a:lnTo>
                <a:lnTo>
                  <a:pt x="634745" y="249936"/>
                </a:lnTo>
                <a:lnTo>
                  <a:pt x="633983" y="253745"/>
                </a:lnTo>
                <a:lnTo>
                  <a:pt x="631697" y="256031"/>
                </a:lnTo>
                <a:lnTo>
                  <a:pt x="656669" y="256031"/>
                </a:lnTo>
                <a:lnTo>
                  <a:pt x="659891" y="227837"/>
                </a:lnTo>
                <a:close/>
              </a:path>
              <a:path w="660400" h="311785">
                <a:moveTo>
                  <a:pt x="420115" y="9143"/>
                </a:moveTo>
                <a:lnTo>
                  <a:pt x="327659" y="9143"/>
                </a:lnTo>
                <a:lnTo>
                  <a:pt x="349757" y="9905"/>
                </a:lnTo>
                <a:lnTo>
                  <a:pt x="371856" y="11429"/>
                </a:lnTo>
                <a:lnTo>
                  <a:pt x="393953" y="13715"/>
                </a:lnTo>
                <a:lnTo>
                  <a:pt x="415289" y="17525"/>
                </a:lnTo>
                <a:lnTo>
                  <a:pt x="435101" y="22098"/>
                </a:lnTo>
                <a:lnTo>
                  <a:pt x="445007" y="25145"/>
                </a:lnTo>
                <a:lnTo>
                  <a:pt x="454151" y="27431"/>
                </a:lnTo>
                <a:lnTo>
                  <a:pt x="462533" y="31241"/>
                </a:lnTo>
                <a:lnTo>
                  <a:pt x="471677" y="34289"/>
                </a:lnTo>
                <a:lnTo>
                  <a:pt x="486918" y="41910"/>
                </a:lnTo>
                <a:lnTo>
                  <a:pt x="521207" y="67055"/>
                </a:lnTo>
                <a:lnTo>
                  <a:pt x="533400" y="80010"/>
                </a:lnTo>
                <a:lnTo>
                  <a:pt x="539495" y="86105"/>
                </a:lnTo>
                <a:lnTo>
                  <a:pt x="544830" y="93725"/>
                </a:lnTo>
                <a:lnTo>
                  <a:pt x="550926" y="100584"/>
                </a:lnTo>
                <a:lnTo>
                  <a:pt x="561594" y="115824"/>
                </a:lnTo>
                <a:lnTo>
                  <a:pt x="581406" y="150113"/>
                </a:lnTo>
                <a:lnTo>
                  <a:pt x="598932" y="186689"/>
                </a:lnTo>
                <a:lnTo>
                  <a:pt x="615695" y="226313"/>
                </a:lnTo>
                <a:lnTo>
                  <a:pt x="621935" y="241911"/>
                </a:lnTo>
                <a:lnTo>
                  <a:pt x="630404" y="238771"/>
                </a:lnTo>
                <a:lnTo>
                  <a:pt x="607313" y="182879"/>
                </a:lnTo>
                <a:lnTo>
                  <a:pt x="589026" y="145541"/>
                </a:lnTo>
                <a:lnTo>
                  <a:pt x="569213" y="111251"/>
                </a:lnTo>
                <a:lnTo>
                  <a:pt x="557783" y="95250"/>
                </a:lnTo>
                <a:lnTo>
                  <a:pt x="552450" y="87629"/>
                </a:lnTo>
                <a:lnTo>
                  <a:pt x="513588" y="48767"/>
                </a:lnTo>
                <a:lnTo>
                  <a:pt x="474725" y="25907"/>
                </a:lnTo>
                <a:lnTo>
                  <a:pt x="465581" y="22860"/>
                </a:lnTo>
                <a:lnTo>
                  <a:pt x="456438" y="19050"/>
                </a:lnTo>
                <a:lnTo>
                  <a:pt x="447294" y="16001"/>
                </a:lnTo>
                <a:lnTo>
                  <a:pt x="437388" y="13715"/>
                </a:lnTo>
                <a:lnTo>
                  <a:pt x="426719" y="10667"/>
                </a:lnTo>
                <a:lnTo>
                  <a:pt x="420115" y="91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" name="object 29"/>
          <p:cNvSpPr/>
          <p:nvPr/>
        </p:nvSpPr>
        <p:spPr>
          <a:xfrm>
            <a:off x="2572174" y="4235450"/>
            <a:ext cx="895791" cy="362391"/>
          </a:xfrm>
          <a:custGeom>
            <a:avLst/>
            <a:gdLst/>
            <a:ahLst/>
            <a:cxnLst/>
            <a:rect l="l" t="t" r="r" b="b"/>
            <a:pathLst>
              <a:path w="921385" h="372745">
                <a:moveTo>
                  <a:pt x="518160" y="0"/>
                </a:moveTo>
                <a:lnTo>
                  <a:pt x="492252" y="0"/>
                </a:lnTo>
                <a:lnTo>
                  <a:pt x="453390" y="2286"/>
                </a:lnTo>
                <a:lnTo>
                  <a:pt x="440436" y="3810"/>
                </a:lnTo>
                <a:lnTo>
                  <a:pt x="427481" y="6096"/>
                </a:lnTo>
                <a:lnTo>
                  <a:pt x="414528" y="7620"/>
                </a:lnTo>
                <a:lnTo>
                  <a:pt x="402336" y="9905"/>
                </a:lnTo>
                <a:lnTo>
                  <a:pt x="389381" y="12953"/>
                </a:lnTo>
                <a:lnTo>
                  <a:pt x="364998" y="19050"/>
                </a:lnTo>
                <a:lnTo>
                  <a:pt x="353568" y="22860"/>
                </a:lnTo>
                <a:lnTo>
                  <a:pt x="341375" y="26670"/>
                </a:lnTo>
                <a:lnTo>
                  <a:pt x="318516" y="35813"/>
                </a:lnTo>
                <a:lnTo>
                  <a:pt x="307848" y="41148"/>
                </a:lnTo>
                <a:lnTo>
                  <a:pt x="296418" y="46482"/>
                </a:lnTo>
                <a:lnTo>
                  <a:pt x="285750" y="51815"/>
                </a:lnTo>
                <a:lnTo>
                  <a:pt x="275844" y="58674"/>
                </a:lnTo>
                <a:lnTo>
                  <a:pt x="265175" y="64770"/>
                </a:lnTo>
                <a:lnTo>
                  <a:pt x="254508" y="72389"/>
                </a:lnTo>
                <a:lnTo>
                  <a:pt x="244602" y="80010"/>
                </a:lnTo>
                <a:lnTo>
                  <a:pt x="233934" y="87629"/>
                </a:lnTo>
                <a:lnTo>
                  <a:pt x="214122" y="104394"/>
                </a:lnTo>
                <a:lnTo>
                  <a:pt x="194310" y="122682"/>
                </a:lnTo>
                <a:lnTo>
                  <a:pt x="184404" y="132587"/>
                </a:lnTo>
                <a:lnTo>
                  <a:pt x="175260" y="142494"/>
                </a:lnTo>
                <a:lnTo>
                  <a:pt x="165354" y="152400"/>
                </a:lnTo>
                <a:lnTo>
                  <a:pt x="108966" y="218694"/>
                </a:lnTo>
                <a:lnTo>
                  <a:pt x="72390" y="265938"/>
                </a:lnTo>
                <a:lnTo>
                  <a:pt x="36575" y="315467"/>
                </a:lnTo>
                <a:lnTo>
                  <a:pt x="762" y="365760"/>
                </a:lnTo>
                <a:lnTo>
                  <a:pt x="0" y="369570"/>
                </a:lnTo>
                <a:lnTo>
                  <a:pt x="1524" y="371855"/>
                </a:lnTo>
                <a:lnTo>
                  <a:pt x="5334" y="372617"/>
                </a:lnTo>
                <a:lnTo>
                  <a:pt x="7619" y="371094"/>
                </a:lnTo>
                <a:lnTo>
                  <a:pt x="43434" y="320801"/>
                </a:lnTo>
                <a:lnTo>
                  <a:pt x="61722" y="295655"/>
                </a:lnTo>
                <a:lnTo>
                  <a:pt x="80010" y="271272"/>
                </a:lnTo>
                <a:lnTo>
                  <a:pt x="97536" y="247650"/>
                </a:lnTo>
                <a:lnTo>
                  <a:pt x="134874" y="201167"/>
                </a:lnTo>
                <a:lnTo>
                  <a:pt x="153162" y="179070"/>
                </a:lnTo>
                <a:lnTo>
                  <a:pt x="181356" y="148589"/>
                </a:lnTo>
                <a:lnTo>
                  <a:pt x="191262" y="138684"/>
                </a:lnTo>
                <a:lnTo>
                  <a:pt x="200406" y="128777"/>
                </a:lnTo>
                <a:lnTo>
                  <a:pt x="240030" y="94487"/>
                </a:lnTo>
                <a:lnTo>
                  <a:pt x="280416" y="66294"/>
                </a:lnTo>
                <a:lnTo>
                  <a:pt x="290322" y="60198"/>
                </a:lnTo>
                <a:lnTo>
                  <a:pt x="332994" y="39624"/>
                </a:lnTo>
                <a:lnTo>
                  <a:pt x="368046" y="28194"/>
                </a:lnTo>
                <a:lnTo>
                  <a:pt x="379475" y="24384"/>
                </a:lnTo>
                <a:lnTo>
                  <a:pt x="391668" y="21336"/>
                </a:lnTo>
                <a:lnTo>
                  <a:pt x="403860" y="19050"/>
                </a:lnTo>
                <a:lnTo>
                  <a:pt x="416813" y="16763"/>
                </a:lnTo>
                <a:lnTo>
                  <a:pt x="429006" y="14477"/>
                </a:lnTo>
                <a:lnTo>
                  <a:pt x="454152" y="11429"/>
                </a:lnTo>
                <a:lnTo>
                  <a:pt x="492252" y="9144"/>
                </a:lnTo>
                <a:lnTo>
                  <a:pt x="601726" y="9144"/>
                </a:lnTo>
                <a:lnTo>
                  <a:pt x="593598" y="7620"/>
                </a:lnTo>
                <a:lnTo>
                  <a:pt x="581406" y="6096"/>
                </a:lnTo>
                <a:lnTo>
                  <a:pt x="569213" y="3810"/>
                </a:lnTo>
                <a:lnTo>
                  <a:pt x="556260" y="2286"/>
                </a:lnTo>
                <a:lnTo>
                  <a:pt x="518160" y="0"/>
                </a:lnTo>
                <a:close/>
              </a:path>
              <a:path w="921385" h="372745">
                <a:moveTo>
                  <a:pt x="885242" y="305948"/>
                </a:moveTo>
                <a:lnTo>
                  <a:pt x="857250" y="319277"/>
                </a:lnTo>
                <a:lnTo>
                  <a:pt x="920496" y="368808"/>
                </a:lnTo>
                <a:lnTo>
                  <a:pt x="920974" y="318515"/>
                </a:lnTo>
                <a:lnTo>
                  <a:pt x="893063" y="318515"/>
                </a:lnTo>
                <a:lnTo>
                  <a:pt x="890015" y="316229"/>
                </a:lnTo>
                <a:lnTo>
                  <a:pt x="885242" y="305948"/>
                </a:lnTo>
                <a:close/>
              </a:path>
              <a:path w="921385" h="372745">
                <a:moveTo>
                  <a:pt x="893254" y="302133"/>
                </a:moveTo>
                <a:lnTo>
                  <a:pt x="885242" y="305948"/>
                </a:lnTo>
                <a:lnTo>
                  <a:pt x="890015" y="316229"/>
                </a:lnTo>
                <a:lnTo>
                  <a:pt x="893063" y="318515"/>
                </a:lnTo>
                <a:lnTo>
                  <a:pt x="896112" y="318515"/>
                </a:lnTo>
                <a:lnTo>
                  <a:pt x="898398" y="316229"/>
                </a:lnTo>
                <a:lnTo>
                  <a:pt x="898398" y="312420"/>
                </a:lnTo>
                <a:lnTo>
                  <a:pt x="893254" y="302133"/>
                </a:lnTo>
                <a:close/>
              </a:path>
              <a:path w="921385" h="372745">
                <a:moveTo>
                  <a:pt x="921258" y="288798"/>
                </a:moveTo>
                <a:lnTo>
                  <a:pt x="893254" y="302133"/>
                </a:lnTo>
                <a:lnTo>
                  <a:pt x="898398" y="312420"/>
                </a:lnTo>
                <a:lnTo>
                  <a:pt x="898398" y="316229"/>
                </a:lnTo>
                <a:lnTo>
                  <a:pt x="896112" y="318515"/>
                </a:lnTo>
                <a:lnTo>
                  <a:pt x="920974" y="318515"/>
                </a:lnTo>
                <a:lnTo>
                  <a:pt x="921258" y="288798"/>
                </a:lnTo>
                <a:close/>
              </a:path>
              <a:path w="921385" h="372745">
                <a:moveTo>
                  <a:pt x="601726" y="9144"/>
                </a:moveTo>
                <a:lnTo>
                  <a:pt x="518160" y="9144"/>
                </a:lnTo>
                <a:lnTo>
                  <a:pt x="555498" y="11429"/>
                </a:lnTo>
                <a:lnTo>
                  <a:pt x="579882" y="14477"/>
                </a:lnTo>
                <a:lnTo>
                  <a:pt x="592074" y="16763"/>
                </a:lnTo>
                <a:lnTo>
                  <a:pt x="603504" y="19050"/>
                </a:lnTo>
                <a:lnTo>
                  <a:pt x="615696" y="21336"/>
                </a:lnTo>
                <a:lnTo>
                  <a:pt x="627126" y="24384"/>
                </a:lnTo>
                <a:lnTo>
                  <a:pt x="637794" y="28194"/>
                </a:lnTo>
                <a:lnTo>
                  <a:pt x="649224" y="31241"/>
                </a:lnTo>
                <a:lnTo>
                  <a:pt x="688848" y="48767"/>
                </a:lnTo>
                <a:lnTo>
                  <a:pt x="733044" y="79248"/>
                </a:lnTo>
                <a:lnTo>
                  <a:pt x="773430" y="119634"/>
                </a:lnTo>
                <a:lnTo>
                  <a:pt x="787908" y="137922"/>
                </a:lnTo>
                <a:lnTo>
                  <a:pt x="795527" y="147827"/>
                </a:lnTo>
                <a:lnTo>
                  <a:pt x="829818" y="200405"/>
                </a:lnTo>
                <a:lnTo>
                  <a:pt x="855726" y="246887"/>
                </a:lnTo>
                <a:lnTo>
                  <a:pt x="880110" y="294894"/>
                </a:lnTo>
                <a:lnTo>
                  <a:pt x="885242" y="305948"/>
                </a:lnTo>
                <a:lnTo>
                  <a:pt x="893254" y="302133"/>
                </a:lnTo>
                <a:lnTo>
                  <a:pt x="863346" y="242315"/>
                </a:lnTo>
                <a:lnTo>
                  <a:pt x="837438" y="195834"/>
                </a:lnTo>
                <a:lnTo>
                  <a:pt x="810006" y="153162"/>
                </a:lnTo>
                <a:lnTo>
                  <a:pt x="794765" y="132587"/>
                </a:lnTo>
                <a:lnTo>
                  <a:pt x="787908" y="123444"/>
                </a:lnTo>
                <a:lnTo>
                  <a:pt x="780288" y="113537"/>
                </a:lnTo>
                <a:lnTo>
                  <a:pt x="771906" y="105155"/>
                </a:lnTo>
                <a:lnTo>
                  <a:pt x="764286" y="96012"/>
                </a:lnTo>
                <a:lnTo>
                  <a:pt x="755903" y="87629"/>
                </a:lnTo>
                <a:lnTo>
                  <a:pt x="739139" y="72389"/>
                </a:lnTo>
                <a:lnTo>
                  <a:pt x="729996" y="65532"/>
                </a:lnTo>
                <a:lnTo>
                  <a:pt x="721613" y="58674"/>
                </a:lnTo>
                <a:lnTo>
                  <a:pt x="683513" y="35813"/>
                </a:lnTo>
                <a:lnTo>
                  <a:pt x="640841" y="19050"/>
                </a:lnTo>
                <a:lnTo>
                  <a:pt x="617220" y="12953"/>
                </a:lnTo>
                <a:lnTo>
                  <a:pt x="605789" y="9905"/>
                </a:lnTo>
                <a:lnTo>
                  <a:pt x="601726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" name="object 30"/>
          <p:cNvSpPr/>
          <p:nvPr/>
        </p:nvSpPr>
        <p:spPr>
          <a:xfrm>
            <a:off x="2572174" y="4235450"/>
            <a:ext cx="1209410" cy="363008"/>
          </a:xfrm>
          <a:custGeom>
            <a:avLst/>
            <a:gdLst/>
            <a:ahLst/>
            <a:cxnLst/>
            <a:rect l="l" t="t" r="r" b="b"/>
            <a:pathLst>
              <a:path w="1243964" h="373379">
                <a:moveTo>
                  <a:pt x="699515" y="0"/>
                </a:moveTo>
                <a:lnTo>
                  <a:pt x="664463" y="0"/>
                </a:lnTo>
                <a:lnTo>
                  <a:pt x="611886" y="2286"/>
                </a:lnTo>
                <a:lnTo>
                  <a:pt x="594360" y="3810"/>
                </a:lnTo>
                <a:lnTo>
                  <a:pt x="577596" y="6096"/>
                </a:lnTo>
                <a:lnTo>
                  <a:pt x="560069" y="7620"/>
                </a:lnTo>
                <a:lnTo>
                  <a:pt x="493775" y="19050"/>
                </a:lnTo>
                <a:lnTo>
                  <a:pt x="430530" y="35813"/>
                </a:lnTo>
                <a:lnTo>
                  <a:pt x="372618" y="57912"/>
                </a:lnTo>
                <a:lnTo>
                  <a:pt x="330708" y="79248"/>
                </a:lnTo>
                <a:lnTo>
                  <a:pt x="316992" y="87629"/>
                </a:lnTo>
                <a:lnTo>
                  <a:pt x="303275" y="95250"/>
                </a:lnTo>
                <a:lnTo>
                  <a:pt x="289560" y="104394"/>
                </a:lnTo>
                <a:lnTo>
                  <a:pt x="276606" y="112775"/>
                </a:lnTo>
                <a:lnTo>
                  <a:pt x="262890" y="122682"/>
                </a:lnTo>
                <a:lnTo>
                  <a:pt x="224028" y="151637"/>
                </a:lnTo>
                <a:lnTo>
                  <a:pt x="172974" y="195072"/>
                </a:lnTo>
                <a:lnTo>
                  <a:pt x="122681" y="241553"/>
                </a:lnTo>
                <a:lnTo>
                  <a:pt x="73913" y="290322"/>
                </a:lnTo>
                <a:lnTo>
                  <a:pt x="49530" y="314705"/>
                </a:lnTo>
                <a:lnTo>
                  <a:pt x="762" y="365760"/>
                </a:lnTo>
                <a:lnTo>
                  <a:pt x="0" y="368808"/>
                </a:lnTo>
                <a:lnTo>
                  <a:pt x="1524" y="371855"/>
                </a:lnTo>
                <a:lnTo>
                  <a:pt x="4572" y="373379"/>
                </a:lnTo>
                <a:lnTo>
                  <a:pt x="7619" y="371855"/>
                </a:lnTo>
                <a:lnTo>
                  <a:pt x="55625" y="321563"/>
                </a:lnTo>
                <a:lnTo>
                  <a:pt x="80010" y="296417"/>
                </a:lnTo>
                <a:lnTo>
                  <a:pt x="153924" y="224027"/>
                </a:lnTo>
                <a:lnTo>
                  <a:pt x="204216" y="179832"/>
                </a:lnTo>
                <a:lnTo>
                  <a:pt x="255269" y="138684"/>
                </a:lnTo>
                <a:lnTo>
                  <a:pt x="294894" y="111251"/>
                </a:lnTo>
                <a:lnTo>
                  <a:pt x="321563" y="95250"/>
                </a:lnTo>
                <a:lnTo>
                  <a:pt x="335280" y="86867"/>
                </a:lnTo>
                <a:lnTo>
                  <a:pt x="376428" y="66294"/>
                </a:lnTo>
                <a:lnTo>
                  <a:pt x="390144" y="60198"/>
                </a:lnTo>
                <a:lnTo>
                  <a:pt x="404622" y="54101"/>
                </a:lnTo>
                <a:lnTo>
                  <a:pt x="419100" y="49529"/>
                </a:lnTo>
                <a:lnTo>
                  <a:pt x="433578" y="44196"/>
                </a:lnTo>
                <a:lnTo>
                  <a:pt x="448818" y="39624"/>
                </a:lnTo>
                <a:lnTo>
                  <a:pt x="464058" y="35813"/>
                </a:lnTo>
                <a:lnTo>
                  <a:pt x="479298" y="31241"/>
                </a:lnTo>
                <a:lnTo>
                  <a:pt x="495300" y="28194"/>
                </a:lnTo>
                <a:lnTo>
                  <a:pt x="511302" y="24384"/>
                </a:lnTo>
                <a:lnTo>
                  <a:pt x="528066" y="21336"/>
                </a:lnTo>
                <a:lnTo>
                  <a:pt x="578358" y="14477"/>
                </a:lnTo>
                <a:lnTo>
                  <a:pt x="612648" y="11429"/>
                </a:lnTo>
                <a:lnTo>
                  <a:pt x="664463" y="9144"/>
                </a:lnTo>
                <a:lnTo>
                  <a:pt x="812038" y="9144"/>
                </a:lnTo>
                <a:lnTo>
                  <a:pt x="800862" y="7620"/>
                </a:lnTo>
                <a:lnTo>
                  <a:pt x="784860" y="6096"/>
                </a:lnTo>
                <a:lnTo>
                  <a:pt x="768096" y="3810"/>
                </a:lnTo>
                <a:lnTo>
                  <a:pt x="750570" y="2286"/>
                </a:lnTo>
                <a:lnTo>
                  <a:pt x="699515" y="0"/>
                </a:lnTo>
                <a:close/>
              </a:path>
              <a:path w="1243964" h="373379">
                <a:moveTo>
                  <a:pt x="1200560" y="310669"/>
                </a:moveTo>
                <a:lnTo>
                  <a:pt x="1174241" y="327660"/>
                </a:lnTo>
                <a:lnTo>
                  <a:pt x="1243584" y="368808"/>
                </a:lnTo>
                <a:lnTo>
                  <a:pt x="1238271" y="322325"/>
                </a:lnTo>
                <a:lnTo>
                  <a:pt x="1210056" y="322325"/>
                </a:lnTo>
                <a:lnTo>
                  <a:pt x="1207008" y="320801"/>
                </a:lnTo>
                <a:lnTo>
                  <a:pt x="1200560" y="310669"/>
                </a:lnTo>
                <a:close/>
              </a:path>
              <a:path w="1243964" h="373379">
                <a:moveTo>
                  <a:pt x="1208023" y="305851"/>
                </a:moveTo>
                <a:lnTo>
                  <a:pt x="1200560" y="310669"/>
                </a:lnTo>
                <a:lnTo>
                  <a:pt x="1207008" y="320801"/>
                </a:lnTo>
                <a:lnTo>
                  <a:pt x="1210056" y="322325"/>
                </a:lnTo>
                <a:lnTo>
                  <a:pt x="1213103" y="322325"/>
                </a:lnTo>
                <a:lnTo>
                  <a:pt x="1215389" y="319277"/>
                </a:lnTo>
                <a:lnTo>
                  <a:pt x="1214627" y="316229"/>
                </a:lnTo>
                <a:lnTo>
                  <a:pt x="1208023" y="305851"/>
                </a:lnTo>
                <a:close/>
              </a:path>
              <a:path w="1243964" h="373379">
                <a:moveTo>
                  <a:pt x="1234439" y="288798"/>
                </a:moveTo>
                <a:lnTo>
                  <a:pt x="1208023" y="305851"/>
                </a:lnTo>
                <a:lnTo>
                  <a:pt x="1214627" y="316229"/>
                </a:lnTo>
                <a:lnTo>
                  <a:pt x="1215389" y="319277"/>
                </a:lnTo>
                <a:lnTo>
                  <a:pt x="1213103" y="322325"/>
                </a:lnTo>
                <a:lnTo>
                  <a:pt x="1238271" y="322325"/>
                </a:lnTo>
                <a:lnTo>
                  <a:pt x="1234439" y="288798"/>
                </a:lnTo>
                <a:close/>
              </a:path>
              <a:path w="1243964" h="373379">
                <a:moveTo>
                  <a:pt x="812038" y="9144"/>
                </a:moveTo>
                <a:lnTo>
                  <a:pt x="699515" y="9144"/>
                </a:lnTo>
                <a:lnTo>
                  <a:pt x="750570" y="11429"/>
                </a:lnTo>
                <a:lnTo>
                  <a:pt x="783336" y="14477"/>
                </a:lnTo>
                <a:lnTo>
                  <a:pt x="832103" y="21336"/>
                </a:lnTo>
                <a:lnTo>
                  <a:pt x="847344" y="24384"/>
                </a:lnTo>
                <a:lnTo>
                  <a:pt x="862584" y="28194"/>
                </a:lnTo>
                <a:lnTo>
                  <a:pt x="877062" y="31241"/>
                </a:lnTo>
                <a:lnTo>
                  <a:pt x="891539" y="35813"/>
                </a:lnTo>
                <a:lnTo>
                  <a:pt x="905256" y="39624"/>
                </a:lnTo>
                <a:lnTo>
                  <a:pt x="918972" y="44196"/>
                </a:lnTo>
                <a:lnTo>
                  <a:pt x="931926" y="49529"/>
                </a:lnTo>
                <a:lnTo>
                  <a:pt x="944880" y="54101"/>
                </a:lnTo>
                <a:lnTo>
                  <a:pt x="969263" y="66294"/>
                </a:lnTo>
                <a:lnTo>
                  <a:pt x="980694" y="72389"/>
                </a:lnTo>
                <a:lnTo>
                  <a:pt x="992124" y="80010"/>
                </a:lnTo>
                <a:lnTo>
                  <a:pt x="1003553" y="86867"/>
                </a:lnTo>
                <a:lnTo>
                  <a:pt x="1035558" y="111251"/>
                </a:lnTo>
                <a:lnTo>
                  <a:pt x="1066038" y="138684"/>
                </a:lnTo>
                <a:lnTo>
                  <a:pt x="1104138" y="179070"/>
                </a:lnTo>
                <a:lnTo>
                  <a:pt x="1157477" y="246887"/>
                </a:lnTo>
                <a:lnTo>
                  <a:pt x="1191006" y="295655"/>
                </a:lnTo>
                <a:lnTo>
                  <a:pt x="1200560" y="310669"/>
                </a:lnTo>
                <a:lnTo>
                  <a:pt x="1208023" y="305851"/>
                </a:lnTo>
                <a:lnTo>
                  <a:pt x="1198626" y="291084"/>
                </a:lnTo>
                <a:lnTo>
                  <a:pt x="1181862" y="265938"/>
                </a:lnTo>
                <a:lnTo>
                  <a:pt x="1164336" y="242315"/>
                </a:lnTo>
                <a:lnTo>
                  <a:pt x="1147572" y="218694"/>
                </a:lnTo>
                <a:lnTo>
                  <a:pt x="1110996" y="173736"/>
                </a:lnTo>
                <a:lnTo>
                  <a:pt x="1082802" y="142494"/>
                </a:lnTo>
                <a:lnTo>
                  <a:pt x="1072134" y="132587"/>
                </a:lnTo>
                <a:lnTo>
                  <a:pt x="1062227" y="122682"/>
                </a:lnTo>
                <a:lnTo>
                  <a:pt x="1030986" y="96012"/>
                </a:lnTo>
                <a:lnTo>
                  <a:pt x="996696" y="72389"/>
                </a:lnTo>
                <a:lnTo>
                  <a:pt x="985265" y="64770"/>
                </a:lnTo>
                <a:lnTo>
                  <a:pt x="947927" y="45720"/>
                </a:lnTo>
                <a:lnTo>
                  <a:pt x="908303" y="31241"/>
                </a:lnTo>
                <a:lnTo>
                  <a:pt x="864108" y="19050"/>
                </a:lnTo>
                <a:lnTo>
                  <a:pt x="817626" y="9905"/>
                </a:lnTo>
                <a:lnTo>
                  <a:pt x="812038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" name="object 31"/>
          <p:cNvSpPr/>
          <p:nvPr/>
        </p:nvSpPr>
        <p:spPr>
          <a:xfrm>
            <a:off x="3147801" y="4134695"/>
            <a:ext cx="1524265" cy="464256"/>
          </a:xfrm>
          <a:custGeom>
            <a:avLst/>
            <a:gdLst/>
            <a:ahLst/>
            <a:cxnLst/>
            <a:rect l="l" t="t" r="r" b="b"/>
            <a:pathLst>
              <a:path w="1567814" h="477520">
                <a:moveTo>
                  <a:pt x="880872" y="0"/>
                </a:moveTo>
                <a:lnTo>
                  <a:pt x="837438" y="0"/>
                </a:lnTo>
                <a:lnTo>
                  <a:pt x="793241" y="1524"/>
                </a:lnTo>
                <a:lnTo>
                  <a:pt x="705612" y="9906"/>
                </a:lnTo>
                <a:lnTo>
                  <a:pt x="621791" y="24384"/>
                </a:lnTo>
                <a:lnTo>
                  <a:pt x="561594" y="39624"/>
                </a:lnTo>
                <a:lnTo>
                  <a:pt x="524256" y="51816"/>
                </a:lnTo>
                <a:lnTo>
                  <a:pt x="487679" y="66294"/>
                </a:lnTo>
                <a:lnTo>
                  <a:pt x="451865" y="83058"/>
                </a:lnTo>
                <a:lnTo>
                  <a:pt x="399288" y="112014"/>
                </a:lnTo>
                <a:lnTo>
                  <a:pt x="382524" y="122682"/>
                </a:lnTo>
                <a:lnTo>
                  <a:pt x="364998" y="133350"/>
                </a:lnTo>
                <a:lnTo>
                  <a:pt x="331470" y="156972"/>
                </a:lnTo>
                <a:lnTo>
                  <a:pt x="298703" y="182118"/>
                </a:lnTo>
                <a:lnTo>
                  <a:pt x="282701" y="195072"/>
                </a:lnTo>
                <a:lnTo>
                  <a:pt x="265938" y="208026"/>
                </a:lnTo>
                <a:lnTo>
                  <a:pt x="249936" y="221742"/>
                </a:lnTo>
                <a:lnTo>
                  <a:pt x="233934" y="236220"/>
                </a:lnTo>
                <a:lnTo>
                  <a:pt x="217932" y="249936"/>
                </a:lnTo>
                <a:lnTo>
                  <a:pt x="186689" y="279654"/>
                </a:lnTo>
                <a:lnTo>
                  <a:pt x="124206" y="340614"/>
                </a:lnTo>
                <a:lnTo>
                  <a:pt x="93725" y="372618"/>
                </a:lnTo>
                <a:lnTo>
                  <a:pt x="62484" y="404622"/>
                </a:lnTo>
                <a:lnTo>
                  <a:pt x="32003" y="436626"/>
                </a:lnTo>
                <a:lnTo>
                  <a:pt x="1524" y="469392"/>
                </a:lnTo>
                <a:lnTo>
                  <a:pt x="0" y="472440"/>
                </a:lnTo>
                <a:lnTo>
                  <a:pt x="1524" y="475488"/>
                </a:lnTo>
                <a:lnTo>
                  <a:pt x="5334" y="477012"/>
                </a:lnTo>
                <a:lnTo>
                  <a:pt x="8381" y="475488"/>
                </a:lnTo>
                <a:lnTo>
                  <a:pt x="38862" y="442722"/>
                </a:lnTo>
                <a:lnTo>
                  <a:pt x="130301" y="346710"/>
                </a:lnTo>
                <a:lnTo>
                  <a:pt x="192786" y="285750"/>
                </a:lnTo>
                <a:lnTo>
                  <a:pt x="224027" y="256794"/>
                </a:lnTo>
                <a:lnTo>
                  <a:pt x="272034" y="214884"/>
                </a:lnTo>
                <a:lnTo>
                  <a:pt x="304038" y="188976"/>
                </a:lnTo>
                <a:lnTo>
                  <a:pt x="336803" y="163830"/>
                </a:lnTo>
                <a:lnTo>
                  <a:pt x="370332" y="140970"/>
                </a:lnTo>
                <a:lnTo>
                  <a:pt x="403860" y="119634"/>
                </a:lnTo>
                <a:lnTo>
                  <a:pt x="421386" y="109728"/>
                </a:lnTo>
                <a:lnTo>
                  <a:pt x="438150" y="99822"/>
                </a:lnTo>
                <a:lnTo>
                  <a:pt x="455675" y="90678"/>
                </a:lnTo>
                <a:lnTo>
                  <a:pt x="473201" y="82296"/>
                </a:lnTo>
                <a:lnTo>
                  <a:pt x="491489" y="74676"/>
                </a:lnTo>
                <a:lnTo>
                  <a:pt x="509015" y="67056"/>
                </a:lnTo>
                <a:lnTo>
                  <a:pt x="527303" y="60198"/>
                </a:lnTo>
                <a:lnTo>
                  <a:pt x="545591" y="54102"/>
                </a:lnTo>
                <a:lnTo>
                  <a:pt x="564641" y="48768"/>
                </a:lnTo>
                <a:lnTo>
                  <a:pt x="583691" y="42672"/>
                </a:lnTo>
                <a:lnTo>
                  <a:pt x="643889" y="28956"/>
                </a:lnTo>
                <a:lnTo>
                  <a:pt x="728472" y="16002"/>
                </a:lnTo>
                <a:lnTo>
                  <a:pt x="794003" y="10668"/>
                </a:lnTo>
                <a:lnTo>
                  <a:pt x="837438" y="9144"/>
                </a:lnTo>
                <a:lnTo>
                  <a:pt x="1002029" y="9144"/>
                </a:lnTo>
                <a:lnTo>
                  <a:pt x="946403" y="3048"/>
                </a:lnTo>
                <a:lnTo>
                  <a:pt x="924306" y="1524"/>
                </a:lnTo>
                <a:lnTo>
                  <a:pt x="880872" y="0"/>
                </a:lnTo>
                <a:close/>
              </a:path>
              <a:path w="1567814" h="477520">
                <a:moveTo>
                  <a:pt x="1525112" y="413910"/>
                </a:moveTo>
                <a:lnTo>
                  <a:pt x="1498853" y="430530"/>
                </a:lnTo>
                <a:lnTo>
                  <a:pt x="1567434" y="472440"/>
                </a:lnTo>
                <a:lnTo>
                  <a:pt x="1562564" y="425958"/>
                </a:lnTo>
                <a:lnTo>
                  <a:pt x="1534667" y="425958"/>
                </a:lnTo>
                <a:lnTo>
                  <a:pt x="1531620" y="423672"/>
                </a:lnTo>
                <a:lnTo>
                  <a:pt x="1525112" y="413910"/>
                </a:lnTo>
                <a:close/>
              </a:path>
              <a:path w="1567814" h="477520">
                <a:moveTo>
                  <a:pt x="1532864" y="409004"/>
                </a:moveTo>
                <a:lnTo>
                  <a:pt x="1525112" y="413910"/>
                </a:lnTo>
                <a:lnTo>
                  <a:pt x="1531620" y="423672"/>
                </a:lnTo>
                <a:lnTo>
                  <a:pt x="1534667" y="425958"/>
                </a:lnTo>
                <a:lnTo>
                  <a:pt x="1537715" y="425196"/>
                </a:lnTo>
                <a:lnTo>
                  <a:pt x="1539239" y="422910"/>
                </a:lnTo>
                <a:lnTo>
                  <a:pt x="1539239" y="419100"/>
                </a:lnTo>
                <a:lnTo>
                  <a:pt x="1532864" y="409004"/>
                </a:lnTo>
                <a:close/>
              </a:path>
              <a:path w="1567814" h="477520">
                <a:moveTo>
                  <a:pt x="1559052" y="392430"/>
                </a:moveTo>
                <a:lnTo>
                  <a:pt x="1532864" y="409004"/>
                </a:lnTo>
                <a:lnTo>
                  <a:pt x="1539239" y="419100"/>
                </a:lnTo>
                <a:lnTo>
                  <a:pt x="1539239" y="422910"/>
                </a:lnTo>
                <a:lnTo>
                  <a:pt x="1537715" y="425196"/>
                </a:lnTo>
                <a:lnTo>
                  <a:pt x="1534667" y="425958"/>
                </a:lnTo>
                <a:lnTo>
                  <a:pt x="1562564" y="425958"/>
                </a:lnTo>
                <a:lnTo>
                  <a:pt x="1559052" y="392430"/>
                </a:lnTo>
                <a:close/>
              </a:path>
              <a:path w="1567814" h="477520">
                <a:moveTo>
                  <a:pt x="1002029" y="9144"/>
                </a:moveTo>
                <a:lnTo>
                  <a:pt x="880872" y="9144"/>
                </a:lnTo>
                <a:lnTo>
                  <a:pt x="924306" y="10668"/>
                </a:lnTo>
                <a:lnTo>
                  <a:pt x="966215" y="13716"/>
                </a:lnTo>
                <a:lnTo>
                  <a:pt x="1048512" y="25146"/>
                </a:lnTo>
                <a:lnTo>
                  <a:pt x="1105662" y="38100"/>
                </a:lnTo>
                <a:lnTo>
                  <a:pt x="1141476" y="48768"/>
                </a:lnTo>
                <a:lnTo>
                  <a:pt x="1158239" y="54102"/>
                </a:lnTo>
                <a:lnTo>
                  <a:pt x="1221486" y="82296"/>
                </a:lnTo>
                <a:lnTo>
                  <a:pt x="1264920" y="109728"/>
                </a:lnTo>
                <a:lnTo>
                  <a:pt x="1279398" y="119634"/>
                </a:lnTo>
                <a:lnTo>
                  <a:pt x="1293114" y="129540"/>
                </a:lnTo>
                <a:lnTo>
                  <a:pt x="1306067" y="140970"/>
                </a:lnTo>
                <a:lnTo>
                  <a:pt x="1319022" y="151637"/>
                </a:lnTo>
                <a:lnTo>
                  <a:pt x="1344929" y="176022"/>
                </a:lnTo>
                <a:lnTo>
                  <a:pt x="1357122" y="188214"/>
                </a:lnTo>
                <a:lnTo>
                  <a:pt x="1369314" y="201168"/>
                </a:lnTo>
                <a:lnTo>
                  <a:pt x="1380744" y="214884"/>
                </a:lnTo>
                <a:lnTo>
                  <a:pt x="1392936" y="228600"/>
                </a:lnTo>
                <a:lnTo>
                  <a:pt x="1459991" y="315468"/>
                </a:lnTo>
                <a:lnTo>
                  <a:pt x="1501902" y="377952"/>
                </a:lnTo>
                <a:lnTo>
                  <a:pt x="1522476" y="409956"/>
                </a:lnTo>
                <a:lnTo>
                  <a:pt x="1525112" y="413910"/>
                </a:lnTo>
                <a:lnTo>
                  <a:pt x="1532864" y="409004"/>
                </a:lnTo>
                <a:lnTo>
                  <a:pt x="1530096" y="404622"/>
                </a:lnTo>
                <a:lnTo>
                  <a:pt x="1509522" y="372618"/>
                </a:lnTo>
                <a:lnTo>
                  <a:pt x="1466850" y="310134"/>
                </a:lnTo>
                <a:lnTo>
                  <a:pt x="1411224" y="236220"/>
                </a:lnTo>
                <a:lnTo>
                  <a:pt x="1375410" y="195072"/>
                </a:lnTo>
                <a:lnTo>
                  <a:pt x="1338072" y="156972"/>
                </a:lnTo>
                <a:lnTo>
                  <a:pt x="1298448" y="122682"/>
                </a:lnTo>
                <a:lnTo>
                  <a:pt x="1255776" y="92202"/>
                </a:lnTo>
                <a:lnTo>
                  <a:pt x="1210056" y="66294"/>
                </a:lnTo>
                <a:lnTo>
                  <a:pt x="1194053" y="59436"/>
                </a:lnTo>
                <a:lnTo>
                  <a:pt x="1178052" y="51816"/>
                </a:lnTo>
                <a:lnTo>
                  <a:pt x="1126236" y="34290"/>
                </a:lnTo>
                <a:lnTo>
                  <a:pt x="1088898" y="24384"/>
                </a:lnTo>
                <a:lnTo>
                  <a:pt x="1050036" y="16764"/>
                </a:lnTo>
                <a:lnTo>
                  <a:pt x="1008888" y="9906"/>
                </a:lnTo>
                <a:lnTo>
                  <a:pt x="1002029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" name="object 32"/>
          <p:cNvSpPr/>
          <p:nvPr/>
        </p:nvSpPr>
        <p:spPr>
          <a:xfrm>
            <a:off x="2928514" y="4954799"/>
            <a:ext cx="1468702" cy="411162"/>
          </a:xfrm>
          <a:custGeom>
            <a:avLst/>
            <a:gdLst/>
            <a:ahLst/>
            <a:cxnLst/>
            <a:rect l="l" t="t" r="r" b="b"/>
            <a:pathLst>
              <a:path w="1510664" h="422910">
                <a:moveTo>
                  <a:pt x="4571" y="0"/>
                </a:moveTo>
                <a:lnTo>
                  <a:pt x="1524" y="1524"/>
                </a:lnTo>
                <a:lnTo>
                  <a:pt x="0" y="4572"/>
                </a:lnTo>
                <a:lnTo>
                  <a:pt x="1524" y="7620"/>
                </a:lnTo>
                <a:lnTo>
                  <a:pt x="60197" y="64770"/>
                </a:lnTo>
                <a:lnTo>
                  <a:pt x="119633" y="121158"/>
                </a:lnTo>
                <a:lnTo>
                  <a:pt x="149351" y="148589"/>
                </a:lnTo>
                <a:lnTo>
                  <a:pt x="179831" y="175260"/>
                </a:lnTo>
                <a:lnTo>
                  <a:pt x="210312" y="201168"/>
                </a:lnTo>
                <a:lnTo>
                  <a:pt x="240791" y="226313"/>
                </a:lnTo>
                <a:lnTo>
                  <a:pt x="256793" y="238506"/>
                </a:lnTo>
                <a:lnTo>
                  <a:pt x="272034" y="250698"/>
                </a:lnTo>
                <a:lnTo>
                  <a:pt x="304038" y="273558"/>
                </a:lnTo>
                <a:lnTo>
                  <a:pt x="336041" y="294894"/>
                </a:lnTo>
                <a:lnTo>
                  <a:pt x="401574" y="332994"/>
                </a:lnTo>
                <a:lnTo>
                  <a:pt x="452627" y="357377"/>
                </a:lnTo>
                <a:lnTo>
                  <a:pt x="470153" y="364236"/>
                </a:lnTo>
                <a:lnTo>
                  <a:pt x="486917" y="371094"/>
                </a:lnTo>
                <a:lnTo>
                  <a:pt x="541781" y="387858"/>
                </a:lnTo>
                <a:lnTo>
                  <a:pt x="598931" y="401574"/>
                </a:lnTo>
                <a:lnTo>
                  <a:pt x="680465" y="414527"/>
                </a:lnTo>
                <a:lnTo>
                  <a:pt x="764286" y="421386"/>
                </a:lnTo>
                <a:lnTo>
                  <a:pt x="806958" y="422910"/>
                </a:lnTo>
                <a:lnTo>
                  <a:pt x="848867" y="422910"/>
                </a:lnTo>
                <a:lnTo>
                  <a:pt x="890777" y="421386"/>
                </a:lnTo>
                <a:lnTo>
                  <a:pt x="952500" y="416813"/>
                </a:lnTo>
                <a:lnTo>
                  <a:pt x="972312" y="414527"/>
                </a:lnTo>
                <a:lnTo>
                  <a:pt x="977265" y="413765"/>
                </a:lnTo>
                <a:lnTo>
                  <a:pt x="785622" y="413765"/>
                </a:lnTo>
                <a:lnTo>
                  <a:pt x="765048" y="412242"/>
                </a:lnTo>
                <a:lnTo>
                  <a:pt x="723138" y="409956"/>
                </a:lnTo>
                <a:lnTo>
                  <a:pt x="681227" y="405384"/>
                </a:lnTo>
                <a:lnTo>
                  <a:pt x="621029" y="396239"/>
                </a:lnTo>
                <a:lnTo>
                  <a:pt x="581405" y="388620"/>
                </a:lnTo>
                <a:lnTo>
                  <a:pt x="544067" y="378713"/>
                </a:lnTo>
                <a:lnTo>
                  <a:pt x="525779" y="374142"/>
                </a:lnTo>
                <a:lnTo>
                  <a:pt x="508253" y="368046"/>
                </a:lnTo>
                <a:lnTo>
                  <a:pt x="490727" y="362712"/>
                </a:lnTo>
                <a:lnTo>
                  <a:pt x="473201" y="355853"/>
                </a:lnTo>
                <a:lnTo>
                  <a:pt x="422148" y="333756"/>
                </a:lnTo>
                <a:lnTo>
                  <a:pt x="372617" y="307086"/>
                </a:lnTo>
                <a:lnTo>
                  <a:pt x="308610" y="265938"/>
                </a:lnTo>
                <a:lnTo>
                  <a:pt x="293369" y="254508"/>
                </a:lnTo>
                <a:lnTo>
                  <a:pt x="277367" y="243077"/>
                </a:lnTo>
                <a:lnTo>
                  <a:pt x="215645" y="194310"/>
                </a:lnTo>
                <a:lnTo>
                  <a:pt x="185927" y="169163"/>
                </a:lnTo>
                <a:lnTo>
                  <a:pt x="155447" y="142494"/>
                </a:lnTo>
                <a:lnTo>
                  <a:pt x="125730" y="115062"/>
                </a:lnTo>
                <a:lnTo>
                  <a:pt x="66293" y="58674"/>
                </a:lnTo>
                <a:lnTo>
                  <a:pt x="7619" y="1524"/>
                </a:lnTo>
                <a:lnTo>
                  <a:pt x="4571" y="0"/>
                </a:lnTo>
                <a:close/>
              </a:path>
              <a:path w="1510664" h="422910">
                <a:moveTo>
                  <a:pt x="1465459" y="60834"/>
                </a:moveTo>
                <a:lnTo>
                  <a:pt x="1427226" y="115062"/>
                </a:lnTo>
                <a:lnTo>
                  <a:pt x="1385315" y="169163"/>
                </a:lnTo>
                <a:lnTo>
                  <a:pt x="1341881" y="220218"/>
                </a:lnTo>
                <a:lnTo>
                  <a:pt x="1330452" y="231648"/>
                </a:lnTo>
                <a:lnTo>
                  <a:pt x="1319022" y="243839"/>
                </a:lnTo>
                <a:lnTo>
                  <a:pt x="1307591" y="255270"/>
                </a:lnTo>
                <a:lnTo>
                  <a:pt x="1295400" y="265938"/>
                </a:lnTo>
                <a:lnTo>
                  <a:pt x="1283969" y="277368"/>
                </a:lnTo>
                <a:lnTo>
                  <a:pt x="1271015" y="287274"/>
                </a:lnTo>
                <a:lnTo>
                  <a:pt x="1258824" y="297180"/>
                </a:lnTo>
                <a:lnTo>
                  <a:pt x="1245869" y="307086"/>
                </a:lnTo>
                <a:lnTo>
                  <a:pt x="1205484" y="333756"/>
                </a:lnTo>
                <a:lnTo>
                  <a:pt x="1162812" y="355853"/>
                </a:lnTo>
                <a:lnTo>
                  <a:pt x="1132331" y="368046"/>
                </a:lnTo>
                <a:lnTo>
                  <a:pt x="1116329" y="374142"/>
                </a:lnTo>
                <a:lnTo>
                  <a:pt x="1100327" y="378713"/>
                </a:lnTo>
                <a:lnTo>
                  <a:pt x="1082802" y="384048"/>
                </a:lnTo>
                <a:lnTo>
                  <a:pt x="1065276" y="388620"/>
                </a:lnTo>
                <a:lnTo>
                  <a:pt x="971550" y="405384"/>
                </a:lnTo>
                <a:lnTo>
                  <a:pt x="931163" y="409956"/>
                </a:lnTo>
                <a:lnTo>
                  <a:pt x="890777" y="412242"/>
                </a:lnTo>
                <a:lnTo>
                  <a:pt x="869441" y="413765"/>
                </a:lnTo>
                <a:lnTo>
                  <a:pt x="977265" y="413765"/>
                </a:lnTo>
                <a:lnTo>
                  <a:pt x="1030986" y="405384"/>
                </a:lnTo>
                <a:lnTo>
                  <a:pt x="1102614" y="387858"/>
                </a:lnTo>
                <a:lnTo>
                  <a:pt x="1150619" y="371094"/>
                </a:lnTo>
                <a:lnTo>
                  <a:pt x="1195577" y="349758"/>
                </a:lnTo>
                <a:lnTo>
                  <a:pt x="1251203" y="314706"/>
                </a:lnTo>
                <a:lnTo>
                  <a:pt x="1301496" y="272796"/>
                </a:lnTo>
                <a:lnTo>
                  <a:pt x="1337310" y="238506"/>
                </a:lnTo>
                <a:lnTo>
                  <a:pt x="1370838" y="201168"/>
                </a:lnTo>
                <a:lnTo>
                  <a:pt x="1413510" y="148589"/>
                </a:lnTo>
                <a:lnTo>
                  <a:pt x="1434084" y="120396"/>
                </a:lnTo>
                <a:lnTo>
                  <a:pt x="1454658" y="92963"/>
                </a:lnTo>
                <a:lnTo>
                  <a:pt x="1473121" y="66108"/>
                </a:lnTo>
                <a:lnTo>
                  <a:pt x="1465459" y="60834"/>
                </a:lnTo>
                <a:close/>
              </a:path>
              <a:path w="1510664" h="422910">
                <a:moveTo>
                  <a:pt x="1503799" y="49530"/>
                </a:moveTo>
                <a:lnTo>
                  <a:pt x="1475231" y="49530"/>
                </a:lnTo>
                <a:lnTo>
                  <a:pt x="1479041" y="50292"/>
                </a:lnTo>
                <a:lnTo>
                  <a:pt x="1480565" y="52577"/>
                </a:lnTo>
                <a:lnTo>
                  <a:pt x="1479803" y="56387"/>
                </a:lnTo>
                <a:lnTo>
                  <a:pt x="1473121" y="66108"/>
                </a:lnTo>
                <a:lnTo>
                  <a:pt x="1498853" y="83820"/>
                </a:lnTo>
                <a:lnTo>
                  <a:pt x="1503799" y="49530"/>
                </a:lnTo>
                <a:close/>
              </a:path>
              <a:path w="1510664" h="422910">
                <a:moveTo>
                  <a:pt x="1475231" y="49530"/>
                </a:moveTo>
                <a:lnTo>
                  <a:pt x="1472184" y="51053"/>
                </a:lnTo>
                <a:lnTo>
                  <a:pt x="1465459" y="60834"/>
                </a:lnTo>
                <a:lnTo>
                  <a:pt x="1473121" y="66108"/>
                </a:lnTo>
                <a:lnTo>
                  <a:pt x="1479803" y="56387"/>
                </a:lnTo>
                <a:lnTo>
                  <a:pt x="1480565" y="52577"/>
                </a:lnTo>
                <a:lnTo>
                  <a:pt x="1479041" y="50292"/>
                </a:lnTo>
                <a:lnTo>
                  <a:pt x="1475231" y="49530"/>
                </a:lnTo>
                <a:close/>
              </a:path>
              <a:path w="1510664" h="422910">
                <a:moveTo>
                  <a:pt x="1510284" y="4572"/>
                </a:moveTo>
                <a:lnTo>
                  <a:pt x="1440179" y="43434"/>
                </a:lnTo>
                <a:lnTo>
                  <a:pt x="1465459" y="60834"/>
                </a:lnTo>
                <a:lnTo>
                  <a:pt x="1472184" y="51053"/>
                </a:lnTo>
                <a:lnTo>
                  <a:pt x="1475231" y="49530"/>
                </a:lnTo>
                <a:lnTo>
                  <a:pt x="1503799" y="49530"/>
                </a:lnTo>
                <a:lnTo>
                  <a:pt x="1510284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" name="object 33"/>
          <p:cNvSpPr/>
          <p:nvPr/>
        </p:nvSpPr>
        <p:spPr>
          <a:xfrm>
            <a:off x="2928513" y="4954799"/>
            <a:ext cx="1154465" cy="310533"/>
          </a:xfrm>
          <a:custGeom>
            <a:avLst/>
            <a:gdLst/>
            <a:ahLst/>
            <a:cxnLst/>
            <a:rect l="l" t="t" r="r" b="b"/>
            <a:pathLst>
              <a:path w="1187450" h="319404">
                <a:moveTo>
                  <a:pt x="4571" y="0"/>
                </a:moveTo>
                <a:lnTo>
                  <a:pt x="1524" y="1524"/>
                </a:lnTo>
                <a:lnTo>
                  <a:pt x="0" y="4572"/>
                </a:lnTo>
                <a:lnTo>
                  <a:pt x="1524" y="7620"/>
                </a:lnTo>
                <a:lnTo>
                  <a:pt x="48006" y="51053"/>
                </a:lnTo>
                <a:lnTo>
                  <a:pt x="94487" y="92963"/>
                </a:lnTo>
                <a:lnTo>
                  <a:pt x="165353" y="153162"/>
                </a:lnTo>
                <a:lnTo>
                  <a:pt x="214121" y="189737"/>
                </a:lnTo>
                <a:lnTo>
                  <a:pt x="264413" y="223265"/>
                </a:lnTo>
                <a:lnTo>
                  <a:pt x="302513" y="244601"/>
                </a:lnTo>
                <a:lnTo>
                  <a:pt x="316229" y="251460"/>
                </a:lnTo>
                <a:lnTo>
                  <a:pt x="329184" y="258318"/>
                </a:lnTo>
                <a:lnTo>
                  <a:pt x="383286" y="280415"/>
                </a:lnTo>
                <a:lnTo>
                  <a:pt x="425958" y="292608"/>
                </a:lnTo>
                <a:lnTo>
                  <a:pt x="441198" y="296418"/>
                </a:lnTo>
                <a:lnTo>
                  <a:pt x="455675" y="300227"/>
                </a:lnTo>
                <a:lnTo>
                  <a:pt x="518922" y="310896"/>
                </a:lnTo>
                <a:lnTo>
                  <a:pt x="584453" y="316992"/>
                </a:lnTo>
                <a:lnTo>
                  <a:pt x="650748" y="319277"/>
                </a:lnTo>
                <a:lnTo>
                  <a:pt x="684276" y="318515"/>
                </a:lnTo>
                <a:lnTo>
                  <a:pt x="717041" y="316992"/>
                </a:lnTo>
                <a:lnTo>
                  <a:pt x="749046" y="314706"/>
                </a:lnTo>
                <a:lnTo>
                  <a:pt x="780288" y="310896"/>
                </a:lnTo>
                <a:lnTo>
                  <a:pt x="785367" y="310134"/>
                </a:lnTo>
                <a:lnTo>
                  <a:pt x="617981" y="310134"/>
                </a:lnTo>
                <a:lnTo>
                  <a:pt x="585215" y="308610"/>
                </a:lnTo>
                <a:lnTo>
                  <a:pt x="520446" y="301751"/>
                </a:lnTo>
                <a:lnTo>
                  <a:pt x="442722" y="288036"/>
                </a:lnTo>
                <a:lnTo>
                  <a:pt x="400050" y="275844"/>
                </a:lnTo>
                <a:lnTo>
                  <a:pt x="386334" y="272034"/>
                </a:lnTo>
                <a:lnTo>
                  <a:pt x="372617" y="266700"/>
                </a:lnTo>
                <a:lnTo>
                  <a:pt x="359663" y="261365"/>
                </a:lnTo>
                <a:lnTo>
                  <a:pt x="345948" y="256032"/>
                </a:lnTo>
                <a:lnTo>
                  <a:pt x="294131" y="230124"/>
                </a:lnTo>
                <a:lnTo>
                  <a:pt x="243839" y="199644"/>
                </a:lnTo>
                <a:lnTo>
                  <a:pt x="195071" y="164592"/>
                </a:lnTo>
                <a:lnTo>
                  <a:pt x="147065" y="126492"/>
                </a:lnTo>
                <a:lnTo>
                  <a:pt x="100583" y="86106"/>
                </a:lnTo>
                <a:lnTo>
                  <a:pt x="76962" y="65532"/>
                </a:lnTo>
                <a:lnTo>
                  <a:pt x="7619" y="762"/>
                </a:lnTo>
                <a:lnTo>
                  <a:pt x="4571" y="0"/>
                </a:lnTo>
                <a:close/>
              </a:path>
              <a:path w="1187450" h="319404">
                <a:moveTo>
                  <a:pt x="1141430" y="59957"/>
                </a:moveTo>
                <a:lnTo>
                  <a:pt x="1104900" y="107442"/>
                </a:lnTo>
                <a:lnTo>
                  <a:pt x="1054608" y="165353"/>
                </a:lnTo>
                <a:lnTo>
                  <a:pt x="1018031" y="199644"/>
                </a:lnTo>
                <a:lnTo>
                  <a:pt x="979169" y="230124"/>
                </a:lnTo>
                <a:lnTo>
                  <a:pt x="936498" y="256032"/>
                </a:lnTo>
                <a:lnTo>
                  <a:pt x="890015" y="275844"/>
                </a:lnTo>
                <a:lnTo>
                  <a:pt x="877062" y="280415"/>
                </a:lnTo>
                <a:lnTo>
                  <a:pt x="823722" y="294132"/>
                </a:lnTo>
                <a:lnTo>
                  <a:pt x="779526" y="301751"/>
                </a:lnTo>
                <a:lnTo>
                  <a:pt x="716279" y="308610"/>
                </a:lnTo>
                <a:lnTo>
                  <a:pt x="684276" y="310134"/>
                </a:lnTo>
                <a:lnTo>
                  <a:pt x="785367" y="310134"/>
                </a:lnTo>
                <a:lnTo>
                  <a:pt x="795527" y="308610"/>
                </a:lnTo>
                <a:lnTo>
                  <a:pt x="810767" y="305562"/>
                </a:lnTo>
                <a:lnTo>
                  <a:pt x="825246" y="303275"/>
                </a:lnTo>
                <a:lnTo>
                  <a:pt x="867155" y="292608"/>
                </a:lnTo>
                <a:lnTo>
                  <a:pt x="905255" y="280415"/>
                </a:lnTo>
                <a:lnTo>
                  <a:pt x="916686" y="275082"/>
                </a:lnTo>
                <a:lnTo>
                  <a:pt x="928877" y="269748"/>
                </a:lnTo>
                <a:lnTo>
                  <a:pt x="983741" y="237744"/>
                </a:lnTo>
                <a:lnTo>
                  <a:pt x="1023365" y="206501"/>
                </a:lnTo>
                <a:lnTo>
                  <a:pt x="1060703" y="171450"/>
                </a:lnTo>
                <a:lnTo>
                  <a:pt x="1094993" y="133350"/>
                </a:lnTo>
                <a:lnTo>
                  <a:pt x="1143762" y="71627"/>
                </a:lnTo>
                <a:lnTo>
                  <a:pt x="1148451" y="65063"/>
                </a:lnTo>
                <a:lnTo>
                  <a:pt x="1141430" y="59957"/>
                </a:lnTo>
                <a:close/>
              </a:path>
              <a:path w="1187450" h="319404">
                <a:moveTo>
                  <a:pt x="1180096" y="48006"/>
                </a:moveTo>
                <a:lnTo>
                  <a:pt x="1151381" y="48006"/>
                </a:lnTo>
                <a:lnTo>
                  <a:pt x="1154429" y="49530"/>
                </a:lnTo>
                <a:lnTo>
                  <a:pt x="1155953" y="51815"/>
                </a:lnTo>
                <a:lnTo>
                  <a:pt x="1155191" y="55625"/>
                </a:lnTo>
                <a:lnTo>
                  <a:pt x="1148451" y="65063"/>
                </a:lnTo>
                <a:lnTo>
                  <a:pt x="1174241" y="83820"/>
                </a:lnTo>
                <a:lnTo>
                  <a:pt x="1180096" y="48006"/>
                </a:lnTo>
                <a:close/>
              </a:path>
              <a:path w="1187450" h="319404">
                <a:moveTo>
                  <a:pt x="1151381" y="48006"/>
                </a:moveTo>
                <a:lnTo>
                  <a:pt x="1148334" y="50292"/>
                </a:lnTo>
                <a:lnTo>
                  <a:pt x="1141430" y="59957"/>
                </a:lnTo>
                <a:lnTo>
                  <a:pt x="1148451" y="65063"/>
                </a:lnTo>
                <a:lnTo>
                  <a:pt x="1155191" y="55625"/>
                </a:lnTo>
                <a:lnTo>
                  <a:pt x="1155953" y="51815"/>
                </a:lnTo>
                <a:lnTo>
                  <a:pt x="1154429" y="49530"/>
                </a:lnTo>
                <a:lnTo>
                  <a:pt x="1151381" y="48006"/>
                </a:lnTo>
                <a:close/>
              </a:path>
              <a:path w="1187450" h="319404">
                <a:moveTo>
                  <a:pt x="1187196" y="4572"/>
                </a:moveTo>
                <a:lnTo>
                  <a:pt x="1115567" y="41148"/>
                </a:lnTo>
                <a:lnTo>
                  <a:pt x="1141430" y="59957"/>
                </a:lnTo>
                <a:lnTo>
                  <a:pt x="1148334" y="50292"/>
                </a:lnTo>
                <a:lnTo>
                  <a:pt x="1151381" y="48006"/>
                </a:lnTo>
                <a:lnTo>
                  <a:pt x="1180096" y="48006"/>
                </a:lnTo>
                <a:lnTo>
                  <a:pt x="1187196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" name="object 34"/>
          <p:cNvSpPr/>
          <p:nvPr/>
        </p:nvSpPr>
        <p:spPr>
          <a:xfrm>
            <a:off x="2196571" y="4954799"/>
            <a:ext cx="631560" cy="209903"/>
          </a:xfrm>
          <a:custGeom>
            <a:avLst/>
            <a:gdLst/>
            <a:ahLst/>
            <a:cxnLst/>
            <a:rect l="l" t="t" r="r" b="b"/>
            <a:pathLst>
              <a:path w="649605" h="215900">
                <a:moveTo>
                  <a:pt x="5333" y="0"/>
                </a:moveTo>
                <a:lnTo>
                  <a:pt x="1524" y="762"/>
                </a:lnTo>
                <a:lnTo>
                  <a:pt x="0" y="4572"/>
                </a:lnTo>
                <a:lnTo>
                  <a:pt x="1524" y="7620"/>
                </a:lnTo>
                <a:lnTo>
                  <a:pt x="51815" y="64008"/>
                </a:lnTo>
                <a:lnTo>
                  <a:pt x="77724" y="91439"/>
                </a:lnTo>
                <a:lnTo>
                  <a:pt x="90677" y="104394"/>
                </a:lnTo>
                <a:lnTo>
                  <a:pt x="104393" y="116586"/>
                </a:lnTo>
                <a:lnTo>
                  <a:pt x="117347" y="128777"/>
                </a:lnTo>
                <a:lnTo>
                  <a:pt x="158495" y="160782"/>
                </a:lnTo>
                <a:lnTo>
                  <a:pt x="202692" y="185927"/>
                </a:lnTo>
                <a:lnTo>
                  <a:pt x="249936" y="202692"/>
                </a:lnTo>
                <a:lnTo>
                  <a:pt x="302513" y="212598"/>
                </a:lnTo>
                <a:lnTo>
                  <a:pt x="339089" y="215646"/>
                </a:lnTo>
                <a:lnTo>
                  <a:pt x="375665" y="215646"/>
                </a:lnTo>
                <a:lnTo>
                  <a:pt x="410718" y="212598"/>
                </a:lnTo>
                <a:lnTo>
                  <a:pt x="428244" y="209550"/>
                </a:lnTo>
                <a:lnTo>
                  <a:pt x="444245" y="206501"/>
                </a:lnTo>
                <a:lnTo>
                  <a:pt x="339089" y="206501"/>
                </a:lnTo>
                <a:lnTo>
                  <a:pt x="304038" y="203453"/>
                </a:lnTo>
                <a:lnTo>
                  <a:pt x="252221" y="194310"/>
                </a:lnTo>
                <a:lnTo>
                  <a:pt x="206501" y="178308"/>
                </a:lnTo>
                <a:lnTo>
                  <a:pt x="163830" y="153924"/>
                </a:lnTo>
                <a:lnTo>
                  <a:pt x="123443" y="121920"/>
                </a:lnTo>
                <a:lnTo>
                  <a:pt x="83819" y="85344"/>
                </a:lnTo>
                <a:lnTo>
                  <a:pt x="71627" y="71627"/>
                </a:lnTo>
                <a:lnTo>
                  <a:pt x="58674" y="57912"/>
                </a:lnTo>
                <a:lnTo>
                  <a:pt x="8381" y="1524"/>
                </a:lnTo>
                <a:lnTo>
                  <a:pt x="5333" y="0"/>
                </a:lnTo>
                <a:close/>
              </a:path>
              <a:path w="649605" h="215900">
                <a:moveTo>
                  <a:pt x="608388" y="63566"/>
                </a:moveTo>
                <a:lnTo>
                  <a:pt x="584453" y="98298"/>
                </a:lnTo>
                <a:lnTo>
                  <a:pt x="545592" y="144018"/>
                </a:lnTo>
                <a:lnTo>
                  <a:pt x="499109" y="178308"/>
                </a:lnTo>
                <a:lnTo>
                  <a:pt x="457962" y="194310"/>
                </a:lnTo>
                <a:lnTo>
                  <a:pt x="409956" y="203453"/>
                </a:lnTo>
                <a:lnTo>
                  <a:pt x="374903" y="206501"/>
                </a:lnTo>
                <a:lnTo>
                  <a:pt x="444245" y="206501"/>
                </a:lnTo>
                <a:lnTo>
                  <a:pt x="489965" y="192786"/>
                </a:lnTo>
                <a:lnTo>
                  <a:pt x="528065" y="169925"/>
                </a:lnTo>
                <a:lnTo>
                  <a:pt x="562356" y="140208"/>
                </a:lnTo>
                <a:lnTo>
                  <a:pt x="592074" y="103632"/>
                </a:lnTo>
                <a:lnTo>
                  <a:pt x="615991" y="68166"/>
                </a:lnTo>
                <a:lnTo>
                  <a:pt x="608388" y="63566"/>
                </a:lnTo>
                <a:close/>
              </a:path>
              <a:path w="649605" h="215900">
                <a:moveTo>
                  <a:pt x="645682" y="51053"/>
                </a:moveTo>
                <a:lnTo>
                  <a:pt x="617219" y="51053"/>
                </a:lnTo>
                <a:lnTo>
                  <a:pt x="621030" y="51815"/>
                </a:lnTo>
                <a:lnTo>
                  <a:pt x="622553" y="54863"/>
                </a:lnTo>
                <a:lnTo>
                  <a:pt x="622553" y="57912"/>
                </a:lnTo>
                <a:lnTo>
                  <a:pt x="615991" y="68166"/>
                </a:lnTo>
                <a:lnTo>
                  <a:pt x="643127" y="84582"/>
                </a:lnTo>
                <a:lnTo>
                  <a:pt x="645682" y="51053"/>
                </a:lnTo>
                <a:close/>
              </a:path>
              <a:path w="649605" h="215900">
                <a:moveTo>
                  <a:pt x="617219" y="51053"/>
                </a:moveTo>
                <a:lnTo>
                  <a:pt x="614933" y="53339"/>
                </a:lnTo>
                <a:lnTo>
                  <a:pt x="608388" y="63566"/>
                </a:lnTo>
                <a:lnTo>
                  <a:pt x="615991" y="68166"/>
                </a:lnTo>
                <a:lnTo>
                  <a:pt x="622553" y="57912"/>
                </a:lnTo>
                <a:lnTo>
                  <a:pt x="622553" y="54863"/>
                </a:lnTo>
                <a:lnTo>
                  <a:pt x="621030" y="51815"/>
                </a:lnTo>
                <a:lnTo>
                  <a:pt x="617219" y="51053"/>
                </a:lnTo>
                <a:close/>
              </a:path>
              <a:path w="649605" h="215900">
                <a:moveTo>
                  <a:pt x="649224" y="4572"/>
                </a:moveTo>
                <a:lnTo>
                  <a:pt x="581406" y="47244"/>
                </a:lnTo>
                <a:lnTo>
                  <a:pt x="608388" y="63566"/>
                </a:lnTo>
                <a:lnTo>
                  <a:pt x="614933" y="53339"/>
                </a:lnTo>
                <a:lnTo>
                  <a:pt x="617219" y="51053"/>
                </a:lnTo>
                <a:lnTo>
                  <a:pt x="645682" y="51053"/>
                </a:lnTo>
                <a:lnTo>
                  <a:pt x="649224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" name="object 35"/>
          <p:cNvSpPr/>
          <p:nvPr/>
        </p:nvSpPr>
        <p:spPr>
          <a:xfrm>
            <a:off x="2196570" y="4954799"/>
            <a:ext cx="945796" cy="310533"/>
          </a:xfrm>
          <a:custGeom>
            <a:avLst/>
            <a:gdLst/>
            <a:ahLst/>
            <a:cxnLst/>
            <a:rect l="l" t="t" r="r" b="b"/>
            <a:pathLst>
              <a:path w="972819" h="319404">
                <a:moveTo>
                  <a:pt x="5333" y="0"/>
                </a:moveTo>
                <a:lnTo>
                  <a:pt x="1524" y="762"/>
                </a:lnTo>
                <a:lnTo>
                  <a:pt x="0" y="4572"/>
                </a:lnTo>
                <a:lnTo>
                  <a:pt x="1524" y="7620"/>
                </a:lnTo>
                <a:lnTo>
                  <a:pt x="38862" y="50292"/>
                </a:lnTo>
                <a:lnTo>
                  <a:pt x="76962" y="92963"/>
                </a:lnTo>
                <a:lnTo>
                  <a:pt x="115824" y="133350"/>
                </a:lnTo>
                <a:lnTo>
                  <a:pt x="155447" y="171450"/>
                </a:lnTo>
                <a:lnTo>
                  <a:pt x="195833" y="206501"/>
                </a:lnTo>
                <a:lnTo>
                  <a:pt x="237744" y="237744"/>
                </a:lnTo>
                <a:lnTo>
                  <a:pt x="280415" y="263651"/>
                </a:lnTo>
                <a:lnTo>
                  <a:pt x="325374" y="284225"/>
                </a:lnTo>
                <a:lnTo>
                  <a:pt x="373380" y="299465"/>
                </a:lnTo>
                <a:lnTo>
                  <a:pt x="425195" y="310896"/>
                </a:lnTo>
                <a:lnTo>
                  <a:pt x="479297" y="316992"/>
                </a:lnTo>
                <a:lnTo>
                  <a:pt x="534162" y="319277"/>
                </a:lnTo>
                <a:lnTo>
                  <a:pt x="560832" y="318515"/>
                </a:lnTo>
                <a:lnTo>
                  <a:pt x="587501" y="316992"/>
                </a:lnTo>
                <a:lnTo>
                  <a:pt x="614171" y="314706"/>
                </a:lnTo>
                <a:lnTo>
                  <a:pt x="640080" y="310896"/>
                </a:lnTo>
                <a:lnTo>
                  <a:pt x="643563" y="310134"/>
                </a:lnTo>
                <a:lnTo>
                  <a:pt x="506730" y="310134"/>
                </a:lnTo>
                <a:lnTo>
                  <a:pt x="480059" y="308610"/>
                </a:lnTo>
                <a:lnTo>
                  <a:pt x="426719" y="301751"/>
                </a:lnTo>
                <a:lnTo>
                  <a:pt x="376427" y="291084"/>
                </a:lnTo>
                <a:lnTo>
                  <a:pt x="329183" y="276606"/>
                </a:lnTo>
                <a:lnTo>
                  <a:pt x="307086" y="266700"/>
                </a:lnTo>
                <a:lnTo>
                  <a:pt x="295656" y="261365"/>
                </a:lnTo>
                <a:lnTo>
                  <a:pt x="242315" y="230124"/>
                </a:lnTo>
                <a:lnTo>
                  <a:pt x="181356" y="182880"/>
                </a:lnTo>
                <a:lnTo>
                  <a:pt x="141731" y="146303"/>
                </a:lnTo>
                <a:lnTo>
                  <a:pt x="102869" y="107442"/>
                </a:lnTo>
                <a:lnTo>
                  <a:pt x="45719" y="44196"/>
                </a:lnTo>
                <a:lnTo>
                  <a:pt x="8381" y="1524"/>
                </a:lnTo>
                <a:lnTo>
                  <a:pt x="5333" y="0"/>
                </a:lnTo>
                <a:close/>
              </a:path>
              <a:path w="972819" h="319404">
                <a:moveTo>
                  <a:pt x="931879" y="63782"/>
                </a:moveTo>
                <a:lnTo>
                  <a:pt x="904494" y="107442"/>
                </a:lnTo>
                <a:lnTo>
                  <a:pt x="877062" y="147065"/>
                </a:lnTo>
                <a:lnTo>
                  <a:pt x="848868" y="182880"/>
                </a:lnTo>
                <a:lnTo>
                  <a:pt x="817626" y="215646"/>
                </a:lnTo>
                <a:lnTo>
                  <a:pt x="810006" y="223265"/>
                </a:lnTo>
                <a:lnTo>
                  <a:pt x="801624" y="230886"/>
                </a:lnTo>
                <a:lnTo>
                  <a:pt x="793242" y="237744"/>
                </a:lnTo>
                <a:lnTo>
                  <a:pt x="784097" y="243839"/>
                </a:lnTo>
                <a:lnTo>
                  <a:pt x="775715" y="250698"/>
                </a:lnTo>
                <a:lnTo>
                  <a:pt x="766571" y="256032"/>
                </a:lnTo>
                <a:lnTo>
                  <a:pt x="757427" y="262127"/>
                </a:lnTo>
                <a:lnTo>
                  <a:pt x="748283" y="266700"/>
                </a:lnTo>
                <a:lnTo>
                  <a:pt x="697230" y="288036"/>
                </a:lnTo>
                <a:lnTo>
                  <a:pt x="638556" y="301751"/>
                </a:lnTo>
                <a:lnTo>
                  <a:pt x="587501" y="308610"/>
                </a:lnTo>
                <a:lnTo>
                  <a:pt x="560832" y="310134"/>
                </a:lnTo>
                <a:lnTo>
                  <a:pt x="643563" y="310134"/>
                </a:lnTo>
                <a:lnTo>
                  <a:pt x="664463" y="305562"/>
                </a:lnTo>
                <a:lnTo>
                  <a:pt x="676656" y="303275"/>
                </a:lnTo>
                <a:lnTo>
                  <a:pt x="688847" y="299465"/>
                </a:lnTo>
                <a:lnTo>
                  <a:pt x="732282" y="284225"/>
                </a:lnTo>
                <a:lnTo>
                  <a:pt x="789432" y="251460"/>
                </a:lnTo>
                <a:lnTo>
                  <a:pt x="823721" y="222503"/>
                </a:lnTo>
                <a:lnTo>
                  <a:pt x="870203" y="171450"/>
                </a:lnTo>
                <a:lnTo>
                  <a:pt x="912113" y="112775"/>
                </a:lnTo>
                <a:lnTo>
                  <a:pt x="938021" y="70865"/>
                </a:lnTo>
                <a:lnTo>
                  <a:pt x="939523" y="68312"/>
                </a:lnTo>
                <a:lnTo>
                  <a:pt x="931879" y="63782"/>
                </a:lnTo>
                <a:close/>
              </a:path>
              <a:path w="972819" h="319404">
                <a:moveTo>
                  <a:pt x="969162" y="51815"/>
                </a:moveTo>
                <a:lnTo>
                  <a:pt x="944118" y="51815"/>
                </a:lnTo>
                <a:lnTo>
                  <a:pt x="946403" y="54863"/>
                </a:lnTo>
                <a:lnTo>
                  <a:pt x="945642" y="57912"/>
                </a:lnTo>
                <a:lnTo>
                  <a:pt x="939523" y="68312"/>
                </a:lnTo>
                <a:lnTo>
                  <a:pt x="966977" y="84582"/>
                </a:lnTo>
                <a:lnTo>
                  <a:pt x="969162" y="51815"/>
                </a:lnTo>
                <a:close/>
              </a:path>
              <a:path w="972819" h="319404">
                <a:moveTo>
                  <a:pt x="944118" y="51815"/>
                </a:moveTo>
                <a:lnTo>
                  <a:pt x="941069" y="51815"/>
                </a:lnTo>
                <a:lnTo>
                  <a:pt x="938021" y="53339"/>
                </a:lnTo>
                <a:lnTo>
                  <a:pt x="931879" y="63782"/>
                </a:lnTo>
                <a:lnTo>
                  <a:pt x="939523" y="68312"/>
                </a:lnTo>
                <a:lnTo>
                  <a:pt x="945642" y="57912"/>
                </a:lnTo>
                <a:lnTo>
                  <a:pt x="946403" y="54863"/>
                </a:lnTo>
                <a:lnTo>
                  <a:pt x="944118" y="51815"/>
                </a:lnTo>
                <a:close/>
              </a:path>
              <a:path w="972819" h="319404">
                <a:moveTo>
                  <a:pt x="972312" y="4572"/>
                </a:moveTo>
                <a:lnTo>
                  <a:pt x="905256" y="48006"/>
                </a:lnTo>
                <a:lnTo>
                  <a:pt x="931879" y="63782"/>
                </a:lnTo>
                <a:lnTo>
                  <a:pt x="938021" y="53339"/>
                </a:lnTo>
                <a:lnTo>
                  <a:pt x="941069" y="51815"/>
                </a:lnTo>
                <a:lnTo>
                  <a:pt x="969162" y="51815"/>
                </a:lnTo>
                <a:lnTo>
                  <a:pt x="972312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" name="object 36"/>
          <p:cNvSpPr txBox="1"/>
          <p:nvPr/>
        </p:nvSpPr>
        <p:spPr>
          <a:xfrm>
            <a:off x="4616563" y="4666367"/>
            <a:ext cx="1457590" cy="5185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198"/>
            <a:r>
              <a:rPr sz="1361" spc="5" dirty="0">
                <a:latin typeface="Arial"/>
                <a:cs typeface="Arial"/>
              </a:rPr>
              <a:t>32  31 </a:t>
            </a:r>
            <a:r>
              <a:rPr sz="1361" spc="156" dirty="0">
                <a:latin typeface="Arial"/>
                <a:cs typeface="Arial"/>
              </a:rPr>
              <a:t> </a:t>
            </a:r>
            <a:r>
              <a:rPr sz="1361" spc="5" dirty="0">
                <a:latin typeface="Arial"/>
                <a:cs typeface="Arial"/>
              </a:rPr>
              <a:t>19</a:t>
            </a:r>
            <a:endParaRPr sz="1361">
              <a:latin typeface="Arial"/>
              <a:cs typeface="Arial"/>
            </a:endParaRPr>
          </a:p>
          <a:p>
            <a:pPr>
              <a:lnSpc>
                <a:spcPts val="1624"/>
              </a:lnSpc>
              <a:spcBef>
                <a:spcPts val="826"/>
              </a:spcBef>
              <a:tabLst>
                <a:tab pos="321020" algn="l"/>
                <a:tab pos="642041" algn="l"/>
              </a:tabLst>
            </a:pPr>
            <a:r>
              <a:rPr sz="1361" dirty="0">
                <a:latin typeface="Arial"/>
                <a:cs typeface="Arial"/>
              </a:rPr>
              <a:t>10	11	12  13 </a:t>
            </a:r>
            <a:r>
              <a:rPr sz="1361" spc="247" dirty="0">
                <a:latin typeface="Arial"/>
                <a:cs typeface="Arial"/>
              </a:rPr>
              <a:t> </a:t>
            </a:r>
            <a:r>
              <a:rPr sz="1361" dirty="0">
                <a:latin typeface="Arial"/>
                <a:cs typeface="Arial"/>
              </a:rPr>
              <a:t>14</a:t>
            </a:r>
            <a:endParaRPr sz="1361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3451543" y="4136177"/>
            <a:ext cx="1884803" cy="508706"/>
          </a:xfrm>
          <a:custGeom>
            <a:avLst/>
            <a:gdLst/>
            <a:ahLst/>
            <a:cxnLst/>
            <a:rect l="l" t="t" r="r" b="b"/>
            <a:pathLst>
              <a:path w="1938654" h="523239">
                <a:moveTo>
                  <a:pt x="1062227" y="0"/>
                </a:moveTo>
                <a:lnTo>
                  <a:pt x="1007363" y="762"/>
                </a:lnTo>
                <a:lnTo>
                  <a:pt x="953262" y="3810"/>
                </a:lnTo>
                <a:lnTo>
                  <a:pt x="899159" y="8382"/>
                </a:lnTo>
                <a:lnTo>
                  <a:pt x="845819" y="14478"/>
                </a:lnTo>
                <a:lnTo>
                  <a:pt x="794003" y="22098"/>
                </a:lnTo>
                <a:lnTo>
                  <a:pt x="742950" y="32004"/>
                </a:lnTo>
                <a:lnTo>
                  <a:pt x="694181" y="44196"/>
                </a:lnTo>
                <a:lnTo>
                  <a:pt x="647700" y="57150"/>
                </a:lnTo>
                <a:lnTo>
                  <a:pt x="580643" y="81534"/>
                </a:lnTo>
                <a:lnTo>
                  <a:pt x="536447" y="101346"/>
                </a:lnTo>
                <a:lnTo>
                  <a:pt x="493775" y="122682"/>
                </a:lnTo>
                <a:lnTo>
                  <a:pt x="451103" y="146304"/>
                </a:lnTo>
                <a:lnTo>
                  <a:pt x="409955" y="172212"/>
                </a:lnTo>
                <a:lnTo>
                  <a:pt x="368807" y="199644"/>
                </a:lnTo>
                <a:lnTo>
                  <a:pt x="308609" y="243078"/>
                </a:lnTo>
                <a:lnTo>
                  <a:pt x="288797" y="259080"/>
                </a:lnTo>
                <a:lnTo>
                  <a:pt x="268986" y="274320"/>
                </a:lnTo>
                <a:lnTo>
                  <a:pt x="249936" y="290322"/>
                </a:lnTo>
                <a:lnTo>
                  <a:pt x="230124" y="306324"/>
                </a:lnTo>
                <a:lnTo>
                  <a:pt x="191262" y="339852"/>
                </a:lnTo>
                <a:lnTo>
                  <a:pt x="115062" y="408432"/>
                </a:lnTo>
                <a:lnTo>
                  <a:pt x="76962" y="443484"/>
                </a:lnTo>
                <a:lnTo>
                  <a:pt x="1524" y="514350"/>
                </a:lnTo>
                <a:lnTo>
                  <a:pt x="0" y="518160"/>
                </a:lnTo>
                <a:lnTo>
                  <a:pt x="762" y="521208"/>
                </a:lnTo>
                <a:lnTo>
                  <a:pt x="4571" y="522732"/>
                </a:lnTo>
                <a:lnTo>
                  <a:pt x="7619" y="521208"/>
                </a:lnTo>
                <a:lnTo>
                  <a:pt x="44957" y="485394"/>
                </a:lnTo>
                <a:lnTo>
                  <a:pt x="159257" y="380238"/>
                </a:lnTo>
                <a:lnTo>
                  <a:pt x="197357" y="346710"/>
                </a:lnTo>
                <a:lnTo>
                  <a:pt x="236219" y="313182"/>
                </a:lnTo>
                <a:lnTo>
                  <a:pt x="275081" y="281178"/>
                </a:lnTo>
                <a:lnTo>
                  <a:pt x="294893" y="265938"/>
                </a:lnTo>
                <a:lnTo>
                  <a:pt x="313943" y="250698"/>
                </a:lnTo>
                <a:lnTo>
                  <a:pt x="374141" y="206502"/>
                </a:lnTo>
                <a:lnTo>
                  <a:pt x="414527" y="179832"/>
                </a:lnTo>
                <a:lnTo>
                  <a:pt x="455675" y="153924"/>
                </a:lnTo>
                <a:lnTo>
                  <a:pt x="477012" y="142494"/>
                </a:lnTo>
                <a:lnTo>
                  <a:pt x="497586" y="130302"/>
                </a:lnTo>
                <a:lnTo>
                  <a:pt x="540257" y="108966"/>
                </a:lnTo>
                <a:lnTo>
                  <a:pt x="583691" y="89916"/>
                </a:lnTo>
                <a:lnTo>
                  <a:pt x="627888" y="73152"/>
                </a:lnTo>
                <a:lnTo>
                  <a:pt x="696467" y="52578"/>
                </a:lnTo>
                <a:lnTo>
                  <a:pt x="745236" y="41148"/>
                </a:lnTo>
                <a:lnTo>
                  <a:pt x="795527" y="31242"/>
                </a:lnTo>
                <a:lnTo>
                  <a:pt x="847343" y="23622"/>
                </a:lnTo>
                <a:lnTo>
                  <a:pt x="900683" y="16763"/>
                </a:lnTo>
                <a:lnTo>
                  <a:pt x="954024" y="12954"/>
                </a:lnTo>
                <a:lnTo>
                  <a:pt x="1008126" y="9906"/>
                </a:lnTo>
                <a:lnTo>
                  <a:pt x="1062227" y="9144"/>
                </a:lnTo>
                <a:lnTo>
                  <a:pt x="1228629" y="9144"/>
                </a:lnTo>
                <a:lnTo>
                  <a:pt x="1222247" y="8382"/>
                </a:lnTo>
                <a:lnTo>
                  <a:pt x="1169669" y="3810"/>
                </a:lnTo>
                <a:lnTo>
                  <a:pt x="1116329" y="762"/>
                </a:lnTo>
                <a:lnTo>
                  <a:pt x="1062227" y="0"/>
                </a:lnTo>
                <a:close/>
              </a:path>
              <a:path w="1938654" h="523239">
                <a:moveTo>
                  <a:pt x="1893417" y="461997"/>
                </a:moveTo>
                <a:lnTo>
                  <a:pt x="1867662" y="480060"/>
                </a:lnTo>
                <a:lnTo>
                  <a:pt x="1938527" y="518160"/>
                </a:lnTo>
                <a:lnTo>
                  <a:pt x="1931611" y="473202"/>
                </a:lnTo>
                <a:lnTo>
                  <a:pt x="1903476" y="473202"/>
                </a:lnTo>
                <a:lnTo>
                  <a:pt x="1900427" y="471678"/>
                </a:lnTo>
                <a:lnTo>
                  <a:pt x="1893417" y="461997"/>
                </a:lnTo>
                <a:close/>
              </a:path>
              <a:path w="1938654" h="523239">
                <a:moveTo>
                  <a:pt x="1901033" y="456656"/>
                </a:moveTo>
                <a:lnTo>
                  <a:pt x="1893417" y="461997"/>
                </a:lnTo>
                <a:lnTo>
                  <a:pt x="1900427" y="471678"/>
                </a:lnTo>
                <a:lnTo>
                  <a:pt x="1903476" y="473202"/>
                </a:lnTo>
                <a:lnTo>
                  <a:pt x="1906524" y="472440"/>
                </a:lnTo>
                <a:lnTo>
                  <a:pt x="1908809" y="470154"/>
                </a:lnTo>
                <a:lnTo>
                  <a:pt x="1908047" y="466344"/>
                </a:lnTo>
                <a:lnTo>
                  <a:pt x="1901033" y="456656"/>
                </a:lnTo>
                <a:close/>
              </a:path>
              <a:path w="1938654" h="523239">
                <a:moveTo>
                  <a:pt x="1926336" y="438912"/>
                </a:moveTo>
                <a:lnTo>
                  <a:pt x="1901033" y="456656"/>
                </a:lnTo>
                <a:lnTo>
                  <a:pt x="1908047" y="466344"/>
                </a:lnTo>
                <a:lnTo>
                  <a:pt x="1908809" y="470154"/>
                </a:lnTo>
                <a:lnTo>
                  <a:pt x="1906524" y="472440"/>
                </a:lnTo>
                <a:lnTo>
                  <a:pt x="1903476" y="473202"/>
                </a:lnTo>
                <a:lnTo>
                  <a:pt x="1931611" y="473202"/>
                </a:lnTo>
                <a:lnTo>
                  <a:pt x="1926336" y="438912"/>
                </a:lnTo>
                <a:close/>
              </a:path>
              <a:path w="1938654" h="523239">
                <a:moveTo>
                  <a:pt x="1228629" y="9144"/>
                </a:moveTo>
                <a:lnTo>
                  <a:pt x="1062227" y="9144"/>
                </a:lnTo>
                <a:lnTo>
                  <a:pt x="1116329" y="9906"/>
                </a:lnTo>
                <a:lnTo>
                  <a:pt x="1168907" y="12954"/>
                </a:lnTo>
                <a:lnTo>
                  <a:pt x="1221486" y="16763"/>
                </a:lnTo>
                <a:lnTo>
                  <a:pt x="1271777" y="23622"/>
                </a:lnTo>
                <a:lnTo>
                  <a:pt x="1320545" y="31242"/>
                </a:lnTo>
                <a:lnTo>
                  <a:pt x="1367789" y="41148"/>
                </a:lnTo>
                <a:lnTo>
                  <a:pt x="1411986" y="52578"/>
                </a:lnTo>
                <a:lnTo>
                  <a:pt x="1453895" y="65532"/>
                </a:lnTo>
                <a:lnTo>
                  <a:pt x="1511807" y="89916"/>
                </a:lnTo>
                <a:lnTo>
                  <a:pt x="1548383" y="108966"/>
                </a:lnTo>
                <a:lnTo>
                  <a:pt x="1582674" y="130302"/>
                </a:lnTo>
                <a:lnTo>
                  <a:pt x="1616202" y="153924"/>
                </a:lnTo>
                <a:lnTo>
                  <a:pt x="1632965" y="166116"/>
                </a:lnTo>
                <a:lnTo>
                  <a:pt x="1679447" y="206502"/>
                </a:lnTo>
                <a:lnTo>
                  <a:pt x="1723643" y="249936"/>
                </a:lnTo>
                <a:lnTo>
                  <a:pt x="1766315" y="296418"/>
                </a:lnTo>
                <a:lnTo>
                  <a:pt x="1806702" y="345948"/>
                </a:lnTo>
                <a:lnTo>
                  <a:pt x="1833371" y="379475"/>
                </a:lnTo>
                <a:lnTo>
                  <a:pt x="1859279" y="414528"/>
                </a:lnTo>
                <a:lnTo>
                  <a:pt x="1884426" y="449580"/>
                </a:lnTo>
                <a:lnTo>
                  <a:pt x="1893417" y="461997"/>
                </a:lnTo>
                <a:lnTo>
                  <a:pt x="1840229" y="374142"/>
                </a:lnTo>
                <a:lnTo>
                  <a:pt x="1786889" y="307086"/>
                </a:lnTo>
                <a:lnTo>
                  <a:pt x="1758695" y="275082"/>
                </a:lnTo>
                <a:lnTo>
                  <a:pt x="1744979" y="259080"/>
                </a:lnTo>
                <a:lnTo>
                  <a:pt x="1700783" y="214122"/>
                </a:lnTo>
                <a:lnTo>
                  <a:pt x="1670303" y="185928"/>
                </a:lnTo>
                <a:lnTo>
                  <a:pt x="1638300" y="159258"/>
                </a:lnTo>
                <a:lnTo>
                  <a:pt x="1604771" y="134874"/>
                </a:lnTo>
                <a:lnTo>
                  <a:pt x="1588007" y="122682"/>
                </a:lnTo>
                <a:lnTo>
                  <a:pt x="1570481" y="112013"/>
                </a:lnTo>
                <a:lnTo>
                  <a:pt x="1552193" y="101346"/>
                </a:lnTo>
                <a:lnTo>
                  <a:pt x="1515617" y="81534"/>
                </a:lnTo>
                <a:lnTo>
                  <a:pt x="1495805" y="73152"/>
                </a:lnTo>
                <a:lnTo>
                  <a:pt x="1476755" y="64770"/>
                </a:lnTo>
                <a:lnTo>
                  <a:pt x="1435607" y="50292"/>
                </a:lnTo>
                <a:lnTo>
                  <a:pt x="1369314" y="32004"/>
                </a:lnTo>
                <a:lnTo>
                  <a:pt x="1322069" y="22098"/>
                </a:lnTo>
                <a:lnTo>
                  <a:pt x="1273302" y="14478"/>
                </a:lnTo>
                <a:lnTo>
                  <a:pt x="1228629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8" name="object 38"/>
          <p:cNvSpPr/>
          <p:nvPr/>
        </p:nvSpPr>
        <p:spPr>
          <a:xfrm>
            <a:off x="3137429" y="4143586"/>
            <a:ext cx="1886656" cy="562416"/>
          </a:xfrm>
          <a:custGeom>
            <a:avLst/>
            <a:gdLst/>
            <a:ahLst/>
            <a:cxnLst/>
            <a:rect l="l" t="t" r="r" b="b"/>
            <a:pathLst>
              <a:path w="1940560" h="578485">
                <a:moveTo>
                  <a:pt x="1062990" y="0"/>
                </a:moveTo>
                <a:lnTo>
                  <a:pt x="1008888" y="762"/>
                </a:lnTo>
                <a:lnTo>
                  <a:pt x="954024" y="3810"/>
                </a:lnTo>
                <a:lnTo>
                  <a:pt x="900683" y="9143"/>
                </a:lnTo>
                <a:lnTo>
                  <a:pt x="847344" y="16001"/>
                </a:lnTo>
                <a:lnTo>
                  <a:pt x="794766" y="24384"/>
                </a:lnTo>
                <a:lnTo>
                  <a:pt x="744474" y="35813"/>
                </a:lnTo>
                <a:lnTo>
                  <a:pt x="694944" y="48767"/>
                </a:lnTo>
                <a:lnTo>
                  <a:pt x="648462" y="63246"/>
                </a:lnTo>
                <a:lnTo>
                  <a:pt x="603504" y="80772"/>
                </a:lnTo>
                <a:lnTo>
                  <a:pt x="537209" y="112013"/>
                </a:lnTo>
                <a:lnTo>
                  <a:pt x="494538" y="136398"/>
                </a:lnTo>
                <a:lnTo>
                  <a:pt x="451866" y="162305"/>
                </a:lnTo>
                <a:lnTo>
                  <a:pt x="431292" y="176784"/>
                </a:lnTo>
                <a:lnTo>
                  <a:pt x="410718" y="190500"/>
                </a:lnTo>
                <a:lnTo>
                  <a:pt x="369569" y="220979"/>
                </a:lnTo>
                <a:lnTo>
                  <a:pt x="309371" y="269748"/>
                </a:lnTo>
                <a:lnTo>
                  <a:pt x="249935" y="322325"/>
                </a:lnTo>
                <a:lnTo>
                  <a:pt x="153162" y="414527"/>
                </a:lnTo>
                <a:lnTo>
                  <a:pt x="76962" y="492251"/>
                </a:lnTo>
                <a:lnTo>
                  <a:pt x="39624" y="531876"/>
                </a:lnTo>
                <a:lnTo>
                  <a:pt x="1524" y="570738"/>
                </a:lnTo>
                <a:lnTo>
                  <a:pt x="0" y="574548"/>
                </a:lnTo>
                <a:lnTo>
                  <a:pt x="1524" y="577596"/>
                </a:lnTo>
                <a:lnTo>
                  <a:pt x="4572" y="578358"/>
                </a:lnTo>
                <a:lnTo>
                  <a:pt x="8381" y="577596"/>
                </a:lnTo>
                <a:lnTo>
                  <a:pt x="45719" y="537972"/>
                </a:lnTo>
                <a:lnTo>
                  <a:pt x="83819" y="498348"/>
                </a:lnTo>
                <a:lnTo>
                  <a:pt x="121919" y="459486"/>
                </a:lnTo>
                <a:lnTo>
                  <a:pt x="198119" y="383286"/>
                </a:lnTo>
                <a:lnTo>
                  <a:pt x="236981" y="346710"/>
                </a:lnTo>
                <a:lnTo>
                  <a:pt x="256031" y="328422"/>
                </a:lnTo>
                <a:lnTo>
                  <a:pt x="275844" y="310896"/>
                </a:lnTo>
                <a:lnTo>
                  <a:pt x="295656" y="294132"/>
                </a:lnTo>
                <a:lnTo>
                  <a:pt x="315468" y="276605"/>
                </a:lnTo>
                <a:lnTo>
                  <a:pt x="335280" y="260603"/>
                </a:lnTo>
                <a:lnTo>
                  <a:pt x="355092" y="243839"/>
                </a:lnTo>
                <a:lnTo>
                  <a:pt x="395478" y="212598"/>
                </a:lnTo>
                <a:lnTo>
                  <a:pt x="436626" y="183641"/>
                </a:lnTo>
                <a:lnTo>
                  <a:pt x="477774" y="156210"/>
                </a:lnTo>
                <a:lnTo>
                  <a:pt x="520445" y="131825"/>
                </a:lnTo>
                <a:lnTo>
                  <a:pt x="563118" y="108965"/>
                </a:lnTo>
                <a:lnTo>
                  <a:pt x="585216" y="99060"/>
                </a:lnTo>
                <a:lnTo>
                  <a:pt x="606552" y="89153"/>
                </a:lnTo>
                <a:lnTo>
                  <a:pt x="651509" y="71627"/>
                </a:lnTo>
                <a:lnTo>
                  <a:pt x="697992" y="57150"/>
                </a:lnTo>
                <a:lnTo>
                  <a:pt x="746759" y="44196"/>
                </a:lnTo>
                <a:lnTo>
                  <a:pt x="797052" y="33527"/>
                </a:lnTo>
                <a:lnTo>
                  <a:pt x="848868" y="24384"/>
                </a:lnTo>
                <a:lnTo>
                  <a:pt x="901445" y="17525"/>
                </a:lnTo>
                <a:lnTo>
                  <a:pt x="955547" y="12953"/>
                </a:lnTo>
                <a:lnTo>
                  <a:pt x="1008888" y="9905"/>
                </a:lnTo>
                <a:lnTo>
                  <a:pt x="1063752" y="9143"/>
                </a:lnTo>
                <a:lnTo>
                  <a:pt x="1223009" y="9143"/>
                </a:lnTo>
                <a:lnTo>
                  <a:pt x="1171194" y="3810"/>
                </a:lnTo>
                <a:lnTo>
                  <a:pt x="1117092" y="762"/>
                </a:lnTo>
                <a:lnTo>
                  <a:pt x="1062990" y="0"/>
                </a:lnTo>
                <a:close/>
              </a:path>
              <a:path w="1940560" h="578485">
                <a:moveTo>
                  <a:pt x="1897824" y="516387"/>
                </a:moveTo>
                <a:lnTo>
                  <a:pt x="1871471" y="533400"/>
                </a:lnTo>
                <a:lnTo>
                  <a:pt x="1940052" y="573786"/>
                </a:lnTo>
                <a:lnTo>
                  <a:pt x="1935216" y="528065"/>
                </a:lnTo>
                <a:lnTo>
                  <a:pt x="1907285" y="528065"/>
                </a:lnTo>
                <a:lnTo>
                  <a:pt x="1904238" y="526541"/>
                </a:lnTo>
                <a:lnTo>
                  <a:pt x="1897824" y="516387"/>
                </a:lnTo>
                <a:close/>
              </a:path>
              <a:path w="1940560" h="578485">
                <a:moveTo>
                  <a:pt x="1905512" y="511424"/>
                </a:moveTo>
                <a:lnTo>
                  <a:pt x="1897824" y="516387"/>
                </a:lnTo>
                <a:lnTo>
                  <a:pt x="1904238" y="526541"/>
                </a:lnTo>
                <a:lnTo>
                  <a:pt x="1907285" y="528065"/>
                </a:lnTo>
                <a:lnTo>
                  <a:pt x="1910333" y="527303"/>
                </a:lnTo>
                <a:lnTo>
                  <a:pt x="1912620" y="525017"/>
                </a:lnTo>
                <a:lnTo>
                  <a:pt x="1911858" y="521208"/>
                </a:lnTo>
                <a:lnTo>
                  <a:pt x="1905512" y="511424"/>
                </a:lnTo>
                <a:close/>
              </a:path>
              <a:path w="1940560" h="578485">
                <a:moveTo>
                  <a:pt x="1931670" y="494538"/>
                </a:moveTo>
                <a:lnTo>
                  <a:pt x="1905512" y="511424"/>
                </a:lnTo>
                <a:lnTo>
                  <a:pt x="1911858" y="521208"/>
                </a:lnTo>
                <a:lnTo>
                  <a:pt x="1912620" y="525017"/>
                </a:lnTo>
                <a:lnTo>
                  <a:pt x="1910333" y="527303"/>
                </a:lnTo>
                <a:lnTo>
                  <a:pt x="1907285" y="528065"/>
                </a:lnTo>
                <a:lnTo>
                  <a:pt x="1935216" y="528065"/>
                </a:lnTo>
                <a:lnTo>
                  <a:pt x="1931670" y="494538"/>
                </a:lnTo>
                <a:close/>
              </a:path>
              <a:path w="1940560" h="578485">
                <a:moveTo>
                  <a:pt x="1223009" y="9143"/>
                </a:moveTo>
                <a:lnTo>
                  <a:pt x="1063752" y="9143"/>
                </a:lnTo>
                <a:lnTo>
                  <a:pt x="1117092" y="9905"/>
                </a:lnTo>
                <a:lnTo>
                  <a:pt x="1170432" y="12953"/>
                </a:lnTo>
                <a:lnTo>
                  <a:pt x="1222247" y="17525"/>
                </a:lnTo>
                <a:lnTo>
                  <a:pt x="1273302" y="24384"/>
                </a:lnTo>
                <a:lnTo>
                  <a:pt x="1322070" y="33527"/>
                </a:lnTo>
                <a:lnTo>
                  <a:pt x="1369314" y="44196"/>
                </a:lnTo>
                <a:lnTo>
                  <a:pt x="1413509" y="57150"/>
                </a:lnTo>
                <a:lnTo>
                  <a:pt x="1454658" y="71627"/>
                </a:lnTo>
                <a:lnTo>
                  <a:pt x="1494282" y="89153"/>
                </a:lnTo>
                <a:lnTo>
                  <a:pt x="1512570" y="99060"/>
                </a:lnTo>
                <a:lnTo>
                  <a:pt x="1531620" y="108965"/>
                </a:lnTo>
                <a:lnTo>
                  <a:pt x="1549145" y="119634"/>
                </a:lnTo>
                <a:lnTo>
                  <a:pt x="1566671" y="131825"/>
                </a:lnTo>
                <a:lnTo>
                  <a:pt x="1584197" y="143255"/>
                </a:lnTo>
                <a:lnTo>
                  <a:pt x="1617726" y="169925"/>
                </a:lnTo>
                <a:lnTo>
                  <a:pt x="1665732" y="212598"/>
                </a:lnTo>
                <a:lnTo>
                  <a:pt x="1696212" y="243839"/>
                </a:lnTo>
                <a:lnTo>
                  <a:pt x="1739645" y="293370"/>
                </a:lnTo>
                <a:lnTo>
                  <a:pt x="1753362" y="310896"/>
                </a:lnTo>
                <a:lnTo>
                  <a:pt x="1767840" y="328422"/>
                </a:lnTo>
                <a:lnTo>
                  <a:pt x="1808226" y="382524"/>
                </a:lnTo>
                <a:lnTo>
                  <a:pt x="1834895" y="420624"/>
                </a:lnTo>
                <a:lnTo>
                  <a:pt x="1860804" y="458724"/>
                </a:lnTo>
                <a:lnTo>
                  <a:pt x="1885950" y="497586"/>
                </a:lnTo>
                <a:lnTo>
                  <a:pt x="1897824" y="516387"/>
                </a:lnTo>
                <a:lnTo>
                  <a:pt x="1905512" y="511424"/>
                </a:lnTo>
                <a:lnTo>
                  <a:pt x="1841754" y="415289"/>
                </a:lnTo>
                <a:lnTo>
                  <a:pt x="1815845" y="377189"/>
                </a:lnTo>
                <a:lnTo>
                  <a:pt x="1774697" y="322325"/>
                </a:lnTo>
                <a:lnTo>
                  <a:pt x="1746504" y="287274"/>
                </a:lnTo>
                <a:lnTo>
                  <a:pt x="1717547" y="253746"/>
                </a:lnTo>
                <a:lnTo>
                  <a:pt x="1687068" y="221741"/>
                </a:lnTo>
                <a:lnTo>
                  <a:pt x="1655826" y="191262"/>
                </a:lnTo>
                <a:lnTo>
                  <a:pt x="1623059" y="162305"/>
                </a:lnTo>
                <a:lnTo>
                  <a:pt x="1589532" y="136398"/>
                </a:lnTo>
                <a:lnTo>
                  <a:pt x="1553718" y="112013"/>
                </a:lnTo>
                <a:lnTo>
                  <a:pt x="1517142" y="90677"/>
                </a:lnTo>
                <a:lnTo>
                  <a:pt x="1478280" y="71627"/>
                </a:lnTo>
                <a:lnTo>
                  <a:pt x="1437132" y="55625"/>
                </a:lnTo>
                <a:lnTo>
                  <a:pt x="1370838" y="35813"/>
                </a:lnTo>
                <a:lnTo>
                  <a:pt x="1323594" y="24384"/>
                </a:lnTo>
                <a:lnTo>
                  <a:pt x="1274064" y="16001"/>
                </a:lnTo>
                <a:lnTo>
                  <a:pt x="1223009" y="91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9" name="object 39"/>
          <p:cNvSpPr/>
          <p:nvPr/>
        </p:nvSpPr>
        <p:spPr>
          <a:xfrm>
            <a:off x="4025689" y="3605742"/>
            <a:ext cx="327201" cy="331523"/>
          </a:xfrm>
          <a:custGeom>
            <a:avLst/>
            <a:gdLst/>
            <a:ahLst/>
            <a:cxnLst/>
            <a:rect l="l" t="t" r="r" b="b"/>
            <a:pathLst>
              <a:path w="336550" h="340995">
                <a:moveTo>
                  <a:pt x="167639" y="0"/>
                </a:moveTo>
                <a:lnTo>
                  <a:pt x="122943" y="6078"/>
                </a:lnTo>
                <a:lnTo>
                  <a:pt x="82860" y="23226"/>
                </a:lnTo>
                <a:lnTo>
                  <a:pt x="48958" y="49815"/>
                </a:lnTo>
                <a:lnTo>
                  <a:pt x="22803" y="84215"/>
                </a:lnTo>
                <a:lnTo>
                  <a:pt x="5961" y="124795"/>
                </a:lnTo>
                <a:lnTo>
                  <a:pt x="0" y="169925"/>
                </a:lnTo>
                <a:lnTo>
                  <a:pt x="5961" y="215377"/>
                </a:lnTo>
                <a:lnTo>
                  <a:pt x="22803" y="256173"/>
                </a:lnTo>
                <a:lnTo>
                  <a:pt x="48958" y="290702"/>
                </a:lnTo>
                <a:lnTo>
                  <a:pt x="82860" y="317358"/>
                </a:lnTo>
                <a:lnTo>
                  <a:pt x="122943" y="334532"/>
                </a:lnTo>
                <a:lnTo>
                  <a:pt x="167639" y="340613"/>
                </a:lnTo>
                <a:lnTo>
                  <a:pt x="212393" y="334532"/>
                </a:lnTo>
                <a:lnTo>
                  <a:pt x="252617" y="317358"/>
                </a:lnTo>
                <a:lnTo>
                  <a:pt x="286702" y="290703"/>
                </a:lnTo>
                <a:lnTo>
                  <a:pt x="313040" y="256173"/>
                </a:lnTo>
                <a:lnTo>
                  <a:pt x="330023" y="215377"/>
                </a:lnTo>
                <a:lnTo>
                  <a:pt x="336041" y="169925"/>
                </a:lnTo>
                <a:lnTo>
                  <a:pt x="330023" y="124795"/>
                </a:lnTo>
                <a:lnTo>
                  <a:pt x="313040" y="84215"/>
                </a:lnTo>
                <a:lnTo>
                  <a:pt x="286702" y="49815"/>
                </a:lnTo>
                <a:lnTo>
                  <a:pt x="252617" y="23226"/>
                </a:lnTo>
                <a:lnTo>
                  <a:pt x="212393" y="6078"/>
                </a:lnTo>
                <a:lnTo>
                  <a:pt x="167639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0" name="object 40"/>
          <p:cNvSpPr txBox="1"/>
          <p:nvPr/>
        </p:nvSpPr>
        <p:spPr>
          <a:xfrm>
            <a:off x="4093104" y="3664019"/>
            <a:ext cx="193851" cy="2061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24"/>
              </a:lnSpc>
            </a:pPr>
            <a:r>
              <a:rPr sz="1361" dirty="0">
                <a:latin typeface="Arial"/>
                <a:cs typeface="Arial"/>
              </a:rPr>
              <a:t>19</a:t>
            </a:r>
            <a:endParaRPr sz="1361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4187189" y="3292368"/>
            <a:ext cx="97543" cy="308681"/>
          </a:xfrm>
          <a:custGeom>
            <a:avLst/>
            <a:gdLst/>
            <a:ahLst/>
            <a:cxnLst/>
            <a:rect l="l" t="t" r="r" b="b"/>
            <a:pathLst>
              <a:path w="100329" h="317500">
                <a:moveTo>
                  <a:pt x="99822" y="0"/>
                </a:moveTo>
                <a:lnTo>
                  <a:pt x="0" y="316992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2" name="object 42"/>
          <p:cNvSpPr txBox="1"/>
          <p:nvPr/>
        </p:nvSpPr>
        <p:spPr>
          <a:xfrm>
            <a:off x="3539701" y="1863795"/>
            <a:ext cx="69762" cy="163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069" spc="10" dirty="0">
                <a:latin typeface="Times New Roman"/>
                <a:cs typeface="Times New Roman"/>
              </a:rPr>
              <a:t>1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495127" y="2282367"/>
            <a:ext cx="69762" cy="163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069" spc="10" dirty="0">
                <a:latin typeface="Times New Roman"/>
                <a:cs typeface="Times New Roman"/>
              </a:rPr>
              <a:t>2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482029" y="2386812"/>
            <a:ext cx="69762" cy="163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069" spc="10" dirty="0">
                <a:latin typeface="Times New Roman"/>
                <a:cs typeface="Times New Roman"/>
              </a:rPr>
              <a:t>3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913685" y="3013557"/>
            <a:ext cx="69762" cy="163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069" spc="10" dirty="0">
                <a:latin typeface="Times New Roman"/>
                <a:cs typeface="Times New Roman"/>
              </a:rPr>
              <a:t>5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4063464" y="3013557"/>
            <a:ext cx="69762" cy="163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069" spc="10" dirty="0">
                <a:latin typeface="Times New Roman"/>
                <a:cs typeface="Times New Roman"/>
              </a:rPr>
              <a:t>6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004330" y="3013557"/>
            <a:ext cx="69762" cy="163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069" spc="10" dirty="0">
                <a:latin typeface="Times New Roman"/>
                <a:cs typeface="Times New Roman"/>
              </a:rPr>
              <a:t>7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449799" y="3536585"/>
            <a:ext cx="69762" cy="163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069" spc="10" dirty="0">
                <a:latin typeface="Times New Roman"/>
                <a:cs typeface="Times New Roman"/>
              </a:rPr>
              <a:t>8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2112106" y="3641030"/>
            <a:ext cx="69762" cy="163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069" spc="10" dirty="0">
                <a:latin typeface="Times New Roman"/>
                <a:cs typeface="Times New Roman"/>
              </a:rPr>
              <a:t>9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2704769" y="3641030"/>
            <a:ext cx="139524" cy="163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069" spc="5" dirty="0">
                <a:latin typeface="Times New Roman"/>
                <a:cs typeface="Times New Roman"/>
              </a:rPr>
              <a:t>10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4377568" y="3641030"/>
            <a:ext cx="139524" cy="163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069" spc="5" dirty="0">
                <a:latin typeface="Times New Roman"/>
                <a:cs typeface="Times New Roman"/>
              </a:rPr>
              <a:t>12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3952346" y="2065548"/>
            <a:ext cx="748242" cy="379060"/>
          </a:xfrm>
          <a:custGeom>
            <a:avLst/>
            <a:gdLst/>
            <a:ahLst/>
            <a:cxnLst/>
            <a:rect l="l" t="t" r="r" b="b"/>
            <a:pathLst>
              <a:path w="769620" h="389889">
                <a:moveTo>
                  <a:pt x="0" y="0"/>
                </a:moveTo>
                <a:lnTo>
                  <a:pt x="769619" y="389381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3" name="object 53"/>
          <p:cNvSpPr/>
          <p:nvPr/>
        </p:nvSpPr>
        <p:spPr>
          <a:xfrm>
            <a:off x="3037417" y="3292368"/>
            <a:ext cx="129646" cy="308681"/>
          </a:xfrm>
          <a:custGeom>
            <a:avLst/>
            <a:gdLst/>
            <a:ahLst/>
            <a:cxnLst/>
            <a:rect l="l" t="t" r="r" b="b"/>
            <a:pathLst>
              <a:path w="133350" h="317500">
                <a:moveTo>
                  <a:pt x="133350" y="0"/>
                </a:moveTo>
                <a:lnTo>
                  <a:pt x="0" y="316992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4" name="object 54"/>
          <p:cNvSpPr/>
          <p:nvPr/>
        </p:nvSpPr>
        <p:spPr>
          <a:xfrm>
            <a:off x="1752070" y="3199764"/>
            <a:ext cx="233362" cy="425979"/>
          </a:xfrm>
          <a:custGeom>
            <a:avLst/>
            <a:gdLst/>
            <a:ahLst/>
            <a:cxnLst/>
            <a:rect l="l" t="t" r="r" b="b"/>
            <a:pathLst>
              <a:path w="240030" h="438150">
                <a:moveTo>
                  <a:pt x="240030" y="0"/>
                </a:moveTo>
                <a:lnTo>
                  <a:pt x="0" y="43815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5" name="object 55"/>
          <p:cNvSpPr/>
          <p:nvPr/>
        </p:nvSpPr>
        <p:spPr>
          <a:xfrm>
            <a:off x="2126191" y="3199765"/>
            <a:ext cx="280899" cy="473516"/>
          </a:xfrm>
          <a:custGeom>
            <a:avLst/>
            <a:gdLst/>
            <a:ahLst/>
            <a:cxnLst/>
            <a:rect l="l" t="t" r="r" b="b"/>
            <a:pathLst>
              <a:path w="288925" h="487045">
                <a:moveTo>
                  <a:pt x="0" y="0"/>
                </a:moveTo>
                <a:lnTo>
                  <a:pt x="288798" y="486918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6" name="object 56"/>
          <p:cNvSpPr/>
          <p:nvPr/>
        </p:nvSpPr>
        <p:spPr>
          <a:xfrm>
            <a:off x="3670828" y="1828482"/>
            <a:ext cx="328436" cy="331523"/>
          </a:xfrm>
          <a:custGeom>
            <a:avLst/>
            <a:gdLst/>
            <a:ahLst/>
            <a:cxnLst/>
            <a:rect l="l" t="t" r="r" b="b"/>
            <a:pathLst>
              <a:path w="337820" h="340994">
                <a:moveTo>
                  <a:pt x="169163" y="0"/>
                </a:moveTo>
                <a:lnTo>
                  <a:pt x="124089" y="6078"/>
                </a:lnTo>
                <a:lnTo>
                  <a:pt x="83650" y="23226"/>
                </a:lnTo>
                <a:lnTo>
                  <a:pt x="49434" y="49815"/>
                </a:lnTo>
                <a:lnTo>
                  <a:pt x="23029" y="84215"/>
                </a:lnTo>
                <a:lnTo>
                  <a:pt x="6021" y="124795"/>
                </a:lnTo>
                <a:lnTo>
                  <a:pt x="0" y="169926"/>
                </a:lnTo>
                <a:lnTo>
                  <a:pt x="6021" y="215377"/>
                </a:lnTo>
                <a:lnTo>
                  <a:pt x="23029" y="256173"/>
                </a:lnTo>
                <a:lnTo>
                  <a:pt x="49434" y="290702"/>
                </a:lnTo>
                <a:lnTo>
                  <a:pt x="83650" y="317358"/>
                </a:lnTo>
                <a:lnTo>
                  <a:pt x="124089" y="334532"/>
                </a:lnTo>
                <a:lnTo>
                  <a:pt x="169163" y="340614"/>
                </a:lnTo>
                <a:lnTo>
                  <a:pt x="213917" y="334532"/>
                </a:lnTo>
                <a:lnTo>
                  <a:pt x="254141" y="317358"/>
                </a:lnTo>
                <a:lnTo>
                  <a:pt x="288226" y="290703"/>
                </a:lnTo>
                <a:lnTo>
                  <a:pt x="314564" y="256173"/>
                </a:lnTo>
                <a:lnTo>
                  <a:pt x="331547" y="215377"/>
                </a:lnTo>
                <a:lnTo>
                  <a:pt x="337565" y="169926"/>
                </a:lnTo>
                <a:lnTo>
                  <a:pt x="331547" y="124795"/>
                </a:lnTo>
                <a:lnTo>
                  <a:pt x="314564" y="84215"/>
                </a:lnTo>
                <a:lnTo>
                  <a:pt x="288226" y="49815"/>
                </a:lnTo>
                <a:lnTo>
                  <a:pt x="254141" y="23226"/>
                </a:lnTo>
                <a:lnTo>
                  <a:pt x="213917" y="6078"/>
                </a:lnTo>
                <a:lnTo>
                  <a:pt x="169163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7" name="object 57"/>
          <p:cNvSpPr txBox="1"/>
          <p:nvPr/>
        </p:nvSpPr>
        <p:spPr>
          <a:xfrm>
            <a:off x="3738245" y="1885279"/>
            <a:ext cx="193851" cy="2061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24"/>
              </a:lnSpc>
            </a:pPr>
            <a:r>
              <a:rPr sz="1361" dirty="0">
                <a:latin typeface="Arial"/>
                <a:cs typeface="Arial"/>
              </a:rPr>
              <a:t>13</a:t>
            </a:r>
            <a:endParaRPr sz="1361">
              <a:latin typeface="Arial"/>
              <a:cs typeface="Arial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4653915" y="2348547"/>
            <a:ext cx="328436" cy="331523"/>
          </a:xfrm>
          <a:custGeom>
            <a:avLst/>
            <a:gdLst/>
            <a:ahLst/>
            <a:cxnLst/>
            <a:rect l="l" t="t" r="r" b="b"/>
            <a:pathLst>
              <a:path w="337820" h="340994">
                <a:moveTo>
                  <a:pt x="168401" y="0"/>
                </a:moveTo>
                <a:lnTo>
                  <a:pt x="123648" y="6134"/>
                </a:lnTo>
                <a:lnTo>
                  <a:pt x="83424" y="23424"/>
                </a:lnTo>
                <a:lnTo>
                  <a:pt x="49339" y="50196"/>
                </a:lnTo>
                <a:lnTo>
                  <a:pt x="23001" y="84779"/>
                </a:lnTo>
                <a:lnTo>
                  <a:pt x="6018" y="125500"/>
                </a:lnTo>
                <a:lnTo>
                  <a:pt x="0" y="170688"/>
                </a:lnTo>
                <a:lnTo>
                  <a:pt x="6018" y="215818"/>
                </a:lnTo>
                <a:lnTo>
                  <a:pt x="23001" y="256398"/>
                </a:lnTo>
                <a:lnTo>
                  <a:pt x="49339" y="290798"/>
                </a:lnTo>
                <a:lnTo>
                  <a:pt x="83424" y="317387"/>
                </a:lnTo>
                <a:lnTo>
                  <a:pt x="123648" y="334535"/>
                </a:lnTo>
                <a:lnTo>
                  <a:pt x="168401" y="340614"/>
                </a:lnTo>
                <a:lnTo>
                  <a:pt x="213476" y="334535"/>
                </a:lnTo>
                <a:lnTo>
                  <a:pt x="253915" y="317387"/>
                </a:lnTo>
                <a:lnTo>
                  <a:pt x="288131" y="290798"/>
                </a:lnTo>
                <a:lnTo>
                  <a:pt x="314536" y="256398"/>
                </a:lnTo>
                <a:lnTo>
                  <a:pt x="331544" y="215818"/>
                </a:lnTo>
                <a:lnTo>
                  <a:pt x="337565" y="170688"/>
                </a:lnTo>
                <a:lnTo>
                  <a:pt x="331544" y="125500"/>
                </a:lnTo>
                <a:lnTo>
                  <a:pt x="314536" y="84779"/>
                </a:lnTo>
                <a:lnTo>
                  <a:pt x="288131" y="50196"/>
                </a:lnTo>
                <a:lnTo>
                  <a:pt x="253915" y="23424"/>
                </a:lnTo>
                <a:lnTo>
                  <a:pt x="213476" y="6134"/>
                </a:lnTo>
                <a:lnTo>
                  <a:pt x="168401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9" name="object 59"/>
          <p:cNvSpPr txBox="1"/>
          <p:nvPr/>
        </p:nvSpPr>
        <p:spPr>
          <a:xfrm>
            <a:off x="4720590" y="2406085"/>
            <a:ext cx="194469" cy="4103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24"/>
              </a:lnSpc>
            </a:pPr>
            <a:r>
              <a:rPr sz="1361" spc="5" dirty="0">
                <a:latin typeface="Arial"/>
                <a:cs typeface="Arial"/>
              </a:rPr>
              <a:t>15</a:t>
            </a:r>
            <a:endParaRPr sz="1361">
              <a:latin typeface="Arial"/>
              <a:cs typeface="Arial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2641070" y="2348547"/>
            <a:ext cx="327819" cy="331523"/>
          </a:xfrm>
          <a:custGeom>
            <a:avLst/>
            <a:gdLst/>
            <a:ahLst/>
            <a:cxnLst/>
            <a:rect l="l" t="t" r="r" b="b"/>
            <a:pathLst>
              <a:path w="337185" h="340994">
                <a:moveTo>
                  <a:pt x="168401" y="0"/>
                </a:moveTo>
                <a:lnTo>
                  <a:pt x="123648" y="6134"/>
                </a:lnTo>
                <a:lnTo>
                  <a:pt x="83424" y="23424"/>
                </a:lnTo>
                <a:lnTo>
                  <a:pt x="49339" y="50196"/>
                </a:lnTo>
                <a:lnTo>
                  <a:pt x="23001" y="84779"/>
                </a:lnTo>
                <a:lnTo>
                  <a:pt x="6018" y="125500"/>
                </a:lnTo>
                <a:lnTo>
                  <a:pt x="0" y="170688"/>
                </a:lnTo>
                <a:lnTo>
                  <a:pt x="6018" y="215818"/>
                </a:lnTo>
                <a:lnTo>
                  <a:pt x="23001" y="256398"/>
                </a:lnTo>
                <a:lnTo>
                  <a:pt x="49339" y="290798"/>
                </a:lnTo>
                <a:lnTo>
                  <a:pt x="83424" y="317387"/>
                </a:lnTo>
                <a:lnTo>
                  <a:pt x="123648" y="334535"/>
                </a:lnTo>
                <a:lnTo>
                  <a:pt x="168401" y="340614"/>
                </a:lnTo>
                <a:lnTo>
                  <a:pt x="213155" y="334535"/>
                </a:lnTo>
                <a:lnTo>
                  <a:pt x="253379" y="317387"/>
                </a:lnTo>
                <a:lnTo>
                  <a:pt x="287464" y="290798"/>
                </a:lnTo>
                <a:lnTo>
                  <a:pt x="313802" y="256398"/>
                </a:lnTo>
                <a:lnTo>
                  <a:pt x="330785" y="215818"/>
                </a:lnTo>
                <a:lnTo>
                  <a:pt x="336803" y="170688"/>
                </a:lnTo>
                <a:lnTo>
                  <a:pt x="330785" y="125500"/>
                </a:lnTo>
                <a:lnTo>
                  <a:pt x="313802" y="84779"/>
                </a:lnTo>
                <a:lnTo>
                  <a:pt x="287464" y="50196"/>
                </a:lnTo>
                <a:lnTo>
                  <a:pt x="253379" y="23424"/>
                </a:lnTo>
                <a:lnTo>
                  <a:pt x="213155" y="6134"/>
                </a:lnTo>
                <a:lnTo>
                  <a:pt x="168401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1" name="object 61"/>
          <p:cNvSpPr txBox="1"/>
          <p:nvPr/>
        </p:nvSpPr>
        <p:spPr>
          <a:xfrm>
            <a:off x="2707005" y="2406085"/>
            <a:ext cx="194469" cy="4103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24"/>
              </a:lnSpc>
            </a:pPr>
            <a:r>
              <a:rPr sz="1361" spc="5" dirty="0">
                <a:latin typeface="Arial"/>
                <a:cs typeface="Arial"/>
              </a:rPr>
              <a:t>14</a:t>
            </a:r>
            <a:endParaRPr sz="1361">
              <a:latin typeface="Arial"/>
              <a:cs typeface="Arial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2921846" y="2065549"/>
            <a:ext cx="749476" cy="331523"/>
          </a:xfrm>
          <a:custGeom>
            <a:avLst/>
            <a:gdLst/>
            <a:ahLst/>
            <a:cxnLst/>
            <a:rect l="l" t="t" r="r" b="b"/>
            <a:pathLst>
              <a:path w="770889" h="340994">
                <a:moveTo>
                  <a:pt x="770382" y="0"/>
                </a:moveTo>
                <a:lnTo>
                  <a:pt x="0" y="340614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3" name="object 63"/>
          <p:cNvSpPr/>
          <p:nvPr/>
        </p:nvSpPr>
        <p:spPr>
          <a:xfrm>
            <a:off x="3085570" y="2978255"/>
            <a:ext cx="327819" cy="331523"/>
          </a:xfrm>
          <a:custGeom>
            <a:avLst/>
            <a:gdLst/>
            <a:ahLst/>
            <a:cxnLst/>
            <a:rect l="l" t="t" r="r" b="b"/>
            <a:pathLst>
              <a:path w="337185" h="340994">
                <a:moveTo>
                  <a:pt x="168402" y="0"/>
                </a:moveTo>
                <a:lnTo>
                  <a:pt x="123648" y="6081"/>
                </a:lnTo>
                <a:lnTo>
                  <a:pt x="83424" y="23255"/>
                </a:lnTo>
                <a:lnTo>
                  <a:pt x="49339" y="49911"/>
                </a:lnTo>
                <a:lnTo>
                  <a:pt x="23001" y="84440"/>
                </a:lnTo>
                <a:lnTo>
                  <a:pt x="6018" y="125236"/>
                </a:lnTo>
                <a:lnTo>
                  <a:pt x="0" y="170688"/>
                </a:lnTo>
                <a:lnTo>
                  <a:pt x="6018" y="215818"/>
                </a:lnTo>
                <a:lnTo>
                  <a:pt x="23001" y="256398"/>
                </a:lnTo>
                <a:lnTo>
                  <a:pt x="49339" y="290798"/>
                </a:lnTo>
                <a:lnTo>
                  <a:pt x="83424" y="317387"/>
                </a:lnTo>
                <a:lnTo>
                  <a:pt x="123648" y="334535"/>
                </a:lnTo>
                <a:lnTo>
                  <a:pt x="168402" y="340614"/>
                </a:lnTo>
                <a:lnTo>
                  <a:pt x="213155" y="334535"/>
                </a:lnTo>
                <a:lnTo>
                  <a:pt x="253379" y="317387"/>
                </a:lnTo>
                <a:lnTo>
                  <a:pt x="287464" y="290798"/>
                </a:lnTo>
                <a:lnTo>
                  <a:pt x="313802" y="256398"/>
                </a:lnTo>
                <a:lnTo>
                  <a:pt x="330785" y="215818"/>
                </a:lnTo>
                <a:lnTo>
                  <a:pt x="336804" y="170688"/>
                </a:lnTo>
                <a:lnTo>
                  <a:pt x="330785" y="125236"/>
                </a:lnTo>
                <a:lnTo>
                  <a:pt x="313802" y="84440"/>
                </a:lnTo>
                <a:lnTo>
                  <a:pt x="287464" y="49911"/>
                </a:lnTo>
                <a:lnTo>
                  <a:pt x="253379" y="23255"/>
                </a:lnTo>
                <a:lnTo>
                  <a:pt x="213155" y="6081"/>
                </a:lnTo>
                <a:lnTo>
                  <a:pt x="168402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4" name="object 64"/>
          <p:cNvSpPr txBox="1"/>
          <p:nvPr/>
        </p:nvSpPr>
        <p:spPr>
          <a:xfrm>
            <a:off x="3152987" y="3036535"/>
            <a:ext cx="193851" cy="2061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24"/>
              </a:lnSpc>
            </a:pPr>
            <a:r>
              <a:rPr sz="1361" dirty="0">
                <a:latin typeface="Arial"/>
                <a:cs typeface="Arial"/>
              </a:rPr>
              <a:t>21</a:t>
            </a:r>
            <a:endParaRPr sz="1361">
              <a:latin typeface="Arial"/>
              <a:cs typeface="Arial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2934441" y="2664884"/>
            <a:ext cx="312385" cy="413015"/>
          </a:xfrm>
          <a:custGeom>
            <a:avLst/>
            <a:gdLst/>
            <a:ahLst/>
            <a:cxnLst/>
            <a:rect l="l" t="t" r="r" b="b"/>
            <a:pathLst>
              <a:path w="321310" h="424814">
                <a:moveTo>
                  <a:pt x="0" y="0"/>
                </a:moveTo>
                <a:lnTo>
                  <a:pt x="320802" y="424434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6" name="object 66"/>
          <p:cNvSpPr/>
          <p:nvPr/>
        </p:nvSpPr>
        <p:spPr>
          <a:xfrm>
            <a:off x="2266950" y="3625744"/>
            <a:ext cx="328436" cy="331523"/>
          </a:xfrm>
          <a:custGeom>
            <a:avLst/>
            <a:gdLst/>
            <a:ahLst/>
            <a:cxnLst/>
            <a:rect l="l" t="t" r="r" b="b"/>
            <a:pathLst>
              <a:path w="337819" h="340995">
                <a:moveTo>
                  <a:pt x="168402" y="0"/>
                </a:moveTo>
                <a:lnTo>
                  <a:pt x="123648" y="6078"/>
                </a:lnTo>
                <a:lnTo>
                  <a:pt x="83424" y="23226"/>
                </a:lnTo>
                <a:lnTo>
                  <a:pt x="49339" y="49815"/>
                </a:lnTo>
                <a:lnTo>
                  <a:pt x="23001" y="84215"/>
                </a:lnTo>
                <a:lnTo>
                  <a:pt x="6018" y="124795"/>
                </a:lnTo>
                <a:lnTo>
                  <a:pt x="0" y="169925"/>
                </a:lnTo>
                <a:lnTo>
                  <a:pt x="6018" y="215377"/>
                </a:lnTo>
                <a:lnTo>
                  <a:pt x="23001" y="256173"/>
                </a:lnTo>
                <a:lnTo>
                  <a:pt x="49339" y="290702"/>
                </a:lnTo>
                <a:lnTo>
                  <a:pt x="83424" y="317358"/>
                </a:lnTo>
                <a:lnTo>
                  <a:pt x="123648" y="334532"/>
                </a:lnTo>
                <a:lnTo>
                  <a:pt x="168402" y="340613"/>
                </a:lnTo>
                <a:lnTo>
                  <a:pt x="213476" y="334532"/>
                </a:lnTo>
                <a:lnTo>
                  <a:pt x="253915" y="317358"/>
                </a:lnTo>
                <a:lnTo>
                  <a:pt x="288131" y="290702"/>
                </a:lnTo>
                <a:lnTo>
                  <a:pt x="314536" y="256173"/>
                </a:lnTo>
                <a:lnTo>
                  <a:pt x="331544" y="215377"/>
                </a:lnTo>
                <a:lnTo>
                  <a:pt x="337566" y="169925"/>
                </a:lnTo>
                <a:lnTo>
                  <a:pt x="331544" y="124795"/>
                </a:lnTo>
                <a:lnTo>
                  <a:pt x="314536" y="84215"/>
                </a:lnTo>
                <a:lnTo>
                  <a:pt x="288131" y="49815"/>
                </a:lnTo>
                <a:lnTo>
                  <a:pt x="253915" y="23226"/>
                </a:lnTo>
                <a:lnTo>
                  <a:pt x="213476" y="6078"/>
                </a:lnTo>
                <a:lnTo>
                  <a:pt x="168402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7" name="object 67"/>
          <p:cNvSpPr txBox="1"/>
          <p:nvPr/>
        </p:nvSpPr>
        <p:spPr>
          <a:xfrm>
            <a:off x="2333625" y="3684764"/>
            <a:ext cx="194469" cy="4103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24"/>
              </a:lnSpc>
            </a:pPr>
            <a:r>
              <a:rPr sz="1361" spc="5" dirty="0">
                <a:latin typeface="Arial"/>
                <a:cs typeface="Arial"/>
              </a:rPr>
              <a:t>26</a:t>
            </a:r>
            <a:endParaRPr sz="1361">
              <a:latin typeface="Arial"/>
              <a:cs typeface="Arial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1892089" y="2916025"/>
            <a:ext cx="327201" cy="331523"/>
          </a:xfrm>
          <a:custGeom>
            <a:avLst/>
            <a:gdLst/>
            <a:ahLst/>
            <a:cxnLst/>
            <a:rect l="l" t="t" r="r" b="b"/>
            <a:pathLst>
              <a:path w="336550" h="340994">
                <a:moveTo>
                  <a:pt x="168401" y="0"/>
                </a:moveTo>
                <a:lnTo>
                  <a:pt x="123648" y="6081"/>
                </a:lnTo>
                <a:lnTo>
                  <a:pt x="83424" y="23255"/>
                </a:lnTo>
                <a:lnTo>
                  <a:pt x="49339" y="49911"/>
                </a:lnTo>
                <a:lnTo>
                  <a:pt x="23001" y="84440"/>
                </a:lnTo>
                <a:lnTo>
                  <a:pt x="6018" y="125236"/>
                </a:lnTo>
                <a:lnTo>
                  <a:pt x="0" y="170688"/>
                </a:lnTo>
                <a:lnTo>
                  <a:pt x="6018" y="215818"/>
                </a:lnTo>
                <a:lnTo>
                  <a:pt x="23001" y="256398"/>
                </a:lnTo>
                <a:lnTo>
                  <a:pt x="49339" y="290798"/>
                </a:lnTo>
                <a:lnTo>
                  <a:pt x="83424" y="317387"/>
                </a:lnTo>
                <a:lnTo>
                  <a:pt x="123648" y="334535"/>
                </a:lnTo>
                <a:lnTo>
                  <a:pt x="168401" y="340614"/>
                </a:lnTo>
                <a:lnTo>
                  <a:pt x="213098" y="334535"/>
                </a:lnTo>
                <a:lnTo>
                  <a:pt x="253181" y="317387"/>
                </a:lnTo>
                <a:lnTo>
                  <a:pt x="287083" y="290798"/>
                </a:lnTo>
                <a:lnTo>
                  <a:pt x="313238" y="256398"/>
                </a:lnTo>
                <a:lnTo>
                  <a:pt x="330080" y="215818"/>
                </a:lnTo>
                <a:lnTo>
                  <a:pt x="336041" y="170688"/>
                </a:lnTo>
                <a:lnTo>
                  <a:pt x="330080" y="125236"/>
                </a:lnTo>
                <a:lnTo>
                  <a:pt x="313238" y="84440"/>
                </a:lnTo>
                <a:lnTo>
                  <a:pt x="287083" y="49911"/>
                </a:lnTo>
                <a:lnTo>
                  <a:pt x="253181" y="23255"/>
                </a:lnTo>
                <a:lnTo>
                  <a:pt x="213098" y="6081"/>
                </a:lnTo>
                <a:lnTo>
                  <a:pt x="168401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9" name="object 69"/>
          <p:cNvSpPr txBox="1"/>
          <p:nvPr/>
        </p:nvSpPr>
        <p:spPr>
          <a:xfrm>
            <a:off x="1763170" y="2975044"/>
            <a:ext cx="388938" cy="2061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24"/>
              </a:lnSpc>
            </a:pPr>
            <a:r>
              <a:rPr sz="1604" spc="15" baseline="42929" dirty="0">
                <a:latin typeface="Times New Roman"/>
                <a:cs typeface="Times New Roman"/>
              </a:rPr>
              <a:t>4 </a:t>
            </a:r>
            <a:r>
              <a:rPr sz="1604" spc="233" baseline="42929" dirty="0">
                <a:latin typeface="Times New Roman"/>
                <a:cs typeface="Times New Roman"/>
              </a:rPr>
              <a:t> </a:t>
            </a:r>
            <a:r>
              <a:rPr sz="1361" dirty="0">
                <a:latin typeface="Arial"/>
                <a:cs typeface="Arial"/>
              </a:rPr>
              <a:t>24</a:t>
            </a:r>
            <a:endParaRPr sz="1361">
              <a:latin typeface="Arial"/>
              <a:cs typeface="Arial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2173604" y="2632287"/>
            <a:ext cx="514262" cy="332140"/>
          </a:xfrm>
          <a:custGeom>
            <a:avLst/>
            <a:gdLst/>
            <a:ahLst/>
            <a:cxnLst/>
            <a:rect l="l" t="t" r="r" b="b"/>
            <a:pathLst>
              <a:path w="528955" h="341630">
                <a:moveTo>
                  <a:pt x="528828" y="0"/>
                </a:moveTo>
                <a:lnTo>
                  <a:pt x="0" y="341375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1" name="object 71"/>
          <p:cNvSpPr/>
          <p:nvPr/>
        </p:nvSpPr>
        <p:spPr>
          <a:xfrm>
            <a:off x="1517226" y="3625744"/>
            <a:ext cx="329053" cy="331523"/>
          </a:xfrm>
          <a:custGeom>
            <a:avLst/>
            <a:gdLst/>
            <a:ahLst/>
            <a:cxnLst/>
            <a:rect l="l" t="t" r="r" b="b"/>
            <a:pathLst>
              <a:path w="338455" h="340995">
                <a:moveTo>
                  <a:pt x="169163" y="0"/>
                </a:moveTo>
                <a:lnTo>
                  <a:pt x="124354" y="6078"/>
                </a:lnTo>
                <a:lnTo>
                  <a:pt x="83989" y="23226"/>
                </a:lnTo>
                <a:lnTo>
                  <a:pt x="49720" y="49815"/>
                </a:lnTo>
                <a:lnTo>
                  <a:pt x="23198" y="84215"/>
                </a:lnTo>
                <a:lnTo>
                  <a:pt x="6074" y="124795"/>
                </a:lnTo>
                <a:lnTo>
                  <a:pt x="0" y="169925"/>
                </a:lnTo>
                <a:lnTo>
                  <a:pt x="6074" y="215377"/>
                </a:lnTo>
                <a:lnTo>
                  <a:pt x="23198" y="256173"/>
                </a:lnTo>
                <a:lnTo>
                  <a:pt x="49720" y="290702"/>
                </a:lnTo>
                <a:lnTo>
                  <a:pt x="83989" y="317358"/>
                </a:lnTo>
                <a:lnTo>
                  <a:pt x="124354" y="334532"/>
                </a:lnTo>
                <a:lnTo>
                  <a:pt x="169163" y="340613"/>
                </a:lnTo>
                <a:lnTo>
                  <a:pt x="214238" y="334532"/>
                </a:lnTo>
                <a:lnTo>
                  <a:pt x="254677" y="317358"/>
                </a:lnTo>
                <a:lnTo>
                  <a:pt x="288893" y="290702"/>
                </a:lnTo>
                <a:lnTo>
                  <a:pt x="315298" y="256173"/>
                </a:lnTo>
                <a:lnTo>
                  <a:pt x="332306" y="215377"/>
                </a:lnTo>
                <a:lnTo>
                  <a:pt x="338328" y="169925"/>
                </a:lnTo>
                <a:lnTo>
                  <a:pt x="332306" y="124795"/>
                </a:lnTo>
                <a:lnTo>
                  <a:pt x="315298" y="84215"/>
                </a:lnTo>
                <a:lnTo>
                  <a:pt x="288893" y="49815"/>
                </a:lnTo>
                <a:lnTo>
                  <a:pt x="254677" y="23226"/>
                </a:lnTo>
                <a:lnTo>
                  <a:pt x="214238" y="6078"/>
                </a:lnTo>
                <a:lnTo>
                  <a:pt x="169163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2" name="object 72"/>
          <p:cNvSpPr txBox="1"/>
          <p:nvPr/>
        </p:nvSpPr>
        <p:spPr>
          <a:xfrm>
            <a:off x="1584642" y="3664019"/>
            <a:ext cx="193851" cy="2061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24"/>
              </a:lnSpc>
            </a:pPr>
            <a:r>
              <a:rPr sz="1361" dirty="0">
                <a:latin typeface="Arial"/>
                <a:cs typeface="Arial"/>
              </a:rPr>
              <a:t>65</a:t>
            </a:r>
            <a:endParaRPr sz="1361">
              <a:latin typeface="Arial"/>
              <a:cs typeface="Arial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2876655" y="3605742"/>
            <a:ext cx="327819" cy="331523"/>
          </a:xfrm>
          <a:custGeom>
            <a:avLst/>
            <a:gdLst/>
            <a:ahLst/>
            <a:cxnLst/>
            <a:rect l="l" t="t" r="r" b="b"/>
            <a:pathLst>
              <a:path w="337185" h="340995">
                <a:moveTo>
                  <a:pt x="168402" y="0"/>
                </a:moveTo>
                <a:lnTo>
                  <a:pt x="123648" y="6078"/>
                </a:lnTo>
                <a:lnTo>
                  <a:pt x="83424" y="23226"/>
                </a:lnTo>
                <a:lnTo>
                  <a:pt x="49339" y="49815"/>
                </a:lnTo>
                <a:lnTo>
                  <a:pt x="23001" y="84215"/>
                </a:lnTo>
                <a:lnTo>
                  <a:pt x="6018" y="124795"/>
                </a:lnTo>
                <a:lnTo>
                  <a:pt x="0" y="169925"/>
                </a:lnTo>
                <a:lnTo>
                  <a:pt x="6018" y="215377"/>
                </a:lnTo>
                <a:lnTo>
                  <a:pt x="23001" y="256173"/>
                </a:lnTo>
                <a:lnTo>
                  <a:pt x="49339" y="290702"/>
                </a:lnTo>
                <a:lnTo>
                  <a:pt x="83424" y="317358"/>
                </a:lnTo>
                <a:lnTo>
                  <a:pt x="123648" y="334532"/>
                </a:lnTo>
                <a:lnTo>
                  <a:pt x="168402" y="340613"/>
                </a:lnTo>
                <a:lnTo>
                  <a:pt x="213155" y="334532"/>
                </a:lnTo>
                <a:lnTo>
                  <a:pt x="253379" y="317358"/>
                </a:lnTo>
                <a:lnTo>
                  <a:pt x="287464" y="290703"/>
                </a:lnTo>
                <a:lnTo>
                  <a:pt x="313802" y="256173"/>
                </a:lnTo>
                <a:lnTo>
                  <a:pt x="330785" y="215377"/>
                </a:lnTo>
                <a:lnTo>
                  <a:pt x="336804" y="169925"/>
                </a:lnTo>
                <a:lnTo>
                  <a:pt x="330785" y="124795"/>
                </a:lnTo>
                <a:lnTo>
                  <a:pt x="313802" y="84215"/>
                </a:lnTo>
                <a:lnTo>
                  <a:pt x="287464" y="49815"/>
                </a:lnTo>
                <a:lnTo>
                  <a:pt x="253379" y="23226"/>
                </a:lnTo>
                <a:lnTo>
                  <a:pt x="213155" y="6078"/>
                </a:lnTo>
                <a:lnTo>
                  <a:pt x="168402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4" name="object 74"/>
          <p:cNvSpPr txBox="1"/>
          <p:nvPr/>
        </p:nvSpPr>
        <p:spPr>
          <a:xfrm>
            <a:off x="2942590" y="3664019"/>
            <a:ext cx="194469" cy="4103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24"/>
              </a:lnSpc>
            </a:pPr>
            <a:r>
              <a:rPr sz="1361" spc="5" dirty="0">
                <a:latin typeface="Arial"/>
                <a:cs typeface="Arial"/>
              </a:rPr>
              <a:t>32</a:t>
            </a:r>
            <a:endParaRPr sz="1361">
              <a:latin typeface="Arial"/>
              <a:cs typeface="Arial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5175462" y="2973069"/>
            <a:ext cx="327819" cy="331523"/>
          </a:xfrm>
          <a:custGeom>
            <a:avLst/>
            <a:gdLst/>
            <a:ahLst/>
            <a:cxnLst/>
            <a:rect l="l" t="t" r="r" b="b"/>
            <a:pathLst>
              <a:path w="337185" h="340994">
                <a:moveTo>
                  <a:pt x="168401" y="0"/>
                </a:moveTo>
                <a:lnTo>
                  <a:pt x="123648" y="6081"/>
                </a:lnTo>
                <a:lnTo>
                  <a:pt x="83424" y="23255"/>
                </a:lnTo>
                <a:lnTo>
                  <a:pt x="49339" y="49911"/>
                </a:lnTo>
                <a:lnTo>
                  <a:pt x="23001" y="84440"/>
                </a:lnTo>
                <a:lnTo>
                  <a:pt x="6018" y="125236"/>
                </a:lnTo>
                <a:lnTo>
                  <a:pt x="0" y="170688"/>
                </a:lnTo>
                <a:lnTo>
                  <a:pt x="6018" y="215818"/>
                </a:lnTo>
                <a:lnTo>
                  <a:pt x="23001" y="256398"/>
                </a:lnTo>
                <a:lnTo>
                  <a:pt x="49339" y="290798"/>
                </a:lnTo>
                <a:lnTo>
                  <a:pt x="83424" y="317387"/>
                </a:lnTo>
                <a:lnTo>
                  <a:pt x="123648" y="334535"/>
                </a:lnTo>
                <a:lnTo>
                  <a:pt x="168401" y="340614"/>
                </a:lnTo>
                <a:lnTo>
                  <a:pt x="213155" y="334535"/>
                </a:lnTo>
                <a:lnTo>
                  <a:pt x="253379" y="317387"/>
                </a:lnTo>
                <a:lnTo>
                  <a:pt x="287464" y="290798"/>
                </a:lnTo>
                <a:lnTo>
                  <a:pt x="313802" y="256398"/>
                </a:lnTo>
                <a:lnTo>
                  <a:pt x="330785" y="215818"/>
                </a:lnTo>
                <a:lnTo>
                  <a:pt x="336803" y="170688"/>
                </a:lnTo>
                <a:lnTo>
                  <a:pt x="330785" y="125236"/>
                </a:lnTo>
                <a:lnTo>
                  <a:pt x="313802" y="84440"/>
                </a:lnTo>
                <a:lnTo>
                  <a:pt x="287464" y="49911"/>
                </a:lnTo>
                <a:lnTo>
                  <a:pt x="253379" y="23255"/>
                </a:lnTo>
                <a:lnTo>
                  <a:pt x="213155" y="6081"/>
                </a:lnTo>
                <a:lnTo>
                  <a:pt x="168401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6" name="object 76"/>
          <p:cNvSpPr txBox="1"/>
          <p:nvPr/>
        </p:nvSpPr>
        <p:spPr>
          <a:xfrm>
            <a:off x="5242136" y="3032829"/>
            <a:ext cx="194469" cy="4103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24"/>
              </a:lnSpc>
            </a:pPr>
            <a:r>
              <a:rPr sz="1361" spc="5" dirty="0">
                <a:latin typeface="Arial"/>
                <a:cs typeface="Arial"/>
              </a:rPr>
              <a:t>68</a:t>
            </a:r>
            <a:endParaRPr sz="1361">
              <a:latin typeface="Arial"/>
              <a:cs typeface="Arial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4936913" y="2637473"/>
            <a:ext cx="296333" cy="335844"/>
          </a:xfrm>
          <a:custGeom>
            <a:avLst/>
            <a:gdLst/>
            <a:ahLst/>
            <a:cxnLst/>
            <a:rect l="l" t="t" r="r" b="b"/>
            <a:pathLst>
              <a:path w="304800" h="345439">
                <a:moveTo>
                  <a:pt x="0" y="0"/>
                </a:moveTo>
                <a:lnTo>
                  <a:pt x="304800" y="345185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8" name="object 78"/>
          <p:cNvSpPr/>
          <p:nvPr/>
        </p:nvSpPr>
        <p:spPr>
          <a:xfrm>
            <a:off x="4234603" y="2978255"/>
            <a:ext cx="327201" cy="331523"/>
          </a:xfrm>
          <a:custGeom>
            <a:avLst/>
            <a:gdLst/>
            <a:ahLst/>
            <a:cxnLst/>
            <a:rect l="l" t="t" r="r" b="b"/>
            <a:pathLst>
              <a:path w="336550" h="340994">
                <a:moveTo>
                  <a:pt x="168402" y="0"/>
                </a:moveTo>
                <a:lnTo>
                  <a:pt x="123648" y="6081"/>
                </a:lnTo>
                <a:lnTo>
                  <a:pt x="83424" y="23255"/>
                </a:lnTo>
                <a:lnTo>
                  <a:pt x="49339" y="49911"/>
                </a:lnTo>
                <a:lnTo>
                  <a:pt x="23001" y="84440"/>
                </a:lnTo>
                <a:lnTo>
                  <a:pt x="6018" y="125236"/>
                </a:lnTo>
                <a:lnTo>
                  <a:pt x="0" y="170688"/>
                </a:lnTo>
                <a:lnTo>
                  <a:pt x="6018" y="215818"/>
                </a:lnTo>
                <a:lnTo>
                  <a:pt x="23001" y="256398"/>
                </a:lnTo>
                <a:lnTo>
                  <a:pt x="49339" y="290798"/>
                </a:lnTo>
                <a:lnTo>
                  <a:pt x="83424" y="317387"/>
                </a:lnTo>
                <a:lnTo>
                  <a:pt x="123648" y="334535"/>
                </a:lnTo>
                <a:lnTo>
                  <a:pt x="168402" y="340614"/>
                </a:lnTo>
                <a:lnTo>
                  <a:pt x="213098" y="334535"/>
                </a:lnTo>
                <a:lnTo>
                  <a:pt x="253181" y="317387"/>
                </a:lnTo>
                <a:lnTo>
                  <a:pt x="287083" y="290798"/>
                </a:lnTo>
                <a:lnTo>
                  <a:pt x="313238" y="256398"/>
                </a:lnTo>
                <a:lnTo>
                  <a:pt x="330080" y="215818"/>
                </a:lnTo>
                <a:lnTo>
                  <a:pt x="336042" y="170688"/>
                </a:lnTo>
                <a:lnTo>
                  <a:pt x="330080" y="125236"/>
                </a:lnTo>
                <a:lnTo>
                  <a:pt x="313238" y="84440"/>
                </a:lnTo>
                <a:lnTo>
                  <a:pt x="287083" y="49911"/>
                </a:lnTo>
                <a:lnTo>
                  <a:pt x="253181" y="23255"/>
                </a:lnTo>
                <a:lnTo>
                  <a:pt x="213098" y="6081"/>
                </a:lnTo>
                <a:lnTo>
                  <a:pt x="168402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9" name="object 79"/>
          <p:cNvSpPr txBox="1"/>
          <p:nvPr/>
        </p:nvSpPr>
        <p:spPr>
          <a:xfrm>
            <a:off x="4302020" y="3036535"/>
            <a:ext cx="194469" cy="4103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24"/>
              </a:lnSpc>
            </a:pPr>
            <a:r>
              <a:rPr sz="1361" spc="5" dirty="0">
                <a:latin typeface="Arial"/>
                <a:cs typeface="Arial"/>
              </a:rPr>
              <a:t>16</a:t>
            </a:r>
            <a:endParaRPr sz="1361">
              <a:latin typeface="Arial"/>
              <a:cs typeface="Arial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4501302" y="2632287"/>
            <a:ext cx="199407" cy="340783"/>
          </a:xfrm>
          <a:custGeom>
            <a:avLst/>
            <a:gdLst/>
            <a:ahLst/>
            <a:cxnLst/>
            <a:rect l="l" t="t" r="r" b="b"/>
            <a:pathLst>
              <a:path w="205104" h="350519">
                <a:moveTo>
                  <a:pt x="204977" y="0"/>
                </a:moveTo>
                <a:lnTo>
                  <a:pt x="0" y="35052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1" name="object 81"/>
          <p:cNvSpPr txBox="1"/>
          <p:nvPr/>
        </p:nvSpPr>
        <p:spPr>
          <a:xfrm>
            <a:off x="1352267" y="5522031"/>
            <a:ext cx="4852458" cy="13057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50755"/>
            <a:r>
              <a:rPr sz="1069" b="1" spc="10" dirty="0">
                <a:latin typeface="Times New Roman"/>
                <a:cs typeface="Times New Roman"/>
              </a:rPr>
              <a:t>Figure 29.15: </a:t>
            </a:r>
            <a:r>
              <a:rPr sz="1069" spc="5" dirty="0">
                <a:latin typeface="Times New Roman"/>
                <a:cs typeface="Times New Roman"/>
              </a:rPr>
              <a:t>inserting </a:t>
            </a:r>
            <a:r>
              <a:rPr sz="1069" spc="10" dirty="0">
                <a:latin typeface="Times New Roman"/>
                <a:cs typeface="Times New Roman"/>
              </a:rPr>
              <a:t>new </a:t>
            </a:r>
            <a:r>
              <a:rPr sz="1069" spc="5" dirty="0">
                <a:latin typeface="Times New Roman"/>
                <a:cs typeface="Times New Roman"/>
              </a:rPr>
              <a:t>value in </a:t>
            </a:r>
            <a:r>
              <a:rPr sz="1069" spc="10" dirty="0">
                <a:latin typeface="Times New Roman"/>
                <a:cs typeface="Times New Roman"/>
              </a:rPr>
              <a:t>a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heap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1167">
              <a:latin typeface="Times New Roman"/>
              <a:cs typeface="Times New Roman"/>
            </a:endParaRPr>
          </a:p>
          <a:p>
            <a:pPr marL="12347" marR="4939" algn="just">
              <a:lnSpc>
                <a:spcPct val="98300"/>
              </a:lnSpc>
            </a:pP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figure also </a:t>
            </a:r>
            <a:r>
              <a:rPr sz="1069" spc="10" dirty="0">
                <a:latin typeface="Times New Roman"/>
                <a:cs typeface="Times New Roman"/>
              </a:rPr>
              <a:t>shows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0" dirty="0">
                <a:latin typeface="Times New Roman"/>
                <a:cs typeface="Times New Roman"/>
              </a:rPr>
              <a:t>the node 15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5" dirty="0">
                <a:latin typeface="Times New Roman"/>
                <a:cs typeface="Times New Roman"/>
              </a:rPr>
              <a:t>greater than </a:t>
            </a:r>
            <a:r>
              <a:rPr sz="1069" dirty="0">
                <a:latin typeface="Times New Roman"/>
                <a:cs typeface="Times New Roman"/>
              </a:rPr>
              <a:t>its </a:t>
            </a:r>
            <a:r>
              <a:rPr sz="1069" spc="15" dirty="0">
                <a:latin typeface="Times New Roman"/>
                <a:cs typeface="Times New Roman"/>
              </a:rPr>
              <a:t>new </a:t>
            </a:r>
            <a:r>
              <a:rPr sz="1069" spc="5" dirty="0">
                <a:latin typeface="Times New Roman"/>
                <a:cs typeface="Times New Roman"/>
              </a:rPr>
              <a:t>parent i.e. 13. In other  </a:t>
            </a:r>
            <a:r>
              <a:rPr sz="1069" spc="10" dirty="0">
                <a:latin typeface="Times New Roman"/>
                <a:cs typeface="Times New Roman"/>
              </a:rPr>
              <a:t>words, the parent </a:t>
            </a:r>
            <a:r>
              <a:rPr sz="1069" spc="15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is less </a:t>
            </a:r>
            <a:r>
              <a:rPr sz="1069" spc="10" dirty="0">
                <a:latin typeface="Times New Roman"/>
                <a:cs typeface="Times New Roman"/>
              </a:rPr>
              <a:t>than </a:t>
            </a:r>
            <a:r>
              <a:rPr sz="1069" spc="5" dirty="0">
                <a:latin typeface="Times New Roman"/>
                <a:cs typeface="Times New Roman"/>
              </a:rPr>
              <a:t>its </a:t>
            </a:r>
            <a:r>
              <a:rPr sz="1069" spc="10" dirty="0">
                <a:latin typeface="Times New Roman"/>
                <a:cs typeface="Times New Roman"/>
              </a:rPr>
              <a:t>child. </a:t>
            </a:r>
            <a:r>
              <a:rPr sz="1069" spc="15" dirty="0">
                <a:latin typeface="Times New Roman"/>
                <a:cs typeface="Times New Roman"/>
              </a:rPr>
              <a:t>So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heap </a:t>
            </a:r>
            <a:r>
              <a:rPr sz="1069" spc="5" dirty="0">
                <a:latin typeface="Times New Roman"/>
                <a:cs typeface="Times New Roman"/>
              </a:rPr>
              <a:t>property has </a:t>
            </a:r>
            <a:r>
              <a:rPr sz="1069" spc="10" dirty="0">
                <a:latin typeface="Times New Roman"/>
                <a:cs typeface="Times New Roman"/>
              </a:rPr>
              <a:t>been </a:t>
            </a:r>
            <a:r>
              <a:rPr sz="1069" spc="5" dirty="0">
                <a:latin typeface="Times New Roman"/>
                <a:cs typeface="Times New Roman"/>
              </a:rPr>
              <a:t>preserved,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warranting </a:t>
            </a:r>
            <a:r>
              <a:rPr sz="1069" spc="15" dirty="0">
                <a:latin typeface="Times New Roman"/>
                <a:cs typeface="Times New Roman"/>
              </a:rPr>
              <a:t>no </a:t>
            </a:r>
            <a:r>
              <a:rPr sz="1069" spc="10" dirty="0">
                <a:latin typeface="Times New Roman"/>
                <a:cs typeface="Times New Roman"/>
              </a:rPr>
              <a:t>exchange </a:t>
            </a:r>
            <a:r>
              <a:rPr sz="1069" spc="5" dirty="0">
                <a:latin typeface="Times New Roman"/>
                <a:cs typeface="Times New Roman"/>
              </a:rPr>
              <a:t>of values. </a:t>
            </a:r>
            <a:r>
              <a:rPr sz="1069" spc="10" dirty="0">
                <a:latin typeface="Times New Roman"/>
                <a:cs typeface="Times New Roman"/>
              </a:rPr>
              <a:t>The node 15 </a:t>
            </a:r>
            <a:r>
              <a:rPr sz="1069" spc="5" dirty="0">
                <a:latin typeface="Times New Roman"/>
                <a:cs typeface="Times New Roman"/>
              </a:rPr>
              <a:t>has </a:t>
            </a:r>
            <a:r>
              <a:rPr sz="1069" spc="10" dirty="0">
                <a:latin typeface="Times New Roman"/>
                <a:cs typeface="Times New Roman"/>
              </a:rPr>
              <a:t>gone </a:t>
            </a:r>
            <a:r>
              <a:rPr sz="1069" spc="5" dirty="0">
                <a:latin typeface="Times New Roman"/>
                <a:cs typeface="Times New Roman"/>
              </a:rPr>
              <a:t>to its proper position .All </a:t>
            </a:r>
            <a:r>
              <a:rPr sz="1069" spc="10" dirty="0">
                <a:latin typeface="Times New Roman"/>
                <a:cs typeface="Times New Roman"/>
              </a:rPr>
              <a:t>the  nodes </a:t>
            </a:r>
            <a:r>
              <a:rPr sz="1069" spc="5" dirty="0">
                <a:latin typeface="Times New Roman"/>
                <a:cs typeface="Times New Roman"/>
              </a:rPr>
              <a:t>in this tree </a:t>
            </a:r>
            <a:r>
              <a:rPr sz="1069" spc="10" dirty="0">
                <a:latin typeface="Times New Roman"/>
                <a:cs typeface="Times New Roman"/>
              </a:rPr>
              <a:t>now </a:t>
            </a:r>
            <a:r>
              <a:rPr sz="1069" spc="5" dirty="0">
                <a:latin typeface="Times New Roman"/>
                <a:cs typeface="Times New Roman"/>
              </a:rPr>
              <a:t>follow </a:t>
            </a:r>
            <a:r>
              <a:rPr sz="1069" spc="10" dirty="0">
                <a:latin typeface="Times New Roman"/>
                <a:cs typeface="Times New Roman"/>
              </a:rPr>
              <a:t>the heap </a:t>
            </a:r>
            <a:r>
              <a:rPr sz="1069" spc="5" dirty="0">
                <a:latin typeface="Times New Roman"/>
                <a:cs typeface="Times New Roman"/>
              </a:rPr>
              <a:t>order. </a:t>
            </a:r>
            <a:r>
              <a:rPr sz="1069" spc="10" dirty="0">
                <a:latin typeface="Times New Roman"/>
                <a:cs typeface="Times New Roman"/>
              </a:rPr>
              <a:t>Thus </a:t>
            </a:r>
            <a:r>
              <a:rPr sz="1069" spc="5" dirty="0">
                <a:latin typeface="Times New Roman"/>
                <a:cs typeface="Times New Roman"/>
              </a:rPr>
              <a:t>it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 heap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which a new node  </a:t>
            </a:r>
            <a:r>
              <a:rPr sz="1069" spc="5" dirty="0">
                <a:latin typeface="Times New Roman"/>
                <a:cs typeface="Times New Roman"/>
              </a:rPr>
              <a:t>has </a:t>
            </a:r>
            <a:r>
              <a:rPr sz="1069" spc="10" dirty="0">
                <a:latin typeface="Times New Roman"/>
                <a:cs typeface="Times New Roman"/>
              </a:rPr>
              <a:t>been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inserted.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3352271" y="3292368"/>
            <a:ext cx="208667" cy="308681"/>
          </a:xfrm>
          <a:custGeom>
            <a:avLst/>
            <a:gdLst/>
            <a:ahLst/>
            <a:cxnLst/>
            <a:rect l="l" t="t" r="r" b="b"/>
            <a:pathLst>
              <a:path w="214629" h="317500">
                <a:moveTo>
                  <a:pt x="0" y="0"/>
                </a:moveTo>
                <a:lnTo>
                  <a:pt x="214122" y="316992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3" name="object 83"/>
          <p:cNvSpPr/>
          <p:nvPr/>
        </p:nvSpPr>
        <p:spPr>
          <a:xfrm>
            <a:off x="3502659" y="3605742"/>
            <a:ext cx="327201" cy="331523"/>
          </a:xfrm>
          <a:custGeom>
            <a:avLst/>
            <a:gdLst/>
            <a:ahLst/>
            <a:cxnLst/>
            <a:rect l="l" t="t" r="r" b="b"/>
            <a:pathLst>
              <a:path w="336550" h="340995">
                <a:moveTo>
                  <a:pt x="168401" y="0"/>
                </a:moveTo>
                <a:lnTo>
                  <a:pt x="123648" y="6078"/>
                </a:lnTo>
                <a:lnTo>
                  <a:pt x="83424" y="23226"/>
                </a:lnTo>
                <a:lnTo>
                  <a:pt x="49339" y="49815"/>
                </a:lnTo>
                <a:lnTo>
                  <a:pt x="23001" y="84215"/>
                </a:lnTo>
                <a:lnTo>
                  <a:pt x="6018" y="124795"/>
                </a:lnTo>
                <a:lnTo>
                  <a:pt x="0" y="169925"/>
                </a:lnTo>
                <a:lnTo>
                  <a:pt x="6018" y="215377"/>
                </a:lnTo>
                <a:lnTo>
                  <a:pt x="23001" y="256173"/>
                </a:lnTo>
                <a:lnTo>
                  <a:pt x="49339" y="290702"/>
                </a:lnTo>
                <a:lnTo>
                  <a:pt x="83424" y="317358"/>
                </a:lnTo>
                <a:lnTo>
                  <a:pt x="123648" y="334532"/>
                </a:lnTo>
                <a:lnTo>
                  <a:pt x="168401" y="340613"/>
                </a:lnTo>
                <a:lnTo>
                  <a:pt x="213098" y="334532"/>
                </a:lnTo>
                <a:lnTo>
                  <a:pt x="253181" y="317358"/>
                </a:lnTo>
                <a:lnTo>
                  <a:pt x="287083" y="290703"/>
                </a:lnTo>
                <a:lnTo>
                  <a:pt x="313238" y="256173"/>
                </a:lnTo>
                <a:lnTo>
                  <a:pt x="330080" y="215377"/>
                </a:lnTo>
                <a:lnTo>
                  <a:pt x="336041" y="169925"/>
                </a:lnTo>
                <a:lnTo>
                  <a:pt x="330080" y="124795"/>
                </a:lnTo>
                <a:lnTo>
                  <a:pt x="313238" y="84215"/>
                </a:lnTo>
                <a:lnTo>
                  <a:pt x="287083" y="49815"/>
                </a:lnTo>
                <a:lnTo>
                  <a:pt x="253181" y="23226"/>
                </a:lnTo>
                <a:lnTo>
                  <a:pt x="213098" y="6078"/>
                </a:lnTo>
                <a:lnTo>
                  <a:pt x="168401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4" name="object 84"/>
          <p:cNvSpPr txBox="1"/>
          <p:nvPr/>
        </p:nvSpPr>
        <p:spPr>
          <a:xfrm>
            <a:off x="3570076" y="3664019"/>
            <a:ext cx="194469" cy="4103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24"/>
              </a:lnSpc>
            </a:pPr>
            <a:r>
              <a:rPr sz="1361" spc="5" dirty="0">
                <a:latin typeface="Arial"/>
                <a:cs typeface="Arial"/>
              </a:rPr>
              <a:t>31</a:t>
            </a:r>
            <a:endParaRPr sz="1361">
              <a:latin typeface="Arial"/>
              <a:cs typeface="Arial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3331527" y="3641054"/>
            <a:ext cx="139524" cy="163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069" spc="5" dirty="0">
                <a:latin typeface="Times New Roman"/>
                <a:cs typeface="Times New Roman"/>
              </a:rPr>
              <a:t>11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86" name="object 86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7" name="object 87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52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419348091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6"/>
            <a:ext cx="140696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CS301 – Data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43804" y="868856"/>
            <a:ext cx="86615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30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52267" y="1289896"/>
            <a:ext cx="1400792" cy="7173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ct val="159000"/>
              </a:lnSpc>
            </a:pPr>
            <a:r>
              <a:rPr sz="1458" b="1" spc="-10" dirty="0">
                <a:latin typeface="Arial"/>
                <a:cs typeface="Arial"/>
              </a:rPr>
              <a:t>Data</a:t>
            </a:r>
            <a:r>
              <a:rPr sz="1458" b="1" spc="-68" dirty="0">
                <a:latin typeface="Arial"/>
                <a:cs typeface="Arial"/>
              </a:rPr>
              <a:t> </a:t>
            </a:r>
            <a:r>
              <a:rPr sz="1458" b="1" spc="-5" dirty="0">
                <a:latin typeface="Arial"/>
                <a:cs typeface="Arial"/>
              </a:rPr>
              <a:t>Structures  Lecture </a:t>
            </a:r>
            <a:r>
              <a:rPr sz="1458" b="1" dirty="0">
                <a:latin typeface="Arial"/>
                <a:cs typeface="Arial"/>
              </a:rPr>
              <a:t>No.</a:t>
            </a:r>
            <a:r>
              <a:rPr sz="1458" b="1" spc="-58" dirty="0">
                <a:latin typeface="Arial"/>
                <a:cs typeface="Arial"/>
              </a:rPr>
              <a:t> </a:t>
            </a:r>
            <a:r>
              <a:rPr sz="1458" b="1" spc="-5" dirty="0">
                <a:latin typeface="Arial"/>
                <a:cs typeface="Arial"/>
              </a:rPr>
              <a:t>30</a:t>
            </a:r>
            <a:endParaRPr sz="1458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52267" y="2187786"/>
            <a:ext cx="2691077" cy="3494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385"/>
              </a:lnSpc>
            </a:pPr>
            <a:r>
              <a:rPr sz="1167" b="1" u="heavy" spc="10" dirty="0">
                <a:latin typeface="Arial"/>
                <a:cs typeface="Arial"/>
              </a:rPr>
              <a:t>Reading</a:t>
            </a:r>
            <a:r>
              <a:rPr sz="1167" b="1" u="heavy" spc="-78" dirty="0">
                <a:latin typeface="Arial"/>
                <a:cs typeface="Arial"/>
              </a:rPr>
              <a:t> </a:t>
            </a:r>
            <a:r>
              <a:rPr sz="1167" b="1" u="heavy" spc="5" dirty="0">
                <a:latin typeface="Arial"/>
                <a:cs typeface="Arial"/>
              </a:rPr>
              <a:t>Material</a:t>
            </a:r>
            <a:endParaRPr sz="1167">
              <a:latin typeface="Arial"/>
              <a:cs typeface="Arial"/>
            </a:endParaRPr>
          </a:p>
          <a:p>
            <a:pPr marL="12347">
              <a:lnSpc>
                <a:spcPts val="1269"/>
              </a:lnSpc>
            </a:pPr>
            <a:r>
              <a:rPr sz="1069" spc="10" dirty="0">
                <a:latin typeface="Times New Roman"/>
                <a:cs typeface="Times New Roman"/>
              </a:rPr>
              <a:t>Data </a:t>
            </a:r>
            <a:r>
              <a:rPr sz="1069" spc="5" dirty="0">
                <a:latin typeface="Times New Roman"/>
                <a:cs typeface="Times New Roman"/>
              </a:rPr>
              <a:t>Structures </a:t>
            </a:r>
            <a:r>
              <a:rPr sz="1069" spc="10" dirty="0">
                <a:latin typeface="Times New Roman"/>
                <a:cs typeface="Times New Roman"/>
              </a:rPr>
              <a:t>and Algorithm Analysis </a:t>
            </a:r>
            <a:r>
              <a:rPr sz="1069" spc="5" dirty="0">
                <a:latin typeface="Times New Roman"/>
                <a:cs typeface="Times New Roman"/>
              </a:rPr>
              <a:t>in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C++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16437" y="2361635"/>
            <a:ext cx="605014" cy="3358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274"/>
              </a:lnSpc>
            </a:pPr>
            <a:r>
              <a:rPr sz="1069" spc="5" dirty="0">
                <a:latin typeface="Times New Roman"/>
                <a:cs typeface="Times New Roman"/>
              </a:rPr>
              <a:t>Chapter.</a:t>
            </a:r>
            <a:r>
              <a:rPr sz="1069" spc="-6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6</a:t>
            </a:r>
            <a:endParaRPr sz="1069">
              <a:latin typeface="Times New Roman"/>
              <a:cs typeface="Times New Roman"/>
            </a:endParaRPr>
          </a:p>
          <a:p>
            <a:pPr marL="12347">
              <a:lnSpc>
                <a:spcPts val="1274"/>
              </a:lnSpc>
            </a:pPr>
            <a:r>
              <a:rPr sz="1069" spc="5" dirty="0">
                <a:latin typeface="Times New Roman"/>
                <a:cs typeface="Times New Roman"/>
              </a:rPr>
              <a:t>6.3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52267" y="2937769"/>
            <a:ext cx="766763" cy="790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264" b="1" i="1" spc="5" dirty="0">
                <a:latin typeface="Arial"/>
                <a:cs typeface="Arial"/>
              </a:rPr>
              <a:t>Summary</a:t>
            </a:r>
            <a:endParaRPr sz="1264">
              <a:latin typeface="Arial"/>
              <a:cs typeface="Arial"/>
            </a:endParaRPr>
          </a:p>
          <a:p>
            <a:pPr marL="159276" algn="ctr">
              <a:spcBef>
                <a:spcPts val="593"/>
              </a:spcBef>
            </a:pPr>
            <a:r>
              <a:rPr sz="1069" spc="10" dirty="0">
                <a:latin typeface="Symbol"/>
                <a:cs typeface="Symbol"/>
              </a:rPr>
              <a:t></a:t>
            </a:r>
            <a:endParaRPr sz="1069">
              <a:latin typeface="Symbol"/>
              <a:cs typeface="Symbol"/>
            </a:endParaRPr>
          </a:p>
          <a:p>
            <a:pPr marL="159276" algn="ctr">
              <a:spcBef>
                <a:spcPts val="58"/>
              </a:spcBef>
            </a:pPr>
            <a:r>
              <a:rPr sz="1069" spc="10" dirty="0">
                <a:latin typeface="Symbol"/>
                <a:cs typeface="Symbol"/>
              </a:rPr>
              <a:t></a:t>
            </a:r>
            <a:endParaRPr sz="1069">
              <a:latin typeface="Symbol"/>
              <a:cs typeface="Symbol"/>
            </a:endParaRPr>
          </a:p>
          <a:p>
            <a:pPr marL="159276" algn="ctr">
              <a:spcBef>
                <a:spcPts val="58"/>
              </a:spcBef>
            </a:pPr>
            <a:r>
              <a:rPr sz="1069" spc="10" dirty="0">
                <a:latin typeface="Symbol"/>
                <a:cs typeface="Symbol"/>
              </a:rPr>
              <a:t></a:t>
            </a:r>
            <a:endParaRPr sz="1069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88631" y="3198851"/>
            <a:ext cx="1516239" cy="5235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algn="just">
              <a:lnSpc>
                <a:spcPct val="104500"/>
              </a:lnSpc>
            </a:pPr>
            <a:r>
              <a:rPr sz="1069" spc="10" dirty="0">
                <a:latin typeface="Times New Roman"/>
                <a:cs typeface="Times New Roman"/>
              </a:rPr>
              <a:t>Inserting into a Min-Heap  </a:t>
            </a:r>
            <a:r>
              <a:rPr sz="1069" spc="5" dirty="0">
                <a:latin typeface="Times New Roman"/>
                <a:cs typeface="Times New Roman"/>
              </a:rPr>
              <a:t>Deleting </a:t>
            </a:r>
            <a:r>
              <a:rPr sz="1069" spc="10" dirty="0">
                <a:latin typeface="Times New Roman"/>
                <a:cs typeface="Times New Roman"/>
              </a:rPr>
              <a:t>from a Min-Heap  </a:t>
            </a:r>
            <a:r>
              <a:rPr sz="1069" spc="5" dirty="0">
                <a:latin typeface="Times New Roman"/>
                <a:cs typeface="Times New Roman"/>
              </a:rPr>
              <a:t>Building </a:t>
            </a:r>
            <a:r>
              <a:rPr sz="1069" spc="10" dirty="0">
                <a:latin typeface="Times New Roman"/>
                <a:cs typeface="Times New Roman"/>
              </a:rPr>
              <a:t>a</a:t>
            </a:r>
            <a:r>
              <a:rPr sz="1069" spc="-4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Heap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52267" y="3865279"/>
            <a:ext cx="4853076" cy="3089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lnSpc>
                <a:spcPts val="1502"/>
              </a:lnSpc>
            </a:pPr>
            <a:r>
              <a:rPr sz="1264" b="1" spc="5" dirty="0">
                <a:latin typeface="Arial"/>
                <a:cs typeface="Arial"/>
              </a:rPr>
              <a:t>Inserting into a</a:t>
            </a:r>
            <a:r>
              <a:rPr sz="1264" b="1" spc="-44" dirty="0">
                <a:latin typeface="Arial"/>
                <a:cs typeface="Arial"/>
              </a:rPr>
              <a:t> </a:t>
            </a:r>
            <a:r>
              <a:rPr sz="1264" b="1" spc="5" dirty="0">
                <a:latin typeface="Arial"/>
                <a:cs typeface="Arial"/>
              </a:rPr>
              <a:t>Min-Heap</a:t>
            </a:r>
            <a:endParaRPr sz="1264">
              <a:latin typeface="Arial"/>
              <a:cs typeface="Arial"/>
            </a:endParaRPr>
          </a:p>
          <a:p>
            <a:pPr marL="12347" marR="4939" algn="just">
              <a:lnSpc>
                <a:spcPct val="98400"/>
              </a:lnSpc>
              <a:spcBef>
                <a:spcPts val="5"/>
              </a:spcBef>
            </a:pPr>
            <a:r>
              <a:rPr sz="1069" spc="5" dirty="0">
                <a:latin typeface="Times New Roman"/>
                <a:cs typeface="Times New Roman"/>
              </a:rPr>
              <a:t>In the </a:t>
            </a:r>
            <a:r>
              <a:rPr sz="1069" spc="10" dirty="0">
                <a:latin typeface="Times New Roman"/>
                <a:cs typeface="Times New Roman"/>
              </a:rPr>
              <a:t>previous </a:t>
            </a:r>
            <a:r>
              <a:rPr sz="1069" spc="5" dirty="0">
                <a:latin typeface="Times New Roman"/>
                <a:cs typeface="Times New Roman"/>
              </a:rPr>
              <a:t>lecture,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discussed about </a:t>
            </a:r>
            <a:r>
              <a:rPr sz="1069" spc="10" dirty="0">
                <a:latin typeface="Times New Roman"/>
                <a:cs typeface="Times New Roman"/>
              </a:rPr>
              <a:t>the heap </a:t>
            </a:r>
            <a:r>
              <a:rPr sz="1069" spc="5" dirty="0">
                <a:latin typeface="Times New Roman"/>
                <a:cs typeface="Times New Roman"/>
              </a:rPr>
              <a:t>data structure </a:t>
            </a:r>
            <a:r>
              <a:rPr sz="1069" spc="10" dirty="0">
                <a:latin typeface="Times New Roman"/>
                <a:cs typeface="Times New Roman"/>
              </a:rPr>
              <a:t>besides touching  upon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concept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storage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complete binary </a:t>
            </a:r>
            <a:r>
              <a:rPr sz="1069" spc="5" dirty="0">
                <a:latin typeface="Times New Roman"/>
                <a:cs typeface="Times New Roman"/>
              </a:rPr>
              <a:t>tree in </a:t>
            </a:r>
            <a:r>
              <a:rPr sz="1069" spc="10" dirty="0">
                <a:latin typeface="Times New Roman"/>
                <a:cs typeface="Times New Roman"/>
              </a:rPr>
              <a:t>an </a:t>
            </a:r>
            <a:r>
              <a:rPr sz="1069" spc="5" dirty="0">
                <a:latin typeface="Times New Roman"/>
                <a:cs typeface="Times New Roman"/>
              </a:rPr>
              <a:t>array. </a:t>
            </a:r>
            <a:r>
              <a:rPr sz="1069" spc="10" dirty="0">
                <a:latin typeface="Times New Roman"/>
                <a:cs typeface="Times New Roman"/>
              </a:rPr>
              <a:t>For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study of  </a:t>
            </a:r>
            <a:r>
              <a:rPr sz="1069" spc="5" dirty="0">
                <a:latin typeface="Times New Roman"/>
                <a:cs typeface="Times New Roman"/>
              </a:rPr>
              <a:t>parent-child relationship,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‘2i and 2i+1 </a:t>
            </a:r>
            <a:r>
              <a:rPr sz="1069" spc="10" dirty="0">
                <a:latin typeface="Times New Roman"/>
                <a:cs typeface="Times New Roman"/>
              </a:rPr>
              <a:t>scheme’ </a:t>
            </a:r>
            <a:r>
              <a:rPr sz="1069" spc="15" dirty="0">
                <a:latin typeface="Times New Roman"/>
                <a:cs typeface="Times New Roman"/>
              </a:rPr>
              <a:t>was </a:t>
            </a:r>
            <a:r>
              <a:rPr sz="1069" spc="5" dirty="0">
                <a:latin typeface="Times New Roman"/>
                <a:cs typeface="Times New Roman"/>
              </a:rPr>
              <a:t>used. </a:t>
            </a:r>
            <a:r>
              <a:rPr sz="1069" spc="10" dirty="0">
                <a:latin typeface="Times New Roman"/>
                <a:cs typeface="Times New Roman"/>
              </a:rPr>
              <a:t>Then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changed our  </a:t>
            </a:r>
            <a:r>
              <a:rPr sz="1069" spc="5" dirty="0">
                <a:latin typeface="Times New Roman"/>
                <a:cs typeface="Times New Roman"/>
              </a:rPr>
              <a:t>focus </a:t>
            </a:r>
            <a:r>
              <a:rPr sz="1069" spc="10" dirty="0">
                <a:latin typeface="Times New Roman"/>
                <a:cs typeface="Times New Roman"/>
              </a:rPr>
              <a:t>to heap and </a:t>
            </a:r>
            <a:r>
              <a:rPr sz="1069" spc="5" dirty="0">
                <a:latin typeface="Times New Roman"/>
                <a:cs typeface="Times New Roman"/>
              </a:rPr>
              <a:t>found it </a:t>
            </a:r>
            <a:r>
              <a:rPr sz="1069" spc="10" dirty="0">
                <a:latin typeface="Times New Roman"/>
                <a:cs typeface="Times New Roman"/>
              </a:rPr>
              <a:t>best for the </a:t>
            </a:r>
            <a:r>
              <a:rPr sz="1069" spc="5" dirty="0">
                <a:latin typeface="Times New Roman"/>
                <a:cs typeface="Times New Roman"/>
              </a:rPr>
              <a:t>priority </a:t>
            </a:r>
            <a:r>
              <a:rPr sz="1069" spc="10" dirty="0">
                <a:latin typeface="Times New Roman"/>
                <a:cs typeface="Times New Roman"/>
              </a:rPr>
              <a:t>queues. In the previous </a:t>
            </a:r>
            <a:r>
              <a:rPr sz="1069" spc="5" dirty="0">
                <a:latin typeface="Times New Roman"/>
                <a:cs typeface="Times New Roman"/>
              </a:rPr>
              <a:t>lecture, </a:t>
            </a:r>
            <a:r>
              <a:rPr sz="1069" spc="10" dirty="0">
                <a:latin typeface="Times New Roman"/>
                <a:cs typeface="Times New Roman"/>
              </a:rPr>
              <a:t>we did  </a:t>
            </a:r>
            <a:r>
              <a:rPr sz="1069" spc="5" dirty="0">
                <a:latin typeface="Times New Roman"/>
                <a:cs typeface="Times New Roman"/>
              </a:rPr>
              <a:t>not really discuss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uses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spc="5" dirty="0">
                <a:latin typeface="Times New Roman"/>
                <a:cs typeface="Times New Roman"/>
              </a:rPr>
              <a:t>heap. Rather, most </a:t>
            </a:r>
            <a:r>
              <a:rPr sz="1069" spc="10" dirty="0">
                <a:latin typeface="Times New Roman"/>
                <a:cs typeface="Times New Roman"/>
              </a:rPr>
              <a:t>of the discussion remained focused  on </a:t>
            </a:r>
            <a:r>
              <a:rPr sz="1069" spc="5" dirty="0">
                <a:latin typeface="Times New Roman"/>
                <a:cs typeface="Times New Roman"/>
              </a:rPr>
              <a:t>insertion method in the binary tree </a:t>
            </a:r>
            <a:r>
              <a:rPr sz="1069" spc="10" dirty="0">
                <a:latin typeface="Times New Roman"/>
                <a:cs typeface="Times New Roman"/>
              </a:rPr>
              <a:t>employed </a:t>
            </a:r>
            <a:r>
              <a:rPr sz="1069" spc="5" dirty="0">
                <a:latin typeface="Times New Roman"/>
                <a:cs typeface="Times New Roman"/>
              </a:rPr>
              <a:t>at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time of implementation with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help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an </a:t>
            </a:r>
            <a:r>
              <a:rPr sz="1069" spc="5" dirty="0">
                <a:latin typeface="Times New Roman"/>
                <a:cs typeface="Times New Roman"/>
              </a:rPr>
              <a:t>array. </a:t>
            </a:r>
            <a:r>
              <a:rPr sz="1069" spc="10" dirty="0">
                <a:latin typeface="Times New Roman"/>
                <a:cs typeface="Times New Roman"/>
              </a:rPr>
              <a:t>After </a:t>
            </a:r>
            <a:r>
              <a:rPr sz="1069" spc="5" dirty="0">
                <a:latin typeface="Times New Roman"/>
                <a:cs typeface="Times New Roman"/>
              </a:rPr>
              <a:t>inserting </a:t>
            </a:r>
            <a:r>
              <a:rPr sz="1069" spc="10" dirty="0">
                <a:latin typeface="Times New Roman"/>
                <a:cs typeface="Times New Roman"/>
              </a:rPr>
              <a:t>a new element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array </a:t>
            </a:r>
            <a:r>
              <a:rPr sz="1069" spc="10" dirty="0">
                <a:latin typeface="Times New Roman"/>
                <a:cs typeface="Times New Roman"/>
              </a:rPr>
              <a:t>and by moving </a:t>
            </a:r>
            <a:r>
              <a:rPr sz="1069" spc="5" dirty="0">
                <a:latin typeface="Times New Roman"/>
                <a:cs typeface="Times New Roman"/>
              </a:rPr>
              <a:t>few  </a:t>
            </a:r>
            <a:r>
              <a:rPr sz="1069" spc="10" dirty="0">
                <a:latin typeface="Times New Roman"/>
                <a:cs typeface="Times New Roman"/>
              </a:rPr>
              <a:t>elements, a programmer can have </a:t>
            </a:r>
            <a:r>
              <a:rPr sz="1069" spc="15" dirty="0">
                <a:latin typeface="Times New Roman"/>
                <a:cs typeface="Times New Roman"/>
              </a:rPr>
              <a:t>minimum </a:t>
            </a:r>
            <a:r>
              <a:rPr sz="1069" spc="5" dirty="0">
                <a:latin typeface="Times New Roman"/>
                <a:cs typeface="Times New Roman"/>
              </a:rPr>
              <a:t>or </a:t>
            </a:r>
            <a:r>
              <a:rPr sz="1069" spc="15" dirty="0">
                <a:latin typeface="Times New Roman"/>
                <a:cs typeface="Times New Roman"/>
              </a:rPr>
              <a:t>maximum </a:t>
            </a:r>
            <a:r>
              <a:rPr sz="1069" spc="10" dirty="0">
                <a:latin typeface="Times New Roman"/>
                <a:cs typeface="Times New Roman"/>
              </a:rPr>
              <a:t>heap. In case of minimum  </a:t>
            </a:r>
            <a:r>
              <a:rPr sz="1069" spc="5" dirty="0">
                <a:latin typeface="Times New Roman"/>
                <a:cs typeface="Times New Roman"/>
              </a:rPr>
              <a:t>heap, the </a:t>
            </a:r>
            <a:r>
              <a:rPr sz="1069" spc="15" dirty="0">
                <a:latin typeface="Times New Roman"/>
                <a:cs typeface="Times New Roman"/>
              </a:rPr>
              <a:t>minimum </a:t>
            </a:r>
            <a:r>
              <a:rPr sz="1069" spc="10" dirty="0">
                <a:latin typeface="Times New Roman"/>
                <a:cs typeface="Times New Roman"/>
              </a:rPr>
              <a:t>value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tree is </a:t>
            </a:r>
            <a:r>
              <a:rPr sz="1069" spc="10" dirty="0">
                <a:latin typeface="Times New Roman"/>
                <a:cs typeface="Times New Roman"/>
              </a:rPr>
              <a:t>always </a:t>
            </a:r>
            <a:r>
              <a:rPr sz="1069" spc="5" dirty="0">
                <a:latin typeface="Times New Roman"/>
                <a:cs typeface="Times New Roman"/>
              </a:rPr>
              <a:t>in the </a:t>
            </a:r>
            <a:r>
              <a:rPr sz="1069" i="1" spc="5" dirty="0">
                <a:latin typeface="Times New Roman"/>
                <a:cs typeface="Times New Roman"/>
              </a:rPr>
              <a:t>root </a:t>
            </a:r>
            <a:r>
              <a:rPr sz="1069" spc="10" dirty="0">
                <a:latin typeface="Times New Roman"/>
                <a:cs typeface="Times New Roman"/>
              </a:rPr>
              <a:t>of the tree. However, in case 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maximum </a:t>
            </a:r>
            <a:r>
              <a:rPr sz="1069" spc="5" dirty="0">
                <a:latin typeface="Times New Roman"/>
                <a:cs typeface="Times New Roman"/>
              </a:rPr>
              <a:t>heap, the </a:t>
            </a:r>
            <a:r>
              <a:rPr sz="1069" spc="15" dirty="0">
                <a:latin typeface="Times New Roman"/>
                <a:cs typeface="Times New Roman"/>
              </a:rPr>
              <a:t>maximum </a:t>
            </a:r>
            <a:r>
              <a:rPr sz="1069" spc="10" dirty="0">
                <a:latin typeface="Times New Roman"/>
                <a:cs typeface="Times New Roman"/>
              </a:rPr>
              <a:t>value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tree lies 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i="1" spc="10" dirty="0">
                <a:latin typeface="Times New Roman"/>
                <a:cs typeface="Times New Roman"/>
              </a:rPr>
              <a:t>root</a:t>
            </a:r>
            <a:r>
              <a:rPr sz="1069" i="1" spc="2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node.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49"/>
              </a:lnSpc>
            </a:pPr>
            <a:r>
              <a:rPr sz="1069" spc="10" dirty="0">
                <a:latin typeface="Times New Roman"/>
                <a:cs typeface="Times New Roman"/>
              </a:rPr>
              <a:t>When</a:t>
            </a:r>
            <a:r>
              <a:rPr sz="1069" spc="58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we</a:t>
            </a:r>
            <a:r>
              <a:rPr sz="1069" spc="5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insert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</a:t>
            </a:r>
            <a:r>
              <a:rPr sz="1069" spc="6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new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element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in</a:t>
            </a:r>
            <a:r>
              <a:rPr sz="1069" spc="6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6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tree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implemented</a:t>
            </a:r>
            <a:r>
              <a:rPr sz="1069" spc="6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with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the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help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of</a:t>
            </a:r>
            <a:r>
              <a:rPr sz="1069" spc="6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an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array,</a:t>
            </a:r>
            <a:r>
              <a:rPr sz="1069" spc="58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we</a:t>
            </a:r>
            <a:endParaRPr sz="1069">
              <a:latin typeface="Times New Roman"/>
              <a:cs typeface="Times New Roman"/>
            </a:endParaRPr>
          </a:p>
          <a:p>
            <a:pPr marL="12347" marR="5556" algn="just">
              <a:lnSpc>
                <a:spcPct val="98300"/>
              </a:lnSpc>
              <a:spcBef>
                <a:spcPts val="10"/>
              </a:spcBef>
            </a:pPr>
            <a:r>
              <a:rPr sz="1069" spc="5" dirty="0">
                <a:latin typeface="Times New Roman"/>
                <a:cs typeface="Times New Roman"/>
              </a:rPr>
              <a:t>insert </a:t>
            </a:r>
            <a:r>
              <a:rPr sz="1069" spc="10" dirty="0">
                <a:latin typeface="Times New Roman"/>
                <a:cs typeface="Times New Roman"/>
              </a:rPr>
              <a:t>element </a:t>
            </a:r>
            <a:r>
              <a:rPr sz="1069" spc="5" dirty="0">
                <a:latin typeface="Times New Roman"/>
                <a:cs typeface="Times New Roman"/>
              </a:rPr>
              <a:t>at the last position (of the array). </a:t>
            </a:r>
            <a:r>
              <a:rPr sz="1069" spc="10" dirty="0">
                <a:latin typeface="Times New Roman"/>
                <a:cs typeface="Times New Roman"/>
              </a:rPr>
              <a:t>Due </a:t>
            </a:r>
            <a:r>
              <a:rPr sz="1069" spc="5" dirty="0">
                <a:latin typeface="Times New Roman"/>
                <a:cs typeface="Times New Roman"/>
              </a:rPr>
              <a:t>to this insertion at the end, </a:t>
            </a:r>
            <a:r>
              <a:rPr sz="1069" spc="15" dirty="0">
                <a:latin typeface="Times New Roman"/>
                <a:cs typeface="Times New Roman"/>
              </a:rPr>
              <a:t>the  </a:t>
            </a:r>
            <a:r>
              <a:rPr sz="1069" spc="10" dirty="0">
                <a:latin typeface="Times New Roman"/>
                <a:cs typeface="Times New Roman"/>
              </a:rPr>
              <a:t>heap </a:t>
            </a:r>
            <a:r>
              <a:rPr sz="1069" spc="5" dirty="0">
                <a:latin typeface="Times New Roman"/>
                <a:cs typeface="Times New Roman"/>
              </a:rPr>
              <a:t>order </a:t>
            </a:r>
            <a:r>
              <a:rPr sz="1069" spc="10" dirty="0">
                <a:latin typeface="Times New Roman"/>
                <a:cs typeface="Times New Roman"/>
              </a:rPr>
              <a:t>may be </a:t>
            </a:r>
            <a:r>
              <a:rPr sz="1069" spc="5" dirty="0">
                <a:latin typeface="Times New Roman"/>
                <a:cs typeface="Times New Roman"/>
              </a:rPr>
              <a:t>violated. </a:t>
            </a:r>
            <a:r>
              <a:rPr sz="1069" spc="10" dirty="0">
                <a:latin typeface="Times New Roman"/>
                <a:cs typeface="Times New Roman"/>
              </a:rPr>
              <a:t>Therefore,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start moving this element </a:t>
            </a:r>
            <a:r>
              <a:rPr sz="1069" spc="10" dirty="0">
                <a:latin typeface="Times New Roman"/>
                <a:cs typeface="Times New Roman"/>
              </a:rPr>
              <a:t>upwards. While  moving upward, </a:t>
            </a:r>
            <a:r>
              <a:rPr sz="1069" spc="5" dirty="0">
                <a:latin typeface="Times New Roman"/>
                <a:cs typeface="Times New Roman"/>
              </a:rPr>
              <a:t>this element </a:t>
            </a:r>
            <a:r>
              <a:rPr sz="1069" spc="10" dirty="0">
                <a:latin typeface="Times New Roman"/>
                <a:cs typeface="Times New Roman"/>
              </a:rPr>
              <a:t>may </a:t>
            </a:r>
            <a:r>
              <a:rPr sz="1069" spc="5" dirty="0">
                <a:latin typeface="Times New Roman"/>
                <a:cs typeface="Times New Roman"/>
              </a:rPr>
              <a:t>reach at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i="1" spc="10" dirty="0">
                <a:latin typeface="Times New Roman"/>
                <a:cs typeface="Times New Roman"/>
              </a:rPr>
              <a:t>root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tree. It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important to </a:t>
            </a:r>
            <a:r>
              <a:rPr sz="1069" spc="5" dirty="0">
                <a:latin typeface="Times New Roman"/>
                <a:cs typeface="Times New Roman"/>
              </a:rPr>
              <a:t>note  that only </a:t>
            </a:r>
            <a:r>
              <a:rPr sz="1069" spc="10" dirty="0">
                <a:latin typeface="Times New Roman"/>
                <a:cs typeface="Times New Roman"/>
              </a:rPr>
              <a:t>one branch </a:t>
            </a:r>
            <a:r>
              <a:rPr sz="1069" spc="5" dirty="0">
                <a:latin typeface="Times New Roman"/>
                <a:cs typeface="Times New Roman"/>
              </a:rPr>
              <a:t>of the tree is affected </a:t>
            </a:r>
            <a:r>
              <a:rPr sz="1069" spc="10" dirty="0">
                <a:latin typeface="Times New Roman"/>
                <a:cs typeface="Times New Roman"/>
              </a:rPr>
              <a:t>because </a:t>
            </a:r>
            <a:r>
              <a:rPr sz="1069" spc="5" dirty="0">
                <a:latin typeface="Times New Roman"/>
                <a:cs typeface="Times New Roman"/>
              </a:rPr>
              <a:t>of this </a:t>
            </a:r>
            <a:r>
              <a:rPr sz="1069" spc="10" dirty="0">
                <a:latin typeface="Times New Roman"/>
                <a:cs typeface="Times New Roman"/>
              </a:rPr>
              <a:t>movement </a:t>
            </a:r>
            <a:r>
              <a:rPr sz="1069" spc="5" dirty="0">
                <a:latin typeface="Times New Roman"/>
                <a:cs typeface="Times New Roman"/>
              </a:rPr>
              <a:t>in the </a:t>
            </a:r>
            <a:r>
              <a:rPr sz="1069" spc="10" dirty="0">
                <a:latin typeface="Times New Roman"/>
                <a:cs typeface="Times New Roman"/>
              </a:rPr>
              <a:t>upward  </a:t>
            </a:r>
            <a:r>
              <a:rPr sz="1069" spc="5" dirty="0">
                <a:latin typeface="Times New Roman"/>
                <a:cs typeface="Times New Roman"/>
              </a:rPr>
              <a:t>direction. </a:t>
            </a:r>
            <a:r>
              <a:rPr sz="1069" spc="10" dirty="0">
                <a:latin typeface="Times New Roman"/>
                <a:cs typeface="Times New Roman"/>
              </a:rPr>
              <a:t>This </a:t>
            </a:r>
            <a:r>
              <a:rPr sz="1069" spc="5" dirty="0">
                <a:latin typeface="Times New Roman"/>
                <a:cs typeface="Times New Roman"/>
              </a:rPr>
              <a:t>process, being of localized nature, </a:t>
            </a:r>
            <a:r>
              <a:rPr sz="1069" spc="10" dirty="0">
                <a:latin typeface="Times New Roman"/>
                <a:cs typeface="Times New Roman"/>
              </a:rPr>
              <a:t>will not </a:t>
            </a:r>
            <a:r>
              <a:rPr sz="1069" spc="5" dirty="0">
                <a:latin typeface="Times New Roman"/>
                <a:cs typeface="Times New Roman"/>
              </a:rPr>
              <a:t>disturb the entire</a:t>
            </a:r>
            <a:r>
              <a:rPr sz="1069" spc="8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tree.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algn="just"/>
            <a:r>
              <a:rPr sz="1069" spc="15" dirty="0">
                <a:latin typeface="Times New Roman"/>
                <a:cs typeface="Times New Roman"/>
              </a:rPr>
              <a:t>To </a:t>
            </a:r>
            <a:r>
              <a:rPr sz="1069" spc="5" dirty="0">
                <a:latin typeface="Times New Roman"/>
                <a:cs typeface="Times New Roman"/>
              </a:rPr>
              <a:t>recap, see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figure Fig 30.1, where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are inserting </a:t>
            </a:r>
            <a:r>
              <a:rPr sz="1069" spc="10" dirty="0">
                <a:latin typeface="Times New Roman"/>
                <a:cs typeface="Times New Roman"/>
              </a:rPr>
              <a:t>an </a:t>
            </a:r>
            <a:r>
              <a:rPr sz="1069" spc="5" dirty="0">
                <a:latin typeface="Times New Roman"/>
                <a:cs typeface="Times New Roman"/>
              </a:rPr>
              <a:t>element</a:t>
            </a:r>
            <a:r>
              <a:rPr sz="1069" spc="7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15.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53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338539995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6"/>
            <a:ext cx="140696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CS301 – Data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43804" y="868856"/>
            <a:ext cx="86615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30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23478" y="1304275"/>
            <a:ext cx="4325873" cy="18907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2862827" y="1877624"/>
            <a:ext cx="182122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73" dirty="0">
                <a:latin typeface="Arial"/>
                <a:cs typeface="Arial"/>
              </a:rPr>
              <a:t>14</a:t>
            </a:r>
            <a:endParaRPr sz="972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27567" y="1877624"/>
            <a:ext cx="182122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73" dirty="0">
                <a:latin typeface="Arial"/>
                <a:cs typeface="Arial"/>
              </a:rPr>
              <a:t>16</a:t>
            </a:r>
            <a:endParaRPr sz="972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81573" y="2369538"/>
            <a:ext cx="182122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73" dirty="0">
                <a:latin typeface="Arial"/>
                <a:cs typeface="Arial"/>
              </a:rPr>
              <a:t>19</a:t>
            </a:r>
            <a:endParaRPr sz="972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772821" y="2369538"/>
            <a:ext cx="182122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73" dirty="0">
                <a:latin typeface="Arial"/>
                <a:cs typeface="Arial"/>
              </a:rPr>
              <a:t>68</a:t>
            </a:r>
            <a:endParaRPr sz="972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53271" y="2369538"/>
            <a:ext cx="183356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73" dirty="0">
                <a:latin typeface="Arial"/>
                <a:cs typeface="Arial"/>
              </a:rPr>
              <a:t>21</a:t>
            </a:r>
            <a:endParaRPr sz="972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72382" y="2369538"/>
            <a:ext cx="182122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73" dirty="0">
                <a:latin typeface="Arial"/>
                <a:cs typeface="Arial"/>
              </a:rPr>
              <a:t>24</a:t>
            </a:r>
            <a:endParaRPr sz="972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817510" y="2942943"/>
            <a:ext cx="182122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73" dirty="0">
                <a:latin typeface="Arial"/>
                <a:cs typeface="Arial"/>
              </a:rPr>
              <a:t>65</a:t>
            </a:r>
            <a:endParaRPr sz="972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90200" y="2942943"/>
            <a:ext cx="182122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73" dirty="0">
                <a:latin typeface="Arial"/>
                <a:cs typeface="Arial"/>
              </a:rPr>
              <a:t>26</a:t>
            </a:r>
            <a:endParaRPr sz="972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863693" y="2942943"/>
            <a:ext cx="182122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73" dirty="0">
                <a:latin typeface="Arial"/>
                <a:cs typeface="Arial"/>
              </a:rPr>
              <a:t>31</a:t>
            </a:r>
            <a:endParaRPr sz="972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408945" y="2942943"/>
            <a:ext cx="182122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73" dirty="0">
                <a:latin typeface="Arial"/>
                <a:cs typeface="Arial"/>
              </a:rPr>
              <a:t>15</a:t>
            </a:r>
            <a:endParaRPr sz="972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723510" y="3352098"/>
            <a:ext cx="4099116" cy="9073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" name="object 16"/>
          <p:cNvSpPr txBox="1"/>
          <p:nvPr/>
        </p:nvSpPr>
        <p:spPr>
          <a:xfrm>
            <a:off x="1816770" y="3927509"/>
            <a:ext cx="85813" cy="1270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26" spc="15" dirty="0">
                <a:latin typeface="Arial"/>
                <a:cs typeface="Arial"/>
              </a:rPr>
              <a:t>0</a:t>
            </a:r>
            <a:endParaRPr sz="826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055319" y="3754897"/>
            <a:ext cx="3160889" cy="3184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285214" algn="l"/>
                <a:tab pos="558082" algn="l"/>
                <a:tab pos="831565" algn="l"/>
                <a:tab pos="1103199" algn="l"/>
                <a:tab pos="1376684" algn="l"/>
                <a:tab pos="1648934" algn="l"/>
                <a:tab pos="1922418" algn="l"/>
                <a:tab pos="2195286" algn="l"/>
                <a:tab pos="2466919" algn="l"/>
                <a:tab pos="2740403" algn="l"/>
                <a:tab pos="3013271" algn="l"/>
              </a:tabLst>
            </a:pPr>
            <a:r>
              <a:rPr sz="826" spc="68" dirty="0">
                <a:latin typeface="Arial"/>
                <a:cs typeface="Arial"/>
              </a:rPr>
              <a:t>1</a:t>
            </a:r>
            <a:r>
              <a:rPr sz="826" spc="15" dirty="0">
                <a:latin typeface="Arial"/>
                <a:cs typeface="Arial"/>
              </a:rPr>
              <a:t>3</a:t>
            </a:r>
            <a:r>
              <a:rPr sz="826" dirty="0">
                <a:latin typeface="Arial"/>
                <a:cs typeface="Arial"/>
              </a:rPr>
              <a:t>	</a:t>
            </a:r>
            <a:r>
              <a:rPr sz="826" spc="68" dirty="0">
                <a:latin typeface="Arial"/>
                <a:cs typeface="Arial"/>
              </a:rPr>
              <a:t>1</a:t>
            </a:r>
            <a:r>
              <a:rPr sz="826" spc="15" dirty="0">
                <a:latin typeface="Arial"/>
                <a:cs typeface="Arial"/>
              </a:rPr>
              <a:t>4</a:t>
            </a:r>
            <a:r>
              <a:rPr sz="826" dirty="0">
                <a:latin typeface="Arial"/>
                <a:cs typeface="Arial"/>
              </a:rPr>
              <a:t>	</a:t>
            </a:r>
            <a:r>
              <a:rPr sz="826" spc="68" dirty="0">
                <a:latin typeface="Arial"/>
                <a:cs typeface="Arial"/>
              </a:rPr>
              <a:t>1</a:t>
            </a:r>
            <a:r>
              <a:rPr sz="826" spc="15" dirty="0">
                <a:latin typeface="Arial"/>
                <a:cs typeface="Arial"/>
              </a:rPr>
              <a:t>6</a:t>
            </a:r>
            <a:r>
              <a:rPr sz="826" dirty="0">
                <a:latin typeface="Arial"/>
                <a:cs typeface="Arial"/>
              </a:rPr>
              <a:t>	</a:t>
            </a:r>
            <a:r>
              <a:rPr sz="826" spc="53" dirty="0">
                <a:latin typeface="Arial"/>
                <a:cs typeface="Arial"/>
              </a:rPr>
              <a:t>2</a:t>
            </a:r>
            <a:r>
              <a:rPr sz="826" spc="15" dirty="0">
                <a:latin typeface="Arial"/>
                <a:cs typeface="Arial"/>
              </a:rPr>
              <a:t>4</a:t>
            </a:r>
            <a:r>
              <a:rPr sz="826" dirty="0">
                <a:latin typeface="Arial"/>
                <a:cs typeface="Arial"/>
              </a:rPr>
              <a:t>	</a:t>
            </a:r>
            <a:r>
              <a:rPr sz="826" spc="68" dirty="0">
                <a:latin typeface="Arial"/>
                <a:cs typeface="Arial"/>
              </a:rPr>
              <a:t>2</a:t>
            </a:r>
            <a:r>
              <a:rPr sz="826" spc="15" dirty="0">
                <a:latin typeface="Arial"/>
                <a:cs typeface="Arial"/>
              </a:rPr>
              <a:t>1</a:t>
            </a:r>
            <a:r>
              <a:rPr sz="826" dirty="0">
                <a:latin typeface="Arial"/>
                <a:cs typeface="Arial"/>
              </a:rPr>
              <a:t>	</a:t>
            </a:r>
            <a:r>
              <a:rPr sz="826" spc="53" dirty="0">
                <a:latin typeface="Arial"/>
                <a:cs typeface="Arial"/>
              </a:rPr>
              <a:t>1</a:t>
            </a:r>
            <a:r>
              <a:rPr sz="826" spc="15" dirty="0">
                <a:latin typeface="Arial"/>
                <a:cs typeface="Arial"/>
              </a:rPr>
              <a:t>9</a:t>
            </a:r>
            <a:r>
              <a:rPr sz="826" dirty="0">
                <a:latin typeface="Arial"/>
                <a:cs typeface="Arial"/>
              </a:rPr>
              <a:t>	</a:t>
            </a:r>
            <a:r>
              <a:rPr sz="826" spc="68" dirty="0">
                <a:latin typeface="Arial"/>
                <a:cs typeface="Arial"/>
              </a:rPr>
              <a:t>6</a:t>
            </a:r>
            <a:r>
              <a:rPr sz="826" spc="15" dirty="0">
                <a:latin typeface="Arial"/>
                <a:cs typeface="Arial"/>
              </a:rPr>
              <a:t>8</a:t>
            </a:r>
            <a:r>
              <a:rPr sz="826" dirty="0">
                <a:latin typeface="Arial"/>
                <a:cs typeface="Arial"/>
              </a:rPr>
              <a:t>	</a:t>
            </a:r>
            <a:r>
              <a:rPr sz="826" spc="53" dirty="0">
                <a:latin typeface="Arial"/>
                <a:cs typeface="Arial"/>
              </a:rPr>
              <a:t>6</a:t>
            </a:r>
            <a:r>
              <a:rPr sz="826" spc="15" dirty="0">
                <a:latin typeface="Arial"/>
                <a:cs typeface="Arial"/>
              </a:rPr>
              <a:t>5</a:t>
            </a:r>
            <a:r>
              <a:rPr sz="826" dirty="0">
                <a:latin typeface="Arial"/>
                <a:cs typeface="Arial"/>
              </a:rPr>
              <a:t>	</a:t>
            </a:r>
            <a:r>
              <a:rPr sz="826" spc="68" dirty="0">
                <a:latin typeface="Arial"/>
                <a:cs typeface="Arial"/>
              </a:rPr>
              <a:t>2</a:t>
            </a:r>
            <a:r>
              <a:rPr sz="826" spc="15" dirty="0">
                <a:latin typeface="Arial"/>
                <a:cs typeface="Arial"/>
              </a:rPr>
              <a:t>6</a:t>
            </a:r>
            <a:r>
              <a:rPr sz="826" dirty="0">
                <a:latin typeface="Arial"/>
                <a:cs typeface="Arial"/>
              </a:rPr>
              <a:t>	</a:t>
            </a:r>
            <a:r>
              <a:rPr sz="826" spc="68" dirty="0">
                <a:latin typeface="Arial"/>
                <a:cs typeface="Arial"/>
              </a:rPr>
              <a:t>3</a:t>
            </a:r>
            <a:r>
              <a:rPr sz="826" spc="15" dirty="0">
                <a:latin typeface="Arial"/>
                <a:cs typeface="Arial"/>
              </a:rPr>
              <a:t>2</a:t>
            </a:r>
            <a:r>
              <a:rPr sz="826" dirty="0">
                <a:latin typeface="Arial"/>
                <a:cs typeface="Arial"/>
              </a:rPr>
              <a:t>	</a:t>
            </a:r>
            <a:r>
              <a:rPr sz="826" spc="53" dirty="0">
                <a:latin typeface="Arial"/>
                <a:cs typeface="Arial"/>
              </a:rPr>
              <a:t>3</a:t>
            </a:r>
            <a:r>
              <a:rPr sz="826" spc="15" dirty="0">
                <a:latin typeface="Arial"/>
                <a:cs typeface="Arial"/>
              </a:rPr>
              <a:t>1</a:t>
            </a:r>
            <a:r>
              <a:rPr sz="826" dirty="0">
                <a:latin typeface="Arial"/>
                <a:cs typeface="Arial"/>
              </a:rPr>
              <a:t>	</a:t>
            </a:r>
            <a:r>
              <a:rPr sz="826" spc="68" dirty="0">
                <a:latin typeface="Arial"/>
                <a:cs typeface="Arial"/>
              </a:rPr>
              <a:t>15</a:t>
            </a:r>
            <a:endParaRPr sz="826">
              <a:latin typeface="Arial"/>
              <a:cs typeface="Arial"/>
            </a:endParaRPr>
          </a:p>
          <a:p>
            <a:pPr marL="46301">
              <a:spcBef>
                <a:spcPts val="525"/>
              </a:spcBef>
              <a:tabLst>
                <a:tab pos="319168" algn="l"/>
                <a:tab pos="592036" algn="l"/>
                <a:tab pos="864903" algn="l"/>
                <a:tab pos="1137153" algn="l"/>
                <a:tab pos="1410021" algn="l"/>
                <a:tab pos="1683505" algn="l"/>
                <a:tab pos="1955755" algn="l"/>
                <a:tab pos="2228623" algn="l"/>
                <a:tab pos="2466919" algn="l"/>
                <a:tab pos="2740403" algn="l"/>
                <a:tab pos="3002158" algn="l"/>
              </a:tabLst>
            </a:pPr>
            <a:r>
              <a:rPr sz="1240" spc="21" baseline="9803" dirty="0">
                <a:latin typeface="Arial"/>
                <a:cs typeface="Arial"/>
              </a:rPr>
              <a:t>1	</a:t>
            </a:r>
            <a:r>
              <a:rPr sz="1240" spc="21" baseline="3267" dirty="0">
                <a:latin typeface="Arial"/>
                <a:cs typeface="Arial"/>
              </a:rPr>
              <a:t>2	3	4	5	6	7	8	9	</a:t>
            </a:r>
            <a:r>
              <a:rPr sz="1240" spc="65" baseline="3267" dirty="0">
                <a:latin typeface="Arial"/>
                <a:cs typeface="Arial"/>
              </a:rPr>
              <a:t>10	</a:t>
            </a:r>
            <a:r>
              <a:rPr sz="1240" spc="58" baseline="3267" dirty="0">
                <a:latin typeface="Arial"/>
                <a:cs typeface="Arial"/>
              </a:rPr>
              <a:t>11	</a:t>
            </a:r>
            <a:r>
              <a:rPr sz="826" spc="58" dirty="0">
                <a:latin typeface="Arial"/>
                <a:cs typeface="Arial"/>
              </a:rPr>
              <a:t>12</a:t>
            </a:r>
            <a:endParaRPr sz="826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329802" y="3947512"/>
            <a:ext cx="432153" cy="1270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284597" algn="l"/>
              </a:tabLst>
            </a:pPr>
            <a:r>
              <a:rPr sz="826" spc="53" dirty="0">
                <a:latin typeface="Arial"/>
                <a:cs typeface="Arial"/>
              </a:rPr>
              <a:t>1</a:t>
            </a:r>
            <a:r>
              <a:rPr sz="826" spc="15" dirty="0">
                <a:latin typeface="Arial"/>
                <a:cs typeface="Arial"/>
              </a:rPr>
              <a:t>3</a:t>
            </a:r>
            <a:r>
              <a:rPr sz="826" dirty="0">
                <a:latin typeface="Arial"/>
                <a:cs typeface="Arial"/>
              </a:rPr>
              <a:t>	</a:t>
            </a:r>
            <a:r>
              <a:rPr sz="826" spc="68" dirty="0">
                <a:latin typeface="Arial"/>
                <a:cs typeface="Arial"/>
              </a:rPr>
              <a:t>14</a:t>
            </a:r>
            <a:endParaRPr sz="826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364863" y="1485019"/>
            <a:ext cx="792074" cy="2617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indent="111122">
              <a:lnSpc>
                <a:spcPct val="103499"/>
              </a:lnSpc>
            </a:pPr>
            <a:r>
              <a:rPr sz="826" spc="44" dirty="0">
                <a:latin typeface="Arial"/>
                <a:cs typeface="Arial"/>
              </a:rPr>
              <a:t>Insert (15)  </a:t>
            </a:r>
            <a:r>
              <a:rPr sz="826" spc="39" dirty="0">
                <a:latin typeface="Arial"/>
                <a:cs typeface="Arial"/>
              </a:rPr>
              <a:t>with</a:t>
            </a:r>
            <a:r>
              <a:rPr sz="826" spc="15" dirty="0">
                <a:latin typeface="Arial"/>
                <a:cs typeface="Arial"/>
              </a:rPr>
              <a:t> </a:t>
            </a:r>
            <a:r>
              <a:rPr sz="826" spc="58" dirty="0">
                <a:latin typeface="Arial"/>
                <a:cs typeface="Arial"/>
              </a:rPr>
              <a:t>exchange</a:t>
            </a:r>
            <a:endParaRPr sz="826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877002" y="1389416"/>
            <a:ext cx="396346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225949" algn="l"/>
              </a:tabLst>
            </a:pPr>
            <a:r>
              <a:rPr sz="826" spc="15" dirty="0">
                <a:latin typeface="Arial"/>
                <a:cs typeface="Arial"/>
              </a:rPr>
              <a:t>1	</a:t>
            </a:r>
            <a:r>
              <a:rPr sz="1458" spc="109" baseline="2777" dirty="0">
                <a:latin typeface="Arial"/>
                <a:cs typeface="Arial"/>
              </a:rPr>
              <a:t>13</a:t>
            </a:r>
            <a:endParaRPr sz="1458" baseline="2777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680570" y="1799095"/>
            <a:ext cx="85813" cy="1270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26" spc="15" dirty="0">
                <a:latin typeface="Arial"/>
                <a:cs typeface="Arial"/>
              </a:rPr>
              <a:t>2</a:t>
            </a:r>
            <a:endParaRPr sz="826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030481" y="1817604"/>
            <a:ext cx="85813" cy="1270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26" spc="15" dirty="0">
                <a:latin typeface="Arial"/>
                <a:cs typeface="Arial"/>
              </a:rPr>
              <a:t>3</a:t>
            </a:r>
            <a:endParaRPr sz="826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080495" y="2350276"/>
            <a:ext cx="85813" cy="1270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26" spc="15" dirty="0">
                <a:latin typeface="Arial"/>
                <a:cs typeface="Arial"/>
              </a:rPr>
              <a:t>4</a:t>
            </a:r>
            <a:endParaRPr sz="826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257679" y="2373241"/>
            <a:ext cx="85813" cy="1270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26" spc="15" dirty="0">
                <a:latin typeface="Arial"/>
                <a:cs typeface="Arial"/>
              </a:rPr>
              <a:t>5</a:t>
            </a:r>
            <a:endParaRPr sz="826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485220" y="2373241"/>
            <a:ext cx="85813" cy="1270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26" spc="15" dirty="0">
                <a:latin typeface="Arial"/>
                <a:cs typeface="Arial"/>
              </a:rPr>
              <a:t>6</a:t>
            </a:r>
            <a:endParaRPr sz="826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576444" y="2373241"/>
            <a:ext cx="85813" cy="1270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26" spc="15" dirty="0">
                <a:latin typeface="Arial"/>
                <a:cs typeface="Arial"/>
              </a:rPr>
              <a:t>7</a:t>
            </a:r>
            <a:endParaRPr sz="826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635267" y="2864414"/>
            <a:ext cx="85813" cy="1270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26" spc="15" dirty="0">
                <a:latin typeface="Arial"/>
                <a:cs typeface="Arial"/>
              </a:rPr>
              <a:t>8</a:t>
            </a:r>
            <a:endParaRPr sz="826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362741" y="2864414"/>
            <a:ext cx="85813" cy="1270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26" spc="15" dirty="0">
                <a:latin typeface="Arial"/>
                <a:cs typeface="Arial"/>
              </a:rPr>
              <a:t>9</a:t>
            </a:r>
            <a:endParaRPr sz="826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850961" y="2842188"/>
            <a:ext cx="376590" cy="256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893"/>
              </a:lnSpc>
            </a:pPr>
            <a:r>
              <a:rPr sz="826" spc="68" dirty="0">
                <a:latin typeface="Arial"/>
                <a:cs typeface="Arial"/>
              </a:rPr>
              <a:t>10</a:t>
            </a:r>
            <a:endParaRPr sz="826">
              <a:latin typeface="Arial"/>
              <a:cs typeface="Arial"/>
            </a:endParaRPr>
          </a:p>
          <a:p>
            <a:pPr marL="205576">
              <a:lnSpc>
                <a:spcPts val="1069"/>
              </a:lnSpc>
            </a:pPr>
            <a:r>
              <a:rPr sz="972" spc="73" dirty="0">
                <a:latin typeface="Arial"/>
                <a:cs typeface="Arial"/>
              </a:rPr>
              <a:t>32</a:t>
            </a:r>
            <a:endParaRPr sz="972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624391" y="2873303"/>
            <a:ext cx="159897" cy="1270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26" spc="68" dirty="0">
                <a:latin typeface="Arial"/>
                <a:cs typeface="Arial"/>
              </a:rPr>
              <a:t>11</a:t>
            </a:r>
            <a:endParaRPr sz="826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178535" y="2864402"/>
            <a:ext cx="159897" cy="1270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26" spc="68" dirty="0">
                <a:latin typeface="Arial"/>
                <a:cs typeface="Arial"/>
              </a:rPr>
              <a:t>12</a:t>
            </a:r>
            <a:endParaRPr sz="826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352267" y="4345340"/>
            <a:ext cx="4853076" cy="13044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11740" algn="ctr"/>
            <a:r>
              <a:rPr sz="972" b="1" spc="44" dirty="0">
                <a:latin typeface="Arial"/>
                <a:cs typeface="Arial"/>
              </a:rPr>
              <a:t>Fig</a:t>
            </a:r>
            <a:r>
              <a:rPr sz="972" b="1" spc="34" dirty="0">
                <a:latin typeface="Arial"/>
                <a:cs typeface="Arial"/>
              </a:rPr>
              <a:t> </a:t>
            </a:r>
            <a:r>
              <a:rPr sz="972" b="1" spc="49" dirty="0">
                <a:latin typeface="Arial"/>
                <a:cs typeface="Arial"/>
              </a:rPr>
              <a:t>30.1</a:t>
            </a:r>
            <a:endParaRPr sz="972">
              <a:latin typeface="Arial"/>
              <a:cs typeface="Arial"/>
            </a:endParaRPr>
          </a:p>
          <a:p>
            <a:pPr marL="12347" marR="4939" algn="just">
              <a:lnSpc>
                <a:spcPct val="98400"/>
              </a:lnSpc>
              <a:spcBef>
                <a:spcPts val="160"/>
              </a:spcBef>
            </a:pPr>
            <a:r>
              <a:rPr sz="1069" spc="15" dirty="0">
                <a:latin typeface="Times New Roman"/>
                <a:cs typeface="Times New Roman"/>
              </a:rPr>
              <a:t>The new </a:t>
            </a:r>
            <a:r>
              <a:rPr sz="1069" spc="5" dirty="0">
                <a:latin typeface="Times New Roman"/>
                <a:cs typeface="Times New Roman"/>
              </a:rPr>
              <a:t>element </a:t>
            </a:r>
            <a:r>
              <a:rPr sz="1069" spc="10" dirty="0">
                <a:latin typeface="Times New Roman"/>
                <a:cs typeface="Times New Roman"/>
              </a:rPr>
              <a:t>15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inserted at the last </a:t>
            </a:r>
            <a:r>
              <a:rPr sz="1069" spc="5" dirty="0">
                <a:latin typeface="Times New Roman"/>
                <a:cs typeface="Times New Roman"/>
              </a:rPr>
              <a:t>array position 12. Being </a:t>
            </a:r>
            <a:r>
              <a:rPr sz="1069" spc="10" dirty="0">
                <a:latin typeface="Times New Roman"/>
                <a:cs typeface="Times New Roman"/>
              </a:rPr>
              <a:t>a complete </a:t>
            </a:r>
            <a:r>
              <a:rPr sz="1069" spc="5" dirty="0">
                <a:latin typeface="Times New Roman"/>
                <a:cs typeface="Times New Roman"/>
              </a:rPr>
              <a:t>binary  tree, </a:t>
            </a:r>
            <a:r>
              <a:rPr sz="1069" spc="10" dirty="0">
                <a:latin typeface="Times New Roman"/>
                <a:cs typeface="Times New Roman"/>
              </a:rPr>
              <a:t>the next new node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left child of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19. </a:t>
            </a:r>
            <a:r>
              <a:rPr sz="1069" spc="10" dirty="0">
                <a:latin typeface="Times New Roman"/>
                <a:cs typeface="Times New Roman"/>
              </a:rPr>
              <a:t>As node </a:t>
            </a:r>
            <a:r>
              <a:rPr sz="1069" spc="15" dirty="0">
                <a:latin typeface="Times New Roman"/>
                <a:cs typeface="Times New Roman"/>
              </a:rPr>
              <a:t>19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5" dirty="0">
                <a:latin typeface="Times New Roman"/>
                <a:cs typeface="Times New Roman"/>
              </a:rPr>
              <a:t>at array  position </a:t>
            </a:r>
            <a:r>
              <a:rPr sz="1069" spc="10" dirty="0">
                <a:latin typeface="Times New Roman"/>
                <a:cs typeface="Times New Roman"/>
              </a:rPr>
              <a:t>6 </a:t>
            </a:r>
            <a:r>
              <a:rPr sz="1069" spc="5" dirty="0">
                <a:latin typeface="Times New Roman"/>
                <a:cs typeface="Times New Roman"/>
              </a:rPr>
              <a:t>(or level order traversal), </a:t>
            </a:r>
            <a:r>
              <a:rPr sz="1069" dirty="0">
                <a:latin typeface="Times New Roman"/>
                <a:cs typeface="Times New Roman"/>
              </a:rPr>
              <a:t>its </a:t>
            </a:r>
            <a:r>
              <a:rPr sz="1069" spc="5" dirty="0">
                <a:latin typeface="Times New Roman"/>
                <a:cs typeface="Times New Roman"/>
              </a:rPr>
              <a:t>left child will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10" dirty="0">
                <a:latin typeface="Times New Roman"/>
                <a:cs typeface="Times New Roman"/>
              </a:rPr>
              <a:t>6 * 2 </a:t>
            </a:r>
            <a:r>
              <a:rPr sz="1069" spc="15" dirty="0">
                <a:latin typeface="Times New Roman"/>
                <a:cs typeface="Times New Roman"/>
              </a:rPr>
              <a:t>= </a:t>
            </a:r>
            <a:r>
              <a:rPr sz="1069" dirty="0">
                <a:latin typeface="Times New Roman"/>
                <a:cs typeface="Times New Roman"/>
              </a:rPr>
              <a:t>12</a:t>
            </a:r>
            <a:r>
              <a:rPr sz="1094" baseline="37037" dirty="0">
                <a:latin typeface="Times New Roman"/>
                <a:cs typeface="Times New Roman"/>
              </a:rPr>
              <a:t>th </a:t>
            </a:r>
            <a:r>
              <a:rPr sz="1069" spc="10" dirty="0">
                <a:latin typeface="Times New Roman"/>
                <a:cs typeface="Times New Roman"/>
              </a:rPr>
              <a:t>position node or 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value </a:t>
            </a:r>
            <a:r>
              <a:rPr sz="1069" spc="5" dirty="0">
                <a:latin typeface="Times New Roman"/>
                <a:cs typeface="Times New Roman"/>
              </a:rPr>
              <a:t>at </a:t>
            </a:r>
            <a:r>
              <a:rPr sz="1069" dirty="0">
                <a:latin typeface="Times New Roman"/>
                <a:cs typeface="Times New Roman"/>
              </a:rPr>
              <a:t>12</a:t>
            </a:r>
            <a:r>
              <a:rPr sz="1094" baseline="37037" dirty="0">
                <a:latin typeface="Times New Roman"/>
                <a:cs typeface="Times New Roman"/>
              </a:rPr>
              <a:t>th </a:t>
            </a:r>
            <a:r>
              <a:rPr sz="1069" spc="5" dirty="0">
                <a:latin typeface="Times New Roman"/>
                <a:cs typeface="Times New Roman"/>
              </a:rPr>
              <a:t>position in the array. </a:t>
            </a:r>
            <a:r>
              <a:rPr sz="1069" spc="10" dirty="0">
                <a:latin typeface="Times New Roman"/>
                <a:cs typeface="Times New Roman"/>
              </a:rPr>
              <a:t>Now, we </a:t>
            </a:r>
            <a:r>
              <a:rPr sz="1069" spc="5" dirty="0">
                <a:latin typeface="Times New Roman"/>
                <a:cs typeface="Times New Roman"/>
              </a:rPr>
              <a:t>see </a:t>
            </a:r>
            <a:r>
              <a:rPr sz="1069" spc="10" dirty="0">
                <a:latin typeface="Times New Roman"/>
                <a:cs typeface="Times New Roman"/>
              </a:rPr>
              <a:t>where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have </a:t>
            </a:r>
            <a:r>
              <a:rPr sz="1069" spc="5" dirty="0">
                <a:latin typeface="Times New Roman"/>
                <a:cs typeface="Times New Roman"/>
              </a:rPr>
              <a:t>to carry out  the </a:t>
            </a:r>
            <a:r>
              <a:rPr sz="1069" spc="10" dirty="0">
                <a:latin typeface="Times New Roman"/>
                <a:cs typeface="Times New Roman"/>
              </a:rPr>
              <a:t>exchange </a:t>
            </a:r>
            <a:r>
              <a:rPr sz="1069" spc="5" dirty="0">
                <a:latin typeface="Times New Roman"/>
                <a:cs typeface="Times New Roman"/>
              </a:rPr>
              <a:t>operation. </a:t>
            </a:r>
            <a:r>
              <a:rPr sz="1069" spc="15" dirty="0">
                <a:latin typeface="Times New Roman"/>
                <a:cs typeface="Times New Roman"/>
              </a:rPr>
              <a:t>As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parent of 15, the </a:t>
            </a:r>
            <a:r>
              <a:rPr sz="1069" spc="10" dirty="0">
                <a:latin typeface="Times New Roman"/>
                <a:cs typeface="Times New Roman"/>
              </a:rPr>
              <a:t>number 19 </a:t>
            </a:r>
            <a:r>
              <a:rPr sz="1069" spc="5" dirty="0">
                <a:latin typeface="Times New Roman"/>
                <a:cs typeface="Times New Roman"/>
              </a:rPr>
              <a:t>is greater </a:t>
            </a:r>
            <a:r>
              <a:rPr sz="1069" spc="10" dirty="0">
                <a:latin typeface="Times New Roman"/>
                <a:cs typeface="Times New Roman"/>
              </a:rPr>
              <a:t>than </a:t>
            </a:r>
            <a:r>
              <a:rPr sz="1069" dirty="0">
                <a:latin typeface="Times New Roman"/>
                <a:cs typeface="Times New Roman"/>
              </a:rPr>
              <a:t>it,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dirty="0">
                <a:latin typeface="Times New Roman"/>
                <a:cs typeface="Times New Roman"/>
              </a:rPr>
              <a:t>first  </a:t>
            </a:r>
            <a:r>
              <a:rPr sz="1069" spc="10" dirty="0">
                <a:latin typeface="Times New Roman"/>
                <a:cs typeface="Times New Roman"/>
              </a:rPr>
              <a:t>exchange will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10" dirty="0">
                <a:latin typeface="Times New Roman"/>
                <a:cs typeface="Times New Roman"/>
              </a:rPr>
              <a:t>among 19 and 15 </a:t>
            </a:r>
            <a:r>
              <a:rPr sz="1069" spc="5" dirty="0">
                <a:latin typeface="Times New Roman"/>
                <a:cs typeface="Times New Roman"/>
              </a:rPr>
              <a:t>as </a:t>
            </a:r>
            <a:r>
              <a:rPr sz="1069" spc="10" dirty="0">
                <a:latin typeface="Times New Roman"/>
                <a:cs typeface="Times New Roman"/>
              </a:rPr>
              <a:t>shown </a:t>
            </a:r>
            <a:r>
              <a:rPr sz="1069" spc="5" dirty="0">
                <a:latin typeface="Times New Roman"/>
                <a:cs typeface="Times New Roman"/>
              </a:rPr>
              <a:t>in the above figure. After exchange, </a:t>
            </a:r>
            <a:r>
              <a:rPr sz="1069" spc="10" dirty="0">
                <a:latin typeface="Times New Roman"/>
                <a:cs typeface="Times New Roman"/>
              </a:rPr>
              <a:t>the  new </a:t>
            </a:r>
            <a:r>
              <a:rPr sz="1069" spc="5" dirty="0">
                <a:latin typeface="Times New Roman"/>
                <a:cs typeface="Times New Roman"/>
              </a:rPr>
              <a:t>figure is </a:t>
            </a:r>
            <a:r>
              <a:rPr sz="1069" spc="10" dirty="0">
                <a:latin typeface="Times New Roman"/>
                <a:cs typeface="Times New Roman"/>
              </a:rPr>
              <a:t>shown </a:t>
            </a:r>
            <a:r>
              <a:rPr sz="1069" spc="5" dirty="0">
                <a:latin typeface="Times New Roman"/>
                <a:cs typeface="Times New Roman"/>
              </a:rPr>
              <a:t>in Fig</a:t>
            </a:r>
            <a:r>
              <a:rPr sz="1069" spc="-2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30.2.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1711756" y="5650866"/>
            <a:ext cx="4181913" cy="182159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" name="object 34"/>
          <p:cNvSpPr txBox="1"/>
          <p:nvPr/>
        </p:nvSpPr>
        <p:spPr>
          <a:xfrm>
            <a:off x="2812449" y="6198164"/>
            <a:ext cx="177800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53" dirty="0">
                <a:latin typeface="Arial"/>
                <a:cs typeface="Arial"/>
              </a:rPr>
              <a:t>14</a:t>
            </a:r>
            <a:endParaRPr sz="972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098662" y="6198164"/>
            <a:ext cx="177800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53" dirty="0">
                <a:latin typeface="Arial"/>
                <a:cs typeface="Arial"/>
              </a:rPr>
              <a:t>16</a:t>
            </a:r>
            <a:endParaRPr sz="972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570448" y="6672297"/>
            <a:ext cx="177800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53" dirty="0">
                <a:latin typeface="Arial"/>
                <a:cs typeface="Arial"/>
              </a:rPr>
              <a:t>15</a:t>
            </a:r>
            <a:endParaRPr sz="972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625394" y="6672297"/>
            <a:ext cx="177800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53" dirty="0">
                <a:latin typeface="Arial"/>
                <a:cs typeface="Arial"/>
              </a:rPr>
              <a:t>68</a:t>
            </a:r>
            <a:endParaRPr sz="972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383633" y="6672297"/>
            <a:ext cx="177800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53" dirty="0">
                <a:latin typeface="Arial"/>
                <a:cs typeface="Arial"/>
              </a:rPr>
              <a:t>21</a:t>
            </a:r>
            <a:endParaRPr sz="972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241268" y="6672297"/>
            <a:ext cx="177800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53" dirty="0">
                <a:latin typeface="Arial"/>
                <a:cs typeface="Arial"/>
              </a:rPr>
              <a:t>24</a:t>
            </a:r>
            <a:endParaRPr sz="972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801954" y="7224218"/>
            <a:ext cx="177800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53" dirty="0">
                <a:latin typeface="Arial"/>
                <a:cs typeface="Arial"/>
              </a:rPr>
              <a:t>65</a:t>
            </a:r>
            <a:endParaRPr sz="972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548713" y="7224218"/>
            <a:ext cx="177800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53" dirty="0">
                <a:latin typeface="Arial"/>
                <a:cs typeface="Arial"/>
              </a:rPr>
              <a:t>26</a:t>
            </a:r>
            <a:endParaRPr sz="972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779979" y="7224218"/>
            <a:ext cx="177800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53" dirty="0">
                <a:latin typeface="Arial"/>
                <a:cs typeface="Arial"/>
              </a:rPr>
              <a:t>31</a:t>
            </a:r>
            <a:endParaRPr sz="972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306710" y="7224218"/>
            <a:ext cx="177800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53" dirty="0">
                <a:latin typeface="Arial"/>
                <a:cs typeface="Arial"/>
              </a:rPr>
              <a:t>19</a:t>
            </a:r>
            <a:endParaRPr sz="972">
              <a:latin typeface="Arial"/>
              <a:cs typeface="Arial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1775504" y="7589041"/>
            <a:ext cx="3962559" cy="8737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5" name="object 45"/>
          <p:cNvSpPr txBox="1"/>
          <p:nvPr/>
        </p:nvSpPr>
        <p:spPr>
          <a:xfrm>
            <a:off x="1866406" y="8138406"/>
            <a:ext cx="83344" cy="1270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26" spc="-5" dirty="0">
                <a:latin typeface="Arial"/>
                <a:cs typeface="Arial"/>
              </a:rPr>
              <a:t>0</a:t>
            </a:r>
            <a:endParaRPr sz="826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096805" y="7971719"/>
            <a:ext cx="1210028" cy="3055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276571" algn="l"/>
                <a:tab pos="540179" algn="l"/>
                <a:tab pos="803168" algn="l"/>
                <a:tab pos="1066776" algn="l"/>
              </a:tabLst>
            </a:pPr>
            <a:r>
              <a:rPr sz="826" spc="49" dirty="0">
                <a:latin typeface="Arial"/>
                <a:cs typeface="Arial"/>
              </a:rPr>
              <a:t>1</a:t>
            </a:r>
            <a:r>
              <a:rPr sz="826" spc="-5" dirty="0">
                <a:latin typeface="Arial"/>
                <a:cs typeface="Arial"/>
              </a:rPr>
              <a:t>3</a:t>
            </a:r>
            <a:r>
              <a:rPr sz="826" dirty="0">
                <a:latin typeface="Arial"/>
                <a:cs typeface="Arial"/>
              </a:rPr>
              <a:t>	</a:t>
            </a:r>
            <a:r>
              <a:rPr sz="826" spc="34" dirty="0">
                <a:latin typeface="Arial"/>
                <a:cs typeface="Arial"/>
              </a:rPr>
              <a:t>1</a:t>
            </a:r>
            <a:r>
              <a:rPr sz="826" spc="-5" dirty="0">
                <a:latin typeface="Arial"/>
                <a:cs typeface="Arial"/>
              </a:rPr>
              <a:t>4</a:t>
            </a:r>
            <a:r>
              <a:rPr sz="826" dirty="0">
                <a:latin typeface="Arial"/>
                <a:cs typeface="Arial"/>
              </a:rPr>
              <a:t>	</a:t>
            </a:r>
            <a:r>
              <a:rPr sz="826" spc="34" dirty="0">
                <a:latin typeface="Arial"/>
                <a:cs typeface="Arial"/>
              </a:rPr>
              <a:t>1</a:t>
            </a:r>
            <a:r>
              <a:rPr sz="826" spc="-5" dirty="0">
                <a:latin typeface="Arial"/>
                <a:cs typeface="Arial"/>
              </a:rPr>
              <a:t>6</a:t>
            </a:r>
            <a:r>
              <a:rPr sz="826" dirty="0">
                <a:latin typeface="Arial"/>
                <a:cs typeface="Arial"/>
              </a:rPr>
              <a:t>	</a:t>
            </a:r>
            <a:r>
              <a:rPr sz="826" spc="34" dirty="0">
                <a:latin typeface="Arial"/>
                <a:cs typeface="Arial"/>
              </a:rPr>
              <a:t>2</a:t>
            </a:r>
            <a:r>
              <a:rPr sz="826" spc="-5" dirty="0">
                <a:latin typeface="Arial"/>
                <a:cs typeface="Arial"/>
              </a:rPr>
              <a:t>4</a:t>
            </a:r>
            <a:r>
              <a:rPr sz="826" dirty="0">
                <a:latin typeface="Arial"/>
                <a:cs typeface="Arial"/>
              </a:rPr>
              <a:t>	</a:t>
            </a:r>
            <a:r>
              <a:rPr sz="826" spc="49" dirty="0">
                <a:latin typeface="Arial"/>
                <a:cs typeface="Arial"/>
              </a:rPr>
              <a:t>21</a:t>
            </a:r>
            <a:endParaRPr sz="826">
              <a:latin typeface="Arial"/>
              <a:cs typeface="Arial"/>
            </a:endParaRPr>
          </a:p>
          <a:p>
            <a:pPr marL="45684">
              <a:spcBef>
                <a:spcPts val="408"/>
              </a:spcBef>
              <a:tabLst>
                <a:tab pos="309291" algn="l"/>
                <a:tab pos="572281" algn="l"/>
                <a:tab pos="835888" algn="l"/>
                <a:tab pos="1099495" algn="l"/>
              </a:tabLst>
            </a:pPr>
            <a:r>
              <a:rPr sz="1240" spc="-7" baseline="3267" dirty="0">
                <a:latin typeface="Arial"/>
                <a:cs typeface="Arial"/>
              </a:rPr>
              <a:t>1	</a:t>
            </a:r>
            <a:r>
              <a:rPr sz="826" spc="-5" dirty="0">
                <a:latin typeface="Arial"/>
                <a:cs typeface="Arial"/>
              </a:rPr>
              <a:t>2	3	4	5</a:t>
            </a:r>
            <a:endParaRPr sz="826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415488" y="7971719"/>
            <a:ext cx="2263863" cy="3184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276571" algn="l"/>
                <a:tab pos="540179" algn="l"/>
                <a:tab pos="803168" algn="l"/>
                <a:tab pos="1066776" algn="l"/>
                <a:tab pos="1330383" algn="l"/>
                <a:tab pos="1594607" algn="l"/>
              </a:tabLst>
            </a:pPr>
            <a:r>
              <a:rPr sz="826" spc="24" dirty="0">
                <a:latin typeface="Arial"/>
                <a:cs typeface="Arial"/>
              </a:rPr>
              <a:t>15	</a:t>
            </a:r>
            <a:r>
              <a:rPr sz="826" spc="19" dirty="0">
                <a:latin typeface="Arial"/>
                <a:cs typeface="Arial"/>
              </a:rPr>
              <a:t>68	65	26	</a:t>
            </a:r>
            <a:r>
              <a:rPr sz="826" spc="24" dirty="0">
                <a:latin typeface="Arial"/>
                <a:cs typeface="Arial"/>
              </a:rPr>
              <a:t>32	31	</a:t>
            </a:r>
            <a:r>
              <a:rPr sz="826" spc="49" dirty="0">
                <a:latin typeface="Arial"/>
                <a:cs typeface="Arial"/>
              </a:rPr>
              <a:t>19</a:t>
            </a:r>
            <a:endParaRPr sz="826">
              <a:latin typeface="Arial"/>
              <a:cs typeface="Arial"/>
            </a:endParaRPr>
          </a:p>
          <a:p>
            <a:pPr marL="45066">
              <a:spcBef>
                <a:spcPts val="471"/>
              </a:spcBef>
              <a:tabLst>
                <a:tab pos="309291" algn="l"/>
                <a:tab pos="572281" algn="l"/>
                <a:tab pos="835888" algn="l"/>
                <a:tab pos="1066776" algn="l"/>
                <a:tab pos="1330383" algn="l"/>
                <a:tab pos="1583495" algn="l"/>
                <a:tab pos="1858832" algn="l"/>
                <a:tab pos="2121822" algn="l"/>
              </a:tabLst>
            </a:pPr>
            <a:r>
              <a:rPr sz="1240" spc="-7" baseline="3267" dirty="0">
                <a:latin typeface="Arial"/>
                <a:cs typeface="Arial"/>
              </a:rPr>
              <a:t>6	7	8	9	</a:t>
            </a:r>
            <a:r>
              <a:rPr sz="1240" spc="73" baseline="3267" dirty="0">
                <a:latin typeface="Arial"/>
                <a:cs typeface="Arial"/>
              </a:rPr>
              <a:t>1</a:t>
            </a:r>
            <a:r>
              <a:rPr sz="1240" spc="-7" baseline="3267" dirty="0">
                <a:latin typeface="Arial"/>
                <a:cs typeface="Arial"/>
              </a:rPr>
              <a:t>0</a:t>
            </a:r>
            <a:r>
              <a:rPr sz="1240" baseline="3267" dirty="0">
                <a:latin typeface="Arial"/>
                <a:cs typeface="Arial"/>
              </a:rPr>
              <a:t>	</a:t>
            </a:r>
            <a:r>
              <a:rPr sz="1240" spc="73" baseline="3267" dirty="0">
                <a:latin typeface="Arial"/>
                <a:cs typeface="Arial"/>
              </a:rPr>
              <a:t>1</a:t>
            </a:r>
            <a:r>
              <a:rPr sz="1240" spc="-7" baseline="3267" dirty="0">
                <a:latin typeface="Arial"/>
                <a:cs typeface="Arial"/>
              </a:rPr>
              <a:t>1</a:t>
            </a:r>
            <a:r>
              <a:rPr sz="1240" baseline="3267" dirty="0">
                <a:latin typeface="Arial"/>
                <a:cs typeface="Arial"/>
              </a:rPr>
              <a:t>	</a:t>
            </a:r>
            <a:r>
              <a:rPr sz="826" spc="49" dirty="0">
                <a:latin typeface="Arial"/>
                <a:cs typeface="Arial"/>
              </a:rPr>
              <a:t>1</a:t>
            </a:r>
            <a:r>
              <a:rPr sz="826" spc="-5" dirty="0">
                <a:latin typeface="Arial"/>
                <a:cs typeface="Arial"/>
              </a:rPr>
              <a:t>2</a:t>
            </a:r>
            <a:r>
              <a:rPr sz="826" dirty="0">
                <a:latin typeface="Arial"/>
                <a:cs typeface="Arial"/>
              </a:rPr>
              <a:t>	</a:t>
            </a:r>
            <a:r>
              <a:rPr sz="826" spc="34" dirty="0">
                <a:latin typeface="Arial"/>
                <a:cs typeface="Arial"/>
              </a:rPr>
              <a:t>1</a:t>
            </a:r>
            <a:r>
              <a:rPr sz="826" spc="-5" dirty="0">
                <a:latin typeface="Arial"/>
                <a:cs typeface="Arial"/>
              </a:rPr>
              <a:t>3</a:t>
            </a:r>
            <a:r>
              <a:rPr sz="826" dirty="0">
                <a:latin typeface="Arial"/>
                <a:cs typeface="Arial"/>
              </a:rPr>
              <a:t>	</a:t>
            </a:r>
            <a:r>
              <a:rPr sz="826" spc="34" dirty="0">
                <a:latin typeface="Arial"/>
                <a:cs typeface="Arial"/>
              </a:rPr>
              <a:t>14</a:t>
            </a:r>
            <a:endParaRPr sz="826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364122" y="5825524"/>
            <a:ext cx="773553" cy="2541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826" spc="34" dirty="0">
                <a:latin typeface="Arial"/>
                <a:cs typeface="Arial"/>
              </a:rPr>
              <a:t>Insert</a:t>
            </a:r>
            <a:r>
              <a:rPr sz="826" spc="-29" dirty="0">
                <a:latin typeface="Arial"/>
                <a:cs typeface="Arial"/>
              </a:rPr>
              <a:t> </a:t>
            </a:r>
            <a:r>
              <a:rPr sz="826" spc="29" dirty="0">
                <a:latin typeface="Arial"/>
                <a:cs typeface="Arial"/>
              </a:rPr>
              <a:t>(15)</a:t>
            </a:r>
            <a:endParaRPr sz="826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826" spc="29" dirty="0">
                <a:latin typeface="Arial"/>
                <a:cs typeface="Arial"/>
              </a:rPr>
              <a:t>with</a:t>
            </a:r>
            <a:r>
              <a:rPr sz="826" spc="-15" dirty="0">
                <a:latin typeface="Arial"/>
                <a:cs typeface="Arial"/>
              </a:rPr>
              <a:t> </a:t>
            </a:r>
            <a:r>
              <a:rPr sz="826" spc="49" dirty="0">
                <a:latin typeface="Arial"/>
                <a:cs typeface="Arial"/>
              </a:rPr>
              <a:t>exchange</a:t>
            </a:r>
            <a:endParaRPr sz="826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3793314" y="5728476"/>
            <a:ext cx="382764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218541" algn="l"/>
              </a:tabLst>
            </a:pPr>
            <a:r>
              <a:rPr sz="826" spc="-5" dirty="0">
                <a:latin typeface="Arial"/>
                <a:cs typeface="Arial"/>
              </a:rPr>
              <a:t>1	</a:t>
            </a:r>
            <a:r>
              <a:rPr sz="1458" spc="73" baseline="2777" dirty="0">
                <a:latin typeface="Arial"/>
                <a:cs typeface="Arial"/>
              </a:rPr>
              <a:t>13</a:t>
            </a:r>
            <a:endParaRPr sz="1458" baseline="2777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2636132" y="6124080"/>
            <a:ext cx="83344" cy="1270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26" spc="-5" dirty="0">
                <a:latin typeface="Arial"/>
                <a:cs typeface="Arial"/>
              </a:rPr>
              <a:t>2</a:t>
            </a:r>
            <a:endParaRPr sz="826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4908256" y="6141860"/>
            <a:ext cx="83344" cy="1270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26" spc="-5" dirty="0">
                <a:latin typeface="Arial"/>
                <a:cs typeface="Arial"/>
              </a:rPr>
              <a:t>3</a:t>
            </a:r>
            <a:endParaRPr sz="826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2056801" y="6654518"/>
            <a:ext cx="83344" cy="1270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26" spc="-5" dirty="0">
                <a:latin typeface="Arial"/>
                <a:cs typeface="Arial"/>
              </a:rPr>
              <a:t>4</a:t>
            </a:r>
            <a:endParaRPr sz="826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3193979" y="6676743"/>
            <a:ext cx="83344" cy="1270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26" spc="-5" dirty="0">
                <a:latin typeface="Arial"/>
                <a:cs typeface="Arial"/>
              </a:rPr>
              <a:t>5</a:t>
            </a:r>
            <a:endParaRPr sz="826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4381515" y="6676743"/>
            <a:ext cx="83344" cy="1270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26" spc="-5" dirty="0">
                <a:latin typeface="Arial"/>
                <a:cs typeface="Arial"/>
              </a:rPr>
              <a:t>6</a:t>
            </a:r>
            <a:endParaRPr sz="826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5435706" y="6676743"/>
            <a:ext cx="83344" cy="1270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26" spc="-5" dirty="0">
                <a:latin typeface="Arial"/>
                <a:cs typeface="Arial"/>
              </a:rPr>
              <a:t>7</a:t>
            </a:r>
            <a:endParaRPr sz="826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1625636" y="7150123"/>
            <a:ext cx="83344" cy="1270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26" spc="-5" dirty="0">
                <a:latin typeface="Arial"/>
                <a:cs typeface="Arial"/>
              </a:rPr>
              <a:t>8</a:t>
            </a:r>
            <a:endParaRPr sz="826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2328670" y="7150123"/>
            <a:ext cx="83344" cy="1270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26" spc="-5" dirty="0">
                <a:latin typeface="Arial"/>
                <a:cs typeface="Arial"/>
              </a:rPr>
              <a:t>9</a:t>
            </a:r>
            <a:endParaRPr sz="826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2801338" y="7127897"/>
            <a:ext cx="364243" cy="2555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875"/>
              </a:lnSpc>
            </a:pPr>
            <a:r>
              <a:rPr sz="826" spc="49" dirty="0">
                <a:latin typeface="Arial"/>
                <a:cs typeface="Arial"/>
              </a:rPr>
              <a:t>10</a:t>
            </a:r>
            <a:endParaRPr sz="826">
              <a:latin typeface="Arial"/>
              <a:cs typeface="Arial"/>
            </a:endParaRPr>
          </a:p>
          <a:p>
            <a:pPr marL="198786">
              <a:lnSpc>
                <a:spcPts val="1050"/>
              </a:lnSpc>
            </a:pPr>
            <a:r>
              <a:rPr sz="972" spc="53" dirty="0">
                <a:latin typeface="Arial"/>
                <a:cs typeface="Arial"/>
              </a:rPr>
              <a:t>32</a:t>
            </a:r>
            <a:endParaRPr sz="972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3548839" y="7158272"/>
            <a:ext cx="155575" cy="1270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26" spc="49" dirty="0">
                <a:latin typeface="Arial"/>
                <a:cs typeface="Arial"/>
              </a:rPr>
              <a:t>11</a:t>
            </a:r>
            <a:endParaRPr sz="826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4084460" y="7150123"/>
            <a:ext cx="155575" cy="1270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26" spc="49" dirty="0">
                <a:latin typeface="Arial"/>
                <a:cs typeface="Arial"/>
              </a:rPr>
              <a:t>12</a:t>
            </a:r>
            <a:endParaRPr sz="826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1352280" y="8536235"/>
            <a:ext cx="4852458" cy="6462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788969" algn="ctr"/>
            <a:r>
              <a:rPr sz="972" b="1" spc="29" dirty="0">
                <a:latin typeface="Arial"/>
                <a:cs typeface="Arial"/>
              </a:rPr>
              <a:t>Fig</a:t>
            </a:r>
            <a:r>
              <a:rPr sz="972" b="1" spc="10" dirty="0">
                <a:latin typeface="Arial"/>
                <a:cs typeface="Arial"/>
              </a:rPr>
              <a:t> </a:t>
            </a:r>
            <a:r>
              <a:rPr sz="972" b="1" spc="34" dirty="0">
                <a:latin typeface="Arial"/>
                <a:cs typeface="Arial"/>
              </a:rPr>
              <a:t>30.2</a:t>
            </a:r>
            <a:endParaRPr sz="972">
              <a:latin typeface="Arial"/>
              <a:cs typeface="Arial"/>
            </a:endParaRPr>
          </a:p>
          <a:p>
            <a:pPr marL="12347" marR="4939" algn="just">
              <a:lnSpc>
                <a:spcPct val="98400"/>
              </a:lnSpc>
              <a:spcBef>
                <a:spcPts val="146"/>
              </a:spcBef>
            </a:pPr>
            <a:r>
              <a:rPr sz="1069" spc="15" dirty="0">
                <a:latin typeface="Times New Roman"/>
                <a:cs typeface="Times New Roman"/>
              </a:rPr>
              <a:t>You </a:t>
            </a:r>
            <a:r>
              <a:rPr sz="1069" spc="10" dirty="0">
                <a:latin typeface="Times New Roman"/>
                <a:cs typeface="Times New Roman"/>
              </a:rPr>
              <a:t>can </a:t>
            </a:r>
            <a:r>
              <a:rPr sz="1069" spc="5" dirty="0">
                <a:latin typeface="Times New Roman"/>
                <a:cs typeface="Times New Roman"/>
              </a:rPr>
              <a:t>see that both </a:t>
            </a:r>
            <a:r>
              <a:rPr sz="1069" spc="10" dirty="0">
                <a:latin typeface="Times New Roman"/>
                <a:cs typeface="Times New Roman"/>
              </a:rPr>
              <a:t>the elements have exchanged </a:t>
            </a:r>
            <a:r>
              <a:rPr sz="1069" spc="5" dirty="0">
                <a:latin typeface="Times New Roman"/>
                <a:cs typeface="Times New Roman"/>
              </a:rPr>
              <a:t>positions </a:t>
            </a:r>
            <a:r>
              <a:rPr sz="1069" dirty="0">
                <a:latin typeface="Times New Roman"/>
                <a:cs typeface="Times New Roman"/>
              </a:rPr>
              <a:t>i.e. </a:t>
            </a:r>
            <a:r>
              <a:rPr sz="1069" spc="15" dirty="0">
                <a:latin typeface="Times New Roman"/>
                <a:cs typeface="Times New Roman"/>
              </a:rPr>
              <a:t>19 </a:t>
            </a:r>
            <a:r>
              <a:rPr sz="1069" spc="5" dirty="0">
                <a:latin typeface="Times New Roman"/>
                <a:cs typeface="Times New Roman"/>
              </a:rPr>
              <a:t>has </a:t>
            </a:r>
            <a:r>
              <a:rPr sz="1069" spc="10" dirty="0">
                <a:latin typeface="Times New Roman"/>
                <a:cs typeface="Times New Roman"/>
              </a:rPr>
              <a:t>come down  and 15 gone up. </a:t>
            </a:r>
            <a:r>
              <a:rPr sz="1069" spc="15" dirty="0">
                <a:latin typeface="Times New Roman"/>
                <a:cs typeface="Times New Roman"/>
              </a:rPr>
              <a:t>But </a:t>
            </a:r>
            <a:r>
              <a:rPr sz="1069" spc="10" dirty="0">
                <a:latin typeface="Times New Roman"/>
                <a:cs typeface="Times New Roman"/>
              </a:rPr>
              <a:t>number 15 </a:t>
            </a:r>
            <a:r>
              <a:rPr sz="1069" spc="5" dirty="0">
                <a:latin typeface="Times New Roman"/>
                <a:cs typeface="Times New Roman"/>
              </a:rPr>
              <a:t>is still less </a:t>
            </a:r>
            <a:r>
              <a:rPr sz="1069" spc="10" dirty="0">
                <a:latin typeface="Times New Roman"/>
                <a:cs typeface="Times New Roman"/>
              </a:rPr>
              <a:t>than </a:t>
            </a:r>
            <a:r>
              <a:rPr sz="1069" spc="5" dirty="0">
                <a:latin typeface="Times New Roman"/>
                <a:cs typeface="Times New Roman"/>
              </a:rPr>
              <a:t>its </a:t>
            </a:r>
            <a:r>
              <a:rPr sz="1069" spc="10" dirty="0">
                <a:latin typeface="Times New Roman"/>
                <a:cs typeface="Times New Roman"/>
              </a:rPr>
              <a:t>parent 16, so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will </a:t>
            </a:r>
            <a:r>
              <a:rPr sz="1069" spc="15" dirty="0">
                <a:latin typeface="Times New Roman"/>
                <a:cs typeface="Times New Roman"/>
              </a:rPr>
              <a:t>have </a:t>
            </a:r>
            <a:r>
              <a:rPr sz="1069" spc="10" dirty="0">
                <a:latin typeface="Times New Roman"/>
                <a:cs typeface="Times New Roman"/>
              </a:rPr>
              <a:t>another  exchange</a:t>
            </a:r>
            <a:r>
              <a:rPr sz="1069" spc="-5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operation.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3" name="object 63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54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233845806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6"/>
            <a:ext cx="140696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CS301 – Data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43804" y="868856"/>
            <a:ext cx="86615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30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07183" y="1305016"/>
            <a:ext cx="4126577" cy="19900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2793189" y="1908492"/>
            <a:ext cx="175948" cy="1570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21" spc="19" dirty="0">
                <a:latin typeface="Arial"/>
                <a:cs typeface="Arial"/>
              </a:rPr>
              <a:t>14</a:t>
            </a:r>
            <a:endParaRPr sz="1021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49027" y="1908492"/>
            <a:ext cx="175948" cy="1570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21" spc="19" dirty="0">
                <a:latin typeface="Arial"/>
                <a:cs typeface="Arial"/>
              </a:rPr>
              <a:t>15</a:t>
            </a:r>
            <a:endParaRPr sz="1021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28220" y="2425593"/>
            <a:ext cx="174713" cy="1570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21" spc="15" dirty="0">
                <a:latin typeface="Arial"/>
                <a:cs typeface="Arial"/>
              </a:rPr>
              <a:t>16</a:t>
            </a:r>
            <a:endParaRPr sz="1021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69092" y="2425593"/>
            <a:ext cx="174713" cy="1570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21" spc="15" dirty="0">
                <a:latin typeface="Arial"/>
                <a:cs typeface="Arial"/>
              </a:rPr>
              <a:t>68</a:t>
            </a:r>
            <a:endParaRPr sz="1021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56963" y="2425593"/>
            <a:ext cx="174713" cy="1570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21" spc="15" dirty="0">
                <a:latin typeface="Arial"/>
                <a:cs typeface="Arial"/>
              </a:rPr>
              <a:t>21</a:t>
            </a:r>
            <a:endParaRPr sz="1021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30155" y="2425593"/>
            <a:ext cx="174713" cy="1570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21" spc="15" dirty="0">
                <a:latin typeface="Arial"/>
                <a:cs typeface="Arial"/>
              </a:rPr>
              <a:t>24</a:t>
            </a:r>
            <a:endParaRPr sz="1021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96027" y="3029373"/>
            <a:ext cx="175948" cy="1570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21" spc="19" dirty="0">
                <a:latin typeface="Arial"/>
                <a:cs typeface="Arial"/>
              </a:rPr>
              <a:t>65</a:t>
            </a:r>
            <a:endParaRPr sz="1021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33157" y="3029373"/>
            <a:ext cx="174713" cy="1570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21" spc="15" dirty="0">
                <a:latin typeface="Arial"/>
                <a:cs typeface="Arial"/>
              </a:rPr>
              <a:t>26</a:t>
            </a:r>
            <a:endParaRPr sz="1021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748122" y="3029373"/>
            <a:ext cx="174713" cy="1570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21" spc="15" dirty="0">
                <a:latin typeface="Arial"/>
                <a:cs typeface="Arial"/>
              </a:rPr>
              <a:t>31</a:t>
            </a:r>
            <a:endParaRPr sz="1021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268187" y="3029373"/>
            <a:ext cx="174713" cy="1570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21" spc="15" dirty="0">
                <a:latin typeface="Arial"/>
                <a:cs typeface="Arial"/>
              </a:rPr>
              <a:t>19</a:t>
            </a:r>
            <a:endParaRPr sz="1021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727186" y="3383795"/>
            <a:ext cx="3910253" cy="95506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" name="object 16"/>
          <p:cNvSpPr txBox="1"/>
          <p:nvPr/>
        </p:nvSpPr>
        <p:spPr>
          <a:xfrm>
            <a:off x="1816029" y="3988011"/>
            <a:ext cx="88900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5" dirty="0">
                <a:latin typeface="Arial"/>
                <a:cs typeface="Arial"/>
              </a:rPr>
              <a:t>0</a:t>
            </a:r>
            <a:endParaRPr sz="875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043466" y="3805767"/>
            <a:ext cx="2756517" cy="3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272867" algn="l"/>
                <a:tab pos="532770" algn="l"/>
                <a:tab pos="793291" algn="l"/>
                <a:tab pos="1052577" algn="l"/>
                <a:tab pos="1313714" algn="l"/>
                <a:tab pos="1573618" algn="l"/>
                <a:tab pos="1834138" algn="l"/>
                <a:tab pos="2094658" algn="l"/>
                <a:tab pos="2354561" algn="l"/>
                <a:tab pos="2614465" algn="l"/>
              </a:tabLst>
            </a:pPr>
            <a:r>
              <a:rPr sz="875" spc="19" dirty="0">
                <a:latin typeface="Arial"/>
                <a:cs typeface="Arial"/>
              </a:rPr>
              <a:t>1</a:t>
            </a:r>
            <a:r>
              <a:rPr sz="875" spc="15" dirty="0">
                <a:latin typeface="Arial"/>
                <a:cs typeface="Arial"/>
              </a:rPr>
              <a:t>3</a:t>
            </a:r>
            <a:r>
              <a:rPr sz="875" dirty="0">
                <a:latin typeface="Arial"/>
                <a:cs typeface="Arial"/>
              </a:rPr>
              <a:t>	</a:t>
            </a:r>
            <a:r>
              <a:rPr sz="875" spc="15" dirty="0">
                <a:latin typeface="Arial"/>
                <a:cs typeface="Arial"/>
              </a:rPr>
              <a:t>14</a:t>
            </a:r>
            <a:r>
              <a:rPr sz="875" dirty="0">
                <a:latin typeface="Arial"/>
                <a:cs typeface="Arial"/>
              </a:rPr>
              <a:t>	</a:t>
            </a:r>
            <a:r>
              <a:rPr sz="875" spc="19" dirty="0">
                <a:latin typeface="Arial"/>
                <a:cs typeface="Arial"/>
              </a:rPr>
              <a:t>1</a:t>
            </a:r>
            <a:r>
              <a:rPr sz="875" spc="15" dirty="0">
                <a:latin typeface="Arial"/>
                <a:cs typeface="Arial"/>
              </a:rPr>
              <a:t>5</a:t>
            </a:r>
            <a:r>
              <a:rPr sz="875" dirty="0">
                <a:latin typeface="Arial"/>
                <a:cs typeface="Arial"/>
              </a:rPr>
              <a:t>	</a:t>
            </a:r>
            <a:r>
              <a:rPr sz="875" spc="15" dirty="0">
                <a:latin typeface="Arial"/>
                <a:cs typeface="Arial"/>
              </a:rPr>
              <a:t>24</a:t>
            </a:r>
            <a:r>
              <a:rPr sz="875" dirty="0">
                <a:latin typeface="Arial"/>
                <a:cs typeface="Arial"/>
              </a:rPr>
              <a:t>	</a:t>
            </a:r>
            <a:r>
              <a:rPr sz="875" spc="19" dirty="0">
                <a:latin typeface="Arial"/>
                <a:cs typeface="Arial"/>
              </a:rPr>
              <a:t>2</a:t>
            </a:r>
            <a:r>
              <a:rPr sz="875" spc="15" dirty="0">
                <a:latin typeface="Arial"/>
                <a:cs typeface="Arial"/>
              </a:rPr>
              <a:t>1</a:t>
            </a:r>
            <a:r>
              <a:rPr sz="875" dirty="0">
                <a:latin typeface="Arial"/>
                <a:cs typeface="Arial"/>
              </a:rPr>
              <a:t>	</a:t>
            </a:r>
            <a:r>
              <a:rPr sz="875" spc="15" dirty="0">
                <a:latin typeface="Arial"/>
                <a:cs typeface="Arial"/>
              </a:rPr>
              <a:t>16</a:t>
            </a:r>
            <a:r>
              <a:rPr sz="875" dirty="0">
                <a:latin typeface="Arial"/>
                <a:cs typeface="Arial"/>
              </a:rPr>
              <a:t>	</a:t>
            </a:r>
            <a:r>
              <a:rPr sz="875" spc="19" dirty="0">
                <a:latin typeface="Arial"/>
                <a:cs typeface="Arial"/>
              </a:rPr>
              <a:t>6</a:t>
            </a:r>
            <a:r>
              <a:rPr sz="875" spc="15" dirty="0">
                <a:latin typeface="Arial"/>
                <a:cs typeface="Arial"/>
              </a:rPr>
              <a:t>8</a:t>
            </a:r>
            <a:r>
              <a:rPr sz="875" dirty="0">
                <a:latin typeface="Arial"/>
                <a:cs typeface="Arial"/>
              </a:rPr>
              <a:t>	</a:t>
            </a:r>
            <a:r>
              <a:rPr sz="875" spc="15" dirty="0">
                <a:latin typeface="Arial"/>
                <a:cs typeface="Arial"/>
              </a:rPr>
              <a:t>65</a:t>
            </a:r>
            <a:r>
              <a:rPr sz="875" dirty="0">
                <a:latin typeface="Arial"/>
                <a:cs typeface="Arial"/>
              </a:rPr>
              <a:t>	</a:t>
            </a:r>
            <a:r>
              <a:rPr sz="875" spc="19" dirty="0">
                <a:latin typeface="Arial"/>
                <a:cs typeface="Arial"/>
              </a:rPr>
              <a:t>2</a:t>
            </a:r>
            <a:r>
              <a:rPr sz="875" spc="15" dirty="0">
                <a:latin typeface="Arial"/>
                <a:cs typeface="Arial"/>
              </a:rPr>
              <a:t>6</a:t>
            </a:r>
            <a:r>
              <a:rPr sz="875" dirty="0">
                <a:latin typeface="Arial"/>
                <a:cs typeface="Arial"/>
              </a:rPr>
              <a:t>	</a:t>
            </a:r>
            <a:r>
              <a:rPr sz="875" spc="15" dirty="0">
                <a:latin typeface="Arial"/>
                <a:cs typeface="Arial"/>
              </a:rPr>
              <a:t>32</a:t>
            </a:r>
            <a:r>
              <a:rPr sz="875" dirty="0">
                <a:latin typeface="Arial"/>
                <a:cs typeface="Arial"/>
              </a:rPr>
              <a:t>	</a:t>
            </a:r>
            <a:r>
              <a:rPr sz="875" spc="19" dirty="0">
                <a:latin typeface="Arial"/>
                <a:cs typeface="Arial"/>
              </a:rPr>
              <a:t>31</a:t>
            </a:r>
            <a:endParaRPr sz="875">
              <a:latin typeface="Arial"/>
              <a:cs typeface="Arial"/>
            </a:endParaRPr>
          </a:p>
          <a:p>
            <a:pPr marL="44449">
              <a:spcBef>
                <a:spcPts val="476"/>
              </a:spcBef>
              <a:tabLst>
                <a:tab pos="305587" algn="l"/>
                <a:tab pos="565490" algn="l"/>
                <a:tab pos="825392" algn="l"/>
                <a:tab pos="1085296" algn="l"/>
                <a:tab pos="1346434" algn="l"/>
                <a:tab pos="1606337" algn="l"/>
                <a:tab pos="1866856" algn="l"/>
                <a:tab pos="2126143" algn="l"/>
                <a:tab pos="2354561" algn="l"/>
                <a:tab pos="2614465" algn="l"/>
              </a:tabLst>
            </a:pPr>
            <a:r>
              <a:rPr sz="1312" spc="21" baseline="3086" dirty="0">
                <a:latin typeface="Arial"/>
                <a:cs typeface="Arial"/>
              </a:rPr>
              <a:t>1	</a:t>
            </a:r>
            <a:r>
              <a:rPr sz="875" spc="15" dirty="0">
                <a:latin typeface="Arial"/>
                <a:cs typeface="Arial"/>
              </a:rPr>
              <a:t>2	3	4	5	6	7	8	9	10	</a:t>
            </a:r>
            <a:r>
              <a:rPr sz="875" spc="19" dirty="0">
                <a:latin typeface="Arial"/>
                <a:cs typeface="Arial"/>
              </a:rPr>
              <a:t>11</a:t>
            </a:r>
            <a:endParaRPr sz="875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895674" y="3805767"/>
            <a:ext cx="684036" cy="3494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842"/>
            <a:r>
              <a:rPr sz="875" spc="15" dirty="0">
                <a:latin typeface="Arial"/>
                <a:cs typeface="Arial"/>
              </a:rPr>
              <a:t>19</a:t>
            </a:r>
            <a:endParaRPr sz="875">
              <a:latin typeface="Arial"/>
              <a:cs typeface="Arial"/>
            </a:endParaRPr>
          </a:p>
          <a:p>
            <a:pPr marL="12347">
              <a:spcBef>
                <a:spcPts val="554"/>
              </a:spcBef>
              <a:tabLst>
                <a:tab pos="283362" algn="l"/>
                <a:tab pos="543883" algn="l"/>
              </a:tabLst>
            </a:pPr>
            <a:r>
              <a:rPr sz="875" spc="15" dirty="0">
                <a:latin typeface="Arial"/>
                <a:cs typeface="Arial"/>
              </a:rPr>
              <a:t>12	</a:t>
            </a:r>
            <a:r>
              <a:rPr sz="875" spc="19" dirty="0">
                <a:latin typeface="Arial"/>
                <a:cs typeface="Arial"/>
              </a:rPr>
              <a:t>1</a:t>
            </a:r>
            <a:r>
              <a:rPr sz="875" spc="15" dirty="0">
                <a:latin typeface="Arial"/>
                <a:cs typeface="Arial"/>
              </a:rPr>
              <a:t>3</a:t>
            </a:r>
            <a:r>
              <a:rPr sz="875" dirty="0">
                <a:latin typeface="Arial"/>
                <a:cs typeface="Arial"/>
              </a:rPr>
              <a:t>	</a:t>
            </a:r>
            <a:r>
              <a:rPr sz="875" spc="15" dirty="0">
                <a:latin typeface="Arial"/>
                <a:cs typeface="Arial"/>
              </a:rPr>
              <a:t>14</a:t>
            </a:r>
            <a:endParaRPr sz="875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364122" y="1494410"/>
            <a:ext cx="762441" cy="2773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indent="105566">
              <a:lnSpc>
                <a:spcPct val="103299"/>
              </a:lnSpc>
            </a:pPr>
            <a:r>
              <a:rPr sz="875" spc="10" dirty="0">
                <a:latin typeface="Arial"/>
                <a:cs typeface="Arial"/>
              </a:rPr>
              <a:t>Insert (15)  with</a:t>
            </a:r>
            <a:r>
              <a:rPr sz="875" spc="-53" dirty="0">
                <a:latin typeface="Arial"/>
                <a:cs typeface="Arial"/>
              </a:rPr>
              <a:t> </a:t>
            </a:r>
            <a:r>
              <a:rPr sz="875" spc="15" dirty="0">
                <a:latin typeface="Arial"/>
                <a:cs typeface="Arial"/>
              </a:rPr>
              <a:t>exchange</a:t>
            </a:r>
            <a:endParaRPr sz="875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760717" y="1395096"/>
            <a:ext cx="379677" cy="1570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5" dirty="0">
                <a:latin typeface="Arial"/>
                <a:cs typeface="Arial"/>
              </a:rPr>
              <a:t>1  </a:t>
            </a:r>
            <a:r>
              <a:rPr sz="875" spc="92" dirty="0">
                <a:latin typeface="Arial"/>
                <a:cs typeface="Arial"/>
              </a:rPr>
              <a:t> </a:t>
            </a:r>
            <a:r>
              <a:rPr sz="1531" spc="29" baseline="2645" dirty="0">
                <a:latin typeface="Arial"/>
                <a:cs typeface="Arial"/>
              </a:rPr>
              <a:t>13</a:t>
            </a:r>
            <a:endParaRPr sz="1531" baseline="2645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619092" y="1824790"/>
            <a:ext cx="88900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5" dirty="0">
                <a:latin typeface="Arial"/>
                <a:cs typeface="Arial"/>
              </a:rPr>
              <a:t>2</a:t>
            </a:r>
            <a:endParaRPr sz="875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861594" y="1844792"/>
            <a:ext cx="88900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5" dirty="0">
                <a:latin typeface="Arial"/>
                <a:cs typeface="Arial"/>
              </a:rPr>
              <a:t>3</a:t>
            </a:r>
            <a:endParaRPr sz="875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047181" y="2404863"/>
            <a:ext cx="88900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5" dirty="0">
                <a:latin typeface="Arial"/>
                <a:cs typeface="Arial"/>
              </a:rPr>
              <a:t>4</a:t>
            </a:r>
            <a:endParaRPr sz="875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169532" y="2429310"/>
            <a:ext cx="88900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5" dirty="0">
                <a:latin typeface="Arial"/>
                <a:cs typeface="Arial"/>
              </a:rPr>
              <a:t>5</a:t>
            </a:r>
            <a:endParaRPr sz="875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341509" y="2429310"/>
            <a:ext cx="88900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5" dirty="0">
                <a:latin typeface="Arial"/>
                <a:cs typeface="Arial"/>
              </a:rPr>
              <a:t>6</a:t>
            </a:r>
            <a:endParaRPr sz="875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382366" y="2429310"/>
            <a:ext cx="88900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5" dirty="0">
                <a:latin typeface="Arial"/>
                <a:cs typeface="Arial"/>
              </a:rPr>
              <a:t>7</a:t>
            </a:r>
            <a:endParaRPr sz="875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621931" y="2945671"/>
            <a:ext cx="88900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5" dirty="0">
                <a:latin typeface="Arial"/>
                <a:cs typeface="Arial"/>
              </a:rPr>
              <a:t>8</a:t>
            </a:r>
            <a:endParaRPr sz="875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316075" y="2945671"/>
            <a:ext cx="88900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5" dirty="0">
                <a:latin typeface="Arial"/>
                <a:cs typeface="Arial"/>
              </a:rPr>
              <a:t>9</a:t>
            </a:r>
            <a:endParaRPr sz="875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782076" y="2921964"/>
            <a:ext cx="360539" cy="256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948"/>
              </a:lnSpc>
            </a:pPr>
            <a:r>
              <a:rPr sz="875" spc="19" dirty="0">
                <a:latin typeface="Arial"/>
                <a:cs typeface="Arial"/>
              </a:rPr>
              <a:t>10</a:t>
            </a:r>
            <a:endParaRPr sz="875">
              <a:latin typeface="Arial"/>
              <a:cs typeface="Arial"/>
            </a:endParaRPr>
          </a:p>
          <a:p>
            <a:pPr marL="196316">
              <a:lnSpc>
                <a:spcPts val="1123"/>
              </a:lnSpc>
            </a:pPr>
            <a:r>
              <a:rPr sz="1021" spc="19" dirty="0">
                <a:latin typeface="Arial"/>
                <a:cs typeface="Arial"/>
              </a:rPr>
              <a:t>32</a:t>
            </a:r>
            <a:endParaRPr sz="1021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519946" y="2955302"/>
            <a:ext cx="152488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5" dirty="0">
                <a:latin typeface="Arial"/>
                <a:cs typeface="Arial"/>
              </a:rPr>
              <a:t>11</a:t>
            </a:r>
            <a:endParaRPr sz="875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048160" y="2945671"/>
            <a:ext cx="153723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9" dirty="0">
                <a:latin typeface="Arial"/>
                <a:cs typeface="Arial"/>
              </a:rPr>
              <a:t>12</a:t>
            </a:r>
            <a:endParaRPr sz="875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352280" y="4423621"/>
            <a:ext cx="4851841" cy="9920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920464" algn="ctr"/>
            <a:r>
              <a:rPr sz="1021" b="1" spc="15" dirty="0">
                <a:latin typeface="Arial"/>
                <a:cs typeface="Arial"/>
              </a:rPr>
              <a:t>Fig</a:t>
            </a:r>
            <a:r>
              <a:rPr sz="1021" b="1" spc="-68" dirty="0">
                <a:latin typeface="Arial"/>
                <a:cs typeface="Arial"/>
              </a:rPr>
              <a:t> </a:t>
            </a:r>
            <a:r>
              <a:rPr sz="1021" b="1" spc="19" dirty="0">
                <a:latin typeface="Arial"/>
                <a:cs typeface="Arial"/>
              </a:rPr>
              <a:t>30.3</a:t>
            </a:r>
            <a:endParaRPr sz="1021">
              <a:latin typeface="Arial"/>
              <a:cs typeface="Arial"/>
            </a:endParaRPr>
          </a:p>
          <a:p>
            <a:pPr>
              <a:spcBef>
                <a:spcPts val="39"/>
              </a:spcBef>
            </a:pPr>
            <a:endParaRPr sz="1215">
              <a:latin typeface="Times New Roman"/>
              <a:cs typeface="Times New Roman"/>
            </a:endParaRPr>
          </a:p>
          <a:p>
            <a:pPr marL="12347" marR="4939" algn="just">
              <a:lnSpc>
                <a:spcPct val="98300"/>
              </a:lnSpc>
            </a:pP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new </a:t>
            </a:r>
            <a:r>
              <a:rPr sz="1069" spc="5" dirty="0">
                <a:latin typeface="Times New Roman"/>
                <a:cs typeface="Times New Roman"/>
              </a:rPr>
              <a:t>parent of </a:t>
            </a:r>
            <a:r>
              <a:rPr sz="1069" spc="10" dirty="0">
                <a:latin typeface="Times New Roman"/>
                <a:cs typeface="Times New Roman"/>
              </a:rPr>
              <a:t>15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13 which </a:t>
            </a:r>
            <a:r>
              <a:rPr sz="1069" spc="5" dirty="0">
                <a:latin typeface="Times New Roman"/>
                <a:cs typeface="Times New Roman"/>
              </a:rPr>
              <a:t>is less than </a:t>
            </a:r>
            <a:r>
              <a:rPr sz="1069" dirty="0">
                <a:latin typeface="Times New Roman"/>
                <a:cs typeface="Times New Roman"/>
              </a:rPr>
              <a:t>it. </a:t>
            </a:r>
            <a:r>
              <a:rPr sz="1069" spc="5" dirty="0">
                <a:latin typeface="Times New Roman"/>
                <a:cs typeface="Times New Roman"/>
              </a:rPr>
              <a:t>Therefore, the </a:t>
            </a:r>
            <a:r>
              <a:rPr sz="1069" spc="10" dirty="0">
                <a:latin typeface="Times New Roman"/>
                <a:cs typeface="Times New Roman"/>
              </a:rPr>
              <a:t>exchange  </a:t>
            </a:r>
            <a:r>
              <a:rPr sz="1069" spc="5" dirty="0">
                <a:latin typeface="Times New Roman"/>
                <a:cs typeface="Times New Roman"/>
              </a:rPr>
              <a:t>operation will stop </a:t>
            </a:r>
            <a:r>
              <a:rPr sz="1069" spc="10" dirty="0">
                <a:latin typeface="Times New Roman"/>
                <a:cs typeface="Times New Roman"/>
              </a:rPr>
              <a:t>here </a:t>
            </a:r>
            <a:r>
              <a:rPr sz="1069" spc="5" dirty="0">
                <a:latin typeface="Times New Roman"/>
                <a:cs typeface="Times New Roman"/>
              </a:rPr>
              <a:t>as </a:t>
            </a:r>
            <a:r>
              <a:rPr sz="1069" spc="10" dirty="0">
                <a:latin typeface="Times New Roman"/>
                <a:cs typeface="Times New Roman"/>
              </a:rPr>
              <a:t>15 has </a:t>
            </a:r>
            <a:r>
              <a:rPr sz="1069" spc="5" dirty="0">
                <a:latin typeface="Times New Roman"/>
                <a:cs typeface="Times New Roman"/>
              </a:rPr>
              <a:t>found its destination </a:t>
            </a:r>
            <a:r>
              <a:rPr sz="1069" spc="10" dirty="0">
                <a:latin typeface="Times New Roman"/>
                <a:cs typeface="Times New Roman"/>
              </a:rPr>
              <a:t>in the tree. This </a:t>
            </a:r>
            <a:r>
              <a:rPr sz="1069" spc="15" dirty="0">
                <a:latin typeface="Times New Roman"/>
                <a:cs typeface="Times New Roman"/>
              </a:rPr>
              <a:t>new </a:t>
            </a:r>
            <a:r>
              <a:rPr sz="1069" spc="5" dirty="0">
                <a:latin typeface="Times New Roman"/>
                <a:cs typeface="Times New Roman"/>
              </a:rPr>
              <a:t>tree is </a:t>
            </a:r>
            <a:r>
              <a:rPr sz="1069" spc="10" dirty="0">
                <a:latin typeface="Times New Roman"/>
                <a:cs typeface="Times New Roman"/>
              </a:rPr>
              <a:t>not  </a:t>
            </a:r>
            <a:r>
              <a:rPr sz="1069" spc="5" dirty="0">
                <a:latin typeface="Times New Roman"/>
                <a:cs typeface="Times New Roman"/>
              </a:rPr>
              <a:t>violating </a:t>
            </a:r>
            <a:r>
              <a:rPr sz="1069" spc="10" dirty="0">
                <a:latin typeface="Times New Roman"/>
                <a:cs typeface="Times New Roman"/>
              </a:rPr>
              <a:t>any </a:t>
            </a:r>
            <a:r>
              <a:rPr sz="1069" spc="5" dirty="0">
                <a:latin typeface="Times New Roman"/>
                <a:cs typeface="Times New Roman"/>
              </a:rPr>
              <a:t>condition of </a:t>
            </a:r>
            <a:r>
              <a:rPr sz="1069" spc="10" dirty="0">
                <a:latin typeface="Times New Roman"/>
                <a:cs typeface="Times New Roman"/>
              </a:rPr>
              <a:t>heap </a:t>
            </a:r>
            <a:r>
              <a:rPr sz="1069" spc="5" dirty="0">
                <a:latin typeface="Times New Roman"/>
                <a:cs typeface="Times New Roman"/>
              </a:rPr>
              <a:t>order as </a:t>
            </a:r>
            <a:r>
              <a:rPr sz="1069" spc="10" dirty="0">
                <a:latin typeface="Times New Roman"/>
                <a:cs typeface="Times New Roman"/>
              </a:rPr>
              <a:t>witnessed </a:t>
            </a:r>
            <a:r>
              <a:rPr sz="1069" spc="5" dirty="0">
                <a:latin typeface="Times New Roman"/>
                <a:cs typeface="Times New Roman"/>
              </a:rPr>
              <a:t>before </a:t>
            </a:r>
            <a:r>
              <a:rPr sz="1069" spc="10" dirty="0">
                <a:latin typeface="Times New Roman"/>
                <a:cs typeface="Times New Roman"/>
              </a:rPr>
              <a:t>insertion </a:t>
            </a:r>
            <a:r>
              <a:rPr sz="1069" spc="5" dirty="0">
                <a:latin typeface="Times New Roman"/>
                <a:cs typeface="Times New Roman"/>
              </a:rPr>
              <a:t>of 15. It has  </a:t>
            </a:r>
            <a:r>
              <a:rPr sz="1069" spc="10" dirty="0">
                <a:latin typeface="Times New Roman"/>
                <a:cs typeface="Times New Roman"/>
              </a:rPr>
              <a:t>become min-heap again while maintaining </a:t>
            </a:r>
            <a:r>
              <a:rPr sz="1069" spc="5" dirty="0">
                <a:latin typeface="Times New Roman"/>
                <a:cs typeface="Times New Roman"/>
              </a:rPr>
              <a:t>its status as </a:t>
            </a:r>
            <a:r>
              <a:rPr sz="1069" spc="10" dirty="0">
                <a:latin typeface="Times New Roman"/>
                <a:cs typeface="Times New Roman"/>
              </a:rPr>
              <a:t>a complete </a:t>
            </a:r>
            <a:r>
              <a:rPr sz="1069" spc="5" dirty="0">
                <a:latin typeface="Times New Roman"/>
                <a:cs typeface="Times New Roman"/>
              </a:rPr>
              <a:t>binary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tree.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1707234" y="5418184"/>
            <a:ext cx="4126440" cy="19150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" name="object 34"/>
          <p:cNvSpPr txBox="1"/>
          <p:nvPr/>
        </p:nvSpPr>
        <p:spPr>
          <a:xfrm>
            <a:off x="2793189" y="5994188"/>
            <a:ext cx="175948" cy="1570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21" spc="24" dirty="0">
                <a:latin typeface="Arial"/>
                <a:cs typeface="Arial"/>
              </a:rPr>
              <a:t>14</a:t>
            </a:r>
            <a:endParaRPr sz="1021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049027" y="5994188"/>
            <a:ext cx="175948" cy="1570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21" spc="24" dirty="0">
                <a:latin typeface="Arial"/>
                <a:cs typeface="Arial"/>
              </a:rPr>
              <a:t>15</a:t>
            </a:r>
            <a:endParaRPr sz="1021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528220" y="6492028"/>
            <a:ext cx="174713" cy="1570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21" spc="10" dirty="0">
                <a:latin typeface="Arial"/>
                <a:cs typeface="Arial"/>
              </a:rPr>
              <a:t>16</a:t>
            </a:r>
            <a:endParaRPr sz="1021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569092" y="6492028"/>
            <a:ext cx="174713" cy="1570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21" spc="10" dirty="0">
                <a:latin typeface="Arial"/>
                <a:cs typeface="Arial"/>
              </a:rPr>
              <a:t>68</a:t>
            </a:r>
            <a:endParaRPr sz="1021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356963" y="6492028"/>
            <a:ext cx="174713" cy="1570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21" spc="10" dirty="0">
                <a:latin typeface="Arial"/>
                <a:cs typeface="Arial"/>
              </a:rPr>
              <a:t>21</a:t>
            </a:r>
            <a:endParaRPr sz="1021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230155" y="6492028"/>
            <a:ext cx="174713" cy="1570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21" spc="10" dirty="0">
                <a:latin typeface="Arial"/>
                <a:cs typeface="Arial"/>
              </a:rPr>
              <a:t>24</a:t>
            </a:r>
            <a:endParaRPr sz="1021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796027" y="7072841"/>
            <a:ext cx="175948" cy="1570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21" spc="24" dirty="0">
                <a:latin typeface="Arial"/>
                <a:cs typeface="Arial"/>
              </a:rPr>
              <a:t>65</a:t>
            </a:r>
            <a:endParaRPr sz="1021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533157" y="7072841"/>
            <a:ext cx="174713" cy="1570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21" spc="10" dirty="0">
                <a:latin typeface="Arial"/>
                <a:cs typeface="Arial"/>
              </a:rPr>
              <a:t>26</a:t>
            </a:r>
            <a:endParaRPr sz="1021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748122" y="7072841"/>
            <a:ext cx="174713" cy="1570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21" spc="10" dirty="0">
                <a:latin typeface="Arial"/>
                <a:cs typeface="Arial"/>
              </a:rPr>
              <a:t>31</a:t>
            </a:r>
            <a:endParaRPr sz="1021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268187" y="7072841"/>
            <a:ext cx="174713" cy="1570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21" spc="10" dirty="0">
                <a:latin typeface="Arial"/>
                <a:cs typeface="Arial"/>
              </a:rPr>
              <a:t>19</a:t>
            </a:r>
            <a:endParaRPr sz="1021">
              <a:latin typeface="Arial"/>
              <a:cs typeface="Arial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1813934" y="7418494"/>
            <a:ext cx="3910085" cy="91852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graphicFrame>
        <p:nvGraphicFramePr>
          <p:cNvPr id="45" name="object 45"/>
          <p:cNvGraphicFramePr>
            <a:graphicFrameLocks noGrp="1"/>
          </p:cNvGraphicFramePr>
          <p:nvPr/>
        </p:nvGraphicFramePr>
        <p:xfrm>
          <a:off x="1893447" y="7780404"/>
          <a:ext cx="3781954" cy="4303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655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6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5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09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4643">
                <a:tc>
                  <a:txBody>
                    <a:bodyPr/>
                    <a:lstStyle/>
                    <a:p>
                      <a:pPr marR="59690" algn="r">
                        <a:lnSpc>
                          <a:spcPct val="100000"/>
                        </a:lnSpc>
                        <a:spcBef>
                          <a:spcPts val="320"/>
                        </a:spcBef>
                        <a:tabLst>
                          <a:tab pos="267335" algn="l"/>
                          <a:tab pos="534670" algn="l"/>
                          <a:tab pos="802005" algn="l"/>
                          <a:tab pos="1069975" algn="l"/>
                          <a:tab pos="1337945" algn="l"/>
                          <a:tab pos="1605915" algn="l"/>
                          <a:tab pos="1872614" algn="l"/>
                        </a:tabLst>
                      </a:pPr>
                      <a:r>
                        <a:rPr sz="900" spc="1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3	</a:t>
                      </a:r>
                      <a:r>
                        <a:rPr sz="900" spc="2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4	</a:t>
                      </a:r>
                      <a:r>
                        <a:rPr sz="900" spc="1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5	</a:t>
                      </a:r>
                      <a:r>
                        <a:rPr sz="900" spc="25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4	</a:t>
                      </a:r>
                      <a:r>
                        <a:rPr sz="900" spc="15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1	</a:t>
                      </a:r>
                      <a:r>
                        <a:rPr sz="900" spc="2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6	</a:t>
                      </a:r>
                      <a:r>
                        <a:rPr sz="900" spc="15" dirty="0">
                          <a:latin typeface="Arial"/>
                          <a:cs typeface="Arial"/>
                        </a:rPr>
                        <a:t>6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8	</a:t>
                      </a:r>
                      <a:r>
                        <a:rPr sz="900" spc="25" dirty="0">
                          <a:latin typeface="Arial"/>
                          <a:cs typeface="Arial"/>
                        </a:rPr>
                        <a:t>65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900" spc="10" dirty="0">
                          <a:latin typeface="Arial"/>
                          <a:cs typeface="Arial"/>
                        </a:rPr>
                        <a:t>26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4610" algn="r">
                        <a:lnSpc>
                          <a:spcPct val="100000"/>
                        </a:lnSpc>
                        <a:spcBef>
                          <a:spcPts val="320"/>
                        </a:spcBef>
                        <a:tabLst>
                          <a:tab pos="267970" algn="l"/>
                        </a:tabLst>
                      </a:pPr>
                      <a:r>
                        <a:rPr sz="900" spc="25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2	</a:t>
                      </a:r>
                      <a:r>
                        <a:rPr sz="900" spc="15" dirty="0">
                          <a:latin typeface="Arial"/>
                          <a:cs typeface="Arial"/>
                        </a:rPr>
                        <a:t>31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900" spc="20" dirty="0">
                          <a:latin typeface="Arial"/>
                          <a:cs typeface="Arial"/>
                        </a:rPr>
                        <a:t>19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386">
                <a:tc>
                  <a:txBody>
                    <a:bodyPr/>
                    <a:lstStyle/>
                    <a:p>
                      <a:pPr marR="95885" algn="r">
                        <a:lnSpc>
                          <a:spcPct val="100000"/>
                        </a:lnSpc>
                        <a:spcBef>
                          <a:spcPts val="175"/>
                        </a:spcBef>
                        <a:tabLst>
                          <a:tab pos="267970" algn="l"/>
                          <a:tab pos="534670" algn="l"/>
                          <a:tab pos="802640" algn="l"/>
                          <a:tab pos="1069975" algn="l"/>
                          <a:tab pos="1338580" algn="l"/>
                          <a:tab pos="1605915" algn="l"/>
                          <a:tab pos="1872614" algn="l"/>
                          <a:tab pos="2140585" algn="l"/>
                        </a:tabLst>
                      </a:pPr>
                      <a:r>
                        <a:rPr sz="1300" baseline="6172" dirty="0">
                          <a:latin typeface="Arial"/>
                          <a:cs typeface="Arial"/>
                        </a:rPr>
                        <a:t>0	</a:t>
                      </a:r>
                      <a:r>
                        <a:rPr sz="1300" baseline="3086" dirty="0">
                          <a:latin typeface="Arial"/>
                          <a:cs typeface="Arial"/>
                        </a:rPr>
                        <a:t>1	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2	3	4	5	6	7	8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9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4610" algn="r">
                        <a:lnSpc>
                          <a:spcPct val="100000"/>
                        </a:lnSpc>
                        <a:spcBef>
                          <a:spcPts val="175"/>
                        </a:spcBef>
                        <a:tabLst>
                          <a:tab pos="267970" algn="l"/>
                        </a:tabLst>
                      </a:pPr>
                      <a:r>
                        <a:rPr sz="900" spc="2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0	</a:t>
                      </a:r>
                      <a:r>
                        <a:rPr sz="900" spc="15" dirty="0">
                          <a:latin typeface="Arial"/>
                          <a:cs typeface="Arial"/>
                        </a:rPr>
                        <a:t>11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  <a:spcBef>
                          <a:spcPts val="254"/>
                        </a:spcBef>
                        <a:tabLst>
                          <a:tab pos="340995" algn="l"/>
                          <a:tab pos="608330" algn="l"/>
                        </a:tabLst>
                      </a:pPr>
                      <a:r>
                        <a:rPr sz="900" spc="5" dirty="0">
                          <a:latin typeface="Arial"/>
                          <a:cs typeface="Arial"/>
                        </a:rPr>
                        <a:t>12	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13	</a:t>
                      </a:r>
                      <a:r>
                        <a:rPr sz="900" spc="10" dirty="0">
                          <a:latin typeface="Arial"/>
                          <a:cs typeface="Arial"/>
                        </a:rPr>
                        <a:t>14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6" name="object 46"/>
          <p:cNvSpPr txBox="1"/>
          <p:nvPr/>
        </p:nvSpPr>
        <p:spPr>
          <a:xfrm>
            <a:off x="1364122" y="5600805"/>
            <a:ext cx="762441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indent="105566"/>
            <a:r>
              <a:rPr sz="875" spc="10" dirty="0">
                <a:latin typeface="Arial"/>
                <a:cs typeface="Arial"/>
              </a:rPr>
              <a:t>Insert (15)  </a:t>
            </a:r>
            <a:r>
              <a:rPr sz="875" spc="5" dirty="0">
                <a:latin typeface="Arial"/>
                <a:cs typeface="Arial"/>
              </a:rPr>
              <a:t>with</a:t>
            </a:r>
            <a:r>
              <a:rPr sz="875" spc="-24" dirty="0">
                <a:latin typeface="Arial"/>
                <a:cs typeface="Arial"/>
              </a:rPr>
              <a:t> </a:t>
            </a:r>
            <a:r>
              <a:rPr sz="875" spc="10" dirty="0">
                <a:latin typeface="Arial"/>
                <a:cs typeface="Arial"/>
              </a:rPr>
              <a:t>exchange</a:t>
            </a:r>
            <a:endParaRPr sz="875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760729" y="5500053"/>
            <a:ext cx="379677" cy="1570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-5" dirty="0">
                <a:latin typeface="Arial"/>
                <a:cs typeface="Arial"/>
              </a:rPr>
              <a:t>1  </a:t>
            </a:r>
            <a:r>
              <a:rPr sz="875" spc="146" dirty="0">
                <a:latin typeface="Arial"/>
                <a:cs typeface="Arial"/>
              </a:rPr>
              <a:t> </a:t>
            </a:r>
            <a:r>
              <a:rPr sz="1531" spc="36" baseline="2645" dirty="0">
                <a:latin typeface="Arial"/>
                <a:cs typeface="Arial"/>
              </a:rPr>
              <a:t>13</a:t>
            </a:r>
            <a:endParaRPr sz="1531" baseline="2645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2619092" y="5914177"/>
            <a:ext cx="86431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-5" dirty="0">
                <a:latin typeface="Arial"/>
                <a:cs typeface="Arial"/>
              </a:rPr>
              <a:t>2</a:t>
            </a:r>
            <a:endParaRPr sz="875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4861607" y="5933439"/>
            <a:ext cx="86431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-5" dirty="0">
                <a:latin typeface="Arial"/>
                <a:cs typeface="Arial"/>
              </a:rPr>
              <a:t>3</a:t>
            </a:r>
            <a:endParaRPr sz="875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2047169" y="6472026"/>
            <a:ext cx="86431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-5" dirty="0">
                <a:latin typeface="Arial"/>
                <a:cs typeface="Arial"/>
              </a:rPr>
              <a:t>4</a:t>
            </a:r>
            <a:endParaRPr sz="875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3169543" y="6495720"/>
            <a:ext cx="86431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-5" dirty="0">
                <a:latin typeface="Arial"/>
                <a:cs typeface="Arial"/>
              </a:rPr>
              <a:t>5</a:t>
            </a:r>
            <a:endParaRPr sz="875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4341531" y="6495720"/>
            <a:ext cx="86431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-5" dirty="0">
                <a:latin typeface="Arial"/>
                <a:cs typeface="Arial"/>
              </a:rPr>
              <a:t>6</a:t>
            </a:r>
            <a:endParaRPr sz="875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382391" y="6495720"/>
            <a:ext cx="86431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-5" dirty="0">
                <a:latin typeface="Arial"/>
                <a:cs typeface="Arial"/>
              </a:rPr>
              <a:t>7</a:t>
            </a:r>
            <a:endParaRPr sz="875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621931" y="6992832"/>
            <a:ext cx="86431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-5" dirty="0">
                <a:latin typeface="Arial"/>
                <a:cs typeface="Arial"/>
              </a:rPr>
              <a:t>8</a:t>
            </a:r>
            <a:endParaRPr sz="875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2316072" y="6992832"/>
            <a:ext cx="86431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-5" dirty="0">
                <a:latin typeface="Arial"/>
                <a:cs typeface="Arial"/>
              </a:rPr>
              <a:t>9</a:t>
            </a:r>
            <a:endParaRPr sz="875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2782076" y="6970606"/>
            <a:ext cx="360539" cy="256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928"/>
              </a:lnSpc>
            </a:pPr>
            <a:r>
              <a:rPr sz="875" spc="19" dirty="0">
                <a:latin typeface="Arial"/>
                <a:cs typeface="Arial"/>
              </a:rPr>
              <a:t>10</a:t>
            </a:r>
            <a:endParaRPr sz="875">
              <a:latin typeface="Arial"/>
              <a:cs typeface="Arial"/>
            </a:endParaRPr>
          </a:p>
          <a:p>
            <a:pPr marL="196316">
              <a:lnSpc>
                <a:spcPts val="1103"/>
              </a:lnSpc>
            </a:pPr>
            <a:r>
              <a:rPr sz="1021" spc="24" dirty="0">
                <a:latin typeface="Arial"/>
                <a:cs typeface="Arial"/>
              </a:rPr>
              <a:t>32</a:t>
            </a:r>
            <a:endParaRPr sz="1021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3519958" y="7002461"/>
            <a:ext cx="152488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5" dirty="0">
                <a:latin typeface="Arial"/>
                <a:cs typeface="Arial"/>
              </a:rPr>
              <a:t>11</a:t>
            </a:r>
            <a:endParaRPr sz="875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4048172" y="6992832"/>
            <a:ext cx="153723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9" dirty="0">
                <a:latin typeface="Arial"/>
                <a:cs typeface="Arial"/>
              </a:rPr>
              <a:t>12</a:t>
            </a:r>
            <a:endParaRPr sz="875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1352280" y="8414491"/>
            <a:ext cx="4852458" cy="9902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750077" algn="ctr"/>
            <a:r>
              <a:rPr sz="1021" b="1" spc="10" dirty="0">
                <a:latin typeface="Arial"/>
                <a:cs typeface="Arial"/>
              </a:rPr>
              <a:t>Fig</a:t>
            </a:r>
            <a:r>
              <a:rPr sz="1021" b="1" spc="-39" dirty="0">
                <a:latin typeface="Arial"/>
                <a:cs typeface="Arial"/>
              </a:rPr>
              <a:t> </a:t>
            </a:r>
            <a:r>
              <a:rPr sz="1021" b="1" spc="10" dirty="0">
                <a:latin typeface="Arial"/>
                <a:cs typeface="Arial"/>
              </a:rPr>
              <a:t>30.4</a:t>
            </a:r>
            <a:endParaRPr sz="1021">
              <a:latin typeface="Arial"/>
              <a:cs typeface="Arial"/>
            </a:endParaRPr>
          </a:p>
          <a:p>
            <a:pPr>
              <a:spcBef>
                <a:spcPts val="24"/>
              </a:spcBef>
            </a:pPr>
            <a:endParaRPr sz="1215">
              <a:latin typeface="Times New Roman"/>
              <a:cs typeface="Times New Roman"/>
            </a:endParaRPr>
          </a:p>
          <a:p>
            <a:pPr marL="12347" marR="4939" algn="just">
              <a:lnSpc>
                <a:spcPct val="98300"/>
              </a:lnSpc>
            </a:pPr>
            <a:r>
              <a:rPr sz="1069" spc="19" dirty="0">
                <a:latin typeface="Times New Roman"/>
                <a:cs typeface="Times New Roman"/>
              </a:rPr>
              <a:t>A </a:t>
            </a:r>
            <a:r>
              <a:rPr sz="1069" spc="10" dirty="0">
                <a:latin typeface="Times New Roman"/>
                <a:cs typeface="Times New Roman"/>
              </a:rPr>
              <a:t>view </a:t>
            </a:r>
            <a:r>
              <a:rPr sz="1069" spc="5" dirty="0">
                <a:latin typeface="Times New Roman"/>
                <a:cs typeface="Times New Roman"/>
              </a:rPr>
              <a:t>of the </a:t>
            </a:r>
            <a:r>
              <a:rPr sz="1069" spc="10" dirty="0">
                <a:latin typeface="Times New Roman"/>
                <a:cs typeface="Times New Roman"/>
              </a:rPr>
              <a:t>path shows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0" dirty="0">
                <a:latin typeface="Times New Roman"/>
                <a:cs typeface="Times New Roman"/>
              </a:rPr>
              <a:t>the number 15 </a:t>
            </a:r>
            <a:r>
              <a:rPr sz="1069" spc="5" dirty="0">
                <a:latin typeface="Times New Roman"/>
                <a:cs typeface="Times New Roman"/>
              </a:rPr>
              <a:t>has </a:t>
            </a:r>
            <a:r>
              <a:rPr sz="1069" spc="10" dirty="0">
                <a:latin typeface="Times New Roman"/>
                <a:cs typeface="Times New Roman"/>
              </a:rPr>
              <a:t>gone </a:t>
            </a:r>
            <a:r>
              <a:rPr sz="1069" spc="5" dirty="0">
                <a:latin typeface="Times New Roman"/>
                <a:cs typeface="Times New Roman"/>
              </a:rPr>
              <a:t>through </a:t>
            </a:r>
            <a:r>
              <a:rPr sz="1069" spc="10" dirty="0">
                <a:latin typeface="Times New Roman"/>
                <a:cs typeface="Times New Roman"/>
              </a:rPr>
              <a:t>to </a:t>
            </a:r>
            <a:r>
              <a:rPr sz="1069" spc="5" dirty="0">
                <a:latin typeface="Times New Roman"/>
                <a:cs typeface="Times New Roman"/>
              </a:rPr>
              <a:t>find its </a:t>
            </a:r>
            <a:r>
              <a:rPr sz="1069" spc="10" dirty="0">
                <a:latin typeface="Times New Roman"/>
                <a:cs typeface="Times New Roman"/>
              </a:rPr>
              <a:t>final  </a:t>
            </a:r>
            <a:r>
              <a:rPr sz="1069" spc="5" dirty="0">
                <a:latin typeface="Times New Roman"/>
                <a:cs typeface="Times New Roman"/>
              </a:rPr>
              <a:t>destination in the tree. It has only affected the right sub-tree’s left </a:t>
            </a:r>
            <a:r>
              <a:rPr sz="1069" spc="10" dirty="0">
                <a:latin typeface="Times New Roman"/>
                <a:cs typeface="Times New Roman"/>
              </a:rPr>
              <a:t>branch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0" dirty="0">
                <a:latin typeface="Times New Roman"/>
                <a:cs typeface="Times New Roman"/>
              </a:rPr>
              <a:t>was  </a:t>
            </a:r>
            <a:r>
              <a:rPr sz="1069" spc="5" dirty="0">
                <a:latin typeface="Times New Roman"/>
                <a:cs typeface="Times New Roman"/>
              </a:rPr>
              <a:t>containing </a:t>
            </a:r>
            <a:r>
              <a:rPr sz="1069" spc="10" dirty="0">
                <a:latin typeface="Times New Roman"/>
                <a:cs typeface="Times New Roman"/>
              </a:rPr>
              <a:t>16, 19 and 15. </a:t>
            </a:r>
            <a:r>
              <a:rPr sz="1069" spc="5" dirty="0">
                <a:latin typeface="Times New Roman"/>
                <a:cs typeface="Times New Roman"/>
              </a:rPr>
              <a:t>It has not affected </a:t>
            </a:r>
            <a:r>
              <a:rPr sz="1069" spc="10" dirty="0">
                <a:latin typeface="Times New Roman"/>
                <a:cs typeface="Times New Roman"/>
              </a:rPr>
              <a:t>any </a:t>
            </a:r>
            <a:r>
              <a:rPr sz="1069" spc="5" dirty="0">
                <a:latin typeface="Times New Roman"/>
                <a:cs typeface="Times New Roman"/>
              </a:rPr>
              <a:t>other branch. This is not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binary  search</a:t>
            </a:r>
            <a:r>
              <a:rPr sz="1069" spc="7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tree.</a:t>
            </a:r>
            <a:r>
              <a:rPr sz="1069" spc="7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Here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we</a:t>
            </a:r>
            <a:r>
              <a:rPr sz="1069" spc="7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are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only</a:t>
            </a:r>
            <a:r>
              <a:rPr sz="1069" spc="9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fulfilling</a:t>
            </a:r>
            <a:r>
              <a:rPr sz="1069" spc="7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one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condition</a:t>
            </a:r>
            <a:r>
              <a:rPr sz="1069" spc="8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that</a:t>
            </a:r>
            <a:r>
              <a:rPr sz="1069" spc="7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parent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value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should</a:t>
            </a:r>
            <a:r>
              <a:rPr sz="1069" spc="78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be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1" name="object 61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55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110160106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56525" y="5028194"/>
            <a:ext cx="4549347" cy="20853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" name="object 3"/>
          <p:cNvSpPr txBox="1"/>
          <p:nvPr/>
        </p:nvSpPr>
        <p:spPr>
          <a:xfrm>
            <a:off x="2656134" y="5660566"/>
            <a:ext cx="190765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49" dirty="0">
                <a:latin typeface="Arial"/>
                <a:cs typeface="Arial"/>
              </a:rPr>
              <a:t>14</a:t>
            </a:r>
            <a:endParaRPr sz="1069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42372" y="5660566"/>
            <a:ext cx="189530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49" dirty="0">
                <a:latin typeface="Arial"/>
                <a:cs typeface="Arial"/>
              </a:rPr>
              <a:t>16</a:t>
            </a:r>
            <a:endParaRPr sz="1069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68966" y="6202855"/>
            <a:ext cx="190765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49" dirty="0">
                <a:latin typeface="Arial"/>
                <a:cs typeface="Arial"/>
              </a:rPr>
              <a:t>19</a:t>
            </a:r>
            <a:endParaRPr sz="1069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15776" y="6202855"/>
            <a:ext cx="190765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49" dirty="0">
                <a:latin typeface="Arial"/>
                <a:cs typeface="Arial"/>
              </a:rPr>
              <a:t>68</a:t>
            </a:r>
            <a:endParaRPr sz="1069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77693" y="6202855"/>
            <a:ext cx="190765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49" dirty="0">
                <a:latin typeface="Arial"/>
                <a:cs typeface="Arial"/>
              </a:rPr>
              <a:t>21</a:t>
            </a:r>
            <a:endParaRPr sz="1069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34575" y="6202855"/>
            <a:ext cx="190765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49" dirty="0">
                <a:latin typeface="Arial"/>
                <a:cs typeface="Arial"/>
              </a:rPr>
              <a:t>24</a:t>
            </a:r>
            <a:endParaRPr sz="1069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55996" y="6835527"/>
            <a:ext cx="190765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49" dirty="0">
                <a:latin typeface="Arial"/>
                <a:cs typeface="Arial"/>
              </a:rPr>
              <a:t>65</a:t>
            </a:r>
            <a:endParaRPr sz="1069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69431" y="6835527"/>
            <a:ext cx="190765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49" dirty="0">
                <a:latin typeface="Arial"/>
                <a:cs typeface="Arial"/>
              </a:rPr>
              <a:t>26</a:t>
            </a:r>
            <a:endParaRPr sz="1069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708118" y="6835527"/>
            <a:ext cx="189530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49" dirty="0">
                <a:latin typeface="Arial"/>
                <a:cs typeface="Arial"/>
              </a:rPr>
              <a:t>31</a:t>
            </a:r>
            <a:endParaRPr sz="1069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52267" y="868857"/>
            <a:ext cx="4853076" cy="44891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tabLst>
                <a:tab pos="3903484" algn="l"/>
              </a:tabLst>
            </a:pPr>
            <a:r>
              <a:rPr sz="1069" spc="10" dirty="0">
                <a:latin typeface="Times New Roman"/>
                <a:cs typeface="Times New Roman"/>
              </a:rPr>
              <a:t>CS301 –</a:t>
            </a:r>
            <a:r>
              <a:rPr sz="1069" spc="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Data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	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30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2347" marR="6173" algn="just">
              <a:lnSpc>
                <a:spcPct val="98400"/>
              </a:lnSpc>
              <a:spcBef>
                <a:spcPts val="796"/>
              </a:spcBef>
            </a:pPr>
            <a:r>
              <a:rPr sz="1069" spc="5" dirty="0">
                <a:latin typeface="Times New Roman"/>
                <a:cs typeface="Times New Roman"/>
              </a:rPr>
              <a:t>less than that of its two-children. </a:t>
            </a:r>
            <a:r>
              <a:rPr sz="1069" spc="10" dirty="0">
                <a:latin typeface="Times New Roman"/>
                <a:cs typeface="Times New Roman"/>
              </a:rPr>
              <a:t>These exchanges will not take long </a:t>
            </a:r>
            <a:r>
              <a:rPr sz="1069" spc="5" dirty="0">
                <a:latin typeface="Times New Roman"/>
                <a:cs typeface="Times New Roman"/>
              </a:rPr>
              <a:t>as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did  mathematically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0" dirty="0">
                <a:latin typeface="Times New Roman"/>
                <a:cs typeface="Times New Roman"/>
              </a:rPr>
              <a:t>a tree containing </a:t>
            </a:r>
            <a:r>
              <a:rPr sz="1069" spc="19" dirty="0">
                <a:latin typeface="Times New Roman"/>
                <a:cs typeface="Times New Roman"/>
              </a:rPr>
              <a:t>N </a:t>
            </a:r>
            <a:r>
              <a:rPr sz="1069" spc="10" dirty="0">
                <a:latin typeface="Times New Roman"/>
                <a:cs typeface="Times New Roman"/>
              </a:rPr>
              <a:t>nodes; can go to log</a:t>
            </a:r>
            <a:r>
              <a:rPr sz="1094" spc="15" baseline="-11111" dirty="0">
                <a:latin typeface="Times New Roman"/>
                <a:cs typeface="Times New Roman"/>
              </a:rPr>
              <a:t>2</a:t>
            </a:r>
            <a:r>
              <a:rPr sz="1069" spc="10" dirty="0">
                <a:latin typeface="Times New Roman"/>
                <a:cs typeface="Times New Roman"/>
              </a:rPr>
              <a:t>N </a:t>
            </a:r>
            <a:r>
              <a:rPr sz="1069" spc="5" dirty="0">
                <a:latin typeface="Times New Roman"/>
                <a:cs typeface="Times New Roman"/>
              </a:rPr>
              <a:t>level </a:t>
            </a:r>
            <a:r>
              <a:rPr sz="1069" spc="10" dirty="0">
                <a:latin typeface="Times New Roman"/>
                <a:cs typeface="Times New Roman"/>
              </a:rPr>
              <a:t>maximum. </a:t>
            </a:r>
            <a:r>
              <a:rPr sz="1069" spc="15" dirty="0">
                <a:latin typeface="Times New Roman"/>
                <a:cs typeface="Times New Roman"/>
              </a:rPr>
              <a:t>You  </a:t>
            </a:r>
            <a:r>
              <a:rPr sz="1069" spc="10" dirty="0">
                <a:latin typeface="Times New Roman"/>
                <a:cs typeface="Times New Roman"/>
              </a:rPr>
              <a:t>know, when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built </a:t>
            </a:r>
            <a:r>
              <a:rPr sz="1069" spc="10" dirty="0">
                <a:latin typeface="Times New Roman"/>
                <a:cs typeface="Times New Roman"/>
              </a:rPr>
              <a:t>binary </a:t>
            </a:r>
            <a:r>
              <a:rPr sz="1069" spc="5" dirty="0">
                <a:latin typeface="Times New Roman"/>
                <a:cs typeface="Times New Roman"/>
              </a:rPr>
              <a:t>tree for balancing, </a:t>
            </a:r>
            <a:r>
              <a:rPr sz="1069" dirty="0">
                <a:latin typeface="Times New Roman"/>
                <a:cs typeface="Times New Roman"/>
              </a:rPr>
              <a:t>it </a:t>
            </a:r>
            <a:r>
              <a:rPr sz="1069" spc="10" dirty="0">
                <a:latin typeface="Times New Roman"/>
                <a:cs typeface="Times New Roman"/>
              </a:rPr>
              <a:t>had </a:t>
            </a:r>
            <a:r>
              <a:rPr sz="1069" spc="5" dirty="0">
                <a:latin typeface="Times New Roman"/>
                <a:cs typeface="Times New Roman"/>
              </a:rPr>
              <a:t>turned into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linked </a:t>
            </a:r>
            <a:r>
              <a:rPr sz="1069" dirty="0">
                <a:latin typeface="Times New Roman"/>
                <a:cs typeface="Times New Roman"/>
              </a:rPr>
              <a:t>list. </a:t>
            </a:r>
            <a:r>
              <a:rPr sz="1069" spc="5" dirty="0">
                <a:latin typeface="Times New Roman"/>
                <a:cs typeface="Times New Roman"/>
              </a:rPr>
              <a:t>Here  </a:t>
            </a:r>
            <a:r>
              <a:rPr sz="1069" spc="10" dirty="0">
                <a:latin typeface="Times New Roman"/>
                <a:cs typeface="Times New Roman"/>
              </a:rPr>
              <a:t>the case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5" dirty="0">
                <a:latin typeface="Times New Roman"/>
                <a:cs typeface="Times New Roman"/>
              </a:rPr>
              <a:t>different. </a:t>
            </a:r>
            <a:r>
              <a:rPr sz="1069" spc="10" dirty="0">
                <a:latin typeface="Times New Roman"/>
                <a:cs typeface="Times New Roman"/>
              </a:rPr>
              <a:t>the number </a:t>
            </a:r>
            <a:r>
              <a:rPr sz="1069" spc="5" dirty="0">
                <a:latin typeface="Times New Roman"/>
                <a:cs typeface="Times New Roman"/>
              </a:rPr>
              <a:t>of levels </a:t>
            </a:r>
            <a:r>
              <a:rPr sz="1069" spc="10" dirty="0">
                <a:latin typeface="Times New Roman"/>
                <a:cs typeface="Times New Roman"/>
              </a:rPr>
              <a:t>in complete </a:t>
            </a:r>
            <a:r>
              <a:rPr sz="1069" spc="5" dirty="0">
                <a:latin typeface="Times New Roman"/>
                <a:cs typeface="Times New Roman"/>
              </a:rPr>
              <a:t>binary </a:t>
            </a:r>
            <a:r>
              <a:rPr sz="1069" spc="10" dirty="0">
                <a:latin typeface="Times New Roman"/>
                <a:cs typeface="Times New Roman"/>
              </a:rPr>
              <a:t>tree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10" dirty="0">
                <a:latin typeface="Times New Roman"/>
                <a:cs typeface="Times New Roman"/>
              </a:rPr>
              <a:t>around </a:t>
            </a:r>
            <a:r>
              <a:rPr sz="1069" spc="5" dirty="0">
                <a:latin typeface="Times New Roman"/>
                <a:cs typeface="Times New Roman"/>
              </a:rPr>
              <a:t>log</a:t>
            </a:r>
            <a:r>
              <a:rPr sz="1094" spc="7" baseline="-11111" dirty="0">
                <a:latin typeface="Times New Roman"/>
                <a:cs typeface="Times New Roman"/>
              </a:rPr>
              <a:t>2</a:t>
            </a:r>
            <a:r>
              <a:rPr sz="1069" spc="5" dirty="0">
                <a:latin typeface="Times New Roman"/>
                <a:cs typeface="Times New Roman"/>
              </a:rPr>
              <a:t>N  while </a:t>
            </a:r>
            <a:r>
              <a:rPr sz="1069" spc="10" dirty="0">
                <a:latin typeface="Times New Roman"/>
                <a:cs typeface="Times New Roman"/>
              </a:rPr>
              <a:t>building a complete binary</a:t>
            </a:r>
            <a:r>
              <a:rPr sz="1069" spc="-6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tree.</a:t>
            </a: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ts val="1264"/>
              </a:lnSpc>
              <a:spcBef>
                <a:spcPts val="34"/>
              </a:spcBef>
            </a:pPr>
            <a:r>
              <a:rPr sz="1069" spc="10" dirty="0">
                <a:latin typeface="Times New Roman"/>
                <a:cs typeface="Times New Roman"/>
              </a:rPr>
              <a:t>Now, we </a:t>
            </a:r>
            <a:r>
              <a:rPr sz="1069" spc="5" dirty="0">
                <a:latin typeface="Times New Roman"/>
                <a:cs typeface="Times New Roman"/>
              </a:rPr>
              <a:t>should </a:t>
            </a:r>
            <a:r>
              <a:rPr sz="1069" spc="10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clear that </a:t>
            </a:r>
            <a:r>
              <a:rPr sz="1069" spc="10" dirty="0">
                <a:latin typeface="Times New Roman"/>
                <a:cs typeface="Times New Roman"/>
              </a:rPr>
              <a:t>a new element can go up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what </a:t>
            </a:r>
            <a:r>
              <a:rPr sz="1069" spc="15" dirty="0">
                <a:latin typeface="Times New Roman"/>
                <a:cs typeface="Times New Roman"/>
              </a:rPr>
              <a:t>maximum </a:t>
            </a:r>
            <a:r>
              <a:rPr sz="1069" spc="10" dirty="0">
                <a:latin typeface="Times New Roman"/>
                <a:cs typeface="Times New Roman"/>
              </a:rPr>
              <a:t>level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 tree. </a:t>
            </a:r>
            <a:r>
              <a:rPr sz="1069" spc="5" dirty="0">
                <a:latin typeface="Times New Roman"/>
                <a:cs typeface="Times New Roman"/>
              </a:rPr>
              <a:t>If </a:t>
            </a:r>
            <a:r>
              <a:rPr sz="1069" spc="10" dirty="0">
                <a:latin typeface="Times New Roman"/>
                <a:cs typeface="Times New Roman"/>
              </a:rPr>
              <a:t>the number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greater than </a:t>
            </a:r>
            <a:r>
              <a:rPr sz="1069" spc="5" dirty="0">
                <a:latin typeface="Times New Roman"/>
                <a:cs typeface="Times New Roman"/>
              </a:rPr>
              <a:t>all </a:t>
            </a:r>
            <a:r>
              <a:rPr sz="1069" spc="10" dirty="0">
                <a:latin typeface="Times New Roman"/>
                <a:cs typeface="Times New Roman"/>
              </a:rPr>
              <a:t>parent nodes, </a:t>
            </a:r>
            <a:r>
              <a:rPr sz="1069" spc="5" dirty="0">
                <a:latin typeface="Times New Roman"/>
                <a:cs typeface="Times New Roman"/>
              </a:rPr>
              <a:t>it will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10" dirty="0">
                <a:latin typeface="Times New Roman"/>
                <a:cs typeface="Times New Roman"/>
              </a:rPr>
              <a:t>already at </a:t>
            </a:r>
            <a:r>
              <a:rPr sz="1069" spc="5" dirty="0">
                <a:latin typeface="Times New Roman"/>
                <a:cs typeface="Times New Roman"/>
              </a:rPr>
              <a:t>its  </a:t>
            </a:r>
            <a:r>
              <a:rPr sz="1069" spc="19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destination</a:t>
            </a: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place, </a:t>
            </a:r>
            <a:r>
              <a:rPr sz="1069" spc="10" dirty="0">
                <a:latin typeface="Times New Roman"/>
                <a:cs typeface="Times New Roman"/>
              </a:rPr>
              <a:t>needing no exchange. </a:t>
            </a:r>
            <a:r>
              <a:rPr sz="1069" spc="5" dirty="0">
                <a:latin typeface="Times New Roman"/>
                <a:cs typeface="Times New Roman"/>
              </a:rPr>
              <a:t>If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insert a number smaller than </a:t>
            </a:r>
            <a:r>
              <a:rPr sz="1069" spc="5" dirty="0">
                <a:latin typeface="Times New Roman"/>
                <a:cs typeface="Times New Roman"/>
              </a:rPr>
              <a:t>all </a:t>
            </a:r>
            <a:r>
              <a:rPr sz="1069" spc="10" dirty="0">
                <a:latin typeface="Times New Roman"/>
                <a:cs typeface="Times New Roman"/>
              </a:rPr>
              <a:t>parent nodes, the  exchange operation reaches </a:t>
            </a:r>
            <a:r>
              <a:rPr sz="1069" spc="5" dirty="0">
                <a:latin typeface="Times New Roman"/>
                <a:cs typeface="Times New Roman"/>
              </a:rPr>
              <a:t>to  </a:t>
            </a:r>
            <a:r>
              <a:rPr sz="1069" spc="10" dirty="0">
                <a:latin typeface="Times New Roman"/>
                <a:cs typeface="Times New Roman"/>
              </a:rPr>
              <a:t>the  </a:t>
            </a:r>
            <a:r>
              <a:rPr sz="1069" i="1" spc="5" dirty="0">
                <a:latin typeface="Times New Roman"/>
                <a:cs typeface="Times New Roman"/>
              </a:rPr>
              <a:t>root  </a:t>
            </a:r>
            <a:r>
              <a:rPr sz="1069" spc="5" dirty="0">
                <a:latin typeface="Times New Roman"/>
                <a:cs typeface="Times New Roman"/>
              </a:rPr>
              <a:t>of  the  tree.  </a:t>
            </a:r>
            <a:r>
              <a:rPr sz="1069" spc="10" dirty="0">
                <a:latin typeface="Times New Roman"/>
                <a:cs typeface="Times New Roman"/>
              </a:rPr>
              <a:t>But </a:t>
            </a:r>
            <a:r>
              <a:rPr sz="1069" spc="5" dirty="0">
                <a:latin typeface="Times New Roman"/>
                <a:cs typeface="Times New Roman"/>
              </a:rPr>
              <a:t>this  </a:t>
            </a:r>
            <a:r>
              <a:rPr sz="1069" spc="10" dirty="0">
                <a:latin typeface="Times New Roman"/>
                <a:cs typeface="Times New Roman"/>
              </a:rPr>
              <a:t>exchange  </a:t>
            </a:r>
            <a:r>
              <a:rPr sz="1069" spc="21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operation’s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25"/>
              </a:lnSpc>
            </a:pPr>
            <a:r>
              <a:rPr sz="1069" spc="10" dirty="0">
                <a:latin typeface="Times New Roman"/>
                <a:cs typeface="Times New Roman"/>
              </a:rPr>
              <a:t>intensity does </a:t>
            </a:r>
            <a:r>
              <a:rPr sz="1069" spc="5" dirty="0">
                <a:latin typeface="Times New Roman"/>
                <a:cs typeface="Times New Roman"/>
              </a:rPr>
              <a:t>not </a:t>
            </a:r>
            <a:r>
              <a:rPr sz="1069" spc="10" dirty="0">
                <a:latin typeface="Times New Roman"/>
                <a:cs typeface="Times New Roman"/>
              </a:rPr>
              <a:t>increase from the one we saw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our </a:t>
            </a:r>
            <a:r>
              <a:rPr sz="1069" spc="5" dirty="0">
                <a:latin typeface="Times New Roman"/>
                <a:cs typeface="Times New Roman"/>
              </a:rPr>
              <a:t>previous </a:t>
            </a:r>
            <a:r>
              <a:rPr sz="1069" spc="10" dirty="0">
                <a:latin typeface="Times New Roman"/>
                <a:cs typeface="Times New Roman"/>
              </a:rPr>
              <a:t>case </a:t>
            </a:r>
            <a:r>
              <a:rPr sz="1069" spc="5" dirty="0">
                <a:latin typeface="Times New Roman"/>
                <a:cs typeface="Times New Roman"/>
              </a:rPr>
              <a:t>of linked</a:t>
            </a:r>
            <a:r>
              <a:rPr sz="1069" spc="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lists.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49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algn="just">
              <a:lnSpc>
                <a:spcPts val="1502"/>
              </a:lnSpc>
            </a:pPr>
            <a:r>
              <a:rPr sz="1264" b="1" spc="5" dirty="0">
                <a:latin typeface="Arial"/>
                <a:cs typeface="Arial"/>
              </a:rPr>
              <a:t>Deleting from a Min-Heap</a:t>
            </a:r>
            <a:r>
              <a:rPr sz="1264" b="1" spc="-19" dirty="0">
                <a:latin typeface="Arial"/>
                <a:cs typeface="Arial"/>
              </a:rPr>
              <a:t> </a:t>
            </a:r>
            <a:r>
              <a:rPr sz="1264" b="1" spc="5" dirty="0">
                <a:latin typeface="Arial"/>
                <a:cs typeface="Arial"/>
              </a:rPr>
              <a:t>(deleteMin)</a:t>
            </a:r>
            <a:endParaRPr sz="1264">
              <a:latin typeface="Arial"/>
              <a:cs typeface="Arial"/>
            </a:endParaRPr>
          </a:p>
          <a:p>
            <a:pPr marL="12347" marR="5556" algn="just">
              <a:lnSpc>
                <a:spcPct val="98300"/>
              </a:lnSpc>
              <a:spcBef>
                <a:spcPts val="5"/>
              </a:spcBef>
            </a:pPr>
            <a:r>
              <a:rPr sz="1069" spc="10" dirty="0">
                <a:latin typeface="Times New Roman"/>
                <a:cs typeface="Times New Roman"/>
              </a:rPr>
              <a:t>Now, we </a:t>
            </a:r>
            <a:r>
              <a:rPr sz="1069" spc="5" dirty="0">
                <a:latin typeface="Times New Roman"/>
                <a:cs typeface="Times New Roman"/>
              </a:rPr>
              <a:t>will see </a:t>
            </a:r>
            <a:r>
              <a:rPr sz="1069" spc="10" dirty="0">
                <a:latin typeface="Times New Roman"/>
                <a:cs typeface="Times New Roman"/>
              </a:rPr>
              <a:t>how the delete </a:t>
            </a:r>
            <a:r>
              <a:rPr sz="1069" spc="5" dirty="0">
                <a:latin typeface="Times New Roman"/>
                <a:cs typeface="Times New Roman"/>
              </a:rPr>
              <a:t>operation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5" dirty="0">
                <a:latin typeface="Times New Roman"/>
                <a:cs typeface="Times New Roman"/>
              </a:rPr>
              <a:t>executed in </a:t>
            </a:r>
            <a:r>
              <a:rPr sz="1069" spc="10" dirty="0">
                <a:latin typeface="Times New Roman"/>
                <a:cs typeface="Times New Roman"/>
              </a:rPr>
              <a:t>the heap.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do a lot of </a:t>
            </a:r>
            <a:r>
              <a:rPr sz="1069" spc="28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insert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delete </a:t>
            </a:r>
            <a:r>
              <a:rPr sz="1069" spc="10" dirty="0">
                <a:latin typeface="Times New Roman"/>
                <a:cs typeface="Times New Roman"/>
              </a:rPr>
              <a:t>(removal from the </a:t>
            </a:r>
            <a:r>
              <a:rPr sz="1069" spc="5" dirty="0">
                <a:latin typeface="Times New Roman"/>
                <a:cs typeface="Times New Roman"/>
              </a:rPr>
              <a:t>data structure) operations especially </a:t>
            </a:r>
            <a:r>
              <a:rPr sz="1069" spc="10" dirty="0">
                <a:latin typeface="Times New Roman"/>
                <a:cs typeface="Times New Roman"/>
              </a:rPr>
              <a:t>when heap </a:t>
            </a:r>
            <a:r>
              <a:rPr sz="1069" dirty="0">
                <a:latin typeface="Times New Roman"/>
                <a:cs typeface="Times New Roman"/>
              </a:rPr>
              <a:t>is  </a:t>
            </a:r>
            <a:r>
              <a:rPr sz="1069" spc="5" dirty="0">
                <a:latin typeface="Times New Roman"/>
                <a:cs typeface="Times New Roman"/>
              </a:rPr>
              <a:t>used </a:t>
            </a:r>
            <a:r>
              <a:rPr sz="1069" spc="10" dirty="0">
                <a:latin typeface="Times New Roman"/>
                <a:cs typeface="Times New Roman"/>
              </a:rPr>
              <a:t>in </a:t>
            </a:r>
            <a:r>
              <a:rPr sz="1069" spc="5" dirty="0">
                <a:latin typeface="Times New Roman"/>
                <a:cs typeface="Times New Roman"/>
              </a:rPr>
              <a:t>the priority queue. </a:t>
            </a:r>
            <a:r>
              <a:rPr sz="1069" spc="10" dirty="0">
                <a:latin typeface="Times New Roman"/>
                <a:cs typeface="Times New Roman"/>
              </a:rPr>
              <a:t>Normally the </a:t>
            </a:r>
            <a:r>
              <a:rPr sz="1069" spc="5" dirty="0">
                <a:latin typeface="Times New Roman"/>
                <a:cs typeface="Times New Roman"/>
              </a:rPr>
              <a:t>delete operation is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bit </a:t>
            </a:r>
            <a:r>
              <a:rPr sz="1069" spc="10" dirty="0">
                <a:latin typeface="Times New Roman"/>
                <a:cs typeface="Times New Roman"/>
              </a:rPr>
              <a:t>complex. However,  </a:t>
            </a:r>
            <a:r>
              <a:rPr sz="1069" spc="5" dirty="0">
                <a:latin typeface="Times New Roman"/>
                <a:cs typeface="Times New Roman"/>
              </a:rPr>
              <a:t>in this case, it is quite</a:t>
            </a:r>
            <a:r>
              <a:rPr sz="1069" spc="10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easy-to-do.</a:t>
            </a:r>
            <a:endParaRPr sz="1069">
              <a:latin typeface="Times New Roman"/>
              <a:cs typeface="Times New Roman"/>
            </a:endParaRPr>
          </a:p>
          <a:p>
            <a:pPr marL="12347" marR="6791" algn="just">
              <a:lnSpc>
                <a:spcPts val="1264"/>
              </a:lnSpc>
              <a:spcBef>
                <a:spcPts val="34"/>
              </a:spcBef>
            </a:pP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want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write a </a:t>
            </a:r>
            <a:r>
              <a:rPr sz="1069" spc="5" dirty="0">
                <a:latin typeface="Times New Roman"/>
                <a:cs typeface="Times New Roman"/>
              </a:rPr>
              <a:t>function </a:t>
            </a:r>
            <a:r>
              <a:rPr sz="1069" i="1" spc="5" dirty="0">
                <a:latin typeface="Times New Roman"/>
                <a:cs typeface="Times New Roman"/>
              </a:rPr>
              <a:t>deleteMin(), </a:t>
            </a:r>
            <a:r>
              <a:rPr sz="1069" spc="10" dirty="0">
                <a:latin typeface="Times New Roman"/>
                <a:cs typeface="Times New Roman"/>
              </a:rPr>
              <a:t>which </a:t>
            </a:r>
            <a:r>
              <a:rPr sz="1069" spc="5" dirty="0">
                <a:latin typeface="Times New Roman"/>
                <a:cs typeface="Times New Roman"/>
              </a:rPr>
              <a:t>will find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delete </a:t>
            </a:r>
            <a:r>
              <a:rPr sz="1069" spc="10" dirty="0">
                <a:latin typeface="Times New Roman"/>
                <a:cs typeface="Times New Roman"/>
              </a:rPr>
              <a:t>the minimum  number from the</a:t>
            </a:r>
            <a:r>
              <a:rPr sz="1069" spc="-7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tree.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5"/>
              </a:spcBef>
            </a:pPr>
            <a:endParaRPr sz="1118">
              <a:latin typeface="Times New Roman"/>
              <a:cs typeface="Times New Roman"/>
            </a:endParaRPr>
          </a:p>
          <a:p>
            <a:pPr marL="221628" indent="-209281" algn="just">
              <a:lnSpc>
                <a:spcPts val="1269"/>
              </a:lnSpc>
              <a:buFont typeface="Symbol"/>
              <a:buChar char=""/>
              <a:tabLst>
                <a:tab pos="222245" algn="l"/>
              </a:tabLst>
            </a:pPr>
            <a:r>
              <a:rPr sz="1069" i="1" spc="5" dirty="0">
                <a:latin typeface="Times New Roman"/>
                <a:cs typeface="Times New Roman"/>
              </a:rPr>
              <a:t>Finding </a:t>
            </a:r>
            <a:r>
              <a:rPr sz="1069" i="1" spc="10" dirty="0">
                <a:latin typeface="Times New Roman"/>
                <a:cs typeface="Times New Roman"/>
              </a:rPr>
              <a:t>the minimum </a:t>
            </a:r>
            <a:r>
              <a:rPr sz="1069" i="1" dirty="0">
                <a:latin typeface="Times New Roman"/>
                <a:cs typeface="Times New Roman"/>
              </a:rPr>
              <a:t>is </a:t>
            </a:r>
            <a:r>
              <a:rPr sz="1069" i="1" spc="5" dirty="0">
                <a:latin typeface="Times New Roman"/>
                <a:cs typeface="Times New Roman"/>
              </a:rPr>
              <a:t>easy; it is at the top of </a:t>
            </a:r>
            <a:r>
              <a:rPr sz="1069" i="1" spc="10" dirty="0">
                <a:latin typeface="Times New Roman"/>
                <a:cs typeface="Times New Roman"/>
              </a:rPr>
              <a:t>the</a:t>
            </a:r>
            <a:r>
              <a:rPr sz="1069" i="1" spc="68" dirty="0">
                <a:latin typeface="Times New Roman"/>
                <a:cs typeface="Times New Roman"/>
              </a:rPr>
              <a:t> </a:t>
            </a:r>
            <a:r>
              <a:rPr sz="1069" i="1" spc="5" dirty="0">
                <a:latin typeface="Times New Roman"/>
                <a:cs typeface="Times New Roman"/>
              </a:rPr>
              <a:t>heap.</a:t>
            </a:r>
            <a:endParaRPr sz="1069">
              <a:latin typeface="Times New Roman"/>
              <a:cs typeface="Times New Roman"/>
            </a:endParaRPr>
          </a:p>
          <a:p>
            <a:pPr marL="12347" marR="6173" algn="just">
              <a:lnSpc>
                <a:spcPct val="98400"/>
              </a:lnSpc>
              <a:spcBef>
                <a:spcPts val="5"/>
              </a:spcBef>
            </a:pPr>
            <a:r>
              <a:rPr sz="1069" spc="10" dirty="0">
                <a:latin typeface="Times New Roman"/>
                <a:cs typeface="Times New Roman"/>
              </a:rPr>
              <a:t>See the heap </a:t>
            </a:r>
            <a:r>
              <a:rPr sz="1069" spc="5" dirty="0">
                <a:latin typeface="Times New Roman"/>
                <a:cs typeface="Times New Roman"/>
              </a:rPr>
              <a:t>below. It is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min-heap. </a:t>
            </a: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5" dirty="0">
                <a:latin typeface="Times New Roman"/>
                <a:cs typeface="Times New Roman"/>
              </a:rPr>
              <a:t>the question arises </a:t>
            </a:r>
            <a:r>
              <a:rPr sz="1069" spc="10" dirty="0">
                <a:latin typeface="Times New Roman"/>
                <a:cs typeface="Times New Roman"/>
              </a:rPr>
              <a:t>where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minimum  number will be lying. </a:t>
            </a:r>
            <a:r>
              <a:rPr sz="1069" spc="5" dirty="0">
                <a:latin typeface="Times New Roman"/>
                <a:cs typeface="Times New Roman"/>
              </a:rPr>
              <a:t>It is </a:t>
            </a:r>
            <a:r>
              <a:rPr sz="1069" spc="10" dirty="0">
                <a:latin typeface="Times New Roman"/>
                <a:cs typeface="Times New Roman"/>
              </a:rPr>
              <a:t>clear from the </a:t>
            </a:r>
            <a:r>
              <a:rPr sz="1069" spc="5" dirty="0">
                <a:latin typeface="Times New Roman"/>
                <a:cs typeface="Times New Roman"/>
              </a:rPr>
              <a:t>definition of min-heap that it should </a:t>
            </a:r>
            <a:r>
              <a:rPr sz="1069" spc="10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i="1" spc="10" dirty="0">
                <a:latin typeface="Times New Roman"/>
                <a:cs typeface="Times New Roman"/>
              </a:rPr>
              <a:t>root </a:t>
            </a:r>
            <a:r>
              <a:rPr sz="1069" spc="5" dirty="0">
                <a:latin typeface="Times New Roman"/>
                <a:cs typeface="Times New Roman"/>
              </a:rPr>
              <a:t>of the tree. </a:t>
            </a:r>
            <a:r>
              <a:rPr sz="1069" spc="15" dirty="0">
                <a:latin typeface="Times New Roman"/>
                <a:cs typeface="Times New Roman"/>
              </a:rPr>
              <a:t>So </a:t>
            </a:r>
            <a:r>
              <a:rPr sz="1069" spc="5" dirty="0">
                <a:latin typeface="Times New Roman"/>
                <a:cs typeface="Times New Roman"/>
              </a:rPr>
              <a:t>finding </a:t>
            </a:r>
            <a:r>
              <a:rPr sz="1069" spc="10" dirty="0">
                <a:latin typeface="Times New Roman"/>
                <a:cs typeface="Times New Roman"/>
              </a:rPr>
              <a:t>the minimum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very</a:t>
            </a:r>
            <a:r>
              <a:rPr sz="1069" spc="1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easy.</a:t>
            </a:r>
            <a:endParaRPr sz="1069">
              <a:latin typeface="Times New Roman"/>
              <a:cs typeface="Times New Roman"/>
            </a:endParaRPr>
          </a:p>
          <a:p>
            <a:pPr marL="301883" algn="ctr">
              <a:spcBef>
                <a:spcPts val="860"/>
              </a:spcBef>
              <a:tabLst>
                <a:tab pos="525980" algn="l"/>
              </a:tabLst>
            </a:pPr>
            <a:r>
              <a:rPr sz="924" spc="10" dirty="0">
                <a:latin typeface="Arial"/>
                <a:cs typeface="Arial"/>
              </a:rPr>
              <a:t>1	</a:t>
            </a:r>
            <a:r>
              <a:rPr sz="1604" spc="80" baseline="2525" dirty="0">
                <a:latin typeface="Arial"/>
                <a:cs typeface="Arial"/>
              </a:rPr>
              <a:t>13</a:t>
            </a:r>
            <a:endParaRPr sz="1604" baseline="2525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464259" y="5572406"/>
            <a:ext cx="9198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10" dirty="0">
                <a:latin typeface="Arial"/>
                <a:cs typeface="Arial"/>
              </a:rPr>
              <a:t>2</a:t>
            </a:r>
            <a:endParaRPr sz="924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935678" y="5593149"/>
            <a:ext cx="9198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10" dirty="0">
                <a:latin typeface="Arial"/>
                <a:cs typeface="Arial"/>
              </a:rPr>
              <a:t>3</a:t>
            </a:r>
            <a:endParaRPr sz="924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833810" y="6179890"/>
            <a:ext cx="9198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10" dirty="0">
                <a:latin typeface="Arial"/>
                <a:cs typeface="Arial"/>
              </a:rPr>
              <a:t>4</a:t>
            </a:r>
            <a:endParaRPr sz="924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071741" y="6205807"/>
            <a:ext cx="9198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10" dirty="0">
                <a:latin typeface="Arial"/>
                <a:cs typeface="Arial"/>
              </a:rPr>
              <a:t>5</a:t>
            </a:r>
            <a:endParaRPr sz="924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362995" y="6205807"/>
            <a:ext cx="9198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10" dirty="0">
                <a:latin typeface="Arial"/>
                <a:cs typeface="Arial"/>
              </a:rPr>
              <a:t>6</a:t>
            </a:r>
            <a:endParaRPr sz="924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509787" y="6205807"/>
            <a:ext cx="9198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10" dirty="0">
                <a:latin typeface="Arial"/>
                <a:cs typeface="Arial"/>
              </a:rPr>
              <a:t>7</a:t>
            </a:r>
            <a:endParaRPr sz="924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365602" y="6747356"/>
            <a:ext cx="9198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10" dirty="0">
                <a:latin typeface="Arial"/>
                <a:cs typeface="Arial"/>
              </a:rPr>
              <a:t>8</a:t>
            </a:r>
            <a:endParaRPr sz="924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129378" y="6747356"/>
            <a:ext cx="9198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10" dirty="0">
                <a:latin typeface="Arial"/>
                <a:cs typeface="Arial"/>
              </a:rPr>
              <a:t>9</a:t>
            </a:r>
            <a:endParaRPr sz="924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644281" y="6722168"/>
            <a:ext cx="393876" cy="2821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001"/>
              </a:lnSpc>
            </a:pPr>
            <a:r>
              <a:rPr sz="924" spc="34" dirty="0">
                <a:latin typeface="Arial"/>
                <a:cs typeface="Arial"/>
              </a:rPr>
              <a:t>10</a:t>
            </a:r>
            <a:endParaRPr sz="924">
              <a:latin typeface="Arial"/>
              <a:cs typeface="Arial"/>
            </a:endParaRPr>
          </a:p>
          <a:p>
            <a:pPr marL="214836">
              <a:lnSpc>
                <a:spcPts val="1176"/>
              </a:lnSpc>
            </a:pPr>
            <a:r>
              <a:rPr sz="1069" spc="49" dirty="0">
                <a:latin typeface="Arial"/>
                <a:cs typeface="Arial"/>
              </a:rPr>
              <a:t>32</a:t>
            </a:r>
            <a:endParaRPr sz="1069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457716" y="6756974"/>
            <a:ext cx="165453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34" dirty="0">
                <a:latin typeface="Arial"/>
                <a:cs typeface="Arial"/>
              </a:rPr>
              <a:t>11</a:t>
            </a:r>
            <a:endParaRPr sz="924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352280" y="7302995"/>
            <a:ext cx="4853076" cy="15018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772918" algn="ctr"/>
            <a:r>
              <a:rPr sz="1069" b="1" spc="34" dirty="0">
                <a:latin typeface="Arial"/>
                <a:cs typeface="Arial"/>
              </a:rPr>
              <a:t>Fig</a:t>
            </a:r>
            <a:r>
              <a:rPr sz="1069" b="1" spc="-10" dirty="0">
                <a:latin typeface="Arial"/>
                <a:cs typeface="Arial"/>
              </a:rPr>
              <a:t> </a:t>
            </a:r>
            <a:r>
              <a:rPr sz="1069" b="1" spc="39" dirty="0">
                <a:latin typeface="Arial"/>
                <a:cs typeface="Arial"/>
              </a:rPr>
              <a:t>30.5</a:t>
            </a:r>
            <a:endParaRPr sz="1069">
              <a:latin typeface="Arial"/>
              <a:cs typeface="Arial"/>
            </a:endParaRPr>
          </a:p>
          <a:p>
            <a:pPr>
              <a:spcBef>
                <a:spcPts val="34"/>
              </a:spcBef>
            </a:pPr>
            <a:endParaRPr sz="1215">
              <a:latin typeface="Times New Roman"/>
              <a:cs typeface="Times New Roman"/>
            </a:endParaRPr>
          </a:p>
          <a:p>
            <a:pPr marL="12347" marR="4939" algn="just">
              <a:lnSpc>
                <a:spcPct val="98400"/>
              </a:lnSpc>
            </a:pPr>
            <a:r>
              <a:rPr sz="1069" spc="1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understand </a:t>
            </a:r>
            <a:r>
              <a:rPr sz="1069" spc="5" dirty="0">
                <a:latin typeface="Times New Roman"/>
                <a:cs typeface="Times New Roman"/>
              </a:rPr>
              <a:t>it </a:t>
            </a:r>
            <a:r>
              <a:rPr sz="1069" spc="10" dirty="0">
                <a:latin typeface="Times New Roman"/>
                <a:cs typeface="Times New Roman"/>
              </a:rPr>
              <a:t>better, consider the tree </a:t>
            </a:r>
            <a:r>
              <a:rPr sz="1069" spc="15" dirty="0">
                <a:latin typeface="Times New Roman"/>
                <a:cs typeface="Times New Roman"/>
              </a:rPr>
              <a:t>form </a:t>
            </a:r>
            <a:r>
              <a:rPr sz="1069" dirty="0">
                <a:latin typeface="Times New Roman"/>
                <a:cs typeface="Times New Roman"/>
              </a:rPr>
              <a:t>first, </a:t>
            </a:r>
            <a:r>
              <a:rPr sz="1069" spc="10" dirty="0">
                <a:latin typeface="Times New Roman"/>
                <a:cs typeface="Times New Roman"/>
              </a:rPr>
              <a:t>instead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thinking about the  </a:t>
            </a:r>
            <a:r>
              <a:rPr sz="1069" spc="5" dirty="0">
                <a:latin typeface="Times New Roman"/>
                <a:cs typeface="Times New Roman"/>
              </a:rPr>
              <a:t>array. </a:t>
            </a:r>
            <a:r>
              <a:rPr sz="1069" spc="10" dirty="0">
                <a:latin typeface="Times New Roman"/>
                <a:cs typeface="Times New Roman"/>
              </a:rPr>
              <a:t>Remember, we have implemented the complete binary </a:t>
            </a:r>
            <a:r>
              <a:rPr sz="1069" spc="5" dirty="0">
                <a:latin typeface="Times New Roman"/>
                <a:cs typeface="Times New Roman"/>
              </a:rPr>
              <a:t>tree with </a:t>
            </a:r>
            <a:r>
              <a:rPr sz="1069" spc="10" dirty="0">
                <a:latin typeface="Times New Roman"/>
                <a:cs typeface="Times New Roman"/>
              </a:rPr>
              <a:t>the help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an  </a:t>
            </a:r>
            <a:r>
              <a:rPr sz="1069" spc="5" dirty="0">
                <a:latin typeface="Times New Roman"/>
                <a:cs typeface="Times New Roman"/>
              </a:rPr>
              <a:t>array for the </a:t>
            </a:r>
            <a:r>
              <a:rPr sz="1069" spc="10" dirty="0">
                <a:latin typeface="Times New Roman"/>
                <a:cs typeface="Times New Roman"/>
              </a:rPr>
              <a:t>sake </a:t>
            </a:r>
            <a:r>
              <a:rPr sz="1069" spc="5" dirty="0">
                <a:latin typeface="Times New Roman"/>
                <a:cs typeface="Times New Roman"/>
              </a:rPr>
              <a:t>of efficiency. It is not </a:t>
            </a:r>
            <a:r>
              <a:rPr sz="1069" spc="10" dirty="0">
                <a:latin typeface="Times New Roman"/>
                <a:cs typeface="Times New Roman"/>
              </a:rPr>
              <a:t>necessary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implement </a:t>
            </a:r>
            <a:r>
              <a:rPr sz="1069" spc="5" dirty="0">
                <a:latin typeface="Times New Roman"/>
                <a:cs typeface="Times New Roman"/>
              </a:rPr>
              <a:t>it this </a:t>
            </a:r>
            <a:r>
              <a:rPr sz="1069" spc="10" dirty="0">
                <a:latin typeface="Times New Roman"/>
                <a:cs typeface="Times New Roman"/>
              </a:rPr>
              <a:t>way.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can  </a:t>
            </a:r>
            <a:r>
              <a:rPr sz="1069" spc="10" dirty="0">
                <a:latin typeface="Times New Roman"/>
                <a:cs typeface="Times New Roman"/>
              </a:rPr>
              <a:t>also implement </a:t>
            </a:r>
            <a:r>
              <a:rPr sz="1069" spc="5" dirty="0">
                <a:latin typeface="Times New Roman"/>
                <a:cs typeface="Times New Roman"/>
              </a:rPr>
              <a:t>it </a:t>
            </a:r>
            <a:r>
              <a:rPr sz="1069" spc="10" dirty="0">
                <a:latin typeface="Times New Roman"/>
                <a:cs typeface="Times New Roman"/>
              </a:rPr>
              <a:t>with </a:t>
            </a:r>
            <a:r>
              <a:rPr sz="1069" spc="5" dirty="0">
                <a:latin typeface="Times New Roman"/>
                <a:cs typeface="Times New Roman"/>
              </a:rPr>
              <a:t>pointers. </a:t>
            </a:r>
            <a:r>
              <a:rPr sz="1069" spc="10" dirty="0">
                <a:latin typeface="Times New Roman"/>
                <a:cs typeface="Times New Roman"/>
              </a:rPr>
              <a:t>However, heap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normally implemented through  </a:t>
            </a:r>
            <a:r>
              <a:rPr sz="1069" spc="5" dirty="0">
                <a:latin typeface="Times New Roman"/>
                <a:cs typeface="Times New Roman"/>
              </a:rPr>
              <a:t>array.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59"/>
              </a:lnSpc>
            </a:pPr>
            <a:r>
              <a:rPr sz="1069" spc="10" dirty="0">
                <a:latin typeface="Times New Roman"/>
                <a:cs typeface="Times New Roman"/>
              </a:rPr>
              <a:t>Coming back to the </a:t>
            </a:r>
            <a:r>
              <a:rPr sz="1069" spc="5" dirty="0">
                <a:latin typeface="Times New Roman"/>
                <a:cs typeface="Times New Roman"/>
              </a:rPr>
              <a:t>deletion, it is necessary </a:t>
            </a:r>
            <a:r>
              <a:rPr sz="1069" spc="10" dirty="0">
                <a:latin typeface="Times New Roman"/>
                <a:cs typeface="Times New Roman"/>
              </a:rPr>
              <a:t>to </a:t>
            </a:r>
            <a:r>
              <a:rPr sz="1069" spc="5" dirty="0">
                <a:latin typeface="Times New Roman"/>
                <a:cs typeface="Times New Roman"/>
              </a:rPr>
              <a:t>understand</a:t>
            </a:r>
            <a:r>
              <a:rPr sz="1069" spc="1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that</a:t>
            </a:r>
            <a:endParaRPr sz="1069">
              <a:latin typeface="Times New Roman"/>
              <a:cs typeface="Times New Roman"/>
            </a:endParaRPr>
          </a:p>
          <a:p>
            <a:pPr marL="221628" indent="-209281" algn="just">
              <a:spcBef>
                <a:spcPts val="68"/>
              </a:spcBef>
              <a:buFont typeface="Symbol"/>
              <a:buChar char=""/>
              <a:tabLst>
                <a:tab pos="222245" algn="l"/>
              </a:tabLst>
            </a:pPr>
            <a:r>
              <a:rPr sz="1069" i="1" spc="5" dirty="0">
                <a:latin typeface="Times New Roman"/>
                <a:cs typeface="Times New Roman"/>
              </a:rPr>
              <a:t>Deletion  </a:t>
            </a:r>
            <a:r>
              <a:rPr sz="1069" i="1" spc="10" dirty="0">
                <a:latin typeface="Times New Roman"/>
                <a:cs typeface="Times New Roman"/>
              </a:rPr>
              <a:t>(or </a:t>
            </a:r>
            <a:r>
              <a:rPr sz="1069" i="1" spc="5" dirty="0">
                <a:latin typeface="Times New Roman"/>
                <a:cs typeface="Times New Roman"/>
              </a:rPr>
              <a:t>removal) </a:t>
            </a:r>
            <a:r>
              <a:rPr sz="1069" i="1" spc="10" dirty="0">
                <a:latin typeface="Times New Roman"/>
                <a:cs typeface="Times New Roman"/>
              </a:rPr>
              <a:t>causes a hole </a:t>
            </a:r>
            <a:r>
              <a:rPr sz="1069" i="1" spc="5" dirty="0">
                <a:latin typeface="Times New Roman"/>
                <a:cs typeface="Times New Roman"/>
              </a:rPr>
              <a:t>which </a:t>
            </a:r>
            <a:r>
              <a:rPr sz="1069" i="1" spc="10" dirty="0">
                <a:latin typeface="Times New Roman"/>
                <a:cs typeface="Times New Roman"/>
              </a:rPr>
              <a:t>needs to be</a:t>
            </a:r>
            <a:r>
              <a:rPr sz="1069" i="1" spc="19" dirty="0">
                <a:latin typeface="Times New Roman"/>
                <a:cs typeface="Times New Roman"/>
              </a:rPr>
              <a:t> </a:t>
            </a:r>
            <a:r>
              <a:rPr sz="1069" i="1" spc="5" dirty="0">
                <a:latin typeface="Times New Roman"/>
                <a:cs typeface="Times New Roman"/>
              </a:rPr>
              <a:t>filled.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56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359374325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6"/>
            <a:ext cx="140696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CS301 – Data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43804" y="868856"/>
            <a:ext cx="86615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30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16584" y="1304810"/>
            <a:ext cx="4487008" cy="20556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2699844" y="1926766"/>
            <a:ext cx="18767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44" dirty="0">
                <a:latin typeface="Arial"/>
                <a:cs typeface="Arial"/>
              </a:rPr>
              <a:t>14</a:t>
            </a:r>
            <a:endParaRPr sz="1069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51261" y="1926766"/>
            <a:ext cx="18767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44" dirty="0">
                <a:latin typeface="Arial"/>
                <a:cs typeface="Arial"/>
              </a:rPr>
              <a:t>16</a:t>
            </a:r>
            <a:endParaRPr sz="1069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85263" y="2460907"/>
            <a:ext cx="18767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44" dirty="0">
                <a:latin typeface="Arial"/>
                <a:cs typeface="Arial"/>
              </a:rPr>
              <a:t>19</a:t>
            </a:r>
            <a:endParaRPr sz="1069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716517" y="2460907"/>
            <a:ext cx="18767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44" dirty="0">
                <a:latin typeface="Arial"/>
                <a:cs typeface="Arial"/>
              </a:rPr>
              <a:t>68</a:t>
            </a:r>
            <a:endParaRPr sz="1069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11772" y="2460907"/>
            <a:ext cx="189530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49" dirty="0">
                <a:latin typeface="Arial"/>
                <a:cs typeface="Arial"/>
              </a:rPr>
              <a:t>21</a:t>
            </a:r>
            <a:endParaRPr sz="1069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87173" y="2460907"/>
            <a:ext cx="18767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44" dirty="0">
                <a:latin typeface="Arial"/>
                <a:cs typeface="Arial"/>
              </a:rPr>
              <a:t>24</a:t>
            </a:r>
            <a:endParaRPr sz="1069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16004" y="3084688"/>
            <a:ext cx="18767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44" dirty="0">
                <a:latin typeface="Arial"/>
                <a:cs typeface="Arial"/>
              </a:rPr>
              <a:t>65</a:t>
            </a:r>
            <a:endParaRPr sz="1069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416845" y="3084688"/>
            <a:ext cx="18767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44" dirty="0">
                <a:latin typeface="Arial"/>
                <a:cs typeface="Arial"/>
              </a:rPr>
              <a:t>26</a:t>
            </a:r>
            <a:endParaRPr sz="1069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737010" y="3084688"/>
            <a:ext cx="18767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44" dirty="0">
                <a:latin typeface="Arial"/>
                <a:cs typeface="Arial"/>
              </a:rPr>
              <a:t>31</a:t>
            </a:r>
            <a:endParaRPr sz="1069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751086" y="1414849"/>
            <a:ext cx="90752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dirty="0">
                <a:latin typeface="Arial"/>
                <a:cs typeface="Arial"/>
              </a:rPr>
              <a:t>1</a:t>
            </a:r>
            <a:endParaRPr sz="924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510191" y="1840089"/>
            <a:ext cx="90752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dirty="0">
                <a:latin typeface="Arial"/>
                <a:cs typeface="Arial"/>
              </a:rPr>
              <a:t>2</a:t>
            </a:r>
            <a:endParaRPr sz="924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947532" y="1860079"/>
            <a:ext cx="90752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dirty="0">
                <a:latin typeface="Arial"/>
                <a:cs typeface="Arial"/>
              </a:rPr>
              <a:t>3</a:t>
            </a:r>
            <a:endParaRPr sz="924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888632" y="2438669"/>
            <a:ext cx="90752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dirty="0">
                <a:latin typeface="Arial"/>
                <a:cs typeface="Arial"/>
              </a:rPr>
              <a:t>4</a:t>
            </a:r>
            <a:endParaRPr sz="924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108783" y="2463858"/>
            <a:ext cx="90752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dirty="0">
                <a:latin typeface="Arial"/>
                <a:cs typeface="Arial"/>
              </a:rPr>
              <a:t>5</a:t>
            </a:r>
            <a:endParaRPr sz="924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382253" y="2463858"/>
            <a:ext cx="90752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dirty="0">
                <a:latin typeface="Arial"/>
                <a:cs typeface="Arial"/>
              </a:rPr>
              <a:t>6</a:t>
            </a:r>
            <a:endParaRPr sz="924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513483" y="2463858"/>
            <a:ext cx="90752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dirty="0">
                <a:latin typeface="Arial"/>
                <a:cs typeface="Arial"/>
              </a:rPr>
              <a:t>7</a:t>
            </a:r>
            <a:endParaRPr sz="924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426363" y="2997999"/>
            <a:ext cx="90752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dirty="0">
                <a:latin typeface="Arial"/>
                <a:cs typeface="Arial"/>
              </a:rPr>
              <a:t>8</a:t>
            </a:r>
            <a:endParaRPr sz="924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180505" y="2997999"/>
            <a:ext cx="90752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dirty="0">
                <a:latin typeface="Arial"/>
                <a:cs typeface="Arial"/>
              </a:rPr>
              <a:t>9</a:t>
            </a:r>
            <a:endParaRPr sz="924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687248" y="2972811"/>
            <a:ext cx="388938" cy="2821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997"/>
              </a:lnSpc>
            </a:pPr>
            <a:r>
              <a:rPr sz="924" spc="29" dirty="0">
                <a:latin typeface="Arial"/>
                <a:cs typeface="Arial"/>
              </a:rPr>
              <a:t>10</a:t>
            </a:r>
            <a:endParaRPr sz="924">
              <a:latin typeface="Arial"/>
              <a:cs typeface="Arial"/>
            </a:endParaRPr>
          </a:p>
          <a:p>
            <a:pPr marL="212985">
              <a:lnSpc>
                <a:spcPts val="1172"/>
              </a:lnSpc>
            </a:pPr>
            <a:r>
              <a:rPr sz="1069" spc="44" dirty="0">
                <a:latin typeface="Arial"/>
                <a:cs typeface="Arial"/>
              </a:rPr>
              <a:t>32</a:t>
            </a:r>
            <a:endParaRPr sz="1069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489571" y="3007629"/>
            <a:ext cx="164218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29" dirty="0">
                <a:latin typeface="Arial"/>
                <a:cs typeface="Arial"/>
              </a:rPr>
              <a:t>11</a:t>
            </a:r>
            <a:endParaRPr sz="924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364863" y="1382994"/>
            <a:ext cx="650081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29" dirty="0">
                <a:latin typeface="Arial"/>
                <a:cs typeface="Arial"/>
              </a:rPr>
              <a:t>de</a:t>
            </a:r>
            <a:r>
              <a:rPr sz="924" spc="15" dirty="0">
                <a:latin typeface="Arial"/>
                <a:cs typeface="Arial"/>
              </a:rPr>
              <a:t>l</a:t>
            </a:r>
            <a:r>
              <a:rPr sz="924" spc="29" dirty="0">
                <a:latin typeface="Arial"/>
                <a:cs typeface="Arial"/>
              </a:rPr>
              <a:t>e</a:t>
            </a:r>
            <a:r>
              <a:rPr sz="924" spc="15" dirty="0">
                <a:latin typeface="Arial"/>
                <a:cs typeface="Arial"/>
              </a:rPr>
              <a:t>t</a:t>
            </a:r>
            <a:r>
              <a:rPr sz="924" spc="29" dirty="0">
                <a:latin typeface="Arial"/>
                <a:cs typeface="Arial"/>
              </a:rPr>
              <a:t>e</a:t>
            </a:r>
            <a:r>
              <a:rPr sz="924" spc="53" dirty="0">
                <a:latin typeface="Arial"/>
                <a:cs typeface="Arial"/>
              </a:rPr>
              <a:t>M</a:t>
            </a:r>
            <a:r>
              <a:rPr sz="924" spc="5" dirty="0">
                <a:latin typeface="Arial"/>
                <a:cs typeface="Arial"/>
              </a:rPr>
              <a:t>i</a:t>
            </a:r>
            <a:r>
              <a:rPr sz="924" spc="29" dirty="0">
                <a:latin typeface="Arial"/>
                <a:cs typeface="Arial"/>
              </a:rPr>
              <a:t>n</a:t>
            </a:r>
            <a:r>
              <a:rPr sz="924" spc="19" dirty="0">
                <a:latin typeface="Arial"/>
                <a:cs typeface="Arial"/>
              </a:rPr>
              <a:t>(</a:t>
            </a:r>
            <a:r>
              <a:rPr sz="924" dirty="0">
                <a:latin typeface="Arial"/>
                <a:cs typeface="Arial"/>
              </a:rPr>
              <a:t>)</a:t>
            </a:r>
            <a:endParaRPr sz="924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352267" y="3545487"/>
            <a:ext cx="4852458" cy="13193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706245" algn="ctr"/>
            <a:r>
              <a:rPr sz="1069" b="1" spc="24" dirty="0">
                <a:latin typeface="Arial"/>
                <a:cs typeface="Arial"/>
              </a:rPr>
              <a:t>Fig</a:t>
            </a:r>
            <a:r>
              <a:rPr sz="1069" b="1" spc="-5" dirty="0">
                <a:latin typeface="Arial"/>
                <a:cs typeface="Arial"/>
              </a:rPr>
              <a:t> </a:t>
            </a:r>
            <a:r>
              <a:rPr sz="1069" b="1" spc="29" dirty="0">
                <a:latin typeface="Arial"/>
                <a:cs typeface="Arial"/>
              </a:rPr>
              <a:t>30.6</a:t>
            </a:r>
            <a:endParaRPr sz="1069">
              <a:latin typeface="Arial"/>
              <a:cs typeface="Arial"/>
            </a:endParaRPr>
          </a:p>
          <a:p>
            <a:pPr marL="12347" marR="4939" algn="just">
              <a:lnSpc>
                <a:spcPct val="98300"/>
              </a:lnSpc>
              <a:spcBef>
                <a:spcPts val="170"/>
              </a:spcBef>
            </a:pPr>
            <a:r>
              <a:rPr sz="1069" spc="5" dirty="0">
                <a:latin typeface="Times New Roman"/>
                <a:cs typeface="Times New Roman"/>
              </a:rPr>
              <a:t>In the </a:t>
            </a:r>
            <a:r>
              <a:rPr sz="1069" spc="10" dirty="0">
                <a:latin typeface="Times New Roman"/>
                <a:cs typeface="Times New Roman"/>
              </a:rPr>
              <a:t>above </a:t>
            </a:r>
            <a:r>
              <a:rPr sz="1069" spc="5" dirty="0">
                <a:latin typeface="Times New Roman"/>
                <a:cs typeface="Times New Roman"/>
              </a:rPr>
              <a:t>figure,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</a:t>
            </a:r>
            <a:r>
              <a:rPr sz="1069" spc="5" dirty="0">
                <a:latin typeface="Times New Roman"/>
                <a:cs typeface="Times New Roman"/>
              </a:rPr>
              <a:t>deleted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i="1" spc="5" dirty="0">
                <a:latin typeface="Times New Roman"/>
                <a:cs typeface="Times New Roman"/>
              </a:rPr>
              <a:t>root </a:t>
            </a:r>
            <a:r>
              <a:rPr sz="1069" spc="10" dirty="0">
                <a:latin typeface="Times New Roman"/>
                <a:cs typeface="Times New Roman"/>
              </a:rPr>
              <a:t>node, </a:t>
            </a:r>
            <a:r>
              <a:rPr sz="1069" spc="5" dirty="0">
                <a:latin typeface="Times New Roman"/>
                <a:cs typeface="Times New Roman"/>
              </a:rPr>
              <a:t>resulting in </a:t>
            </a:r>
            <a:r>
              <a:rPr sz="1069" spc="10" dirty="0">
                <a:latin typeface="Times New Roman"/>
                <a:cs typeface="Times New Roman"/>
              </a:rPr>
              <a:t>a hole </a:t>
            </a:r>
            <a:r>
              <a:rPr sz="1069" spc="5" dirty="0">
                <a:latin typeface="Times New Roman"/>
                <a:cs typeface="Times New Roman"/>
              </a:rPr>
              <a:t>at the </a:t>
            </a:r>
            <a:r>
              <a:rPr sz="1069" i="1" spc="10" dirty="0">
                <a:latin typeface="Times New Roman"/>
                <a:cs typeface="Times New Roman"/>
              </a:rPr>
              <a:t>root  </a:t>
            </a:r>
            <a:r>
              <a:rPr sz="1069" spc="5" dirty="0">
                <a:latin typeface="Times New Roman"/>
                <a:cs typeface="Times New Roman"/>
              </a:rPr>
              <a:t>position. </a:t>
            </a:r>
            <a:r>
              <a:rPr sz="1069" spc="10" dirty="0">
                <a:latin typeface="Times New Roman"/>
                <a:cs typeface="Times New Roman"/>
              </a:rPr>
              <a:t>To </a:t>
            </a:r>
            <a:r>
              <a:rPr sz="1069" spc="5" dirty="0">
                <a:latin typeface="Times New Roman"/>
                <a:cs typeface="Times New Roman"/>
              </a:rPr>
              <a:t>maintain it as </a:t>
            </a:r>
            <a:r>
              <a:rPr sz="1069" spc="10" dirty="0">
                <a:latin typeface="Times New Roman"/>
                <a:cs typeface="Times New Roman"/>
              </a:rPr>
              <a:t>a complete binary </a:t>
            </a:r>
            <a:r>
              <a:rPr sz="1069" spc="5" dirty="0">
                <a:latin typeface="Times New Roman"/>
                <a:cs typeface="Times New Roman"/>
              </a:rPr>
              <a:t>tree,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15" dirty="0">
                <a:latin typeface="Times New Roman"/>
                <a:cs typeface="Times New Roman"/>
              </a:rPr>
              <a:t>have </a:t>
            </a:r>
            <a:r>
              <a:rPr sz="1069" spc="10" dirty="0">
                <a:latin typeface="Times New Roman"/>
                <a:cs typeface="Times New Roman"/>
              </a:rPr>
              <a:t>to </a:t>
            </a:r>
            <a:r>
              <a:rPr sz="1069" dirty="0">
                <a:latin typeface="Times New Roman"/>
                <a:cs typeface="Times New Roman"/>
              </a:rPr>
              <a:t>fill </a:t>
            </a:r>
            <a:r>
              <a:rPr sz="1069" spc="5" dirty="0">
                <a:latin typeface="Times New Roman"/>
                <a:cs typeface="Times New Roman"/>
              </a:rPr>
              <a:t>this hole. </a:t>
            </a:r>
            <a:r>
              <a:rPr sz="1069" spc="10" dirty="0">
                <a:latin typeface="Times New Roman"/>
                <a:cs typeface="Times New Roman"/>
              </a:rPr>
              <a:t>Now, </a:t>
            </a:r>
            <a:r>
              <a:rPr sz="1069" spc="15" dirty="0">
                <a:latin typeface="Times New Roman"/>
                <a:cs typeface="Times New Roman"/>
              </a:rPr>
              <a:t>we  </a:t>
            </a:r>
            <a:r>
              <a:rPr sz="1069" spc="5" dirty="0">
                <a:latin typeface="Times New Roman"/>
                <a:cs typeface="Times New Roman"/>
              </a:rPr>
              <a:t>will identify the appropriate candidates to fill this hole. </a:t>
            </a:r>
            <a:r>
              <a:rPr sz="1069" spc="15" dirty="0">
                <a:latin typeface="Times New Roman"/>
                <a:cs typeface="Times New Roman"/>
              </a:rPr>
              <a:t>As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parent is the </a:t>
            </a:r>
            <a:r>
              <a:rPr sz="1069" spc="10" dirty="0">
                <a:latin typeface="Times New Roman"/>
                <a:cs typeface="Times New Roman"/>
              </a:rPr>
              <a:t>minimum  </a:t>
            </a:r>
            <a:r>
              <a:rPr sz="1069" spc="5" dirty="0">
                <a:latin typeface="Times New Roman"/>
                <a:cs typeface="Times New Roman"/>
              </a:rPr>
              <a:t>as </a:t>
            </a:r>
            <a:r>
              <a:rPr sz="1069" spc="10" dirty="0">
                <a:latin typeface="Times New Roman"/>
                <a:cs typeface="Times New Roman"/>
              </a:rPr>
              <a:t>compared </a:t>
            </a:r>
            <a:r>
              <a:rPr sz="1069" spc="5" dirty="0">
                <a:latin typeface="Times New Roman"/>
                <a:cs typeface="Times New Roman"/>
              </a:rPr>
              <a:t>to its right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left children,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appropriate candidates are </a:t>
            </a:r>
            <a:r>
              <a:rPr sz="1069" spc="10" dirty="0">
                <a:latin typeface="Times New Roman"/>
                <a:cs typeface="Times New Roman"/>
              </a:rPr>
              <a:t>both </a:t>
            </a:r>
            <a:r>
              <a:rPr sz="1069" spc="5" dirty="0">
                <a:latin typeface="Times New Roman"/>
                <a:cs typeface="Times New Roman"/>
              </a:rPr>
              <a:t>right and  left children of the </a:t>
            </a:r>
            <a:r>
              <a:rPr sz="1069" i="1" spc="10" dirty="0">
                <a:latin typeface="Times New Roman"/>
                <a:cs typeface="Times New Roman"/>
              </a:rPr>
              <a:t>root </a:t>
            </a:r>
            <a:r>
              <a:rPr sz="1069" spc="5" dirty="0">
                <a:latin typeface="Times New Roman"/>
                <a:cs typeface="Times New Roman"/>
              </a:rPr>
              <a:t>node. </a:t>
            </a:r>
            <a:r>
              <a:rPr sz="1069" spc="10" dirty="0">
                <a:latin typeface="Times New Roman"/>
                <a:cs typeface="Times New Roman"/>
              </a:rPr>
              <a:t>Both </a:t>
            </a:r>
            <a:r>
              <a:rPr sz="1069" spc="5" dirty="0">
                <a:latin typeface="Times New Roman"/>
                <a:cs typeface="Times New Roman"/>
              </a:rPr>
              <a:t>children will </a:t>
            </a:r>
            <a:r>
              <a:rPr sz="1069" spc="10" dirty="0">
                <a:latin typeface="Times New Roman"/>
                <a:cs typeface="Times New Roman"/>
              </a:rPr>
              <a:t>be compared </a:t>
            </a:r>
            <a:r>
              <a:rPr sz="1069" spc="5" dirty="0">
                <a:latin typeface="Times New Roman"/>
                <a:cs typeface="Times New Roman"/>
              </a:rPr>
              <a:t>and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smaller </a:t>
            </a:r>
            <a:r>
              <a:rPr sz="1069" spc="10" dirty="0">
                <a:latin typeface="Times New Roman"/>
                <a:cs typeface="Times New Roman"/>
              </a:rPr>
              <a:t>one </a:t>
            </a:r>
            <a:r>
              <a:rPr sz="1069" spc="5" dirty="0">
                <a:latin typeface="Times New Roman"/>
                <a:cs typeface="Times New Roman"/>
              </a:rPr>
              <a:t>will  </a:t>
            </a:r>
            <a:r>
              <a:rPr sz="1069" spc="10" dirty="0">
                <a:latin typeface="Times New Roman"/>
                <a:cs typeface="Times New Roman"/>
              </a:rPr>
              <a:t>take the vacant </a:t>
            </a:r>
            <a:r>
              <a:rPr sz="1069" spc="5" dirty="0">
                <a:latin typeface="Times New Roman"/>
                <a:cs typeface="Times New Roman"/>
              </a:rPr>
              <a:t>place. In </a:t>
            </a:r>
            <a:r>
              <a:rPr sz="1069" spc="10" dirty="0">
                <a:latin typeface="Times New Roman"/>
                <a:cs typeface="Times New Roman"/>
              </a:rPr>
              <a:t>the above </a:t>
            </a:r>
            <a:r>
              <a:rPr sz="1069" spc="5" dirty="0">
                <a:latin typeface="Times New Roman"/>
                <a:cs typeface="Times New Roman"/>
              </a:rPr>
              <a:t>figure, </a:t>
            </a:r>
            <a:r>
              <a:rPr sz="1069" spc="10" dirty="0">
                <a:latin typeface="Times New Roman"/>
                <a:cs typeface="Times New Roman"/>
              </a:rPr>
              <a:t>the children 14 and 16 are candidates for 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vacant </a:t>
            </a:r>
            <a:r>
              <a:rPr sz="1069" spc="5" dirty="0">
                <a:latin typeface="Times New Roman"/>
                <a:cs typeface="Times New Roman"/>
              </a:rPr>
              <a:t>position. </a:t>
            </a:r>
            <a:r>
              <a:rPr sz="1069" spc="10" dirty="0">
                <a:latin typeface="Times New Roman"/>
                <a:cs typeface="Times New Roman"/>
              </a:rPr>
              <a:t>Being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minimum, </a:t>
            </a:r>
            <a:r>
              <a:rPr sz="1069" spc="15" dirty="0">
                <a:latin typeface="Times New Roman"/>
                <a:cs typeface="Times New Roman"/>
              </a:rPr>
              <a:t>14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put in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2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hole.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513657" y="4868271"/>
            <a:ext cx="4406900" cy="20377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" name="object 28"/>
          <p:cNvSpPr txBox="1"/>
          <p:nvPr/>
        </p:nvSpPr>
        <p:spPr>
          <a:xfrm>
            <a:off x="5083844" y="5483506"/>
            <a:ext cx="18520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29" dirty="0">
                <a:latin typeface="Arial"/>
                <a:cs typeface="Arial"/>
              </a:rPr>
              <a:t>16</a:t>
            </a:r>
            <a:endParaRPr sz="1069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527479" y="6013203"/>
            <a:ext cx="18520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29" dirty="0">
                <a:latin typeface="Arial"/>
                <a:cs typeface="Arial"/>
              </a:rPr>
              <a:t>19</a:t>
            </a:r>
            <a:endParaRPr sz="1069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638729" y="6013203"/>
            <a:ext cx="18520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29" dirty="0">
                <a:latin typeface="Arial"/>
                <a:cs typeface="Arial"/>
              </a:rPr>
              <a:t>68</a:t>
            </a:r>
            <a:endParaRPr sz="1069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276952" y="6013203"/>
            <a:ext cx="18520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29" dirty="0">
                <a:latin typeface="Arial"/>
                <a:cs typeface="Arial"/>
              </a:rPr>
              <a:t>21</a:t>
            </a:r>
            <a:endParaRPr sz="1069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073840" y="6013203"/>
            <a:ext cx="18520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29" dirty="0">
                <a:latin typeface="Arial"/>
                <a:cs typeface="Arial"/>
              </a:rPr>
              <a:t>24</a:t>
            </a:r>
            <a:endParaRPr sz="1069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610819" y="6631057"/>
            <a:ext cx="18520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29" dirty="0">
                <a:latin typeface="Arial"/>
                <a:cs typeface="Arial"/>
              </a:rPr>
              <a:t>65</a:t>
            </a:r>
            <a:endParaRPr sz="1069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397583" y="6631057"/>
            <a:ext cx="18520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29" dirty="0">
                <a:latin typeface="Arial"/>
                <a:cs typeface="Arial"/>
              </a:rPr>
              <a:t>26</a:t>
            </a:r>
            <a:endParaRPr sz="1069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694782" y="6631057"/>
            <a:ext cx="18520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29" dirty="0">
                <a:latin typeface="Arial"/>
                <a:cs typeface="Arial"/>
              </a:rPr>
              <a:t>31</a:t>
            </a:r>
            <a:endParaRPr sz="1069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708118" y="4957516"/>
            <a:ext cx="402519" cy="1645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229653" algn="l"/>
              </a:tabLst>
            </a:pPr>
            <a:r>
              <a:rPr sz="924" spc="-5" dirty="0">
                <a:latin typeface="Arial"/>
                <a:cs typeface="Arial"/>
              </a:rPr>
              <a:t>1	</a:t>
            </a:r>
            <a:r>
              <a:rPr sz="1604" spc="43" baseline="2525" dirty="0">
                <a:latin typeface="Arial"/>
                <a:cs typeface="Arial"/>
              </a:rPr>
              <a:t>14</a:t>
            </a:r>
            <a:endParaRPr sz="1604" baseline="2525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489446" y="5397569"/>
            <a:ext cx="90135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Arial"/>
                <a:cs typeface="Arial"/>
              </a:rPr>
              <a:t>2</a:t>
            </a:r>
            <a:endParaRPr sz="924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883091" y="5417572"/>
            <a:ext cx="90135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Arial"/>
                <a:cs typeface="Arial"/>
              </a:rPr>
              <a:t>3</a:t>
            </a:r>
            <a:endParaRPr sz="924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878999" y="5990977"/>
            <a:ext cx="90135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Arial"/>
                <a:cs typeface="Arial"/>
              </a:rPr>
              <a:t>4</a:t>
            </a:r>
            <a:endParaRPr sz="924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077668" y="6016166"/>
            <a:ext cx="90135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Arial"/>
                <a:cs typeface="Arial"/>
              </a:rPr>
              <a:t>5</a:t>
            </a:r>
            <a:endParaRPr sz="924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328179" y="6016166"/>
            <a:ext cx="90135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Arial"/>
                <a:cs typeface="Arial"/>
              </a:rPr>
              <a:t>6</a:t>
            </a:r>
            <a:endParaRPr sz="924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438667" y="6016166"/>
            <a:ext cx="90135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Arial"/>
                <a:cs typeface="Arial"/>
              </a:rPr>
              <a:t>7</a:t>
            </a:r>
            <a:endParaRPr sz="924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424869" y="6545861"/>
            <a:ext cx="90135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Arial"/>
                <a:cs typeface="Arial"/>
              </a:rPr>
              <a:t>8</a:t>
            </a:r>
            <a:endParaRPr sz="924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165691" y="6545861"/>
            <a:ext cx="90135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Arial"/>
                <a:cs typeface="Arial"/>
              </a:rPr>
              <a:t>9</a:t>
            </a:r>
            <a:endParaRPr sz="924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663543" y="6521415"/>
            <a:ext cx="382147" cy="2839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987"/>
              </a:lnSpc>
            </a:pPr>
            <a:r>
              <a:rPr sz="924" spc="15" dirty="0">
                <a:latin typeface="Arial"/>
                <a:cs typeface="Arial"/>
              </a:rPr>
              <a:t>10</a:t>
            </a:r>
            <a:endParaRPr sz="924">
              <a:latin typeface="Arial"/>
              <a:cs typeface="Arial"/>
            </a:endParaRPr>
          </a:p>
          <a:p>
            <a:pPr marL="209281">
              <a:lnSpc>
                <a:spcPts val="1162"/>
              </a:lnSpc>
            </a:pPr>
            <a:r>
              <a:rPr sz="1069" spc="29" dirty="0">
                <a:latin typeface="Arial"/>
                <a:cs typeface="Arial"/>
              </a:rPr>
              <a:t>32</a:t>
            </a:r>
            <a:endParaRPr sz="1069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451049" y="6555492"/>
            <a:ext cx="161131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10" dirty="0">
                <a:latin typeface="Arial"/>
                <a:cs typeface="Arial"/>
              </a:rPr>
              <a:t>11</a:t>
            </a:r>
            <a:endParaRPr sz="924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364862" y="4944920"/>
            <a:ext cx="638969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15" dirty="0">
                <a:latin typeface="Arial"/>
                <a:cs typeface="Arial"/>
              </a:rPr>
              <a:t>deleteMin()</a:t>
            </a:r>
            <a:endParaRPr sz="924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352280" y="7088152"/>
            <a:ext cx="4852458" cy="13193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778475" algn="ctr"/>
            <a:r>
              <a:rPr sz="1069" b="1" spc="19" dirty="0">
                <a:latin typeface="Arial"/>
                <a:cs typeface="Arial"/>
              </a:rPr>
              <a:t>Fig</a:t>
            </a:r>
            <a:r>
              <a:rPr sz="1069" b="1" spc="-39" dirty="0">
                <a:latin typeface="Arial"/>
                <a:cs typeface="Arial"/>
              </a:rPr>
              <a:t> </a:t>
            </a:r>
            <a:r>
              <a:rPr sz="1069" b="1" spc="24" dirty="0">
                <a:latin typeface="Arial"/>
                <a:cs typeface="Arial"/>
              </a:rPr>
              <a:t>30.7</a:t>
            </a:r>
            <a:endParaRPr sz="1069">
              <a:latin typeface="Arial"/>
              <a:cs typeface="Arial"/>
            </a:endParaRPr>
          </a:p>
          <a:p>
            <a:pPr>
              <a:spcBef>
                <a:spcPts val="39"/>
              </a:spcBef>
            </a:pPr>
            <a:endParaRPr sz="1215">
              <a:latin typeface="Times New Roman"/>
              <a:cs typeface="Times New Roman"/>
            </a:endParaRPr>
          </a:p>
          <a:p>
            <a:pPr marL="12347" marR="4939" algn="just">
              <a:lnSpc>
                <a:spcPct val="98300"/>
              </a:lnSpc>
            </a:pPr>
            <a:r>
              <a:rPr sz="1069" spc="5" dirty="0">
                <a:latin typeface="Times New Roman"/>
                <a:cs typeface="Times New Roman"/>
              </a:rPr>
              <a:t>In the </a:t>
            </a:r>
            <a:r>
              <a:rPr sz="1069" spc="10" dirty="0">
                <a:latin typeface="Times New Roman"/>
                <a:cs typeface="Times New Roman"/>
              </a:rPr>
              <a:t>Fig </a:t>
            </a:r>
            <a:r>
              <a:rPr sz="1069" spc="5" dirty="0">
                <a:latin typeface="Times New Roman"/>
                <a:cs typeface="Times New Roman"/>
              </a:rPr>
              <a:t>30.7, </a:t>
            </a:r>
            <a:r>
              <a:rPr sz="1069" spc="10" dirty="0">
                <a:latin typeface="Times New Roman"/>
                <a:cs typeface="Times New Roman"/>
              </a:rPr>
              <a:t>we can </a:t>
            </a:r>
            <a:r>
              <a:rPr sz="1069" spc="5" dirty="0">
                <a:latin typeface="Times New Roman"/>
                <a:cs typeface="Times New Roman"/>
              </a:rPr>
              <a:t>see that </a:t>
            </a:r>
            <a:r>
              <a:rPr sz="1069" spc="10" dirty="0">
                <a:latin typeface="Times New Roman"/>
                <a:cs typeface="Times New Roman"/>
              </a:rPr>
              <a:t>the 14 </a:t>
            </a:r>
            <a:r>
              <a:rPr sz="1069" spc="5" dirty="0">
                <a:latin typeface="Times New Roman"/>
                <a:cs typeface="Times New Roman"/>
              </a:rPr>
              <a:t>has </a:t>
            </a:r>
            <a:r>
              <a:rPr sz="1069" spc="10" dirty="0">
                <a:latin typeface="Times New Roman"/>
                <a:cs typeface="Times New Roman"/>
              </a:rPr>
              <a:t>been placed </a:t>
            </a:r>
            <a:r>
              <a:rPr sz="1069" spc="5" dirty="0">
                <a:latin typeface="Times New Roman"/>
                <a:cs typeface="Times New Roman"/>
              </a:rPr>
              <a:t>at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i="1" spc="5" dirty="0">
                <a:latin typeface="Times New Roman"/>
                <a:cs typeface="Times New Roman"/>
              </a:rPr>
              <a:t>root </a:t>
            </a:r>
            <a:r>
              <a:rPr sz="1069" spc="5" dirty="0">
                <a:latin typeface="Times New Roman"/>
                <a:cs typeface="Times New Roman"/>
              </a:rPr>
              <a:t>position. </a:t>
            </a:r>
            <a:r>
              <a:rPr sz="1069" spc="10" dirty="0">
                <a:latin typeface="Times New Roman"/>
                <a:cs typeface="Times New Roman"/>
              </a:rPr>
              <a:t>However, 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5" dirty="0">
                <a:latin typeface="Times New Roman"/>
                <a:cs typeface="Times New Roman"/>
              </a:rPr>
              <a:t>vacuum </a:t>
            </a:r>
            <a:r>
              <a:rPr sz="1069" spc="5" dirty="0">
                <a:latin typeface="Times New Roman"/>
                <a:cs typeface="Times New Roman"/>
              </a:rPr>
              <a:t>at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previous position of </a:t>
            </a:r>
            <a:r>
              <a:rPr sz="1069" spc="10" dirty="0">
                <a:latin typeface="Times New Roman"/>
                <a:cs typeface="Times New Roman"/>
              </a:rPr>
              <a:t>14 </a:t>
            </a:r>
            <a:r>
              <a:rPr sz="1069" spc="5" dirty="0">
                <a:latin typeface="Times New Roman"/>
                <a:cs typeface="Times New Roman"/>
              </a:rPr>
              <a:t>has created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hole. </a:t>
            </a:r>
            <a:r>
              <a:rPr sz="1069" spc="10" dirty="0">
                <a:latin typeface="Times New Roman"/>
                <a:cs typeface="Times New Roman"/>
              </a:rPr>
              <a:t>To </a:t>
            </a:r>
            <a:r>
              <a:rPr sz="1069" spc="5" dirty="0">
                <a:latin typeface="Times New Roman"/>
                <a:cs typeface="Times New Roman"/>
              </a:rPr>
              <a:t>fill this hole, </a:t>
            </a:r>
            <a:r>
              <a:rPr sz="1069" spc="10" dirty="0">
                <a:latin typeface="Times New Roman"/>
                <a:cs typeface="Times New Roman"/>
              </a:rPr>
              <a:t>the  </a:t>
            </a:r>
            <a:r>
              <a:rPr sz="1069" spc="5" dirty="0">
                <a:latin typeface="Times New Roman"/>
                <a:cs typeface="Times New Roman"/>
              </a:rPr>
              <a:t>same </a:t>
            </a:r>
            <a:r>
              <a:rPr sz="1069" spc="10" dirty="0">
                <a:latin typeface="Times New Roman"/>
                <a:cs typeface="Times New Roman"/>
              </a:rPr>
              <a:t>logic </a:t>
            </a:r>
            <a:r>
              <a:rPr sz="1069" spc="5" dirty="0">
                <a:latin typeface="Times New Roman"/>
                <a:cs typeface="Times New Roman"/>
              </a:rPr>
              <a:t>is applied i.e. </a:t>
            </a:r>
            <a:r>
              <a:rPr sz="1069" spc="10" dirty="0">
                <a:latin typeface="Times New Roman"/>
                <a:cs typeface="Times New Roman"/>
              </a:rPr>
              <a:t>we compare </a:t>
            </a:r>
            <a:r>
              <a:rPr sz="1069" spc="5" dirty="0">
                <a:latin typeface="Times New Roman"/>
                <a:cs typeface="Times New Roman"/>
              </a:rPr>
              <a:t>both right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left children of the hole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dirty="0">
                <a:latin typeface="Times New Roman"/>
                <a:cs typeface="Times New Roman"/>
              </a:rPr>
              <a:t>let 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minimum take over the </a:t>
            </a:r>
            <a:r>
              <a:rPr sz="1069" spc="5" dirty="0">
                <a:latin typeface="Times New Roman"/>
                <a:cs typeface="Times New Roman"/>
              </a:rPr>
              <a:t>place. </a:t>
            </a:r>
            <a:r>
              <a:rPr sz="1069" spc="10" dirty="0">
                <a:latin typeface="Times New Roman"/>
                <a:cs typeface="Times New Roman"/>
              </a:rPr>
              <a:t>Here 24 and 21 are compared. Being the smaller  </a:t>
            </a:r>
            <a:r>
              <a:rPr sz="1069" spc="5" dirty="0">
                <a:latin typeface="Times New Roman"/>
                <a:cs typeface="Times New Roman"/>
              </a:rPr>
              <a:t>one, </a:t>
            </a:r>
            <a:r>
              <a:rPr sz="1069" spc="10" dirty="0">
                <a:latin typeface="Times New Roman"/>
                <a:cs typeface="Times New Roman"/>
              </a:rPr>
              <a:t>21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placed </a:t>
            </a:r>
            <a:r>
              <a:rPr sz="1069" spc="5" dirty="0">
                <a:latin typeface="Times New Roman"/>
                <a:cs typeface="Times New Roman"/>
              </a:rPr>
              <a:t>at </a:t>
            </a:r>
            <a:r>
              <a:rPr sz="1069" spc="10" dirty="0">
                <a:latin typeface="Times New Roman"/>
                <a:cs typeface="Times New Roman"/>
              </a:rPr>
              <a:t>the vacant </a:t>
            </a:r>
            <a:r>
              <a:rPr sz="1069" spc="5" dirty="0">
                <a:latin typeface="Times New Roman"/>
                <a:cs typeface="Times New Roman"/>
              </a:rPr>
              <a:t>position. This </a:t>
            </a:r>
            <a:r>
              <a:rPr sz="1069" spc="10" dirty="0">
                <a:latin typeface="Times New Roman"/>
                <a:cs typeface="Times New Roman"/>
              </a:rPr>
              <a:t>way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get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latest figure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spc="5" dirty="0">
                <a:latin typeface="Times New Roman"/>
                <a:cs typeface="Times New Roman"/>
              </a:rPr>
              <a:t>the tree as  seen </a:t>
            </a:r>
            <a:r>
              <a:rPr sz="1069" spc="10" dirty="0">
                <a:latin typeface="Times New Roman"/>
                <a:cs typeface="Times New Roman"/>
              </a:rPr>
              <a:t>in the following </a:t>
            </a:r>
            <a:r>
              <a:rPr sz="1069" spc="5" dirty="0">
                <a:latin typeface="Times New Roman"/>
                <a:cs typeface="Times New Roman"/>
              </a:rPr>
              <a:t>figure. (Fig</a:t>
            </a:r>
            <a:r>
              <a:rPr sz="1069" spc="-2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30.8.)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0" name="object 50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57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418693380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6"/>
            <a:ext cx="140696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CS301 – Data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43804" y="868856"/>
            <a:ext cx="86615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30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09360" y="1304259"/>
            <a:ext cx="4267366" cy="19522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2633910" y="1893676"/>
            <a:ext cx="180269" cy="1570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21" spc="39" dirty="0">
                <a:latin typeface="Arial"/>
                <a:cs typeface="Arial"/>
              </a:rPr>
              <a:t>21</a:t>
            </a:r>
            <a:endParaRPr sz="1021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65312" y="1893676"/>
            <a:ext cx="180269" cy="1570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21" spc="39" dirty="0">
                <a:latin typeface="Arial"/>
                <a:cs typeface="Arial"/>
              </a:rPr>
              <a:t>16</a:t>
            </a:r>
            <a:endParaRPr sz="1021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27466" y="2401888"/>
            <a:ext cx="179035" cy="1570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21" spc="34" dirty="0">
                <a:latin typeface="Arial"/>
                <a:cs typeface="Arial"/>
              </a:rPr>
              <a:t>19</a:t>
            </a:r>
            <a:endParaRPr sz="1021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03157" y="2401888"/>
            <a:ext cx="180269" cy="1570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21" spc="39" dirty="0">
                <a:latin typeface="Arial"/>
                <a:cs typeface="Arial"/>
              </a:rPr>
              <a:t>68</a:t>
            </a:r>
            <a:endParaRPr sz="1021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50874" y="2401888"/>
            <a:ext cx="180269" cy="1570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21" spc="39" dirty="0">
                <a:latin typeface="Arial"/>
                <a:cs typeface="Arial"/>
              </a:rPr>
              <a:t>24</a:t>
            </a:r>
            <a:endParaRPr sz="1021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02670" y="2993813"/>
            <a:ext cx="180269" cy="1570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21" spc="39" dirty="0">
                <a:latin typeface="Arial"/>
                <a:cs typeface="Arial"/>
              </a:rPr>
              <a:t>65</a:t>
            </a:r>
            <a:endParaRPr sz="1021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364245" y="2993813"/>
            <a:ext cx="180269" cy="1570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21" spc="39" dirty="0">
                <a:latin typeface="Arial"/>
                <a:cs typeface="Arial"/>
              </a:rPr>
              <a:t>26</a:t>
            </a:r>
            <a:endParaRPr sz="1021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620698" y="2993813"/>
            <a:ext cx="179035" cy="1570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21" spc="34" dirty="0">
                <a:latin typeface="Arial"/>
                <a:cs typeface="Arial"/>
              </a:rPr>
              <a:t>31</a:t>
            </a:r>
            <a:endParaRPr sz="1021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634035" y="1390650"/>
            <a:ext cx="390790" cy="1570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222245" algn="l"/>
              </a:tabLst>
            </a:pPr>
            <a:r>
              <a:rPr sz="875" spc="5" dirty="0">
                <a:latin typeface="Arial"/>
                <a:cs typeface="Arial"/>
              </a:rPr>
              <a:t>1	</a:t>
            </a:r>
            <a:r>
              <a:rPr sz="1531" spc="58" baseline="2645" dirty="0">
                <a:latin typeface="Arial"/>
                <a:cs typeface="Arial"/>
              </a:rPr>
              <a:t>14</a:t>
            </a:r>
            <a:endParaRPr sz="1531" baseline="2645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453887" y="1812924"/>
            <a:ext cx="87665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5" dirty="0">
                <a:latin typeface="Arial"/>
                <a:cs typeface="Arial"/>
              </a:rPr>
              <a:t>2</a:t>
            </a:r>
            <a:endParaRPr sz="875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771214" y="1831445"/>
            <a:ext cx="87665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5" dirty="0">
                <a:latin typeface="Arial"/>
                <a:cs typeface="Arial"/>
              </a:rPr>
              <a:t>3</a:t>
            </a:r>
            <a:endParaRPr sz="875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861973" y="2381130"/>
            <a:ext cx="87665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5" dirty="0">
                <a:latin typeface="Arial"/>
                <a:cs typeface="Arial"/>
              </a:rPr>
              <a:t>4</a:t>
            </a:r>
            <a:endParaRPr sz="875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022859" y="2404850"/>
            <a:ext cx="87665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5" dirty="0">
                <a:latin typeface="Arial"/>
                <a:cs typeface="Arial"/>
              </a:rPr>
              <a:t>5</a:t>
            </a:r>
            <a:endParaRPr sz="875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234103" y="2404850"/>
            <a:ext cx="87665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5" dirty="0">
                <a:latin typeface="Arial"/>
                <a:cs typeface="Arial"/>
              </a:rPr>
              <a:t>6</a:t>
            </a:r>
            <a:endParaRPr sz="875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309769" y="2404850"/>
            <a:ext cx="87665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5" dirty="0">
                <a:latin typeface="Arial"/>
                <a:cs typeface="Arial"/>
              </a:rPr>
              <a:t>7</a:t>
            </a:r>
            <a:endParaRPr sz="875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422659" y="2912309"/>
            <a:ext cx="87665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5" dirty="0">
                <a:latin typeface="Arial"/>
                <a:cs typeface="Arial"/>
              </a:rPr>
              <a:t>8</a:t>
            </a:r>
            <a:endParaRPr sz="875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140504" y="2912309"/>
            <a:ext cx="87665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5" dirty="0">
                <a:latin typeface="Arial"/>
                <a:cs typeface="Arial"/>
              </a:rPr>
              <a:t>9</a:t>
            </a:r>
            <a:endParaRPr sz="875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622056" y="2888602"/>
            <a:ext cx="370417" cy="256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938"/>
              </a:lnSpc>
            </a:pPr>
            <a:r>
              <a:rPr sz="875" spc="34" dirty="0">
                <a:latin typeface="Arial"/>
                <a:cs typeface="Arial"/>
              </a:rPr>
              <a:t>10</a:t>
            </a:r>
            <a:endParaRPr sz="875">
              <a:latin typeface="Arial"/>
              <a:cs typeface="Arial"/>
            </a:endParaRPr>
          </a:p>
          <a:p>
            <a:pPr marL="203107">
              <a:lnSpc>
                <a:spcPts val="1113"/>
              </a:lnSpc>
            </a:pPr>
            <a:r>
              <a:rPr sz="1021" spc="34" dirty="0">
                <a:latin typeface="Arial"/>
                <a:cs typeface="Arial"/>
              </a:rPr>
              <a:t>32</a:t>
            </a:r>
            <a:endParaRPr sz="1021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385114" y="2921199"/>
            <a:ext cx="156810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29" dirty="0">
                <a:latin typeface="Arial"/>
                <a:cs typeface="Arial"/>
              </a:rPr>
              <a:t>11</a:t>
            </a:r>
            <a:endParaRPr sz="875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364862" y="1378797"/>
            <a:ext cx="618596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29" dirty="0">
                <a:latin typeface="Arial"/>
                <a:cs typeface="Arial"/>
              </a:rPr>
              <a:t>de</a:t>
            </a:r>
            <a:r>
              <a:rPr sz="875" spc="10" dirty="0">
                <a:latin typeface="Arial"/>
                <a:cs typeface="Arial"/>
              </a:rPr>
              <a:t>l</a:t>
            </a:r>
            <a:r>
              <a:rPr sz="875" spc="29" dirty="0">
                <a:latin typeface="Arial"/>
                <a:cs typeface="Arial"/>
              </a:rPr>
              <a:t>e</a:t>
            </a:r>
            <a:r>
              <a:rPr sz="875" spc="19" dirty="0">
                <a:latin typeface="Arial"/>
                <a:cs typeface="Arial"/>
              </a:rPr>
              <a:t>t</a:t>
            </a:r>
            <a:r>
              <a:rPr sz="875" spc="29" dirty="0">
                <a:latin typeface="Arial"/>
                <a:cs typeface="Arial"/>
              </a:rPr>
              <a:t>e</a:t>
            </a:r>
            <a:r>
              <a:rPr sz="875" spc="53" dirty="0">
                <a:latin typeface="Arial"/>
                <a:cs typeface="Arial"/>
              </a:rPr>
              <a:t>M</a:t>
            </a:r>
            <a:r>
              <a:rPr sz="875" spc="5" dirty="0">
                <a:latin typeface="Arial"/>
                <a:cs typeface="Arial"/>
              </a:rPr>
              <a:t>i</a:t>
            </a:r>
            <a:r>
              <a:rPr sz="875" spc="34" dirty="0">
                <a:latin typeface="Arial"/>
                <a:cs typeface="Arial"/>
              </a:rPr>
              <a:t>n</a:t>
            </a:r>
            <a:r>
              <a:rPr sz="875" spc="15" dirty="0">
                <a:latin typeface="Arial"/>
                <a:cs typeface="Arial"/>
              </a:rPr>
              <a:t>(</a:t>
            </a:r>
            <a:r>
              <a:rPr sz="875" dirty="0">
                <a:latin typeface="Arial"/>
                <a:cs typeface="Arial"/>
              </a:rPr>
              <a:t>)</a:t>
            </a:r>
            <a:endParaRPr sz="875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352280" y="3430905"/>
            <a:ext cx="4851841" cy="8303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906883" algn="ctr"/>
            <a:r>
              <a:rPr sz="1021" b="1" spc="24" dirty="0">
                <a:latin typeface="Arial"/>
                <a:cs typeface="Arial"/>
              </a:rPr>
              <a:t>Fig</a:t>
            </a:r>
            <a:r>
              <a:rPr sz="1021" b="1" spc="-15" dirty="0">
                <a:latin typeface="Arial"/>
                <a:cs typeface="Arial"/>
              </a:rPr>
              <a:t> </a:t>
            </a:r>
            <a:r>
              <a:rPr sz="1021" b="1" spc="24" dirty="0">
                <a:latin typeface="Arial"/>
                <a:cs typeface="Arial"/>
              </a:rPr>
              <a:t>30.8</a:t>
            </a:r>
            <a:endParaRPr sz="1021">
              <a:latin typeface="Arial"/>
              <a:cs typeface="Arial"/>
            </a:endParaRPr>
          </a:p>
          <a:p>
            <a:pPr>
              <a:spcBef>
                <a:spcPts val="24"/>
              </a:spcBef>
            </a:pPr>
            <a:endParaRPr sz="1215">
              <a:latin typeface="Times New Roman"/>
              <a:cs typeface="Times New Roman"/>
            </a:endParaRPr>
          </a:p>
          <a:p>
            <a:pPr marL="12347" marR="4939" algn="just">
              <a:lnSpc>
                <a:spcPct val="98400"/>
              </a:lnSpc>
            </a:pPr>
            <a:r>
              <a:rPr sz="1069" spc="10" dirty="0">
                <a:latin typeface="Times New Roman"/>
                <a:cs typeface="Times New Roman"/>
              </a:rPr>
              <a:t>The hole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now </a:t>
            </a:r>
            <a:r>
              <a:rPr sz="1069" spc="5" dirty="0">
                <a:latin typeface="Times New Roman"/>
                <a:cs typeface="Times New Roman"/>
              </a:rPr>
              <a:t>created at previous position of 21. </a:t>
            </a:r>
            <a:r>
              <a:rPr sz="1069" spc="10" dirty="0">
                <a:latin typeface="Times New Roman"/>
                <a:cs typeface="Times New Roman"/>
              </a:rPr>
              <a:t>This </a:t>
            </a:r>
            <a:r>
              <a:rPr sz="1069" spc="5" dirty="0">
                <a:latin typeface="Times New Roman"/>
                <a:cs typeface="Times New Roman"/>
              </a:rPr>
              <a:t>time,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children- </a:t>
            </a:r>
            <a:r>
              <a:rPr sz="1069" spc="10" dirty="0">
                <a:latin typeface="Times New Roman"/>
                <a:cs typeface="Times New Roman"/>
              </a:rPr>
              <a:t>32 and </a:t>
            </a:r>
            <a:r>
              <a:rPr sz="1069" spc="15" dirty="0">
                <a:latin typeface="Times New Roman"/>
                <a:cs typeface="Times New Roman"/>
              </a:rPr>
              <a:t>31  </a:t>
            </a:r>
            <a:r>
              <a:rPr sz="1069" spc="10" dirty="0">
                <a:latin typeface="Times New Roman"/>
                <a:cs typeface="Times New Roman"/>
              </a:rPr>
              <a:t>are compared and being </a:t>
            </a:r>
            <a:r>
              <a:rPr sz="1069" spc="5" dirty="0">
                <a:latin typeface="Times New Roman"/>
                <a:cs typeface="Times New Roman"/>
              </a:rPr>
              <a:t>smaller, </a:t>
            </a:r>
            <a:r>
              <a:rPr sz="1069" spc="10" dirty="0">
                <a:latin typeface="Times New Roman"/>
                <a:cs typeface="Times New Roman"/>
              </a:rPr>
              <a:t>31 takes over the place and the </a:t>
            </a:r>
            <a:r>
              <a:rPr sz="1069" spc="5" dirty="0">
                <a:latin typeface="Times New Roman"/>
                <a:cs typeface="Times New Roman"/>
              </a:rPr>
              <a:t>tree </a:t>
            </a:r>
            <a:r>
              <a:rPr sz="1069" spc="10" dirty="0">
                <a:latin typeface="Times New Roman"/>
                <a:cs typeface="Times New Roman"/>
              </a:rPr>
              <a:t>becomes as  shown in the </a:t>
            </a:r>
            <a:r>
              <a:rPr sz="1069" spc="5" dirty="0">
                <a:latin typeface="Times New Roman"/>
                <a:cs typeface="Times New Roman"/>
              </a:rPr>
              <a:t>figure Fig</a:t>
            </a:r>
            <a:r>
              <a:rPr sz="1069" spc="-6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30.9.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518733" y="4264367"/>
            <a:ext cx="4556056" cy="21128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" name="object 27"/>
          <p:cNvSpPr txBox="1"/>
          <p:nvPr/>
        </p:nvSpPr>
        <p:spPr>
          <a:xfrm>
            <a:off x="4013341" y="4351268"/>
            <a:ext cx="190765" cy="172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18" spc="29" dirty="0">
                <a:latin typeface="Arial"/>
                <a:cs typeface="Arial"/>
              </a:rPr>
              <a:t>14</a:t>
            </a:r>
            <a:endParaRPr sz="1118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720586" y="4900965"/>
            <a:ext cx="190765" cy="172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18" spc="29" dirty="0">
                <a:latin typeface="Arial"/>
                <a:cs typeface="Arial"/>
              </a:rPr>
              <a:t>21</a:t>
            </a:r>
            <a:endParaRPr sz="1118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209787" y="4900965"/>
            <a:ext cx="190765" cy="172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18" spc="29" dirty="0">
                <a:latin typeface="Arial"/>
                <a:cs typeface="Arial"/>
              </a:rPr>
              <a:t>16</a:t>
            </a:r>
            <a:endParaRPr sz="1118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634901" y="5449922"/>
            <a:ext cx="190765" cy="172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18" spc="29" dirty="0">
                <a:latin typeface="Arial"/>
                <a:cs typeface="Arial"/>
              </a:rPr>
              <a:t>19</a:t>
            </a:r>
            <a:endParaRPr sz="1118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783933" y="5449922"/>
            <a:ext cx="190765" cy="172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18" spc="29" dirty="0">
                <a:latin typeface="Arial"/>
                <a:cs typeface="Arial"/>
              </a:rPr>
              <a:t>68</a:t>
            </a:r>
            <a:endParaRPr sz="1118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342145" y="5449922"/>
            <a:ext cx="190765" cy="172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18" spc="29" dirty="0">
                <a:latin typeface="Arial"/>
                <a:cs typeface="Arial"/>
              </a:rPr>
              <a:t>31</a:t>
            </a:r>
            <a:endParaRPr sz="1118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098287" y="5449922"/>
            <a:ext cx="190765" cy="172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18" spc="29" dirty="0">
                <a:latin typeface="Arial"/>
                <a:cs typeface="Arial"/>
              </a:rPr>
              <a:t>24</a:t>
            </a:r>
            <a:endParaRPr sz="1118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619708" y="6090744"/>
            <a:ext cx="190765" cy="172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18" spc="29" dirty="0">
                <a:latin typeface="Arial"/>
                <a:cs typeface="Arial"/>
              </a:rPr>
              <a:t>65</a:t>
            </a:r>
            <a:endParaRPr sz="1118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433143" y="6090744"/>
            <a:ext cx="190765" cy="172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18" spc="29" dirty="0">
                <a:latin typeface="Arial"/>
                <a:cs typeface="Arial"/>
              </a:rPr>
              <a:t>26</a:t>
            </a:r>
            <a:endParaRPr sz="1118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788127" y="4380405"/>
            <a:ext cx="92604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15" dirty="0">
                <a:latin typeface="Arial"/>
                <a:cs typeface="Arial"/>
              </a:rPr>
              <a:t>1</a:t>
            </a:r>
            <a:endParaRPr sz="924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527970" y="4817498"/>
            <a:ext cx="92604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15" dirty="0">
                <a:latin typeface="Arial"/>
                <a:cs typeface="Arial"/>
              </a:rPr>
              <a:t>2</a:t>
            </a:r>
            <a:endParaRPr sz="924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002354" y="4838229"/>
            <a:ext cx="92604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15" dirty="0">
                <a:latin typeface="Arial"/>
                <a:cs typeface="Arial"/>
              </a:rPr>
              <a:t>3</a:t>
            </a:r>
            <a:endParaRPr sz="924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896768" y="5432389"/>
            <a:ext cx="92604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15" dirty="0">
                <a:latin typeface="Arial"/>
                <a:cs typeface="Arial"/>
              </a:rPr>
              <a:t>4</a:t>
            </a:r>
            <a:endParaRPr sz="924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136182" y="5459059"/>
            <a:ext cx="92604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15" dirty="0">
                <a:latin typeface="Arial"/>
                <a:cs typeface="Arial"/>
              </a:rPr>
              <a:t>5</a:t>
            </a:r>
            <a:endParaRPr sz="924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428914" y="5459059"/>
            <a:ext cx="92604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15" dirty="0">
                <a:latin typeface="Arial"/>
                <a:cs typeface="Arial"/>
              </a:rPr>
              <a:t>6</a:t>
            </a:r>
            <a:endParaRPr sz="924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577187" y="5459059"/>
            <a:ext cx="92604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15" dirty="0">
                <a:latin typeface="Arial"/>
                <a:cs typeface="Arial"/>
              </a:rPr>
              <a:t>7</a:t>
            </a:r>
            <a:endParaRPr sz="924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427808" y="6007264"/>
            <a:ext cx="92604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15" dirty="0">
                <a:latin typeface="Arial"/>
                <a:cs typeface="Arial"/>
              </a:rPr>
              <a:t>8</a:t>
            </a:r>
            <a:endParaRPr sz="924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193809" y="6007264"/>
            <a:ext cx="92604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15" dirty="0">
                <a:latin typeface="Arial"/>
                <a:cs typeface="Arial"/>
              </a:rPr>
              <a:t>9</a:t>
            </a:r>
            <a:endParaRPr sz="924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707968" y="5982076"/>
            <a:ext cx="394494" cy="2821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982"/>
              </a:lnSpc>
            </a:pPr>
            <a:r>
              <a:rPr sz="924" spc="39" dirty="0">
                <a:latin typeface="Arial"/>
                <a:cs typeface="Arial"/>
              </a:rPr>
              <a:t>10</a:t>
            </a:r>
            <a:endParaRPr sz="924">
              <a:latin typeface="Arial"/>
              <a:cs typeface="Arial"/>
            </a:endParaRPr>
          </a:p>
          <a:p>
            <a:pPr marL="216071">
              <a:lnSpc>
                <a:spcPts val="1215"/>
              </a:lnSpc>
            </a:pPr>
            <a:r>
              <a:rPr sz="1118" spc="29" dirty="0">
                <a:latin typeface="Arial"/>
                <a:cs typeface="Arial"/>
              </a:rPr>
              <a:t>32</a:t>
            </a:r>
            <a:endParaRPr sz="1118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522144" y="6017647"/>
            <a:ext cx="167305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39" dirty="0">
                <a:latin typeface="Arial"/>
                <a:cs typeface="Arial"/>
              </a:rPr>
              <a:t>11</a:t>
            </a:r>
            <a:endParaRPr sz="924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365602" y="4347809"/>
            <a:ext cx="659342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29" dirty="0">
                <a:latin typeface="Arial"/>
                <a:cs typeface="Arial"/>
              </a:rPr>
              <a:t>deleteMin()</a:t>
            </a:r>
            <a:endParaRPr sz="924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352279" y="6564877"/>
            <a:ext cx="4851224" cy="700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640189" algn="ctr"/>
            <a:r>
              <a:rPr sz="1118" b="1" spc="15" dirty="0">
                <a:latin typeface="Arial"/>
                <a:cs typeface="Arial"/>
              </a:rPr>
              <a:t>Fig</a:t>
            </a:r>
            <a:r>
              <a:rPr sz="1118" b="1" spc="-39" dirty="0">
                <a:latin typeface="Arial"/>
                <a:cs typeface="Arial"/>
              </a:rPr>
              <a:t> </a:t>
            </a:r>
            <a:r>
              <a:rPr sz="1118" b="1" spc="19" dirty="0">
                <a:latin typeface="Arial"/>
                <a:cs typeface="Arial"/>
              </a:rPr>
              <a:t>30.9</a:t>
            </a:r>
            <a:endParaRPr sz="1118">
              <a:latin typeface="Arial"/>
              <a:cs typeface="Arial"/>
            </a:endParaRPr>
          </a:p>
          <a:p>
            <a:pPr>
              <a:spcBef>
                <a:spcPts val="15"/>
              </a:spcBef>
            </a:pPr>
            <a:endParaRPr sz="1264">
              <a:latin typeface="Times New Roman"/>
              <a:cs typeface="Times New Roman"/>
            </a:endParaRPr>
          </a:p>
          <a:p>
            <a:pPr marL="12347" marR="4939">
              <a:lnSpc>
                <a:spcPts val="1264"/>
              </a:lnSpc>
              <a:spcBef>
                <a:spcPts val="5"/>
              </a:spcBef>
            </a:pPr>
            <a:r>
              <a:rPr sz="1069" spc="10" dirty="0">
                <a:latin typeface="Times New Roman"/>
                <a:cs typeface="Times New Roman"/>
              </a:rPr>
              <a:t>The hole has been </a:t>
            </a:r>
            <a:r>
              <a:rPr sz="1069" spc="5" dirty="0">
                <a:latin typeface="Times New Roman"/>
                <a:cs typeface="Times New Roman"/>
              </a:rPr>
              <a:t>transferred </a:t>
            </a:r>
            <a:r>
              <a:rPr sz="1069" spc="10" dirty="0">
                <a:latin typeface="Times New Roman"/>
                <a:cs typeface="Times New Roman"/>
              </a:rPr>
              <a:t>from </a:t>
            </a:r>
            <a:r>
              <a:rPr sz="1069" spc="5" dirty="0">
                <a:latin typeface="Times New Roman"/>
                <a:cs typeface="Times New Roman"/>
              </a:rPr>
              <a:t>top to the </a:t>
            </a:r>
            <a:r>
              <a:rPr sz="1069" spc="10" dirty="0">
                <a:latin typeface="Times New Roman"/>
                <a:cs typeface="Times New Roman"/>
              </a:rPr>
              <a:t>bottom. </a:t>
            </a:r>
            <a:r>
              <a:rPr sz="1069" spc="5" dirty="0">
                <a:latin typeface="Times New Roman"/>
                <a:cs typeface="Times New Roman"/>
              </a:rPr>
              <a:t>It has </a:t>
            </a:r>
            <a:r>
              <a:rPr sz="1069" spc="10" dirty="0">
                <a:latin typeface="Times New Roman"/>
                <a:cs typeface="Times New Roman"/>
              </a:rPr>
              <a:t>reached </a:t>
            </a:r>
            <a:r>
              <a:rPr sz="1069" spc="5" dirty="0">
                <a:latin typeface="Times New Roman"/>
                <a:cs typeface="Times New Roman"/>
              </a:rPr>
              <a:t>at </a:t>
            </a:r>
            <a:r>
              <a:rPr sz="1069" spc="10" dirty="0">
                <a:latin typeface="Times New Roman"/>
                <a:cs typeface="Times New Roman"/>
              </a:rPr>
              <a:t>such a </a:t>
            </a:r>
            <a:r>
              <a:rPr sz="1069" spc="5" dirty="0">
                <a:latin typeface="Times New Roman"/>
                <a:cs typeface="Times New Roman"/>
              </a:rPr>
              <a:t>position  </a:t>
            </a:r>
            <a:r>
              <a:rPr sz="1069" spc="10" dirty="0">
                <a:latin typeface="Times New Roman"/>
                <a:cs typeface="Times New Roman"/>
              </a:rPr>
              <a:t>where it can be</a:t>
            </a:r>
            <a:r>
              <a:rPr sz="1069" spc="-6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deleted.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0" name="object 50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58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359481718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6"/>
            <a:ext cx="140696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CS301 – Data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43804" y="868856"/>
            <a:ext cx="86615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30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98216" y="1304218"/>
            <a:ext cx="4355605" cy="19523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3981485" y="1386204"/>
            <a:ext cx="183356" cy="1570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21" spc="49" dirty="0">
                <a:latin typeface="Arial"/>
                <a:cs typeface="Arial"/>
              </a:rPr>
              <a:t>14</a:t>
            </a:r>
            <a:endParaRPr sz="1021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46517" y="1893676"/>
            <a:ext cx="183356" cy="1570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21" spc="49" dirty="0">
                <a:latin typeface="Arial"/>
                <a:cs typeface="Arial"/>
              </a:rPr>
              <a:t>21</a:t>
            </a:r>
            <a:endParaRPr sz="1021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26073" y="1893676"/>
            <a:ext cx="183356" cy="1570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21" spc="49" dirty="0">
                <a:latin typeface="Arial"/>
                <a:cs typeface="Arial"/>
              </a:rPr>
              <a:t>16</a:t>
            </a:r>
            <a:endParaRPr sz="1021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77116" y="2401888"/>
            <a:ext cx="183356" cy="1570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21" spc="49" dirty="0">
                <a:latin typeface="Arial"/>
                <a:cs typeface="Arial"/>
              </a:rPr>
              <a:t>19</a:t>
            </a:r>
            <a:endParaRPr sz="1021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675771" y="2401888"/>
            <a:ext cx="183356" cy="1570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21" spc="49" dirty="0">
                <a:latin typeface="Arial"/>
                <a:cs typeface="Arial"/>
              </a:rPr>
              <a:t>68</a:t>
            </a:r>
            <a:endParaRPr sz="1021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340664" y="2401888"/>
            <a:ext cx="183356" cy="1570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21" spc="49" dirty="0">
                <a:latin typeface="Arial"/>
                <a:cs typeface="Arial"/>
              </a:rPr>
              <a:t>31</a:t>
            </a:r>
            <a:endParaRPr sz="1021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150886" y="2401888"/>
            <a:ext cx="183356" cy="1570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21" spc="49" dirty="0">
                <a:latin typeface="Arial"/>
                <a:cs typeface="Arial"/>
              </a:rPr>
              <a:t>24</a:t>
            </a:r>
            <a:endParaRPr sz="1021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93051" y="2993813"/>
            <a:ext cx="183356" cy="1570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21" spc="49" dirty="0">
                <a:latin typeface="Arial"/>
                <a:cs typeface="Arial"/>
              </a:rPr>
              <a:t>65</a:t>
            </a:r>
            <a:endParaRPr sz="1021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471667" y="2993813"/>
            <a:ext cx="183356" cy="1570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21" spc="49" dirty="0">
                <a:latin typeface="Arial"/>
                <a:cs typeface="Arial"/>
              </a:rPr>
              <a:t>26</a:t>
            </a:r>
            <a:endParaRPr sz="1021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766643" y="1409170"/>
            <a:ext cx="87665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5" dirty="0">
                <a:latin typeface="Arial"/>
                <a:cs typeface="Arial"/>
              </a:rPr>
              <a:t>1</a:t>
            </a:r>
            <a:endParaRPr sz="875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562049" y="1812924"/>
            <a:ext cx="87665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5" dirty="0">
                <a:latin typeface="Arial"/>
                <a:cs typeface="Arial"/>
              </a:rPr>
              <a:t>2</a:t>
            </a:r>
            <a:endParaRPr sz="875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929011" y="1831445"/>
            <a:ext cx="87665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5" dirty="0">
                <a:latin typeface="Arial"/>
                <a:cs typeface="Arial"/>
              </a:rPr>
              <a:t>3</a:t>
            </a:r>
            <a:endParaRPr sz="875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958281" y="2381130"/>
            <a:ext cx="87665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5" dirty="0">
                <a:latin typeface="Arial"/>
                <a:cs typeface="Arial"/>
              </a:rPr>
              <a:t>4</a:t>
            </a:r>
            <a:endParaRPr sz="875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143615" y="2404850"/>
            <a:ext cx="87665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5" dirty="0">
                <a:latin typeface="Arial"/>
                <a:cs typeface="Arial"/>
              </a:rPr>
              <a:t>5</a:t>
            </a:r>
            <a:endParaRPr sz="875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379309" y="2404850"/>
            <a:ext cx="87665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5" dirty="0">
                <a:latin typeface="Arial"/>
                <a:cs typeface="Arial"/>
              </a:rPr>
              <a:t>6</a:t>
            </a:r>
            <a:endParaRPr sz="875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478684" y="2404850"/>
            <a:ext cx="87665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5" dirty="0">
                <a:latin typeface="Arial"/>
                <a:cs typeface="Arial"/>
              </a:rPr>
              <a:t>7</a:t>
            </a:r>
            <a:endParaRPr sz="875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508595" y="2912309"/>
            <a:ext cx="87665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5" dirty="0">
                <a:latin typeface="Arial"/>
                <a:cs typeface="Arial"/>
              </a:rPr>
              <a:t>8</a:t>
            </a:r>
            <a:endParaRPr sz="875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241261" y="2912309"/>
            <a:ext cx="87665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5" dirty="0">
                <a:latin typeface="Arial"/>
                <a:cs typeface="Arial"/>
              </a:rPr>
              <a:t>9</a:t>
            </a:r>
            <a:endParaRPr sz="875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734675" y="2888602"/>
            <a:ext cx="378442" cy="256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938"/>
              </a:lnSpc>
            </a:pPr>
            <a:r>
              <a:rPr sz="875" spc="39" dirty="0">
                <a:latin typeface="Arial"/>
                <a:cs typeface="Arial"/>
              </a:rPr>
              <a:t>10</a:t>
            </a:r>
            <a:endParaRPr sz="875">
              <a:latin typeface="Arial"/>
              <a:cs typeface="Arial"/>
            </a:endParaRPr>
          </a:p>
          <a:p>
            <a:pPr marL="206811">
              <a:lnSpc>
                <a:spcPts val="1113"/>
              </a:lnSpc>
            </a:pPr>
            <a:r>
              <a:rPr sz="1021" spc="49" dirty="0">
                <a:latin typeface="Arial"/>
                <a:cs typeface="Arial"/>
              </a:rPr>
              <a:t>32</a:t>
            </a:r>
            <a:endParaRPr sz="1021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364862" y="1397317"/>
            <a:ext cx="2080507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29" dirty="0">
                <a:latin typeface="Arial"/>
                <a:cs typeface="Arial"/>
              </a:rPr>
              <a:t>deleteMin(): heap </a:t>
            </a:r>
            <a:r>
              <a:rPr sz="875" spc="24" dirty="0">
                <a:latin typeface="Arial"/>
                <a:cs typeface="Arial"/>
              </a:rPr>
              <a:t>size </a:t>
            </a:r>
            <a:r>
              <a:rPr sz="875" spc="10" dirty="0">
                <a:latin typeface="Arial"/>
                <a:cs typeface="Arial"/>
              </a:rPr>
              <a:t>is </a:t>
            </a:r>
            <a:r>
              <a:rPr sz="875" spc="29" dirty="0">
                <a:latin typeface="Arial"/>
                <a:cs typeface="Arial"/>
              </a:rPr>
              <a:t>reduced </a:t>
            </a:r>
            <a:r>
              <a:rPr sz="875" spc="24" dirty="0">
                <a:latin typeface="Arial"/>
                <a:cs typeface="Arial"/>
              </a:rPr>
              <a:t>by</a:t>
            </a:r>
            <a:r>
              <a:rPr sz="875" spc="233" dirty="0">
                <a:latin typeface="Arial"/>
                <a:cs typeface="Arial"/>
              </a:rPr>
              <a:t> </a:t>
            </a:r>
            <a:r>
              <a:rPr sz="875" spc="5" dirty="0">
                <a:latin typeface="Arial"/>
                <a:cs typeface="Arial"/>
              </a:rPr>
              <a:t>1</a:t>
            </a:r>
            <a:endParaRPr sz="875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352280" y="3430905"/>
            <a:ext cx="4851841" cy="16614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649449" algn="ctr"/>
            <a:r>
              <a:rPr sz="1021" b="1" spc="29" dirty="0">
                <a:latin typeface="Arial"/>
                <a:cs typeface="Arial"/>
              </a:rPr>
              <a:t>Fig</a:t>
            </a:r>
            <a:r>
              <a:rPr sz="1021" b="1" spc="10" dirty="0">
                <a:latin typeface="Arial"/>
                <a:cs typeface="Arial"/>
              </a:rPr>
              <a:t> </a:t>
            </a:r>
            <a:r>
              <a:rPr sz="1021" b="1" spc="44" dirty="0">
                <a:latin typeface="Arial"/>
                <a:cs typeface="Arial"/>
              </a:rPr>
              <a:t>30.10</a:t>
            </a:r>
            <a:endParaRPr sz="1021">
              <a:latin typeface="Arial"/>
              <a:cs typeface="Arial"/>
            </a:endParaRPr>
          </a:p>
          <a:p>
            <a:pPr>
              <a:spcBef>
                <a:spcPts val="24"/>
              </a:spcBef>
            </a:pPr>
            <a:endParaRPr sz="1215">
              <a:latin typeface="Times New Roman"/>
              <a:cs typeface="Times New Roman"/>
            </a:endParaRPr>
          </a:p>
          <a:p>
            <a:pPr marL="12347" marR="4939" algn="just">
              <a:lnSpc>
                <a:spcPct val="98400"/>
              </a:lnSpc>
            </a:pPr>
            <a:r>
              <a:rPr sz="1069" spc="10" dirty="0">
                <a:latin typeface="Times New Roman"/>
                <a:cs typeface="Times New Roman"/>
              </a:rPr>
              <a:t>While </a:t>
            </a:r>
            <a:r>
              <a:rPr sz="1069" spc="5" dirty="0">
                <a:latin typeface="Times New Roman"/>
                <a:cs typeface="Times New Roman"/>
              </a:rPr>
              <a:t>using array to </a:t>
            </a:r>
            <a:r>
              <a:rPr sz="1069" spc="10" dirty="0">
                <a:latin typeface="Times New Roman"/>
                <a:cs typeface="Times New Roman"/>
              </a:rPr>
              <a:t>store complete </a:t>
            </a:r>
            <a:r>
              <a:rPr sz="1069" spc="5" dirty="0">
                <a:latin typeface="Times New Roman"/>
                <a:cs typeface="Times New Roman"/>
              </a:rPr>
              <a:t>binary tree, </a:t>
            </a:r>
            <a:r>
              <a:rPr sz="1069" spc="10" dirty="0">
                <a:latin typeface="Times New Roman"/>
                <a:cs typeface="Times New Roman"/>
              </a:rPr>
              <a:t>we can </a:t>
            </a:r>
            <a:r>
              <a:rPr sz="1069" spc="5" dirty="0">
                <a:latin typeface="Times New Roman"/>
                <a:cs typeface="Times New Roman"/>
              </a:rPr>
              <a:t>free array </a:t>
            </a:r>
            <a:r>
              <a:rPr sz="1069" spc="10" dirty="0">
                <a:latin typeface="Times New Roman"/>
                <a:cs typeface="Times New Roman"/>
              </a:rPr>
              <a:t>element </a:t>
            </a:r>
            <a:r>
              <a:rPr sz="1069" spc="5" dirty="0">
                <a:latin typeface="Times New Roman"/>
                <a:cs typeface="Times New Roman"/>
              </a:rPr>
              <a:t>at </a:t>
            </a:r>
            <a:r>
              <a:rPr sz="1069" spc="10" dirty="0">
                <a:latin typeface="Times New Roman"/>
                <a:cs typeface="Times New Roman"/>
              </a:rPr>
              <a:t>the end.  </a:t>
            </a:r>
            <a:r>
              <a:rPr sz="1069" spc="15" dirty="0">
                <a:latin typeface="Times New Roman"/>
                <a:cs typeface="Times New Roman"/>
              </a:rPr>
              <a:t>From </a:t>
            </a:r>
            <a:r>
              <a:rPr sz="1069" spc="10" dirty="0">
                <a:latin typeface="Times New Roman"/>
                <a:cs typeface="Times New Roman"/>
              </a:rPr>
              <a:t>the above </a:t>
            </a:r>
            <a:r>
              <a:rPr sz="1069" spc="5" dirty="0">
                <a:latin typeface="Times New Roman"/>
                <a:cs typeface="Times New Roman"/>
              </a:rPr>
              <a:t>figure </a:t>
            </a:r>
            <a:r>
              <a:rPr sz="1069" spc="10" dirty="0">
                <a:latin typeface="Times New Roman"/>
                <a:cs typeface="Times New Roman"/>
              </a:rPr>
              <a:t>Fig </a:t>
            </a:r>
            <a:r>
              <a:rPr sz="1069" spc="5" dirty="0">
                <a:latin typeface="Times New Roman"/>
                <a:cs typeface="Times New Roman"/>
              </a:rPr>
              <a:t>30.10,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last array index </a:t>
            </a:r>
            <a:r>
              <a:rPr sz="1069" spc="10" dirty="0">
                <a:latin typeface="Times New Roman"/>
                <a:cs typeface="Times New Roman"/>
              </a:rPr>
              <a:t>11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no more </a:t>
            </a:r>
            <a:r>
              <a:rPr sz="1069" spc="5" dirty="0">
                <a:latin typeface="Times New Roman"/>
                <a:cs typeface="Times New Roman"/>
              </a:rPr>
              <a:t>there </a:t>
            </a:r>
            <a:r>
              <a:rPr sz="1069" spc="10" dirty="0">
                <a:latin typeface="Times New Roman"/>
                <a:cs typeface="Times New Roman"/>
              </a:rPr>
              <a:t>and the node  </a:t>
            </a:r>
            <a:r>
              <a:rPr sz="1069" spc="5" dirty="0">
                <a:latin typeface="Times New Roman"/>
                <a:cs typeface="Times New Roman"/>
              </a:rPr>
              <a:t>has </a:t>
            </a:r>
            <a:r>
              <a:rPr sz="1069" spc="10" dirty="0">
                <a:latin typeface="Times New Roman"/>
                <a:cs typeface="Times New Roman"/>
              </a:rPr>
              <a:t>been</a:t>
            </a:r>
            <a:r>
              <a:rPr sz="1069" spc="-6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deleted.</a:t>
            </a: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ts val="1264"/>
              </a:lnSpc>
              <a:spcBef>
                <a:spcPts val="34"/>
              </a:spcBef>
            </a:pP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saw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data </a:t>
            </a:r>
            <a:r>
              <a:rPr sz="1069" spc="10" dirty="0">
                <a:latin typeface="Times New Roman"/>
                <a:cs typeface="Times New Roman"/>
              </a:rPr>
              <a:t>element </a:t>
            </a:r>
            <a:r>
              <a:rPr sz="1069" spc="15" dirty="0">
                <a:latin typeface="Times New Roman"/>
                <a:cs typeface="Times New Roman"/>
              </a:rPr>
              <a:t>was </a:t>
            </a:r>
            <a:r>
              <a:rPr sz="1069" spc="5" dirty="0">
                <a:latin typeface="Times New Roman"/>
                <a:cs typeface="Times New Roman"/>
              </a:rPr>
              <a:t>inserted at the </a:t>
            </a:r>
            <a:r>
              <a:rPr sz="1069" spc="10" dirty="0">
                <a:latin typeface="Times New Roman"/>
                <a:cs typeface="Times New Roman"/>
              </a:rPr>
              <a:t>bottom of the </a:t>
            </a:r>
            <a:r>
              <a:rPr sz="1069" spc="5" dirty="0">
                <a:latin typeface="Times New Roman"/>
                <a:cs typeface="Times New Roman"/>
              </a:rPr>
              <a:t>tree </a:t>
            </a:r>
            <a:r>
              <a:rPr sz="1069" spc="10" dirty="0">
                <a:latin typeface="Times New Roman"/>
                <a:cs typeface="Times New Roman"/>
              </a:rPr>
              <a:t>and moved  upwards  </a:t>
            </a:r>
            <a:r>
              <a:rPr sz="1069" spc="5" dirty="0">
                <a:latin typeface="Times New Roman"/>
                <a:cs typeface="Times New Roman"/>
              </a:rPr>
              <a:t>while  </a:t>
            </a:r>
            <a:r>
              <a:rPr sz="1069" spc="10" dirty="0">
                <a:latin typeface="Times New Roman"/>
                <a:cs typeface="Times New Roman"/>
              </a:rPr>
              <a:t>comparing  </a:t>
            </a:r>
            <a:r>
              <a:rPr sz="1069" spc="5" dirty="0">
                <a:latin typeface="Times New Roman"/>
                <a:cs typeface="Times New Roman"/>
              </a:rPr>
              <a:t>it  </a:t>
            </a:r>
            <a:r>
              <a:rPr sz="1069" spc="10" dirty="0">
                <a:latin typeface="Times New Roman"/>
                <a:cs typeface="Times New Roman"/>
              </a:rPr>
              <a:t>with  the  </a:t>
            </a:r>
            <a:r>
              <a:rPr sz="1069" spc="5" dirty="0">
                <a:latin typeface="Times New Roman"/>
                <a:cs typeface="Times New Roman"/>
              </a:rPr>
              <a:t>parents  (following  </a:t>
            </a:r>
            <a:r>
              <a:rPr sz="1069" spc="10" dirty="0">
                <a:latin typeface="Times New Roman"/>
                <a:cs typeface="Times New Roman"/>
              </a:rPr>
              <a:t>the  i/2  scheme)  </a:t>
            </a:r>
            <a:r>
              <a:rPr sz="1069" spc="5" dirty="0">
                <a:latin typeface="Times New Roman"/>
                <a:cs typeface="Times New Roman"/>
              </a:rPr>
              <a:t>until</a:t>
            </a:r>
            <a:r>
              <a:rPr sz="1069" spc="-5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its</a:t>
            </a: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destination </a:t>
            </a:r>
            <a:r>
              <a:rPr sz="1069" spc="10" dirty="0">
                <a:latin typeface="Times New Roman"/>
                <a:cs typeface="Times New Roman"/>
              </a:rPr>
              <a:t>was found. </a:t>
            </a:r>
            <a:r>
              <a:rPr sz="1069" spc="5" dirty="0">
                <a:latin typeface="Times New Roman"/>
                <a:cs typeface="Times New Roman"/>
              </a:rPr>
              <a:t>Similarly, </a:t>
            </a:r>
            <a:r>
              <a:rPr sz="1069" spc="10" dirty="0">
                <a:latin typeface="Times New Roman"/>
                <a:cs typeface="Times New Roman"/>
              </a:rPr>
              <a:t>when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deleted </a:t>
            </a:r>
            <a:r>
              <a:rPr sz="1069" spc="10" dirty="0">
                <a:latin typeface="Times New Roman"/>
                <a:cs typeface="Times New Roman"/>
              </a:rPr>
              <a:t>a node, the hole was </a:t>
            </a:r>
            <a:r>
              <a:rPr sz="1069" spc="5" dirty="0">
                <a:latin typeface="Times New Roman"/>
                <a:cs typeface="Times New Roman"/>
              </a:rPr>
              <a:t>produced.  </a:t>
            </a:r>
            <a:r>
              <a:rPr sz="1069" spc="10" dirty="0">
                <a:latin typeface="Times New Roman"/>
                <a:cs typeface="Times New Roman"/>
              </a:rPr>
              <a:t>While following the </a:t>
            </a:r>
            <a:r>
              <a:rPr sz="1069" spc="5" dirty="0">
                <a:latin typeface="Times New Roman"/>
                <a:cs typeface="Times New Roman"/>
              </a:rPr>
              <a:t>definition of min-heap,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hole kept </a:t>
            </a:r>
            <a:r>
              <a:rPr sz="1069" spc="10" dirty="0">
                <a:latin typeface="Times New Roman"/>
                <a:cs typeface="Times New Roman"/>
              </a:rPr>
              <a:t>on moving from top to the  bottom (following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2i </a:t>
            </a:r>
            <a:r>
              <a:rPr sz="1069" spc="5" dirty="0">
                <a:latin typeface="Times New Roman"/>
                <a:cs typeface="Times New Roman"/>
              </a:rPr>
              <a:t>or </a:t>
            </a:r>
            <a:r>
              <a:rPr sz="1069" spc="10" dirty="0">
                <a:latin typeface="Times New Roman"/>
                <a:cs typeface="Times New Roman"/>
              </a:rPr>
              <a:t>2i+1</a:t>
            </a:r>
            <a:r>
              <a:rPr sz="1069" spc="-5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scheme).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59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342888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6"/>
            <a:ext cx="140696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CS301 – Data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43804" y="868856"/>
            <a:ext cx="86615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26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99421" y="1296564"/>
            <a:ext cx="4957410" cy="0"/>
          </a:xfrm>
          <a:custGeom>
            <a:avLst/>
            <a:gdLst/>
            <a:ahLst/>
            <a:cxnLst/>
            <a:rect l="l" t="t" r="r" b="b"/>
            <a:pathLst>
              <a:path w="5099050">
                <a:moveTo>
                  <a:pt x="0" y="0"/>
                </a:moveTo>
                <a:lnTo>
                  <a:pt x="5098542" y="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302014" y="1293601"/>
            <a:ext cx="0" cy="4403019"/>
          </a:xfrm>
          <a:custGeom>
            <a:avLst/>
            <a:gdLst/>
            <a:ahLst/>
            <a:cxnLst/>
            <a:rect l="l" t="t" r="r" b="b"/>
            <a:pathLst>
              <a:path h="4528820">
                <a:moveTo>
                  <a:pt x="0" y="0"/>
                </a:moveTo>
                <a:lnTo>
                  <a:pt x="0" y="4528565"/>
                </a:lnTo>
              </a:path>
            </a:pathLst>
          </a:custGeom>
          <a:ln w="53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/>
          <p:nvPr/>
        </p:nvSpPr>
        <p:spPr>
          <a:xfrm>
            <a:off x="1299421" y="5693779"/>
            <a:ext cx="4951236" cy="0"/>
          </a:xfrm>
          <a:custGeom>
            <a:avLst/>
            <a:gdLst/>
            <a:ahLst/>
            <a:cxnLst/>
            <a:rect l="l" t="t" r="r" b="b"/>
            <a:pathLst>
              <a:path w="5092700">
                <a:moveTo>
                  <a:pt x="0" y="0"/>
                </a:moveTo>
                <a:lnTo>
                  <a:pt x="5092446" y="0"/>
                </a:lnTo>
              </a:path>
            </a:pathLst>
          </a:custGeom>
          <a:ln w="53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/>
          <p:nvPr/>
        </p:nvSpPr>
        <p:spPr>
          <a:xfrm>
            <a:off x="6253373" y="1293601"/>
            <a:ext cx="0" cy="4403019"/>
          </a:xfrm>
          <a:custGeom>
            <a:avLst/>
            <a:gdLst/>
            <a:ahLst/>
            <a:cxnLst/>
            <a:rect l="l" t="t" r="r" b="b"/>
            <a:pathLst>
              <a:path h="4528820">
                <a:moveTo>
                  <a:pt x="0" y="0"/>
                </a:moveTo>
                <a:lnTo>
                  <a:pt x="0" y="4528565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" name="object 8"/>
          <p:cNvSpPr txBox="1"/>
          <p:nvPr/>
        </p:nvSpPr>
        <p:spPr>
          <a:xfrm>
            <a:off x="5937038" y="4259157"/>
            <a:ext cx="203112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8031" indent="-58648">
              <a:lnSpc>
                <a:spcPts val="1371"/>
              </a:lnSpc>
            </a:pPr>
            <a:r>
              <a:rPr sz="1167" spc="15" dirty="0">
                <a:latin typeface="Arial"/>
                <a:cs typeface="Arial"/>
              </a:rPr>
              <a:t>SP  </a:t>
            </a:r>
            <a:r>
              <a:rPr sz="1167" spc="10" dirty="0">
                <a:latin typeface="Arial"/>
                <a:cs typeface="Arial"/>
              </a:rPr>
              <a:t>3</a:t>
            </a:r>
            <a:endParaRPr sz="1167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919257" y="4220633"/>
            <a:ext cx="230893" cy="229041"/>
          </a:xfrm>
          <a:custGeom>
            <a:avLst/>
            <a:gdLst/>
            <a:ahLst/>
            <a:cxnLst/>
            <a:rect l="l" t="t" r="r" b="b"/>
            <a:pathLst>
              <a:path w="237489" h="235585">
                <a:moveTo>
                  <a:pt x="118872" y="0"/>
                </a:moveTo>
                <a:lnTo>
                  <a:pt x="72651" y="9227"/>
                </a:lnTo>
                <a:lnTo>
                  <a:pt x="34861" y="34385"/>
                </a:lnTo>
                <a:lnTo>
                  <a:pt x="9358" y="71687"/>
                </a:lnTo>
                <a:lnTo>
                  <a:pt x="0" y="117348"/>
                </a:lnTo>
                <a:lnTo>
                  <a:pt x="9358" y="163449"/>
                </a:lnTo>
                <a:lnTo>
                  <a:pt x="34861" y="200977"/>
                </a:lnTo>
                <a:lnTo>
                  <a:pt x="72651" y="226218"/>
                </a:lnTo>
                <a:lnTo>
                  <a:pt x="118872" y="235457"/>
                </a:lnTo>
                <a:lnTo>
                  <a:pt x="164651" y="226218"/>
                </a:lnTo>
                <a:lnTo>
                  <a:pt x="202215" y="200977"/>
                </a:lnTo>
                <a:lnTo>
                  <a:pt x="227635" y="163448"/>
                </a:lnTo>
                <a:lnTo>
                  <a:pt x="236982" y="117348"/>
                </a:lnTo>
                <a:lnTo>
                  <a:pt x="227635" y="71687"/>
                </a:lnTo>
                <a:lnTo>
                  <a:pt x="202215" y="34385"/>
                </a:lnTo>
                <a:lnTo>
                  <a:pt x="164651" y="9227"/>
                </a:lnTo>
                <a:lnTo>
                  <a:pt x="118872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" name="object 10"/>
          <p:cNvSpPr txBox="1"/>
          <p:nvPr/>
        </p:nvSpPr>
        <p:spPr>
          <a:xfrm>
            <a:off x="5116937" y="4695754"/>
            <a:ext cx="84578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indent="3704">
              <a:lnSpc>
                <a:spcPts val="1361"/>
              </a:lnSpc>
            </a:pPr>
            <a:r>
              <a:rPr sz="1167" spc="5" dirty="0">
                <a:latin typeface="Arial"/>
                <a:cs typeface="Arial"/>
              </a:rPr>
              <a:t>v  </a:t>
            </a:r>
            <a:r>
              <a:rPr sz="1167" spc="10" dirty="0">
                <a:latin typeface="Arial"/>
                <a:cs typeface="Arial"/>
              </a:rPr>
              <a:t>1</a:t>
            </a:r>
            <a:endParaRPr sz="1167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046557" y="4644389"/>
            <a:ext cx="229658" cy="229658"/>
          </a:xfrm>
          <a:custGeom>
            <a:avLst/>
            <a:gdLst/>
            <a:ahLst/>
            <a:cxnLst/>
            <a:rect l="l" t="t" r="r" b="b"/>
            <a:pathLst>
              <a:path w="236220" h="236220">
                <a:moveTo>
                  <a:pt x="118109" y="0"/>
                </a:moveTo>
                <a:lnTo>
                  <a:pt x="72008" y="9239"/>
                </a:lnTo>
                <a:lnTo>
                  <a:pt x="34480" y="34480"/>
                </a:lnTo>
                <a:lnTo>
                  <a:pt x="9239" y="72009"/>
                </a:lnTo>
                <a:lnTo>
                  <a:pt x="0" y="118110"/>
                </a:lnTo>
                <a:lnTo>
                  <a:pt x="9239" y="163889"/>
                </a:lnTo>
                <a:lnTo>
                  <a:pt x="34480" y="201453"/>
                </a:lnTo>
                <a:lnTo>
                  <a:pt x="72009" y="226873"/>
                </a:lnTo>
                <a:lnTo>
                  <a:pt x="118109" y="236220"/>
                </a:lnTo>
                <a:lnTo>
                  <a:pt x="163889" y="226873"/>
                </a:lnTo>
                <a:lnTo>
                  <a:pt x="201453" y="201453"/>
                </a:lnTo>
                <a:lnTo>
                  <a:pt x="226873" y="163889"/>
                </a:lnTo>
                <a:lnTo>
                  <a:pt x="236219" y="118110"/>
                </a:lnTo>
                <a:lnTo>
                  <a:pt x="226873" y="72009"/>
                </a:lnTo>
                <a:lnTo>
                  <a:pt x="201453" y="34480"/>
                </a:lnTo>
                <a:lnTo>
                  <a:pt x="163889" y="9239"/>
                </a:lnTo>
                <a:lnTo>
                  <a:pt x="118109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" name="object 12"/>
          <p:cNvSpPr txBox="1"/>
          <p:nvPr/>
        </p:nvSpPr>
        <p:spPr>
          <a:xfrm>
            <a:off x="5503651" y="4695754"/>
            <a:ext cx="84578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indent="4321">
              <a:lnSpc>
                <a:spcPts val="1361"/>
              </a:lnSpc>
            </a:pPr>
            <a:r>
              <a:rPr sz="1167" spc="5" dirty="0">
                <a:latin typeface="Arial"/>
                <a:cs typeface="Arial"/>
              </a:rPr>
              <a:t>y  </a:t>
            </a:r>
            <a:r>
              <a:rPr sz="1167" spc="10" dirty="0">
                <a:latin typeface="Arial"/>
                <a:cs typeface="Arial"/>
              </a:rPr>
              <a:t>1</a:t>
            </a:r>
            <a:endParaRPr sz="1167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414010" y="4644389"/>
            <a:ext cx="230893" cy="229658"/>
          </a:xfrm>
          <a:custGeom>
            <a:avLst/>
            <a:gdLst/>
            <a:ahLst/>
            <a:cxnLst/>
            <a:rect l="l" t="t" r="r" b="b"/>
            <a:pathLst>
              <a:path w="237489" h="236220">
                <a:moveTo>
                  <a:pt x="118109" y="0"/>
                </a:moveTo>
                <a:lnTo>
                  <a:pt x="72330" y="9239"/>
                </a:lnTo>
                <a:lnTo>
                  <a:pt x="34766" y="34480"/>
                </a:lnTo>
                <a:lnTo>
                  <a:pt x="9346" y="72009"/>
                </a:lnTo>
                <a:lnTo>
                  <a:pt x="0" y="118110"/>
                </a:lnTo>
                <a:lnTo>
                  <a:pt x="9346" y="163889"/>
                </a:lnTo>
                <a:lnTo>
                  <a:pt x="34766" y="201453"/>
                </a:lnTo>
                <a:lnTo>
                  <a:pt x="72330" y="226873"/>
                </a:lnTo>
                <a:lnTo>
                  <a:pt x="118109" y="236220"/>
                </a:lnTo>
                <a:lnTo>
                  <a:pt x="164330" y="226873"/>
                </a:lnTo>
                <a:lnTo>
                  <a:pt x="202120" y="201453"/>
                </a:lnTo>
                <a:lnTo>
                  <a:pt x="227623" y="163889"/>
                </a:lnTo>
                <a:lnTo>
                  <a:pt x="236981" y="118110"/>
                </a:lnTo>
                <a:lnTo>
                  <a:pt x="227623" y="72009"/>
                </a:lnTo>
                <a:lnTo>
                  <a:pt x="202120" y="34480"/>
                </a:lnTo>
                <a:lnTo>
                  <a:pt x="164330" y="9239"/>
                </a:lnTo>
                <a:lnTo>
                  <a:pt x="118109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" name="object 14"/>
          <p:cNvSpPr txBox="1"/>
          <p:nvPr/>
        </p:nvSpPr>
        <p:spPr>
          <a:xfrm>
            <a:off x="4963596" y="3628214"/>
            <a:ext cx="84578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indent="16051">
              <a:lnSpc>
                <a:spcPts val="1361"/>
              </a:lnSpc>
            </a:pPr>
            <a:r>
              <a:rPr sz="1167" spc="5" dirty="0">
                <a:latin typeface="Arial"/>
                <a:cs typeface="Arial"/>
              </a:rPr>
              <a:t>r  </a:t>
            </a:r>
            <a:r>
              <a:rPr sz="1167" spc="10" dirty="0">
                <a:latin typeface="Arial"/>
                <a:cs typeface="Arial"/>
              </a:rPr>
              <a:t>5</a:t>
            </a:r>
            <a:endParaRPr sz="1167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898390" y="3577590"/>
            <a:ext cx="229658" cy="229658"/>
          </a:xfrm>
          <a:custGeom>
            <a:avLst/>
            <a:gdLst/>
            <a:ahLst/>
            <a:cxnLst/>
            <a:rect l="l" t="t" r="r" b="b"/>
            <a:pathLst>
              <a:path w="236220" h="236220">
                <a:moveTo>
                  <a:pt x="118109" y="0"/>
                </a:moveTo>
                <a:lnTo>
                  <a:pt x="72330" y="9239"/>
                </a:lnTo>
                <a:lnTo>
                  <a:pt x="34766" y="34480"/>
                </a:lnTo>
                <a:lnTo>
                  <a:pt x="9346" y="72008"/>
                </a:lnTo>
                <a:lnTo>
                  <a:pt x="0" y="118109"/>
                </a:lnTo>
                <a:lnTo>
                  <a:pt x="9346" y="164210"/>
                </a:lnTo>
                <a:lnTo>
                  <a:pt x="34766" y="201739"/>
                </a:lnTo>
                <a:lnTo>
                  <a:pt x="72330" y="226980"/>
                </a:lnTo>
                <a:lnTo>
                  <a:pt x="118109" y="236220"/>
                </a:lnTo>
                <a:lnTo>
                  <a:pt x="164210" y="226980"/>
                </a:lnTo>
                <a:lnTo>
                  <a:pt x="201739" y="201739"/>
                </a:lnTo>
                <a:lnTo>
                  <a:pt x="226980" y="164210"/>
                </a:lnTo>
                <a:lnTo>
                  <a:pt x="236219" y="118109"/>
                </a:lnTo>
                <a:lnTo>
                  <a:pt x="226980" y="72008"/>
                </a:lnTo>
                <a:lnTo>
                  <a:pt x="201739" y="34480"/>
                </a:lnTo>
                <a:lnTo>
                  <a:pt x="164210" y="9239"/>
                </a:lnTo>
                <a:lnTo>
                  <a:pt x="118109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" name="object 16"/>
          <p:cNvSpPr/>
          <p:nvPr/>
        </p:nvSpPr>
        <p:spPr>
          <a:xfrm>
            <a:off x="4448703" y="4644389"/>
            <a:ext cx="229658" cy="229658"/>
          </a:xfrm>
          <a:custGeom>
            <a:avLst/>
            <a:gdLst/>
            <a:ahLst/>
            <a:cxnLst/>
            <a:rect l="l" t="t" r="r" b="b"/>
            <a:pathLst>
              <a:path w="236220" h="236220">
                <a:moveTo>
                  <a:pt x="118110" y="0"/>
                </a:moveTo>
                <a:lnTo>
                  <a:pt x="72330" y="9239"/>
                </a:lnTo>
                <a:lnTo>
                  <a:pt x="34766" y="34480"/>
                </a:lnTo>
                <a:lnTo>
                  <a:pt x="9346" y="72009"/>
                </a:lnTo>
                <a:lnTo>
                  <a:pt x="0" y="118110"/>
                </a:lnTo>
                <a:lnTo>
                  <a:pt x="9346" y="163889"/>
                </a:lnTo>
                <a:lnTo>
                  <a:pt x="34766" y="201453"/>
                </a:lnTo>
                <a:lnTo>
                  <a:pt x="72330" y="226873"/>
                </a:lnTo>
                <a:lnTo>
                  <a:pt x="118110" y="236220"/>
                </a:lnTo>
                <a:lnTo>
                  <a:pt x="164211" y="226873"/>
                </a:lnTo>
                <a:lnTo>
                  <a:pt x="201739" y="201453"/>
                </a:lnTo>
                <a:lnTo>
                  <a:pt x="226980" y="163889"/>
                </a:lnTo>
                <a:lnTo>
                  <a:pt x="236219" y="118110"/>
                </a:lnTo>
                <a:lnTo>
                  <a:pt x="226980" y="72009"/>
                </a:lnTo>
                <a:lnTo>
                  <a:pt x="201739" y="34480"/>
                </a:lnTo>
                <a:lnTo>
                  <a:pt x="164210" y="9239"/>
                </a:lnTo>
                <a:lnTo>
                  <a:pt x="11811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" name="object 17"/>
          <p:cNvSpPr txBox="1"/>
          <p:nvPr/>
        </p:nvSpPr>
        <p:spPr>
          <a:xfrm>
            <a:off x="4557606" y="3617841"/>
            <a:ext cx="84578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61"/>
              </a:lnSpc>
            </a:pPr>
            <a:r>
              <a:rPr sz="1167" spc="10" dirty="0">
                <a:latin typeface="Arial"/>
                <a:cs typeface="Arial"/>
              </a:rPr>
              <a:t>e  5</a:t>
            </a:r>
            <a:endParaRPr sz="1167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494635" y="3577590"/>
            <a:ext cx="230893" cy="229658"/>
          </a:xfrm>
          <a:custGeom>
            <a:avLst/>
            <a:gdLst/>
            <a:ahLst/>
            <a:cxnLst/>
            <a:rect l="l" t="t" r="r" b="b"/>
            <a:pathLst>
              <a:path w="237489" h="236220">
                <a:moveTo>
                  <a:pt x="118110" y="0"/>
                </a:moveTo>
                <a:lnTo>
                  <a:pt x="72330" y="9239"/>
                </a:lnTo>
                <a:lnTo>
                  <a:pt x="34766" y="34480"/>
                </a:lnTo>
                <a:lnTo>
                  <a:pt x="9346" y="72008"/>
                </a:lnTo>
                <a:lnTo>
                  <a:pt x="0" y="118109"/>
                </a:lnTo>
                <a:lnTo>
                  <a:pt x="9346" y="164210"/>
                </a:lnTo>
                <a:lnTo>
                  <a:pt x="34766" y="201739"/>
                </a:lnTo>
                <a:lnTo>
                  <a:pt x="72330" y="226980"/>
                </a:lnTo>
                <a:lnTo>
                  <a:pt x="118110" y="236220"/>
                </a:lnTo>
                <a:lnTo>
                  <a:pt x="164330" y="226980"/>
                </a:lnTo>
                <a:lnTo>
                  <a:pt x="202120" y="201739"/>
                </a:lnTo>
                <a:lnTo>
                  <a:pt x="227623" y="164210"/>
                </a:lnTo>
                <a:lnTo>
                  <a:pt x="236982" y="118109"/>
                </a:lnTo>
                <a:lnTo>
                  <a:pt x="227623" y="72008"/>
                </a:lnTo>
                <a:lnTo>
                  <a:pt x="202120" y="34480"/>
                </a:lnTo>
                <a:lnTo>
                  <a:pt x="164330" y="9239"/>
                </a:lnTo>
                <a:lnTo>
                  <a:pt x="11811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" name="object 19"/>
          <p:cNvSpPr/>
          <p:nvPr/>
        </p:nvSpPr>
        <p:spPr>
          <a:xfrm>
            <a:off x="4081251" y="4644389"/>
            <a:ext cx="229658" cy="229658"/>
          </a:xfrm>
          <a:custGeom>
            <a:avLst/>
            <a:gdLst/>
            <a:ahLst/>
            <a:cxnLst/>
            <a:rect l="l" t="t" r="r" b="b"/>
            <a:pathLst>
              <a:path w="236220" h="236220">
                <a:moveTo>
                  <a:pt x="118109" y="0"/>
                </a:moveTo>
                <a:lnTo>
                  <a:pt x="72008" y="9239"/>
                </a:lnTo>
                <a:lnTo>
                  <a:pt x="34480" y="34480"/>
                </a:lnTo>
                <a:lnTo>
                  <a:pt x="9239" y="72009"/>
                </a:lnTo>
                <a:lnTo>
                  <a:pt x="0" y="118110"/>
                </a:lnTo>
                <a:lnTo>
                  <a:pt x="9239" y="163889"/>
                </a:lnTo>
                <a:lnTo>
                  <a:pt x="34480" y="201453"/>
                </a:lnTo>
                <a:lnTo>
                  <a:pt x="72009" y="226873"/>
                </a:lnTo>
                <a:lnTo>
                  <a:pt x="118109" y="236220"/>
                </a:lnTo>
                <a:lnTo>
                  <a:pt x="164210" y="226873"/>
                </a:lnTo>
                <a:lnTo>
                  <a:pt x="201739" y="201453"/>
                </a:lnTo>
                <a:lnTo>
                  <a:pt x="226980" y="163889"/>
                </a:lnTo>
                <a:lnTo>
                  <a:pt x="236219" y="118110"/>
                </a:lnTo>
                <a:lnTo>
                  <a:pt x="226980" y="72009"/>
                </a:lnTo>
                <a:lnTo>
                  <a:pt x="201739" y="34480"/>
                </a:lnTo>
                <a:lnTo>
                  <a:pt x="164210" y="9239"/>
                </a:lnTo>
                <a:lnTo>
                  <a:pt x="118109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" name="object 20"/>
          <p:cNvSpPr/>
          <p:nvPr/>
        </p:nvSpPr>
        <p:spPr>
          <a:xfrm>
            <a:off x="3805661" y="4644389"/>
            <a:ext cx="229041" cy="229658"/>
          </a:xfrm>
          <a:custGeom>
            <a:avLst/>
            <a:gdLst/>
            <a:ahLst/>
            <a:cxnLst/>
            <a:rect l="l" t="t" r="r" b="b"/>
            <a:pathLst>
              <a:path w="235585" h="236220">
                <a:moveTo>
                  <a:pt x="117347" y="0"/>
                </a:moveTo>
                <a:lnTo>
                  <a:pt x="71687" y="9239"/>
                </a:lnTo>
                <a:lnTo>
                  <a:pt x="34385" y="34480"/>
                </a:lnTo>
                <a:lnTo>
                  <a:pt x="9227" y="72009"/>
                </a:lnTo>
                <a:lnTo>
                  <a:pt x="0" y="118110"/>
                </a:lnTo>
                <a:lnTo>
                  <a:pt x="9227" y="163889"/>
                </a:lnTo>
                <a:lnTo>
                  <a:pt x="34385" y="201453"/>
                </a:lnTo>
                <a:lnTo>
                  <a:pt x="71687" y="226873"/>
                </a:lnTo>
                <a:lnTo>
                  <a:pt x="117347" y="236220"/>
                </a:lnTo>
                <a:lnTo>
                  <a:pt x="163448" y="226873"/>
                </a:lnTo>
                <a:lnTo>
                  <a:pt x="200977" y="201453"/>
                </a:lnTo>
                <a:lnTo>
                  <a:pt x="226218" y="163889"/>
                </a:lnTo>
                <a:lnTo>
                  <a:pt x="235457" y="118110"/>
                </a:lnTo>
                <a:lnTo>
                  <a:pt x="226218" y="72009"/>
                </a:lnTo>
                <a:lnTo>
                  <a:pt x="200977" y="34480"/>
                </a:lnTo>
                <a:lnTo>
                  <a:pt x="163448" y="9239"/>
                </a:lnTo>
                <a:lnTo>
                  <a:pt x="117347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" name="object 21"/>
          <p:cNvSpPr txBox="1"/>
          <p:nvPr/>
        </p:nvSpPr>
        <p:spPr>
          <a:xfrm>
            <a:off x="3401165" y="4665132"/>
            <a:ext cx="1213732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81"/>
              </a:lnSpc>
              <a:tabLst>
                <a:tab pos="493260" algn="l"/>
                <a:tab pos="769832" algn="l"/>
                <a:tab pos="1128510" algn="l"/>
              </a:tabLst>
            </a:pPr>
            <a:r>
              <a:rPr sz="1750" spc="15" baseline="4629" dirty="0">
                <a:latin typeface="Arial"/>
                <a:cs typeface="Arial"/>
              </a:rPr>
              <a:t>NL</a:t>
            </a:r>
            <a:r>
              <a:rPr sz="1750" baseline="4629" dirty="0">
                <a:latin typeface="Arial"/>
                <a:cs typeface="Arial"/>
              </a:rPr>
              <a:t>	</a:t>
            </a:r>
            <a:r>
              <a:rPr sz="1167" spc="10" dirty="0">
                <a:latin typeface="Arial"/>
                <a:cs typeface="Arial"/>
              </a:rPr>
              <a:t>b</a:t>
            </a:r>
            <a:r>
              <a:rPr sz="1167" dirty="0">
                <a:latin typeface="Arial"/>
                <a:cs typeface="Arial"/>
              </a:rPr>
              <a:t>	</a:t>
            </a:r>
            <a:r>
              <a:rPr sz="1167" spc="10" dirty="0">
                <a:latin typeface="Arial"/>
                <a:cs typeface="Arial"/>
              </a:rPr>
              <a:t>g</a:t>
            </a:r>
            <a:r>
              <a:rPr sz="1167" dirty="0">
                <a:latin typeface="Arial"/>
                <a:cs typeface="Arial"/>
              </a:rPr>
              <a:t>	</a:t>
            </a:r>
            <a:r>
              <a:rPr sz="1167" spc="10" dirty="0">
                <a:latin typeface="Arial"/>
                <a:cs typeface="Arial"/>
              </a:rPr>
              <a:t>h</a:t>
            </a:r>
            <a:endParaRPr sz="1167">
              <a:latin typeface="Arial"/>
              <a:cs typeface="Arial"/>
            </a:endParaRPr>
          </a:p>
          <a:p>
            <a:pPr marL="54327">
              <a:lnSpc>
                <a:spcPts val="1376"/>
              </a:lnSpc>
              <a:tabLst>
                <a:tab pos="493260" algn="l"/>
                <a:tab pos="769832" algn="l"/>
                <a:tab pos="1128510" algn="l"/>
              </a:tabLst>
            </a:pPr>
            <a:r>
              <a:rPr sz="1750" spc="15" baseline="4629" dirty="0">
                <a:latin typeface="Arial"/>
                <a:cs typeface="Arial"/>
              </a:rPr>
              <a:t>1	</a:t>
            </a:r>
            <a:r>
              <a:rPr sz="1167" spc="10" dirty="0">
                <a:latin typeface="Arial"/>
                <a:cs typeface="Arial"/>
              </a:rPr>
              <a:t>1	1	1</a:t>
            </a:r>
            <a:endParaRPr sz="1167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367088" y="4644389"/>
            <a:ext cx="229658" cy="229658"/>
          </a:xfrm>
          <a:custGeom>
            <a:avLst/>
            <a:gdLst/>
            <a:ahLst/>
            <a:cxnLst/>
            <a:rect l="l" t="t" r="r" b="b"/>
            <a:pathLst>
              <a:path w="236220" h="236220">
                <a:moveTo>
                  <a:pt x="118110" y="0"/>
                </a:moveTo>
                <a:lnTo>
                  <a:pt x="72009" y="9239"/>
                </a:lnTo>
                <a:lnTo>
                  <a:pt x="34480" y="34480"/>
                </a:lnTo>
                <a:lnTo>
                  <a:pt x="9239" y="72009"/>
                </a:lnTo>
                <a:lnTo>
                  <a:pt x="0" y="118110"/>
                </a:lnTo>
                <a:lnTo>
                  <a:pt x="9239" y="163889"/>
                </a:lnTo>
                <a:lnTo>
                  <a:pt x="34480" y="201453"/>
                </a:lnTo>
                <a:lnTo>
                  <a:pt x="72009" y="226873"/>
                </a:lnTo>
                <a:lnTo>
                  <a:pt x="118110" y="236220"/>
                </a:lnTo>
                <a:lnTo>
                  <a:pt x="164211" y="226873"/>
                </a:lnTo>
                <a:lnTo>
                  <a:pt x="201739" y="201453"/>
                </a:lnTo>
                <a:lnTo>
                  <a:pt x="226980" y="163889"/>
                </a:lnTo>
                <a:lnTo>
                  <a:pt x="236220" y="118110"/>
                </a:lnTo>
                <a:lnTo>
                  <a:pt x="226980" y="72009"/>
                </a:lnTo>
                <a:lnTo>
                  <a:pt x="201739" y="34480"/>
                </a:lnTo>
                <a:lnTo>
                  <a:pt x="164211" y="9239"/>
                </a:lnTo>
                <a:lnTo>
                  <a:pt x="11811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" name="object 23"/>
          <p:cNvSpPr txBox="1"/>
          <p:nvPr/>
        </p:nvSpPr>
        <p:spPr>
          <a:xfrm>
            <a:off x="3206326" y="4236437"/>
            <a:ext cx="84578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indent="4321">
              <a:lnSpc>
                <a:spcPts val="1361"/>
              </a:lnSpc>
            </a:pPr>
            <a:r>
              <a:rPr sz="1167" spc="5" dirty="0">
                <a:latin typeface="Arial"/>
                <a:cs typeface="Arial"/>
              </a:rPr>
              <a:t>s  </a:t>
            </a:r>
            <a:r>
              <a:rPr sz="1167" spc="10" dirty="0">
                <a:latin typeface="Arial"/>
                <a:cs typeface="Arial"/>
              </a:rPr>
              <a:t>2</a:t>
            </a:r>
            <a:endParaRPr sz="1167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115945" y="4184332"/>
            <a:ext cx="229658" cy="229658"/>
          </a:xfrm>
          <a:custGeom>
            <a:avLst/>
            <a:gdLst/>
            <a:ahLst/>
            <a:cxnLst/>
            <a:rect l="l" t="t" r="r" b="b"/>
            <a:pathLst>
              <a:path w="236220" h="236220">
                <a:moveTo>
                  <a:pt x="118110" y="0"/>
                </a:moveTo>
                <a:lnTo>
                  <a:pt x="72009" y="9239"/>
                </a:lnTo>
                <a:lnTo>
                  <a:pt x="34480" y="34480"/>
                </a:lnTo>
                <a:lnTo>
                  <a:pt x="9239" y="72009"/>
                </a:lnTo>
                <a:lnTo>
                  <a:pt x="0" y="118110"/>
                </a:lnTo>
                <a:lnTo>
                  <a:pt x="9239" y="164211"/>
                </a:lnTo>
                <a:lnTo>
                  <a:pt x="34480" y="201739"/>
                </a:lnTo>
                <a:lnTo>
                  <a:pt x="72009" y="226980"/>
                </a:lnTo>
                <a:lnTo>
                  <a:pt x="118110" y="236219"/>
                </a:lnTo>
                <a:lnTo>
                  <a:pt x="164211" y="226980"/>
                </a:lnTo>
                <a:lnTo>
                  <a:pt x="201739" y="201739"/>
                </a:lnTo>
                <a:lnTo>
                  <a:pt x="226980" y="164210"/>
                </a:lnTo>
                <a:lnTo>
                  <a:pt x="236219" y="118110"/>
                </a:lnTo>
                <a:lnTo>
                  <a:pt x="226980" y="72009"/>
                </a:lnTo>
                <a:lnTo>
                  <a:pt x="201739" y="34480"/>
                </a:lnTo>
                <a:lnTo>
                  <a:pt x="164210" y="9239"/>
                </a:lnTo>
                <a:lnTo>
                  <a:pt x="11811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" name="object 25"/>
          <p:cNvSpPr/>
          <p:nvPr/>
        </p:nvSpPr>
        <p:spPr>
          <a:xfrm>
            <a:off x="2748492" y="4184332"/>
            <a:ext cx="229041" cy="229658"/>
          </a:xfrm>
          <a:custGeom>
            <a:avLst/>
            <a:gdLst/>
            <a:ahLst/>
            <a:cxnLst/>
            <a:rect l="l" t="t" r="r" b="b"/>
            <a:pathLst>
              <a:path w="235585" h="236220">
                <a:moveTo>
                  <a:pt x="118110" y="0"/>
                </a:moveTo>
                <a:lnTo>
                  <a:pt x="72009" y="9239"/>
                </a:lnTo>
                <a:lnTo>
                  <a:pt x="34480" y="34480"/>
                </a:lnTo>
                <a:lnTo>
                  <a:pt x="9239" y="72009"/>
                </a:lnTo>
                <a:lnTo>
                  <a:pt x="0" y="118110"/>
                </a:lnTo>
                <a:lnTo>
                  <a:pt x="9239" y="164211"/>
                </a:lnTo>
                <a:lnTo>
                  <a:pt x="34480" y="201739"/>
                </a:lnTo>
                <a:lnTo>
                  <a:pt x="72009" y="226980"/>
                </a:lnTo>
                <a:lnTo>
                  <a:pt x="118110" y="236219"/>
                </a:lnTo>
                <a:lnTo>
                  <a:pt x="163770" y="226980"/>
                </a:lnTo>
                <a:lnTo>
                  <a:pt x="201072" y="201739"/>
                </a:lnTo>
                <a:lnTo>
                  <a:pt x="226230" y="164210"/>
                </a:lnTo>
                <a:lnTo>
                  <a:pt x="235457" y="118110"/>
                </a:lnTo>
                <a:lnTo>
                  <a:pt x="226230" y="72009"/>
                </a:lnTo>
                <a:lnTo>
                  <a:pt x="201072" y="34480"/>
                </a:lnTo>
                <a:lnTo>
                  <a:pt x="163770" y="9239"/>
                </a:lnTo>
                <a:lnTo>
                  <a:pt x="11811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" name="object 26"/>
          <p:cNvSpPr txBox="1"/>
          <p:nvPr/>
        </p:nvSpPr>
        <p:spPr>
          <a:xfrm>
            <a:off x="2561801" y="4226559"/>
            <a:ext cx="342018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694">
              <a:lnSpc>
                <a:spcPts val="1381"/>
              </a:lnSpc>
              <a:tabLst>
                <a:tab pos="257434" algn="l"/>
              </a:tabLst>
            </a:pPr>
            <a:r>
              <a:rPr sz="1167" spc="5" dirty="0">
                <a:latin typeface="Arial"/>
                <a:cs typeface="Arial"/>
              </a:rPr>
              <a:t>i	</a:t>
            </a:r>
            <a:r>
              <a:rPr sz="1167" spc="10" dirty="0">
                <a:latin typeface="Arial"/>
                <a:cs typeface="Arial"/>
              </a:rPr>
              <a:t>n</a:t>
            </a:r>
            <a:endParaRPr sz="1167">
              <a:latin typeface="Arial"/>
              <a:cs typeface="Arial"/>
            </a:endParaRPr>
          </a:p>
          <a:p>
            <a:pPr>
              <a:lnSpc>
                <a:spcPts val="1371"/>
              </a:lnSpc>
              <a:tabLst>
                <a:tab pos="257434" algn="l"/>
              </a:tabLst>
            </a:pPr>
            <a:r>
              <a:rPr sz="1167" spc="10" dirty="0">
                <a:latin typeface="Arial"/>
                <a:cs typeface="Arial"/>
              </a:rPr>
              <a:t>2	2</a:t>
            </a:r>
            <a:endParaRPr sz="1167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472161" y="4184332"/>
            <a:ext cx="230893" cy="229658"/>
          </a:xfrm>
          <a:custGeom>
            <a:avLst/>
            <a:gdLst/>
            <a:ahLst/>
            <a:cxnLst/>
            <a:rect l="l" t="t" r="r" b="b"/>
            <a:pathLst>
              <a:path w="237489" h="236220">
                <a:moveTo>
                  <a:pt x="118872" y="0"/>
                </a:moveTo>
                <a:lnTo>
                  <a:pt x="72651" y="9239"/>
                </a:lnTo>
                <a:lnTo>
                  <a:pt x="34861" y="34480"/>
                </a:lnTo>
                <a:lnTo>
                  <a:pt x="9358" y="72009"/>
                </a:lnTo>
                <a:lnTo>
                  <a:pt x="0" y="118110"/>
                </a:lnTo>
                <a:lnTo>
                  <a:pt x="9358" y="164211"/>
                </a:lnTo>
                <a:lnTo>
                  <a:pt x="34861" y="201739"/>
                </a:lnTo>
                <a:lnTo>
                  <a:pt x="72651" y="226980"/>
                </a:lnTo>
                <a:lnTo>
                  <a:pt x="118872" y="236219"/>
                </a:lnTo>
                <a:lnTo>
                  <a:pt x="164651" y="226980"/>
                </a:lnTo>
                <a:lnTo>
                  <a:pt x="202215" y="201739"/>
                </a:lnTo>
                <a:lnTo>
                  <a:pt x="227635" y="164210"/>
                </a:lnTo>
                <a:lnTo>
                  <a:pt x="236981" y="118110"/>
                </a:lnTo>
                <a:lnTo>
                  <a:pt x="227635" y="72009"/>
                </a:lnTo>
                <a:lnTo>
                  <a:pt x="202215" y="34480"/>
                </a:lnTo>
                <a:lnTo>
                  <a:pt x="164651" y="9239"/>
                </a:lnTo>
                <a:lnTo>
                  <a:pt x="118872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" name="object 28"/>
          <p:cNvSpPr txBox="1"/>
          <p:nvPr/>
        </p:nvSpPr>
        <p:spPr>
          <a:xfrm>
            <a:off x="2185459" y="4272738"/>
            <a:ext cx="84578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61"/>
              </a:lnSpc>
            </a:pPr>
            <a:r>
              <a:rPr sz="1167" spc="10" dirty="0">
                <a:latin typeface="Arial"/>
                <a:cs typeface="Arial"/>
              </a:rPr>
              <a:t>d  2</a:t>
            </a:r>
            <a:endParaRPr sz="1167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101004" y="4219151"/>
            <a:ext cx="229658" cy="229658"/>
          </a:xfrm>
          <a:custGeom>
            <a:avLst/>
            <a:gdLst/>
            <a:ahLst/>
            <a:cxnLst/>
            <a:rect l="l" t="t" r="r" b="b"/>
            <a:pathLst>
              <a:path w="236219" h="236220">
                <a:moveTo>
                  <a:pt x="118110" y="0"/>
                </a:moveTo>
                <a:lnTo>
                  <a:pt x="72330" y="9239"/>
                </a:lnTo>
                <a:lnTo>
                  <a:pt x="34766" y="34480"/>
                </a:lnTo>
                <a:lnTo>
                  <a:pt x="9346" y="72009"/>
                </a:lnTo>
                <a:lnTo>
                  <a:pt x="0" y="118110"/>
                </a:lnTo>
                <a:lnTo>
                  <a:pt x="9346" y="164211"/>
                </a:lnTo>
                <a:lnTo>
                  <a:pt x="34766" y="201739"/>
                </a:lnTo>
                <a:lnTo>
                  <a:pt x="72330" y="226980"/>
                </a:lnTo>
                <a:lnTo>
                  <a:pt x="118110" y="236219"/>
                </a:lnTo>
                <a:lnTo>
                  <a:pt x="164211" y="226980"/>
                </a:lnTo>
                <a:lnTo>
                  <a:pt x="201739" y="201739"/>
                </a:lnTo>
                <a:lnTo>
                  <a:pt x="226980" y="164210"/>
                </a:lnTo>
                <a:lnTo>
                  <a:pt x="236219" y="118110"/>
                </a:lnTo>
                <a:lnTo>
                  <a:pt x="226980" y="72009"/>
                </a:lnTo>
                <a:lnTo>
                  <a:pt x="201739" y="34480"/>
                </a:lnTo>
                <a:lnTo>
                  <a:pt x="164211" y="9239"/>
                </a:lnTo>
                <a:lnTo>
                  <a:pt x="11811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" name="object 30"/>
          <p:cNvSpPr/>
          <p:nvPr/>
        </p:nvSpPr>
        <p:spPr>
          <a:xfrm>
            <a:off x="1809115" y="3668713"/>
            <a:ext cx="229658" cy="230893"/>
          </a:xfrm>
          <a:custGeom>
            <a:avLst/>
            <a:gdLst/>
            <a:ahLst/>
            <a:cxnLst/>
            <a:rect l="l" t="t" r="r" b="b"/>
            <a:pathLst>
              <a:path w="236219" h="237489">
                <a:moveTo>
                  <a:pt x="118109" y="0"/>
                </a:moveTo>
                <a:lnTo>
                  <a:pt x="72008" y="9358"/>
                </a:lnTo>
                <a:lnTo>
                  <a:pt x="34480" y="34861"/>
                </a:lnTo>
                <a:lnTo>
                  <a:pt x="9239" y="72651"/>
                </a:lnTo>
                <a:lnTo>
                  <a:pt x="0" y="118872"/>
                </a:lnTo>
                <a:lnTo>
                  <a:pt x="9239" y="164651"/>
                </a:lnTo>
                <a:lnTo>
                  <a:pt x="34480" y="202215"/>
                </a:lnTo>
                <a:lnTo>
                  <a:pt x="72008" y="227635"/>
                </a:lnTo>
                <a:lnTo>
                  <a:pt x="118109" y="236981"/>
                </a:lnTo>
                <a:lnTo>
                  <a:pt x="164210" y="227635"/>
                </a:lnTo>
                <a:lnTo>
                  <a:pt x="201739" y="202215"/>
                </a:lnTo>
                <a:lnTo>
                  <a:pt x="226980" y="164651"/>
                </a:lnTo>
                <a:lnTo>
                  <a:pt x="236219" y="118872"/>
                </a:lnTo>
                <a:lnTo>
                  <a:pt x="226980" y="72651"/>
                </a:lnTo>
                <a:lnTo>
                  <a:pt x="201739" y="34861"/>
                </a:lnTo>
                <a:lnTo>
                  <a:pt x="164210" y="9358"/>
                </a:lnTo>
                <a:lnTo>
                  <a:pt x="118109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" name="object 31"/>
          <p:cNvSpPr/>
          <p:nvPr/>
        </p:nvSpPr>
        <p:spPr>
          <a:xfrm>
            <a:off x="1369059" y="3704272"/>
            <a:ext cx="230893" cy="228424"/>
          </a:xfrm>
          <a:custGeom>
            <a:avLst/>
            <a:gdLst/>
            <a:ahLst/>
            <a:cxnLst/>
            <a:rect l="l" t="t" r="r" b="b"/>
            <a:pathLst>
              <a:path w="237489" h="234950">
                <a:moveTo>
                  <a:pt x="118872" y="0"/>
                </a:moveTo>
                <a:lnTo>
                  <a:pt x="72651" y="9227"/>
                </a:lnTo>
                <a:lnTo>
                  <a:pt x="34861" y="34385"/>
                </a:lnTo>
                <a:lnTo>
                  <a:pt x="9358" y="71687"/>
                </a:lnTo>
                <a:lnTo>
                  <a:pt x="0" y="117348"/>
                </a:lnTo>
                <a:lnTo>
                  <a:pt x="9358" y="163008"/>
                </a:lnTo>
                <a:lnTo>
                  <a:pt x="34861" y="200310"/>
                </a:lnTo>
                <a:lnTo>
                  <a:pt x="72651" y="225468"/>
                </a:lnTo>
                <a:lnTo>
                  <a:pt x="118872" y="234695"/>
                </a:lnTo>
                <a:lnTo>
                  <a:pt x="164651" y="225468"/>
                </a:lnTo>
                <a:lnTo>
                  <a:pt x="202215" y="200310"/>
                </a:lnTo>
                <a:lnTo>
                  <a:pt x="227635" y="163008"/>
                </a:lnTo>
                <a:lnTo>
                  <a:pt x="236981" y="117348"/>
                </a:lnTo>
                <a:lnTo>
                  <a:pt x="227635" y="71687"/>
                </a:lnTo>
                <a:lnTo>
                  <a:pt x="202215" y="34385"/>
                </a:lnTo>
                <a:lnTo>
                  <a:pt x="164651" y="9227"/>
                </a:lnTo>
                <a:lnTo>
                  <a:pt x="118872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" name="object 32"/>
          <p:cNvSpPr/>
          <p:nvPr/>
        </p:nvSpPr>
        <p:spPr>
          <a:xfrm>
            <a:off x="5184352" y="4322126"/>
            <a:ext cx="138289" cy="322263"/>
          </a:xfrm>
          <a:custGeom>
            <a:avLst/>
            <a:gdLst/>
            <a:ahLst/>
            <a:cxnLst/>
            <a:rect l="l" t="t" r="r" b="b"/>
            <a:pathLst>
              <a:path w="142239" h="331470">
                <a:moveTo>
                  <a:pt x="0" y="331470"/>
                </a:moveTo>
                <a:lnTo>
                  <a:pt x="141732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" name="object 33"/>
          <p:cNvSpPr/>
          <p:nvPr/>
        </p:nvSpPr>
        <p:spPr>
          <a:xfrm>
            <a:off x="5368078" y="4322126"/>
            <a:ext cx="138289" cy="322263"/>
          </a:xfrm>
          <a:custGeom>
            <a:avLst/>
            <a:gdLst/>
            <a:ahLst/>
            <a:cxnLst/>
            <a:rect l="l" t="t" r="r" b="b"/>
            <a:pathLst>
              <a:path w="142239" h="331470">
                <a:moveTo>
                  <a:pt x="0" y="0"/>
                </a:moveTo>
                <a:lnTo>
                  <a:pt x="141732" y="33147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" name="object 34"/>
          <p:cNvSpPr/>
          <p:nvPr/>
        </p:nvSpPr>
        <p:spPr>
          <a:xfrm>
            <a:off x="5276215" y="4231005"/>
            <a:ext cx="137054" cy="137054"/>
          </a:xfrm>
          <a:custGeom>
            <a:avLst/>
            <a:gdLst/>
            <a:ahLst/>
            <a:cxnLst/>
            <a:rect l="l" t="t" r="r" b="b"/>
            <a:pathLst>
              <a:path w="140970" h="140970">
                <a:moveTo>
                  <a:pt x="70865" y="0"/>
                </a:moveTo>
                <a:lnTo>
                  <a:pt x="43076" y="5488"/>
                </a:lnTo>
                <a:lnTo>
                  <a:pt x="20573" y="20478"/>
                </a:lnTo>
                <a:lnTo>
                  <a:pt x="5500" y="42755"/>
                </a:lnTo>
                <a:lnTo>
                  <a:pt x="0" y="70104"/>
                </a:lnTo>
                <a:lnTo>
                  <a:pt x="5500" y="97571"/>
                </a:lnTo>
                <a:lnTo>
                  <a:pt x="20574" y="120110"/>
                </a:lnTo>
                <a:lnTo>
                  <a:pt x="43076" y="135362"/>
                </a:lnTo>
                <a:lnTo>
                  <a:pt x="70865" y="140970"/>
                </a:lnTo>
                <a:lnTo>
                  <a:pt x="98214" y="135362"/>
                </a:lnTo>
                <a:lnTo>
                  <a:pt x="120491" y="120110"/>
                </a:lnTo>
                <a:lnTo>
                  <a:pt x="135481" y="97571"/>
                </a:lnTo>
                <a:lnTo>
                  <a:pt x="140970" y="70104"/>
                </a:lnTo>
                <a:lnTo>
                  <a:pt x="135481" y="42755"/>
                </a:lnTo>
                <a:lnTo>
                  <a:pt x="120491" y="20478"/>
                </a:lnTo>
                <a:lnTo>
                  <a:pt x="98214" y="5488"/>
                </a:lnTo>
                <a:lnTo>
                  <a:pt x="7086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" name="object 35"/>
          <p:cNvSpPr/>
          <p:nvPr/>
        </p:nvSpPr>
        <p:spPr>
          <a:xfrm>
            <a:off x="5276215" y="4231005"/>
            <a:ext cx="137054" cy="137054"/>
          </a:xfrm>
          <a:custGeom>
            <a:avLst/>
            <a:gdLst/>
            <a:ahLst/>
            <a:cxnLst/>
            <a:rect l="l" t="t" r="r" b="b"/>
            <a:pathLst>
              <a:path w="140970" h="140970">
                <a:moveTo>
                  <a:pt x="70865" y="0"/>
                </a:moveTo>
                <a:lnTo>
                  <a:pt x="43076" y="5488"/>
                </a:lnTo>
                <a:lnTo>
                  <a:pt x="20573" y="20478"/>
                </a:lnTo>
                <a:lnTo>
                  <a:pt x="5500" y="42755"/>
                </a:lnTo>
                <a:lnTo>
                  <a:pt x="0" y="70104"/>
                </a:lnTo>
                <a:lnTo>
                  <a:pt x="5500" y="97571"/>
                </a:lnTo>
                <a:lnTo>
                  <a:pt x="20574" y="120110"/>
                </a:lnTo>
                <a:lnTo>
                  <a:pt x="43076" y="135362"/>
                </a:lnTo>
                <a:lnTo>
                  <a:pt x="70865" y="140970"/>
                </a:lnTo>
                <a:lnTo>
                  <a:pt x="98214" y="135362"/>
                </a:lnTo>
                <a:lnTo>
                  <a:pt x="120491" y="120110"/>
                </a:lnTo>
                <a:lnTo>
                  <a:pt x="135481" y="97571"/>
                </a:lnTo>
                <a:lnTo>
                  <a:pt x="140970" y="70104"/>
                </a:lnTo>
                <a:lnTo>
                  <a:pt x="135481" y="42755"/>
                </a:lnTo>
                <a:lnTo>
                  <a:pt x="120491" y="20478"/>
                </a:lnTo>
                <a:lnTo>
                  <a:pt x="98214" y="5488"/>
                </a:lnTo>
                <a:lnTo>
                  <a:pt x="70865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" name="object 36"/>
          <p:cNvSpPr txBox="1"/>
          <p:nvPr/>
        </p:nvSpPr>
        <p:spPr>
          <a:xfrm>
            <a:off x="1352230" y="5310893"/>
            <a:ext cx="4851841" cy="2857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6413"/>
            <a:r>
              <a:rPr sz="1069" b="1" spc="10" dirty="0">
                <a:latin typeface="Times New Roman"/>
                <a:cs typeface="Times New Roman"/>
              </a:rPr>
              <a:t>Fig </a:t>
            </a:r>
            <a:r>
              <a:rPr sz="1069" b="1" spc="5" dirty="0">
                <a:latin typeface="Times New Roman"/>
                <a:cs typeface="Times New Roman"/>
              </a:rPr>
              <a:t>26.6: </a:t>
            </a:r>
            <a:r>
              <a:rPr sz="1069" spc="10" dirty="0">
                <a:latin typeface="Times New Roman"/>
                <a:cs typeface="Times New Roman"/>
              </a:rPr>
              <a:t>Hoffman encoding</a:t>
            </a:r>
            <a:r>
              <a:rPr sz="1069" spc="-5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tree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56">
              <a:latin typeface="Times New Roman"/>
              <a:cs typeface="Times New Roman"/>
            </a:endParaRPr>
          </a:p>
          <a:p>
            <a:pPr marL="12347" marR="6173" algn="just">
              <a:lnSpc>
                <a:spcPts val="1264"/>
              </a:lnSpc>
            </a:pP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perform other steps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Hoffman encoding and develop </a:t>
            </a:r>
            <a:r>
              <a:rPr sz="1069" spc="5" dirty="0">
                <a:latin typeface="Times New Roman"/>
                <a:cs typeface="Times New Roman"/>
              </a:rPr>
              <a:t>character-  </a:t>
            </a:r>
            <a:r>
              <a:rPr sz="1069" spc="10" dirty="0">
                <a:latin typeface="Times New Roman"/>
                <a:cs typeface="Times New Roman"/>
              </a:rPr>
              <a:t>encoding scheme needed </a:t>
            </a:r>
            <a:r>
              <a:rPr sz="1069" spc="5" dirty="0">
                <a:latin typeface="Times New Roman"/>
                <a:cs typeface="Times New Roman"/>
              </a:rPr>
              <a:t>for data</a:t>
            </a:r>
            <a:r>
              <a:rPr sz="1069" spc="1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compression.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29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algn="just"/>
            <a:r>
              <a:rPr sz="1069" spc="10" dirty="0">
                <a:latin typeface="Times New Roman"/>
                <a:cs typeface="Times New Roman"/>
              </a:rPr>
              <a:t>To go ahead, we have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do </a:t>
            </a:r>
            <a:r>
              <a:rPr sz="1069" spc="5" dirty="0">
                <a:latin typeface="Times New Roman"/>
                <a:cs typeface="Times New Roman"/>
              </a:rPr>
              <a:t>the following</a:t>
            </a:r>
            <a:r>
              <a:rPr sz="1069" spc="-10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steps.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1069">
              <a:latin typeface="Times New Roman"/>
              <a:cs typeface="Times New Roman"/>
            </a:endParaRPr>
          </a:p>
          <a:p>
            <a:pPr marL="430908" indent="-209281">
              <a:lnSpc>
                <a:spcPts val="1274"/>
              </a:lnSpc>
              <a:buFont typeface="Wingdings"/>
              <a:buChar char=""/>
              <a:tabLst>
                <a:tab pos="430291" algn="l"/>
                <a:tab pos="431526" algn="l"/>
              </a:tabLst>
            </a:pPr>
            <a:r>
              <a:rPr sz="1069" spc="5" dirty="0">
                <a:latin typeface="Times New Roman"/>
                <a:cs typeface="Times New Roman"/>
              </a:rPr>
              <a:t>Start at the root. Assign </a:t>
            </a:r>
            <a:r>
              <a:rPr sz="1069" spc="10" dirty="0">
                <a:latin typeface="Times New Roman"/>
                <a:cs typeface="Times New Roman"/>
              </a:rPr>
              <a:t>0 </a:t>
            </a:r>
            <a:r>
              <a:rPr sz="1069" spc="5" dirty="0">
                <a:latin typeface="Times New Roman"/>
                <a:cs typeface="Times New Roman"/>
              </a:rPr>
              <a:t>to left branch </a:t>
            </a:r>
            <a:r>
              <a:rPr sz="1069" spc="10" dirty="0">
                <a:latin typeface="Times New Roman"/>
                <a:cs typeface="Times New Roman"/>
              </a:rPr>
              <a:t>and 1 </a:t>
            </a:r>
            <a:r>
              <a:rPr sz="1069" spc="5" dirty="0">
                <a:latin typeface="Times New Roman"/>
                <a:cs typeface="Times New Roman"/>
              </a:rPr>
              <a:t>to the </a:t>
            </a:r>
            <a:r>
              <a:rPr sz="1069" spc="10" dirty="0">
                <a:latin typeface="Times New Roman"/>
                <a:cs typeface="Times New Roman"/>
              </a:rPr>
              <a:t>right</a:t>
            </a:r>
            <a:r>
              <a:rPr sz="1069" spc="2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branch.</a:t>
            </a:r>
            <a:endParaRPr sz="1069">
              <a:latin typeface="Times New Roman"/>
              <a:cs typeface="Times New Roman"/>
            </a:endParaRPr>
          </a:p>
          <a:p>
            <a:pPr marL="430908" indent="-209281">
              <a:lnSpc>
                <a:spcPts val="1259"/>
              </a:lnSpc>
              <a:buFont typeface="Wingdings"/>
              <a:buChar char=""/>
              <a:tabLst>
                <a:tab pos="430291" algn="l"/>
                <a:tab pos="431526" algn="l"/>
              </a:tabLst>
            </a:pPr>
            <a:r>
              <a:rPr sz="1069" spc="10" dirty="0">
                <a:latin typeface="Times New Roman"/>
                <a:cs typeface="Times New Roman"/>
              </a:rPr>
              <a:t>Repeat the process down </a:t>
            </a:r>
            <a:r>
              <a:rPr sz="1069" spc="5" dirty="0">
                <a:latin typeface="Times New Roman"/>
                <a:cs typeface="Times New Roman"/>
              </a:rPr>
              <a:t>the left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right</a:t>
            </a:r>
            <a:r>
              <a:rPr sz="1069" spc="-3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subtrees.</a:t>
            </a:r>
            <a:endParaRPr sz="1069">
              <a:latin typeface="Times New Roman"/>
              <a:cs typeface="Times New Roman"/>
            </a:endParaRPr>
          </a:p>
          <a:p>
            <a:pPr marL="430908" marR="4939" indent="-209281">
              <a:lnSpc>
                <a:spcPts val="1264"/>
              </a:lnSpc>
              <a:spcBef>
                <a:spcPts val="44"/>
              </a:spcBef>
              <a:buFont typeface="Wingdings"/>
              <a:buChar char=""/>
              <a:tabLst>
                <a:tab pos="430291" algn="l"/>
                <a:tab pos="430908" algn="l"/>
              </a:tabLst>
            </a:pPr>
            <a:r>
              <a:rPr sz="1069" spc="10" dirty="0">
                <a:latin typeface="Times New Roman"/>
                <a:cs typeface="Times New Roman"/>
              </a:rPr>
              <a:t>To </a:t>
            </a:r>
            <a:r>
              <a:rPr sz="1069" spc="5" dirty="0">
                <a:latin typeface="Times New Roman"/>
                <a:cs typeface="Times New Roman"/>
              </a:rPr>
              <a:t>get the </a:t>
            </a:r>
            <a:r>
              <a:rPr sz="1069" spc="10" dirty="0">
                <a:latin typeface="Times New Roman"/>
                <a:cs typeface="Times New Roman"/>
              </a:rPr>
              <a:t>code </a:t>
            </a:r>
            <a:r>
              <a:rPr sz="1069" spc="5" dirty="0">
                <a:latin typeface="Times New Roman"/>
                <a:cs typeface="Times New Roman"/>
              </a:rPr>
              <a:t>for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character, </a:t>
            </a:r>
            <a:r>
              <a:rPr sz="1069" spc="10" dirty="0">
                <a:latin typeface="Times New Roman"/>
                <a:cs typeface="Times New Roman"/>
              </a:rPr>
              <a:t>traverse the </a:t>
            </a:r>
            <a:r>
              <a:rPr sz="1069" spc="5" dirty="0">
                <a:latin typeface="Times New Roman"/>
                <a:cs typeface="Times New Roman"/>
              </a:rPr>
              <a:t>tree </a:t>
            </a:r>
            <a:r>
              <a:rPr sz="1069" spc="10" dirty="0">
                <a:latin typeface="Times New Roman"/>
                <a:cs typeface="Times New Roman"/>
              </a:rPr>
              <a:t>from the </a:t>
            </a:r>
            <a:r>
              <a:rPr sz="1069" spc="5" dirty="0">
                <a:latin typeface="Times New Roman"/>
                <a:cs typeface="Times New Roman"/>
              </a:rPr>
              <a:t>root to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character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leaf </a:t>
            </a:r>
            <a:r>
              <a:rPr sz="1069" spc="10" dirty="0">
                <a:latin typeface="Times New Roman"/>
                <a:cs typeface="Times New Roman"/>
              </a:rPr>
              <a:t>node and </a:t>
            </a:r>
            <a:r>
              <a:rPr sz="1069" spc="5" dirty="0">
                <a:latin typeface="Times New Roman"/>
                <a:cs typeface="Times New Roman"/>
              </a:rPr>
              <a:t>read off </a:t>
            </a:r>
            <a:r>
              <a:rPr sz="1069" spc="10" dirty="0">
                <a:latin typeface="Times New Roman"/>
                <a:cs typeface="Times New Roman"/>
              </a:rPr>
              <a:t>the 0 and 1 </a:t>
            </a:r>
            <a:r>
              <a:rPr sz="1069" spc="5" dirty="0">
                <a:latin typeface="Times New Roman"/>
                <a:cs typeface="Times New Roman"/>
              </a:rPr>
              <a:t>along the</a:t>
            </a:r>
            <a:r>
              <a:rPr sz="106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path.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49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marR="4939" algn="just">
              <a:lnSpc>
                <a:spcPct val="98300"/>
              </a:lnSpc>
            </a:pP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start </a:t>
            </a:r>
            <a:r>
              <a:rPr sz="1069" spc="10" dirty="0">
                <a:latin typeface="Times New Roman"/>
                <a:cs typeface="Times New Roman"/>
              </a:rPr>
              <a:t>from the </a:t>
            </a:r>
            <a:r>
              <a:rPr sz="1069" spc="5" dirty="0">
                <a:latin typeface="Times New Roman"/>
                <a:cs typeface="Times New Roman"/>
              </a:rPr>
              <a:t>root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tree and assign the </a:t>
            </a:r>
            <a:r>
              <a:rPr sz="1069" spc="10" dirty="0">
                <a:latin typeface="Times New Roman"/>
                <a:cs typeface="Times New Roman"/>
              </a:rPr>
              <a:t>value 0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left branch </a:t>
            </a:r>
            <a:r>
              <a:rPr sz="1069" spc="10" dirty="0">
                <a:latin typeface="Times New Roman"/>
                <a:cs typeface="Times New Roman"/>
              </a:rPr>
              <a:t>and 1  to the </a:t>
            </a:r>
            <a:r>
              <a:rPr sz="1069" spc="5" dirty="0">
                <a:latin typeface="Times New Roman"/>
                <a:cs typeface="Times New Roman"/>
              </a:rPr>
              <a:t>right branch. Afterwards,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repeat this value assigning at </a:t>
            </a:r>
            <a:r>
              <a:rPr sz="1069" spc="10" dirty="0">
                <a:latin typeface="Times New Roman"/>
                <a:cs typeface="Times New Roman"/>
              </a:rPr>
              <a:t>nodes </a:t>
            </a:r>
            <a:r>
              <a:rPr sz="1069" spc="5" dirty="0">
                <a:latin typeface="Times New Roman"/>
                <a:cs typeface="Times New Roman"/>
              </a:rPr>
              <a:t>in left </a:t>
            </a:r>
            <a:r>
              <a:rPr sz="1069" spc="10" dirty="0">
                <a:latin typeface="Times New Roman"/>
                <a:cs typeface="Times New Roman"/>
              </a:rPr>
              <a:t>and  </a:t>
            </a:r>
            <a:r>
              <a:rPr sz="1069" spc="5" dirty="0">
                <a:latin typeface="Times New Roman"/>
                <a:cs typeface="Times New Roman"/>
              </a:rPr>
              <a:t>right subtrees. </a:t>
            </a:r>
            <a:r>
              <a:rPr sz="1069" spc="10" dirty="0">
                <a:latin typeface="Times New Roman"/>
                <a:cs typeface="Times New Roman"/>
              </a:rPr>
              <a:t>Thus </a:t>
            </a:r>
            <a:r>
              <a:rPr sz="1069" dirty="0">
                <a:latin typeface="Times New Roman"/>
                <a:cs typeface="Times New Roman"/>
              </a:rPr>
              <a:t>all </a:t>
            </a:r>
            <a:r>
              <a:rPr sz="1069" spc="5" dirty="0">
                <a:latin typeface="Times New Roman"/>
                <a:cs typeface="Times New Roman"/>
              </a:rPr>
              <a:t>the paths </a:t>
            </a:r>
            <a:r>
              <a:rPr sz="1069" spc="10" dirty="0">
                <a:latin typeface="Times New Roman"/>
                <a:cs typeface="Times New Roman"/>
              </a:rPr>
              <a:t>have a value 0 </a:t>
            </a:r>
            <a:r>
              <a:rPr sz="1069" spc="5" dirty="0">
                <a:latin typeface="Times New Roman"/>
                <a:cs typeface="Times New Roman"/>
              </a:rPr>
              <a:t>or </a:t>
            </a:r>
            <a:r>
              <a:rPr sz="1069" spc="10" dirty="0">
                <a:latin typeface="Times New Roman"/>
                <a:cs typeface="Times New Roman"/>
              </a:rPr>
              <a:t>1 </a:t>
            </a:r>
            <a:r>
              <a:rPr sz="1069" spc="5" dirty="0">
                <a:latin typeface="Times New Roman"/>
                <a:cs typeface="Times New Roman"/>
              </a:rPr>
              <a:t>as </a:t>
            </a:r>
            <a:r>
              <a:rPr sz="1069" spc="10" dirty="0">
                <a:latin typeface="Times New Roman"/>
                <a:cs typeface="Times New Roman"/>
              </a:rPr>
              <a:t>shown </a:t>
            </a:r>
            <a:r>
              <a:rPr sz="1069" spc="5" dirty="0">
                <a:latin typeface="Times New Roman"/>
                <a:cs typeface="Times New Roman"/>
              </a:rPr>
              <a:t>in the following figure. 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develop </a:t>
            </a:r>
            <a:r>
              <a:rPr sz="1069" spc="10" dirty="0">
                <a:latin typeface="Times New Roman"/>
                <a:cs typeface="Times New Roman"/>
              </a:rPr>
              <a:t>the code </a:t>
            </a:r>
            <a:r>
              <a:rPr sz="1069" spc="5" dirty="0">
                <a:latin typeface="Times New Roman"/>
                <a:cs typeface="Times New Roman"/>
              </a:rPr>
              <a:t>with </a:t>
            </a:r>
            <a:r>
              <a:rPr sz="1069" spc="10" dirty="0">
                <a:latin typeface="Times New Roman"/>
                <a:cs typeface="Times New Roman"/>
              </a:rPr>
              <a:t>the help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these </a:t>
            </a:r>
            <a:r>
              <a:rPr sz="1069" spc="5" dirty="0">
                <a:latin typeface="Times New Roman"/>
                <a:cs typeface="Times New Roman"/>
              </a:rPr>
              <a:t>path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values.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4296833" y="4227300"/>
            <a:ext cx="138289" cy="137054"/>
          </a:xfrm>
          <a:custGeom>
            <a:avLst/>
            <a:gdLst/>
            <a:ahLst/>
            <a:cxnLst/>
            <a:rect l="l" t="t" r="r" b="b"/>
            <a:pathLst>
              <a:path w="142239" h="140970">
                <a:moveTo>
                  <a:pt x="70865" y="0"/>
                </a:moveTo>
                <a:lnTo>
                  <a:pt x="43076" y="5488"/>
                </a:lnTo>
                <a:lnTo>
                  <a:pt x="20574" y="20478"/>
                </a:lnTo>
                <a:lnTo>
                  <a:pt x="5500" y="42755"/>
                </a:lnTo>
                <a:lnTo>
                  <a:pt x="0" y="70104"/>
                </a:lnTo>
                <a:lnTo>
                  <a:pt x="5500" y="97893"/>
                </a:lnTo>
                <a:lnTo>
                  <a:pt x="20574" y="120396"/>
                </a:lnTo>
                <a:lnTo>
                  <a:pt x="43076" y="135469"/>
                </a:lnTo>
                <a:lnTo>
                  <a:pt x="70865" y="140970"/>
                </a:lnTo>
                <a:lnTo>
                  <a:pt x="98333" y="135469"/>
                </a:lnTo>
                <a:lnTo>
                  <a:pt x="120872" y="120396"/>
                </a:lnTo>
                <a:lnTo>
                  <a:pt x="136124" y="97893"/>
                </a:lnTo>
                <a:lnTo>
                  <a:pt x="141732" y="70104"/>
                </a:lnTo>
                <a:lnTo>
                  <a:pt x="136124" y="42755"/>
                </a:lnTo>
                <a:lnTo>
                  <a:pt x="120872" y="20478"/>
                </a:lnTo>
                <a:lnTo>
                  <a:pt x="98333" y="5488"/>
                </a:lnTo>
                <a:lnTo>
                  <a:pt x="70865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8" name="object 38"/>
          <p:cNvSpPr/>
          <p:nvPr/>
        </p:nvSpPr>
        <p:spPr>
          <a:xfrm>
            <a:off x="3669346" y="4227300"/>
            <a:ext cx="138289" cy="137054"/>
          </a:xfrm>
          <a:custGeom>
            <a:avLst/>
            <a:gdLst/>
            <a:ahLst/>
            <a:cxnLst/>
            <a:rect l="l" t="t" r="r" b="b"/>
            <a:pathLst>
              <a:path w="142239" h="140970">
                <a:moveTo>
                  <a:pt x="70865" y="0"/>
                </a:moveTo>
                <a:lnTo>
                  <a:pt x="43398" y="5488"/>
                </a:lnTo>
                <a:lnTo>
                  <a:pt x="20859" y="20478"/>
                </a:lnTo>
                <a:lnTo>
                  <a:pt x="5607" y="42755"/>
                </a:lnTo>
                <a:lnTo>
                  <a:pt x="0" y="70104"/>
                </a:lnTo>
                <a:lnTo>
                  <a:pt x="5607" y="97893"/>
                </a:lnTo>
                <a:lnTo>
                  <a:pt x="20859" y="120396"/>
                </a:lnTo>
                <a:lnTo>
                  <a:pt x="43398" y="135469"/>
                </a:lnTo>
                <a:lnTo>
                  <a:pt x="70865" y="140970"/>
                </a:lnTo>
                <a:lnTo>
                  <a:pt x="98333" y="135469"/>
                </a:lnTo>
                <a:lnTo>
                  <a:pt x="120872" y="120396"/>
                </a:lnTo>
                <a:lnTo>
                  <a:pt x="136124" y="97893"/>
                </a:lnTo>
                <a:lnTo>
                  <a:pt x="141731" y="70104"/>
                </a:lnTo>
                <a:lnTo>
                  <a:pt x="136124" y="42755"/>
                </a:lnTo>
                <a:lnTo>
                  <a:pt x="120872" y="20478"/>
                </a:lnTo>
                <a:lnTo>
                  <a:pt x="98333" y="5488"/>
                </a:lnTo>
                <a:lnTo>
                  <a:pt x="70865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9" name="object 39"/>
          <p:cNvSpPr txBox="1"/>
          <p:nvPr/>
        </p:nvSpPr>
        <p:spPr>
          <a:xfrm>
            <a:off x="3804179" y="4250267"/>
            <a:ext cx="1691569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90"/>
              </a:lnSpc>
              <a:tabLst>
                <a:tab pos="627225" algn="l"/>
                <a:tab pos="1606337" algn="l"/>
              </a:tabLst>
            </a:pPr>
            <a:r>
              <a:rPr sz="1167" spc="10" dirty="0">
                <a:latin typeface="Arial"/>
                <a:cs typeface="Arial"/>
              </a:rPr>
              <a:t>2	2	2</a:t>
            </a:r>
            <a:endParaRPr sz="1167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3564890" y="4331016"/>
            <a:ext cx="138289" cy="322263"/>
          </a:xfrm>
          <a:custGeom>
            <a:avLst/>
            <a:gdLst/>
            <a:ahLst/>
            <a:cxnLst/>
            <a:rect l="l" t="t" r="r" b="b"/>
            <a:pathLst>
              <a:path w="142239" h="331470">
                <a:moveTo>
                  <a:pt x="0" y="331469"/>
                </a:moveTo>
                <a:lnTo>
                  <a:pt x="141731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1" name="object 41"/>
          <p:cNvSpPr/>
          <p:nvPr/>
        </p:nvSpPr>
        <p:spPr>
          <a:xfrm>
            <a:off x="4192376" y="4331016"/>
            <a:ext cx="137054" cy="322263"/>
          </a:xfrm>
          <a:custGeom>
            <a:avLst/>
            <a:gdLst/>
            <a:ahLst/>
            <a:cxnLst/>
            <a:rect l="l" t="t" r="r" b="b"/>
            <a:pathLst>
              <a:path w="140970" h="331470">
                <a:moveTo>
                  <a:pt x="0" y="331469"/>
                </a:moveTo>
                <a:lnTo>
                  <a:pt x="140969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2" name="object 42"/>
          <p:cNvSpPr/>
          <p:nvPr/>
        </p:nvSpPr>
        <p:spPr>
          <a:xfrm>
            <a:off x="4401290" y="4331016"/>
            <a:ext cx="138289" cy="322263"/>
          </a:xfrm>
          <a:custGeom>
            <a:avLst/>
            <a:gdLst/>
            <a:ahLst/>
            <a:cxnLst/>
            <a:rect l="l" t="t" r="r" b="b"/>
            <a:pathLst>
              <a:path w="142239" h="331470">
                <a:moveTo>
                  <a:pt x="0" y="0"/>
                </a:moveTo>
                <a:lnTo>
                  <a:pt x="141732" y="331469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3" name="object 43"/>
          <p:cNvSpPr/>
          <p:nvPr/>
        </p:nvSpPr>
        <p:spPr>
          <a:xfrm>
            <a:off x="3773805" y="4331016"/>
            <a:ext cx="138289" cy="322263"/>
          </a:xfrm>
          <a:custGeom>
            <a:avLst/>
            <a:gdLst/>
            <a:ahLst/>
            <a:cxnLst/>
            <a:rect l="l" t="t" r="r" b="b"/>
            <a:pathLst>
              <a:path w="142239" h="331470">
                <a:moveTo>
                  <a:pt x="0" y="0"/>
                </a:moveTo>
                <a:lnTo>
                  <a:pt x="141732" y="331469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4" name="object 44"/>
          <p:cNvSpPr/>
          <p:nvPr/>
        </p:nvSpPr>
        <p:spPr>
          <a:xfrm>
            <a:off x="2937403" y="3704273"/>
            <a:ext cx="138289" cy="137054"/>
          </a:xfrm>
          <a:custGeom>
            <a:avLst/>
            <a:gdLst/>
            <a:ahLst/>
            <a:cxnLst/>
            <a:rect l="l" t="t" r="r" b="b"/>
            <a:pathLst>
              <a:path w="142239" h="140970">
                <a:moveTo>
                  <a:pt x="70865" y="0"/>
                </a:moveTo>
                <a:lnTo>
                  <a:pt x="43398" y="5607"/>
                </a:lnTo>
                <a:lnTo>
                  <a:pt x="20859" y="20859"/>
                </a:lnTo>
                <a:lnTo>
                  <a:pt x="5607" y="43398"/>
                </a:lnTo>
                <a:lnTo>
                  <a:pt x="0" y="70865"/>
                </a:lnTo>
                <a:lnTo>
                  <a:pt x="5607" y="98214"/>
                </a:lnTo>
                <a:lnTo>
                  <a:pt x="20859" y="120491"/>
                </a:lnTo>
                <a:lnTo>
                  <a:pt x="43398" y="135481"/>
                </a:lnTo>
                <a:lnTo>
                  <a:pt x="70865" y="140970"/>
                </a:lnTo>
                <a:lnTo>
                  <a:pt x="98333" y="135481"/>
                </a:lnTo>
                <a:lnTo>
                  <a:pt x="120872" y="120491"/>
                </a:lnTo>
                <a:lnTo>
                  <a:pt x="136124" y="98214"/>
                </a:lnTo>
                <a:lnTo>
                  <a:pt x="141731" y="70865"/>
                </a:lnTo>
                <a:lnTo>
                  <a:pt x="136124" y="43398"/>
                </a:lnTo>
                <a:lnTo>
                  <a:pt x="120872" y="20859"/>
                </a:lnTo>
                <a:lnTo>
                  <a:pt x="98333" y="5607"/>
                </a:lnTo>
                <a:lnTo>
                  <a:pt x="70865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5" name="object 45"/>
          <p:cNvSpPr/>
          <p:nvPr/>
        </p:nvSpPr>
        <p:spPr>
          <a:xfrm>
            <a:off x="2832947" y="3808731"/>
            <a:ext cx="138289" cy="417953"/>
          </a:xfrm>
          <a:custGeom>
            <a:avLst/>
            <a:gdLst/>
            <a:ahLst/>
            <a:cxnLst/>
            <a:rect l="l" t="t" r="r" b="b"/>
            <a:pathLst>
              <a:path w="142239" h="429895">
                <a:moveTo>
                  <a:pt x="0" y="429767"/>
                </a:moveTo>
                <a:lnTo>
                  <a:pt x="141731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6" name="object 46"/>
          <p:cNvSpPr/>
          <p:nvPr/>
        </p:nvSpPr>
        <p:spPr>
          <a:xfrm>
            <a:off x="3041862" y="3808731"/>
            <a:ext cx="209903" cy="417953"/>
          </a:xfrm>
          <a:custGeom>
            <a:avLst/>
            <a:gdLst/>
            <a:ahLst/>
            <a:cxnLst/>
            <a:rect l="l" t="t" r="r" b="b"/>
            <a:pathLst>
              <a:path w="215900" h="429895">
                <a:moveTo>
                  <a:pt x="0" y="0"/>
                </a:moveTo>
                <a:lnTo>
                  <a:pt x="215645" y="429767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7" name="object 47"/>
          <p:cNvSpPr/>
          <p:nvPr/>
        </p:nvSpPr>
        <p:spPr>
          <a:xfrm>
            <a:off x="2310658" y="3704273"/>
            <a:ext cx="137054" cy="137054"/>
          </a:xfrm>
          <a:custGeom>
            <a:avLst/>
            <a:gdLst/>
            <a:ahLst/>
            <a:cxnLst/>
            <a:rect l="l" t="t" r="r" b="b"/>
            <a:pathLst>
              <a:path w="140969" h="140970">
                <a:moveTo>
                  <a:pt x="70104" y="0"/>
                </a:moveTo>
                <a:lnTo>
                  <a:pt x="42755" y="5607"/>
                </a:lnTo>
                <a:lnTo>
                  <a:pt x="20478" y="20859"/>
                </a:lnTo>
                <a:lnTo>
                  <a:pt x="5488" y="43398"/>
                </a:lnTo>
                <a:lnTo>
                  <a:pt x="0" y="70865"/>
                </a:lnTo>
                <a:lnTo>
                  <a:pt x="5488" y="98214"/>
                </a:lnTo>
                <a:lnTo>
                  <a:pt x="20478" y="120491"/>
                </a:lnTo>
                <a:lnTo>
                  <a:pt x="42755" y="135481"/>
                </a:lnTo>
                <a:lnTo>
                  <a:pt x="70104" y="140970"/>
                </a:lnTo>
                <a:lnTo>
                  <a:pt x="97893" y="135481"/>
                </a:lnTo>
                <a:lnTo>
                  <a:pt x="120396" y="120491"/>
                </a:lnTo>
                <a:lnTo>
                  <a:pt x="135469" y="98214"/>
                </a:lnTo>
                <a:lnTo>
                  <a:pt x="140970" y="70865"/>
                </a:lnTo>
                <a:lnTo>
                  <a:pt x="135469" y="43398"/>
                </a:lnTo>
                <a:lnTo>
                  <a:pt x="120396" y="20859"/>
                </a:lnTo>
                <a:lnTo>
                  <a:pt x="97893" y="5607"/>
                </a:lnTo>
                <a:lnTo>
                  <a:pt x="70104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8" name="object 48"/>
          <p:cNvSpPr/>
          <p:nvPr/>
        </p:nvSpPr>
        <p:spPr>
          <a:xfrm>
            <a:off x="2205460" y="3808731"/>
            <a:ext cx="138289" cy="417953"/>
          </a:xfrm>
          <a:custGeom>
            <a:avLst/>
            <a:gdLst/>
            <a:ahLst/>
            <a:cxnLst/>
            <a:rect l="l" t="t" r="r" b="b"/>
            <a:pathLst>
              <a:path w="142239" h="429895">
                <a:moveTo>
                  <a:pt x="0" y="429767"/>
                </a:moveTo>
                <a:lnTo>
                  <a:pt x="141731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9" name="object 49"/>
          <p:cNvSpPr/>
          <p:nvPr/>
        </p:nvSpPr>
        <p:spPr>
          <a:xfrm>
            <a:off x="2415117" y="3808731"/>
            <a:ext cx="209285" cy="417953"/>
          </a:xfrm>
          <a:custGeom>
            <a:avLst/>
            <a:gdLst/>
            <a:ahLst/>
            <a:cxnLst/>
            <a:rect l="l" t="t" r="r" b="b"/>
            <a:pathLst>
              <a:path w="215264" h="429895">
                <a:moveTo>
                  <a:pt x="0" y="0"/>
                </a:moveTo>
                <a:lnTo>
                  <a:pt x="214884" y="429767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0" name="object 50"/>
          <p:cNvSpPr/>
          <p:nvPr/>
        </p:nvSpPr>
        <p:spPr>
          <a:xfrm>
            <a:off x="1578716" y="3286442"/>
            <a:ext cx="138289" cy="137054"/>
          </a:xfrm>
          <a:custGeom>
            <a:avLst/>
            <a:gdLst/>
            <a:ahLst/>
            <a:cxnLst/>
            <a:rect l="l" t="t" r="r" b="b"/>
            <a:pathLst>
              <a:path w="142239" h="140969">
                <a:moveTo>
                  <a:pt x="70865" y="0"/>
                </a:moveTo>
                <a:lnTo>
                  <a:pt x="43076" y="5488"/>
                </a:lnTo>
                <a:lnTo>
                  <a:pt x="20573" y="20478"/>
                </a:lnTo>
                <a:lnTo>
                  <a:pt x="5500" y="42755"/>
                </a:lnTo>
                <a:lnTo>
                  <a:pt x="0" y="70103"/>
                </a:lnTo>
                <a:lnTo>
                  <a:pt x="5500" y="97571"/>
                </a:lnTo>
                <a:lnTo>
                  <a:pt x="20573" y="120110"/>
                </a:lnTo>
                <a:lnTo>
                  <a:pt x="43076" y="135362"/>
                </a:lnTo>
                <a:lnTo>
                  <a:pt x="70865" y="140970"/>
                </a:lnTo>
                <a:lnTo>
                  <a:pt x="98333" y="135362"/>
                </a:lnTo>
                <a:lnTo>
                  <a:pt x="120872" y="120110"/>
                </a:lnTo>
                <a:lnTo>
                  <a:pt x="136124" y="97571"/>
                </a:lnTo>
                <a:lnTo>
                  <a:pt x="141732" y="70103"/>
                </a:lnTo>
                <a:lnTo>
                  <a:pt x="136124" y="42755"/>
                </a:lnTo>
                <a:lnTo>
                  <a:pt x="120872" y="20478"/>
                </a:lnTo>
                <a:lnTo>
                  <a:pt x="98333" y="5488"/>
                </a:lnTo>
                <a:lnTo>
                  <a:pt x="70865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1" name="object 51"/>
          <p:cNvSpPr txBox="1"/>
          <p:nvPr/>
        </p:nvSpPr>
        <p:spPr>
          <a:xfrm>
            <a:off x="1713547" y="3306445"/>
            <a:ext cx="84578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90"/>
              </a:lnSpc>
            </a:pPr>
            <a:r>
              <a:rPr sz="1167" spc="10" dirty="0">
                <a:latin typeface="Arial"/>
                <a:cs typeface="Arial"/>
              </a:rPr>
              <a:t>6</a:t>
            </a:r>
            <a:endParaRPr sz="1167">
              <a:latin typeface="Arial"/>
              <a:cs typeface="Arial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1474258" y="3390158"/>
            <a:ext cx="137054" cy="322263"/>
          </a:xfrm>
          <a:custGeom>
            <a:avLst/>
            <a:gdLst/>
            <a:ahLst/>
            <a:cxnLst/>
            <a:rect l="l" t="t" r="r" b="b"/>
            <a:pathLst>
              <a:path w="140969" h="331470">
                <a:moveTo>
                  <a:pt x="0" y="331470"/>
                </a:moveTo>
                <a:lnTo>
                  <a:pt x="140969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3" name="object 53"/>
          <p:cNvSpPr/>
          <p:nvPr/>
        </p:nvSpPr>
        <p:spPr>
          <a:xfrm>
            <a:off x="1683173" y="3390158"/>
            <a:ext cx="138289" cy="322263"/>
          </a:xfrm>
          <a:custGeom>
            <a:avLst/>
            <a:gdLst/>
            <a:ahLst/>
            <a:cxnLst/>
            <a:rect l="l" t="t" r="r" b="b"/>
            <a:pathLst>
              <a:path w="142239" h="331470">
                <a:moveTo>
                  <a:pt x="0" y="0"/>
                </a:moveTo>
                <a:lnTo>
                  <a:pt x="141731" y="33147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4" name="object 54"/>
          <p:cNvSpPr/>
          <p:nvPr/>
        </p:nvSpPr>
        <p:spPr>
          <a:xfrm>
            <a:off x="5551063" y="3599815"/>
            <a:ext cx="138289" cy="137054"/>
          </a:xfrm>
          <a:custGeom>
            <a:avLst/>
            <a:gdLst/>
            <a:ahLst/>
            <a:cxnLst/>
            <a:rect l="l" t="t" r="r" b="b"/>
            <a:pathLst>
              <a:path w="142239" h="140970">
                <a:moveTo>
                  <a:pt x="70866" y="0"/>
                </a:moveTo>
                <a:lnTo>
                  <a:pt x="43398" y="5607"/>
                </a:lnTo>
                <a:lnTo>
                  <a:pt x="20859" y="20859"/>
                </a:lnTo>
                <a:lnTo>
                  <a:pt x="5607" y="43398"/>
                </a:lnTo>
                <a:lnTo>
                  <a:pt x="0" y="70866"/>
                </a:lnTo>
                <a:lnTo>
                  <a:pt x="5607" y="98214"/>
                </a:lnTo>
                <a:lnTo>
                  <a:pt x="20859" y="120491"/>
                </a:lnTo>
                <a:lnTo>
                  <a:pt x="43398" y="135481"/>
                </a:lnTo>
                <a:lnTo>
                  <a:pt x="70866" y="140970"/>
                </a:lnTo>
                <a:lnTo>
                  <a:pt x="98333" y="135481"/>
                </a:lnTo>
                <a:lnTo>
                  <a:pt x="120872" y="120491"/>
                </a:lnTo>
                <a:lnTo>
                  <a:pt x="136124" y="98214"/>
                </a:lnTo>
                <a:lnTo>
                  <a:pt x="141732" y="70866"/>
                </a:lnTo>
                <a:lnTo>
                  <a:pt x="136124" y="43398"/>
                </a:lnTo>
                <a:lnTo>
                  <a:pt x="120872" y="20859"/>
                </a:lnTo>
                <a:lnTo>
                  <a:pt x="98333" y="5607"/>
                </a:lnTo>
                <a:lnTo>
                  <a:pt x="70866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5" name="object 55"/>
          <p:cNvSpPr txBox="1"/>
          <p:nvPr/>
        </p:nvSpPr>
        <p:spPr>
          <a:xfrm>
            <a:off x="5685897" y="3619818"/>
            <a:ext cx="84578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90"/>
              </a:lnSpc>
            </a:pPr>
            <a:r>
              <a:rPr sz="1167" spc="10" dirty="0">
                <a:latin typeface="Arial"/>
                <a:cs typeface="Arial"/>
              </a:rPr>
              <a:t>5</a:t>
            </a:r>
            <a:endParaRPr sz="1167">
              <a:latin typeface="Arial"/>
              <a:cs typeface="Arial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5342149" y="3704272"/>
            <a:ext cx="242622" cy="522288"/>
          </a:xfrm>
          <a:custGeom>
            <a:avLst/>
            <a:gdLst/>
            <a:ahLst/>
            <a:cxnLst/>
            <a:rect l="l" t="t" r="r" b="b"/>
            <a:pathLst>
              <a:path w="249554" h="537210">
                <a:moveTo>
                  <a:pt x="0" y="537209"/>
                </a:moveTo>
                <a:lnTo>
                  <a:pt x="249173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7" name="object 57"/>
          <p:cNvSpPr/>
          <p:nvPr/>
        </p:nvSpPr>
        <p:spPr>
          <a:xfrm>
            <a:off x="5655522" y="3704272"/>
            <a:ext cx="314237" cy="627239"/>
          </a:xfrm>
          <a:custGeom>
            <a:avLst/>
            <a:gdLst/>
            <a:ahLst/>
            <a:cxnLst/>
            <a:rect l="l" t="t" r="r" b="b"/>
            <a:pathLst>
              <a:path w="323214" h="645160">
                <a:moveTo>
                  <a:pt x="0" y="0"/>
                </a:moveTo>
                <a:lnTo>
                  <a:pt x="323088" y="644651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8" name="object 58"/>
          <p:cNvSpPr/>
          <p:nvPr/>
        </p:nvSpPr>
        <p:spPr>
          <a:xfrm>
            <a:off x="3982719" y="3704273"/>
            <a:ext cx="138289" cy="137054"/>
          </a:xfrm>
          <a:custGeom>
            <a:avLst/>
            <a:gdLst/>
            <a:ahLst/>
            <a:cxnLst/>
            <a:rect l="l" t="t" r="r" b="b"/>
            <a:pathLst>
              <a:path w="142239" h="140970">
                <a:moveTo>
                  <a:pt x="70865" y="0"/>
                </a:moveTo>
                <a:lnTo>
                  <a:pt x="43398" y="5607"/>
                </a:lnTo>
                <a:lnTo>
                  <a:pt x="20859" y="20859"/>
                </a:lnTo>
                <a:lnTo>
                  <a:pt x="5607" y="43398"/>
                </a:lnTo>
                <a:lnTo>
                  <a:pt x="0" y="70865"/>
                </a:lnTo>
                <a:lnTo>
                  <a:pt x="5607" y="98214"/>
                </a:lnTo>
                <a:lnTo>
                  <a:pt x="20859" y="120491"/>
                </a:lnTo>
                <a:lnTo>
                  <a:pt x="43398" y="135481"/>
                </a:lnTo>
                <a:lnTo>
                  <a:pt x="70865" y="140970"/>
                </a:lnTo>
                <a:lnTo>
                  <a:pt x="98655" y="135481"/>
                </a:lnTo>
                <a:lnTo>
                  <a:pt x="121158" y="120491"/>
                </a:lnTo>
                <a:lnTo>
                  <a:pt x="136231" y="98214"/>
                </a:lnTo>
                <a:lnTo>
                  <a:pt x="141732" y="70865"/>
                </a:lnTo>
                <a:lnTo>
                  <a:pt x="136231" y="43398"/>
                </a:lnTo>
                <a:lnTo>
                  <a:pt x="121158" y="20859"/>
                </a:lnTo>
                <a:lnTo>
                  <a:pt x="98655" y="5607"/>
                </a:lnTo>
                <a:lnTo>
                  <a:pt x="70865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9" name="object 59"/>
          <p:cNvSpPr txBox="1"/>
          <p:nvPr/>
        </p:nvSpPr>
        <p:spPr>
          <a:xfrm>
            <a:off x="1884680" y="3726498"/>
            <a:ext cx="2318191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372">
              <a:lnSpc>
                <a:spcPts val="1381"/>
              </a:lnSpc>
              <a:tabLst>
                <a:tab pos="560551" algn="l"/>
                <a:tab pos="1187158" algn="l"/>
                <a:tab pos="2232944" algn="l"/>
              </a:tabLst>
            </a:pPr>
            <a:r>
              <a:rPr sz="1167" spc="5" dirty="0">
                <a:latin typeface="Arial"/>
                <a:cs typeface="Arial"/>
              </a:rPr>
              <a:t>t	</a:t>
            </a:r>
            <a:r>
              <a:rPr sz="1167" spc="10" dirty="0">
                <a:latin typeface="Arial"/>
                <a:cs typeface="Arial"/>
              </a:rPr>
              <a:t>4	4</a:t>
            </a:r>
            <a:r>
              <a:rPr sz="1167" spc="5" dirty="0">
                <a:latin typeface="Arial"/>
                <a:cs typeface="Arial"/>
              </a:rPr>
              <a:t> 	</a:t>
            </a:r>
            <a:r>
              <a:rPr sz="1167" spc="10" dirty="0">
                <a:latin typeface="Arial"/>
                <a:cs typeface="Arial"/>
              </a:rPr>
              <a:t>4</a:t>
            </a:r>
            <a:endParaRPr sz="1167">
              <a:latin typeface="Arial"/>
              <a:cs typeface="Arial"/>
            </a:endParaRPr>
          </a:p>
          <a:p>
            <a:pPr>
              <a:lnSpc>
                <a:spcPts val="1371"/>
              </a:lnSpc>
            </a:pPr>
            <a:r>
              <a:rPr sz="1167" spc="10" dirty="0">
                <a:latin typeface="Arial"/>
                <a:cs typeface="Arial"/>
              </a:rPr>
              <a:t>3</a:t>
            </a:r>
            <a:endParaRPr sz="1167">
              <a:latin typeface="Arial"/>
              <a:cs typeface="Arial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3773805" y="3808731"/>
            <a:ext cx="242622" cy="417953"/>
          </a:xfrm>
          <a:custGeom>
            <a:avLst/>
            <a:gdLst/>
            <a:ahLst/>
            <a:cxnLst/>
            <a:rect l="l" t="t" r="r" b="b"/>
            <a:pathLst>
              <a:path w="249554" h="429895">
                <a:moveTo>
                  <a:pt x="0" y="429767"/>
                </a:moveTo>
                <a:lnTo>
                  <a:pt x="249174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1" name="object 61"/>
          <p:cNvSpPr/>
          <p:nvPr/>
        </p:nvSpPr>
        <p:spPr>
          <a:xfrm>
            <a:off x="4087918" y="3808731"/>
            <a:ext cx="209285" cy="417953"/>
          </a:xfrm>
          <a:custGeom>
            <a:avLst/>
            <a:gdLst/>
            <a:ahLst/>
            <a:cxnLst/>
            <a:rect l="l" t="t" r="r" b="b"/>
            <a:pathLst>
              <a:path w="215264" h="429895">
                <a:moveTo>
                  <a:pt x="0" y="0"/>
                </a:moveTo>
                <a:lnTo>
                  <a:pt x="214884" y="429767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2" name="object 62"/>
          <p:cNvSpPr/>
          <p:nvPr/>
        </p:nvSpPr>
        <p:spPr>
          <a:xfrm>
            <a:off x="4296833" y="3077528"/>
            <a:ext cx="138289" cy="137054"/>
          </a:xfrm>
          <a:custGeom>
            <a:avLst/>
            <a:gdLst/>
            <a:ahLst/>
            <a:cxnLst/>
            <a:rect l="l" t="t" r="r" b="b"/>
            <a:pathLst>
              <a:path w="142239" h="140969">
                <a:moveTo>
                  <a:pt x="70865" y="0"/>
                </a:moveTo>
                <a:lnTo>
                  <a:pt x="43076" y="5488"/>
                </a:lnTo>
                <a:lnTo>
                  <a:pt x="20574" y="20478"/>
                </a:lnTo>
                <a:lnTo>
                  <a:pt x="5500" y="42755"/>
                </a:lnTo>
                <a:lnTo>
                  <a:pt x="0" y="70103"/>
                </a:lnTo>
                <a:lnTo>
                  <a:pt x="5500" y="97571"/>
                </a:lnTo>
                <a:lnTo>
                  <a:pt x="20574" y="120110"/>
                </a:lnTo>
                <a:lnTo>
                  <a:pt x="43076" y="135362"/>
                </a:lnTo>
                <a:lnTo>
                  <a:pt x="70865" y="140970"/>
                </a:lnTo>
                <a:lnTo>
                  <a:pt x="98333" y="135362"/>
                </a:lnTo>
                <a:lnTo>
                  <a:pt x="120872" y="120110"/>
                </a:lnTo>
                <a:lnTo>
                  <a:pt x="136124" y="97571"/>
                </a:lnTo>
                <a:lnTo>
                  <a:pt x="141732" y="70103"/>
                </a:lnTo>
                <a:lnTo>
                  <a:pt x="136124" y="42755"/>
                </a:lnTo>
                <a:lnTo>
                  <a:pt x="120872" y="20478"/>
                </a:lnTo>
                <a:lnTo>
                  <a:pt x="98333" y="5488"/>
                </a:lnTo>
                <a:lnTo>
                  <a:pt x="70865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3" name="object 63"/>
          <p:cNvSpPr txBox="1"/>
          <p:nvPr/>
        </p:nvSpPr>
        <p:spPr>
          <a:xfrm>
            <a:off x="4431666" y="3096789"/>
            <a:ext cx="84578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90"/>
              </a:lnSpc>
            </a:pPr>
            <a:r>
              <a:rPr sz="1167" spc="10" dirty="0">
                <a:latin typeface="Arial"/>
                <a:cs typeface="Arial"/>
              </a:rPr>
              <a:t>9</a:t>
            </a:r>
            <a:endParaRPr sz="1167">
              <a:latin typeface="Arial"/>
              <a:cs typeface="Arial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4087917" y="3181243"/>
            <a:ext cx="242006" cy="523522"/>
          </a:xfrm>
          <a:custGeom>
            <a:avLst/>
            <a:gdLst/>
            <a:ahLst/>
            <a:cxnLst/>
            <a:rect l="l" t="t" r="r" b="b"/>
            <a:pathLst>
              <a:path w="248920" h="538479">
                <a:moveTo>
                  <a:pt x="0" y="537972"/>
                </a:moveTo>
                <a:lnTo>
                  <a:pt x="248412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5" name="object 65"/>
          <p:cNvSpPr/>
          <p:nvPr/>
        </p:nvSpPr>
        <p:spPr>
          <a:xfrm>
            <a:off x="4401291" y="3181244"/>
            <a:ext cx="209285" cy="417953"/>
          </a:xfrm>
          <a:custGeom>
            <a:avLst/>
            <a:gdLst/>
            <a:ahLst/>
            <a:cxnLst/>
            <a:rect l="l" t="t" r="r" b="b"/>
            <a:pathLst>
              <a:path w="215264" h="429894">
                <a:moveTo>
                  <a:pt x="0" y="0"/>
                </a:moveTo>
                <a:lnTo>
                  <a:pt x="214884" y="429768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6" name="object 66"/>
          <p:cNvSpPr/>
          <p:nvPr/>
        </p:nvSpPr>
        <p:spPr>
          <a:xfrm>
            <a:off x="5237692" y="3077528"/>
            <a:ext cx="138289" cy="137054"/>
          </a:xfrm>
          <a:custGeom>
            <a:avLst/>
            <a:gdLst/>
            <a:ahLst/>
            <a:cxnLst/>
            <a:rect l="l" t="t" r="r" b="b"/>
            <a:pathLst>
              <a:path w="142239" h="140969">
                <a:moveTo>
                  <a:pt x="70865" y="0"/>
                </a:moveTo>
                <a:lnTo>
                  <a:pt x="43076" y="5488"/>
                </a:lnTo>
                <a:lnTo>
                  <a:pt x="20574" y="20478"/>
                </a:lnTo>
                <a:lnTo>
                  <a:pt x="5500" y="42755"/>
                </a:lnTo>
                <a:lnTo>
                  <a:pt x="0" y="70103"/>
                </a:lnTo>
                <a:lnTo>
                  <a:pt x="5500" y="97571"/>
                </a:lnTo>
                <a:lnTo>
                  <a:pt x="20574" y="120110"/>
                </a:lnTo>
                <a:lnTo>
                  <a:pt x="43076" y="135362"/>
                </a:lnTo>
                <a:lnTo>
                  <a:pt x="70865" y="140970"/>
                </a:lnTo>
                <a:lnTo>
                  <a:pt x="98333" y="135362"/>
                </a:lnTo>
                <a:lnTo>
                  <a:pt x="120872" y="120110"/>
                </a:lnTo>
                <a:lnTo>
                  <a:pt x="136124" y="97571"/>
                </a:lnTo>
                <a:lnTo>
                  <a:pt x="141732" y="70103"/>
                </a:lnTo>
                <a:lnTo>
                  <a:pt x="136124" y="42755"/>
                </a:lnTo>
                <a:lnTo>
                  <a:pt x="120872" y="20478"/>
                </a:lnTo>
                <a:lnTo>
                  <a:pt x="98333" y="5488"/>
                </a:lnTo>
                <a:lnTo>
                  <a:pt x="70865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7" name="object 67"/>
          <p:cNvSpPr txBox="1"/>
          <p:nvPr/>
        </p:nvSpPr>
        <p:spPr>
          <a:xfrm>
            <a:off x="1457960" y="3096790"/>
            <a:ext cx="4083226" cy="1026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sz="1167" spc="5" dirty="0">
                <a:latin typeface="Arial"/>
                <a:cs typeface="Arial"/>
              </a:rPr>
              <a:t>10</a:t>
            </a:r>
            <a:endParaRPr sz="1167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67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67">
              <a:latin typeface="Times New Roman"/>
              <a:cs typeface="Times New Roman"/>
            </a:endParaRPr>
          </a:p>
          <a:p>
            <a:pPr marR="3990531">
              <a:lnSpc>
                <a:spcPts val="1361"/>
              </a:lnSpc>
              <a:spcBef>
                <a:spcPts val="1021"/>
              </a:spcBef>
            </a:pPr>
            <a:r>
              <a:rPr sz="1167" spc="10" dirty="0">
                <a:latin typeface="Arial"/>
                <a:cs typeface="Arial"/>
              </a:rPr>
              <a:t>a  3</a:t>
            </a:r>
            <a:endParaRPr sz="1167">
              <a:latin typeface="Arial"/>
              <a:cs typeface="Arial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5028776" y="3181244"/>
            <a:ext cx="242622" cy="417953"/>
          </a:xfrm>
          <a:custGeom>
            <a:avLst/>
            <a:gdLst/>
            <a:ahLst/>
            <a:cxnLst/>
            <a:rect l="l" t="t" r="r" b="b"/>
            <a:pathLst>
              <a:path w="249554" h="429894">
                <a:moveTo>
                  <a:pt x="0" y="429768"/>
                </a:moveTo>
                <a:lnTo>
                  <a:pt x="249174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9" name="object 69"/>
          <p:cNvSpPr/>
          <p:nvPr/>
        </p:nvSpPr>
        <p:spPr>
          <a:xfrm>
            <a:off x="5342150" y="3181244"/>
            <a:ext cx="209285" cy="417953"/>
          </a:xfrm>
          <a:custGeom>
            <a:avLst/>
            <a:gdLst/>
            <a:ahLst/>
            <a:cxnLst/>
            <a:rect l="l" t="t" r="r" b="b"/>
            <a:pathLst>
              <a:path w="215264" h="429894">
                <a:moveTo>
                  <a:pt x="0" y="0"/>
                </a:moveTo>
                <a:lnTo>
                  <a:pt x="214883" y="429768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0" name="object 70"/>
          <p:cNvSpPr/>
          <p:nvPr/>
        </p:nvSpPr>
        <p:spPr>
          <a:xfrm>
            <a:off x="2624032" y="3181984"/>
            <a:ext cx="138289" cy="137054"/>
          </a:xfrm>
          <a:custGeom>
            <a:avLst/>
            <a:gdLst/>
            <a:ahLst/>
            <a:cxnLst/>
            <a:rect l="l" t="t" r="r" b="b"/>
            <a:pathLst>
              <a:path w="142239" h="140969">
                <a:moveTo>
                  <a:pt x="70865" y="0"/>
                </a:moveTo>
                <a:lnTo>
                  <a:pt x="43076" y="5488"/>
                </a:lnTo>
                <a:lnTo>
                  <a:pt x="20574" y="20478"/>
                </a:lnTo>
                <a:lnTo>
                  <a:pt x="5500" y="42755"/>
                </a:lnTo>
                <a:lnTo>
                  <a:pt x="0" y="70104"/>
                </a:lnTo>
                <a:lnTo>
                  <a:pt x="5500" y="97571"/>
                </a:lnTo>
                <a:lnTo>
                  <a:pt x="20573" y="120110"/>
                </a:lnTo>
                <a:lnTo>
                  <a:pt x="43076" y="135362"/>
                </a:lnTo>
                <a:lnTo>
                  <a:pt x="70865" y="140970"/>
                </a:lnTo>
                <a:lnTo>
                  <a:pt x="98333" y="135362"/>
                </a:lnTo>
                <a:lnTo>
                  <a:pt x="120872" y="120110"/>
                </a:lnTo>
                <a:lnTo>
                  <a:pt x="136124" y="97571"/>
                </a:lnTo>
                <a:lnTo>
                  <a:pt x="141731" y="70104"/>
                </a:lnTo>
                <a:lnTo>
                  <a:pt x="136124" y="42755"/>
                </a:lnTo>
                <a:lnTo>
                  <a:pt x="120872" y="20478"/>
                </a:lnTo>
                <a:lnTo>
                  <a:pt x="98333" y="5488"/>
                </a:lnTo>
                <a:lnTo>
                  <a:pt x="70865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1" name="object 71"/>
          <p:cNvSpPr txBox="1"/>
          <p:nvPr/>
        </p:nvSpPr>
        <p:spPr>
          <a:xfrm>
            <a:off x="2758864" y="3201246"/>
            <a:ext cx="84578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90"/>
              </a:lnSpc>
            </a:pPr>
            <a:r>
              <a:rPr sz="1167" spc="10" dirty="0">
                <a:latin typeface="Arial"/>
                <a:cs typeface="Arial"/>
              </a:rPr>
              <a:t>8</a:t>
            </a:r>
            <a:endParaRPr sz="1167">
              <a:latin typeface="Arial"/>
              <a:cs typeface="Arial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2415117" y="3285702"/>
            <a:ext cx="242622" cy="418571"/>
          </a:xfrm>
          <a:custGeom>
            <a:avLst/>
            <a:gdLst/>
            <a:ahLst/>
            <a:cxnLst/>
            <a:rect l="l" t="t" r="r" b="b"/>
            <a:pathLst>
              <a:path w="249555" h="430529">
                <a:moveTo>
                  <a:pt x="0" y="430529"/>
                </a:moveTo>
                <a:lnTo>
                  <a:pt x="249174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3" name="object 73"/>
          <p:cNvSpPr/>
          <p:nvPr/>
        </p:nvSpPr>
        <p:spPr>
          <a:xfrm>
            <a:off x="2728489" y="3285702"/>
            <a:ext cx="209285" cy="418571"/>
          </a:xfrm>
          <a:custGeom>
            <a:avLst/>
            <a:gdLst/>
            <a:ahLst/>
            <a:cxnLst/>
            <a:rect l="l" t="t" r="r" b="b"/>
            <a:pathLst>
              <a:path w="215264" h="430529">
                <a:moveTo>
                  <a:pt x="0" y="0"/>
                </a:moveTo>
                <a:lnTo>
                  <a:pt x="214884" y="430529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4" name="object 74"/>
          <p:cNvSpPr/>
          <p:nvPr/>
        </p:nvSpPr>
        <p:spPr>
          <a:xfrm>
            <a:off x="2101003" y="2450041"/>
            <a:ext cx="138289" cy="137054"/>
          </a:xfrm>
          <a:custGeom>
            <a:avLst/>
            <a:gdLst/>
            <a:ahLst/>
            <a:cxnLst/>
            <a:rect l="l" t="t" r="r" b="b"/>
            <a:pathLst>
              <a:path w="142239" h="140969">
                <a:moveTo>
                  <a:pt x="70866" y="0"/>
                </a:moveTo>
                <a:lnTo>
                  <a:pt x="43398" y="5488"/>
                </a:lnTo>
                <a:lnTo>
                  <a:pt x="20859" y="20478"/>
                </a:lnTo>
                <a:lnTo>
                  <a:pt x="5607" y="42755"/>
                </a:lnTo>
                <a:lnTo>
                  <a:pt x="0" y="70103"/>
                </a:lnTo>
                <a:lnTo>
                  <a:pt x="5607" y="97571"/>
                </a:lnTo>
                <a:lnTo>
                  <a:pt x="20859" y="120110"/>
                </a:lnTo>
                <a:lnTo>
                  <a:pt x="43398" y="135362"/>
                </a:lnTo>
                <a:lnTo>
                  <a:pt x="70866" y="140970"/>
                </a:lnTo>
                <a:lnTo>
                  <a:pt x="98655" y="135362"/>
                </a:lnTo>
                <a:lnTo>
                  <a:pt x="121158" y="120110"/>
                </a:lnTo>
                <a:lnTo>
                  <a:pt x="136231" y="97571"/>
                </a:lnTo>
                <a:lnTo>
                  <a:pt x="141731" y="70103"/>
                </a:lnTo>
                <a:lnTo>
                  <a:pt x="136231" y="42755"/>
                </a:lnTo>
                <a:lnTo>
                  <a:pt x="121158" y="20478"/>
                </a:lnTo>
                <a:lnTo>
                  <a:pt x="98655" y="5488"/>
                </a:lnTo>
                <a:lnTo>
                  <a:pt x="70866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5" name="object 75"/>
          <p:cNvSpPr txBox="1"/>
          <p:nvPr/>
        </p:nvSpPr>
        <p:spPr>
          <a:xfrm>
            <a:off x="2235835" y="2470044"/>
            <a:ext cx="16854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90"/>
              </a:lnSpc>
            </a:pPr>
            <a:r>
              <a:rPr sz="1167" spc="5" dirty="0">
                <a:latin typeface="Arial"/>
                <a:cs typeface="Arial"/>
              </a:rPr>
              <a:t>14</a:t>
            </a:r>
            <a:endParaRPr sz="1167">
              <a:latin typeface="Arial"/>
              <a:cs typeface="Arial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1683173" y="2553758"/>
            <a:ext cx="451290" cy="732190"/>
          </a:xfrm>
          <a:custGeom>
            <a:avLst/>
            <a:gdLst/>
            <a:ahLst/>
            <a:cxnLst/>
            <a:rect l="l" t="t" r="r" b="b"/>
            <a:pathLst>
              <a:path w="464185" h="753110">
                <a:moveTo>
                  <a:pt x="0" y="752856"/>
                </a:moveTo>
                <a:lnTo>
                  <a:pt x="464058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7" name="object 77"/>
          <p:cNvSpPr/>
          <p:nvPr/>
        </p:nvSpPr>
        <p:spPr>
          <a:xfrm>
            <a:off x="2205460" y="2553759"/>
            <a:ext cx="418571" cy="627856"/>
          </a:xfrm>
          <a:custGeom>
            <a:avLst/>
            <a:gdLst/>
            <a:ahLst/>
            <a:cxnLst/>
            <a:rect l="l" t="t" r="r" b="b"/>
            <a:pathLst>
              <a:path w="430530" h="645794">
                <a:moveTo>
                  <a:pt x="0" y="0"/>
                </a:moveTo>
                <a:lnTo>
                  <a:pt x="430530" y="645414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8" name="object 78"/>
          <p:cNvSpPr/>
          <p:nvPr/>
        </p:nvSpPr>
        <p:spPr>
          <a:xfrm>
            <a:off x="4714662" y="2345584"/>
            <a:ext cx="138289" cy="137054"/>
          </a:xfrm>
          <a:custGeom>
            <a:avLst/>
            <a:gdLst/>
            <a:ahLst/>
            <a:cxnLst/>
            <a:rect l="l" t="t" r="r" b="b"/>
            <a:pathLst>
              <a:path w="142239" h="140969">
                <a:moveTo>
                  <a:pt x="70866" y="0"/>
                </a:moveTo>
                <a:lnTo>
                  <a:pt x="43398" y="5488"/>
                </a:lnTo>
                <a:lnTo>
                  <a:pt x="20859" y="20478"/>
                </a:lnTo>
                <a:lnTo>
                  <a:pt x="5607" y="42755"/>
                </a:lnTo>
                <a:lnTo>
                  <a:pt x="0" y="70103"/>
                </a:lnTo>
                <a:lnTo>
                  <a:pt x="5607" y="97571"/>
                </a:lnTo>
                <a:lnTo>
                  <a:pt x="20859" y="120110"/>
                </a:lnTo>
                <a:lnTo>
                  <a:pt x="43398" y="135362"/>
                </a:lnTo>
                <a:lnTo>
                  <a:pt x="70866" y="140969"/>
                </a:lnTo>
                <a:lnTo>
                  <a:pt x="98333" y="135362"/>
                </a:lnTo>
                <a:lnTo>
                  <a:pt x="120872" y="120110"/>
                </a:lnTo>
                <a:lnTo>
                  <a:pt x="136124" y="97571"/>
                </a:lnTo>
                <a:lnTo>
                  <a:pt x="141732" y="70103"/>
                </a:lnTo>
                <a:lnTo>
                  <a:pt x="136124" y="42755"/>
                </a:lnTo>
                <a:lnTo>
                  <a:pt x="120872" y="20478"/>
                </a:lnTo>
                <a:lnTo>
                  <a:pt x="98333" y="5488"/>
                </a:lnTo>
                <a:lnTo>
                  <a:pt x="70866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9" name="object 79"/>
          <p:cNvSpPr txBox="1"/>
          <p:nvPr/>
        </p:nvSpPr>
        <p:spPr>
          <a:xfrm>
            <a:off x="4849495" y="2364846"/>
            <a:ext cx="167922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90"/>
              </a:lnSpc>
            </a:pPr>
            <a:r>
              <a:rPr sz="1167" spc="5" dirty="0">
                <a:latin typeface="Arial"/>
                <a:cs typeface="Arial"/>
              </a:rPr>
              <a:t>19</a:t>
            </a:r>
            <a:endParaRPr sz="1167">
              <a:latin typeface="Arial"/>
              <a:cs typeface="Arial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4401290" y="2449300"/>
            <a:ext cx="346957" cy="627856"/>
          </a:xfrm>
          <a:custGeom>
            <a:avLst/>
            <a:gdLst/>
            <a:ahLst/>
            <a:cxnLst/>
            <a:rect l="l" t="t" r="r" b="b"/>
            <a:pathLst>
              <a:path w="356870" h="645794">
                <a:moveTo>
                  <a:pt x="0" y="645413"/>
                </a:moveTo>
                <a:lnTo>
                  <a:pt x="356616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1" name="object 81"/>
          <p:cNvSpPr/>
          <p:nvPr/>
        </p:nvSpPr>
        <p:spPr>
          <a:xfrm>
            <a:off x="4819120" y="2449300"/>
            <a:ext cx="418571" cy="627856"/>
          </a:xfrm>
          <a:custGeom>
            <a:avLst/>
            <a:gdLst/>
            <a:ahLst/>
            <a:cxnLst/>
            <a:rect l="l" t="t" r="r" b="b"/>
            <a:pathLst>
              <a:path w="430529" h="645794">
                <a:moveTo>
                  <a:pt x="0" y="0"/>
                </a:moveTo>
                <a:lnTo>
                  <a:pt x="430529" y="645413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2" name="object 82"/>
          <p:cNvSpPr/>
          <p:nvPr/>
        </p:nvSpPr>
        <p:spPr>
          <a:xfrm>
            <a:off x="3251517" y="1509182"/>
            <a:ext cx="137054" cy="137054"/>
          </a:xfrm>
          <a:custGeom>
            <a:avLst/>
            <a:gdLst/>
            <a:ahLst/>
            <a:cxnLst/>
            <a:rect l="l" t="t" r="r" b="b"/>
            <a:pathLst>
              <a:path w="140970" h="140969">
                <a:moveTo>
                  <a:pt x="70866" y="0"/>
                </a:moveTo>
                <a:lnTo>
                  <a:pt x="43076" y="5488"/>
                </a:lnTo>
                <a:lnTo>
                  <a:pt x="20574" y="20478"/>
                </a:lnTo>
                <a:lnTo>
                  <a:pt x="5500" y="42755"/>
                </a:lnTo>
                <a:lnTo>
                  <a:pt x="0" y="70103"/>
                </a:lnTo>
                <a:lnTo>
                  <a:pt x="5500" y="97571"/>
                </a:lnTo>
                <a:lnTo>
                  <a:pt x="20574" y="120110"/>
                </a:lnTo>
                <a:lnTo>
                  <a:pt x="43076" y="135362"/>
                </a:lnTo>
                <a:lnTo>
                  <a:pt x="70866" y="140969"/>
                </a:lnTo>
                <a:lnTo>
                  <a:pt x="98214" y="135362"/>
                </a:lnTo>
                <a:lnTo>
                  <a:pt x="120491" y="120110"/>
                </a:lnTo>
                <a:lnTo>
                  <a:pt x="135481" y="97571"/>
                </a:lnTo>
                <a:lnTo>
                  <a:pt x="140970" y="70103"/>
                </a:lnTo>
                <a:lnTo>
                  <a:pt x="135481" y="42755"/>
                </a:lnTo>
                <a:lnTo>
                  <a:pt x="120491" y="20478"/>
                </a:lnTo>
                <a:lnTo>
                  <a:pt x="98214" y="5488"/>
                </a:lnTo>
                <a:lnTo>
                  <a:pt x="70866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3" name="object 83"/>
          <p:cNvSpPr txBox="1"/>
          <p:nvPr/>
        </p:nvSpPr>
        <p:spPr>
          <a:xfrm>
            <a:off x="3428599" y="1528445"/>
            <a:ext cx="167922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90"/>
              </a:lnSpc>
            </a:pPr>
            <a:r>
              <a:rPr sz="1167" spc="5" dirty="0">
                <a:latin typeface="Arial"/>
                <a:cs typeface="Arial"/>
              </a:rPr>
              <a:t>33</a:t>
            </a:r>
            <a:endParaRPr sz="1167">
              <a:latin typeface="Arial"/>
              <a:cs typeface="Arial"/>
            </a:endParaRPr>
          </a:p>
        </p:txBody>
      </p:sp>
      <p:sp>
        <p:nvSpPr>
          <p:cNvPr id="84" name="object 84"/>
          <p:cNvSpPr/>
          <p:nvPr/>
        </p:nvSpPr>
        <p:spPr>
          <a:xfrm>
            <a:off x="2205460" y="1612900"/>
            <a:ext cx="1079147" cy="836524"/>
          </a:xfrm>
          <a:custGeom>
            <a:avLst/>
            <a:gdLst/>
            <a:ahLst/>
            <a:cxnLst/>
            <a:rect l="l" t="t" r="r" b="b"/>
            <a:pathLst>
              <a:path w="1109979" h="860425">
                <a:moveTo>
                  <a:pt x="0" y="860298"/>
                </a:moveTo>
                <a:lnTo>
                  <a:pt x="1109472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5" name="object 85"/>
          <p:cNvSpPr/>
          <p:nvPr/>
        </p:nvSpPr>
        <p:spPr>
          <a:xfrm>
            <a:off x="3355974" y="1612899"/>
            <a:ext cx="1358812" cy="732190"/>
          </a:xfrm>
          <a:custGeom>
            <a:avLst/>
            <a:gdLst/>
            <a:ahLst/>
            <a:cxnLst/>
            <a:rect l="l" t="t" r="r" b="b"/>
            <a:pathLst>
              <a:path w="1397635" h="753110">
                <a:moveTo>
                  <a:pt x="0" y="0"/>
                </a:moveTo>
                <a:lnTo>
                  <a:pt x="1397507" y="752855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6" name="object 86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7" name="object 87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6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154390636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55" y="868857"/>
            <a:ext cx="4853076" cy="85795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tabLst>
                <a:tab pos="3903484" algn="l"/>
              </a:tabLst>
            </a:pPr>
            <a:r>
              <a:rPr sz="1069" spc="10" dirty="0">
                <a:latin typeface="Times New Roman"/>
                <a:cs typeface="Times New Roman"/>
              </a:rPr>
              <a:t>CS301 –</a:t>
            </a:r>
            <a:r>
              <a:rPr sz="1069" spc="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Data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	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30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502"/>
              </a:lnSpc>
              <a:spcBef>
                <a:spcPts val="763"/>
              </a:spcBef>
            </a:pPr>
            <a:r>
              <a:rPr sz="1264" b="1" spc="5" dirty="0">
                <a:latin typeface="Arial"/>
                <a:cs typeface="Arial"/>
              </a:rPr>
              <a:t>Building a Heap</a:t>
            </a:r>
            <a:r>
              <a:rPr sz="1264" b="1" spc="-15" dirty="0">
                <a:latin typeface="Arial"/>
                <a:cs typeface="Arial"/>
              </a:rPr>
              <a:t> </a:t>
            </a:r>
            <a:r>
              <a:rPr sz="1264" b="1" spc="5" dirty="0">
                <a:latin typeface="Arial"/>
                <a:cs typeface="Arial"/>
              </a:rPr>
              <a:t>(buildHeap)</a:t>
            </a:r>
            <a:endParaRPr sz="1264">
              <a:latin typeface="Arial"/>
              <a:cs typeface="Arial"/>
            </a:endParaRPr>
          </a:p>
          <a:p>
            <a:pPr marL="12347" marR="4939" algn="just">
              <a:lnSpc>
                <a:spcPct val="98400"/>
              </a:lnSpc>
              <a:spcBef>
                <a:spcPts val="5"/>
              </a:spcBef>
            </a:pPr>
            <a:r>
              <a:rPr sz="1069" spc="10" dirty="0">
                <a:latin typeface="Times New Roman"/>
                <a:cs typeface="Times New Roman"/>
              </a:rPr>
              <a:t>Now, we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see how a heap </a:t>
            </a:r>
            <a:r>
              <a:rPr sz="1069" spc="5" dirty="0">
                <a:latin typeface="Times New Roman"/>
                <a:cs typeface="Times New Roman"/>
              </a:rPr>
              <a:t>can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10" dirty="0">
                <a:latin typeface="Times New Roman"/>
                <a:cs typeface="Times New Roman"/>
              </a:rPr>
              <a:t>made and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which </a:t>
            </a:r>
            <a:r>
              <a:rPr sz="1069" spc="5" dirty="0">
                <a:latin typeface="Times New Roman"/>
                <a:cs typeface="Times New Roman"/>
              </a:rPr>
              <a:t>peculiar conditions, it should  </a:t>
            </a:r>
            <a:r>
              <a:rPr sz="1069" spc="10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built.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may have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data (for example, numbers) on </a:t>
            </a:r>
            <a:r>
              <a:rPr sz="1069" spc="5" dirty="0">
                <a:latin typeface="Times New Roman"/>
                <a:cs typeface="Times New Roman"/>
              </a:rPr>
              <a:t>hand, </a:t>
            </a:r>
            <a:r>
              <a:rPr sz="1069" spc="10" dirty="0">
                <a:latin typeface="Times New Roman"/>
                <a:cs typeface="Times New Roman"/>
              </a:rPr>
              <a:t>needed </a:t>
            </a:r>
            <a:r>
              <a:rPr sz="1069" spc="5" dirty="0">
                <a:latin typeface="Times New Roman"/>
                <a:cs typeface="Times New Roman"/>
              </a:rPr>
              <a:t>to used to  construct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tree </a:t>
            </a:r>
            <a:r>
              <a:rPr sz="1069" spc="10" dirty="0">
                <a:latin typeface="Times New Roman"/>
                <a:cs typeface="Times New Roman"/>
              </a:rPr>
              <a:t>.These data </a:t>
            </a:r>
            <a:r>
              <a:rPr sz="1069" spc="5" dirty="0">
                <a:latin typeface="Times New Roman"/>
                <a:cs typeface="Times New Roman"/>
              </a:rPr>
              <a:t>elements may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acquired </a:t>
            </a:r>
            <a:r>
              <a:rPr sz="1069" spc="10" dirty="0">
                <a:latin typeface="Times New Roman"/>
                <a:cs typeface="Times New Roman"/>
              </a:rPr>
              <a:t>one by one </a:t>
            </a:r>
            <a:r>
              <a:rPr sz="1069" spc="5" dirty="0">
                <a:latin typeface="Times New Roman"/>
                <a:cs typeface="Times New Roman"/>
              </a:rPr>
              <a:t>to construct </a:t>
            </a:r>
            <a:r>
              <a:rPr sz="1069" spc="10" dirty="0">
                <a:latin typeface="Times New Roman"/>
                <a:cs typeface="Times New Roman"/>
              </a:rPr>
              <a:t>the  </a:t>
            </a:r>
            <a:r>
              <a:rPr sz="1069" spc="5" dirty="0">
                <a:latin typeface="Times New Roman"/>
                <a:cs typeface="Times New Roman"/>
              </a:rPr>
              <a:t>tree. </a:t>
            </a:r>
            <a:r>
              <a:rPr sz="1069" spc="19" dirty="0">
                <a:latin typeface="Times New Roman"/>
                <a:cs typeface="Times New Roman"/>
              </a:rPr>
              <a:t>A </a:t>
            </a:r>
            <a:r>
              <a:rPr sz="1069" spc="10" dirty="0">
                <a:latin typeface="Times New Roman"/>
                <a:cs typeface="Times New Roman"/>
              </a:rPr>
              <a:t>programmer </a:t>
            </a:r>
            <a:r>
              <a:rPr sz="1069" spc="15" dirty="0">
                <a:latin typeface="Times New Roman"/>
                <a:cs typeface="Times New Roman"/>
              </a:rPr>
              <a:t>may </a:t>
            </a:r>
            <a:r>
              <a:rPr sz="1069" spc="5" dirty="0">
                <a:latin typeface="Times New Roman"/>
                <a:cs typeface="Times New Roman"/>
              </a:rPr>
              <a:t>face either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situations. If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consider priority queue, it </a:t>
            </a:r>
            <a:r>
              <a:rPr sz="1069" dirty="0">
                <a:latin typeface="Times New Roman"/>
                <a:cs typeface="Times New Roman"/>
              </a:rPr>
              <a:t>is  </a:t>
            </a:r>
            <a:r>
              <a:rPr sz="1069" spc="10" dirty="0">
                <a:latin typeface="Times New Roman"/>
                <a:cs typeface="Times New Roman"/>
              </a:rPr>
              <a:t>normally empty </a:t>
            </a:r>
            <a:r>
              <a:rPr sz="1069" spc="5" dirty="0">
                <a:latin typeface="Times New Roman"/>
                <a:cs typeface="Times New Roman"/>
              </a:rPr>
              <a:t>initially. Events </a:t>
            </a:r>
            <a:r>
              <a:rPr sz="1069" spc="10" dirty="0">
                <a:latin typeface="Times New Roman"/>
                <a:cs typeface="Times New Roman"/>
              </a:rPr>
              <a:t>are </a:t>
            </a:r>
            <a:r>
              <a:rPr sz="1069" spc="5" dirty="0">
                <a:latin typeface="Times New Roman"/>
                <a:cs typeface="Times New Roman"/>
              </a:rPr>
              <a:t>inserted in </a:t>
            </a:r>
            <a:r>
              <a:rPr sz="1069" spc="10" dirty="0">
                <a:latin typeface="Times New Roman"/>
                <a:cs typeface="Times New Roman"/>
              </a:rPr>
              <a:t>the queue as these are received. </a:t>
            </a:r>
            <a:r>
              <a:rPr sz="1069" spc="15" dirty="0">
                <a:latin typeface="Times New Roman"/>
                <a:cs typeface="Times New Roman"/>
              </a:rPr>
              <a:t>You  </a:t>
            </a:r>
            <a:r>
              <a:rPr sz="1069" spc="10" dirty="0">
                <a:latin typeface="Times New Roman"/>
                <a:cs typeface="Times New Roman"/>
              </a:rPr>
              <a:t>can </a:t>
            </a:r>
            <a:r>
              <a:rPr sz="1069" spc="5" dirty="0">
                <a:latin typeface="Times New Roman"/>
                <a:cs typeface="Times New Roman"/>
              </a:rPr>
              <a:t>also consider priority queue </a:t>
            </a:r>
            <a:r>
              <a:rPr sz="1069" spc="10" dirty="0">
                <a:latin typeface="Times New Roman"/>
                <a:cs typeface="Times New Roman"/>
              </a:rPr>
              <a:t>in another application where data can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inserted </a:t>
            </a:r>
            <a:r>
              <a:rPr sz="1069" spc="10" dirty="0">
                <a:latin typeface="Times New Roman"/>
                <a:cs typeface="Times New Roman"/>
              </a:rPr>
              <a:t>into 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queue </a:t>
            </a:r>
            <a:r>
              <a:rPr sz="1069" spc="5" dirty="0">
                <a:latin typeface="Times New Roman"/>
                <a:cs typeface="Times New Roman"/>
              </a:rPr>
              <a:t>or taken </a:t>
            </a:r>
            <a:r>
              <a:rPr sz="1069" spc="10" dirty="0">
                <a:latin typeface="Times New Roman"/>
                <a:cs typeface="Times New Roman"/>
              </a:rPr>
              <a:t>out </a:t>
            </a:r>
            <a:r>
              <a:rPr sz="1069" spc="5" dirty="0">
                <a:latin typeface="Times New Roman"/>
                <a:cs typeface="Times New Roman"/>
              </a:rPr>
              <a:t>at </a:t>
            </a:r>
            <a:r>
              <a:rPr sz="1069" spc="10" dirty="0">
                <a:latin typeface="Times New Roman"/>
                <a:cs typeface="Times New Roman"/>
              </a:rPr>
              <a:t>one</a:t>
            </a:r>
            <a:r>
              <a:rPr sz="1069" spc="-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time.</a:t>
            </a:r>
            <a:endParaRPr sz="1069">
              <a:latin typeface="Times New Roman"/>
              <a:cs typeface="Times New Roman"/>
            </a:endParaRPr>
          </a:p>
          <a:p>
            <a:pPr marL="12347" marR="5556" indent="34571" algn="just">
              <a:lnSpc>
                <a:spcPts val="1264"/>
              </a:lnSpc>
              <a:spcBef>
                <a:spcPts val="34"/>
              </a:spcBef>
            </a:pPr>
            <a:r>
              <a:rPr sz="1069" spc="5" dirty="0">
                <a:latin typeface="Times New Roman"/>
                <a:cs typeface="Times New Roman"/>
              </a:rPr>
              <a:t>Let’s say </a:t>
            </a:r>
            <a:r>
              <a:rPr sz="1069" spc="10" dirty="0">
                <a:latin typeface="Times New Roman"/>
                <a:cs typeface="Times New Roman"/>
              </a:rPr>
              <a:t>we have a </a:t>
            </a:r>
            <a:r>
              <a:rPr sz="1069" spc="5" dirty="0">
                <a:latin typeface="Times New Roman"/>
                <a:cs typeface="Times New Roman"/>
              </a:rPr>
              <a:t>large unsorted </a:t>
            </a:r>
            <a:r>
              <a:rPr sz="1069" dirty="0">
                <a:latin typeface="Times New Roman"/>
                <a:cs typeface="Times New Roman"/>
              </a:rPr>
              <a:t>list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names and want to </a:t>
            </a:r>
            <a:r>
              <a:rPr sz="1069" spc="5" dirty="0">
                <a:latin typeface="Times New Roman"/>
                <a:cs typeface="Times New Roman"/>
              </a:rPr>
              <a:t>sort </a:t>
            </a:r>
            <a:r>
              <a:rPr sz="1069" dirty="0">
                <a:latin typeface="Times New Roman"/>
                <a:cs typeface="Times New Roman"/>
              </a:rPr>
              <a:t>it. </a:t>
            </a:r>
            <a:r>
              <a:rPr sz="1069" spc="10" dirty="0">
                <a:latin typeface="Times New Roman"/>
                <a:cs typeface="Times New Roman"/>
              </a:rPr>
              <a:t>This </a:t>
            </a:r>
            <a:r>
              <a:rPr sz="1069" spc="5" dirty="0">
                <a:latin typeface="Times New Roman"/>
                <a:cs typeface="Times New Roman"/>
              </a:rPr>
              <a:t>list </a:t>
            </a:r>
            <a:r>
              <a:rPr sz="1069" spc="10" dirty="0">
                <a:latin typeface="Times New Roman"/>
                <a:cs typeface="Times New Roman"/>
              </a:rPr>
              <a:t>can be  </a:t>
            </a:r>
            <a:r>
              <a:rPr sz="1069" spc="5" dirty="0">
                <a:latin typeface="Times New Roman"/>
                <a:cs typeface="Times New Roman"/>
              </a:rPr>
              <a:t>sorted</a:t>
            </a:r>
            <a:r>
              <a:rPr sz="1069" spc="20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with</a:t>
            </a:r>
            <a:r>
              <a:rPr sz="1069" spc="21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the</a:t>
            </a:r>
            <a:r>
              <a:rPr sz="1069" spc="20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help</a:t>
            </a:r>
            <a:r>
              <a:rPr sz="1069" spc="20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of</a:t>
            </a:r>
            <a:r>
              <a:rPr sz="1069" spc="21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the</a:t>
            </a:r>
            <a:r>
              <a:rPr sz="1069" spc="20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heap</a:t>
            </a:r>
            <a:r>
              <a:rPr sz="1069" spc="20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sort</a:t>
            </a:r>
            <a:r>
              <a:rPr sz="1069" spc="19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algorithm.</a:t>
            </a:r>
            <a:r>
              <a:rPr sz="1069" spc="20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When</a:t>
            </a:r>
            <a:r>
              <a:rPr sz="1069" spc="204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we</a:t>
            </a:r>
            <a:r>
              <a:rPr sz="1069" spc="19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l</a:t>
            </a:r>
            <a:r>
              <a:rPr sz="1069" spc="20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construct</a:t>
            </a:r>
            <a:r>
              <a:rPr sz="1069" spc="20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20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heap</a:t>
            </a:r>
            <a:r>
              <a:rPr sz="1069" spc="20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or</a:t>
            </a:r>
            <a:endParaRPr sz="1069">
              <a:latin typeface="Times New Roman"/>
              <a:cs typeface="Times New Roman"/>
            </a:endParaRPr>
          </a:p>
          <a:p>
            <a:pPr marL="12347" marR="5556" algn="just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complete binary tree of the </a:t>
            </a:r>
            <a:r>
              <a:rPr sz="1069" spc="5" dirty="0">
                <a:latin typeface="Times New Roman"/>
                <a:cs typeface="Times New Roman"/>
              </a:rPr>
              <a:t>list,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smallest </a:t>
            </a:r>
            <a:r>
              <a:rPr sz="1069" spc="10" dirty="0">
                <a:latin typeface="Times New Roman"/>
                <a:cs typeface="Times New Roman"/>
              </a:rPr>
              <a:t>name </a:t>
            </a:r>
            <a:r>
              <a:rPr sz="1069" spc="5" dirty="0">
                <a:latin typeface="Times New Roman"/>
                <a:cs typeface="Times New Roman"/>
              </a:rPr>
              <a:t>(considering </a:t>
            </a:r>
            <a:r>
              <a:rPr sz="1069" spc="10" dirty="0">
                <a:latin typeface="Times New Roman"/>
                <a:cs typeface="Times New Roman"/>
              </a:rPr>
              <a:t>alphabet </a:t>
            </a:r>
            <a:r>
              <a:rPr sz="1069" spc="5" dirty="0">
                <a:latin typeface="Times New Roman"/>
                <a:cs typeface="Times New Roman"/>
              </a:rPr>
              <a:t>‘</a:t>
            </a:r>
            <a:r>
              <a:rPr sz="1069" i="1" spc="5" dirty="0">
                <a:latin typeface="Times New Roman"/>
                <a:cs typeface="Times New Roman"/>
              </a:rPr>
              <a:t>a’ </a:t>
            </a:r>
            <a:r>
              <a:rPr sz="1069" spc="5" dirty="0">
                <a:latin typeface="Times New Roman"/>
                <a:cs typeface="Times New Roman"/>
              </a:rPr>
              <a:t>as the  smallest) in the list </a:t>
            </a:r>
            <a:r>
              <a:rPr sz="1069" spc="10" dirty="0">
                <a:latin typeface="Times New Roman"/>
                <a:cs typeface="Times New Roman"/>
              </a:rPr>
              <a:t>will take the </a:t>
            </a:r>
            <a:r>
              <a:rPr sz="1069" i="1" spc="10" dirty="0">
                <a:latin typeface="Times New Roman"/>
                <a:cs typeface="Times New Roman"/>
              </a:rPr>
              <a:t>root </a:t>
            </a:r>
            <a:r>
              <a:rPr sz="1069" spc="10" dirty="0">
                <a:latin typeface="Times New Roman"/>
                <a:cs typeface="Times New Roman"/>
              </a:rPr>
              <a:t>node place in the </a:t>
            </a:r>
            <a:r>
              <a:rPr sz="1069" spc="5" dirty="0">
                <a:latin typeface="Times New Roman"/>
                <a:cs typeface="Times New Roman"/>
              </a:rPr>
              <a:t>tree.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remaining names</a:t>
            </a:r>
            <a:r>
              <a:rPr sz="1069" spc="160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will</a:t>
            </a:r>
            <a:endParaRPr sz="1069">
              <a:latin typeface="Times New Roman"/>
              <a:cs typeface="Times New Roman"/>
            </a:endParaRPr>
          </a:p>
          <a:p>
            <a:pPr marL="12347" marR="5556" algn="just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take </a:t>
            </a:r>
            <a:r>
              <a:rPr sz="1069" spc="5" dirty="0">
                <a:latin typeface="Times New Roman"/>
                <a:cs typeface="Times New Roman"/>
              </a:rPr>
              <a:t>their places in the nodes </a:t>
            </a:r>
            <a:r>
              <a:rPr sz="1069" spc="10" dirty="0">
                <a:latin typeface="Times New Roman"/>
                <a:cs typeface="Times New Roman"/>
              </a:rPr>
              <a:t>below the </a:t>
            </a:r>
            <a:r>
              <a:rPr sz="1069" i="1" spc="5" dirty="0">
                <a:latin typeface="Times New Roman"/>
                <a:cs typeface="Times New Roman"/>
              </a:rPr>
              <a:t>root </a:t>
            </a:r>
            <a:r>
              <a:rPr sz="1069" spc="10" dirty="0">
                <a:latin typeface="Times New Roman"/>
                <a:cs typeface="Times New Roman"/>
              </a:rPr>
              <a:t>node according to </a:t>
            </a:r>
            <a:r>
              <a:rPr sz="1069" spc="5" dirty="0">
                <a:latin typeface="Times New Roman"/>
                <a:cs typeface="Times New Roman"/>
              </a:rPr>
              <a:t>their </a:t>
            </a:r>
            <a:r>
              <a:rPr sz="1069" spc="10" dirty="0">
                <a:latin typeface="Times New Roman"/>
                <a:cs typeface="Times New Roman"/>
              </a:rPr>
              <a:t>order. </a:t>
            </a:r>
            <a:r>
              <a:rPr sz="1069" spc="28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Remember,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are </a:t>
            </a:r>
            <a:r>
              <a:rPr sz="1069" spc="10" dirty="0">
                <a:latin typeface="Times New Roman"/>
                <a:cs typeface="Times New Roman"/>
              </a:rPr>
              <a:t>not </a:t>
            </a:r>
            <a:r>
              <a:rPr sz="1069" spc="5" dirty="0">
                <a:latin typeface="Times New Roman"/>
                <a:cs typeface="Times New Roman"/>
              </a:rPr>
              <a:t>constructing binary search tree </a:t>
            </a:r>
            <a:r>
              <a:rPr sz="1069" spc="10" dirty="0">
                <a:latin typeface="Times New Roman"/>
                <a:cs typeface="Times New Roman"/>
              </a:rPr>
              <a:t>but a min-heap </a:t>
            </a:r>
            <a:r>
              <a:rPr sz="1069" spc="5" dirty="0">
                <a:latin typeface="Times New Roman"/>
                <a:cs typeface="Times New Roman"/>
              </a:rPr>
              <a:t>to sort the </a:t>
            </a:r>
            <a:r>
              <a:rPr sz="1069" spc="10" dirty="0">
                <a:latin typeface="Times New Roman"/>
                <a:cs typeface="Times New Roman"/>
              </a:rPr>
              <a:t>data.  After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the</a:t>
            </a:r>
            <a:r>
              <a:rPr sz="1069" spc="10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construction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of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the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min-heap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from</a:t>
            </a:r>
            <a:r>
              <a:rPr sz="1069" spc="8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all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the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names</a:t>
            </a:r>
            <a:r>
              <a:rPr sz="1069" spc="10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in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the</a:t>
            </a:r>
            <a:r>
              <a:rPr sz="1069" spc="92" dirty="0">
                <a:latin typeface="Times New Roman"/>
                <a:cs typeface="Times New Roman"/>
              </a:rPr>
              <a:t> </a:t>
            </a:r>
            <a:r>
              <a:rPr sz="1069" dirty="0">
                <a:latin typeface="Times New Roman"/>
                <a:cs typeface="Times New Roman"/>
              </a:rPr>
              <a:t>list,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19" dirty="0">
                <a:latin typeface="Times New Roman"/>
                <a:cs typeface="Times New Roman"/>
              </a:rPr>
              <a:t>we</a:t>
            </a:r>
            <a:r>
              <a:rPr sz="1069" spc="8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start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taking</a:t>
            </a: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elements out (deleting) </a:t>
            </a:r>
            <a:r>
              <a:rPr sz="1069" spc="10" dirty="0">
                <a:latin typeface="Times New Roman"/>
                <a:cs typeface="Times New Roman"/>
              </a:rPr>
              <a:t>from the heap in order to </a:t>
            </a:r>
            <a:r>
              <a:rPr sz="1069" spc="5" dirty="0">
                <a:latin typeface="Times New Roman"/>
                <a:cs typeface="Times New Roman"/>
              </a:rPr>
              <a:t>retrieve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sorted </a:t>
            </a:r>
            <a:r>
              <a:rPr sz="1069" spc="10" dirty="0">
                <a:latin typeface="Times New Roman"/>
                <a:cs typeface="Times New Roman"/>
              </a:rPr>
              <a:t>data.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first  </a:t>
            </a:r>
            <a:r>
              <a:rPr sz="1069" spc="10" dirty="0">
                <a:latin typeface="Times New Roman"/>
                <a:cs typeface="Times New Roman"/>
              </a:rPr>
              <a:t>element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taken </a:t>
            </a:r>
            <a:r>
              <a:rPr sz="1069" spc="5" dirty="0">
                <a:latin typeface="Times New Roman"/>
                <a:cs typeface="Times New Roman"/>
              </a:rPr>
              <a:t>out </a:t>
            </a:r>
            <a:r>
              <a:rPr sz="1069" spc="10" dirty="0">
                <a:latin typeface="Times New Roman"/>
                <a:cs typeface="Times New Roman"/>
              </a:rPr>
              <a:t>would be the smallest name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heap.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remaining </a:t>
            </a:r>
            <a:r>
              <a:rPr sz="1069" spc="15" dirty="0">
                <a:latin typeface="Times New Roman"/>
                <a:cs typeface="Times New Roman"/>
              </a:rPr>
              <a:t>heap  </a:t>
            </a:r>
            <a:r>
              <a:rPr sz="1069" spc="10" dirty="0">
                <a:latin typeface="Times New Roman"/>
                <a:cs typeface="Times New Roman"/>
              </a:rPr>
              <a:t>after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taking</a:t>
            </a:r>
            <a:r>
              <a:rPr sz="1069" spc="7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out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deleted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node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will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be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reduced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by</a:t>
            </a:r>
            <a:r>
              <a:rPr sz="1069" spc="8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one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element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in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size</a:t>
            </a:r>
            <a:r>
              <a:rPr sz="1069" spc="7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and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next</a:t>
            </a: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name will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10" dirty="0">
                <a:latin typeface="Times New Roman"/>
                <a:cs typeface="Times New Roman"/>
              </a:rPr>
              <a:t>at the root </a:t>
            </a:r>
            <a:r>
              <a:rPr sz="1069" spc="5" dirty="0">
                <a:latin typeface="Times New Roman"/>
                <a:cs typeface="Times New Roman"/>
              </a:rPr>
              <a:t>position. It is </a:t>
            </a:r>
            <a:r>
              <a:rPr sz="1069" spc="10" dirty="0">
                <a:latin typeface="Times New Roman"/>
                <a:cs typeface="Times New Roman"/>
              </a:rPr>
              <a:t>taken out to </a:t>
            </a:r>
            <a:r>
              <a:rPr sz="1069" spc="5" dirty="0">
                <a:latin typeface="Times New Roman"/>
                <a:cs typeface="Times New Roman"/>
              </a:rPr>
              <a:t>further </a:t>
            </a:r>
            <a:r>
              <a:rPr sz="1069" spc="10" dirty="0">
                <a:latin typeface="Times New Roman"/>
                <a:cs typeface="Times New Roman"/>
              </a:rPr>
              <a:t>reduce the </a:t>
            </a:r>
            <a:r>
              <a:rPr sz="1069" spc="5" dirty="0">
                <a:latin typeface="Times New Roman"/>
                <a:cs typeface="Times New Roman"/>
              </a:rPr>
              <a:t>tree size </a:t>
            </a:r>
            <a:r>
              <a:rPr sz="1069" spc="10" dirty="0">
                <a:latin typeface="Times New Roman"/>
                <a:cs typeface="Times New Roman"/>
              </a:rPr>
              <a:t>by </a:t>
            </a:r>
            <a:r>
              <a:rPr sz="1069" spc="5" dirty="0">
                <a:latin typeface="Times New Roman"/>
                <a:cs typeface="Times New Roman"/>
              </a:rPr>
              <a:t>one.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This </a:t>
            </a:r>
            <a:r>
              <a:rPr sz="1069" spc="15" dirty="0">
                <a:latin typeface="Times New Roman"/>
                <a:cs typeface="Times New Roman"/>
              </a:rPr>
              <a:t>way,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continuation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spc="5" dirty="0">
                <a:latin typeface="Times New Roman"/>
                <a:cs typeface="Times New Roman"/>
              </a:rPr>
              <a:t>the  process 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spc="5" dirty="0">
                <a:latin typeface="Times New Roman"/>
                <a:cs typeface="Times New Roman"/>
              </a:rPr>
              <a:t>taking  </a:t>
            </a:r>
            <a:r>
              <a:rPr sz="1069" spc="10" dirty="0">
                <a:latin typeface="Times New Roman"/>
                <a:cs typeface="Times New Roman"/>
              </a:rPr>
              <a:t>out </a:t>
            </a:r>
            <a:r>
              <a:rPr sz="1069" spc="5" dirty="0">
                <a:latin typeface="Times New Roman"/>
                <a:cs typeface="Times New Roman"/>
              </a:rPr>
              <a:t>the  elements  </a:t>
            </a:r>
            <a:r>
              <a:rPr sz="1069" spc="15" dirty="0">
                <a:latin typeface="Times New Roman"/>
                <a:cs typeface="Times New Roman"/>
              </a:rPr>
              <a:t>from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26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heap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15"/>
              </a:lnSpc>
            </a:pPr>
            <a:r>
              <a:rPr sz="1069" spc="5" dirty="0">
                <a:latin typeface="Times New Roman"/>
                <a:cs typeface="Times New Roman"/>
              </a:rPr>
              <a:t>will ultimately lead to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situation </a:t>
            </a:r>
            <a:r>
              <a:rPr sz="1069" spc="10" dirty="0">
                <a:latin typeface="Times New Roman"/>
                <a:cs typeface="Times New Roman"/>
              </a:rPr>
              <a:t>when  </a:t>
            </a:r>
            <a:r>
              <a:rPr sz="1069" spc="5" dirty="0">
                <a:latin typeface="Times New Roman"/>
                <a:cs typeface="Times New Roman"/>
              </a:rPr>
              <a:t>there is </a:t>
            </a:r>
            <a:r>
              <a:rPr sz="1069" spc="15" dirty="0">
                <a:latin typeface="Times New Roman"/>
                <a:cs typeface="Times New Roman"/>
              </a:rPr>
              <a:t>no </a:t>
            </a:r>
            <a:r>
              <a:rPr sz="1069" spc="5" dirty="0">
                <a:latin typeface="Times New Roman"/>
                <a:cs typeface="Times New Roman"/>
              </a:rPr>
              <a:t>more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left in the</a:t>
            </a:r>
            <a:r>
              <a:rPr sz="1069" spc="11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tree.</a:t>
            </a:r>
            <a:endParaRPr sz="1069">
              <a:latin typeface="Times New Roman"/>
              <a:cs typeface="Times New Roman"/>
            </a:endParaRPr>
          </a:p>
          <a:p>
            <a:pPr marL="12347" marR="5556" algn="just">
              <a:lnSpc>
                <a:spcPct val="98400"/>
              </a:lnSpc>
              <a:spcBef>
                <a:spcPts val="10"/>
              </a:spcBef>
            </a:pPr>
            <a:r>
              <a:rPr sz="1069" spc="10" dirty="0">
                <a:latin typeface="Times New Roman"/>
                <a:cs typeface="Times New Roman"/>
              </a:rPr>
              <a:t>While keeping in view the </a:t>
            </a:r>
            <a:r>
              <a:rPr sz="1069" spc="5" dirty="0">
                <a:latin typeface="Times New Roman"/>
                <a:cs typeface="Times New Roman"/>
              </a:rPr>
              <a:t>time </a:t>
            </a:r>
            <a:r>
              <a:rPr sz="1069" spc="10" dirty="0">
                <a:latin typeface="Times New Roman"/>
                <a:cs typeface="Times New Roman"/>
              </a:rPr>
              <a:t>consumption </a:t>
            </a:r>
            <a:r>
              <a:rPr sz="1069" spc="5" dirty="0">
                <a:latin typeface="Times New Roman"/>
                <a:cs typeface="Times New Roman"/>
              </a:rPr>
              <a:t>factor, </a:t>
            </a:r>
            <a:r>
              <a:rPr sz="1069" spc="10" dirty="0">
                <a:latin typeface="Times New Roman"/>
                <a:cs typeface="Times New Roman"/>
              </a:rPr>
              <a:t>can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find a better way than  </a:t>
            </a:r>
            <a:r>
              <a:rPr sz="1069" spc="5" dirty="0">
                <a:latin typeface="Times New Roman"/>
                <a:cs typeface="Times New Roman"/>
              </a:rPr>
              <a:t>this?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may change </a:t>
            </a:r>
            <a:r>
              <a:rPr sz="1069" spc="5" dirty="0">
                <a:latin typeface="Times New Roman"/>
                <a:cs typeface="Times New Roman"/>
              </a:rPr>
              <a:t>the data structure </a:t>
            </a:r>
            <a:r>
              <a:rPr sz="1069" spc="10" dirty="0">
                <a:latin typeface="Times New Roman"/>
                <a:cs typeface="Times New Roman"/>
              </a:rPr>
              <a:t>or algorithm for </a:t>
            </a:r>
            <a:r>
              <a:rPr sz="1069" spc="5" dirty="0">
                <a:latin typeface="Times New Roman"/>
                <a:cs typeface="Times New Roman"/>
              </a:rPr>
              <a:t>that. </a:t>
            </a:r>
            <a:r>
              <a:rPr sz="1069" spc="10" dirty="0">
                <a:latin typeface="Times New Roman"/>
                <a:cs typeface="Times New Roman"/>
              </a:rPr>
              <a:t>There are data </a:t>
            </a:r>
            <a:r>
              <a:rPr sz="1069" spc="5" dirty="0">
                <a:latin typeface="Times New Roman"/>
                <a:cs typeface="Times New Roman"/>
              </a:rPr>
              <a:t>structures  </a:t>
            </a:r>
            <a:r>
              <a:rPr sz="1069" spc="10" dirty="0">
                <a:latin typeface="Times New Roman"/>
                <a:cs typeface="Times New Roman"/>
              </a:rPr>
              <a:t>which are more </a:t>
            </a:r>
            <a:r>
              <a:rPr sz="1069" spc="5" dirty="0">
                <a:latin typeface="Times New Roman"/>
                <a:cs typeface="Times New Roman"/>
              </a:rPr>
              <a:t>efficient than </a:t>
            </a:r>
            <a:r>
              <a:rPr sz="1069" spc="10" dirty="0">
                <a:latin typeface="Times New Roman"/>
                <a:cs typeface="Times New Roman"/>
              </a:rPr>
              <a:t>heap. But </a:t>
            </a:r>
            <a:r>
              <a:rPr sz="1069" spc="5" dirty="0">
                <a:latin typeface="Times New Roman"/>
                <a:cs typeface="Times New Roman"/>
              </a:rPr>
              <a:t>at the </a:t>
            </a:r>
            <a:r>
              <a:rPr sz="1069" spc="10" dirty="0">
                <a:latin typeface="Times New Roman"/>
                <a:cs typeface="Times New Roman"/>
              </a:rPr>
              <a:t>moment, we </a:t>
            </a:r>
            <a:r>
              <a:rPr sz="1069" spc="5" dirty="0">
                <a:latin typeface="Times New Roman"/>
                <a:cs typeface="Times New Roman"/>
              </a:rPr>
              <a:t>are focusing </a:t>
            </a:r>
            <a:r>
              <a:rPr sz="1069" spc="10" dirty="0">
                <a:latin typeface="Times New Roman"/>
                <a:cs typeface="Times New Roman"/>
              </a:rPr>
              <a:t>the heap data  </a:t>
            </a:r>
            <a:r>
              <a:rPr sz="1069" spc="5" dirty="0">
                <a:latin typeface="Times New Roman"/>
                <a:cs typeface="Times New Roman"/>
              </a:rPr>
              <a:t>structure.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will </a:t>
            </a:r>
            <a:r>
              <a:rPr sz="1069" spc="5" dirty="0">
                <a:latin typeface="Times New Roman"/>
                <a:cs typeface="Times New Roman"/>
              </a:rPr>
              <a:t>see, </a:t>
            </a:r>
            <a:r>
              <a:rPr sz="1069" spc="10" dirty="0">
                <a:latin typeface="Times New Roman"/>
                <a:cs typeface="Times New Roman"/>
              </a:rPr>
              <a:t>what we can do algorithmically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improve the performance,  </a:t>
            </a:r>
            <a:r>
              <a:rPr sz="1069" spc="5" dirty="0">
                <a:latin typeface="Times New Roman"/>
                <a:cs typeface="Times New Roman"/>
              </a:rPr>
              <a:t>having all </a:t>
            </a:r>
            <a:r>
              <a:rPr sz="1069" spc="10" dirty="0">
                <a:latin typeface="Times New Roman"/>
                <a:cs typeface="Times New Roman"/>
              </a:rPr>
              <a:t>the data simultaneously </a:t>
            </a:r>
            <a:r>
              <a:rPr sz="1069" spc="5" dirty="0">
                <a:latin typeface="Times New Roman"/>
                <a:cs typeface="Times New Roman"/>
              </a:rPr>
              <a:t>to construct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-1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tree.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59"/>
              </a:lnSpc>
            </a:pPr>
            <a:r>
              <a:rPr sz="1069" spc="10" dirty="0">
                <a:latin typeface="Times New Roman"/>
                <a:cs typeface="Times New Roman"/>
              </a:rPr>
              <a:t>Following are some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important facts </a:t>
            </a:r>
            <a:r>
              <a:rPr sz="1069" spc="10" dirty="0">
                <a:latin typeface="Times New Roman"/>
                <a:cs typeface="Times New Roman"/>
              </a:rPr>
              <a:t>about building a</a:t>
            </a:r>
            <a:r>
              <a:rPr sz="106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heap.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spcBef>
                <a:spcPts val="63"/>
              </a:spcBef>
              <a:buFont typeface="Symbol"/>
              <a:buChar char=""/>
              <a:tabLst>
                <a:tab pos="222245" algn="l"/>
              </a:tabLst>
            </a:pPr>
            <a:r>
              <a:rPr sz="1069" i="1" spc="5" dirty="0">
                <a:latin typeface="Times New Roman"/>
                <a:cs typeface="Times New Roman"/>
              </a:rPr>
              <a:t>Suppose </a:t>
            </a:r>
            <a:r>
              <a:rPr sz="1069" i="1" spc="10" dirty="0">
                <a:latin typeface="Times New Roman"/>
                <a:cs typeface="Times New Roman"/>
              </a:rPr>
              <a:t>we </a:t>
            </a:r>
            <a:r>
              <a:rPr sz="1069" i="1" spc="5" dirty="0">
                <a:latin typeface="Times New Roman"/>
                <a:cs typeface="Times New Roman"/>
              </a:rPr>
              <a:t>are given </a:t>
            </a:r>
            <a:r>
              <a:rPr sz="1069" i="1" spc="10" dirty="0">
                <a:latin typeface="Times New Roman"/>
                <a:cs typeface="Times New Roman"/>
              </a:rPr>
              <a:t>as input </a:t>
            </a:r>
            <a:r>
              <a:rPr sz="1069" i="1" spc="15" dirty="0">
                <a:latin typeface="Times New Roman"/>
                <a:cs typeface="Times New Roman"/>
              </a:rPr>
              <a:t>N </a:t>
            </a:r>
            <a:r>
              <a:rPr sz="1069" i="1" spc="5" dirty="0">
                <a:latin typeface="Times New Roman"/>
                <a:cs typeface="Times New Roman"/>
              </a:rPr>
              <a:t>keys (or </a:t>
            </a:r>
            <a:r>
              <a:rPr sz="1069" i="1" spc="10" dirty="0">
                <a:latin typeface="Times New Roman"/>
                <a:cs typeface="Times New Roman"/>
              </a:rPr>
              <a:t>items) to </a:t>
            </a:r>
            <a:r>
              <a:rPr sz="1069" i="1" spc="5" dirty="0">
                <a:latin typeface="Times New Roman"/>
                <a:cs typeface="Times New Roman"/>
              </a:rPr>
              <a:t>build </a:t>
            </a:r>
            <a:r>
              <a:rPr sz="1069" i="1" spc="10" dirty="0">
                <a:latin typeface="Times New Roman"/>
                <a:cs typeface="Times New Roman"/>
              </a:rPr>
              <a:t>a heap </a:t>
            </a:r>
            <a:r>
              <a:rPr sz="1069" i="1" spc="5" dirty="0">
                <a:latin typeface="Times New Roman"/>
                <a:cs typeface="Times New Roman"/>
              </a:rPr>
              <a:t>of </a:t>
            </a:r>
            <a:r>
              <a:rPr sz="1069" i="1" spc="10" dirty="0">
                <a:latin typeface="Times New Roman"/>
                <a:cs typeface="Times New Roman"/>
              </a:rPr>
              <a:t>the</a:t>
            </a:r>
            <a:r>
              <a:rPr sz="1069" i="1" spc="49" dirty="0">
                <a:latin typeface="Times New Roman"/>
                <a:cs typeface="Times New Roman"/>
              </a:rPr>
              <a:t> </a:t>
            </a:r>
            <a:r>
              <a:rPr sz="1069" i="1" spc="5" dirty="0">
                <a:latin typeface="Times New Roman"/>
                <a:cs typeface="Times New Roman"/>
              </a:rPr>
              <a:t>keys.</a:t>
            </a:r>
            <a:endParaRPr sz="1069">
              <a:latin typeface="Times New Roman"/>
              <a:cs typeface="Times New Roman"/>
            </a:endParaRPr>
          </a:p>
          <a:p>
            <a:pPr marL="221628" indent="-209281" algn="just">
              <a:spcBef>
                <a:spcPts val="58"/>
              </a:spcBef>
              <a:buFont typeface="Symbol"/>
              <a:buChar char=""/>
              <a:tabLst>
                <a:tab pos="222245" algn="l"/>
              </a:tabLst>
            </a:pPr>
            <a:r>
              <a:rPr sz="1069" i="1" spc="5" dirty="0">
                <a:latin typeface="Times New Roman"/>
                <a:cs typeface="Times New Roman"/>
              </a:rPr>
              <a:t>Obviously, this </a:t>
            </a:r>
            <a:r>
              <a:rPr sz="1069" i="1" spc="10" dirty="0">
                <a:latin typeface="Times New Roman"/>
                <a:cs typeface="Times New Roman"/>
              </a:rPr>
              <a:t>can </a:t>
            </a:r>
            <a:r>
              <a:rPr sz="1069" i="1" spc="15" dirty="0">
                <a:latin typeface="Times New Roman"/>
                <a:cs typeface="Times New Roman"/>
              </a:rPr>
              <a:t>be </a:t>
            </a:r>
            <a:r>
              <a:rPr sz="1069" i="1" spc="10" dirty="0">
                <a:latin typeface="Times New Roman"/>
                <a:cs typeface="Times New Roman"/>
              </a:rPr>
              <a:t>done </a:t>
            </a:r>
            <a:r>
              <a:rPr sz="1069" i="1" spc="5" dirty="0">
                <a:latin typeface="Times New Roman"/>
                <a:cs typeface="Times New Roman"/>
              </a:rPr>
              <a:t>with </a:t>
            </a:r>
            <a:r>
              <a:rPr sz="1069" i="1" spc="15" dirty="0">
                <a:latin typeface="Times New Roman"/>
                <a:cs typeface="Times New Roman"/>
              </a:rPr>
              <a:t>N </a:t>
            </a:r>
            <a:r>
              <a:rPr sz="1069" i="1" spc="5" dirty="0">
                <a:latin typeface="Times New Roman"/>
                <a:cs typeface="Times New Roman"/>
              </a:rPr>
              <a:t>successive</a:t>
            </a:r>
            <a:r>
              <a:rPr sz="1069" i="1" spc="39" dirty="0">
                <a:latin typeface="Times New Roman"/>
                <a:cs typeface="Times New Roman"/>
              </a:rPr>
              <a:t> </a:t>
            </a:r>
            <a:r>
              <a:rPr sz="1069" i="1" spc="5" dirty="0">
                <a:latin typeface="Times New Roman"/>
                <a:cs typeface="Times New Roman"/>
              </a:rPr>
              <a:t>inserts.</a:t>
            </a:r>
            <a:endParaRPr sz="1069">
              <a:latin typeface="Times New Roman"/>
              <a:cs typeface="Times New Roman"/>
            </a:endParaRPr>
          </a:p>
          <a:p>
            <a:pPr marL="221628" indent="-209281" algn="just">
              <a:spcBef>
                <a:spcPts val="58"/>
              </a:spcBef>
              <a:buFont typeface="Symbol"/>
              <a:buChar char=""/>
              <a:tabLst>
                <a:tab pos="222245" algn="l"/>
              </a:tabLst>
            </a:pPr>
            <a:r>
              <a:rPr sz="1069" i="1" spc="10" dirty="0">
                <a:latin typeface="Times New Roman"/>
                <a:cs typeface="Times New Roman"/>
              </a:rPr>
              <a:t>Each</a:t>
            </a:r>
            <a:r>
              <a:rPr sz="1069" i="1" spc="209" dirty="0">
                <a:latin typeface="Times New Roman"/>
                <a:cs typeface="Times New Roman"/>
              </a:rPr>
              <a:t> </a:t>
            </a:r>
            <a:r>
              <a:rPr sz="1069" i="1" spc="5" dirty="0">
                <a:latin typeface="Times New Roman"/>
                <a:cs typeface="Times New Roman"/>
              </a:rPr>
              <a:t>call</a:t>
            </a:r>
            <a:r>
              <a:rPr sz="1069" i="1" spc="198" dirty="0">
                <a:latin typeface="Times New Roman"/>
                <a:cs typeface="Times New Roman"/>
              </a:rPr>
              <a:t> </a:t>
            </a:r>
            <a:r>
              <a:rPr sz="1069" i="1" spc="5" dirty="0">
                <a:latin typeface="Times New Roman"/>
                <a:cs typeface="Times New Roman"/>
              </a:rPr>
              <a:t>to</a:t>
            </a:r>
            <a:r>
              <a:rPr sz="1069" i="1" spc="204" dirty="0">
                <a:latin typeface="Times New Roman"/>
                <a:cs typeface="Times New Roman"/>
              </a:rPr>
              <a:t> </a:t>
            </a:r>
            <a:r>
              <a:rPr sz="1069" i="1" spc="5" dirty="0">
                <a:latin typeface="Times New Roman"/>
                <a:cs typeface="Times New Roman"/>
              </a:rPr>
              <a:t>insert</a:t>
            </a:r>
            <a:r>
              <a:rPr sz="1069" i="1" spc="198" dirty="0">
                <a:latin typeface="Times New Roman"/>
                <a:cs typeface="Times New Roman"/>
              </a:rPr>
              <a:t> </a:t>
            </a:r>
            <a:r>
              <a:rPr sz="1069" i="1" spc="5" dirty="0">
                <a:latin typeface="Times New Roman"/>
                <a:cs typeface="Times New Roman"/>
              </a:rPr>
              <a:t>will</a:t>
            </a:r>
            <a:r>
              <a:rPr sz="1069" i="1" spc="204" dirty="0">
                <a:latin typeface="Times New Roman"/>
                <a:cs typeface="Times New Roman"/>
              </a:rPr>
              <a:t> </a:t>
            </a:r>
            <a:r>
              <a:rPr sz="1069" i="1" spc="5" dirty="0">
                <a:latin typeface="Times New Roman"/>
                <a:cs typeface="Times New Roman"/>
              </a:rPr>
              <a:t>either</a:t>
            </a:r>
            <a:r>
              <a:rPr sz="1069" i="1" spc="209" dirty="0">
                <a:latin typeface="Times New Roman"/>
                <a:cs typeface="Times New Roman"/>
              </a:rPr>
              <a:t> </a:t>
            </a:r>
            <a:r>
              <a:rPr sz="1069" i="1" spc="10" dirty="0">
                <a:latin typeface="Times New Roman"/>
                <a:cs typeface="Times New Roman"/>
              </a:rPr>
              <a:t>take</a:t>
            </a:r>
            <a:r>
              <a:rPr sz="1069" i="1" spc="204" dirty="0">
                <a:latin typeface="Times New Roman"/>
                <a:cs typeface="Times New Roman"/>
              </a:rPr>
              <a:t> </a:t>
            </a:r>
            <a:r>
              <a:rPr sz="1069" i="1" spc="5" dirty="0">
                <a:latin typeface="Times New Roman"/>
                <a:cs typeface="Times New Roman"/>
              </a:rPr>
              <a:t>unit</a:t>
            </a:r>
            <a:r>
              <a:rPr sz="1069" i="1" spc="209" dirty="0">
                <a:latin typeface="Times New Roman"/>
                <a:cs typeface="Times New Roman"/>
              </a:rPr>
              <a:t> </a:t>
            </a:r>
            <a:r>
              <a:rPr sz="1069" i="1" spc="5" dirty="0">
                <a:latin typeface="Times New Roman"/>
                <a:cs typeface="Times New Roman"/>
              </a:rPr>
              <a:t>time</a:t>
            </a:r>
            <a:r>
              <a:rPr sz="1069" i="1" spc="209" dirty="0">
                <a:latin typeface="Times New Roman"/>
                <a:cs typeface="Times New Roman"/>
              </a:rPr>
              <a:t> </a:t>
            </a:r>
            <a:r>
              <a:rPr sz="1069" i="1" spc="5" dirty="0">
                <a:latin typeface="Times New Roman"/>
                <a:cs typeface="Times New Roman"/>
              </a:rPr>
              <a:t>(leaf</a:t>
            </a:r>
            <a:r>
              <a:rPr sz="1069" i="1" spc="204" dirty="0">
                <a:latin typeface="Times New Roman"/>
                <a:cs typeface="Times New Roman"/>
              </a:rPr>
              <a:t> </a:t>
            </a:r>
            <a:r>
              <a:rPr sz="1069" i="1" spc="5" dirty="0">
                <a:latin typeface="Times New Roman"/>
                <a:cs typeface="Times New Roman"/>
              </a:rPr>
              <a:t>node)</a:t>
            </a:r>
            <a:r>
              <a:rPr sz="1069" i="1" spc="209" dirty="0">
                <a:latin typeface="Times New Roman"/>
                <a:cs typeface="Times New Roman"/>
              </a:rPr>
              <a:t> </a:t>
            </a:r>
            <a:r>
              <a:rPr sz="1069" i="1" spc="10" dirty="0">
                <a:latin typeface="Times New Roman"/>
                <a:cs typeface="Times New Roman"/>
              </a:rPr>
              <a:t>or</a:t>
            </a:r>
            <a:r>
              <a:rPr sz="1069" i="1" spc="204" dirty="0">
                <a:latin typeface="Times New Roman"/>
                <a:cs typeface="Times New Roman"/>
              </a:rPr>
              <a:t> </a:t>
            </a:r>
            <a:r>
              <a:rPr sz="1069" i="1" spc="5" dirty="0">
                <a:latin typeface="Times New Roman"/>
                <a:cs typeface="Times New Roman"/>
              </a:rPr>
              <a:t>log</a:t>
            </a:r>
            <a:r>
              <a:rPr sz="1604" i="1" spc="7" baseline="-12626" dirty="0">
                <a:latin typeface="Times New Roman"/>
                <a:cs typeface="Times New Roman"/>
              </a:rPr>
              <a:t>2</a:t>
            </a:r>
            <a:r>
              <a:rPr sz="1069" i="1" spc="5" dirty="0">
                <a:latin typeface="Times New Roman"/>
                <a:cs typeface="Times New Roman"/>
              </a:rPr>
              <a:t>N</a:t>
            </a:r>
            <a:r>
              <a:rPr sz="1069" i="1" spc="204" dirty="0">
                <a:latin typeface="Times New Roman"/>
                <a:cs typeface="Times New Roman"/>
              </a:rPr>
              <a:t> </a:t>
            </a:r>
            <a:r>
              <a:rPr sz="1069" i="1" spc="5" dirty="0">
                <a:latin typeface="Times New Roman"/>
                <a:cs typeface="Times New Roman"/>
              </a:rPr>
              <a:t>(if</a:t>
            </a:r>
            <a:r>
              <a:rPr sz="1069" i="1" spc="204" dirty="0">
                <a:latin typeface="Times New Roman"/>
                <a:cs typeface="Times New Roman"/>
              </a:rPr>
              <a:t> </a:t>
            </a:r>
            <a:r>
              <a:rPr sz="1069" i="1" spc="10" dirty="0">
                <a:latin typeface="Times New Roman"/>
                <a:cs typeface="Times New Roman"/>
              </a:rPr>
              <a:t>new</a:t>
            </a:r>
            <a:r>
              <a:rPr sz="1069" i="1" spc="204" dirty="0">
                <a:latin typeface="Times New Roman"/>
                <a:cs typeface="Times New Roman"/>
              </a:rPr>
              <a:t> </a:t>
            </a:r>
            <a:r>
              <a:rPr sz="1069" i="1" spc="10" dirty="0">
                <a:latin typeface="Times New Roman"/>
                <a:cs typeface="Times New Roman"/>
              </a:rPr>
              <a:t>key</a:t>
            </a:r>
            <a:endParaRPr sz="1069">
              <a:latin typeface="Times New Roman"/>
              <a:cs typeface="Times New Roman"/>
            </a:endParaRPr>
          </a:p>
          <a:p>
            <a:pPr marL="221628">
              <a:spcBef>
                <a:spcPts val="203"/>
              </a:spcBef>
            </a:pPr>
            <a:r>
              <a:rPr sz="1069" i="1" spc="5" dirty="0">
                <a:latin typeface="Times New Roman"/>
                <a:cs typeface="Times New Roman"/>
              </a:rPr>
              <a:t>percolates </a:t>
            </a:r>
            <a:r>
              <a:rPr sz="1069" i="1" spc="10" dirty="0">
                <a:latin typeface="Times New Roman"/>
                <a:cs typeface="Times New Roman"/>
              </a:rPr>
              <a:t>all </a:t>
            </a:r>
            <a:r>
              <a:rPr sz="1069" i="1" spc="5" dirty="0">
                <a:latin typeface="Times New Roman"/>
                <a:cs typeface="Times New Roman"/>
              </a:rPr>
              <a:t>the </a:t>
            </a:r>
            <a:r>
              <a:rPr sz="1069" i="1" spc="15" dirty="0">
                <a:latin typeface="Times New Roman"/>
                <a:cs typeface="Times New Roman"/>
              </a:rPr>
              <a:t>way up </a:t>
            </a:r>
            <a:r>
              <a:rPr sz="1069" i="1" spc="5" dirty="0">
                <a:latin typeface="Times New Roman"/>
                <a:cs typeface="Times New Roman"/>
              </a:rPr>
              <a:t>to </a:t>
            </a:r>
            <a:r>
              <a:rPr sz="1069" i="1" spc="10" dirty="0">
                <a:latin typeface="Times New Roman"/>
                <a:cs typeface="Times New Roman"/>
              </a:rPr>
              <a:t>the</a:t>
            </a:r>
            <a:r>
              <a:rPr sz="1069" i="1" spc="-49" dirty="0">
                <a:latin typeface="Times New Roman"/>
                <a:cs typeface="Times New Roman"/>
              </a:rPr>
              <a:t> </a:t>
            </a:r>
            <a:r>
              <a:rPr sz="1069" i="1" spc="5" dirty="0">
                <a:latin typeface="Times New Roman"/>
                <a:cs typeface="Times New Roman"/>
              </a:rPr>
              <a:t>root).</a:t>
            </a:r>
            <a:endParaRPr sz="1069">
              <a:latin typeface="Times New Roman"/>
              <a:cs typeface="Times New Roman"/>
            </a:endParaRPr>
          </a:p>
          <a:p>
            <a:pPr marL="221628" indent="-209281" algn="just">
              <a:spcBef>
                <a:spcPts val="34"/>
              </a:spcBef>
              <a:buFont typeface="Symbol"/>
              <a:buChar char=""/>
              <a:tabLst>
                <a:tab pos="222245" algn="l"/>
              </a:tabLst>
            </a:pPr>
            <a:r>
              <a:rPr sz="1069" i="1" spc="10" dirty="0">
                <a:latin typeface="Times New Roman"/>
                <a:cs typeface="Times New Roman"/>
              </a:rPr>
              <a:t>The </a:t>
            </a:r>
            <a:r>
              <a:rPr sz="1069" i="1" spc="5" dirty="0">
                <a:latin typeface="Times New Roman"/>
                <a:cs typeface="Times New Roman"/>
              </a:rPr>
              <a:t>worst time for </a:t>
            </a:r>
            <a:r>
              <a:rPr sz="1069" i="1" spc="10" dirty="0">
                <a:latin typeface="Times New Roman"/>
                <a:cs typeface="Times New Roman"/>
              </a:rPr>
              <a:t>building a heap of </a:t>
            </a:r>
            <a:r>
              <a:rPr sz="1069" i="1" spc="15" dirty="0">
                <a:latin typeface="Times New Roman"/>
                <a:cs typeface="Times New Roman"/>
              </a:rPr>
              <a:t>N </a:t>
            </a:r>
            <a:r>
              <a:rPr sz="1069" i="1" spc="5" dirty="0">
                <a:latin typeface="Times New Roman"/>
                <a:cs typeface="Times New Roman"/>
              </a:rPr>
              <a:t>keys </a:t>
            </a:r>
            <a:r>
              <a:rPr sz="1069" i="1" spc="10" dirty="0">
                <a:latin typeface="Times New Roman"/>
                <a:cs typeface="Times New Roman"/>
              </a:rPr>
              <a:t>could be</a:t>
            </a:r>
            <a:r>
              <a:rPr sz="1069" i="1" spc="-34" dirty="0">
                <a:latin typeface="Times New Roman"/>
                <a:cs typeface="Times New Roman"/>
              </a:rPr>
              <a:t> </a:t>
            </a:r>
            <a:r>
              <a:rPr sz="1069" i="1" spc="10" dirty="0">
                <a:latin typeface="Times New Roman"/>
                <a:cs typeface="Times New Roman"/>
              </a:rPr>
              <a:t>Nlog</a:t>
            </a:r>
            <a:r>
              <a:rPr sz="1385" i="1" spc="15" baseline="-14619" dirty="0">
                <a:latin typeface="Times New Roman"/>
                <a:cs typeface="Times New Roman"/>
              </a:rPr>
              <a:t>2</a:t>
            </a:r>
            <a:r>
              <a:rPr sz="1069" i="1" spc="10" dirty="0">
                <a:latin typeface="Times New Roman"/>
                <a:cs typeface="Times New Roman"/>
              </a:rPr>
              <a:t>N.</a:t>
            </a:r>
            <a:endParaRPr sz="1069">
              <a:latin typeface="Times New Roman"/>
              <a:cs typeface="Times New Roman"/>
            </a:endParaRPr>
          </a:p>
          <a:p>
            <a:pPr marL="221628" indent="-209281" algn="just">
              <a:spcBef>
                <a:spcPts val="277"/>
              </a:spcBef>
              <a:buFont typeface="Symbol"/>
              <a:buChar char=""/>
              <a:tabLst>
                <a:tab pos="222245" algn="l"/>
              </a:tabLst>
            </a:pPr>
            <a:r>
              <a:rPr sz="1069" i="1" spc="5" dirty="0">
                <a:latin typeface="Times New Roman"/>
                <a:cs typeface="Times New Roman"/>
              </a:rPr>
              <a:t>It </a:t>
            </a:r>
            <a:r>
              <a:rPr sz="1069" i="1" spc="10" dirty="0">
                <a:latin typeface="Times New Roman"/>
                <a:cs typeface="Times New Roman"/>
              </a:rPr>
              <a:t>turns </a:t>
            </a:r>
            <a:r>
              <a:rPr sz="1069" i="1" spc="5" dirty="0">
                <a:latin typeface="Times New Roman"/>
                <a:cs typeface="Times New Roman"/>
              </a:rPr>
              <a:t>out </a:t>
            </a:r>
            <a:r>
              <a:rPr sz="1069" i="1" spc="10" dirty="0">
                <a:latin typeface="Times New Roman"/>
                <a:cs typeface="Times New Roman"/>
              </a:rPr>
              <a:t>that </a:t>
            </a:r>
            <a:r>
              <a:rPr sz="1069" i="1" spc="15" dirty="0">
                <a:latin typeface="Times New Roman"/>
                <a:cs typeface="Times New Roman"/>
              </a:rPr>
              <a:t>we </a:t>
            </a:r>
            <a:r>
              <a:rPr sz="1069" i="1" spc="5" dirty="0">
                <a:latin typeface="Times New Roman"/>
                <a:cs typeface="Times New Roman"/>
              </a:rPr>
              <a:t>can build </a:t>
            </a:r>
            <a:r>
              <a:rPr sz="1069" i="1" spc="10" dirty="0">
                <a:latin typeface="Times New Roman"/>
                <a:cs typeface="Times New Roman"/>
              </a:rPr>
              <a:t>a heap in linear</a:t>
            </a:r>
            <a:r>
              <a:rPr sz="1069" i="1" spc="-34" dirty="0">
                <a:latin typeface="Times New Roman"/>
                <a:cs typeface="Times New Roman"/>
              </a:rPr>
              <a:t> </a:t>
            </a:r>
            <a:r>
              <a:rPr sz="1069" i="1" spc="10" dirty="0">
                <a:latin typeface="Times New Roman"/>
                <a:cs typeface="Times New Roman"/>
              </a:rPr>
              <a:t>time.</a:t>
            </a:r>
            <a:endParaRPr sz="1069">
              <a:latin typeface="Times New Roman"/>
              <a:cs typeface="Times New Roman"/>
            </a:endParaRPr>
          </a:p>
          <a:p>
            <a:pPr marL="221628" indent="-209281" algn="just">
              <a:lnSpc>
                <a:spcPts val="1274"/>
              </a:lnSpc>
              <a:spcBef>
                <a:spcPts val="53"/>
              </a:spcBef>
              <a:buFont typeface="Symbol"/>
              <a:buChar char=""/>
              <a:tabLst>
                <a:tab pos="222245" algn="l"/>
              </a:tabLst>
            </a:pPr>
            <a:r>
              <a:rPr sz="1069" spc="5" dirty="0">
                <a:latin typeface="Times New Roman"/>
                <a:cs typeface="Times New Roman"/>
              </a:rPr>
              <a:t>Suppose </a:t>
            </a:r>
            <a:r>
              <a:rPr sz="1069" spc="10" dirty="0">
                <a:latin typeface="Times New Roman"/>
                <a:cs typeface="Times New Roman"/>
              </a:rPr>
              <a:t>we have a method </a:t>
            </a:r>
            <a:r>
              <a:rPr sz="1069" i="1" spc="10" dirty="0">
                <a:latin typeface="Times New Roman"/>
                <a:cs typeface="Times New Roman"/>
              </a:rPr>
              <a:t>percolateDown</a:t>
            </a:r>
            <a:r>
              <a:rPr sz="1069" spc="10" dirty="0">
                <a:latin typeface="Times New Roman"/>
                <a:cs typeface="Times New Roman"/>
              </a:rPr>
              <a:t>(</a:t>
            </a:r>
            <a:r>
              <a:rPr sz="1069" i="1" spc="10" dirty="0">
                <a:latin typeface="Times New Roman"/>
                <a:cs typeface="Times New Roman"/>
              </a:rPr>
              <a:t>p</a:t>
            </a:r>
            <a:r>
              <a:rPr sz="1069" spc="10" dirty="0">
                <a:latin typeface="Times New Roman"/>
                <a:cs typeface="Times New Roman"/>
              </a:rPr>
              <a:t>)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0" dirty="0">
                <a:latin typeface="Times New Roman"/>
                <a:cs typeface="Times New Roman"/>
              </a:rPr>
              <a:t>moves </a:t>
            </a:r>
            <a:r>
              <a:rPr sz="1069" spc="15" dirty="0">
                <a:latin typeface="Times New Roman"/>
                <a:cs typeface="Times New Roman"/>
              </a:rPr>
              <a:t>down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key in node </a:t>
            </a:r>
            <a:r>
              <a:rPr sz="1069" spc="185" dirty="0">
                <a:latin typeface="Times New Roman"/>
                <a:cs typeface="Times New Roman"/>
              </a:rPr>
              <a:t> </a:t>
            </a:r>
            <a:r>
              <a:rPr sz="1069" i="1" spc="10" dirty="0">
                <a:latin typeface="Times New Roman"/>
                <a:cs typeface="Times New Roman"/>
              </a:rPr>
              <a:t>p</a:t>
            </a:r>
            <a:endParaRPr sz="1069">
              <a:latin typeface="Times New Roman"/>
              <a:cs typeface="Times New Roman"/>
            </a:endParaRPr>
          </a:p>
          <a:p>
            <a:pPr marL="221628">
              <a:lnSpc>
                <a:spcPts val="1274"/>
              </a:lnSpc>
            </a:pPr>
            <a:r>
              <a:rPr sz="1069" spc="10" dirty="0">
                <a:latin typeface="Times New Roman"/>
                <a:cs typeface="Times New Roman"/>
              </a:rPr>
              <a:t>downwards.</a:t>
            </a: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300"/>
              </a:lnSpc>
              <a:spcBef>
                <a:spcPts val="83"/>
              </a:spcBef>
              <a:buFont typeface="Symbol"/>
              <a:buChar char=""/>
              <a:tabLst>
                <a:tab pos="222245" algn="l"/>
              </a:tabLst>
            </a:pPr>
            <a:r>
              <a:rPr sz="1069" spc="5" dirty="0">
                <a:latin typeface="Times New Roman"/>
                <a:cs typeface="Times New Roman"/>
              </a:rPr>
              <a:t>This is </a:t>
            </a:r>
            <a:r>
              <a:rPr sz="1069" spc="10" dirty="0">
                <a:latin typeface="Times New Roman"/>
                <a:cs typeface="Times New Roman"/>
              </a:rPr>
              <a:t>what </a:t>
            </a:r>
            <a:r>
              <a:rPr sz="1069" spc="5" dirty="0">
                <a:latin typeface="Times New Roman"/>
                <a:cs typeface="Times New Roman"/>
              </a:rPr>
              <a:t>happens in </a:t>
            </a:r>
            <a:r>
              <a:rPr sz="1069" i="1" spc="10" dirty="0">
                <a:latin typeface="Times New Roman"/>
                <a:cs typeface="Times New Roman"/>
              </a:rPr>
              <a:t>deleteMin</a:t>
            </a:r>
            <a:r>
              <a:rPr sz="1069" spc="10" dirty="0">
                <a:latin typeface="Times New Roman"/>
                <a:cs typeface="Times New Roman"/>
              </a:rPr>
              <a:t>.We have used the word </a:t>
            </a:r>
            <a:r>
              <a:rPr sz="1069" i="1" spc="5" dirty="0">
                <a:latin typeface="Times New Roman"/>
                <a:cs typeface="Times New Roman"/>
              </a:rPr>
              <a:t>keys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dirty="0">
                <a:latin typeface="Times New Roman"/>
                <a:cs typeface="Times New Roman"/>
              </a:rPr>
              <a:t>first </a:t>
            </a:r>
            <a:r>
              <a:rPr sz="1069" spc="5" dirty="0">
                <a:latin typeface="Times New Roman"/>
                <a:cs typeface="Times New Roman"/>
              </a:rPr>
              <a:t>point.  This is </a:t>
            </a:r>
            <a:r>
              <a:rPr sz="1069" spc="10" dirty="0">
                <a:latin typeface="Times New Roman"/>
                <a:cs typeface="Times New Roman"/>
              </a:rPr>
              <a:t>the same concept </a:t>
            </a:r>
            <a:r>
              <a:rPr sz="1069" spc="5" dirty="0">
                <a:latin typeface="Times New Roman"/>
                <a:cs typeface="Times New Roman"/>
              </a:rPr>
              <a:t>as that of the database </a:t>
            </a:r>
            <a:r>
              <a:rPr sz="1069" spc="10" dirty="0">
                <a:latin typeface="Times New Roman"/>
                <a:cs typeface="Times New Roman"/>
              </a:rPr>
              <a:t>keys, </a:t>
            </a:r>
            <a:r>
              <a:rPr sz="1069" spc="5" dirty="0">
                <a:latin typeface="Times New Roman"/>
                <a:cs typeface="Times New Roman"/>
              </a:rPr>
              <a:t>used to identify information  uniquely. Using the </a:t>
            </a:r>
            <a:r>
              <a:rPr sz="1069" spc="10" dirty="0">
                <a:latin typeface="Times New Roman"/>
                <a:cs typeface="Times New Roman"/>
              </a:rPr>
              <a:t>example </a:t>
            </a:r>
            <a:r>
              <a:rPr sz="1069" spc="5" dirty="0">
                <a:latin typeface="Times New Roman"/>
                <a:cs typeface="Times New Roman"/>
              </a:rPr>
              <a:t>of telephone </a:t>
            </a:r>
            <a:r>
              <a:rPr sz="1069" spc="10" dirty="0">
                <a:latin typeface="Times New Roman"/>
                <a:cs typeface="Times New Roman"/>
              </a:rPr>
              <a:t>directory (also discussed in a number of </a:t>
            </a:r>
            <a:r>
              <a:rPr sz="1069" spc="28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previous </a:t>
            </a:r>
            <a:r>
              <a:rPr sz="1069" spc="10" dirty="0">
                <a:latin typeface="Times New Roman"/>
                <a:cs typeface="Times New Roman"/>
              </a:rPr>
              <a:t>lectures),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see </a:t>
            </a:r>
            <a:r>
              <a:rPr sz="1069" spc="10" dirty="0">
                <a:latin typeface="Times New Roman"/>
                <a:cs typeface="Times New Roman"/>
              </a:rPr>
              <a:t>that </a:t>
            </a:r>
            <a:r>
              <a:rPr sz="1069" spc="5" dirty="0">
                <a:latin typeface="Times New Roman"/>
                <a:cs typeface="Times New Roman"/>
              </a:rPr>
              <a:t>it contains </a:t>
            </a:r>
            <a:r>
              <a:rPr sz="1069" spc="10" dirty="0">
                <a:latin typeface="Times New Roman"/>
                <a:cs typeface="Times New Roman"/>
              </a:rPr>
              <a:t>the person name </a:t>
            </a:r>
            <a:r>
              <a:rPr sz="1069" dirty="0">
                <a:latin typeface="Times New Roman"/>
                <a:cs typeface="Times New Roman"/>
              </a:rPr>
              <a:t>(first, </a:t>
            </a:r>
            <a:r>
              <a:rPr sz="1069" spc="10" dirty="0">
                <a:latin typeface="Times New Roman"/>
                <a:cs typeface="Times New Roman"/>
              </a:rPr>
              <a:t>middle and </a:t>
            </a:r>
            <a:r>
              <a:rPr sz="1069" spc="5" dirty="0">
                <a:latin typeface="Times New Roman"/>
                <a:cs typeface="Times New Roman"/>
              </a:rPr>
              <a:t>last),  </a:t>
            </a:r>
            <a:r>
              <a:rPr sz="1069" spc="10" dirty="0">
                <a:latin typeface="Times New Roman"/>
                <a:cs typeface="Times New Roman"/>
              </a:rPr>
              <a:t>address (street address, </a:t>
            </a:r>
            <a:r>
              <a:rPr sz="1069" spc="5" dirty="0">
                <a:latin typeface="Times New Roman"/>
                <a:cs typeface="Times New Roman"/>
              </a:rPr>
              <a:t>district </a:t>
            </a:r>
            <a:r>
              <a:rPr sz="1069" spc="15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postal code)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telephone </a:t>
            </a:r>
            <a:r>
              <a:rPr sz="1069" spc="10" dirty="0">
                <a:latin typeface="Times New Roman"/>
                <a:cs typeface="Times New Roman"/>
              </a:rPr>
              <a:t>number. </a:t>
            </a:r>
            <a:r>
              <a:rPr sz="1069" spc="5" dirty="0">
                <a:latin typeface="Times New Roman"/>
                <a:cs typeface="Times New Roman"/>
              </a:rPr>
              <a:t>All these  </a:t>
            </a:r>
            <a:r>
              <a:rPr sz="1069" spc="10" dirty="0">
                <a:latin typeface="Times New Roman"/>
                <a:cs typeface="Times New Roman"/>
              </a:rPr>
              <a:t>information together form a data record. This set of information </a:t>
            </a:r>
            <a:r>
              <a:rPr sz="1069" spc="5" dirty="0">
                <a:latin typeface="Times New Roman"/>
                <a:cs typeface="Times New Roman"/>
              </a:rPr>
              <a:t>fields </a:t>
            </a:r>
            <a:r>
              <a:rPr sz="1069" spc="10" dirty="0">
                <a:latin typeface="Times New Roman"/>
                <a:cs typeface="Times New Roman"/>
              </a:rPr>
              <a:t>(record) will  always be </a:t>
            </a:r>
            <a:r>
              <a:rPr sz="1069" spc="5" dirty="0">
                <a:latin typeface="Times New Roman"/>
                <a:cs typeface="Times New Roman"/>
              </a:rPr>
              <a:t>together.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key </a:t>
            </a:r>
            <a:r>
              <a:rPr sz="1069" spc="5" dirty="0">
                <a:latin typeface="Times New Roman"/>
                <a:cs typeface="Times New Roman"/>
              </a:rPr>
              <a:t>item here </a:t>
            </a:r>
            <a:r>
              <a:rPr sz="1069" spc="10" dirty="0">
                <a:latin typeface="Times New Roman"/>
                <a:cs typeface="Times New Roman"/>
              </a:rPr>
              <a:t>can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unique name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person or the  telephone</a:t>
            </a:r>
            <a:r>
              <a:rPr sz="1069" spc="-6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number.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49"/>
              </a:lnSpc>
            </a:pPr>
            <a:r>
              <a:rPr sz="1069" spc="10" dirty="0">
                <a:latin typeface="Times New Roman"/>
                <a:cs typeface="Times New Roman"/>
              </a:rPr>
              <a:t>Consider</a:t>
            </a:r>
            <a:r>
              <a:rPr sz="1069" spc="146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that</a:t>
            </a:r>
            <a:r>
              <a:rPr sz="1069" spc="141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we</a:t>
            </a:r>
            <a:r>
              <a:rPr sz="1069" spc="151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have</a:t>
            </a:r>
            <a:r>
              <a:rPr sz="1069" spc="146" dirty="0">
                <a:latin typeface="Times New Roman"/>
                <a:cs typeface="Times New Roman"/>
              </a:rPr>
              <a:t> </a:t>
            </a:r>
            <a:r>
              <a:rPr sz="1069" spc="19" dirty="0">
                <a:latin typeface="Times New Roman"/>
                <a:cs typeface="Times New Roman"/>
              </a:rPr>
              <a:t>N</a:t>
            </a:r>
            <a:r>
              <a:rPr sz="1069" spc="151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number</a:t>
            </a:r>
            <a:r>
              <a:rPr sz="1069" spc="146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of</a:t>
            </a:r>
            <a:r>
              <a:rPr sz="1069" spc="151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items</a:t>
            </a:r>
            <a:r>
              <a:rPr sz="1069" spc="156" dirty="0">
                <a:latin typeface="Times New Roman"/>
                <a:cs typeface="Times New Roman"/>
              </a:rPr>
              <a:t> </a:t>
            </a:r>
            <a:r>
              <a:rPr sz="1069" dirty="0">
                <a:latin typeface="Times New Roman"/>
                <a:cs typeface="Times New Roman"/>
              </a:rPr>
              <a:t>i.e.</a:t>
            </a:r>
            <a:r>
              <a:rPr sz="1069" spc="15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names.</a:t>
            </a:r>
            <a:r>
              <a:rPr sz="1069" spc="146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One</a:t>
            </a:r>
            <a:r>
              <a:rPr sz="1069" spc="151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way</a:t>
            </a:r>
            <a:r>
              <a:rPr sz="1069" spc="156" dirty="0">
                <a:latin typeface="Times New Roman"/>
                <a:cs typeface="Times New Roman"/>
              </a:rPr>
              <a:t> </a:t>
            </a:r>
            <a:r>
              <a:rPr sz="1069" dirty="0">
                <a:latin typeface="Times New Roman"/>
                <a:cs typeface="Times New Roman"/>
              </a:rPr>
              <a:t>is</a:t>
            </a:r>
            <a:r>
              <a:rPr sz="1069" spc="151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to</a:t>
            </a:r>
            <a:r>
              <a:rPr sz="1069" spc="151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call</a:t>
            </a:r>
            <a:r>
              <a:rPr sz="1069" spc="141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insert</a:t>
            </a:r>
            <a:r>
              <a:rPr sz="1069" spc="14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for</a:t>
            </a:r>
            <a:endParaRPr sz="1069">
              <a:latin typeface="Times New Roman"/>
              <a:cs typeface="Times New Roman"/>
            </a:endParaRPr>
          </a:p>
          <a:p>
            <a:pPr marL="12347" marR="4939">
              <a:lnSpc>
                <a:spcPct val="98300"/>
              </a:lnSpc>
              <a:spcBef>
                <a:spcPts val="10"/>
              </a:spcBef>
            </a:pPr>
            <a:r>
              <a:rPr sz="1069" spc="10" dirty="0">
                <a:latin typeface="Times New Roman"/>
                <a:cs typeface="Times New Roman"/>
              </a:rPr>
              <a:t>every </a:t>
            </a:r>
            <a:r>
              <a:rPr sz="1069" spc="5" dirty="0">
                <a:latin typeface="Times New Roman"/>
                <a:cs typeface="Times New Roman"/>
              </a:rPr>
              <a:t>element </a:t>
            </a:r>
            <a:r>
              <a:rPr sz="1069" spc="10" dirty="0">
                <a:latin typeface="Times New Roman"/>
                <a:cs typeface="Times New Roman"/>
              </a:rPr>
              <a:t>one by </a:t>
            </a:r>
            <a:r>
              <a:rPr sz="1069" spc="5" dirty="0">
                <a:latin typeface="Times New Roman"/>
                <a:cs typeface="Times New Roman"/>
              </a:rPr>
              <a:t>one. </a:t>
            </a:r>
            <a:r>
              <a:rPr sz="1069" spc="10" dirty="0">
                <a:latin typeface="Times New Roman"/>
                <a:cs typeface="Times New Roman"/>
              </a:rPr>
              <a:t>For </a:t>
            </a:r>
            <a:r>
              <a:rPr sz="1069" spc="19" dirty="0">
                <a:latin typeface="Times New Roman"/>
                <a:cs typeface="Times New Roman"/>
              </a:rPr>
              <a:t>N </a:t>
            </a:r>
            <a:r>
              <a:rPr sz="1069" spc="5" dirty="0">
                <a:latin typeface="Times New Roman"/>
                <a:cs typeface="Times New Roman"/>
              </a:rPr>
              <a:t>elements, it will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19" dirty="0">
                <a:latin typeface="Times New Roman"/>
                <a:cs typeface="Times New Roman"/>
              </a:rPr>
              <a:t>N </a:t>
            </a:r>
            <a:r>
              <a:rPr sz="1069" spc="10" dirty="0">
                <a:latin typeface="Times New Roman"/>
                <a:cs typeface="Times New Roman"/>
              </a:rPr>
              <a:t>number of </a:t>
            </a:r>
            <a:r>
              <a:rPr sz="1069" spc="5" dirty="0">
                <a:latin typeface="Times New Roman"/>
                <a:cs typeface="Times New Roman"/>
              </a:rPr>
              <a:t>calls </a:t>
            </a:r>
            <a:r>
              <a:rPr sz="1069" spc="10" dirty="0">
                <a:latin typeface="Times New Roman"/>
                <a:cs typeface="Times New Roman"/>
              </a:rPr>
              <a:t>obviously. </a:t>
            </a:r>
            <a:r>
              <a:rPr sz="1069" spc="28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Being an </a:t>
            </a:r>
            <a:r>
              <a:rPr sz="1069" spc="5" dirty="0">
                <a:latin typeface="Times New Roman"/>
                <a:cs typeface="Times New Roman"/>
              </a:rPr>
              <a:t>iterative process, this insertion </a:t>
            </a:r>
            <a:r>
              <a:rPr sz="1069" spc="10" dirty="0">
                <a:latin typeface="Times New Roman"/>
                <a:cs typeface="Times New Roman"/>
              </a:rPr>
              <a:t>technique can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10" dirty="0">
                <a:latin typeface="Times New Roman"/>
                <a:cs typeface="Times New Roman"/>
              </a:rPr>
              <a:t>executed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loop fashion.  Let’s talk </a:t>
            </a:r>
            <a:r>
              <a:rPr sz="1069" spc="10" dirty="0">
                <a:latin typeface="Times New Roman"/>
                <a:cs typeface="Times New Roman"/>
              </a:rPr>
              <a:t>about the </a:t>
            </a:r>
            <a:r>
              <a:rPr sz="1069" spc="5" dirty="0">
                <a:latin typeface="Times New Roman"/>
                <a:cs typeface="Times New Roman"/>
              </a:rPr>
              <a:t>time </a:t>
            </a:r>
            <a:r>
              <a:rPr sz="1069" spc="10" dirty="0">
                <a:latin typeface="Times New Roman"/>
                <a:cs typeface="Times New Roman"/>
              </a:rPr>
              <a:t>taken </a:t>
            </a:r>
            <a:r>
              <a:rPr sz="1069" spc="5" dirty="0">
                <a:latin typeface="Times New Roman"/>
                <a:cs typeface="Times New Roman"/>
              </a:rPr>
              <a:t>to insert </a:t>
            </a:r>
            <a:r>
              <a:rPr sz="1069" spc="10" dirty="0">
                <a:latin typeface="Times New Roman"/>
                <a:cs typeface="Times New Roman"/>
              </a:rPr>
              <a:t>a node </a:t>
            </a:r>
            <a:r>
              <a:rPr sz="1069" spc="5" dirty="0">
                <a:latin typeface="Times New Roman"/>
                <a:cs typeface="Times New Roman"/>
              </a:rPr>
              <a:t>in the tree. It </a:t>
            </a:r>
            <a:r>
              <a:rPr sz="1069" spc="10" dirty="0">
                <a:latin typeface="Times New Roman"/>
                <a:cs typeface="Times New Roman"/>
              </a:rPr>
              <a:t>depends on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value </a:t>
            </a:r>
            <a:r>
              <a:rPr sz="1069" spc="5" dirty="0">
                <a:latin typeface="Times New Roman"/>
                <a:cs typeface="Times New Roman"/>
              </a:rPr>
              <a:t>to  </a:t>
            </a:r>
            <a:r>
              <a:rPr sz="1069" spc="10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inserted </a:t>
            </a:r>
            <a:r>
              <a:rPr sz="1069" spc="10" dirty="0">
                <a:latin typeface="Times New Roman"/>
                <a:cs typeface="Times New Roman"/>
              </a:rPr>
              <a:t>and the values </a:t>
            </a:r>
            <a:r>
              <a:rPr sz="1069" spc="5" dirty="0">
                <a:latin typeface="Times New Roman"/>
                <a:cs typeface="Times New Roman"/>
              </a:rPr>
              <a:t>already present 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tree.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number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exchanges can </a:t>
            </a:r>
            <a:r>
              <a:rPr sz="1069" spc="15" dirty="0">
                <a:latin typeface="Times New Roman"/>
                <a:cs typeface="Times New Roman"/>
              </a:rPr>
              <a:t>be  </a:t>
            </a:r>
            <a:r>
              <a:rPr sz="1069" spc="5" dirty="0">
                <a:latin typeface="Times New Roman"/>
                <a:cs typeface="Times New Roman"/>
              </a:rPr>
              <a:t>variable. Therefore,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insertion </a:t>
            </a:r>
            <a:r>
              <a:rPr sz="1069" spc="10" dirty="0">
                <a:latin typeface="Times New Roman"/>
                <a:cs typeface="Times New Roman"/>
              </a:rPr>
              <a:t>time </a:t>
            </a:r>
            <a:r>
              <a:rPr sz="1069" spc="5" dirty="0">
                <a:latin typeface="Times New Roman"/>
                <a:cs typeface="Times New Roman"/>
              </a:rPr>
              <a:t>is also </a:t>
            </a:r>
            <a:r>
              <a:rPr sz="1069" spc="10" dirty="0">
                <a:latin typeface="Times New Roman"/>
                <a:cs typeface="Times New Roman"/>
              </a:rPr>
              <a:t>variable. Each call will be a unit </a:t>
            </a:r>
            <a:r>
              <a:rPr sz="1069" spc="5" dirty="0">
                <a:latin typeface="Times New Roman"/>
                <a:cs typeface="Times New Roman"/>
              </a:rPr>
              <a:t>time</a:t>
            </a:r>
            <a:r>
              <a:rPr sz="1069" spc="20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(in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60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215494224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78950" y="5094569"/>
            <a:ext cx="90752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5" dirty="0">
                <a:latin typeface="Arial"/>
                <a:cs typeface="Arial"/>
              </a:rPr>
              <a:t>0</a:t>
            </a:r>
            <a:endParaRPr sz="924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71579" y="5096792"/>
            <a:ext cx="90752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5" dirty="0">
                <a:latin typeface="Arial"/>
                <a:cs typeface="Arial"/>
              </a:rPr>
              <a:t>1</a:t>
            </a:r>
            <a:endParaRPr sz="924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64208" y="5106423"/>
            <a:ext cx="90752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5" dirty="0">
                <a:latin typeface="Arial"/>
                <a:cs typeface="Arial"/>
              </a:rPr>
              <a:t>2</a:t>
            </a:r>
            <a:endParaRPr sz="924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56838" y="5106423"/>
            <a:ext cx="90752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5" dirty="0">
                <a:latin typeface="Arial"/>
                <a:cs typeface="Arial"/>
              </a:rPr>
              <a:t>3</a:t>
            </a:r>
            <a:endParaRPr sz="924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33985" y="5106423"/>
            <a:ext cx="90752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5" dirty="0">
                <a:latin typeface="Arial"/>
                <a:cs typeface="Arial"/>
              </a:rPr>
              <a:t>6</a:t>
            </a:r>
            <a:endParaRPr sz="924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26613" y="5106423"/>
            <a:ext cx="90752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5" dirty="0">
                <a:latin typeface="Arial"/>
                <a:cs typeface="Arial"/>
              </a:rPr>
              <a:t>7</a:t>
            </a:r>
            <a:endParaRPr sz="924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19243" y="5106423"/>
            <a:ext cx="90752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5" dirty="0">
                <a:latin typeface="Arial"/>
                <a:cs typeface="Arial"/>
              </a:rPr>
              <a:t>8</a:t>
            </a:r>
            <a:endParaRPr sz="924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111871" y="5106423"/>
            <a:ext cx="719226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268546" algn="l"/>
                <a:tab pos="561168" algn="l"/>
              </a:tabLst>
            </a:pPr>
            <a:r>
              <a:rPr sz="924" spc="5" dirty="0">
                <a:latin typeface="Arial"/>
                <a:cs typeface="Arial"/>
              </a:rPr>
              <a:t>9	</a:t>
            </a:r>
            <a:r>
              <a:rPr sz="924" spc="53" dirty="0">
                <a:latin typeface="Arial"/>
                <a:cs typeface="Arial"/>
              </a:rPr>
              <a:t>1</a:t>
            </a:r>
            <a:r>
              <a:rPr sz="924" spc="5" dirty="0">
                <a:latin typeface="Arial"/>
                <a:cs typeface="Arial"/>
              </a:rPr>
              <a:t>0</a:t>
            </a:r>
            <a:r>
              <a:rPr sz="924" dirty="0">
                <a:latin typeface="Arial"/>
                <a:cs typeface="Arial"/>
              </a:rPr>
              <a:t>	</a:t>
            </a:r>
            <a:r>
              <a:rPr sz="924" spc="53" dirty="0">
                <a:latin typeface="Arial"/>
                <a:cs typeface="Arial"/>
              </a:rPr>
              <a:t>11</a:t>
            </a:r>
            <a:endParaRPr sz="924">
              <a:latin typeface="Arial"/>
              <a:cs typeface="Arial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1378021" y="4871884"/>
          <a:ext cx="4691944" cy="2315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26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8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26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26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26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26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9189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262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9262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9337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9263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9188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9262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9262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9263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9263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223735">
                <a:tc>
                  <a:txBody>
                    <a:bodyPr/>
                    <a:lstStyle/>
                    <a:p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491">
                      <a:solidFill>
                        <a:srgbClr val="000000"/>
                      </a:solidFill>
                      <a:prstDash val="solid"/>
                    </a:lnL>
                    <a:lnR w="7492">
                      <a:solidFill>
                        <a:srgbClr val="000000"/>
                      </a:solidFill>
                      <a:prstDash val="solid"/>
                    </a:lnR>
                    <a:lnT w="7491">
                      <a:solidFill>
                        <a:srgbClr val="000000"/>
                      </a:solidFill>
                      <a:prstDash val="solid"/>
                    </a:lnT>
                    <a:lnB w="74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900" spc="50" dirty="0">
                          <a:latin typeface="Arial"/>
                          <a:cs typeface="Arial"/>
                        </a:rPr>
                        <a:t>65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492">
                      <a:solidFill>
                        <a:srgbClr val="000000"/>
                      </a:solidFill>
                      <a:prstDash val="solid"/>
                    </a:lnL>
                    <a:lnR w="7491">
                      <a:solidFill>
                        <a:srgbClr val="000000"/>
                      </a:solidFill>
                      <a:prstDash val="solid"/>
                    </a:lnR>
                    <a:lnT w="7492">
                      <a:solidFill>
                        <a:srgbClr val="000000"/>
                      </a:solidFill>
                      <a:prstDash val="solid"/>
                    </a:lnT>
                    <a:lnB w="74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900" spc="50" dirty="0">
                          <a:latin typeface="Arial"/>
                          <a:cs typeface="Arial"/>
                        </a:rPr>
                        <a:t>31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491">
                      <a:solidFill>
                        <a:srgbClr val="000000"/>
                      </a:solidFill>
                      <a:prstDash val="solid"/>
                    </a:lnL>
                    <a:lnR w="7491">
                      <a:solidFill>
                        <a:srgbClr val="000000"/>
                      </a:solidFill>
                      <a:prstDash val="solid"/>
                    </a:lnR>
                    <a:lnT w="7491">
                      <a:solidFill>
                        <a:srgbClr val="000000"/>
                      </a:solidFill>
                      <a:prstDash val="solid"/>
                    </a:lnT>
                    <a:lnB w="74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900" spc="50" dirty="0">
                          <a:latin typeface="Arial"/>
                          <a:cs typeface="Arial"/>
                        </a:rPr>
                        <a:t>32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491">
                      <a:solidFill>
                        <a:srgbClr val="000000"/>
                      </a:solidFill>
                      <a:prstDash val="solid"/>
                    </a:lnL>
                    <a:lnR w="7491">
                      <a:solidFill>
                        <a:srgbClr val="000000"/>
                      </a:solidFill>
                      <a:prstDash val="solid"/>
                    </a:lnR>
                    <a:lnT w="7491">
                      <a:solidFill>
                        <a:srgbClr val="000000"/>
                      </a:solidFill>
                      <a:prstDash val="solid"/>
                    </a:lnT>
                    <a:lnB w="74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900" spc="50" dirty="0">
                          <a:latin typeface="Arial"/>
                          <a:cs typeface="Arial"/>
                        </a:rPr>
                        <a:t>26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491">
                      <a:solidFill>
                        <a:srgbClr val="000000"/>
                      </a:solidFill>
                      <a:prstDash val="solid"/>
                    </a:lnL>
                    <a:lnR w="7491">
                      <a:solidFill>
                        <a:srgbClr val="000000"/>
                      </a:solidFill>
                      <a:prstDash val="solid"/>
                    </a:lnR>
                    <a:lnT w="7491">
                      <a:solidFill>
                        <a:srgbClr val="000000"/>
                      </a:solidFill>
                      <a:prstDash val="solid"/>
                    </a:lnT>
                    <a:lnB w="74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900" spc="50" dirty="0">
                          <a:latin typeface="Arial"/>
                          <a:cs typeface="Arial"/>
                        </a:rPr>
                        <a:t>21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491">
                      <a:solidFill>
                        <a:srgbClr val="000000"/>
                      </a:solidFill>
                      <a:prstDash val="solid"/>
                    </a:lnL>
                    <a:lnR w="7492">
                      <a:solidFill>
                        <a:srgbClr val="000000"/>
                      </a:solidFill>
                      <a:prstDash val="solid"/>
                    </a:lnR>
                    <a:lnT w="7491">
                      <a:solidFill>
                        <a:srgbClr val="000000"/>
                      </a:solidFill>
                      <a:prstDash val="solid"/>
                    </a:lnT>
                    <a:lnB w="74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900" spc="50" dirty="0">
                          <a:latin typeface="Arial"/>
                          <a:cs typeface="Arial"/>
                        </a:rPr>
                        <a:t>19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492">
                      <a:solidFill>
                        <a:srgbClr val="000000"/>
                      </a:solidFill>
                      <a:prstDash val="solid"/>
                    </a:lnL>
                    <a:lnR w="7491">
                      <a:solidFill>
                        <a:srgbClr val="000000"/>
                      </a:solidFill>
                      <a:prstDash val="solid"/>
                    </a:lnR>
                    <a:lnT w="7492">
                      <a:solidFill>
                        <a:srgbClr val="000000"/>
                      </a:solidFill>
                      <a:prstDash val="solid"/>
                    </a:lnT>
                    <a:lnB w="74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900" spc="50" dirty="0">
                          <a:latin typeface="Arial"/>
                          <a:cs typeface="Arial"/>
                        </a:rPr>
                        <a:t>68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491">
                      <a:solidFill>
                        <a:srgbClr val="000000"/>
                      </a:solidFill>
                      <a:prstDash val="solid"/>
                    </a:lnL>
                    <a:lnR w="7491">
                      <a:solidFill>
                        <a:srgbClr val="000000"/>
                      </a:solidFill>
                      <a:prstDash val="solid"/>
                    </a:lnR>
                    <a:lnT w="7491">
                      <a:solidFill>
                        <a:srgbClr val="000000"/>
                      </a:solidFill>
                      <a:prstDash val="solid"/>
                    </a:lnT>
                    <a:lnB w="74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900" spc="50" dirty="0">
                          <a:latin typeface="Arial"/>
                          <a:cs typeface="Arial"/>
                        </a:rPr>
                        <a:t>13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491">
                      <a:solidFill>
                        <a:srgbClr val="000000"/>
                      </a:solidFill>
                      <a:prstDash val="solid"/>
                    </a:lnL>
                    <a:lnR w="7491">
                      <a:solidFill>
                        <a:srgbClr val="000000"/>
                      </a:solidFill>
                      <a:prstDash val="solid"/>
                    </a:lnR>
                    <a:lnT w="7491">
                      <a:solidFill>
                        <a:srgbClr val="000000"/>
                      </a:solidFill>
                      <a:prstDash val="solid"/>
                    </a:lnT>
                    <a:lnB w="74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900" spc="50" dirty="0">
                          <a:latin typeface="Arial"/>
                          <a:cs typeface="Arial"/>
                        </a:rPr>
                        <a:t>24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491">
                      <a:solidFill>
                        <a:srgbClr val="000000"/>
                      </a:solidFill>
                      <a:prstDash val="solid"/>
                    </a:lnL>
                    <a:lnR w="7491">
                      <a:solidFill>
                        <a:srgbClr val="000000"/>
                      </a:solidFill>
                      <a:prstDash val="solid"/>
                    </a:lnR>
                    <a:lnT w="7491">
                      <a:solidFill>
                        <a:srgbClr val="000000"/>
                      </a:solidFill>
                      <a:prstDash val="solid"/>
                    </a:lnT>
                    <a:lnB w="74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900" spc="55" dirty="0">
                          <a:latin typeface="Arial"/>
                          <a:cs typeface="Arial"/>
                        </a:rPr>
                        <a:t>15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491">
                      <a:solidFill>
                        <a:srgbClr val="000000"/>
                      </a:solidFill>
                      <a:prstDash val="solid"/>
                    </a:lnL>
                    <a:lnR w="7492">
                      <a:solidFill>
                        <a:srgbClr val="000000"/>
                      </a:solidFill>
                      <a:prstDash val="solid"/>
                    </a:lnR>
                    <a:lnT w="7491">
                      <a:solidFill>
                        <a:srgbClr val="000000"/>
                      </a:solidFill>
                      <a:prstDash val="solid"/>
                    </a:lnT>
                    <a:lnB w="74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900" spc="55" dirty="0">
                          <a:latin typeface="Arial"/>
                          <a:cs typeface="Arial"/>
                        </a:rPr>
                        <a:t>14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492">
                      <a:solidFill>
                        <a:srgbClr val="000000"/>
                      </a:solidFill>
                      <a:prstDash val="solid"/>
                    </a:lnL>
                    <a:lnR w="7491">
                      <a:solidFill>
                        <a:srgbClr val="000000"/>
                      </a:solidFill>
                      <a:prstDash val="solid"/>
                    </a:lnR>
                    <a:lnT w="7492">
                      <a:solidFill>
                        <a:srgbClr val="000000"/>
                      </a:solidFill>
                      <a:prstDash val="solid"/>
                    </a:lnT>
                    <a:lnB w="74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900" spc="50" dirty="0">
                          <a:latin typeface="Arial"/>
                          <a:cs typeface="Arial"/>
                        </a:rPr>
                        <a:t>16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491">
                      <a:solidFill>
                        <a:srgbClr val="000000"/>
                      </a:solidFill>
                      <a:prstDash val="solid"/>
                    </a:lnL>
                    <a:lnR w="7491">
                      <a:solidFill>
                        <a:srgbClr val="000000"/>
                      </a:solidFill>
                      <a:prstDash val="solid"/>
                    </a:lnR>
                    <a:lnT w="7491">
                      <a:solidFill>
                        <a:srgbClr val="000000"/>
                      </a:solidFill>
                      <a:prstDash val="solid"/>
                    </a:lnT>
                    <a:lnB w="74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5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491">
                      <a:solidFill>
                        <a:srgbClr val="000000"/>
                      </a:solidFill>
                      <a:prstDash val="solid"/>
                    </a:lnL>
                    <a:lnR w="7491">
                      <a:solidFill>
                        <a:srgbClr val="000000"/>
                      </a:solidFill>
                      <a:prstDash val="solid"/>
                    </a:lnR>
                    <a:lnT w="7491">
                      <a:solidFill>
                        <a:srgbClr val="000000"/>
                      </a:solidFill>
                      <a:prstDash val="solid"/>
                    </a:lnT>
                    <a:lnB w="74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900" spc="50" dirty="0">
                          <a:latin typeface="Arial"/>
                          <a:cs typeface="Arial"/>
                        </a:rPr>
                        <a:t>70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491">
                      <a:solidFill>
                        <a:srgbClr val="000000"/>
                      </a:solidFill>
                      <a:prstDash val="solid"/>
                    </a:lnL>
                    <a:lnR w="7491">
                      <a:solidFill>
                        <a:srgbClr val="000000"/>
                      </a:solidFill>
                      <a:prstDash val="solid"/>
                    </a:lnR>
                    <a:lnT w="7491">
                      <a:solidFill>
                        <a:srgbClr val="000000"/>
                      </a:solidFill>
                      <a:prstDash val="solid"/>
                    </a:lnT>
                    <a:lnB w="74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900" spc="50" dirty="0">
                          <a:latin typeface="Arial"/>
                          <a:cs typeface="Arial"/>
                        </a:rPr>
                        <a:t>12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491">
                      <a:solidFill>
                        <a:srgbClr val="000000"/>
                      </a:solidFill>
                      <a:prstDash val="solid"/>
                    </a:lnL>
                    <a:lnR w="7491">
                      <a:solidFill>
                        <a:srgbClr val="000000"/>
                      </a:solidFill>
                      <a:prstDash val="solid"/>
                    </a:lnR>
                    <a:lnT w="7491">
                      <a:solidFill>
                        <a:srgbClr val="000000"/>
                      </a:solidFill>
                      <a:prstDash val="solid"/>
                    </a:lnT>
                    <a:lnB w="7491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object 11"/>
          <p:cNvSpPr txBox="1"/>
          <p:nvPr/>
        </p:nvSpPr>
        <p:spPr>
          <a:xfrm>
            <a:off x="4941605" y="5117535"/>
            <a:ext cx="105815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315464" algn="l"/>
                <a:tab pos="609321" algn="l"/>
                <a:tab pos="901944" algn="l"/>
              </a:tabLst>
            </a:pPr>
            <a:r>
              <a:rPr sz="924" spc="49" dirty="0">
                <a:latin typeface="Arial"/>
                <a:cs typeface="Arial"/>
              </a:rPr>
              <a:t>1</a:t>
            </a:r>
            <a:r>
              <a:rPr sz="924" spc="5" dirty="0">
                <a:latin typeface="Arial"/>
                <a:cs typeface="Arial"/>
              </a:rPr>
              <a:t>2</a:t>
            </a:r>
            <a:r>
              <a:rPr sz="924" dirty="0">
                <a:latin typeface="Arial"/>
                <a:cs typeface="Arial"/>
              </a:rPr>
              <a:t>	</a:t>
            </a:r>
            <a:r>
              <a:rPr sz="924" spc="53" dirty="0">
                <a:latin typeface="Arial"/>
                <a:cs typeface="Arial"/>
              </a:rPr>
              <a:t>1</a:t>
            </a:r>
            <a:r>
              <a:rPr sz="924" spc="5" dirty="0">
                <a:latin typeface="Arial"/>
                <a:cs typeface="Arial"/>
              </a:rPr>
              <a:t>3</a:t>
            </a:r>
            <a:r>
              <a:rPr sz="924" dirty="0">
                <a:latin typeface="Arial"/>
                <a:cs typeface="Arial"/>
              </a:rPr>
              <a:t>	</a:t>
            </a:r>
            <a:r>
              <a:rPr sz="924" spc="49" dirty="0">
                <a:latin typeface="Arial"/>
                <a:cs typeface="Arial"/>
              </a:rPr>
              <a:t>1</a:t>
            </a:r>
            <a:r>
              <a:rPr sz="924" spc="5" dirty="0">
                <a:latin typeface="Arial"/>
                <a:cs typeface="Arial"/>
              </a:rPr>
              <a:t>4</a:t>
            </a:r>
            <a:r>
              <a:rPr sz="924" dirty="0">
                <a:latin typeface="Arial"/>
                <a:cs typeface="Arial"/>
              </a:rPr>
              <a:t>	</a:t>
            </a:r>
            <a:r>
              <a:rPr sz="924" spc="49" dirty="0">
                <a:latin typeface="Arial"/>
                <a:cs typeface="Arial"/>
              </a:rPr>
              <a:t>15</a:t>
            </a:r>
            <a:endParaRPr sz="924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52267" y="868857"/>
            <a:ext cx="4853693" cy="36279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tabLst>
                <a:tab pos="3903484" algn="l"/>
              </a:tabLst>
            </a:pPr>
            <a:r>
              <a:rPr sz="1069" spc="10" dirty="0">
                <a:latin typeface="Times New Roman"/>
                <a:cs typeface="Times New Roman"/>
              </a:rPr>
              <a:t>CS301 –</a:t>
            </a:r>
            <a:r>
              <a:rPr sz="1069" spc="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Data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	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30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1556">
              <a:latin typeface="Times New Roman"/>
              <a:cs typeface="Times New Roman"/>
            </a:endParaRPr>
          </a:p>
          <a:p>
            <a:pPr marL="12347" marR="6791" algn="just">
              <a:lnSpc>
                <a:spcPct val="115500"/>
              </a:lnSpc>
              <a:spcBef>
                <a:spcPts val="5"/>
              </a:spcBef>
            </a:pPr>
            <a:r>
              <a:rPr sz="1069" spc="10" dirty="0">
                <a:latin typeface="Times New Roman"/>
                <a:cs typeface="Times New Roman"/>
              </a:rPr>
              <a:t>case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leaf </a:t>
            </a:r>
            <a:r>
              <a:rPr sz="1069" spc="5" dirty="0">
                <a:latin typeface="Times New Roman"/>
                <a:cs typeface="Times New Roman"/>
              </a:rPr>
              <a:t>node) or log</a:t>
            </a:r>
            <a:r>
              <a:rPr sz="1604" spc="7" baseline="-12626" dirty="0">
                <a:latin typeface="Times New Roman"/>
                <a:cs typeface="Times New Roman"/>
              </a:rPr>
              <a:t>2</a:t>
            </a:r>
            <a:r>
              <a:rPr sz="1069" spc="5" dirty="0">
                <a:latin typeface="Times New Roman"/>
                <a:cs typeface="Times New Roman"/>
              </a:rPr>
              <a:t>N </a:t>
            </a:r>
            <a:r>
              <a:rPr sz="1069" dirty="0">
                <a:latin typeface="Times New Roman"/>
                <a:cs typeface="Times New Roman"/>
              </a:rPr>
              <a:t>(if </a:t>
            </a:r>
            <a:r>
              <a:rPr sz="1069" spc="10" dirty="0">
                <a:latin typeface="Times New Roman"/>
                <a:cs typeface="Times New Roman"/>
              </a:rPr>
              <a:t>new key </a:t>
            </a:r>
            <a:r>
              <a:rPr sz="1069" spc="5" dirty="0">
                <a:latin typeface="Times New Roman"/>
                <a:cs typeface="Times New Roman"/>
              </a:rPr>
              <a:t>percolates all </a:t>
            </a:r>
            <a:r>
              <a:rPr sz="1069" spc="10" dirty="0">
                <a:latin typeface="Times New Roman"/>
                <a:cs typeface="Times New Roman"/>
              </a:rPr>
              <a:t>the way up </a:t>
            </a:r>
            <a:r>
              <a:rPr sz="1069" spc="5" dirty="0">
                <a:latin typeface="Times New Roman"/>
                <a:cs typeface="Times New Roman"/>
              </a:rPr>
              <a:t>to the root node).  </a:t>
            </a:r>
            <a:r>
              <a:rPr sz="1069" spc="10" dirty="0">
                <a:latin typeface="Times New Roman"/>
                <a:cs typeface="Times New Roman"/>
              </a:rPr>
              <a:t>For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whole </a:t>
            </a:r>
            <a:r>
              <a:rPr sz="1069" spc="5" dirty="0">
                <a:latin typeface="Times New Roman"/>
                <a:cs typeface="Times New Roman"/>
              </a:rPr>
              <a:t>tree,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worst </a:t>
            </a:r>
            <a:r>
              <a:rPr sz="1069" spc="10" dirty="0">
                <a:latin typeface="Times New Roman"/>
                <a:cs typeface="Times New Roman"/>
              </a:rPr>
              <a:t>time for </a:t>
            </a:r>
            <a:r>
              <a:rPr sz="1069" spc="19" dirty="0">
                <a:latin typeface="Times New Roman"/>
                <a:cs typeface="Times New Roman"/>
              </a:rPr>
              <a:t>N </a:t>
            </a:r>
            <a:r>
              <a:rPr sz="1069" spc="10" dirty="0">
                <a:latin typeface="Times New Roman"/>
                <a:cs typeface="Times New Roman"/>
              </a:rPr>
              <a:t>keys would be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Nlog</a:t>
            </a:r>
            <a:r>
              <a:rPr sz="1385" spc="15" baseline="-14619" dirty="0">
                <a:latin typeface="Times New Roman"/>
                <a:cs typeface="Times New Roman"/>
              </a:rPr>
              <a:t>2</a:t>
            </a:r>
            <a:r>
              <a:rPr sz="1069" spc="10" dirty="0">
                <a:latin typeface="Times New Roman"/>
                <a:cs typeface="Times New Roman"/>
              </a:rPr>
              <a:t>N</a:t>
            </a:r>
            <a:r>
              <a:rPr sz="1069" i="1" spc="10" dirty="0">
                <a:latin typeface="Times New Roman"/>
                <a:cs typeface="Times New Roman"/>
              </a:rPr>
              <a:t>.</a:t>
            </a:r>
            <a:endParaRPr sz="1069">
              <a:latin typeface="Times New Roman"/>
              <a:cs typeface="Times New Roman"/>
            </a:endParaRPr>
          </a:p>
          <a:p>
            <a:pPr marL="12347" marR="6791" algn="just">
              <a:lnSpc>
                <a:spcPct val="106600"/>
              </a:lnSpc>
              <a:spcBef>
                <a:spcPts val="87"/>
              </a:spcBef>
            </a:pPr>
            <a:r>
              <a:rPr sz="1069" spc="10" dirty="0">
                <a:latin typeface="Times New Roman"/>
                <a:cs typeface="Times New Roman"/>
              </a:rPr>
              <a:t>Next point </a:t>
            </a:r>
            <a:r>
              <a:rPr sz="1069" spc="5" dirty="0">
                <a:latin typeface="Times New Roman"/>
                <a:cs typeface="Times New Roman"/>
              </a:rPr>
              <a:t>tells about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possibility of reducing the </a:t>
            </a:r>
            <a:r>
              <a:rPr sz="1069" spc="10" dirty="0">
                <a:latin typeface="Times New Roman"/>
                <a:cs typeface="Times New Roman"/>
              </a:rPr>
              <a:t>time from Nlog</a:t>
            </a:r>
            <a:r>
              <a:rPr sz="1385" spc="15" baseline="-14619" dirty="0">
                <a:latin typeface="Times New Roman"/>
                <a:cs typeface="Times New Roman"/>
              </a:rPr>
              <a:t>2</a:t>
            </a:r>
            <a:r>
              <a:rPr sz="1069" spc="10" dirty="0">
                <a:latin typeface="Times New Roman"/>
                <a:cs typeface="Times New Roman"/>
              </a:rPr>
              <a:t>N and </a:t>
            </a:r>
            <a:r>
              <a:rPr sz="1069" spc="5" dirty="0">
                <a:latin typeface="Times New Roman"/>
                <a:cs typeface="Times New Roman"/>
              </a:rPr>
              <a:t>it </a:t>
            </a:r>
            <a:r>
              <a:rPr sz="1069" spc="10" dirty="0">
                <a:latin typeface="Times New Roman"/>
                <a:cs typeface="Times New Roman"/>
              </a:rPr>
              <a:t>can </a:t>
            </a:r>
            <a:r>
              <a:rPr sz="1069" spc="5" dirty="0">
                <a:latin typeface="Times New Roman"/>
                <a:cs typeface="Times New Roman"/>
              </a:rPr>
              <a:t>turn  out to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linear time. This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5" dirty="0">
                <a:latin typeface="Times New Roman"/>
                <a:cs typeface="Times New Roman"/>
              </a:rPr>
              <a:t>our target and </a:t>
            </a:r>
            <a:r>
              <a:rPr sz="1069" spc="10" dirty="0">
                <a:latin typeface="Times New Roman"/>
                <a:cs typeface="Times New Roman"/>
              </a:rPr>
              <a:t>we want </a:t>
            </a:r>
            <a:r>
              <a:rPr sz="1069" spc="5" dirty="0">
                <a:latin typeface="Times New Roman"/>
                <a:cs typeface="Times New Roman"/>
              </a:rPr>
              <a:t>to achieve </a:t>
            </a:r>
            <a:r>
              <a:rPr sz="1069" dirty="0">
                <a:latin typeface="Times New Roman"/>
                <a:cs typeface="Times New Roman"/>
              </a:rPr>
              <a:t>it. </a:t>
            </a:r>
            <a:r>
              <a:rPr sz="1069" spc="10" dirty="0">
                <a:latin typeface="Times New Roman"/>
                <a:cs typeface="Times New Roman"/>
              </a:rPr>
              <a:t>Let’s </a:t>
            </a:r>
            <a:r>
              <a:rPr sz="1069" spc="5" dirty="0">
                <a:latin typeface="Times New Roman"/>
                <a:cs typeface="Times New Roman"/>
              </a:rPr>
              <a:t>talk </a:t>
            </a:r>
            <a:r>
              <a:rPr sz="1069" spc="10" dirty="0">
                <a:latin typeface="Times New Roman"/>
                <a:cs typeface="Times New Roman"/>
              </a:rPr>
              <a:t>about 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5" dirty="0">
                <a:latin typeface="Times New Roman"/>
                <a:cs typeface="Times New Roman"/>
              </a:rPr>
              <a:t>ways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achieve the </a:t>
            </a:r>
            <a:r>
              <a:rPr sz="1069" spc="5" dirty="0">
                <a:latin typeface="Times New Roman"/>
                <a:cs typeface="Times New Roman"/>
              </a:rPr>
              <a:t>linear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time.</a:t>
            </a:r>
            <a:endParaRPr sz="1069">
              <a:latin typeface="Times New Roman"/>
              <a:cs typeface="Times New Roman"/>
            </a:endParaRPr>
          </a:p>
          <a:p>
            <a:pPr marL="12347" indent="-617" algn="just">
              <a:lnSpc>
                <a:spcPts val="1249"/>
              </a:lnSpc>
            </a:pP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13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word</a:t>
            </a:r>
            <a:r>
              <a:rPr sz="1069" spc="141" dirty="0">
                <a:latin typeface="Times New Roman"/>
                <a:cs typeface="Times New Roman"/>
              </a:rPr>
              <a:t> </a:t>
            </a:r>
            <a:r>
              <a:rPr sz="1069" i="1" spc="5" dirty="0">
                <a:latin typeface="Times New Roman"/>
                <a:cs typeface="Times New Roman"/>
              </a:rPr>
              <a:t>percolate</a:t>
            </a:r>
            <a:r>
              <a:rPr sz="1069" i="1" spc="131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above</a:t>
            </a:r>
            <a:r>
              <a:rPr sz="1069" spc="141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means</a:t>
            </a:r>
            <a:r>
              <a:rPr sz="1069" spc="13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something</a:t>
            </a:r>
            <a:r>
              <a:rPr sz="1069" spc="136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is</a:t>
            </a:r>
            <a:r>
              <a:rPr sz="1069" spc="136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going</a:t>
            </a:r>
            <a:r>
              <a:rPr sz="1069" spc="13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upward</a:t>
            </a:r>
            <a:r>
              <a:rPr sz="1069" spc="13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from</a:t>
            </a:r>
            <a:r>
              <a:rPr sz="1069" spc="111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downward.</a:t>
            </a:r>
            <a:r>
              <a:rPr sz="1069" spc="136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This</a:t>
            </a: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300"/>
              </a:lnSpc>
              <a:spcBef>
                <a:spcPts val="10"/>
              </a:spcBef>
            </a:pPr>
            <a:r>
              <a:rPr sz="1069" spc="5" dirty="0">
                <a:latin typeface="Times New Roman"/>
                <a:cs typeface="Times New Roman"/>
              </a:rPr>
              <a:t>terminology is </a:t>
            </a:r>
            <a:r>
              <a:rPr sz="1069" spc="10" dirty="0">
                <a:latin typeface="Times New Roman"/>
                <a:cs typeface="Times New Roman"/>
              </a:rPr>
              <a:t>coming from </a:t>
            </a:r>
            <a:r>
              <a:rPr sz="1069" spc="5" dirty="0">
                <a:latin typeface="Times New Roman"/>
                <a:cs typeface="Times New Roman"/>
              </a:rPr>
              <a:t>coffee </a:t>
            </a:r>
            <a:r>
              <a:rPr sz="1069" spc="10" dirty="0">
                <a:latin typeface="Times New Roman"/>
                <a:cs typeface="Times New Roman"/>
              </a:rPr>
              <a:t>maker, where the hot </a:t>
            </a:r>
            <a:r>
              <a:rPr sz="1069" spc="5" dirty="0">
                <a:latin typeface="Times New Roman"/>
                <a:cs typeface="Times New Roman"/>
              </a:rPr>
              <a:t>water </a:t>
            </a:r>
            <a:r>
              <a:rPr sz="1069" spc="10" dirty="0">
                <a:latin typeface="Times New Roman"/>
                <a:cs typeface="Times New Roman"/>
              </a:rPr>
              <a:t>moves upwards. </a:t>
            </a:r>
            <a:r>
              <a:rPr sz="1069" spc="5" dirty="0">
                <a:latin typeface="Times New Roman"/>
                <a:cs typeface="Times New Roman"/>
              </a:rPr>
              <a:t>This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phenomenon </a:t>
            </a:r>
            <a:r>
              <a:rPr sz="1069" spc="5" dirty="0">
                <a:latin typeface="Times New Roman"/>
                <a:cs typeface="Times New Roman"/>
              </a:rPr>
              <a:t>happens at the time of insertion. </a:t>
            </a:r>
            <a:r>
              <a:rPr sz="1069" spc="19" dirty="0">
                <a:latin typeface="Times New Roman"/>
                <a:cs typeface="Times New Roman"/>
              </a:rPr>
              <a:t>On </a:t>
            </a:r>
            <a:r>
              <a:rPr sz="1069" spc="5" dirty="0">
                <a:latin typeface="Times New Roman"/>
                <a:cs typeface="Times New Roman"/>
              </a:rPr>
              <a:t>the contrary, in delete operation, </a:t>
            </a:r>
            <a:r>
              <a:rPr sz="1069" spc="10" dirty="0">
                <a:latin typeface="Times New Roman"/>
                <a:cs typeface="Times New Roman"/>
              </a:rPr>
              <a:t>the  </a:t>
            </a:r>
            <a:r>
              <a:rPr sz="1069" spc="5" dirty="0">
                <a:latin typeface="Times New Roman"/>
                <a:cs typeface="Times New Roman"/>
              </a:rPr>
              <a:t>hole </a:t>
            </a:r>
            <a:r>
              <a:rPr sz="1069" spc="10" dirty="0">
                <a:latin typeface="Times New Roman"/>
                <a:cs typeface="Times New Roman"/>
              </a:rPr>
              <a:t>moves </a:t>
            </a:r>
            <a:r>
              <a:rPr sz="1069" spc="5" dirty="0">
                <a:latin typeface="Times New Roman"/>
                <a:cs typeface="Times New Roman"/>
              </a:rPr>
              <a:t>towards </a:t>
            </a:r>
            <a:r>
              <a:rPr sz="1069" spc="10" dirty="0">
                <a:latin typeface="Times New Roman"/>
                <a:cs typeface="Times New Roman"/>
              </a:rPr>
              <a:t>the bottom of </a:t>
            </a:r>
            <a:r>
              <a:rPr sz="1069" spc="5" dirty="0">
                <a:latin typeface="Times New Roman"/>
                <a:cs typeface="Times New Roman"/>
              </a:rPr>
              <a:t>the tree. </a:t>
            </a:r>
            <a:r>
              <a:rPr sz="1069" spc="15" dirty="0">
                <a:latin typeface="Times New Roman"/>
                <a:cs typeface="Times New Roman"/>
              </a:rPr>
              <a:t>You </a:t>
            </a:r>
            <a:r>
              <a:rPr sz="1069" spc="5" dirty="0">
                <a:latin typeface="Times New Roman"/>
                <a:cs typeface="Times New Roman"/>
              </a:rPr>
              <a:t>must </a:t>
            </a:r>
            <a:r>
              <a:rPr sz="1069" spc="10" dirty="0">
                <a:latin typeface="Times New Roman"/>
                <a:cs typeface="Times New Roman"/>
              </a:rPr>
              <a:t>be remembering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5" dirty="0">
                <a:latin typeface="Times New Roman"/>
                <a:cs typeface="Times New Roman"/>
              </a:rPr>
              <a:t>we  </a:t>
            </a:r>
            <a:r>
              <a:rPr sz="1069" spc="5" dirty="0">
                <a:latin typeface="Times New Roman"/>
                <a:cs typeface="Times New Roman"/>
              </a:rPr>
              <a:t>discussed </a:t>
            </a:r>
            <a:r>
              <a:rPr sz="1069" spc="10" dirty="0">
                <a:latin typeface="Times New Roman"/>
                <a:cs typeface="Times New Roman"/>
              </a:rPr>
              <a:t>about </a:t>
            </a:r>
            <a:r>
              <a:rPr sz="1069" spc="5" dirty="0">
                <a:latin typeface="Times New Roman"/>
                <a:cs typeface="Times New Roman"/>
              </a:rPr>
              <a:t>insertion </a:t>
            </a:r>
            <a:r>
              <a:rPr sz="1069" spc="10" dirty="0">
                <a:latin typeface="Times New Roman"/>
                <a:cs typeface="Times New Roman"/>
              </a:rPr>
              <a:t>in the heap without making exchanges and </a:t>
            </a:r>
            <a:r>
              <a:rPr sz="1069" spc="5" dirty="0">
                <a:latin typeface="Times New Roman"/>
                <a:cs typeface="Times New Roman"/>
              </a:rPr>
              <a:t>by finding </a:t>
            </a:r>
            <a:r>
              <a:rPr sz="1069" spc="10" dirty="0">
                <a:latin typeface="Times New Roman"/>
                <a:cs typeface="Times New Roman"/>
              </a:rPr>
              <a:t>the  </a:t>
            </a:r>
            <a:r>
              <a:rPr sz="1069" spc="5" dirty="0">
                <a:latin typeface="Times New Roman"/>
                <a:cs typeface="Times New Roman"/>
              </a:rPr>
              <a:t>destination position first before making </a:t>
            </a:r>
            <a:r>
              <a:rPr sz="1069" spc="10" dirty="0">
                <a:latin typeface="Times New Roman"/>
                <a:cs typeface="Times New Roman"/>
              </a:rPr>
              <a:t>any change. </a:t>
            </a:r>
            <a:r>
              <a:rPr sz="1069" spc="5" dirty="0">
                <a:latin typeface="Times New Roman"/>
                <a:cs typeface="Times New Roman"/>
              </a:rPr>
              <a:t>Similarly in case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spc="5" dirty="0">
                <a:latin typeface="Times New Roman"/>
                <a:cs typeface="Times New Roman"/>
              </a:rPr>
              <a:t>deletion, </a:t>
            </a:r>
            <a:r>
              <a:rPr sz="1069" spc="10" dirty="0">
                <a:latin typeface="Times New Roman"/>
                <a:cs typeface="Times New Roman"/>
              </a:rPr>
              <a:t>the  </a:t>
            </a:r>
            <a:r>
              <a:rPr sz="1069" spc="5" dirty="0">
                <a:latin typeface="Times New Roman"/>
                <a:cs typeface="Times New Roman"/>
              </a:rPr>
              <a:t>hole </a:t>
            </a:r>
            <a:r>
              <a:rPr sz="1069" spc="10" dirty="0">
                <a:latin typeface="Times New Roman"/>
                <a:cs typeface="Times New Roman"/>
              </a:rPr>
              <a:t>moves downward </a:t>
            </a:r>
            <a:r>
              <a:rPr sz="1069" spc="5" dirty="0">
                <a:latin typeface="Times New Roman"/>
                <a:cs typeface="Times New Roman"/>
              </a:rPr>
              <a:t>while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data </a:t>
            </a:r>
            <a:r>
              <a:rPr sz="1069" spc="10" dirty="0">
                <a:latin typeface="Times New Roman"/>
                <a:cs typeface="Times New Roman"/>
              </a:rPr>
              <a:t>moves upwards. Let’s </a:t>
            </a:r>
            <a:r>
              <a:rPr sz="1069" spc="5" dirty="0">
                <a:latin typeface="Times New Roman"/>
                <a:cs typeface="Times New Roman"/>
              </a:rPr>
              <a:t>write </a:t>
            </a:r>
            <a:r>
              <a:rPr sz="1069" spc="10" dirty="0">
                <a:latin typeface="Times New Roman"/>
                <a:cs typeface="Times New Roman"/>
              </a:rPr>
              <a:t>a method </a:t>
            </a:r>
            <a:r>
              <a:rPr sz="1069" spc="5" dirty="0">
                <a:latin typeface="Times New Roman"/>
                <a:cs typeface="Times New Roman"/>
              </a:rPr>
              <a:t>for </a:t>
            </a:r>
            <a:r>
              <a:rPr sz="1069" spc="10" dirty="0">
                <a:latin typeface="Times New Roman"/>
                <a:cs typeface="Times New Roman"/>
              </a:rPr>
              <a:t>the  </a:t>
            </a:r>
            <a:r>
              <a:rPr sz="1069" spc="5" dirty="0">
                <a:latin typeface="Times New Roman"/>
                <a:cs typeface="Times New Roman"/>
              </a:rPr>
              <a:t>delete </a:t>
            </a:r>
            <a:r>
              <a:rPr sz="1069" spc="10" dirty="0">
                <a:latin typeface="Times New Roman"/>
                <a:cs typeface="Times New Roman"/>
              </a:rPr>
              <a:t>operation </a:t>
            </a:r>
            <a:r>
              <a:rPr sz="1069" i="1" spc="10" dirty="0">
                <a:latin typeface="Times New Roman"/>
                <a:cs typeface="Times New Roman"/>
              </a:rPr>
              <a:t>percolateDown</a:t>
            </a:r>
            <a:r>
              <a:rPr sz="1069" spc="10" dirty="0">
                <a:latin typeface="Times New Roman"/>
                <a:cs typeface="Times New Roman"/>
              </a:rPr>
              <a:t>(</a:t>
            </a:r>
            <a:r>
              <a:rPr sz="1069" i="1" spc="10" dirty="0">
                <a:latin typeface="Times New Roman"/>
                <a:cs typeface="Times New Roman"/>
              </a:rPr>
              <a:t>p</a:t>
            </a:r>
            <a:r>
              <a:rPr sz="1069" spc="10" dirty="0">
                <a:latin typeface="Times New Roman"/>
                <a:cs typeface="Times New Roman"/>
              </a:rPr>
              <a:t>). </a:t>
            </a:r>
            <a:r>
              <a:rPr sz="1069" spc="5" dirty="0">
                <a:latin typeface="Times New Roman"/>
                <a:cs typeface="Times New Roman"/>
              </a:rPr>
              <a:t>This </a:t>
            </a:r>
            <a:r>
              <a:rPr sz="1069" spc="10" dirty="0">
                <a:latin typeface="Times New Roman"/>
                <a:cs typeface="Times New Roman"/>
              </a:rPr>
              <a:t>method </a:t>
            </a:r>
            <a:r>
              <a:rPr sz="1069" spc="5" dirty="0">
                <a:latin typeface="Times New Roman"/>
                <a:cs typeface="Times New Roman"/>
              </a:rPr>
              <a:t>will find </a:t>
            </a:r>
            <a:r>
              <a:rPr sz="1069" spc="10" dirty="0">
                <a:latin typeface="Times New Roman"/>
                <a:cs typeface="Times New Roman"/>
              </a:rPr>
              <a:t>which </a:t>
            </a:r>
            <a:r>
              <a:rPr sz="1069" spc="5" dirty="0">
                <a:latin typeface="Times New Roman"/>
                <a:cs typeface="Times New Roman"/>
              </a:rPr>
              <a:t>child of the hole will  </a:t>
            </a:r>
            <a:r>
              <a:rPr sz="1069" spc="10" dirty="0">
                <a:latin typeface="Times New Roman"/>
                <a:cs typeface="Times New Roman"/>
              </a:rPr>
              <a:t>be moved upwards and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movement </a:t>
            </a:r>
            <a:r>
              <a:rPr sz="1069" spc="5" dirty="0">
                <a:latin typeface="Times New Roman"/>
                <a:cs typeface="Times New Roman"/>
              </a:rPr>
              <a:t>of hole to the </a:t>
            </a:r>
            <a:r>
              <a:rPr sz="1069" spc="10" dirty="0">
                <a:latin typeface="Times New Roman"/>
                <a:cs typeface="Times New Roman"/>
              </a:rPr>
              <a:t>bottom of </a:t>
            </a:r>
            <a:r>
              <a:rPr sz="1069" spc="5" dirty="0">
                <a:latin typeface="Times New Roman"/>
                <a:cs typeface="Times New Roman"/>
              </a:rPr>
              <a:t>the</a:t>
            </a:r>
            <a:r>
              <a:rPr sz="1069" spc="1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tree.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9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marR="8643" algn="just">
              <a:lnSpc>
                <a:spcPts val="1254"/>
              </a:lnSpc>
            </a:pP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will see, </a:t>
            </a:r>
            <a:r>
              <a:rPr sz="1069" spc="5" dirty="0">
                <a:latin typeface="Times New Roman"/>
                <a:cs typeface="Times New Roman"/>
              </a:rPr>
              <a:t>using this method, </a:t>
            </a:r>
            <a:r>
              <a:rPr sz="1069" spc="15" dirty="0">
                <a:latin typeface="Times New Roman"/>
                <a:cs typeface="Times New Roman"/>
              </a:rPr>
              <a:t>how </a:t>
            </a:r>
            <a:r>
              <a:rPr sz="1069" spc="5" dirty="0">
                <a:latin typeface="Times New Roman"/>
                <a:cs typeface="Times New Roman"/>
              </a:rPr>
              <a:t>can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built </a:t>
            </a:r>
            <a:r>
              <a:rPr sz="1069" spc="10" dirty="0">
                <a:latin typeface="Times New Roman"/>
                <a:cs typeface="Times New Roman"/>
              </a:rPr>
              <a:t>a heap </a:t>
            </a:r>
            <a:r>
              <a:rPr sz="1069" spc="5" dirty="0">
                <a:latin typeface="Times New Roman"/>
                <a:cs typeface="Times New Roman"/>
              </a:rPr>
              <a:t>that will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10" dirty="0">
                <a:latin typeface="Times New Roman"/>
                <a:cs typeface="Times New Roman"/>
              </a:rPr>
              <a:t>take </a:t>
            </a:r>
            <a:r>
              <a:rPr sz="1069" spc="5" dirty="0">
                <a:latin typeface="Times New Roman"/>
                <a:cs typeface="Times New Roman"/>
              </a:rPr>
              <a:t>lesser time  than</a:t>
            </a:r>
            <a:r>
              <a:rPr sz="1069" spc="-4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Nlog</a:t>
            </a:r>
            <a:r>
              <a:rPr sz="1385" spc="15" baseline="-14619" dirty="0">
                <a:latin typeface="Times New Roman"/>
                <a:cs typeface="Times New Roman"/>
              </a:rPr>
              <a:t>2</a:t>
            </a:r>
            <a:r>
              <a:rPr sz="1069" spc="10" dirty="0">
                <a:latin typeface="Times New Roman"/>
                <a:cs typeface="Times New Roman"/>
              </a:rPr>
              <a:t>N.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49"/>
              </a:spcBef>
            </a:pPr>
            <a:endParaRPr sz="1361">
              <a:latin typeface="Times New Roman"/>
              <a:cs typeface="Times New Roman"/>
            </a:endParaRPr>
          </a:p>
          <a:p>
            <a:pPr marL="38893" algn="just"/>
            <a:r>
              <a:rPr sz="924" spc="24" dirty="0">
                <a:latin typeface="Arial"/>
                <a:cs typeface="Arial"/>
              </a:rPr>
              <a:t>Initial </a:t>
            </a:r>
            <a:r>
              <a:rPr sz="924" spc="29" dirty="0">
                <a:latin typeface="Arial"/>
                <a:cs typeface="Arial"/>
              </a:rPr>
              <a:t>data </a:t>
            </a:r>
            <a:r>
              <a:rPr sz="924" spc="15" dirty="0">
                <a:latin typeface="Arial"/>
                <a:cs typeface="Arial"/>
              </a:rPr>
              <a:t>(N </a:t>
            </a:r>
            <a:r>
              <a:rPr sz="924" spc="5" dirty="0">
                <a:latin typeface="Arial"/>
                <a:cs typeface="Arial"/>
              </a:rPr>
              <a:t>=</a:t>
            </a:r>
            <a:r>
              <a:rPr sz="924" spc="190" dirty="0">
                <a:latin typeface="Arial"/>
                <a:cs typeface="Arial"/>
              </a:rPr>
              <a:t> </a:t>
            </a:r>
            <a:r>
              <a:rPr sz="924" spc="49" dirty="0">
                <a:latin typeface="Arial"/>
                <a:cs typeface="Arial"/>
              </a:rPr>
              <a:t>15)</a:t>
            </a:r>
            <a:endParaRPr sz="924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539083" y="5106423"/>
            <a:ext cx="676010" cy="4531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64821" algn="ctr">
              <a:tabLst>
                <a:tab pos="291388" algn="l"/>
              </a:tabLst>
            </a:pPr>
            <a:r>
              <a:rPr sz="924" spc="5" dirty="0">
                <a:latin typeface="Arial"/>
                <a:cs typeface="Arial"/>
              </a:rPr>
              <a:t>4	5</a:t>
            </a:r>
            <a:endParaRPr sz="924">
              <a:latin typeface="Arial"/>
              <a:cs typeface="Arial"/>
            </a:endParaRPr>
          </a:p>
          <a:p>
            <a:pPr>
              <a:spcBef>
                <a:spcPts val="19"/>
              </a:spcBef>
            </a:pPr>
            <a:endParaRPr sz="924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069" b="1" spc="39" dirty="0">
                <a:latin typeface="Arial"/>
                <a:cs typeface="Arial"/>
              </a:rPr>
              <a:t>Fig</a:t>
            </a:r>
            <a:r>
              <a:rPr sz="1069" b="1" spc="19" dirty="0">
                <a:latin typeface="Arial"/>
                <a:cs typeface="Arial"/>
              </a:rPr>
              <a:t> </a:t>
            </a:r>
            <a:r>
              <a:rPr sz="1069" b="1" spc="58" dirty="0">
                <a:latin typeface="Arial"/>
                <a:cs typeface="Arial"/>
              </a:rPr>
              <a:t>30.11</a:t>
            </a:r>
            <a:endParaRPr sz="1069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52292" y="5730000"/>
            <a:ext cx="4853693" cy="19360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lnSpc>
                <a:spcPts val="1254"/>
              </a:lnSpc>
            </a:pPr>
            <a:r>
              <a:rPr sz="1069" spc="15" dirty="0">
                <a:latin typeface="Times New Roman"/>
                <a:cs typeface="Times New Roman"/>
              </a:rPr>
              <a:t>As</a:t>
            </a:r>
            <a:r>
              <a:rPr sz="1069" spc="160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shown</a:t>
            </a:r>
            <a:r>
              <a:rPr sz="1069" spc="156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in</a:t>
            </a:r>
            <a:r>
              <a:rPr sz="1069" spc="156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the</a:t>
            </a:r>
            <a:r>
              <a:rPr sz="1069" spc="156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figure</a:t>
            </a:r>
            <a:r>
              <a:rPr sz="1069" spc="160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Fig</a:t>
            </a:r>
            <a:r>
              <a:rPr sz="1069" spc="156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30.11,</a:t>
            </a:r>
            <a:r>
              <a:rPr sz="1069" spc="151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we</a:t>
            </a:r>
            <a:r>
              <a:rPr sz="1069" spc="151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are</a:t>
            </a:r>
            <a:r>
              <a:rPr sz="1069" spc="151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given</a:t>
            </a:r>
            <a:r>
              <a:rPr sz="1069" spc="15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</a:t>
            </a:r>
            <a:r>
              <a:rPr sz="1069" spc="156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list</a:t>
            </a:r>
            <a:r>
              <a:rPr sz="1069" spc="156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of</a:t>
            </a:r>
            <a:r>
              <a:rPr sz="1069" spc="160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15</a:t>
            </a:r>
            <a:r>
              <a:rPr sz="1069" spc="156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elements</a:t>
            </a:r>
            <a:r>
              <a:rPr sz="1069" spc="160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and</a:t>
            </a:r>
            <a:r>
              <a:rPr sz="1069" spc="15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asked</a:t>
            </a:r>
            <a:r>
              <a:rPr sz="1069" spc="160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to</a:t>
            </a: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300"/>
              </a:lnSpc>
              <a:spcBef>
                <a:spcPts val="10"/>
              </a:spcBef>
            </a:pPr>
            <a:r>
              <a:rPr sz="1069" spc="5" dirty="0">
                <a:latin typeface="Times New Roman"/>
                <a:cs typeface="Times New Roman"/>
              </a:rPr>
              <a:t>construct </a:t>
            </a:r>
            <a:r>
              <a:rPr sz="1069" spc="10" dirty="0">
                <a:latin typeface="Times New Roman"/>
                <a:cs typeface="Times New Roman"/>
              </a:rPr>
              <a:t>a heap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them.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numbers </a:t>
            </a:r>
            <a:r>
              <a:rPr sz="1069" spc="5" dirty="0">
                <a:latin typeface="Times New Roman"/>
                <a:cs typeface="Times New Roman"/>
              </a:rPr>
              <a:t>are stored in </a:t>
            </a:r>
            <a:r>
              <a:rPr sz="1069" spc="10" dirty="0">
                <a:latin typeface="Times New Roman"/>
                <a:cs typeface="Times New Roman"/>
              </a:rPr>
              <a:t>an </a:t>
            </a:r>
            <a:r>
              <a:rPr sz="1069" spc="5" dirty="0">
                <a:latin typeface="Times New Roman"/>
                <a:cs typeface="Times New Roman"/>
              </a:rPr>
              <a:t>array, starting </a:t>
            </a:r>
            <a:r>
              <a:rPr sz="1069" spc="10" dirty="0">
                <a:latin typeface="Times New Roman"/>
                <a:cs typeface="Times New Roman"/>
              </a:rPr>
              <a:t>from index  </a:t>
            </a:r>
            <a:r>
              <a:rPr sz="1069" spc="5" dirty="0">
                <a:latin typeface="Times New Roman"/>
                <a:cs typeface="Times New Roman"/>
              </a:rPr>
              <a:t>(position) 1. </a:t>
            </a:r>
            <a:r>
              <a:rPr sz="1069" spc="10" dirty="0">
                <a:latin typeface="Times New Roman"/>
                <a:cs typeface="Times New Roman"/>
              </a:rPr>
              <a:t>This </a:t>
            </a:r>
            <a:r>
              <a:rPr sz="1069" spc="5" dirty="0">
                <a:latin typeface="Times New Roman"/>
                <a:cs typeface="Times New Roman"/>
              </a:rPr>
              <a:t>start </a:t>
            </a:r>
            <a:r>
              <a:rPr sz="1069" spc="10" dirty="0">
                <a:latin typeface="Times New Roman"/>
                <a:cs typeface="Times New Roman"/>
              </a:rPr>
              <a:t>of array from </a:t>
            </a:r>
            <a:r>
              <a:rPr sz="1069" spc="5" dirty="0">
                <a:latin typeface="Times New Roman"/>
                <a:cs typeface="Times New Roman"/>
              </a:rPr>
              <a:t>position </a:t>
            </a:r>
            <a:r>
              <a:rPr sz="1069" spc="10" dirty="0">
                <a:latin typeface="Times New Roman"/>
                <a:cs typeface="Times New Roman"/>
              </a:rPr>
              <a:t>1 </a:t>
            </a:r>
            <a:r>
              <a:rPr sz="1069" spc="5" dirty="0">
                <a:latin typeface="Times New Roman"/>
                <a:cs typeface="Times New Roman"/>
              </a:rPr>
              <a:t>is to </a:t>
            </a:r>
            <a:r>
              <a:rPr sz="1069" spc="10" dirty="0">
                <a:latin typeface="Times New Roman"/>
                <a:cs typeface="Times New Roman"/>
              </a:rPr>
              <a:t>make the </a:t>
            </a:r>
            <a:r>
              <a:rPr sz="1069" spc="5" dirty="0">
                <a:latin typeface="Times New Roman"/>
                <a:cs typeface="Times New Roman"/>
              </a:rPr>
              <a:t>tree construction easier.  It will </a:t>
            </a:r>
            <a:r>
              <a:rPr sz="1069" spc="10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clear in </a:t>
            </a:r>
            <a:r>
              <a:rPr sz="1069" spc="10" dirty="0">
                <a:latin typeface="Times New Roman"/>
                <a:cs typeface="Times New Roman"/>
              </a:rPr>
              <a:t>a moment. </a:t>
            </a:r>
            <a:r>
              <a:rPr sz="1069" spc="5" dirty="0">
                <a:latin typeface="Times New Roman"/>
                <a:cs typeface="Times New Roman"/>
              </a:rPr>
              <a:t>Contrary to the previous situation </a:t>
            </a:r>
            <a:r>
              <a:rPr sz="1069" spc="10" dirty="0">
                <a:latin typeface="Times New Roman"/>
                <a:cs typeface="Times New Roman"/>
              </a:rPr>
              <a:t>when </a:t>
            </a:r>
            <a:r>
              <a:rPr sz="1069" spc="5" dirty="0">
                <a:latin typeface="Times New Roman"/>
                <a:cs typeface="Times New Roman"/>
              </a:rPr>
              <a:t>array </a:t>
            </a:r>
            <a:r>
              <a:rPr sz="1069" spc="15" dirty="0">
                <a:latin typeface="Times New Roman"/>
                <a:cs typeface="Times New Roman"/>
              </a:rPr>
              <a:t>was </a:t>
            </a:r>
            <a:r>
              <a:rPr sz="1069" spc="5" dirty="0">
                <a:latin typeface="Times New Roman"/>
                <a:cs typeface="Times New Roman"/>
              </a:rPr>
              <a:t>used  </a:t>
            </a:r>
            <a:r>
              <a:rPr sz="1069" spc="10" dirty="0">
                <a:latin typeface="Times New Roman"/>
                <a:cs typeface="Times New Roman"/>
              </a:rPr>
              <a:t>to </a:t>
            </a:r>
            <a:r>
              <a:rPr sz="1069" spc="5" dirty="0">
                <a:latin typeface="Times New Roman"/>
                <a:cs typeface="Times New Roman"/>
              </a:rPr>
              <a:t>store </a:t>
            </a:r>
            <a:r>
              <a:rPr sz="1069" spc="10" dirty="0">
                <a:latin typeface="Times New Roman"/>
                <a:cs typeface="Times New Roman"/>
              </a:rPr>
              <a:t>heap </a:t>
            </a:r>
            <a:r>
              <a:rPr sz="1069" spc="5" dirty="0">
                <a:latin typeface="Times New Roman"/>
                <a:cs typeface="Times New Roman"/>
              </a:rPr>
              <a:t>or </a:t>
            </a:r>
            <a:r>
              <a:rPr sz="1069" spc="10" dirty="0">
                <a:latin typeface="Times New Roman"/>
                <a:cs typeface="Times New Roman"/>
              </a:rPr>
              <a:t>complete </a:t>
            </a:r>
            <a:r>
              <a:rPr sz="1069" spc="5" dirty="0">
                <a:latin typeface="Times New Roman"/>
                <a:cs typeface="Times New Roman"/>
              </a:rPr>
              <a:t>binary </a:t>
            </a:r>
            <a:r>
              <a:rPr sz="1069" spc="10" dirty="0">
                <a:latin typeface="Times New Roman"/>
                <a:cs typeface="Times New Roman"/>
              </a:rPr>
              <a:t>tree,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should </a:t>
            </a: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5" dirty="0">
                <a:latin typeface="Times New Roman"/>
                <a:cs typeface="Times New Roman"/>
              </a:rPr>
              <a:t>think </a:t>
            </a:r>
            <a:r>
              <a:rPr sz="1069" spc="10" dirty="0">
                <a:latin typeface="Times New Roman"/>
                <a:cs typeface="Times New Roman"/>
              </a:rPr>
              <a:t>what would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10" dirty="0">
                <a:latin typeface="Times New Roman"/>
                <a:cs typeface="Times New Roman"/>
              </a:rPr>
              <a:t>the picture 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complete </a:t>
            </a:r>
            <a:r>
              <a:rPr sz="1069" spc="5" dirty="0">
                <a:latin typeface="Times New Roman"/>
                <a:cs typeface="Times New Roman"/>
              </a:rPr>
              <a:t>binary </a:t>
            </a:r>
            <a:r>
              <a:rPr sz="1069" spc="10" dirty="0">
                <a:latin typeface="Times New Roman"/>
                <a:cs typeface="Times New Roman"/>
              </a:rPr>
              <a:t>tree </a:t>
            </a:r>
            <a:r>
              <a:rPr sz="1069" spc="5" dirty="0">
                <a:latin typeface="Times New Roman"/>
                <a:cs typeface="Times New Roman"/>
              </a:rPr>
              <a:t>out of </a:t>
            </a:r>
            <a:r>
              <a:rPr sz="1069" dirty="0">
                <a:latin typeface="Times New Roman"/>
                <a:cs typeface="Times New Roman"/>
              </a:rPr>
              <a:t>it. </a:t>
            </a:r>
            <a:r>
              <a:rPr sz="1069" spc="5" dirty="0">
                <a:latin typeface="Times New Roman"/>
                <a:cs typeface="Times New Roman"/>
              </a:rPr>
              <a:t>It </a:t>
            </a:r>
            <a:r>
              <a:rPr sz="1069" spc="10" dirty="0">
                <a:latin typeface="Times New Roman"/>
                <a:cs typeface="Times New Roman"/>
              </a:rPr>
              <a:t>may seem complex. But actually </a:t>
            </a:r>
            <a:r>
              <a:rPr sz="1069" spc="5" dirty="0">
                <a:latin typeface="Times New Roman"/>
                <a:cs typeface="Times New Roman"/>
              </a:rPr>
              <a:t>it is quite </a:t>
            </a:r>
            <a:r>
              <a:rPr sz="1069" spc="10" dirty="0">
                <a:latin typeface="Times New Roman"/>
                <a:cs typeface="Times New Roman"/>
              </a:rPr>
              <a:t>easy.  </a:t>
            </a:r>
            <a:r>
              <a:rPr sz="1069" spc="15" dirty="0">
                <a:latin typeface="Times New Roman"/>
                <a:cs typeface="Times New Roman"/>
              </a:rPr>
              <a:t>You </a:t>
            </a:r>
            <a:r>
              <a:rPr sz="1069" spc="5" dirty="0">
                <a:latin typeface="Times New Roman"/>
                <a:cs typeface="Times New Roman"/>
              </a:rPr>
              <a:t>start </a:t>
            </a:r>
            <a:r>
              <a:rPr sz="1069" spc="10" dirty="0">
                <a:latin typeface="Times New Roman"/>
                <a:cs typeface="Times New Roman"/>
              </a:rPr>
              <a:t>from the </a:t>
            </a:r>
            <a:r>
              <a:rPr sz="1069" spc="5" dirty="0">
                <a:latin typeface="Times New Roman"/>
                <a:cs typeface="Times New Roman"/>
              </a:rPr>
              <a:t>very first </a:t>
            </a:r>
            <a:r>
              <a:rPr sz="1069" spc="10" dirty="0">
                <a:latin typeface="Times New Roman"/>
                <a:cs typeface="Times New Roman"/>
              </a:rPr>
              <a:t>element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array i.e. the </a:t>
            </a:r>
            <a:r>
              <a:rPr sz="1069" i="1" spc="10" dirty="0">
                <a:latin typeface="Times New Roman"/>
                <a:cs typeface="Times New Roman"/>
              </a:rPr>
              <a:t>root </a:t>
            </a:r>
            <a:r>
              <a:rPr sz="1069" spc="5" dirty="0">
                <a:latin typeface="Times New Roman"/>
                <a:cs typeface="Times New Roman"/>
              </a:rPr>
              <a:t>of the tree.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children  of root are present at </a:t>
            </a:r>
            <a:r>
              <a:rPr sz="1069" spc="10" dirty="0">
                <a:latin typeface="Times New Roman"/>
                <a:cs typeface="Times New Roman"/>
              </a:rPr>
              <a:t>2i and 2i+1, which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this </a:t>
            </a:r>
            <a:r>
              <a:rPr sz="1069" spc="5" dirty="0">
                <a:latin typeface="Times New Roman"/>
                <a:cs typeface="Times New Roman"/>
              </a:rPr>
              <a:t>case, are at positions 2(1) </a:t>
            </a:r>
            <a:r>
              <a:rPr sz="1069" spc="15" dirty="0">
                <a:latin typeface="Times New Roman"/>
                <a:cs typeface="Times New Roman"/>
              </a:rPr>
              <a:t>= </a:t>
            </a:r>
            <a:r>
              <a:rPr sz="1069" spc="10" dirty="0">
                <a:latin typeface="Times New Roman"/>
                <a:cs typeface="Times New Roman"/>
              </a:rPr>
              <a:t>2 and  </a:t>
            </a:r>
            <a:r>
              <a:rPr sz="1069" spc="5" dirty="0">
                <a:latin typeface="Times New Roman"/>
                <a:cs typeface="Times New Roman"/>
              </a:rPr>
              <a:t>2(1)+1=3.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children nodes for </a:t>
            </a:r>
            <a:r>
              <a:rPr sz="1069" spc="10" dirty="0">
                <a:latin typeface="Times New Roman"/>
                <a:cs typeface="Times New Roman"/>
              </a:rPr>
              <a:t>the node </a:t>
            </a:r>
            <a:r>
              <a:rPr sz="1069" spc="5" dirty="0">
                <a:latin typeface="Times New Roman"/>
                <a:cs typeface="Times New Roman"/>
              </a:rPr>
              <a:t>at position </a:t>
            </a:r>
            <a:r>
              <a:rPr sz="1069" spc="10" dirty="0">
                <a:latin typeface="Times New Roman"/>
                <a:cs typeface="Times New Roman"/>
              </a:rPr>
              <a:t>2 </a:t>
            </a:r>
            <a:r>
              <a:rPr sz="1069" spc="5" dirty="0">
                <a:latin typeface="Times New Roman"/>
                <a:cs typeface="Times New Roman"/>
              </a:rPr>
              <a:t>are at </a:t>
            </a:r>
            <a:r>
              <a:rPr sz="1069" spc="10" dirty="0">
                <a:latin typeface="Times New Roman"/>
                <a:cs typeface="Times New Roman"/>
              </a:rPr>
              <a:t>positions 2(2)=4 and  </a:t>
            </a:r>
            <a:r>
              <a:rPr sz="1069" spc="5" dirty="0">
                <a:latin typeface="Times New Roman"/>
                <a:cs typeface="Times New Roman"/>
              </a:rPr>
              <a:t>2(2)+1=5. Similarly, </a:t>
            </a:r>
            <a:r>
              <a:rPr sz="1069" spc="10" dirty="0">
                <a:latin typeface="Times New Roman"/>
                <a:cs typeface="Times New Roman"/>
              </a:rPr>
              <a:t>the children </a:t>
            </a:r>
            <a:r>
              <a:rPr sz="1069" spc="5" dirty="0">
                <a:latin typeface="Times New Roman"/>
                <a:cs typeface="Times New Roman"/>
              </a:rPr>
              <a:t>nodes for </a:t>
            </a:r>
            <a:r>
              <a:rPr sz="1069" spc="10" dirty="0">
                <a:latin typeface="Times New Roman"/>
                <a:cs typeface="Times New Roman"/>
              </a:rPr>
              <a:t>the node at position 3 are at </a:t>
            </a:r>
            <a:r>
              <a:rPr sz="1069" spc="5" dirty="0">
                <a:latin typeface="Times New Roman"/>
                <a:cs typeface="Times New Roman"/>
              </a:rPr>
              <a:t>positions </a:t>
            </a:r>
            <a:r>
              <a:rPr sz="1069" spc="10" dirty="0">
                <a:latin typeface="Times New Roman"/>
                <a:cs typeface="Times New Roman"/>
              </a:rPr>
              <a:t>6  and </a:t>
            </a:r>
            <a:r>
              <a:rPr sz="1069" spc="5" dirty="0">
                <a:latin typeface="Times New Roman"/>
                <a:cs typeface="Times New Roman"/>
              </a:rPr>
              <a:t>7. </a:t>
            </a:r>
            <a:r>
              <a:rPr sz="1069" spc="10" dirty="0">
                <a:latin typeface="Times New Roman"/>
                <a:cs typeface="Times New Roman"/>
              </a:rPr>
              <a:t>Apply </a:t>
            </a:r>
            <a:r>
              <a:rPr sz="1069" spc="5" dirty="0">
                <a:latin typeface="Times New Roman"/>
                <a:cs typeface="Times New Roman"/>
              </a:rPr>
              <a:t>this logic to </a:t>
            </a:r>
            <a:r>
              <a:rPr sz="1069" spc="10" dirty="0">
                <a:latin typeface="Times New Roman"/>
                <a:cs typeface="Times New Roman"/>
              </a:rPr>
              <a:t>the whole </a:t>
            </a:r>
            <a:r>
              <a:rPr sz="1069" spc="5" dirty="0">
                <a:latin typeface="Times New Roman"/>
                <a:cs typeface="Times New Roman"/>
              </a:rPr>
              <a:t>of this array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try to construct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tree yourself.  </a:t>
            </a:r>
            <a:r>
              <a:rPr sz="1069" spc="15" dirty="0">
                <a:latin typeface="Times New Roman"/>
                <a:cs typeface="Times New Roman"/>
              </a:rPr>
              <a:t>You </a:t>
            </a:r>
            <a:r>
              <a:rPr sz="1069" spc="5" dirty="0">
                <a:latin typeface="Times New Roman"/>
                <a:cs typeface="Times New Roman"/>
              </a:rPr>
              <a:t>should build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tree as </a:t>
            </a:r>
            <a:r>
              <a:rPr sz="1069" spc="10" dirty="0">
                <a:latin typeface="Times New Roman"/>
                <a:cs typeface="Times New Roman"/>
              </a:rPr>
              <a:t>given </a:t>
            </a:r>
            <a:r>
              <a:rPr sz="1069" spc="5" dirty="0">
                <a:latin typeface="Times New Roman"/>
                <a:cs typeface="Times New Roman"/>
              </a:rPr>
              <a:t>in the figure </a:t>
            </a:r>
            <a:r>
              <a:rPr sz="1069" spc="10" dirty="0">
                <a:latin typeface="Times New Roman"/>
                <a:cs typeface="Times New Roman"/>
              </a:rPr>
              <a:t>Fig</a:t>
            </a:r>
            <a:r>
              <a:rPr sz="1069" spc="3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30.12.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61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316100189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6"/>
            <a:ext cx="140696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CS301 – Data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43804" y="868856"/>
            <a:ext cx="86615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30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07140" y="3769713"/>
            <a:ext cx="84578" cy="1270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26" spc="10" dirty="0">
                <a:latin typeface="Arial"/>
                <a:cs typeface="Arial"/>
              </a:rPr>
              <a:t>0</a:t>
            </a:r>
            <a:endParaRPr sz="826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60505" y="3772676"/>
            <a:ext cx="84578" cy="1270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26" spc="10" dirty="0">
                <a:latin typeface="Arial"/>
                <a:cs typeface="Arial"/>
              </a:rPr>
              <a:t>1</a:t>
            </a:r>
            <a:endParaRPr sz="826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15352" y="3781565"/>
            <a:ext cx="84578" cy="1270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26" spc="10" dirty="0">
                <a:latin typeface="Arial"/>
                <a:cs typeface="Arial"/>
              </a:rPr>
              <a:t>2</a:t>
            </a:r>
            <a:endParaRPr sz="826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69458" y="3781565"/>
            <a:ext cx="84578" cy="1270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26" spc="10" dirty="0">
                <a:latin typeface="Arial"/>
                <a:cs typeface="Arial"/>
              </a:rPr>
              <a:t>3</a:t>
            </a:r>
            <a:endParaRPr sz="826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23563" y="3781565"/>
            <a:ext cx="84578" cy="1270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26" spc="10" dirty="0">
                <a:latin typeface="Arial"/>
                <a:cs typeface="Arial"/>
              </a:rPr>
              <a:t>4</a:t>
            </a:r>
            <a:endParaRPr sz="826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78410" y="3781565"/>
            <a:ext cx="84578" cy="1270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26" spc="10" dirty="0">
                <a:latin typeface="Arial"/>
                <a:cs typeface="Arial"/>
              </a:rPr>
              <a:t>5</a:t>
            </a:r>
            <a:endParaRPr sz="826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331774" y="3781565"/>
            <a:ext cx="84578" cy="1270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26" spc="10" dirty="0">
                <a:latin typeface="Arial"/>
                <a:cs typeface="Arial"/>
              </a:rPr>
              <a:t>6</a:t>
            </a:r>
            <a:endParaRPr sz="826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586622" y="3781565"/>
            <a:ext cx="338931" cy="1270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266077" algn="l"/>
              </a:tabLst>
            </a:pPr>
            <a:r>
              <a:rPr sz="826" spc="10" dirty="0">
                <a:latin typeface="Arial"/>
                <a:cs typeface="Arial"/>
              </a:rPr>
              <a:t>7	8</a:t>
            </a:r>
            <a:endParaRPr sz="826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095574" y="3781565"/>
            <a:ext cx="84578" cy="1270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26" spc="10" dirty="0">
                <a:latin typeface="Arial"/>
                <a:cs typeface="Arial"/>
              </a:rPr>
              <a:t>9</a:t>
            </a:r>
            <a:endParaRPr sz="826">
              <a:latin typeface="Arial"/>
              <a:cs typeface="Arial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1719936" y="3567683"/>
          <a:ext cx="4079522" cy="2092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48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4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33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48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41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48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410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410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5410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5485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5410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5485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5335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5485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5410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5485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202242">
                <a:tc>
                  <a:txBody>
                    <a:bodyPr/>
                    <a:lstStyle/>
                    <a:p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678">
                      <a:solidFill>
                        <a:srgbClr val="000000"/>
                      </a:solidFill>
                      <a:prstDash val="solid"/>
                    </a:lnL>
                    <a:lnR w="6679">
                      <a:solidFill>
                        <a:srgbClr val="000000"/>
                      </a:solidFill>
                      <a:prstDash val="solid"/>
                    </a:lnR>
                    <a:lnT w="6678">
                      <a:solidFill>
                        <a:srgbClr val="000000"/>
                      </a:solidFill>
                      <a:prstDash val="solid"/>
                    </a:lnT>
                    <a:lnB w="667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800" spc="35" dirty="0">
                          <a:latin typeface="Arial"/>
                          <a:cs typeface="Arial"/>
                        </a:rPr>
                        <a:t>65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679">
                      <a:solidFill>
                        <a:srgbClr val="000000"/>
                      </a:solidFill>
                      <a:prstDash val="solid"/>
                    </a:lnL>
                    <a:lnR w="6679">
                      <a:solidFill>
                        <a:srgbClr val="000000"/>
                      </a:solidFill>
                      <a:prstDash val="solid"/>
                    </a:lnR>
                    <a:lnT w="6679">
                      <a:solidFill>
                        <a:srgbClr val="000000"/>
                      </a:solidFill>
                      <a:prstDash val="solid"/>
                    </a:lnT>
                    <a:lnB w="667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800" spc="25" dirty="0">
                          <a:latin typeface="Arial"/>
                          <a:cs typeface="Arial"/>
                        </a:rPr>
                        <a:t>31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679">
                      <a:solidFill>
                        <a:srgbClr val="000000"/>
                      </a:solidFill>
                      <a:prstDash val="solid"/>
                    </a:lnL>
                    <a:lnR w="6678">
                      <a:solidFill>
                        <a:srgbClr val="000000"/>
                      </a:solidFill>
                      <a:prstDash val="solid"/>
                    </a:lnR>
                    <a:lnT w="6679">
                      <a:solidFill>
                        <a:srgbClr val="000000"/>
                      </a:solidFill>
                      <a:prstDash val="solid"/>
                    </a:lnT>
                    <a:lnB w="667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800" spc="35" dirty="0">
                          <a:latin typeface="Arial"/>
                          <a:cs typeface="Arial"/>
                        </a:rPr>
                        <a:t>32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678">
                      <a:solidFill>
                        <a:srgbClr val="000000"/>
                      </a:solidFill>
                      <a:prstDash val="solid"/>
                    </a:lnL>
                    <a:lnR w="6679">
                      <a:solidFill>
                        <a:srgbClr val="000000"/>
                      </a:solidFill>
                      <a:prstDash val="solid"/>
                    </a:lnR>
                    <a:lnT w="6678">
                      <a:solidFill>
                        <a:srgbClr val="000000"/>
                      </a:solidFill>
                      <a:prstDash val="solid"/>
                    </a:lnT>
                    <a:lnB w="667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800" spc="25" dirty="0">
                          <a:latin typeface="Arial"/>
                          <a:cs typeface="Arial"/>
                        </a:rPr>
                        <a:t>26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679">
                      <a:solidFill>
                        <a:srgbClr val="000000"/>
                      </a:solidFill>
                      <a:prstDash val="solid"/>
                    </a:lnL>
                    <a:lnR w="6678">
                      <a:solidFill>
                        <a:srgbClr val="000000"/>
                      </a:solidFill>
                      <a:prstDash val="solid"/>
                    </a:lnR>
                    <a:lnT w="6679">
                      <a:solidFill>
                        <a:srgbClr val="000000"/>
                      </a:solidFill>
                      <a:prstDash val="solid"/>
                    </a:lnT>
                    <a:lnB w="667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800" spc="35" dirty="0">
                          <a:latin typeface="Arial"/>
                          <a:cs typeface="Arial"/>
                        </a:rPr>
                        <a:t>21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678">
                      <a:solidFill>
                        <a:srgbClr val="000000"/>
                      </a:solidFill>
                      <a:prstDash val="solid"/>
                    </a:lnL>
                    <a:lnR w="6679">
                      <a:solidFill>
                        <a:srgbClr val="000000"/>
                      </a:solidFill>
                      <a:prstDash val="solid"/>
                    </a:lnR>
                    <a:lnT w="6678">
                      <a:solidFill>
                        <a:srgbClr val="000000"/>
                      </a:solidFill>
                      <a:prstDash val="solid"/>
                    </a:lnT>
                    <a:lnB w="667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800" spc="25" dirty="0">
                          <a:latin typeface="Arial"/>
                          <a:cs typeface="Arial"/>
                        </a:rPr>
                        <a:t>19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679">
                      <a:solidFill>
                        <a:srgbClr val="000000"/>
                      </a:solidFill>
                      <a:prstDash val="solid"/>
                    </a:lnL>
                    <a:lnR w="6679">
                      <a:solidFill>
                        <a:srgbClr val="000000"/>
                      </a:solidFill>
                      <a:prstDash val="solid"/>
                    </a:lnR>
                    <a:lnT w="6679">
                      <a:solidFill>
                        <a:srgbClr val="000000"/>
                      </a:solidFill>
                      <a:prstDash val="solid"/>
                    </a:lnT>
                    <a:lnB w="667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800" spc="25" dirty="0">
                          <a:latin typeface="Arial"/>
                          <a:cs typeface="Arial"/>
                        </a:rPr>
                        <a:t>68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679">
                      <a:solidFill>
                        <a:srgbClr val="000000"/>
                      </a:solidFill>
                      <a:prstDash val="solid"/>
                    </a:lnL>
                    <a:lnR w="6679">
                      <a:solidFill>
                        <a:srgbClr val="000000"/>
                      </a:solidFill>
                      <a:prstDash val="solid"/>
                    </a:lnR>
                    <a:lnT w="6679">
                      <a:solidFill>
                        <a:srgbClr val="000000"/>
                      </a:solidFill>
                      <a:prstDash val="solid"/>
                    </a:lnT>
                    <a:lnB w="667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800" spc="35" dirty="0">
                          <a:latin typeface="Arial"/>
                          <a:cs typeface="Arial"/>
                        </a:rPr>
                        <a:t>13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679">
                      <a:solidFill>
                        <a:srgbClr val="000000"/>
                      </a:solidFill>
                      <a:prstDash val="solid"/>
                    </a:lnL>
                    <a:lnR w="6678">
                      <a:solidFill>
                        <a:srgbClr val="000000"/>
                      </a:solidFill>
                      <a:prstDash val="solid"/>
                    </a:lnR>
                    <a:lnT w="6679">
                      <a:solidFill>
                        <a:srgbClr val="000000"/>
                      </a:solidFill>
                      <a:prstDash val="solid"/>
                    </a:lnT>
                    <a:lnB w="667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800" spc="25" dirty="0">
                          <a:latin typeface="Arial"/>
                          <a:cs typeface="Arial"/>
                        </a:rPr>
                        <a:t>24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678">
                      <a:solidFill>
                        <a:srgbClr val="000000"/>
                      </a:solidFill>
                      <a:prstDash val="solid"/>
                    </a:lnL>
                    <a:lnR w="6679">
                      <a:solidFill>
                        <a:srgbClr val="000000"/>
                      </a:solidFill>
                      <a:prstDash val="solid"/>
                    </a:lnR>
                    <a:lnT w="6678">
                      <a:solidFill>
                        <a:srgbClr val="000000"/>
                      </a:solidFill>
                      <a:prstDash val="solid"/>
                    </a:lnT>
                    <a:lnB w="667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800" spc="35" dirty="0">
                          <a:latin typeface="Arial"/>
                          <a:cs typeface="Arial"/>
                        </a:rPr>
                        <a:t>15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679">
                      <a:solidFill>
                        <a:srgbClr val="000000"/>
                      </a:solidFill>
                      <a:prstDash val="solid"/>
                    </a:lnL>
                    <a:lnR w="6678">
                      <a:solidFill>
                        <a:srgbClr val="000000"/>
                      </a:solidFill>
                      <a:prstDash val="solid"/>
                    </a:lnR>
                    <a:lnT w="6679">
                      <a:solidFill>
                        <a:srgbClr val="000000"/>
                      </a:solidFill>
                      <a:prstDash val="solid"/>
                    </a:lnT>
                    <a:lnB w="667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800" spc="25" dirty="0">
                          <a:latin typeface="Arial"/>
                          <a:cs typeface="Arial"/>
                        </a:rPr>
                        <a:t>14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678">
                      <a:solidFill>
                        <a:srgbClr val="000000"/>
                      </a:solidFill>
                      <a:prstDash val="solid"/>
                    </a:lnL>
                    <a:lnR w="6679">
                      <a:solidFill>
                        <a:srgbClr val="000000"/>
                      </a:solidFill>
                      <a:prstDash val="solid"/>
                    </a:lnR>
                    <a:lnT w="6678">
                      <a:solidFill>
                        <a:srgbClr val="000000"/>
                      </a:solidFill>
                      <a:prstDash val="solid"/>
                    </a:lnT>
                    <a:lnB w="667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800" spc="35" dirty="0">
                          <a:latin typeface="Arial"/>
                          <a:cs typeface="Arial"/>
                        </a:rPr>
                        <a:t>16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679">
                      <a:solidFill>
                        <a:srgbClr val="000000"/>
                      </a:solidFill>
                      <a:prstDash val="solid"/>
                    </a:lnL>
                    <a:lnR w="6678">
                      <a:solidFill>
                        <a:srgbClr val="000000"/>
                      </a:solidFill>
                      <a:prstDash val="solid"/>
                    </a:lnR>
                    <a:lnT w="6679">
                      <a:solidFill>
                        <a:srgbClr val="000000"/>
                      </a:solidFill>
                      <a:prstDash val="solid"/>
                    </a:lnT>
                    <a:lnB w="667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5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678">
                      <a:solidFill>
                        <a:srgbClr val="000000"/>
                      </a:solidFill>
                      <a:prstDash val="solid"/>
                    </a:lnL>
                    <a:lnR w="6679">
                      <a:solidFill>
                        <a:srgbClr val="000000"/>
                      </a:solidFill>
                      <a:prstDash val="solid"/>
                    </a:lnR>
                    <a:lnT w="6678">
                      <a:solidFill>
                        <a:srgbClr val="000000"/>
                      </a:solidFill>
                      <a:prstDash val="solid"/>
                    </a:lnT>
                    <a:lnB w="667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800" spc="35" dirty="0">
                          <a:latin typeface="Arial"/>
                          <a:cs typeface="Arial"/>
                        </a:rPr>
                        <a:t>70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679">
                      <a:solidFill>
                        <a:srgbClr val="000000"/>
                      </a:solidFill>
                      <a:prstDash val="solid"/>
                    </a:lnL>
                    <a:lnR w="6678">
                      <a:solidFill>
                        <a:srgbClr val="000000"/>
                      </a:solidFill>
                      <a:prstDash val="solid"/>
                    </a:lnR>
                    <a:lnT w="6679">
                      <a:solidFill>
                        <a:srgbClr val="000000"/>
                      </a:solidFill>
                      <a:prstDash val="solid"/>
                    </a:lnT>
                    <a:lnB w="667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800" spc="25" dirty="0">
                          <a:latin typeface="Arial"/>
                          <a:cs typeface="Arial"/>
                        </a:rPr>
                        <a:t>12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678">
                      <a:solidFill>
                        <a:srgbClr val="000000"/>
                      </a:solidFill>
                      <a:prstDash val="solid"/>
                    </a:lnL>
                    <a:lnR w="6678">
                      <a:solidFill>
                        <a:srgbClr val="000000"/>
                      </a:solidFill>
                      <a:prstDash val="solid"/>
                    </a:lnR>
                    <a:lnT w="6678">
                      <a:solidFill>
                        <a:srgbClr val="000000"/>
                      </a:solidFill>
                      <a:prstDash val="solid"/>
                    </a:lnT>
                    <a:lnB w="6678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object 14"/>
          <p:cNvSpPr txBox="1"/>
          <p:nvPr/>
        </p:nvSpPr>
        <p:spPr>
          <a:xfrm>
            <a:off x="4317824" y="3790456"/>
            <a:ext cx="1421165" cy="1272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266694" algn="l"/>
                <a:tab pos="774770" algn="l"/>
                <a:tab pos="1029117" algn="l"/>
                <a:tab pos="1284082" algn="l"/>
              </a:tabLst>
            </a:pPr>
            <a:r>
              <a:rPr sz="1240" spc="51" baseline="3267" dirty="0">
                <a:latin typeface="Arial"/>
                <a:cs typeface="Arial"/>
              </a:rPr>
              <a:t>1</a:t>
            </a:r>
            <a:r>
              <a:rPr sz="1240" spc="15" baseline="3267" dirty="0">
                <a:latin typeface="Arial"/>
                <a:cs typeface="Arial"/>
              </a:rPr>
              <a:t>0</a:t>
            </a:r>
            <a:r>
              <a:rPr sz="1240" baseline="3267" dirty="0">
                <a:latin typeface="Arial"/>
                <a:cs typeface="Arial"/>
              </a:rPr>
              <a:t>	</a:t>
            </a:r>
            <a:r>
              <a:rPr sz="1240" spc="36" baseline="3267" dirty="0">
                <a:latin typeface="Arial"/>
                <a:cs typeface="Arial"/>
              </a:rPr>
              <a:t>1</a:t>
            </a:r>
            <a:r>
              <a:rPr sz="1240" spc="15" baseline="3267" dirty="0">
                <a:latin typeface="Arial"/>
                <a:cs typeface="Arial"/>
              </a:rPr>
              <a:t>1</a:t>
            </a:r>
            <a:r>
              <a:rPr sz="1240" baseline="3267" dirty="0">
                <a:latin typeface="Arial"/>
                <a:cs typeface="Arial"/>
              </a:rPr>
              <a:t>   </a:t>
            </a:r>
            <a:r>
              <a:rPr sz="1240" spc="58" baseline="3267" dirty="0">
                <a:latin typeface="Arial"/>
                <a:cs typeface="Arial"/>
              </a:rPr>
              <a:t> </a:t>
            </a:r>
            <a:r>
              <a:rPr sz="826" spc="24" dirty="0">
                <a:latin typeface="Arial"/>
                <a:cs typeface="Arial"/>
              </a:rPr>
              <a:t>1</a:t>
            </a:r>
            <a:r>
              <a:rPr sz="826" spc="10" dirty="0">
                <a:latin typeface="Arial"/>
                <a:cs typeface="Arial"/>
              </a:rPr>
              <a:t>2</a:t>
            </a:r>
            <a:r>
              <a:rPr sz="826" dirty="0">
                <a:latin typeface="Arial"/>
                <a:cs typeface="Arial"/>
              </a:rPr>
              <a:t>	</a:t>
            </a:r>
            <a:r>
              <a:rPr sz="826" spc="24" dirty="0">
                <a:latin typeface="Arial"/>
                <a:cs typeface="Arial"/>
              </a:rPr>
              <a:t>1</a:t>
            </a:r>
            <a:r>
              <a:rPr sz="826" spc="10" dirty="0">
                <a:latin typeface="Arial"/>
                <a:cs typeface="Arial"/>
              </a:rPr>
              <a:t>3</a:t>
            </a:r>
            <a:r>
              <a:rPr sz="826" dirty="0">
                <a:latin typeface="Arial"/>
                <a:cs typeface="Arial"/>
              </a:rPr>
              <a:t>	</a:t>
            </a:r>
            <a:r>
              <a:rPr sz="826" spc="34" dirty="0">
                <a:latin typeface="Arial"/>
                <a:cs typeface="Arial"/>
              </a:rPr>
              <a:t>1</a:t>
            </a:r>
            <a:r>
              <a:rPr sz="826" spc="10" dirty="0">
                <a:latin typeface="Arial"/>
                <a:cs typeface="Arial"/>
              </a:rPr>
              <a:t>4</a:t>
            </a:r>
            <a:r>
              <a:rPr sz="826" dirty="0">
                <a:latin typeface="Arial"/>
                <a:cs typeface="Arial"/>
              </a:rPr>
              <a:t>	</a:t>
            </a:r>
            <a:r>
              <a:rPr sz="826" spc="24" dirty="0">
                <a:latin typeface="Arial"/>
                <a:cs typeface="Arial"/>
              </a:rPr>
              <a:t>15</a:t>
            </a:r>
            <a:endParaRPr sz="826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64122" y="1312369"/>
            <a:ext cx="980987" cy="1270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26" spc="15" dirty="0">
                <a:latin typeface="Arial"/>
                <a:cs typeface="Arial"/>
              </a:rPr>
              <a:t>Initial </a:t>
            </a:r>
            <a:r>
              <a:rPr sz="826" spc="19" dirty="0">
                <a:latin typeface="Arial"/>
                <a:cs typeface="Arial"/>
              </a:rPr>
              <a:t>data </a:t>
            </a:r>
            <a:r>
              <a:rPr sz="826" spc="15" dirty="0">
                <a:latin typeface="Arial"/>
                <a:cs typeface="Arial"/>
              </a:rPr>
              <a:t>(N </a:t>
            </a:r>
            <a:r>
              <a:rPr sz="826" spc="10" dirty="0">
                <a:latin typeface="Arial"/>
                <a:cs typeface="Arial"/>
              </a:rPr>
              <a:t>=</a:t>
            </a:r>
            <a:r>
              <a:rPr sz="826" spc="68" dirty="0">
                <a:latin typeface="Arial"/>
                <a:cs typeface="Arial"/>
              </a:rPr>
              <a:t> </a:t>
            </a:r>
            <a:r>
              <a:rPr sz="826" spc="19" dirty="0">
                <a:latin typeface="Arial"/>
                <a:cs typeface="Arial"/>
              </a:rPr>
              <a:t>15)</a:t>
            </a:r>
            <a:endParaRPr sz="826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677690" y="1413322"/>
            <a:ext cx="4456720" cy="18667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" name="object 17"/>
          <p:cNvSpPr txBox="1"/>
          <p:nvPr/>
        </p:nvSpPr>
        <p:spPr>
          <a:xfrm>
            <a:off x="3883695" y="1491651"/>
            <a:ext cx="171626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34" dirty="0">
                <a:latin typeface="Arial"/>
                <a:cs typeface="Arial"/>
              </a:rPr>
              <a:t>65</a:t>
            </a:r>
            <a:endParaRPr sz="972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739848" y="1977637"/>
            <a:ext cx="171626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34" dirty="0">
                <a:latin typeface="Arial"/>
                <a:cs typeface="Arial"/>
              </a:rPr>
              <a:t>31</a:t>
            </a:r>
            <a:endParaRPr sz="972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943086" y="1977637"/>
            <a:ext cx="171626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34" dirty="0">
                <a:latin typeface="Arial"/>
                <a:cs typeface="Arial"/>
              </a:rPr>
              <a:t>32</a:t>
            </a:r>
            <a:endParaRPr sz="972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434875" y="2462883"/>
            <a:ext cx="171626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34" dirty="0">
                <a:latin typeface="Arial"/>
                <a:cs typeface="Arial"/>
              </a:rPr>
              <a:t>19</a:t>
            </a:r>
            <a:endParaRPr sz="972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557979" y="2462883"/>
            <a:ext cx="171626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34" dirty="0">
                <a:latin typeface="Arial"/>
                <a:cs typeface="Arial"/>
              </a:rPr>
              <a:t>68</a:t>
            </a:r>
            <a:endParaRPr sz="972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290288" y="2462883"/>
            <a:ext cx="171626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34" dirty="0">
                <a:latin typeface="Arial"/>
                <a:cs typeface="Arial"/>
              </a:rPr>
              <a:t>21</a:t>
            </a:r>
            <a:endParaRPr sz="972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187927" y="2462883"/>
            <a:ext cx="171626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34" dirty="0">
                <a:latin typeface="Arial"/>
                <a:cs typeface="Arial"/>
              </a:rPr>
              <a:t>26</a:t>
            </a:r>
            <a:endParaRPr sz="972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764171" y="3029621"/>
            <a:ext cx="171626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34" dirty="0">
                <a:latin typeface="Arial"/>
                <a:cs typeface="Arial"/>
              </a:rPr>
              <a:t>13</a:t>
            </a:r>
            <a:endParaRPr sz="972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485001" y="3029621"/>
            <a:ext cx="171626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34" dirty="0">
                <a:latin typeface="Arial"/>
                <a:cs typeface="Arial"/>
              </a:rPr>
              <a:t>24</a:t>
            </a:r>
            <a:endParaRPr sz="972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671817" y="3029621"/>
            <a:ext cx="171626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34" dirty="0">
                <a:latin typeface="Arial"/>
                <a:cs typeface="Arial"/>
              </a:rPr>
              <a:t>14</a:t>
            </a:r>
            <a:endParaRPr sz="972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180770" y="3029621"/>
            <a:ext cx="171626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34" dirty="0">
                <a:latin typeface="Arial"/>
                <a:cs typeface="Arial"/>
              </a:rPr>
              <a:t>16</a:t>
            </a:r>
            <a:endParaRPr sz="972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684411" y="1514616"/>
            <a:ext cx="84578" cy="1270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26" spc="10" dirty="0">
                <a:latin typeface="Arial"/>
                <a:cs typeface="Arial"/>
              </a:rPr>
              <a:t>1</a:t>
            </a:r>
            <a:endParaRPr sz="826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569458" y="1900590"/>
            <a:ext cx="84578" cy="1270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26" spc="10" dirty="0">
                <a:latin typeface="Arial"/>
                <a:cs typeface="Arial"/>
              </a:rPr>
              <a:t>2</a:t>
            </a:r>
            <a:endParaRPr sz="826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760101" y="1919111"/>
            <a:ext cx="84578" cy="1270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26" spc="10" dirty="0">
                <a:latin typeface="Arial"/>
                <a:cs typeface="Arial"/>
              </a:rPr>
              <a:t>3</a:t>
            </a:r>
            <a:endParaRPr sz="826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010129" y="2444362"/>
            <a:ext cx="84578" cy="1270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26" spc="10" dirty="0">
                <a:latin typeface="Arial"/>
                <a:cs typeface="Arial"/>
              </a:rPr>
              <a:t>4</a:t>
            </a:r>
            <a:endParaRPr sz="826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107314" y="2467327"/>
            <a:ext cx="84578" cy="1270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26" spc="10" dirty="0">
                <a:latin typeface="Arial"/>
                <a:cs typeface="Arial"/>
              </a:rPr>
              <a:t>5</a:t>
            </a:r>
            <a:endParaRPr sz="826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251143" y="2467327"/>
            <a:ext cx="84578" cy="1270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26" spc="10" dirty="0">
                <a:latin typeface="Arial"/>
                <a:cs typeface="Arial"/>
              </a:rPr>
              <a:t>6</a:t>
            </a:r>
            <a:endParaRPr sz="826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269028" y="2467327"/>
            <a:ext cx="84578" cy="1270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26" spc="10" dirty="0">
                <a:latin typeface="Arial"/>
                <a:cs typeface="Arial"/>
              </a:rPr>
              <a:t>7</a:t>
            </a:r>
            <a:endParaRPr sz="826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595274" y="2952573"/>
            <a:ext cx="84578" cy="1270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26" spc="10" dirty="0">
                <a:latin typeface="Arial"/>
                <a:cs typeface="Arial"/>
              </a:rPr>
              <a:t>8</a:t>
            </a:r>
            <a:endParaRPr sz="826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272381" y="2952573"/>
            <a:ext cx="84578" cy="1270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26" spc="10" dirty="0">
                <a:latin typeface="Arial"/>
                <a:cs typeface="Arial"/>
              </a:rPr>
              <a:t>9</a:t>
            </a:r>
            <a:endParaRPr sz="826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728748" y="2929607"/>
            <a:ext cx="351896" cy="256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890"/>
              </a:lnSpc>
            </a:pPr>
            <a:r>
              <a:rPr sz="826" spc="34" dirty="0">
                <a:latin typeface="Arial"/>
                <a:cs typeface="Arial"/>
              </a:rPr>
              <a:t>10</a:t>
            </a:r>
            <a:endParaRPr sz="826">
              <a:latin typeface="Arial"/>
              <a:cs typeface="Arial"/>
            </a:endParaRPr>
          </a:p>
          <a:p>
            <a:pPr marL="191995">
              <a:lnSpc>
                <a:spcPts val="1065"/>
              </a:lnSpc>
            </a:pPr>
            <a:r>
              <a:rPr sz="972" spc="34" dirty="0">
                <a:latin typeface="Arial"/>
                <a:cs typeface="Arial"/>
              </a:rPr>
              <a:t>15</a:t>
            </a:r>
            <a:endParaRPr sz="972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448838" y="2960723"/>
            <a:ext cx="149401" cy="1270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26" spc="24" dirty="0">
                <a:latin typeface="Arial"/>
                <a:cs typeface="Arial"/>
              </a:rPr>
              <a:t>11</a:t>
            </a:r>
            <a:endParaRPr sz="826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965940" y="2952573"/>
            <a:ext cx="150636" cy="1270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26" spc="34" dirty="0">
                <a:latin typeface="Arial"/>
                <a:cs typeface="Arial"/>
              </a:rPr>
              <a:t>12</a:t>
            </a:r>
            <a:endParaRPr sz="826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852704" y="3008876"/>
            <a:ext cx="95074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10" dirty="0">
                <a:latin typeface="Arial"/>
                <a:cs typeface="Arial"/>
              </a:rPr>
              <a:t>5</a:t>
            </a:r>
            <a:endParaRPr sz="972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875796" y="2988874"/>
            <a:ext cx="171626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34" dirty="0">
                <a:latin typeface="Arial"/>
                <a:cs typeface="Arial"/>
              </a:rPr>
              <a:t>12</a:t>
            </a:r>
            <a:endParaRPr sz="972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614157" y="2929607"/>
            <a:ext cx="150636" cy="1270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26" spc="34" dirty="0">
                <a:latin typeface="Arial"/>
                <a:cs typeface="Arial"/>
              </a:rPr>
              <a:t>13</a:t>
            </a:r>
            <a:endParaRPr sz="826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094216" y="2911827"/>
            <a:ext cx="359922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796"/>
              </a:lnSpc>
            </a:pPr>
            <a:r>
              <a:rPr sz="826" spc="24" dirty="0">
                <a:latin typeface="Arial"/>
                <a:cs typeface="Arial"/>
              </a:rPr>
              <a:t>14</a:t>
            </a:r>
            <a:endParaRPr sz="826">
              <a:latin typeface="Arial"/>
              <a:cs typeface="Arial"/>
            </a:endParaRPr>
          </a:p>
          <a:p>
            <a:pPr marL="200020">
              <a:lnSpc>
                <a:spcPts val="972"/>
              </a:lnSpc>
            </a:pPr>
            <a:r>
              <a:rPr sz="972" spc="34" dirty="0">
                <a:latin typeface="Arial"/>
                <a:cs typeface="Arial"/>
              </a:rPr>
              <a:t>70</a:t>
            </a:r>
            <a:endParaRPr sz="972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5661664" y="2911827"/>
            <a:ext cx="149401" cy="1270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26" spc="24" dirty="0">
                <a:latin typeface="Arial"/>
                <a:cs typeface="Arial"/>
              </a:rPr>
              <a:t>15</a:t>
            </a:r>
            <a:endParaRPr sz="826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352280" y="4040116"/>
            <a:ext cx="4853076" cy="3960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42031" algn="ctr"/>
            <a:r>
              <a:rPr sz="972" b="1" spc="19" dirty="0">
                <a:latin typeface="Arial"/>
                <a:cs typeface="Arial"/>
              </a:rPr>
              <a:t>Fig</a:t>
            </a:r>
            <a:r>
              <a:rPr sz="972" b="1" spc="-34" dirty="0">
                <a:latin typeface="Arial"/>
                <a:cs typeface="Arial"/>
              </a:rPr>
              <a:t> </a:t>
            </a:r>
            <a:r>
              <a:rPr sz="972" b="1" spc="29" dirty="0">
                <a:latin typeface="Arial"/>
                <a:cs typeface="Arial"/>
              </a:rPr>
              <a:t>30.12</a:t>
            </a:r>
            <a:endParaRPr sz="972">
              <a:latin typeface="Arial"/>
              <a:cs typeface="Arial"/>
            </a:endParaRPr>
          </a:p>
          <a:p>
            <a:pPr>
              <a:spcBef>
                <a:spcPts val="53"/>
              </a:spcBef>
            </a:pPr>
            <a:endParaRPr sz="1167">
              <a:latin typeface="Times New Roman"/>
              <a:cs typeface="Times New Roman"/>
            </a:endParaRPr>
          </a:p>
          <a:p>
            <a:pPr marL="12347" algn="just">
              <a:lnSpc>
                <a:spcPts val="1274"/>
              </a:lnSpc>
            </a:pPr>
            <a:r>
              <a:rPr sz="1069" spc="5" dirty="0">
                <a:latin typeface="Times New Roman"/>
                <a:cs typeface="Times New Roman"/>
              </a:rPr>
              <a:t>Is this tree binary one? Yes, </a:t>
            </a:r>
            <a:r>
              <a:rPr sz="1069" spc="10" dirty="0">
                <a:latin typeface="Times New Roman"/>
                <a:cs typeface="Times New Roman"/>
              </a:rPr>
              <a:t>every </a:t>
            </a:r>
            <a:r>
              <a:rPr sz="1069" spc="5" dirty="0">
                <a:latin typeface="Times New Roman"/>
                <a:cs typeface="Times New Roman"/>
              </a:rPr>
              <a:t>node </a:t>
            </a:r>
            <a:r>
              <a:rPr sz="1069" spc="10" dirty="0">
                <a:latin typeface="Times New Roman"/>
                <a:cs typeface="Times New Roman"/>
              </a:rPr>
              <a:t>has only two </a:t>
            </a:r>
            <a:r>
              <a:rPr sz="1069" dirty="0">
                <a:latin typeface="Times New Roman"/>
                <a:cs typeface="Times New Roman"/>
              </a:rPr>
              <a:t>left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right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children.</a:t>
            </a:r>
            <a:endParaRPr sz="1069">
              <a:latin typeface="Times New Roman"/>
              <a:cs typeface="Times New Roman"/>
            </a:endParaRPr>
          </a:p>
          <a:p>
            <a:pPr marL="12347" marR="281510">
              <a:lnSpc>
                <a:spcPts val="1264"/>
              </a:lnSpc>
              <a:spcBef>
                <a:spcPts val="44"/>
              </a:spcBef>
            </a:pP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dirty="0">
                <a:latin typeface="Times New Roman"/>
                <a:cs typeface="Times New Roman"/>
              </a:rPr>
              <a:t>it </a:t>
            </a:r>
            <a:r>
              <a:rPr sz="1069" spc="10" dirty="0">
                <a:latin typeface="Times New Roman"/>
                <a:cs typeface="Times New Roman"/>
              </a:rPr>
              <a:t>a complete </a:t>
            </a:r>
            <a:r>
              <a:rPr sz="1069" spc="5" dirty="0">
                <a:latin typeface="Times New Roman"/>
                <a:cs typeface="Times New Roman"/>
              </a:rPr>
              <a:t>binary tree? It surely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5" dirty="0">
                <a:latin typeface="Times New Roman"/>
                <a:cs typeface="Times New Roman"/>
              </a:rPr>
              <a:t>as </a:t>
            </a:r>
            <a:r>
              <a:rPr sz="1069" spc="10" dirty="0">
                <a:latin typeface="Times New Roman"/>
                <a:cs typeface="Times New Roman"/>
              </a:rPr>
              <a:t>there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5" dirty="0">
                <a:latin typeface="Times New Roman"/>
                <a:cs typeface="Times New Roman"/>
              </a:rPr>
              <a:t>no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0" dirty="0">
                <a:latin typeface="Times New Roman"/>
                <a:cs typeface="Times New Roman"/>
              </a:rPr>
              <a:t>has </a:t>
            </a:r>
            <a:r>
              <a:rPr sz="1069" spc="5" dirty="0">
                <a:latin typeface="Times New Roman"/>
                <a:cs typeface="Times New Roman"/>
              </a:rPr>
              <a:t>missing </a:t>
            </a:r>
            <a:r>
              <a:rPr sz="1069" dirty="0">
                <a:latin typeface="Times New Roman"/>
                <a:cs typeface="Times New Roman"/>
              </a:rPr>
              <a:t>left </a:t>
            </a:r>
            <a:r>
              <a:rPr sz="1069" spc="5" dirty="0">
                <a:latin typeface="Times New Roman"/>
                <a:cs typeface="Times New Roman"/>
              </a:rPr>
              <a:t>or  right</a:t>
            </a:r>
            <a:r>
              <a:rPr sz="1069" spc="-6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child.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10"/>
              </a:lnSpc>
            </a:pP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next </a:t>
            </a:r>
            <a:r>
              <a:rPr sz="1069" spc="5" dirty="0">
                <a:latin typeface="Times New Roman"/>
                <a:cs typeface="Times New Roman"/>
              </a:rPr>
              <a:t>question is; is it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min-heap. </a:t>
            </a:r>
            <a:r>
              <a:rPr sz="1069" spc="10" dirty="0">
                <a:latin typeface="Times New Roman"/>
                <a:cs typeface="Times New Roman"/>
              </a:rPr>
              <a:t>By </a:t>
            </a:r>
            <a:r>
              <a:rPr sz="1069" spc="5" dirty="0">
                <a:latin typeface="Times New Roman"/>
                <a:cs typeface="Times New Roman"/>
              </a:rPr>
              <a:t>looking at </a:t>
            </a:r>
            <a:r>
              <a:rPr sz="1069" spc="10" dirty="0">
                <a:latin typeface="Times New Roman"/>
                <a:cs typeface="Times New Roman"/>
              </a:rPr>
              <a:t>the root node </a:t>
            </a:r>
            <a:r>
              <a:rPr sz="1069" spc="5" dirty="0">
                <a:latin typeface="Times New Roman"/>
                <a:cs typeface="Times New Roman"/>
              </a:rPr>
              <a:t>and its children,  </a:t>
            </a:r>
            <a:r>
              <a:rPr sz="1069" spc="21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as</a:t>
            </a:r>
            <a:endParaRPr sz="1069">
              <a:latin typeface="Times New Roman"/>
              <a:cs typeface="Times New Roman"/>
            </a:endParaRPr>
          </a:p>
          <a:p>
            <a:pPr marL="12347" marR="5556" algn="just">
              <a:lnSpc>
                <a:spcPts val="1264"/>
              </a:lnSpc>
              <a:spcBef>
                <a:spcPts val="44"/>
              </a:spcBef>
            </a:pPr>
            <a:r>
              <a:rPr sz="1069" spc="5" dirty="0">
                <a:latin typeface="Times New Roman"/>
                <a:cs typeface="Times New Roman"/>
              </a:rPr>
              <a:t>the root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containing 65 and </a:t>
            </a:r>
            <a:r>
              <a:rPr sz="1069" spc="5" dirty="0">
                <a:latin typeface="Times New Roman"/>
                <a:cs typeface="Times New Roman"/>
              </a:rPr>
              <a:t>the children nodes are containing </a:t>
            </a:r>
            <a:r>
              <a:rPr sz="1069" spc="10" dirty="0">
                <a:latin typeface="Times New Roman"/>
                <a:cs typeface="Times New Roman"/>
              </a:rPr>
              <a:t>31 and </a:t>
            </a:r>
            <a:r>
              <a:rPr sz="1069" spc="5" dirty="0">
                <a:latin typeface="Times New Roman"/>
                <a:cs typeface="Times New Roman"/>
              </a:rPr>
              <a:t>32, </a:t>
            </a:r>
            <a:r>
              <a:rPr sz="1069" spc="10" dirty="0">
                <a:latin typeface="Times New Roman"/>
                <a:cs typeface="Times New Roman"/>
              </a:rPr>
              <a:t>you  can </a:t>
            </a:r>
            <a:r>
              <a:rPr sz="1069" spc="5" dirty="0">
                <a:latin typeface="Times New Roman"/>
                <a:cs typeface="Times New Roman"/>
              </a:rPr>
              <a:t>abruptly say that no, it is not </a:t>
            </a:r>
            <a:r>
              <a:rPr sz="1069" spc="10" dirty="0">
                <a:latin typeface="Times New Roman"/>
                <a:cs typeface="Times New Roman"/>
              </a:rPr>
              <a:t>a</a:t>
            </a:r>
            <a:r>
              <a:rPr sz="1069" spc="2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min-heap.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10"/>
              </a:lnSpc>
            </a:pPr>
            <a:r>
              <a:rPr sz="1069" spc="15" dirty="0">
                <a:latin typeface="Times New Roman"/>
                <a:cs typeface="Times New Roman"/>
              </a:rPr>
              <a:t>How </a:t>
            </a:r>
            <a:r>
              <a:rPr sz="1069" spc="10" dirty="0">
                <a:latin typeface="Times New Roman"/>
                <a:cs typeface="Times New Roman"/>
              </a:rPr>
              <a:t>can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make min-heap out of </a:t>
            </a:r>
            <a:r>
              <a:rPr sz="1069" spc="5" dirty="0">
                <a:latin typeface="Times New Roman"/>
                <a:cs typeface="Times New Roman"/>
              </a:rPr>
              <a:t>it?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may look for pe</a:t>
            </a:r>
            <a:r>
              <a:rPr sz="1069" i="1" spc="10" dirty="0">
                <a:latin typeface="Times New Roman"/>
                <a:cs typeface="Times New Roman"/>
              </a:rPr>
              <a:t>rcolateDown</a:t>
            </a:r>
            <a:r>
              <a:rPr sz="1069" spc="10" dirty="0">
                <a:latin typeface="Times New Roman"/>
                <a:cs typeface="Times New Roman"/>
              </a:rPr>
              <a:t>(</a:t>
            </a:r>
            <a:r>
              <a:rPr sz="1069" i="1" spc="10" dirty="0">
                <a:latin typeface="Times New Roman"/>
                <a:cs typeface="Times New Roman"/>
              </a:rPr>
              <a:t>p</a:t>
            </a:r>
            <a:r>
              <a:rPr sz="1069" spc="10" dirty="0">
                <a:latin typeface="Times New Roman"/>
                <a:cs typeface="Times New Roman"/>
              </a:rPr>
              <a:t>).method </a:t>
            </a:r>
            <a:r>
              <a:rPr sz="1069" spc="111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to</a:t>
            </a:r>
            <a:endParaRPr sz="1069">
              <a:latin typeface="Times New Roman"/>
              <a:cs typeface="Times New Roman"/>
            </a:endParaRPr>
          </a:p>
          <a:p>
            <a:pPr marL="12347" marR="4939" indent="-617" algn="just">
              <a:lnSpc>
                <a:spcPct val="98400"/>
              </a:lnSpc>
              <a:spcBef>
                <a:spcPts val="10"/>
              </a:spcBef>
            </a:pPr>
            <a:r>
              <a:rPr sz="1069" spc="5" dirty="0">
                <a:latin typeface="Times New Roman"/>
                <a:cs typeface="Times New Roman"/>
              </a:rPr>
              <a:t>convert </a:t>
            </a:r>
            <a:r>
              <a:rPr sz="1069" dirty="0">
                <a:latin typeface="Times New Roman"/>
                <a:cs typeface="Times New Roman"/>
              </a:rPr>
              <a:t>it </a:t>
            </a:r>
            <a:r>
              <a:rPr sz="1069" spc="10" dirty="0">
                <a:latin typeface="Times New Roman"/>
                <a:cs typeface="Times New Roman"/>
              </a:rPr>
              <a:t>into a </a:t>
            </a:r>
            <a:r>
              <a:rPr sz="1069" spc="5" dirty="0">
                <a:latin typeface="Times New Roman"/>
                <a:cs typeface="Times New Roman"/>
              </a:rPr>
              <a:t>min-heap. </a:t>
            </a:r>
            <a:r>
              <a:rPr sz="1069" spc="10" dirty="0">
                <a:latin typeface="Times New Roman"/>
                <a:cs typeface="Times New Roman"/>
              </a:rPr>
              <a:t>As </a:t>
            </a:r>
            <a:r>
              <a:rPr sz="1069" spc="5" dirty="0">
                <a:latin typeface="Times New Roman"/>
                <a:cs typeface="Times New Roman"/>
              </a:rPr>
              <a:t>discussed above, the </a:t>
            </a:r>
            <a:r>
              <a:rPr sz="1069" i="1" spc="10" dirty="0">
                <a:latin typeface="Times New Roman"/>
                <a:cs typeface="Times New Roman"/>
              </a:rPr>
              <a:t>percolateDown</a:t>
            </a:r>
            <a:r>
              <a:rPr sz="1069" spc="10" dirty="0">
                <a:latin typeface="Times New Roman"/>
                <a:cs typeface="Times New Roman"/>
              </a:rPr>
              <a:t>(</a:t>
            </a:r>
            <a:r>
              <a:rPr sz="1069" i="1" spc="10" dirty="0">
                <a:latin typeface="Times New Roman"/>
                <a:cs typeface="Times New Roman"/>
              </a:rPr>
              <a:t>p</a:t>
            </a:r>
            <a:r>
              <a:rPr sz="1069" spc="10" dirty="0">
                <a:latin typeface="Times New Roman"/>
                <a:cs typeface="Times New Roman"/>
              </a:rPr>
              <a:t>).moves the node  with value </a:t>
            </a:r>
            <a:r>
              <a:rPr sz="1069" i="1" spc="10" dirty="0">
                <a:latin typeface="Times New Roman"/>
                <a:cs typeface="Times New Roman"/>
              </a:rPr>
              <a:t>p </a:t>
            </a:r>
            <a:r>
              <a:rPr sz="1069" spc="10" dirty="0">
                <a:latin typeface="Times New Roman"/>
                <a:cs typeface="Times New Roman"/>
              </a:rPr>
              <a:t>down </a:t>
            </a:r>
            <a:r>
              <a:rPr sz="1069" spc="5" dirty="0">
                <a:latin typeface="Times New Roman"/>
                <a:cs typeface="Times New Roman"/>
              </a:rPr>
              <a:t>to its destination 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min-heap tree orders.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destination </a:t>
            </a:r>
            <a:r>
              <a:rPr sz="1069" spc="10" dirty="0">
                <a:latin typeface="Times New Roman"/>
                <a:cs typeface="Times New Roman"/>
              </a:rPr>
              <a:t>of a  node, can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dirty="0">
                <a:latin typeface="Times New Roman"/>
                <a:cs typeface="Times New Roman"/>
              </a:rPr>
              <a:t>its </a:t>
            </a:r>
            <a:r>
              <a:rPr sz="1069" spc="10" dirty="0">
                <a:latin typeface="Times New Roman"/>
                <a:cs typeface="Times New Roman"/>
              </a:rPr>
              <a:t>next level or maximum the </a:t>
            </a:r>
            <a:r>
              <a:rPr sz="1069" spc="15" dirty="0">
                <a:latin typeface="Times New Roman"/>
                <a:cs typeface="Times New Roman"/>
              </a:rPr>
              <a:t>bottom </a:t>
            </a:r>
            <a:r>
              <a:rPr sz="1069" spc="10" dirty="0">
                <a:latin typeface="Times New Roman"/>
                <a:cs typeface="Times New Roman"/>
              </a:rPr>
              <a:t>of the tree (the leaf node). </a:t>
            </a:r>
            <a:r>
              <a:rPr sz="1069" spc="15" dirty="0">
                <a:latin typeface="Times New Roman"/>
                <a:cs typeface="Times New Roman"/>
              </a:rPr>
              <a:t>The  </a:t>
            </a:r>
            <a:r>
              <a:rPr sz="1069" spc="10" dirty="0">
                <a:latin typeface="Times New Roman"/>
                <a:cs typeface="Times New Roman"/>
              </a:rPr>
              <a:t>node will come down to </a:t>
            </a:r>
            <a:r>
              <a:rPr sz="1069" spc="5" dirty="0">
                <a:latin typeface="Times New Roman"/>
                <a:cs typeface="Times New Roman"/>
              </a:rPr>
              <a:t>its </a:t>
            </a:r>
            <a:r>
              <a:rPr sz="1069" spc="10" dirty="0">
                <a:latin typeface="Times New Roman"/>
                <a:cs typeface="Times New Roman"/>
              </a:rPr>
              <a:t>true </a:t>
            </a:r>
            <a:r>
              <a:rPr sz="1069" spc="5" dirty="0">
                <a:latin typeface="Times New Roman"/>
                <a:cs typeface="Times New Roman"/>
              </a:rPr>
              <a:t>position (destination) </a:t>
            </a:r>
            <a:r>
              <a:rPr sz="1069" spc="10" dirty="0">
                <a:latin typeface="Times New Roman"/>
                <a:cs typeface="Times New Roman"/>
              </a:rPr>
              <a:t>as </a:t>
            </a:r>
            <a:r>
              <a:rPr sz="1069" spc="5" dirty="0">
                <a:latin typeface="Times New Roman"/>
                <a:cs typeface="Times New Roman"/>
              </a:rPr>
              <a:t>per min-heap order </a:t>
            </a:r>
            <a:r>
              <a:rPr sz="1069" spc="10" dirty="0">
                <a:latin typeface="Times New Roman"/>
                <a:cs typeface="Times New Roman"/>
              </a:rPr>
              <a:t>and other  nodes (the other </a:t>
            </a:r>
            <a:r>
              <a:rPr sz="1069" spc="5" dirty="0">
                <a:latin typeface="Times New Roman"/>
                <a:cs typeface="Times New Roman"/>
              </a:rPr>
              <a:t>data) </a:t>
            </a:r>
            <a:r>
              <a:rPr sz="1069" spc="10" dirty="0">
                <a:latin typeface="Times New Roman"/>
                <a:cs typeface="Times New Roman"/>
              </a:rPr>
              <a:t>will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10" dirty="0">
                <a:latin typeface="Times New Roman"/>
                <a:cs typeface="Times New Roman"/>
              </a:rPr>
              <a:t>automatically moving in the upward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direction.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53"/>
              </a:spcBef>
            </a:pPr>
            <a:endParaRPr sz="1167">
              <a:latin typeface="Times New Roman"/>
              <a:cs typeface="Times New Roman"/>
            </a:endParaRPr>
          </a:p>
          <a:p>
            <a:pPr marL="221628" marR="6791" indent="-209281">
              <a:lnSpc>
                <a:spcPts val="1254"/>
              </a:lnSpc>
              <a:buFont typeface="Symbol"/>
              <a:buChar char=""/>
              <a:tabLst>
                <a:tab pos="221628" algn="l"/>
                <a:tab pos="222245" algn="l"/>
              </a:tabLst>
            </a:pPr>
            <a:r>
              <a:rPr sz="1069" i="1" spc="10" dirty="0">
                <a:latin typeface="Times New Roman"/>
                <a:cs typeface="Times New Roman"/>
              </a:rPr>
              <a:t>The </a:t>
            </a:r>
            <a:r>
              <a:rPr sz="1069" i="1" spc="5" dirty="0">
                <a:latin typeface="Times New Roman"/>
                <a:cs typeface="Times New Roman"/>
              </a:rPr>
              <a:t>general algorithm is to </a:t>
            </a:r>
            <a:r>
              <a:rPr sz="1069" i="1" spc="10" dirty="0">
                <a:latin typeface="Times New Roman"/>
                <a:cs typeface="Times New Roman"/>
              </a:rPr>
              <a:t>place the </a:t>
            </a:r>
            <a:r>
              <a:rPr sz="1069" i="1" spc="15" dirty="0">
                <a:latin typeface="Times New Roman"/>
                <a:cs typeface="Times New Roman"/>
              </a:rPr>
              <a:t>N </a:t>
            </a:r>
            <a:r>
              <a:rPr sz="1069" i="1" spc="5" dirty="0">
                <a:latin typeface="Times New Roman"/>
                <a:cs typeface="Times New Roman"/>
              </a:rPr>
              <a:t>keys </a:t>
            </a:r>
            <a:r>
              <a:rPr sz="1069" i="1" spc="10" dirty="0">
                <a:latin typeface="Times New Roman"/>
                <a:cs typeface="Times New Roman"/>
              </a:rPr>
              <a:t>in an </a:t>
            </a:r>
            <a:r>
              <a:rPr sz="1069" i="1" spc="5" dirty="0">
                <a:latin typeface="Times New Roman"/>
                <a:cs typeface="Times New Roman"/>
              </a:rPr>
              <a:t>array </a:t>
            </a:r>
            <a:r>
              <a:rPr sz="1069" i="1" spc="10" dirty="0">
                <a:latin typeface="Times New Roman"/>
                <a:cs typeface="Times New Roman"/>
              </a:rPr>
              <a:t>and </a:t>
            </a:r>
            <a:r>
              <a:rPr sz="1069" i="1" spc="5" dirty="0">
                <a:latin typeface="Times New Roman"/>
                <a:cs typeface="Times New Roman"/>
              </a:rPr>
              <a:t>consider it </a:t>
            </a:r>
            <a:r>
              <a:rPr sz="1069" i="1" spc="10" dirty="0">
                <a:latin typeface="Times New Roman"/>
                <a:cs typeface="Times New Roman"/>
              </a:rPr>
              <a:t>to be </a:t>
            </a:r>
            <a:r>
              <a:rPr sz="1069" i="1" spc="15" dirty="0">
                <a:latin typeface="Times New Roman"/>
                <a:cs typeface="Times New Roman"/>
              </a:rPr>
              <a:t>an  </a:t>
            </a:r>
            <a:r>
              <a:rPr sz="1069" i="1" spc="5" dirty="0">
                <a:latin typeface="Times New Roman"/>
                <a:cs typeface="Times New Roman"/>
              </a:rPr>
              <a:t>unordered </a:t>
            </a:r>
            <a:r>
              <a:rPr sz="1069" i="1" spc="10" dirty="0">
                <a:latin typeface="Times New Roman"/>
                <a:cs typeface="Times New Roman"/>
              </a:rPr>
              <a:t>binary</a:t>
            </a:r>
            <a:r>
              <a:rPr sz="1069" i="1" spc="-63" dirty="0">
                <a:latin typeface="Times New Roman"/>
                <a:cs typeface="Times New Roman"/>
              </a:rPr>
              <a:t> </a:t>
            </a:r>
            <a:r>
              <a:rPr sz="1069" i="1" spc="5" dirty="0">
                <a:latin typeface="Times New Roman"/>
                <a:cs typeface="Times New Roman"/>
              </a:rPr>
              <a:t>tree.</a:t>
            </a:r>
            <a:endParaRPr sz="1069">
              <a:latin typeface="Times New Roman"/>
              <a:cs typeface="Times New Roman"/>
            </a:endParaRPr>
          </a:p>
          <a:p>
            <a:pPr marL="221628" marR="1498301" indent="-209281">
              <a:lnSpc>
                <a:spcPts val="1264"/>
              </a:lnSpc>
              <a:spcBef>
                <a:spcPts val="83"/>
              </a:spcBef>
              <a:buFont typeface="Symbol"/>
              <a:buChar char=""/>
              <a:tabLst>
                <a:tab pos="221628" algn="l"/>
                <a:tab pos="222245" algn="l"/>
              </a:tabLst>
            </a:pPr>
            <a:r>
              <a:rPr sz="1069" i="1" spc="10" dirty="0">
                <a:latin typeface="Times New Roman"/>
                <a:cs typeface="Times New Roman"/>
              </a:rPr>
              <a:t>The </a:t>
            </a:r>
            <a:r>
              <a:rPr sz="1069" i="1" spc="5" dirty="0">
                <a:latin typeface="Times New Roman"/>
                <a:cs typeface="Times New Roman"/>
              </a:rPr>
              <a:t>following algorithm will build </a:t>
            </a:r>
            <a:r>
              <a:rPr sz="1069" i="1" spc="10" dirty="0">
                <a:latin typeface="Times New Roman"/>
                <a:cs typeface="Times New Roman"/>
              </a:rPr>
              <a:t>a heap </a:t>
            </a:r>
            <a:r>
              <a:rPr sz="1069" i="1" spc="5" dirty="0">
                <a:latin typeface="Times New Roman"/>
                <a:cs typeface="Times New Roman"/>
              </a:rPr>
              <a:t>out </a:t>
            </a:r>
            <a:r>
              <a:rPr sz="1069" i="1" spc="10" dirty="0">
                <a:latin typeface="Times New Roman"/>
                <a:cs typeface="Times New Roman"/>
              </a:rPr>
              <a:t>of </a:t>
            </a:r>
            <a:r>
              <a:rPr sz="1069" i="1" spc="15" dirty="0">
                <a:latin typeface="Times New Roman"/>
                <a:cs typeface="Times New Roman"/>
              </a:rPr>
              <a:t>N </a:t>
            </a:r>
            <a:r>
              <a:rPr sz="1069" i="1" spc="5" dirty="0">
                <a:latin typeface="Times New Roman"/>
                <a:cs typeface="Times New Roman"/>
              </a:rPr>
              <a:t>keys.  for( i </a:t>
            </a:r>
            <a:r>
              <a:rPr sz="1069" i="1" spc="15" dirty="0">
                <a:latin typeface="Times New Roman"/>
                <a:cs typeface="Times New Roman"/>
              </a:rPr>
              <a:t>= </a:t>
            </a:r>
            <a:r>
              <a:rPr sz="1069" i="1" spc="5" dirty="0">
                <a:latin typeface="Times New Roman"/>
                <a:cs typeface="Times New Roman"/>
              </a:rPr>
              <a:t>N/2; i </a:t>
            </a:r>
            <a:r>
              <a:rPr sz="1069" i="1" spc="15" dirty="0">
                <a:latin typeface="Times New Roman"/>
                <a:cs typeface="Times New Roman"/>
              </a:rPr>
              <a:t>&gt; </a:t>
            </a:r>
            <a:r>
              <a:rPr sz="1069" i="1" spc="10" dirty="0">
                <a:latin typeface="Times New Roman"/>
                <a:cs typeface="Times New Roman"/>
              </a:rPr>
              <a:t>0; </a:t>
            </a:r>
            <a:r>
              <a:rPr sz="1069" i="1" spc="5" dirty="0">
                <a:latin typeface="Times New Roman"/>
                <a:cs typeface="Times New Roman"/>
              </a:rPr>
              <a:t>i--</a:t>
            </a:r>
            <a:r>
              <a:rPr sz="1069" i="1" spc="-53" dirty="0">
                <a:latin typeface="Times New Roman"/>
                <a:cs typeface="Times New Roman"/>
              </a:rPr>
              <a:t> </a:t>
            </a:r>
            <a:r>
              <a:rPr sz="1069" i="1" spc="5" dirty="0">
                <a:latin typeface="Times New Roman"/>
                <a:cs typeface="Times New Roman"/>
              </a:rPr>
              <a:t>)</a:t>
            </a:r>
            <a:endParaRPr sz="1069">
              <a:latin typeface="Times New Roman"/>
              <a:cs typeface="Times New Roman"/>
            </a:endParaRPr>
          </a:p>
          <a:p>
            <a:pPr marL="430908">
              <a:lnSpc>
                <a:spcPts val="1210"/>
              </a:lnSpc>
            </a:pPr>
            <a:r>
              <a:rPr sz="1069" i="1" spc="5" dirty="0">
                <a:latin typeface="Times New Roman"/>
                <a:cs typeface="Times New Roman"/>
              </a:rPr>
              <a:t>percolateDown(i);</a:t>
            </a:r>
            <a:endParaRPr sz="1069">
              <a:latin typeface="Times New Roman"/>
              <a:cs typeface="Times New Roman"/>
            </a:endParaRPr>
          </a:p>
          <a:p>
            <a:pPr marL="12347" marR="6173" algn="just">
              <a:lnSpc>
                <a:spcPct val="98300"/>
              </a:lnSpc>
              <a:spcBef>
                <a:spcPts val="5"/>
              </a:spcBef>
            </a:pPr>
            <a:r>
              <a:rPr sz="1069" spc="19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close </a:t>
            </a:r>
            <a:r>
              <a:rPr sz="1069" spc="10" dirty="0">
                <a:latin typeface="Times New Roman"/>
                <a:cs typeface="Times New Roman"/>
              </a:rPr>
              <a:t>look on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above </a:t>
            </a:r>
            <a:r>
              <a:rPr sz="1069" spc="5" dirty="0">
                <a:latin typeface="Times New Roman"/>
                <a:cs typeface="Times New Roman"/>
              </a:rPr>
              <a:t>loop </a:t>
            </a:r>
            <a:r>
              <a:rPr sz="1069" spc="10" dirty="0">
                <a:latin typeface="Times New Roman"/>
                <a:cs typeface="Times New Roman"/>
              </a:rPr>
              <a:t>shows </a:t>
            </a:r>
            <a:r>
              <a:rPr sz="1069" spc="5" dirty="0">
                <a:latin typeface="Times New Roman"/>
                <a:cs typeface="Times New Roman"/>
              </a:rPr>
              <a:t>that it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5" dirty="0">
                <a:latin typeface="Times New Roman"/>
                <a:cs typeface="Times New Roman"/>
              </a:rPr>
              <a:t>starts </a:t>
            </a:r>
            <a:r>
              <a:rPr sz="1069" spc="10" dirty="0">
                <a:latin typeface="Times New Roman"/>
                <a:cs typeface="Times New Roman"/>
              </a:rPr>
              <a:t>from N/2 position and goes  down </a:t>
            </a:r>
            <a:r>
              <a:rPr sz="1069" spc="5" dirty="0">
                <a:latin typeface="Times New Roman"/>
                <a:cs typeface="Times New Roman"/>
              </a:rPr>
              <a:t>to 0.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loop will </a:t>
            </a:r>
            <a:r>
              <a:rPr sz="1069" spc="10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terminated, </a:t>
            </a:r>
            <a:r>
              <a:rPr sz="1069" spc="10" dirty="0">
                <a:latin typeface="Times New Roman"/>
                <a:cs typeface="Times New Roman"/>
              </a:rPr>
              <a:t>once </a:t>
            </a:r>
            <a:r>
              <a:rPr sz="1069" spc="5" dirty="0">
                <a:latin typeface="Times New Roman"/>
                <a:cs typeface="Times New Roman"/>
              </a:rPr>
              <a:t>the position </a:t>
            </a:r>
            <a:r>
              <a:rPr sz="1069" spc="10" dirty="0">
                <a:latin typeface="Times New Roman"/>
                <a:cs typeface="Times New Roman"/>
              </a:rPr>
              <a:t>0 </a:t>
            </a:r>
            <a:r>
              <a:rPr sz="1069" spc="5" dirty="0">
                <a:latin typeface="Times New Roman"/>
                <a:cs typeface="Times New Roman"/>
              </a:rPr>
              <a:t>is reached. Inside, this  </a:t>
            </a:r>
            <a:r>
              <a:rPr sz="1069" spc="10" dirty="0">
                <a:latin typeface="Times New Roman"/>
                <a:cs typeface="Times New Roman"/>
              </a:rPr>
              <a:t>loop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single function call </a:t>
            </a:r>
            <a:r>
              <a:rPr sz="1069" i="1" spc="5" dirty="0">
                <a:latin typeface="Times New Roman"/>
                <a:cs typeface="Times New Roman"/>
              </a:rPr>
              <a:t>percolateDown(i)</a:t>
            </a:r>
            <a:r>
              <a:rPr sz="1069" spc="5" dirty="0">
                <a:latin typeface="Times New Roman"/>
                <a:cs typeface="Times New Roman"/>
              </a:rPr>
              <a:t>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will try </a:t>
            </a:r>
            <a:r>
              <a:rPr sz="1069" spc="5" dirty="0">
                <a:latin typeface="Times New Roman"/>
                <a:cs typeface="Times New Roman"/>
              </a:rPr>
              <a:t>to understand this </a:t>
            </a:r>
            <a:r>
              <a:rPr sz="1069" spc="10" dirty="0">
                <a:latin typeface="Times New Roman"/>
                <a:cs typeface="Times New Roman"/>
              </a:rPr>
              <a:t>loop  using</a:t>
            </a:r>
            <a:r>
              <a:rPr sz="1069" spc="-4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figures.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7" name="object 47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62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160234325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6"/>
            <a:ext cx="140696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CS301 – Data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43804" y="868856"/>
            <a:ext cx="86615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30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98965" y="3719336"/>
            <a:ext cx="327201" cy="1270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255582" algn="l"/>
              </a:tabLst>
            </a:pPr>
            <a:r>
              <a:rPr sz="826" dirty="0">
                <a:latin typeface="Arial"/>
                <a:cs typeface="Arial"/>
              </a:rPr>
              <a:t>0	1</a:t>
            </a:r>
            <a:endParaRPr sz="826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85692" y="3728225"/>
            <a:ext cx="2303992" cy="1270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255582" algn="l"/>
                <a:tab pos="499434" algn="l"/>
                <a:tab pos="741434" algn="l"/>
                <a:tab pos="985286" algn="l"/>
                <a:tab pos="1229138" algn="l"/>
                <a:tab pos="1472990" algn="l"/>
                <a:tab pos="1715606" algn="l"/>
                <a:tab pos="1929209" algn="l"/>
                <a:tab pos="2172444" algn="l"/>
              </a:tabLst>
            </a:pPr>
            <a:r>
              <a:rPr sz="826" dirty="0">
                <a:latin typeface="Arial"/>
                <a:cs typeface="Arial"/>
              </a:rPr>
              <a:t>2	3	4	5	6	7	8	9	</a:t>
            </a:r>
            <a:r>
              <a:rPr sz="826" spc="10" dirty="0">
                <a:latin typeface="Arial"/>
                <a:cs typeface="Arial"/>
              </a:rPr>
              <a:t>1</a:t>
            </a:r>
            <a:r>
              <a:rPr sz="826" dirty="0">
                <a:latin typeface="Arial"/>
                <a:cs typeface="Arial"/>
              </a:rPr>
              <a:t>0	</a:t>
            </a:r>
            <a:r>
              <a:rPr sz="826" spc="5" dirty="0">
                <a:latin typeface="Arial"/>
                <a:cs typeface="Arial"/>
              </a:rPr>
              <a:t>11</a:t>
            </a:r>
            <a:endParaRPr sz="826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517049" y="3521108"/>
          <a:ext cx="3903573" cy="2043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37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22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37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37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37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29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299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37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4299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4373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4373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4225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4372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4373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4299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43727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197798">
                <a:tc>
                  <a:txBody>
                    <a:bodyPr/>
                    <a:lstStyle/>
                    <a:p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464">
                      <a:solidFill>
                        <a:srgbClr val="000000"/>
                      </a:solidFill>
                      <a:prstDash val="solid"/>
                    </a:lnL>
                    <a:lnR w="6464">
                      <a:solidFill>
                        <a:srgbClr val="000000"/>
                      </a:solidFill>
                      <a:prstDash val="solid"/>
                    </a:lnR>
                    <a:lnT w="6464">
                      <a:solidFill>
                        <a:srgbClr val="000000"/>
                      </a:solidFill>
                      <a:prstDash val="solid"/>
                    </a:lnT>
                    <a:lnB w="646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800" spc="10" dirty="0">
                          <a:latin typeface="Arial"/>
                          <a:cs typeface="Arial"/>
                        </a:rPr>
                        <a:t>65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464">
                      <a:solidFill>
                        <a:srgbClr val="000000"/>
                      </a:solidFill>
                      <a:prstDash val="solid"/>
                    </a:lnL>
                    <a:lnR w="6464">
                      <a:solidFill>
                        <a:srgbClr val="000000"/>
                      </a:solidFill>
                      <a:prstDash val="solid"/>
                    </a:lnR>
                    <a:lnT w="6464">
                      <a:solidFill>
                        <a:srgbClr val="000000"/>
                      </a:solidFill>
                      <a:prstDash val="solid"/>
                    </a:lnT>
                    <a:lnB w="646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800" spc="10" dirty="0">
                          <a:latin typeface="Arial"/>
                          <a:cs typeface="Arial"/>
                        </a:rPr>
                        <a:t>31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464">
                      <a:solidFill>
                        <a:srgbClr val="000000"/>
                      </a:solidFill>
                      <a:prstDash val="solid"/>
                    </a:lnL>
                    <a:lnR w="6464">
                      <a:solidFill>
                        <a:srgbClr val="000000"/>
                      </a:solidFill>
                      <a:prstDash val="solid"/>
                    </a:lnR>
                    <a:lnT w="6464">
                      <a:solidFill>
                        <a:srgbClr val="000000"/>
                      </a:solidFill>
                      <a:prstDash val="solid"/>
                    </a:lnT>
                    <a:lnB w="646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800" spc="10" dirty="0">
                          <a:latin typeface="Arial"/>
                          <a:cs typeface="Arial"/>
                        </a:rPr>
                        <a:t>32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464">
                      <a:solidFill>
                        <a:srgbClr val="000000"/>
                      </a:solidFill>
                      <a:prstDash val="solid"/>
                    </a:lnL>
                    <a:lnR w="6464">
                      <a:solidFill>
                        <a:srgbClr val="000000"/>
                      </a:solidFill>
                      <a:prstDash val="solid"/>
                    </a:lnR>
                    <a:lnT w="6464">
                      <a:solidFill>
                        <a:srgbClr val="000000"/>
                      </a:solidFill>
                      <a:prstDash val="solid"/>
                    </a:lnT>
                    <a:lnB w="646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800" spc="10" dirty="0">
                          <a:latin typeface="Arial"/>
                          <a:cs typeface="Arial"/>
                        </a:rPr>
                        <a:t>26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464">
                      <a:solidFill>
                        <a:srgbClr val="000000"/>
                      </a:solidFill>
                      <a:prstDash val="solid"/>
                    </a:lnL>
                    <a:lnR w="6464">
                      <a:solidFill>
                        <a:srgbClr val="000000"/>
                      </a:solidFill>
                      <a:prstDash val="solid"/>
                    </a:lnR>
                    <a:lnT w="6464">
                      <a:solidFill>
                        <a:srgbClr val="000000"/>
                      </a:solidFill>
                      <a:prstDash val="solid"/>
                    </a:lnT>
                    <a:lnB w="646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800" spc="5" dirty="0">
                          <a:latin typeface="Arial"/>
                          <a:cs typeface="Arial"/>
                        </a:rPr>
                        <a:t>21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464">
                      <a:solidFill>
                        <a:srgbClr val="000000"/>
                      </a:solidFill>
                      <a:prstDash val="solid"/>
                    </a:lnL>
                    <a:lnR w="6464">
                      <a:solidFill>
                        <a:srgbClr val="000000"/>
                      </a:solidFill>
                      <a:prstDash val="solid"/>
                    </a:lnR>
                    <a:lnT w="6464">
                      <a:solidFill>
                        <a:srgbClr val="000000"/>
                      </a:solidFill>
                      <a:prstDash val="solid"/>
                    </a:lnT>
                    <a:lnB w="646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800" spc="10" dirty="0">
                          <a:latin typeface="Arial"/>
                          <a:cs typeface="Arial"/>
                        </a:rPr>
                        <a:t>19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464">
                      <a:solidFill>
                        <a:srgbClr val="000000"/>
                      </a:solidFill>
                      <a:prstDash val="solid"/>
                    </a:lnL>
                    <a:lnR w="6464">
                      <a:solidFill>
                        <a:srgbClr val="000000"/>
                      </a:solidFill>
                      <a:prstDash val="solid"/>
                    </a:lnR>
                    <a:lnT w="6464">
                      <a:solidFill>
                        <a:srgbClr val="000000"/>
                      </a:solidFill>
                      <a:prstDash val="solid"/>
                    </a:lnT>
                    <a:lnB w="646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800" spc="10" dirty="0">
                          <a:latin typeface="Arial"/>
                          <a:cs typeface="Arial"/>
                        </a:rPr>
                        <a:t>68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464">
                      <a:solidFill>
                        <a:srgbClr val="000000"/>
                      </a:solidFill>
                      <a:prstDash val="solid"/>
                    </a:lnL>
                    <a:lnR w="6464">
                      <a:solidFill>
                        <a:srgbClr val="000000"/>
                      </a:solidFill>
                      <a:prstDash val="solid"/>
                    </a:lnR>
                    <a:lnT w="6464">
                      <a:solidFill>
                        <a:srgbClr val="000000"/>
                      </a:solidFill>
                      <a:prstDash val="solid"/>
                    </a:lnT>
                    <a:lnB w="646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800" spc="5" dirty="0">
                          <a:latin typeface="Arial"/>
                          <a:cs typeface="Arial"/>
                        </a:rPr>
                        <a:t>13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464">
                      <a:solidFill>
                        <a:srgbClr val="000000"/>
                      </a:solidFill>
                      <a:prstDash val="solid"/>
                    </a:lnL>
                    <a:lnR w="6464">
                      <a:solidFill>
                        <a:srgbClr val="000000"/>
                      </a:solidFill>
                      <a:prstDash val="solid"/>
                    </a:lnR>
                    <a:lnT w="6464">
                      <a:solidFill>
                        <a:srgbClr val="000000"/>
                      </a:solidFill>
                      <a:prstDash val="solid"/>
                    </a:lnT>
                    <a:lnB w="646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800" spc="10" dirty="0">
                          <a:latin typeface="Arial"/>
                          <a:cs typeface="Arial"/>
                        </a:rPr>
                        <a:t>24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464">
                      <a:solidFill>
                        <a:srgbClr val="000000"/>
                      </a:solidFill>
                      <a:prstDash val="solid"/>
                    </a:lnL>
                    <a:lnR w="6464">
                      <a:solidFill>
                        <a:srgbClr val="000000"/>
                      </a:solidFill>
                      <a:prstDash val="solid"/>
                    </a:lnR>
                    <a:lnT w="6464">
                      <a:solidFill>
                        <a:srgbClr val="000000"/>
                      </a:solidFill>
                      <a:prstDash val="solid"/>
                    </a:lnT>
                    <a:lnB w="646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800" spc="10" dirty="0">
                          <a:latin typeface="Arial"/>
                          <a:cs typeface="Arial"/>
                        </a:rPr>
                        <a:t>15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464">
                      <a:solidFill>
                        <a:srgbClr val="000000"/>
                      </a:solidFill>
                      <a:prstDash val="solid"/>
                    </a:lnL>
                    <a:lnR w="6464">
                      <a:solidFill>
                        <a:srgbClr val="000000"/>
                      </a:solidFill>
                      <a:prstDash val="solid"/>
                    </a:lnR>
                    <a:lnT w="6464">
                      <a:solidFill>
                        <a:srgbClr val="000000"/>
                      </a:solidFill>
                      <a:prstDash val="solid"/>
                    </a:lnT>
                    <a:lnB w="646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800" spc="5" dirty="0">
                          <a:latin typeface="Arial"/>
                          <a:cs typeface="Arial"/>
                        </a:rPr>
                        <a:t>14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464">
                      <a:solidFill>
                        <a:srgbClr val="000000"/>
                      </a:solidFill>
                      <a:prstDash val="solid"/>
                    </a:lnL>
                    <a:lnR w="6464">
                      <a:solidFill>
                        <a:srgbClr val="000000"/>
                      </a:solidFill>
                      <a:prstDash val="solid"/>
                    </a:lnR>
                    <a:lnT w="6464">
                      <a:solidFill>
                        <a:srgbClr val="000000"/>
                      </a:solidFill>
                      <a:prstDash val="solid"/>
                    </a:lnT>
                    <a:lnB w="646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800" spc="10" dirty="0">
                          <a:latin typeface="Arial"/>
                          <a:cs typeface="Arial"/>
                        </a:rPr>
                        <a:t>16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464">
                      <a:solidFill>
                        <a:srgbClr val="000000"/>
                      </a:solidFill>
                      <a:prstDash val="solid"/>
                    </a:lnL>
                    <a:lnR w="6464">
                      <a:solidFill>
                        <a:srgbClr val="000000"/>
                      </a:solidFill>
                      <a:prstDash val="solid"/>
                    </a:lnR>
                    <a:lnT w="6464">
                      <a:solidFill>
                        <a:srgbClr val="000000"/>
                      </a:solidFill>
                      <a:prstDash val="solid"/>
                    </a:lnT>
                    <a:lnB w="646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5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464">
                      <a:solidFill>
                        <a:srgbClr val="000000"/>
                      </a:solidFill>
                      <a:prstDash val="solid"/>
                    </a:lnL>
                    <a:lnR w="6464">
                      <a:solidFill>
                        <a:srgbClr val="000000"/>
                      </a:solidFill>
                      <a:prstDash val="solid"/>
                    </a:lnR>
                    <a:lnT w="6464">
                      <a:solidFill>
                        <a:srgbClr val="000000"/>
                      </a:solidFill>
                      <a:prstDash val="solid"/>
                    </a:lnT>
                    <a:lnB w="646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800" spc="10" dirty="0">
                          <a:latin typeface="Arial"/>
                          <a:cs typeface="Arial"/>
                        </a:rPr>
                        <a:t>70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464">
                      <a:solidFill>
                        <a:srgbClr val="000000"/>
                      </a:solidFill>
                      <a:prstDash val="solid"/>
                    </a:lnL>
                    <a:lnR w="6464">
                      <a:solidFill>
                        <a:srgbClr val="000000"/>
                      </a:solidFill>
                      <a:prstDash val="solid"/>
                    </a:lnR>
                    <a:lnT w="6464">
                      <a:solidFill>
                        <a:srgbClr val="000000"/>
                      </a:solidFill>
                      <a:prstDash val="solid"/>
                    </a:lnT>
                    <a:lnB w="646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800" spc="10" dirty="0">
                          <a:latin typeface="Arial"/>
                          <a:cs typeface="Arial"/>
                        </a:rPr>
                        <a:t>12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464">
                      <a:solidFill>
                        <a:srgbClr val="000000"/>
                      </a:solidFill>
                      <a:prstDash val="solid"/>
                    </a:lnL>
                    <a:lnR w="6464">
                      <a:solidFill>
                        <a:srgbClr val="000000"/>
                      </a:solidFill>
                      <a:prstDash val="solid"/>
                    </a:lnR>
                    <a:lnT w="6464">
                      <a:solidFill>
                        <a:srgbClr val="000000"/>
                      </a:solidFill>
                      <a:prstDash val="solid"/>
                    </a:lnT>
                    <a:lnB w="646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4479324" y="3737116"/>
            <a:ext cx="885296" cy="1270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265459" algn="l"/>
                <a:tab pos="509311" algn="l"/>
                <a:tab pos="751929" algn="l"/>
              </a:tabLst>
            </a:pPr>
            <a:r>
              <a:rPr sz="826" spc="10" dirty="0">
                <a:latin typeface="Arial"/>
                <a:cs typeface="Arial"/>
              </a:rPr>
              <a:t>1</a:t>
            </a:r>
            <a:r>
              <a:rPr sz="826" dirty="0">
                <a:latin typeface="Arial"/>
                <a:cs typeface="Arial"/>
              </a:rPr>
              <a:t>2	</a:t>
            </a:r>
            <a:r>
              <a:rPr sz="826" spc="10" dirty="0">
                <a:latin typeface="Arial"/>
                <a:cs typeface="Arial"/>
              </a:rPr>
              <a:t>1</a:t>
            </a:r>
            <a:r>
              <a:rPr sz="826" dirty="0">
                <a:latin typeface="Arial"/>
                <a:cs typeface="Arial"/>
              </a:rPr>
              <a:t>3	</a:t>
            </a:r>
            <a:r>
              <a:rPr sz="826" spc="10" dirty="0">
                <a:latin typeface="Arial"/>
                <a:cs typeface="Arial"/>
              </a:rPr>
              <a:t>1</a:t>
            </a:r>
            <a:r>
              <a:rPr sz="826" dirty="0">
                <a:latin typeface="Arial"/>
                <a:cs typeface="Arial"/>
              </a:rPr>
              <a:t>4	</a:t>
            </a:r>
            <a:r>
              <a:rPr sz="826" spc="10" dirty="0">
                <a:latin typeface="Arial"/>
                <a:cs typeface="Arial"/>
              </a:rPr>
              <a:t>15</a:t>
            </a:r>
            <a:endParaRPr sz="826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63379" y="1309405"/>
            <a:ext cx="565503" cy="1270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26" dirty="0">
                <a:latin typeface="Arial"/>
                <a:cs typeface="Arial"/>
              </a:rPr>
              <a:t>i = </a:t>
            </a:r>
            <a:r>
              <a:rPr sz="826" spc="5" dirty="0">
                <a:latin typeface="Arial"/>
                <a:cs typeface="Arial"/>
              </a:rPr>
              <a:t>15/2 </a:t>
            </a:r>
            <a:r>
              <a:rPr sz="826" dirty="0">
                <a:latin typeface="Arial"/>
                <a:cs typeface="Arial"/>
              </a:rPr>
              <a:t>=</a:t>
            </a:r>
            <a:r>
              <a:rPr sz="826" spc="-19" dirty="0">
                <a:latin typeface="Arial"/>
                <a:cs typeface="Arial"/>
              </a:rPr>
              <a:t> </a:t>
            </a:r>
            <a:r>
              <a:rPr sz="826" dirty="0">
                <a:latin typeface="Arial"/>
                <a:cs typeface="Arial"/>
              </a:rPr>
              <a:t>7</a:t>
            </a:r>
            <a:endParaRPr sz="826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476290" y="1410473"/>
            <a:ext cx="4634980" cy="18287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" name="object 10"/>
          <p:cNvSpPr txBox="1"/>
          <p:nvPr/>
        </p:nvSpPr>
        <p:spPr>
          <a:xfrm>
            <a:off x="2491669" y="1960598"/>
            <a:ext cx="165453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5" dirty="0">
                <a:latin typeface="Arial"/>
                <a:cs typeface="Arial"/>
              </a:rPr>
              <a:t>31</a:t>
            </a:r>
            <a:endParaRPr sz="972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600821" y="1960598"/>
            <a:ext cx="165453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5" dirty="0">
                <a:latin typeface="Arial"/>
                <a:cs typeface="Arial"/>
              </a:rPr>
              <a:t>32</a:t>
            </a:r>
            <a:endParaRPr sz="972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114094" y="2436954"/>
            <a:ext cx="165453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5" dirty="0">
                <a:latin typeface="Arial"/>
                <a:cs typeface="Arial"/>
              </a:rPr>
              <a:t>19</a:t>
            </a:r>
            <a:endParaRPr sz="972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189044" y="2436954"/>
            <a:ext cx="165453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5" dirty="0">
                <a:latin typeface="Arial"/>
                <a:cs typeface="Arial"/>
              </a:rPr>
              <a:t>68</a:t>
            </a:r>
            <a:endParaRPr sz="972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019143" y="2436954"/>
            <a:ext cx="165453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5" dirty="0">
                <a:latin typeface="Arial"/>
                <a:cs typeface="Arial"/>
              </a:rPr>
              <a:t>21</a:t>
            </a:r>
            <a:endParaRPr sz="972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964936" y="2436954"/>
            <a:ext cx="164218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dirty="0">
                <a:latin typeface="Arial"/>
                <a:cs typeface="Arial"/>
              </a:rPr>
              <a:t>26</a:t>
            </a:r>
            <a:endParaRPr sz="972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558960" y="2991096"/>
            <a:ext cx="165453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5" dirty="0">
                <a:latin typeface="Arial"/>
                <a:cs typeface="Arial"/>
              </a:rPr>
              <a:t>13</a:t>
            </a:r>
            <a:endParaRPr sz="972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248675" y="2991096"/>
            <a:ext cx="165453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5" dirty="0">
                <a:latin typeface="Arial"/>
                <a:cs typeface="Arial"/>
              </a:rPr>
              <a:t>24</a:t>
            </a:r>
            <a:endParaRPr sz="972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384374" y="2991096"/>
            <a:ext cx="165453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5" dirty="0">
                <a:latin typeface="Arial"/>
                <a:cs typeface="Arial"/>
              </a:rPr>
              <a:t>14</a:t>
            </a:r>
            <a:endParaRPr sz="972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396226" y="1489427"/>
            <a:ext cx="355600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26" dirty="0">
                <a:latin typeface="Arial"/>
                <a:cs typeface="Arial"/>
              </a:rPr>
              <a:t>1  </a:t>
            </a:r>
            <a:r>
              <a:rPr sz="826" spc="107" dirty="0">
                <a:latin typeface="Arial"/>
                <a:cs typeface="Arial"/>
              </a:rPr>
              <a:t> </a:t>
            </a:r>
            <a:r>
              <a:rPr sz="1458" baseline="2777" dirty="0">
                <a:latin typeface="Arial"/>
                <a:cs typeface="Arial"/>
              </a:rPr>
              <a:t>65</a:t>
            </a:r>
            <a:endParaRPr sz="1458" baseline="2777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329427" y="1885774"/>
            <a:ext cx="83344" cy="1270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26" dirty="0">
                <a:latin typeface="Arial"/>
                <a:cs typeface="Arial"/>
              </a:rPr>
              <a:t>2</a:t>
            </a:r>
            <a:endParaRPr sz="826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425985" y="1903554"/>
            <a:ext cx="83344" cy="1270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26" dirty="0">
                <a:latin typeface="Arial"/>
                <a:cs typeface="Arial"/>
              </a:rPr>
              <a:t>3</a:t>
            </a:r>
            <a:endParaRPr sz="826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793804" y="2418444"/>
            <a:ext cx="83344" cy="1270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26" dirty="0">
                <a:latin typeface="Arial"/>
                <a:cs typeface="Arial"/>
              </a:rPr>
              <a:t>4</a:t>
            </a:r>
            <a:endParaRPr sz="826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844306" y="2441399"/>
            <a:ext cx="83344" cy="1270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26" dirty="0">
                <a:latin typeface="Arial"/>
                <a:cs typeface="Arial"/>
              </a:rPr>
              <a:t>5</a:t>
            </a:r>
            <a:endParaRPr sz="826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939241" y="2441399"/>
            <a:ext cx="83344" cy="1270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26" dirty="0">
                <a:latin typeface="Arial"/>
                <a:cs typeface="Arial"/>
              </a:rPr>
              <a:t>6</a:t>
            </a:r>
            <a:endParaRPr sz="826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912676" y="2441399"/>
            <a:ext cx="83344" cy="1270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26" dirty="0">
                <a:latin typeface="Arial"/>
                <a:cs typeface="Arial"/>
              </a:rPr>
              <a:t>7</a:t>
            </a:r>
            <a:endParaRPr sz="826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395976" y="2916272"/>
            <a:ext cx="83344" cy="1270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26" dirty="0">
                <a:latin typeface="Arial"/>
                <a:cs typeface="Arial"/>
              </a:rPr>
              <a:t>8</a:t>
            </a:r>
            <a:endParaRPr sz="826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044931" y="2916272"/>
            <a:ext cx="83344" cy="1270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26" dirty="0">
                <a:latin typeface="Arial"/>
                <a:cs typeface="Arial"/>
              </a:rPr>
              <a:t>9</a:t>
            </a:r>
            <a:endParaRPr sz="826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482039" y="2894047"/>
            <a:ext cx="338314" cy="2568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880"/>
              </a:lnSpc>
            </a:pPr>
            <a:r>
              <a:rPr sz="826" spc="10" dirty="0">
                <a:latin typeface="Arial"/>
                <a:cs typeface="Arial"/>
              </a:rPr>
              <a:t>10</a:t>
            </a:r>
            <a:endParaRPr sz="826">
              <a:latin typeface="Arial"/>
              <a:cs typeface="Arial"/>
            </a:endParaRPr>
          </a:p>
          <a:p>
            <a:pPr marL="184587">
              <a:lnSpc>
                <a:spcPts val="1055"/>
              </a:lnSpc>
            </a:pPr>
            <a:r>
              <a:rPr sz="972" spc="5" dirty="0">
                <a:latin typeface="Arial"/>
                <a:cs typeface="Arial"/>
              </a:rPr>
              <a:t>15</a:t>
            </a:r>
            <a:endParaRPr sz="972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171026" y="2924422"/>
            <a:ext cx="145080" cy="1270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26" spc="10" dirty="0">
                <a:latin typeface="Arial"/>
                <a:cs typeface="Arial"/>
              </a:rPr>
              <a:t>11</a:t>
            </a:r>
            <a:endParaRPr sz="826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665890" y="2916272"/>
            <a:ext cx="371034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792"/>
              </a:lnSpc>
            </a:pPr>
            <a:r>
              <a:rPr sz="826" spc="10" dirty="0">
                <a:latin typeface="Arial"/>
                <a:cs typeface="Arial"/>
              </a:rPr>
              <a:t>12</a:t>
            </a:r>
            <a:endParaRPr sz="826">
              <a:latin typeface="Arial"/>
              <a:cs typeface="Arial"/>
            </a:endParaRPr>
          </a:p>
          <a:p>
            <a:pPr marL="217306">
              <a:lnSpc>
                <a:spcPts val="966"/>
              </a:lnSpc>
            </a:pPr>
            <a:r>
              <a:rPr sz="972" spc="5" dirty="0">
                <a:latin typeface="Arial"/>
                <a:cs typeface="Arial"/>
              </a:rPr>
              <a:t>16</a:t>
            </a:r>
            <a:endParaRPr sz="972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514886" y="2971094"/>
            <a:ext cx="93222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-5" dirty="0">
                <a:latin typeface="Arial"/>
                <a:cs typeface="Arial"/>
              </a:rPr>
              <a:t>5</a:t>
            </a:r>
            <a:endParaRPr sz="972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286708" y="2894047"/>
            <a:ext cx="143228" cy="1270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26" spc="5" dirty="0">
                <a:latin typeface="Arial"/>
                <a:cs typeface="Arial"/>
              </a:rPr>
              <a:t>13</a:t>
            </a:r>
            <a:endParaRPr sz="826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745285" y="2876267"/>
            <a:ext cx="345722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792"/>
              </a:lnSpc>
            </a:pPr>
            <a:r>
              <a:rPr sz="826" spc="10" dirty="0">
                <a:latin typeface="Arial"/>
                <a:cs typeface="Arial"/>
              </a:rPr>
              <a:t>14</a:t>
            </a:r>
            <a:endParaRPr sz="826">
              <a:latin typeface="Arial"/>
              <a:cs typeface="Arial"/>
            </a:endParaRPr>
          </a:p>
          <a:p>
            <a:pPr marL="191995">
              <a:lnSpc>
                <a:spcPts val="966"/>
              </a:lnSpc>
            </a:pPr>
            <a:r>
              <a:rPr sz="972" spc="5" dirty="0">
                <a:latin typeface="Arial"/>
                <a:cs typeface="Arial"/>
              </a:rPr>
              <a:t>70</a:t>
            </a:r>
            <a:endParaRPr sz="972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288288" y="2876267"/>
            <a:ext cx="371034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792"/>
              </a:lnSpc>
            </a:pPr>
            <a:r>
              <a:rPr sz="826" spc="10" dirty="0">
                <a:latin typeface="Arial"/>
                <a:cs typeface="Arial"/>
              </a:rPr>
              <a:t>15</a:t>
            </a:r>
            <a:endParaRPr sz="826">
              <a:latin typeface="Arial"/>
              <a:cs typeface="Arial"/>
            </a:endParaRPr>
          </a:p>
          <a:p>
            <a:pPr marL="217306">
              <a:lnSpc>
                <a:spcPts val="966"/>
              </a:lnSpc>
            </a:pPr>
            <a:r>
              <a:rPr sz="972" spc="5" dirty="0">
                <a:latin typeface="Arial"/>
                <a:cs typeface="Arial"/>
              </a:rPr>
              <a:t>12</a:t>
            </a:r>
            <a:endParaRPr sz="972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266090" y="1547213"/>
            <a:ext cx="629708" cy="1270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26" spc="10" dirty="0">
                <a:latin typeface="Arial"/>
                <a:cs typeface="Arial"/>
              </a:rPr>
              <a:t>Why </a:t>
            </a:r>
            <a:r>
              <a:rPr sz="826" dirty="0">
                <a:latin typeface="Arial"/>
                <a:cs typeface="Arial"/>
              </a:rPr>
              <a:t>i =</a:t>
            </a:r>
            <a:r>
              <a:rPr sz="826" spc="-49" dirty="0">
                <a:latin typeface="Arial"/>
                <a:cs typeface="Arial"/>
              </a:rPr>
              <a:t> </a:t>
            </a:r>
            <a:r>
              <a:rPr sz="826" spc="10" dirty="0">
                <a:latin typeface="Arial"/>
                <a:cs typeface="Arial"/>
              </a:rPr>
              <a:t>n/2?</a:t>
            </a:r>
            <a:endParaRPr sz="826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758744" y="2418433"/>
            <a:ext cx="48154" cy="1270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26" dirty="0">
                <a:latin typeface="Arial"/>
                <a:cs typeface="Arial"/>
              </a:rPr>
              <a:t>i</a:t>
            </a:r>
            <a:endParaRPr sz="826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325106" y="3378552"/>
            <a:ext cx="48154" cy="1270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26" dirty="0">
                <a:latin typeface="Arial"/>
                <a:cs typeface="Arial"/>
              </a:rPr>
              <a:t>i</a:t>
            </a:r>
            <a:endParaRPr sz="826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615264" y="8117663"/>
            <a:ext cx="85813" cy="1270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26" spc="19" dirty="0">
                <a:latin typeface="Arial"/>
                <a:cs typeface="Arial"/>
              </a:rPr>
              <a:t>0</a:t>
            </a:r>
            <a:endParaRPr sz="826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875297" y="8119885"/>
            <a:ext cx="85813" cy="1270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26" spc="19" dirty="0">
                <a:latin typeface="Arial"/>
                <a:cs typeface="Arial"/>
              </a:rPr>
              <a:t>1</a:t>
            </a:r>
            <a:endParaRPr sz="826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134588" y="8130258"/>
            <a:ext cx="85813" cy="1270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26" spc="19" dirty="0">
                <a:latin typeface="Arial"/>
                <a:cs typeface="Arial"/>
              </a:rPr>
              <a:t>2</a:t>
            </a:r>
            <a:endParaRPr sz="826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394621" y="8130258"/>
            <a:ext cx="85813" cy="1270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26" spc="19" dirty="0">
                <a:latin typeface="Arial"/>
                <a:cs typeface="Arial"/>
              </a:rPr>
              <a:t>3</a:t>
            </a:r>
            <a:endParaRPr sz="826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654653" y="8130258"/>
            <a:ext cx="85813" cy="1270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26" spc="19" dirty="0">
                <a:latin typeface="Arial"/>
                <a:cs typeface="Arial"/>
              </a:rPr>
              <a:t>4</a:t>
            </a:r>
            <a:endParaRPr sz="826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913204" y="8130258"/>
            <a:ext cx="85813" cy="1270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26" spc="19" dirty="0">
                <a:latin typeface="Arial"/>
                <a:cs typeface="Arial"/>
              </a:rPr>
              <a:t>5</a:t>
            </a:r>
            <a:endParaRPr sz="826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173237" y="8130258"/>
            <a:ext cx="85813" cy="1270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26" spc="19" dirty="0">
                <a:latin typeface="Arial"/>
                <a:cs typeface="Arial"/>
              </a:rPr>
              <a:t>6</a:t>
            </a:r>
            <a:endParaRPr sz="826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3432528" y="8130258"/>
            <a:ext cx="345722" cy="1270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272250" algn="l"/>
              </a:tabLst>
            </a:pPr>
            <a:r>
              <a:rPr sz="826" spc="19" dirty="0">
                <a:latin typeface="Arial"/>
                <a:cs typeface="Arial"/>
              </a:rPr>
              <a:t>7	8</a:t>
            </a:r>
            <a:endParaRPr sz="826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952592" y="8130258"/>
            <a:ext cx="638351" cy="1270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239530" algn="l"/>
                <a:tab pos="498199" algn="l"/>
              </a:tabLst>
            </a:pPr>
            <a:r>
              <a:rPr sz="826" spc="19" dirty="0">
                <a:latin typeface="Arial"/>
                <a:cs typeface="Arial"/>
              </a:rPr>
              <a:t>9	</a:t>
            </a:r>
            <a:r>
              <a:rPr sz="826" spc="34" dirty="0">
                <a:latin typeface="Arial"/>
                <a:cs typeface="Arial"/>
              </a:rPr>
              <a:t>1</a:t>
            </a:r>
            <a:r>
              <a:rPr sz="826" spc="19" dirty="0">
                <a:latin typeface="Arial"/>
                <a:cs typeface="Arial"/>
              </a:rPr>
              <a:t>0</a:t>
            </a:r>
            <a:r>
              <a:rPr sz="826" dirty="0">
                <a:latin typeface="Arial"/>
                <a:cs typeface="Arial"/>
              </a:rPr>
              <a:t>	</a:t>
            </a:r>
            <a:r>
              <a:rPr sz="826" spc="34" dirty="0">
                <a:latin typeface="Arial"/>
                <a:cs typeface="Arial"/>
              </a:rPr>
              <a:t>11</a:t>
            </a:r>
            <a:endParaRPr sz="826">
              <a:latin typeface="Arial"/>
              <a:cs typeface="Arial"/>
            </a:endParaRPr>
          </a:p>
        </p:txBody>
      </p:sp>
      <p:graphicFrame>
        <p:nvGraphicFramePr>
          <p:cNvPr id="47" name="object 47"/>
          <p:cNvGraphicFramePr>
            <a:graphicFrameLocks noGrp="1"/>
          </p:cNvGraphicFramePr>
          <p:nvPr/>
        </p:nvGraphicFramePr>
        <p:xfrm>
          <a:off x="1527244" y="7909636"/>
          <a:ext cx="4164101" cy="2129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00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5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00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92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00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00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85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002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5928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6003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6003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5854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6002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5928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60034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60034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205955">
                <a:tc>
                  <a:txBody>
                    <a:bodyPr/>
                    <a:lstStyle/>
                    <a:p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804">
                      <a:solidFill>
                        <a:srgbClr val="000000"/>
                      </a:solidFill>
                      <a:prstDash val="solid"/>
                    </a:lnL>
                    <a:lnR w="6805">
                      <a:solidFill>
                        <a:srgbClr val="000000"/>
                      </a:solidFill>
                      <a:prstDash val="solid"/>
                    </a:lnR>
                    <a:lnT w="6804">
                      <a:solidFill>
                        <a:srgbClr val="000000"/>
                      </a:solidFill>
                      <a:prstDash val="solid"/>
                    </a:lnT>
                    <a:lnB w="680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800" spc="40" dirty="0">
                          <a:latin typeface="Arial"/>
                          <a:cs typeface="Arial"/>
                        </a:rPr>
                        <a:t>65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805">
                      <a:solidFill>
                        <a:srgbClr val="000000"/>
                      </a:solidFill>
                      <a:prstDash val="solid"/>
                    </a:lnL>
                    <a:lnR w="6804">
                      <a:solidFill>
                        <a:srgbClr val="000000"/>
                      </a:solidFill>
                      <a:prstDash val="solid"/>
                    </a:lnR>
                    <a:lnT w="6805">
                      <a:solidFill>
                        <a:srgbClr val="000000"/>
                      </a:solidFill>
                      <a:prstDash val="solid"/>
                    </a:lnT>
                    <a:lnB w="680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800" spc="40" dirty="0">
                          <a:latin typeface="Arial"/>
                          <a:cs typeface="Arial"/>
                        </a:rPr>
                        <a:t>31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804">
                      <a:solidFill>
                        <a:srgbClr val="000000"/>
                      </a:solidFill>
                      <a:prstDash val="solid"/>
                    </a:lnL>
                    <a:lnR w="6804">
                      <a:solidFill>
                        <a:srgbClr val="000000"/>
                      </a:solidFill>
                      <a:prstDash val="solid"/>
                    </a:lnR>
                    <a:lnT w="6804">
                      <a:solidFill>
                        <a:srgbClr val="000000"/>
                      </a:solidFill>
                      <a:prstDash val="solid"/>
                    </a:lnT>
                    <a:lnB w="680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800" spc="45" dirty="0">
                          <a:latin typeface="Arial"/>
                          <a:cs typeface="Arial"/>
                        </a:rPr>
                        <a:t>32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804">
                      <a:solidFill>
                        <a:srgbClr val="000000"/>
                      </a:solidFill>
                      <a:prstDash val="solid"/>
                    </a:lnL>
                    <a:lnR w="6804">
                      <a:solidFill>
                        <a:srgbClr val="000000"/>
                      </a:solidFill>
                      <a:prstDash val="solid"/>
                    </a:lnR>
                    <a:lnT w="6804">
                      <a:solidFill>
                        <a:srgbClr val="000000"/>
                      </a:solidFill>
                      <a:prstDash val="solid"/>
                    </a:lnT>
                    <a:lnB w="680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800" spc="40" dirty="0">
                          <a:latin typeface="Arial"/>
                          <a:cs typeface="Arial"/>
                        </a:rPr>
                        <a:t>26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804">
                      <a:solidFill>
                        <a:srgbClr val="000000"/>
                      </a:solidFill>
                      <a:prstDash val="solid"/>
                    </a:lnL>
                    <a:lnR w="6804">
                      <a:solidFill>
                        <a:srgbClr val="000000"/>
                      </a:solidFill>
                      <a:prstDash val="solid"/>
                    </a:lnR>
                    <a:lnT w="6804">
                      <a:solidFill>
                        <a:srgbClr val="000000"/>
                      </a:solidFill>
                      <a:prstDash val="solid"/>
                    </a:lnT>
                    <a:lnB w="680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800" spc="40" dirty="0">
                          <a:latin typeface="Arial"/>
                          <a:cs typeface="Arial"/>
                        </a:rPr>
                        <a:t>21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804">
                      <a:solidFill>
                        <a:srgbClr val="000000"/>
                      </a:solidFill>
                      <a:prstDash val="solid"/>
                    </a:lnL>
                    <a:lnR w="6805">
                      <a:solidFill>
                        <a:srgbClr val="000000"/>
                      </a:solidFill>
                      <a:prstDash val="solid"/>
                    </a:lnR>
                    <a:lnT w="6804">
                      <a:solidFill>
                        <a:srgbClr val="000000"/>
                      </a:solidFill>
                      <a:prstDash val="solid"/>
                    </a:lnT>
                    <a:lnB w="680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800" spc="40" dirty="0">
                          <a:latin typeface="Arial"/>
                          <a:cs typeface="Arial"/>
                        </a:rPr>
                        <a:t>19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805">
                      <a:solidFill>
                        <a:srgbClr val="000000"/>
                      </a:solidFill>
                      <a:prstDash val="solid"/>
                    </a:lnL>
                    <a:lnR w="6804">
                      <a:solidFill>
                        <a:srgbClr val="000000"/>
                      </a:solidFill>
                      <a:prstDash val="solid"/>
                    </a:lnR>
                    <a:lnT w="6805">
                      <a:solidFill>
                        <a:srgbClr val="000000"/>
                      </a:solidFill>
                      <a:prstDash val="solid"/>
                    </a:lnT>
                    <a:lnB w="680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800" spc="40" dirty="0">
                          <a:latin typeface="Arial"/>
                          <a:cs typeface="Arial"/>
                        </a:rPr>
                        <a:t>12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804">
                      <a:solidFill>
                        <a:srgbClr val="000000"/>
                      </a:solidFill>
                      <a:prstDash val="solid"/>
                    </a:lnL>
                    <a:lnR w="6804">
                      <a:solidFill>
                        <a:srgbClr val="000000"/>
                      </a:solidFill>
                      <a:prstDash val="solid"/>
                    </a:lnR>
                    <a:lnT w="6804">
                      <a:solidFill>
                        <a:srgbClr val="000000"/>
                      </a:solidFill>
                      <a:prstDash val="solid"/>
                    </a:lnT>
                    <a:lnB w="680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800" spc="45" dirty="0">
                          <a:latin typeface="Arial"/>
                          <a:cs typeface="Arial"/>
                        </a:rPr>
                        <a:t>13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804">
                      <a:solidFill>
                        <a:srgbClr val="000000"/>
                      </a:solidFill>
                      <a:prstDash val="solid"/>
                    </a:lnL>
                    <a:lnR w="6804">
                      <a:solidFill>
                        <a:srgbClr val="000000"/>
                      </a:solidFill>
                      <a:prstDash val="solid"/>
                    </a:lnR>
                    <a:lnT w="6804">
                      <a:solidFill>
                        <a:srgbClr val="000000"/>
                      </a:solidFill>
                      <a:prstDash val="solid"/>
                    </a:lnT>
                    <a:lnB w="680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800" spc="40" dirty="0">
                          <a:latin typeface="Arial"/>
                          <a:cs typeface="Arial"/>
                        </a:rPr>
                        <a:t>24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804">
                      <a:solidFill>
                        <a:srgbClr val="000000"/>
                      </a:solidFill>
                      <a:prstDash val="solid"/>
                    </a:lnL>
                    <a:lnR w="6804">
                      <a:solidFill>
                        <a:srgbClr val="000000"/>
                      </a:solidFill>
                      <a:prstDash val="solid"/>
                    </a:lnR>
                    <a:lnT w="6804">
                      <a:solidFill>
                        <a:srgbClr val="000000"/>
                      </a:solidFill>
                      <a:prstDash val="solid"/>
                    </a:lnT>
                    <a:lnB w="680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800" spc="40" dirty="0">
                          <a:latin typeface="Arial"/>
                          <a:cs typeface="Arial"/>
                        </a:rPr>
                        <a:t>15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804">
                      <a:solidFill>
                        <a:srgbClr val="000000"/>
                      </a:solidFill>
                      <a:prstDash val="solid"/>
                    </a:lnL>
                    <a:lnR w="6805">
                      <a:solidFill>
                        <a:srgbClr val="000000"/>
                      </a:solidFill>
                      <a:prstDash val="solid"/>
                    </a:lnR>
                    <a:lnT w="6804">
                      <a:solidFill>
                        <a:srgbClr val="000000"/>
                      </a:solidFill>
                      <a:prstDash val="solid"/>
                    </a:lnT>
                    <a:lnB w="680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800" spc="40" dirty="0">
                          <a:latin typeface="Arial"/>
                          <a:cs typeface="Arial"/>
                        </a:rPr>
                        <a:t>14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805">
                      <a:solidFill>
                        <a:srgbClr val="000000"/>
                      </a:solidFill>
                      <a:prstDash val="solid"/>
                    </a:lnL>
                    <a:lnR w="6804">
                      <a:solidFill>
                        <a:srgbClr val="000000"/>
                      </a:solidFill>
                      <a:prstDash val="solid"/>
                    </a:lnR>
                    <a:lnT w="6805">
                      <a:solidFill>
                        <a:srgbClr val="000000"/>
                      </a:solidFill>
                      <a:prstDash val="solid"/>
                    </a:lnT>
                    <a:lnB w="680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800" spc="40" dirty="0">
                          <a:latin typeface="Arial"/>
                          <a:cs typeface="Arial"/>
                        </a:rPr>
                        <a:t>16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804">
                      <a:solidFill>
                        <a:srgbClr val="000000"/>
                      </a:solidFill>
                      <a:prstDash val="solid"/>
                    </a:lnL>
                    <a:lnR w="6804">
                      <a:solidFill>
                        <a:srgbClr val="000000"/>
                      </a:solidFill>
                      <a:prstDash val="solid"/>
                    </a:lnR>
                    <a:lnT w="6804">
                      <a:solidFill>
                        <a:srgbClr val="000000"/>
                      </a:solidFill>
                      <a:prstDash val="solid"/>
                    </a:lnT>
                    <a:lnB w="680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5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804">
                      <a:solidFill>
                        <a:srgbClr val="000000"/>
                      </a:solidFill>
                      <a:prstDash val="solid"/>
                    </a:lnL>
                    <a:lnR w="6804">
                      <a:solidFill>
                        <a:srgbClr val="000000"/>
                      </a:solidFill>
                      <a:prstDash val="solid"/>
                    </a:lnR>
                    <a:lnT w="6804">
                      <a:solidFill>
                        <a:srgbClr val="000000"/>
                      </a:solidFill>
                      <a:prstDash val="solid"/>
                    </a:lnT>
                    <a:lnB w="680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800" spc="40" dirty="0">
                          <a:latin typeface="Arial"/>
                          <a:cs typeface="Arial"/>
                        </a:rPr>
                        <a:t>70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804">
                      <a:solidFill>
                        <a:srgbClr val="000000"/>
                      </a:solidFill>
                      <a:prstDash val="solid"/>
                    </a:lnL>
                    <a:lnR w="6804">
                      <a:solidFill>
                        <a:srgbClr val="000000"/>
                      </a:solidFill>
                      <a:prstDash val="solid"/>
                    </a:lnR>
                    <a:lnT w="6804">
                      <a:solidFill>
                        <a:srgbClr val="000000"/>
                      </a:solidFill>
                      <a:prstDash val="solid"/>
                    </a:lnT>
                    <a:lnB w="680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800" spc="45" dirty="0">
                          <a:latin typeface="Arial"/>
                          <a:cs typeface="Arial"/>
                        </a:rPr>
                        <a:t>68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804">
                      <a:solidFill>
                        <a:srgbClr val="000000"/>
                      </a:solidFill>
                      <a:prstDash val="solid"/>
                    </a:lnL>
                    <a:lnR w="6804">
                      <a:solidFill>
                        <a:srgbClr val="000000"/>
                      </a:solidFill>
                      <a:prstDash val="solid"/>
                    </a:lnR>
                    <a:lnT w="6804">
                      <a:solidFill>
                        <a:srgbClr val="000000"/>
                      </a:solidFill>
                      <a:prstDash val="solid"/>
                    </a:lnT>
                    <a:lnB w="680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8" name="object 48"/>
          <p:cNvSpPr txBox="1"/>
          <p:nvPr/>
        </p:nvSpPr>
        <p:spPr>
          <a:xfrm>
            <a:off x="4688241" y="8139148"/>
            <a:ext cx="942709" cy="1270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281510" algn="l"/>
                <a:tab pos="541413" algn="l"/>
                <a:tab pos="800698" algn="l"/>
              </a:tabLst>
            </a:pPr>
            <a:r>
              <a:rPr sz="826" spc="34" dirty="0">
                <a:latin typeface="Arial"/>
                <a:cs typeface="Arial"/>
              </a:rPr>
              <a:t>1</a:t>
            </a:r>
            <a:r>
              <a:rPr sz="826" spc="19" dirty="0">
                <a:latin typeface="Arial"/>
                <a:cs typeface="Arial"/>
              </a:rPr>
              <a:t>2</a:t>
            </a:r>
            <a:r>
              <a:rPr sz="826" dirty="0">
                <a:latin typeface="Arial"/>
                <a:cs typeface="Arial"/>
              </a:rPr>
              <a:t>	</a:t>
            </a:r>
            <a:r>
              <a:rPr sz="826" spc="34" dirty="0">
                <a:latin typeface="Arial"/>
                <a:cs typeface="Arial"/>
              </a:rPr>
              <a:t>1</a:t>
            </a:r>
            <a:r>
              <a:rPr sz="826" spc="19" dirty="0">
                <a:latin typeface="Arial"/>
                <a:cs typeface="Arial"/>
              </a:rPr>
              <a:t>3</a:t>
            </a:r>
            <a:r>
              <a:rPr sz="826" dirty="0">
                <a:latin typeface="Arial"/>
                <a:cs typeface="Arial"/>
              </a:rPr>
              <a:t>	</a:t>
            </a:r>
            <a:r>
              <a:rPr sz="826" spc="34" dirty="0">
                <a:latin typeface="Arial"/>
                <a:cs typeface="Arial"/>
              </a:rPr>
              <a:t>1</a:t>
            </a:r>
            <a:r>
              <a:rPr sz="826" spc="19" dirty="0">
                <a:latin typeface="Arial"/>
                <a:cs typeface="Arial"/>
              </a:rPr>
              <a:t>4</a:t>
            </a:r>
            <a:r>
              <a:rPr sz="826" dirty="0">
                <a:latin typeface="Arial"/>
                <a:cs typeface="Arial"/>
              </a:rPr>
              <a:t>	</a:t>
            </a:r>
            <a:r>
              <a:rPr sz="826" spc="44" dirty="0">
                <a:latin typeface="Arial"/>
                <a:cs typeface="Arial"/>
              </a:rPr>
              <a:t>15</a:t>
            </a:r>
            <a:endParaRPr sz="826">
              <a:latin typeface="Arial"/>
              <a:cs typeface="Arial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1483530" y="5716759"/>
            <a:ext cx="4549414" cy="19002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0" name="object 50"/>
          <p:cNvSpPr txBox="1"/>
          <p:nvPr/>
        </p:nvSpPr>
        <p:spPr>
          <a:xfrm>
            <a:off x="2567234" y="6292991"/>
            <a:ext cx="175948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49" dirty="0">
                <a:latin typeface="Arial"/>
                <a:cs typeface="Arial"/>
              </a:rPr>
              <a:t>31</a:t>
            </a:r>
            <a:endParaRPr sz="972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4817887" y="6292991"/>
            <a:ext cx="174713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44" dirty="0">
                <a:latin typeface="Arial"/>
                <a:cs typeface="Arial"/>
              </a:rPr>
              <a:t>32</a:t>
            </a:r>
            <a:endParaRPr sz="972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4297821" y="6787867"/>
            <a:ext cx="175948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49" dirty="0">
                <a:latin typeface="Arial"/>
                <a:cs typeface="Arial"/>
              </a:rPr>
              <a:t>19</a:t>
            </a:r>
            <a:endParaRPr sz="972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445372" y="6787867"/>
            <a:ext cx="174713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44" dirty="0">
                <a:latin typeface="Arial"/>
                <a:cs typeface="Arial"/>
              </a:rPr>
              <a:t>12</a:t>
            </a:r>
            <a:endParaRPr sz="972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3130268" y="6787867"/>
            <a:ext cx="174713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44" dirty="0">
                <a:latin typeface="Arial"/>
                <a:cs typeface="Arial"/>
              </a:rPr>
              <a:t>21</a:t>
            </a:r>
            <a:endParaRPr sz="972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2005683" y="6787867"/>
            <a:ext cx="174713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44" dirty="0">
                <a:latin typeface="Arial"/>
                <a:cs typeface="Arial"/>
              </a:rPr>
              <a:t>26</a:t>
            </a:r>
            <a:endParaRPr sz="972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1573037" y="7364236"/>
            <a:ext cx="174713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44" dirty="0">
                <a:latin typeface="Arial"/>
                <a:cs typeface="Arial"/>
              </a:rPr>
              <a:t>13</a:t>
            </a:r>
            <a:endParaRPr sz="972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2308683" y="7364236"/>
            <a:ext cx="174713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44" dirty="0">
                <a:latin typeface="Arial"/>
                <a:cs typeface="Arial"/>
              </a:rPr>
              <a:t>24</a:t>
            </a:r>
            <a:endParaRPr sz="972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3519946" y="7364236"/>
            <a:ext cx="174713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44" dirty="0">
                <a:latin typeface="Arial"/>
                <a:cs typeface="Arial"/>
              </a:rPr>
              <a:t>14</a:t>
            </a:r>
            <a:endParaRPr sz="972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4039271" y="7364236"/>
            <a:ext cx="174713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44" dirty="0">
                <a:latin typeface="Arial"/>
                <a:cs typeface="Arial"/>
              </a:rPr>
              <a:t>16</a:t>
            </a:r>
            <a:endParaRPr sz="972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1352280" y="3981591"/>
            <a:ext cx="4852458" cy="1993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00781"/>
            <a:r>
              <a:rPr sz="972" b="1" spc="5" dirty="0">
                <a:latin typeface="Arial"/>
                <a:cs typeface="Arial"/>
              </a:rPr>
              <a:t>Fig</a:t>
            </a:r>
            <a:r>
              <a:rPr sz="972" b="1" spc="-73" dirty="0">
                <a:latin typeface="Arial"/>
                <a:cs typeface="Arial"/>
              </a:rPr>
              <a:t> </a:t>
            </a:r>
            <a:r>
              <a:rPr sz="972" b="1" spc="5" dirty="0">
                <a:latin typeface="Arial"/>
                <a:cs typeface="Arial"/>
              </a:rPr>
              <a:t>30.13</a:t>
            </a:r>
            <a:endParaRPr sz="972">
              <a:latin typeface="Arial"/>
              <a:cs typeface="Arial"/>
            </a:endParaRPr>
          </a:p>
          <a:p>
            <a:pPr>
              <a:spcBef>
                <a:spcPts val="5"/>
              </a:spcBef>
            </a:pPr>
            <a:endParaRPr sz="1215">
              <a:latin typeface="Times New Roman"/>
              <a:cs typeface="Times New Roman"/>
            </a:endParaRPr>
          </a:p>
          <a:p>
            <a:pPr marL="12347" marR="4939" algn="just">
              <a:lnSpc>
                <a:spcPct val="98400"/>
              </a:lnSpc>
            </a:pPr>
            <a:r>
              <a:rPr sz="1069" spc="15" dirty="0">
                <a:latin typeface="Times New Roman"/>
                <a:cs typeface="Times New Roman"/>
              </a:rPr>
              <a:t>You </a:t>
            </a:r>
            <a:r>
              <a:rPr sz="1069" spc="5" dirty="0">
                <a:latin typeface="Times New Roman"/>
                <a:cs typeface="Times New Roman"/>
              </a:rPr>
              <a:t>can see </a:t>
            </a:r>
            <a:r>
              <a:rPr sz="1069" spc="10" dirty="0">
                <a:latin typeface="Times New Roman"/>
                <a:cs typeface="Times New Roman"/>
              </a:rPr>
              <a:t>the top </a:t>
            </a:r>
            <a:r>
              <a:rPr sz="1069" spc="5" dirty="0">
                <a:latin typeface="Times New Roman"/>
                <a:cs typeface="Times New Roman"/>
              </a:rPr>
              <a:t>left 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figure Fig 30.13. It is given i </a:t>
            </a:r>
            <a:r>
              <a:rPr sz="1069" spc="15" dirty="0">
                <a:latin typeface="Times New Roman"/>
                <a:cs typeface="Times New Roman"/>
              </a:rPr>
              <a:t>= </a:t>
            </a:r>
            <a:r>
              <a:rPr sz="1069" spc="10" dirty="0">
                <a:latin typeface="Times New Roman"/>
                <a:cs typeface="Times New Roman"/>
              </a:rPr>
              <a:t>15/2 </a:t>
            </a:r>
            <a:r>
              <a:rPr sz="1069" spc="15" dirty="0">
                <a:latin typeface="Times New Roman"/>
                <a:cs typeface="Times New Roman"/>
              </a:rPr>
              <a:t>= </a:t>
            </a:r>
            <a:r>
              <a:rPr sz="1069" spc="5" dirty="0">
                <a:latin typeface="Times New Roman"/>
                <a:cs typeface="Times New Roman"/>
              </a:rPr>
              <a:t>7. </a:t>
            </a:r>
            <a:r>
              <a:rPr sz="1069" spc="10" dirty="0">
                <a:latin typeface="Times New Roman"/>
                <a:cs typeface="Times New Roman"/>
              </a:rPr>
              <a:t>This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the  </a:t>
            </a:r>
            <a:r>
              <a:rPr sz="1069" spc="5" dirty="0">
                <a:latin typeface="Times New Roman"/>
                <a:cs typeface="Times New Roman"/>
              </a:rPr>
              <a:t>initial </a:t>
            </a:r>
            <a:r>
              <a:rPr sz="1069" spc="10" dirty="0">
                <a:latin typeface="Times New Roman"/>
                <a:cs typeface="Times New Roman"/>
              </a:rPr>
              <a:t>value </a:t>
            </a:r>
            <a:r>
              <a:rPr sz="1069" spc="5" dirty="0">
                <a:latin typeface="Times New Roman"/>
                <a:cs typeface="Times New Roman"/>
              </a:rPr>
              <a:t>of i .The </a:t>
            </a:r>
            <a:r>
              <a:rPr sz="1069" spc="10" dirty="0">
                <a:latin typeface="Times New Roman"/>
                <a:cs typeface="Times New Roman"/>
              </a:rPr>
              <a:t>value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array at position </a:t>
            </a:r>
            <a:r>
              <a:rPr sz="1069" spc="10" dirty="0">
                <a:latin typeface="Times New Roman"/>
                <a:cs typeface="Times New Roman"/>
              </a:rPr>
              <a:t>7 </a:t>
            </a:r>
            <a:r>
              <a:rPr sz="1069" spc="5" dirty="0">
                <a:latin typeface="Times New Roman"/>
                <a:cs typeface="Times New Roman"/>
              </a:rPr>
              <a:t>is 68. In </a:t>
            </a:r>
            <a:r>
              <a:rPr sz="1069" spc="10" dirty="0">
                <a:latin typeface="Times New Roman"/>
                <a:cs typeface="Times New Roman"/>
              </a:rPr>
              <a:t>our </a:t>
            </a:r>
            <a:r>
              <a:rPr sz="1069" spc="5" dirty="0">
                <a:latin typeface="Times New Roman"/>
                <a:cs typeface="Times New Roman"/>
              </a:rPr>
              <a:t>discussion,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 interchangeably discuss array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binary tree.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facts arising 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discussion  </a:t>
            </a:r>
            <a:r>
              <a:rPr sz="1069" spc="10" dirty="0">
                <a:latin typeface="Times New Roman"/>
                <a:cs typeface="Times New Roman"/>
              </a:rPr>
              <a:t>would be </a:t>
            </a:r>
            <a:r>
              <a:rPr sz="1069" spc="5" dirty="0">
                <a:latin typeface="Times New Roman"/>
                <a:cs typeface="Times New Roman"/>
              </a:rPr>
              <a:t>applicable </a:t>
            </a:r>
            <a:r>
              <a:rPr sz="1069" spc="10" dirty="0">
                <a:latin typeface="Times New Roman"/>
                <a:cs typeface="Times New Roman"/>
              </a:rPr>
              <a:t>to both. Considering this </a:t>
            </a:r>
            <a:r>
              <a:rPr sz="1069" spc="5" dirty="0">
                <a:latin typeface="Times New Roman"/>
                <a:cs typeface="Times New Roman"/>
              </a:rPr>
              <a:t>position 7,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will </a:t>
            </a:r>
            <a:r>
              <a:rPr sz="1069" spc="5" dirty="0">
                <a:latin typeface="Times New Roman"/>
                <a:cs typeface="Times New Roman"/>
              </a:rPr>
              <a:t>try </a:t>
            </a:r>
            <a:r>
              <a:rPr sz="1069" spc="10" dirty="0">
                <a:latin typeface="Times New Roman"/>
                <a:cs typeface="Times New Roman"/>
              </a:rPr>
              <a:t>to </a:t>
            </a:r>
            <a:r>
              <a:rPr sz="1069" spc="5" dirty="0">
                <a:latin typeface="Times New Roman"/>
                <a:cs typeface="Times New Roman"/>
              </a:rPr>
              <a:t>build min-heap  </a:t>
            </a:r>
            <a:r>
              <a:rPr sz="1069" spc="10" dirty="0">
                <a:latin typeface="Times New Roman"/>
                <a:cs typeface="Times New Roman"/>
              </a:rPr>
              <a:t>below that.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know </a:t>
            </a:r>
            <a:r>
              <a:rPr sz="1069" spc="5" dirty="0">
                <a:latin typeface="Times New Roman"/>
                <a:cs typeface="Times New Roman"/>
              </a:rPr>
              <a:t>that for position 7, </a:t>
            </a:r>
            <a:r>
              <a:rPr sz="1069" spc="10" dirty="0">
                <a:latin typeface="Times New Roman"/>
                <a:cs typeface="Times New Roman"/>
              </a:rPr>
              <a:t>we have children </a:t>
            </a:r>
            <a:r>
              <a:rPr sz="1069" spc="5" dirty="0">
                <a:latin typeface="Times New Roman"/>
                <a:cs typeface="Times New Roman"/>
              </a:rPr>
              <a:t>at positions </a:t>
            </a:r>
            <a:r>
              <a:rPr sz="1069" spc="10" dirty="0">
                <a:latin typeface="Times New Roman"/>
                <a:cs typeface="Times New Roman"/>
              </a:rPr>
              <a:t>2(7)=14 and  </a:t>
            </a:r>
            <a:r>
              <a:rPr sz="1069" spc="5" dirty="0">
                <a:latin typeface="Times New Roman"/>
                <a:cs typeface="Times New Roman"/>
              </a:rPr>
              <a:t>2(7)+1=15. </a:t>
            </a:r>
            <a:r>
              <a:rPr sz="1069" spc="10" dirty="0">
                <a:latin typeface="Times New Roman"/>
                <a:cs typeface="Times New Roman"/>
              </a:rPr>
              <a:t>So </a:t>
            </a:r>
            <a:r>
              <a:rPr sz="1069" spc="5" dirty="0">
                <a:latin typeface="Times New Roman"/>
                <a:cs typeface="Times New Roman"/>
              </a:rPr>
              <a:t>as children of </a:t>
            </a:r>
            <a:r>
              <a:rPr sz="1069" spc="10" dirty="0">
                <a:latin typeface="Times New Roman"/>
                <a:cs typeface="Times New Roman"/>
              </a:rPr>
              <a:t>the number 68 (which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value at position 7), </a:t>
            </a:r>
            <a:r>
              <a:rPr sz="1069" spc="15" dirty="0">
                <a:latin typeface="Times New Roman"/>
                <a:cs typeface="Times New Roman"/>
              </a:rPr>
              <a:t>we  </a:t>
            </a:r>
            <a:r>
              <a:rPr sz="1069" spc="10" dirty="0">
                <a:latin typeface="Times New Roman"/>
                <a:cs typeface="Times New Roman"/>
              </a:rPr>
              <a:t>have 70 and </a:t>
            </a:r>
            <a:r>
              <a:rPr sz="1069" spc="5" dirty="0">
                <a:latin typeface="Times New Roman"/>
                <a:cs typeface="Times New Roman"/>
              </a:rPr>
              <a:t>12. After </a:t>
            </a:r>
            <a:r>
              <a:rPr sz="1069" spc="10" dirty="0">
                <a:latin typeface="Times New Roman"/>
                <a:cs typeface="Times New Roman"/>
              </a:rPr>
              <a:t>applying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i="1" spc="10" dirty="0">
                <a:latin typeface="Times New Roman"/>
                <a:cs typeface="Times New Roman"/>
              </a:rPr>
              <a:t>percolateDown(i)</a:t>
            </a:r>
            <a:r>
              <a:rPr sz="1069" spc="10" dirty="0">
                <a:latin typeface="Times New Roman"/>
                <a:cs typeface="Times New Roman"/>
              </a:rPr>
              <a:t>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get the tree as shown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Fig  </a:t>
            </a:r>
            <a:r>
              <a:rPr sz="1069" spc="5" dirty="0">
                <a:latin typeface="Times New Roman"/>
                <a:cs typeface="Times New Roman"/>
              </a:rPr>
              <a:t>30.14.</a:t>
            </a:r>
            <a:endParaRPr sz="1069">
              <a:latin typeface="Times New Roman"/>
              <a:cs typeface="Times New Roman"/>
            </a:endParaRPr>
          </a:p>
          <a:p>
            <a:pPr marL="24077" algn="just">
              <a:spcBef>
                <a:spcPts val="194"/>
              </a:spcBef>
            </a:pPr>
            <a:r>
              <a:rPr sz="826" spc="5" dirty="0">
                <a:latin typeface="Arial"/>
                <a:cs typeface="Arial"/>
              </a:rPr>
              <a:t>i </a:t>
            </a:r>
            <a:r>
              <a:rPr sz="826" spc="19" dirty="0">
                <a:latin typeface="Arial"/>
                <a:cs typeface="Arial"/>
              </a:rPr>
              <a:t>= </a:t>
            </a:r>
            <a:r>
              <a:rPr sz="826" spc="29" dirty="0">
                <a:latin typeface="Arial"/>
                <a:cs typeface="Arial"/>
              </a:rPr>
              <a:t>15/2 </a:t>
            </a:r>
            <a:r>
              <a:rPr sz="826" spc="19" dirty="0">
                <a:latin typeface="Arial"/>
                <a:cs typeface="Arial"/>
              </a:rPr>
              <a:t>=</a:t>
            </a:r>
            <a:r>
              <a:rPr sz="826" spc="44" dirty="0">
                <a:latin typeface="Arial"/>
                <a:cs typeface="Arial"/>
              </a:rPr>
              <a:t> </a:t>
            </a:r>
            <a:r>
              <a:rPr sz="826" spc="19" dirty="0">
                <a:latin typeface="Arial"/>
                <a:cs typeface="Arial"/>
              </a:rPr>
              <a:t>7</a:t>
            </a:r>
            <a:endParaRPr sz="826">
              <a:latin typeface="Arial"/>
              <a:cs typeface="Arial"/>
            </a:endParaRPr>
          </a:p>
          <a:p>
            <a:pPr marR="106184" algn="ctr">
              <a:spcBef>
                <a:spcPts val="481"/>
              </a:spcBef>
            </a:pPr>
            <a:r>
              <a:rPr sz="826" spc="19" dirty="0">
                <a:latin typeface="Arial"/>
                <a:cs typeface="Arial"/>
              </a:rPr>
              <a:t>1  </a:t>
            </a:r>
            <a:r>
              <a:rPr sz="826" spc="131" dirty="0">
                <a:latin typeface="Arial"/>
                <a:cs typeface="Arial"/>
              </a:rPr>
              <a:t> </a:t>
            </a:r>
            <a:r>
              <a:rPr sz="1458" spc="65" baseline="2777" dirty="0">
                <a:latin typeface="Arial"/>
                <a:cs typeface="Arial"/>
              </a:rPr>
              <a:t>65</a:t>
            </a:r>
            <a:endParaRPr sz="1458" baseline="2777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2394621" y="6214462"/>
            <a:ext cx="85813" cy="1270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26" spc="19" dirty="0">
                <a:latin typeface="Arial"/>
                <a:cs typeface="Arial"/>
              </a:rPr>
              <a:t>2</a:t>
            </a:r>
            <a:endParaRPr sz="826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4631208" y="6232995"/>
            <a:ext cx="85813" cy="1270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26" spc="19" dirty="0">
                <a:latin typeface="Arial"/>
                <a:cs typeface="Arial"/>
              </a:rPr>
              <a:t>3</a:t>
            </a:r>
            <a:endParaRPr sz="826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1823437" y="6767877"/>
            <a:ext cx="85813" cy="1270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26" spc="19" dirty="0">
                <a:latin typeface="Arial"/>
                <a:cs typeface="Arial"/>
              </a:rPr>
              <a:t>4</a:t>
            </a:r>
            <a:endParaRPr sz="826">
              <a:latin typeface="Arial"/>
              <a:cs typeface="Aria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2943590" y="6791584"/>
            <a:ext cx="85813" cy="1270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26" spc="19" dirty="0">
                <a:latin typeface="Arial"/>
                <a:cs typeface="Arial"/>
              </a:rPr>
              <a:t>5</a:t>
            </a:r>
            <a:endParaRPr sz="826">
              <a:latin typeface="Arial"/>
              <a:cs typeface="Aria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4111873" y="6791584"/>
            <a:ext cx="85813" cy="1270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26" spc="19" dirty="0">
                <a:latin typeface="Arial"/>
                <a:cs typeface="Arial"/>
              </a:rPr>
              <a:t>6</a:t>
            </a:r>
            <a:endParaRPr sz="826">
              <a:latin typeface="Arial"/>
              <a:cs typeface="Arial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5149766" y="6791584"/>
            <a:ext cx="85813" cy="1270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26" spc="19" dirty="0">
                <a:latin typeface="Arial"/>
                <a:cs typeface="Arial"/>
              </a:rPr>
              <a:t>7</a:t>
            </a:r>
            <a:endParaRPr sz="826">
              <a:latin typeface="Arial"/>
              <a:cs typeface="Arial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1398941" y="7284979"/>
            <a:ext cx="85813" cy="1270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26" spc="19" dirty="0">
                <a:latin typeface="Arial"/>
                <a:cs typeface="Arial"/>
              </a:rPr>
              <a:t>8</a:t>
            </a:r>
            <a:endParaRPr sz="826">
              <a:latin typeface="Arial"/>
              <a:cs typeface="Arial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2091603" y="7284979"/>
            <a:ext cx="85813" cy="1270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26" spc="19" dirty="0">
                <a:latin typeface="Arial"/>
                <a:cs typeface="Arial"/>
              </a:rPr>
              <a:t>9</a:t>
            </a:r>
            <a:endParaRPr sz="826">
              <a:latin typeface="Arial"/>
              <a:cs typeface="Arial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2557603" y="7262754"/>
            <a:ext cx="358069" cy="256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893"/>
              </a:lnSpc>
            </a:pPr>
            <a:r>
              <a:rPr sz="826" spc="39" dirty="0">
                <a:latin typeface="Arial"/>
                <a:cs typeface="Arial"/>
              </a:rPr>
              <a:t>10</a:t>
            </a:r>
            <a:endParaRPr sz="826">
              <a:latin typeface="Arial"/>
              <a:cs typeface="Arial"/>
            </a:endParaRPr>
          </a:p>
          <a:p>
            <a:pPr marL="195699">
              <a:lnSpc>
                <a:spcPts val="1069"/>
              </a:lnSpc>
            </a:pPr>
            <a:r>
              <a:rPr sz="972" spc="44" dirty="0">
                <a:latin typeface="Arial"/>
                <a:cs typeface="Arial"/>
              </a:rPr>
              <a:t>15</a:t>
            </a:r>
            <a:endParaRPr sz="972">
              <a:latin typeface="Arial"/>
              <a:cs typeface="Arial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3292523" y="7294609"/>
            <a:ext cx="152488" cy="1270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26" spc="34" dirty="0">
                <a:latin typeface="Arial"/>
                <a:cs typeface="Arial"/>
              </a:rPr>
              <a:t>11</a:t>
            </a:r>
            <a:endParaRPr sz="826">
              <a:latin typeface="Arial"/>
              <a:cs typeface="Arial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3819996" y="7284979"/>
            <a:ext cx="153723" cy="1270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26" spc="44" dirty="0">
                <a:latin typeface="Arial"/>
                <a:cs typeface="Arial"/>
              </a:rPr>
              <a:t>12</a:t>
            </a:r>
            <a:endParaRPr sz="826">
              <a:latin typeface="Arial"/>
              <a:cs typeface="Arial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4725282" y="7342752"/>
            <a:ext cx="96308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19" dirty="0">
                <a:latin typeface="Arial"/>
                <a:cs typeface="Arial"/>
              </a:rPr>
              <a:t>5</a:t>
            </a:r>
            <a:endParaRPr sz="972">
              <a:latin typeface="Arial"/>
              <a:cs typeface="Arial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5769857" y="7322749"/>
            <a:ext cx="174713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44" dirty="0">
                <a:latin typeface="Arial"/>
                <a:cs typeface="Arial"/>
              </a:rPr>
              <a:t>68</a:t>
            </a:r>
            <a:endParaRPr sz="972">
              <a:latin typeface="Arial"/>
              <a:cs typeface="Arial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4482288" y="7262741"/>
            <a:ext cx="152488" cy="1270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26" spc="34" dirty="0">
                <a:latin typeface="Arial"/>
                <a:cs typeface="Arial"/>
              </a:rPr>
              <a:t>13</a:t>
            </a:r>
            <a:endParaRPr sz="826">
              <a:latin typeface="Arial"/>
              <a:cs typeface="Arial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4971978" y="7244220"/>
            <a:ext cx="365478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807"/>
              </a:lnSpc>
            </a:pPr>
            <a:r>
              <a:rPr sz="826" spc="39" dirty="0">
                <a:latin typeface="Arial"/>
                <a:cs typeface="Arial"/>
              </a:rPr>
              <a:t>14</a:t>
            </a:r>
            <a:endParaRPr sz="826">
              <a:latin typeface="Arial"/>
              <a:cs typeface="Arial"/>
            </a:endParaRPr>
          </a:p>
          <a:p>
            <a:pPr marL="203107">
              <a:lnSpc>
                <a:spcPts val="982"/>
              </a:lnSpc>
            </a:pPr>
            <a:r>
              <a:rPr sz="972" spc="44" dirty="0">
                <a:latin typeface="Arial"/>
                <a:cs typeface="Arial"/>
              </a:rPr>
              <a:t>70</a:t>
            </a:r>
            <a:endParaRPr sz="972">
              <a:latin typeface="Arial"/>
              <a:cs typeface="Arial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5550535" y="7244220"/>
            <a:ext cx="150019" cy="1270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26" spc="44" dirty="0">
                <a:latin typeface="Arial"/>
                <a:cs typeface="Arial"/>
              </a:rPr>
              <a:t>1</a:t>
            </a:r>
            <a:r>
              <a:rPr sz="826" spc="19" dirty="0">
                <a:latin typeface="Arial"/>
                <a:cs typeface="Arial"/>
              </a:rPr>
              <a:t>5</a:t>
            </a:r>
            <a:endParaRPr sz="826">
              <a:latin typeface="Arial"/>
              <a:cs typeface="Arial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5982475" y="6767865"/>
            <a:ext cx="49389" cy="1270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26" spc="5" dirty="0">
                <a:latin typeface="Arial"/>
                <a:cs typeface="Arial"/>
              </a:rPr>
              <a:t>i</a:t>
            </a:r>
            <a:endParaRPr sz="826">
              <a:latin typeface="Arial"/>
              <a:cs typeface="Arial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3456975" y="7765779"/>
            <a:ext cx="49389" cy="1270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26" spc="5" dirty="0">
                <a:latin typeface="Arial"/>
                <a:cs typeface="Arial"/>
              </a:rPr>
              <a:t>i</a:t>
            </a:r>
            <a:endParaRPr sz="826">
              <a:latin typeface="Arial"/>
              <a:cs typeface="Arial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1352280" y="8393253"/>
            <a:ext cx="4851841" cy="9981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851939" algn="ctr"/>
            <a:r>
              <a:rPr sz="972" b="1" spc="29" dirty="0">
                <a:latin typeface="Arial"/>
                <a:cs typeface="Arial"/>
              </a:rPr>
              <a:t>Fig</a:t>
            </a:r>
            <a:r>
              <a:rPr sz="972" b="1" spc="-34" dirty="0">
                <a:latin typeface="Arial"/>
                <a:cs typeface="Arial"/>
              </a:rPr>
              <a:t> </a:t>
            </a:r>
            <a:r>
              <a:rPr sz="972" b="1" spc="44" dirty="0">
                <a:latin typeface="Arial"/>
                <a:cs typeface="Arial"/>
              </a:rPr>
              <a:t>30.14</a:t>
            </a:r>
            <a:endParaRPr sz="972">
              <a:latin typeface="Arial"/>
              <a:cs typeface="Arial"/>
            </a:endParaRPr>
          </a:p>
          <a:p>
            <a:pPr>
              <a:spcBef>
                <a:spcPts val="5"/>
              </a:spcBef>
            </a:pPr>
            <a:endParaRPr sz="1264">
              <a:latin typeface="Times New Roman"/>
              <a:cs typeface="Times New Roman"/>
            </a:endParaRPr>
          </a:p>
          <a:p>
            <a:pPr marL="12347" marR="4939">
              <a:lnSpc>
                <a:spcPts val="1264"/>
              </a:lnSpc>
            </a:pPr>
            <a:r>
              <a:rPr sz="1069" spc="15" dirty="0">
                <a:latin typeface="Times New Roman"/>
                <a:cs typeface="Times New Roman"/>
              </a:rPr>
              <a:t>You </a:t>
            </a:r>
            <a:r>
              <a:rPr sz="1069" spc="10" dirty="0">
                <a:latin typeface="Times New Roman"/>
                <a:cs typeface="Times New Roman"/>
              </a:rPr>
              <a:t>can </a:t>
            </a:r>
            <a:r>
              <a:rPr sz="1069" spc="5" dirty="0">
                <a:latin typeface="Times New Roman"/>
                <a:cs typeface="Times New Roman"/>
              </a:rPr>
              <a:t>see 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figure that </a:t>
            </a:r>
            <a:r>
              <a:rPr sz="1069" spc="10" dirty="0">
                <a:latin typeface="Times New Roman"/>
                <a:cs typeface="Times New Roman"/>
              </a:rPr>
              <a:t>12 </a:t>
            </a:r>
            <a:r>
              <a:rPr sz="1069" spc="5" dirty="0">
                <a:latin typeface="Times New Roman"/>
                <a:cs typeface="Times New Roman"/>
              </a:rPr>
              <a:t>has </a:t>
            </a:r>
            <a:r>
              <a:rPr sz="1069" spc="10" dirty="0">
                <a:latin typeface="Times New Roman"/>
                <a:cs typeface="Times New Roman"/>
              </a:rPr>
              <a:t>moved upward and 68 </a:t>
            </a:r>
            <a:r>
              <a:rPr sz="1069" spc="5" dirty="0">
                <a:latin typeface="Times New Roman"/>
                <a:cs typeface="Times New Roman"/>
              </a:rPr>
              <a:t>has </a:t>
            </a:r>
            <a:r>
              <a:rPr sz="1069" spc="10" dirty="0">
                <a:latin typeface="Times New Roman"/>
                <a:cs typeface="Times New Roman"/>
              </a:rPr>
              <a:t>gone down. Now,  what about this </a:t>
            </a:r>
            <a:r>
              <a:rPr sz="1069" spc="5" dirty="0">
                <a:latin typeface="Times New Roman"/>
                <a:cs typeface="Times New Roman"/>
              </a:rPr>
              <a:t>little </a:t>
            </a:r>
            <a:r>
              <a:rPr sz="1069" spc="10" dirty="0">
                <a:latin typeface="Times New Roman"/>
                <a:cs typeface="Times New Roman"/>
              </a:rPr>
              <a:t>tree </a:t>
            </a:r>
            <a:r>
              <a:rPr sz="1069" spc="5" dirty="0">
                <a:latin typeface="Times New Roman"/>
                <a:cs typeface="Times New Roman"/>
              </a:rPr>
              <a:t>starting </a:t>
            </a:r>
            <a:r>
              <a:rPr sz="1069" spc="10" dirty="0">
                <a:latin typeface="Times New Roman"/>
                <a:cs typeface="Times New Roman"/>
              </a:rPr>
              <a:t>from 12 </a:t>
            </a:r>
            <a:r>
              <a:rPr sz="1069" spc="5" dirty="0">
                <a:latin typeface="Times New Roman"/>
                <a:cs typeface="Times New Roman"/>
              </a:rPr>
              <a:t>and </a:t>
            </a:r>
            <a:r>
              <a:rPr sz="1069" spc="15" dirty="0">
                <a:latin typeface="Times New Roman"/>
                <a:cs typeface="Times New Roman"/>
              </a:rPr>
              <a:t>below </a:t>
            </a:r>
            <a:r>
              <a:rPr sz="1069" dirty="0">
                <a:latin typeface="Times New Roman"/>
                <a:cs typeface="Times New Roman"/>
              </a:rPr>
              <a:t>it </a:t>
            </a:r>
            <a:r>
              <a:rPr sz="1069" spc="5" dirty="0">
                <a:latin typeface="Times New Roman"/>
                <a:cs typeface="Times New Roman"/>
              </a:rPr>
              <a:t>is min-heap. Surely, </a:t>
            </a:r>
            <a:r>
              <a:rPr sz="1069" dirty="0">
                <a:latin typeface="Times New Roman"/>
                <a:cs typeface="Times New Roman"/>
              </a:rPr>
              <a:t>it</a:t>
            </a:r>
            <a:r>
              <a:rPr sz="1069" spc="8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is.</a:t>
            </a:r>
            <a:endParaRPr sz="1069">
              <a:latin typeface="Times New Roman"/>
              <a:cs typeface="Times New Roman"/>
            </a:endParaRPr>
          </a:p>
          <a:p>
            <a:pPr marL="12347">
              <a:lnSpc>
                <a:spcPts val="1210"/>
              </a:lnSpc>
            </a:pPr>
            <a:r>
              <a:rPr sz="1069" spc="10" dirty="0">
                <a:latin typeface="Times New Roman"/>
                <a:cs typeface="Times New Roman"/>
              </a:rPr>
              <a:t>Next,</a:t>
            </a:r>
            <a:r>
              <a:rPr sz="1069" spc="194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we</a:t>
            </a:r>
            <a:r>
              <a:rPr sz="1069" spc="19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go</a:t>
            </a:r>
            <a:r>
              <a:rPr sz="1069" spc="19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for</a:t>
            </a:r>
            <a:r>
              <a:rPr sz="1069" spc="19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second</a:t>
            </a:r>
            <a:r>
              <a:rPr sz="1069" spc="19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iteration</a:t>
            </a:r>
            <a:r>
              <a:rPr sz="1069" spc="19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in</a:t>
            </a:r>
            <a:r>
              <a:rPr sz="1069" spc="19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the</a:t>
            </a:r>
            <a:r>
              <a:rPr sz="1069" spc="18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loop,</a:t>
            </a:r>
            <a:r>
              <a:rPr sz="1069" spc="19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the</a:t>
            </a:r>
            <a:r>
              <a:rPr sz="1069" spc="19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value</a:t>
            </a:r>
            <a:r>
              <a:rPr sz="1069" spc="190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of</a:t>
            </a:r>
            <a:r>
              <a:rPr sz="1069" spc="19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</a:t>
            </a:r>
            <a:r>
              <a:rPr sz="1069" spc="190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is</a:t>
            </a:r>
            <a:r>
              <a:rPr sz="1069" spc="19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decremented</a:t>
            </a:r>
            <a:r>
              <a:rPr sz="1069" spc="19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and</a:t>
            </a:r>
            <a:r>
              <a:rPr sz="1069" spc="198" dirty="0">
                <a:latin typeface="Times New Roman"/>
                <a:cs typeface="Times New Roman"/>
              </a:rPr>
              <a:t> </a:t>
            </a:r>
            <a:r>
              <a:rPr sz="1069" dirty="0">
                <a:latin typeface="Times New Roman"/>
                <a:cs typeface="Times New Roman"/>
              </a:rPr>
              <a:t>it</a:t>
            </a:r>
            <a:endParaRPr sz="1069">
              <a:latin typeface="Times New Roman"/>
              <a:cs typeface="Times New Roman"/>
            </a:endParaRPr>
          </a:p>
          <a:p>
            <a:pPr marL="12347">
              <a:lnSpc>
                <a:spcPts val="1274"/>
              </a:lnSpc>
            </a:pPr>
            <a:r>
              <a:rPr sz="1069" spc="10" dirty="0">
                <a:latin typeface="Times New Roman"/>
                <a:cs typeface="Times New Roman"/>
              </a:rPr>
              <a:t>becomes</a:t>
            </a:r>
            <a:r>
              <a:rPr sz="1069" spc="-8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6.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1" name="object 81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63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333841441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6"/>
            <a:ext cx="140696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CS301 – Data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43804" y="868856"/>
            <a:ext cx="86615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30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81925" y="3728720"/>
            <a:ext cx="86431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-5" dirty="0">
                <a:latin typeface="Arial"/>
                <a:cs typeface="Arial"/>
              </a:rPr>
              <a:t>0</a:t>
            </a:r>
            <a:endParaRPr sz="875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42699" y="3730942"/>
            <a:ext cx="86431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-5" dirty="0">
                <a:latin typeface="Arial"/>
                <a:cs typeface="Arial"/>
              </a:rPr>
              <a:t>1</a:t>
            </a:r>
            <a:endParaRPr sz="875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04953" y="3740572"/>
            <a:ext cx="86431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-5" dirty="0">
                <a:latin typeface="Arial"/>
                <a:cs typeface="Arial"/>
              </a:rPr>
              <a:t>2</a:t>
            </a:r>
            <a:endParaRPr sz="875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66468" y="3740572"/>
            <a:ext cx="86431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-5" dirty="0">
                <a:latin typeface="Arial"/>
                <a:cs typeface="Arial"/>
              </a:rPr>
              <a:t>3</a:t>
            </a:r>
            <a:endParaRPr sz="875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27982" y="3740572"/>
            <a:ext cx="86431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-5" dirty="0">
                <a:latin typeface="Arial"/>
                <a:cs typeface="Arial"/>
              </a:rPr>
              <a:t>4</a:t>
            </a:r>
            <a:endParaRPr sz="875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889497" y="3740572"/>
            <a:ext cx="86431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-5" dirty="0">
                <a:latin typeface="Arial"/>
                <a:cs typeface="Arial"/>
              </a:rPr>
              <a:t>5</a:t>
            </a:r>
            <a:endParaRPr sz="875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151011" y="3740572"/>
            <a:ext cx="609335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272867" algn="l"/>
                <a:tab pos="535240" algn="l"/>
              </a:tabLst>
            </a:pPr>
            <a:r>
              <a:rPr sz="875" spc="-5" dirty="0">
                <a:latin typeface="Arial"/>
                <a:cs typeface="Arial"/>
              </a:rPr>
              <a:t>6	7	8</a:t>
            </a:r>
            <a:endParaRPr sz="875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35553" y="3740572"/>
            <a:ext cx="644525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240765" algn="l"/>
                <a:tab pos="502520" algn="l"/>
              </a:tabLst>
            </a:pPr>
            <a:r>
              <a:rPr sz="875" spc="-5" dirty="0">
                <a:latin typeface="Arial"/>
                <a:cs typeface="Arial"/>
              </a:rPr>
              <a:t>9	</a:t>
            </a:r>
            <a:r>
              <a:rPr sz="875" spc="10" dirty="0">
                <a:latin typeface="Arial"/>
                <a:cs typeface="Arial"/>
              </a:rPr>
              <a:t>1</a:t>
            </a:r>
            <a:r>
              <a:rPr sz="875" spc="-5" dirty="0">
                <a:latin typeface="Arial"/>
                <a:cs typeface="Arial"/>
              </a:rPr>
              <a:t>0</a:t>
            </a:r>
            <a:r>
              <a:rPr sz="875" dirty="0">
                <a:latin typeface="Arial"/>
                <a:cs typeface="Arial"/>
              </a:rPr>
              <a:t>	</a:t>
            </a:r>
            <a:r>
              <a:rPr sz="875" spc="10" dirty="0">
                <a:latin typeface="Arial"/>
                <a:cs typeface="Arial"/>
              </a:rPr>
              <a:t>11</a:t>
            </a:r>
            <a:endParaRPr sz="875">
              <a:latin typeface="Arial"/>
              <a:cs typeface="Arial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1492412" y="3523135"/>
          <a:ext cx="4194351" cy="2154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15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5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15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15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15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15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076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6225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6152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6151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6151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6225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607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61514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61514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208177">
                <a:tc>
                  <a:txBody>
                    <a:bodyPr/>
                    <a:lstStyle/>
                    <a:p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869">
                      <a:solidFill>
                        <a:srgbClr val="000000"/>
                      </a:solidFill>
                      <a:prstDash val="solid"/>
                    </a:lnL>
                    <a:lnR w="6869">
                      <a:solidFill>
                        <a:srgbClr val="000000"/>
                      </a:solidFill>
                      <a:prstDash val="solid"/>
                    </a:lnR>
                    <a:lnT w="6869">
                      <a:solidFill>
                        <a:srgbClr val="000000"/>
                      </a:solidFill>
                      <a:prstDash val="solid"/>
                    </a:lnT>
                    <a:lnB w="686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15" dirty="0">
                          <a:latin typeface="Arial"/>
                          <a:cs typeface="Arial"/>
                        </a:rPr>
                        <a:t>65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869">
                      <a:solidFill>
                        <a:srgbClr val="000000"/>
                      </a:solidFill>
                      <a:prstDash val="solid"/>
                    </a:lnL>
                    <a:lnR w="6869">
                      <a:solidFill>
                        <a:srgbClr val="000000"/>
                      </a:solidFill>
                      <a:prstDash val="solid"/>
                    </a:lnR>
                    <a:lnT w="6869">
                      <a:solidFill>
                        <a:srgbClr val="000000"/>
                      </a:solidFill>
                      <a:prstDash val="solid"/>
                    </a:lnT>
                    <a:lnB w="686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15" dirty="0">
                          <a:latin typeface="Arial"/>
                          <a:cs typeface="Arial"/>
                        </a:rPr>
                        <a:t>31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869">
                      <a:solidFill>
                        <a:srgbClr val="000000"/>
                      </a:solidFill>
                      <a:prstDash val="solid"/>
                    </a:lnL>
                    <a:lnR w="6869">
                      <a:solidFill>
                        <a:srgbClr val="000000"/>
                      </a:solidFill>
                      <a:prstDash val="solid"/>
                    </a:lnR>
                    <a:lnT w="6869">
                      <a:solidFill>
                        <a:srgbClr val="000000"/>
                      </a:solidFill>
                      <a:prstDash val="solid"/>
                    </a:lnT>
                    <a:lnB w="686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15" dirty="0">
                          <a:latin typeface="Arial"/>
                          <a:cs typeface="Arial"/>
                        </a:rPr>
                        <a:t>32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869">
                      <a:solidFill>
                        <a:srgbClr val="000000"/>
                      </a:solidFill>
                      <a:prstDash val="solid"/>
                    </a:lnL>
                    <a:lnR w="6869">
                      <a:solidFill>
                        <a:srgbClr val="000000"/>
                      </a:solidFill>
                      <a:prstDash val="solid"/>
                    </a:lnR>
                    <a:lnT w="6869">
                      <a:solidFill>
                        <a:srgbClr val="000000"/>
                      </a:solidFill>
                      <a:prstDash val="solid"/>
                    </a:lnT>
                    <a:lnB w="686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15" dirty="0">
                          <a:latin typeface="Arial"/>
                          <a:cs typeface="Arial"/>
                        </a:rPr>
                        <a:t>26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869">
                      <a:solidFill>
                        <a:srgbClr val="000000"/>
                      </a:solidFill>
                      <a:prstDash val="solid"/>
                    </a:lnL>
                    <a:lnR w="6869">
                      <a:solidFill>
                        <a:srgbClr val="000000"/>
                      </a:solidFill>
                      <a:prstDash val="solid"/>
                    </a:lnR>
                    <a:lnT w="6869">
                      <a:solidFill>
                        <a:srgbClr val="000000"/>
                      </a:solidFill>
                      <a:prstDash val="solid"/>
                    </a:lnT>
                    <a:lnB w="686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15" dirty="0">
                          <a:latin typeface="Arial"/>
                          <a:cs typeface="Arial"/>
                        </a:rPr>
                        <a:t>21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869">
                      <a:solidFill>
                        <a:srgbClr val="000000"/>
                      </a:solidFill>
                      <a:prstDash val="solid"/>
                    </a:lnL>
                    <a:lnR w="6869">
                      <a:solidFill>
                        <a:srgbClr val="000000"/>
                      </a:solidFill>
                      <a:prstDash val="solid"/>
                    </a:lnR>
                    <a:lnT w="6869">
                      <a:solidFill>
                        <a:srgbClr val="000000"/>
                      </a:solidFill>
                      <a:prstDash val="solid"/>
                    </a:lnT>
                    <a:lnB w="686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15" dirty="0">
                          <a:latin typeface="Arial"/>
                          <a:cs typeface="Arial"/>
                        </a:rPr>
                        <a:t>19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869">
                      <a:solidFill>
                        <a:srgbClr val="000000"/>
                      </a:solidFill>
                      <a:prstDash val="solid"/>
                    </a:lnL>
                    <a:lnR w="6870">
                      <a:solidFill>
                        <a:srgbClr val="000000"/>
                      </a:solidFill>
                      <a:prstDash val="solid"/>
                    </a:lnR>
                    <a:lnT w="6869">
                      <a:solidFill>
                        <a:srgbClr val="000000"/>
                      </a:solidFill>
                      <a:prstDash val="solid"/>
                    </a:lnT>
                    <a:lnB w="686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10" dirty="0">
                          <a:latin typeface="Arial"/>
                          <a:cs typeface="Arial"/>
                        </a:rPr>
                        <a:t>12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870">
                      <a:solidFill>
                        <a:srgbClr val="000000"/>
                      </a:solidFill>
                      <a:prstDash val="solid"/>
                    </a:lnL>
                    <a:lnR w="6869">
                      <a:solidFill>
                        <a:srgbClr val="000000"/>
                      </a:solidFill>
                      <a:prstDash val="solid"/>
                    </a:lnR>
                    <a:lnT w="6870">
                      <a:solidFill>
                        <a:srgbClr val="000000"/>
                      </a:solidFill>
                      <a:prstDash val="solid"/>
                    </a:lnT>
                    <a:lnB w="687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15" dirty="0">
                          <a:latin typeface="Arial"/>
                          <a:cs typeface="Arial"/>
                        </a:rPr>
                        <a:t>13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869">
                      <a:solidFill>
                        <a:srgbClr val="000000"/>
                      </a:solidFill>
                      <a:prstDash val="solid"/>
                    </a:lnL>
                    <a:lnR w="6869">
                      <a:solidFill>
                        <a:srgbClr val="000000"/>
                      </a:solidFill>
                      <a:prstDash val="solid"/>
                    </a:lnR>
                    <a:lnT w="6869">
                      <a:solidFill>
                        <a:srgbClr val="000000"/>
                      </a:solidFill>
                      <a:prstDash val="solid"/>
                    </a:lnT>
                    <a:lnB w="686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15" dirty="0">
                          <a:latin typeface="Arial"/>
                          <a:cs typeface="Arial"/>
                        </a:rPr>
                        <a:t>24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869">
                      <a:solidFill>
                        <a:srgbClr val="000000"/>
                      </a:solidFill>
                      <a:prstDash val="solid"/>
                    </a:lnL>
                    <a:lnR w="6869">
                      <a:solidFill>
                        <a:srgbClr val="000000"/>
                      </a:solidFill>
                      <a:prstDash val="solid"/>
                    </a:lnR>
                    <a:lnT w="6869">
                      <a:solidFill>
                        <a:srgbClr val="000000"/>
                      </a:solidFill>
                      <a:prstDash val="solid"/>
                    </a:lnT>
                    <a:lnB w="686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15" dirty="0">
                          <a:latin typeface="Arial"/>
                          <a:cs typeface="Arial"/>
                        </a:rPr>
                        <a:t>15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869">
                      <a:solidFill>
                        <a:srgbClr val="000000"/>
                      </a:solidFill>
                      <a:prstDash val="solid"/>
                    </a:lnL>
                    <a:lnR w="6869">
                      <a:solidFill>
                        <a:srgbClr val="000000"/>
                      </a:solidFill>
                      <a:prstDash val="solid"/>
                    </a:lnR>
                    <a:lnT w="6869">
                      <a:solidFill>
                        <a:srgbClr val="000000"/>
                      </a:solidFill>
                      <a:prstDash val="solid"/>
                    </a:lnT>
                    <a:lnB w="686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15" dirty="0">
                          <a:latin typeface="Arial"/>
                          <a:cs typeface="Arial"/>
                        </a:rPr>
                        <a:t>14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869">
                      <a:solidFill>
                        <a:srgbClr val="000000"/>
                      </a:solidFill>
                      <a:prstDash val="solid"/>
                    </a:lnL>
                    <a:lnR w="6869">
                      <a:solidFill>
                        <a:srgbClr val="000000"/>
                      </a:solidFill>
                      <a:prstDash val="solid"/>
                    </a:lnR>
                    <a:lnT w="6869">
                      <a:solidFill>
                        <a:srgbClr val="000000"/>
                      </a:solidFill>
                      <a:prstDash val="solid"/>
                    </a:lnT>
                    <a:lnB w="686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15" dirty="0">
                          <a:latin typeface="Arial"/>
                          <a:cs typeface="Arial"/>
                        </a:rPr>
                        <a:t>16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869">
                      <a:solidFill>
                        <a:srgbClr val="000000"/>
                      </a:solidFill>
                      <a:prstDash val="solid"/>
                    </a:lnL>
                    <a:lnR w="6870">
                      <a:solidFill>
                        <a:srgbClr val="000000"/>
                      </a:solidFill>
                      <a:prstDash val="solid"/>
                    </a:lnR>
                    <a:lnT w="6869">
                      <a:solidFill>
                        <a:srgbClr val="000000"/>
                      </a:solidFill>
                      <a:prstDash val="solid"/>
                    </a:lnT>
                    <a:lnB w="686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5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870">
                      <a:solidFill>
                        <a:srgbClr val="000000"/>
                      </a:solidFill>
                      <a:prstDash val="solid"/>
                    </a:lnL>
                    <a:lnR w="6869">
                      <a:solidFill>
                        <a:srgbClr val="000000"/>
                      </a:solidFill>
                      <a:prstDash val="solid"/>
                    </a:lnR>
                    <a:lnT w="6870">
                      <a:solidFill>
                        <a:srgbClr val="000000"/>
                      </a:solidFill>
                      <a:prstDash val="solid"/>
                    </a:lnT>
                    <a:lnB w="687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15" dirty="0">
                          <a:latin typeface="Arial"/>
                          <a:cs typeface="Arial"/>
                        </a:rPr>
                        <a:t>70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869">
                      <a:solidFill>
                        <a:srgbClr val="000000"/>
                      </a:solidFill>
                      <a:prstDash val="solid"/>
                    </a:lnL>
                    <a:lnR w="6869">
                      <a:solidFill>
                        <a:srgbClr val="000000"/>
                      </a:solidFill>
                      <a:prstDash val="solid"/>
                    </a:lnR>
                    <a:lnT w="6869">
                      <a:solidFill>
                        <a:srgbClr val="000000"/>
                      </a:solidFill>
                      <a:prstDash val="solid"/>
                    </a:lnT>
                    <a:lnB w="686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15" dirty="0">
                          <a:latin typeface="Arial"/>
                          <a:cs typeface="Arial"/>
                        </a:rPr>
                        <a:t>68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869">
                      <a:solidFill>
                        <a:srgbClr val="000000"/>
                      </a:solidFill>
                      <a:prstDash val="solid"/>
                    </a:lnL>
                    <a:lnR w="6869">
                      <a:solidFill>
                        <a:srgbClr val="000000"/>
                      </a:solidFill>
                      <a:prstDash val="solid"/>
                    </a:lnR>
                    <a:lnT w="6869">
                      <a:solidFill>
                        <a:srgbClr val="000000"/>
                      </a:solidFill>
                      <a:prstDash val="solid"/>
                    </a:lnT>
                    <a:lnB w="686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object 13"/>
          <p:cNvSpPr txBox="1"/>
          <p:nvPr/>
        </p:nvSpPr>
        <p:spPr>
          <a:xfrm>
            <a:off x="4676386" y="3750204"/>
            <a:ext cx="949501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284597" algn="l"/>
                <a:tab pos="546352" algn="l"/>
                <a:tab pos="807490" algn="l"/>
              </a:tabLst>
            </a:pPr>
            <a:r>
              <a:rPr sz="875" spc="10" dirty="0">
                <a:latin typeface="Arial"/>
                <a:cs typeface="Arial"/>
              </a:rPr>
              <a:t>1</a:t>
            </a:r>
            <a:r>
              <a:rPr sz="875" spc="-5" dirty="0">
                <a:latin typeface="Arial"/>
                <a:cs typeface="Arial"/>
              </a:rPr>
              <a:t>2</a:t>
            </a:r>
            <a:r>
              <a:rPr sz="875" dirty="0">
                <a:latin typeface="Arial"/>
                <a:cs typeface="Arial"/>
              </a:rPr>
              <a:t>	</a:t>
            </a:r>
            <a:r>
              <a:rPr sz="875" spc="5" dirty="0">
                <a:latin typeface="Arial"/>
                <a:cs typeface="Arial"/>
              </a:rPr>
              <a:t>1</a:t>
            </a:r>
            <a:r>
              <a:rPr sz="875" spc="-5" dirty="0">
                <a:latin typeface="Arial"/>
                <a:cs typeface="Arial"/>
              </a:rPr>
              <a:t>3</a:t>
            </a:r>
            <a:r>
              <a:rPr sz="875" dirty="0">
                <a:latin typeface="Arial"/>
                <a:cs typeface="Arial"/>
              </a:rPr>
              <a:t>	</a:t>
            </a:r>
            <a:r>
              <a:rPr sz="875" spc="10" dirty="0">
                <a:latin typeface="Arial"/>
                <a:cs typeface="Arial"/>
              </a:rPr>
              <a:t>1</a:t>
            </a:r>
            <a:r>
              <a:rPr sz="875" spc="-5" dirty="0">
                <a:latin typeface="Arial"/>
                <a:cs typeface="Arial"/>
              </a:rPr>
              <a:t>4</a:t>
            </a:r>
            <a:r>
              <a:rPr sz="875" dirty="0">
                <a:latin typeface="Arial"/>
                <a:cs typeface="Arial"/>
              </a:rPr>
              <a:t>	</a:t>
            </a:r>
            <a:r>
              <a:rPr sz="875" spc="10" dirty="0">
                <a:latin typeface="Arial"/>
                <a:cs typeface="Arial"/>
              </a:rPr>
              <a:t>15</a:t>
            </a:r>
            <a:endParaRPr sz="875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448689" y="1304329"/>
            <a:ext cx="4582845" cy="19232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" name="object 15"/>
          <p:cNvSpPr txBox="1"/>
          <p:nvPr/>
        </p:nvSpPr>
        <p:spPr>
          <a:xfrm>
            <a:off x="2541306" y="1883304"/>
            <a:ext cx="175948" cy="1570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21" spc="19" dirty="0">
                <a:latin typeface="Arial"/>
                <a:cs typeface="Arial"/>
              </a:rPr>
              <a:t>31</a:t>
            </a:r>
            <a:endParaRPr sz="1021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806773" y="1883304"/>
            <a:ext cx="175948" cy="1570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21" spc="19" dirty="0">
                <a:latin typeface="Arial"/>
                <a:cs typeface="Arial"/>
              </a:rPr>
              <a:t>32</a:t>
            </a:r>
            <a:endParaRPr sz="1021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284487" y="2383367"/>
            <a:ext cx="175948" cy="1570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21" spc="19" dirty="0">
                <a:latin typeface="Arial"/>
                <a:cs typeface="Arial"/>
              </a:rPr>
              <a:t>19</a:t>
            </a:r>
            <a:endParaRPr sz="1021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439446" y="2383367"/>
            <a:ext cx="175948" cy="1570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21" spc="19" dirty="0">
                <a:latin typeface="Arial"/>
                <a:cs typeface="Arial"/>
              </a:rPr>
              <a:t>12</a:t>
            </a:r>
            <a:endParaRPr sz="1021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107302" y="2383367"/>
            <a:ext cx="175948" cy="1570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21" spc="19" dirty="0">
                <a:latin typeface="Arial"/>
                <a:cs typeface="Arial"/>
              </a:rPr>
              <a:t>21</a:t>
            </a:r>
            <a:endParaRPr sz="1021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973827" y="2383367"/>
            <a:ext cx="175948" cy="1570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21" spc="19" dirty="0">
                <a:latin typeface="Arial"/>
                <a:cs typeface="Arial"/>
              </a:rPr>
              <a:t>26</a:t>
            </a:r>
            <a:endParaRPr sz="1021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538217" y="2966402"/>
            <a:ext cx="175948" cy="1570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21" spc="19" dirty="0">
                <a:latin typeface="Arial"/>
                <a:cs typeface="Arial"/>
              </a:rPr>
              <a:t>13</a:t>
            </a:r>
            <a:endParaRPr sz="1021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279791" y="2966402"/>
            <a:ext cx="175948" cy="1570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21" spc="19" dirty="0">
                <a:latin typeface="Arial"/>
                <a:cs typeface="Arial"/>
              </a:rPr>
              <a:t>24</a:t>
            </a:r>
            <a:endParaRPr sz="1021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499943" y="2966402"/>
            <a:ext cx="174713" cy="1570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21" spc="10" dirty="0">
                <a:latin typeface="Arial"/>
                <a:cs typeface="Arial"/>
              </a:rPr>
              <a:t>14</a:t>
            </a:r>
            <a:endParaRPr sz="1021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022972" y="2966402"/>
            <a:ext cx="175948" cy="1570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21" spc="19" dirty="0">
                <a:latin typeface="Arial"/>
                <a:cs typeface="Arial"/>
              </a:rPr>
              <a:t>16</a:t>
            </a:r>
            <a:endParaRPr sz="1021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512538" y="1386945"/>
            <a:ext cx="381529" cy="1570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-5" dirty="0">
                <a:latin typeface="Arial"/>
                <a:cs typeface="Arial"/>
              </a:rPr>
              <a:t>1  </a:t>
            </a:r>
            <a:r>
              <a:rPr sz="875" spc="156" dirty="0">
                <a:latin typeface="Arial"/>
                <a:cs typeface="Arial"/>
              </a:rPr>
              <a:t> </a:t>
            </a:r>
            <a:r>
              <a:rPr sz="1531" spc="29" baseline="2645" dirty="0">
                <a:latin typeface="Arial"/>
                <a:cs typeface="Arial"/>
              </a:rPr>
              <a:t>65</a:t>
            </a:r>
            <a:endParaRPr sz="1531" baseline="2645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366468" y="1803294"/>
            <a:ext cx="86431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-5" dirty="0">
                <a:latin typeface="Arial"/>
                <a:cs typeface="Arial"/>
              </a:rPr>
              <a:t>2</a:t>
            </a:r>
            <a:endParaRPr sz="875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619342" y="1821815"/>
            <a:ext cx="86431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-5" dirty="0">
                <a:latin typeface="Arial"/>
                <a:cs typeface="Arial"/>
              </a:rPr>
              <a:t>3</a:t>
            </a:r>
            <a:endParaRPr sz="875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791593" y="2363364"/>
            <a:ext cx="86431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-5" dirty="0">
                <a:latin typeface="Arial"/>
                <a:cs typeface="Arial"/>
              </a:rPr>
              <a:t>4</a:t>
            </a:r>
            <a:endParaRPr sz="875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919883" y="2387083"/>
            <a:ext cx="86431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-5" dirty="0">
                <a:latin typeface="Arial"/>
                <a:cs typeface="Arial"/>
              </a:rPr>
              <a:t>5</a:t>
            </a:r>
            <a:endParaRPr sz="875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097052" y="2387083"/>
            <a:ext cx="86431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-5" dirty="0">
                <a:latin typeface="Arial"/>
                <a:cs typeface="Arial"/>
              </a:rPr>
              <a:t>6</a:t>
            </a:r>
            <a:endParaRPr sz="875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142349" y="2387083"/>
            <a:ext cx="86431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-5" dirty="0">
                <a:latin typeface="Arial"/>
                <a:cs typeface="Arial"/>
              </a:rPr>
              <a:t>7</a:t>
            </a:r>
            <a:endParaRPr sz="875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364133" y="2886391"/>
            <a:ext cx="86431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-5" dirty="0">
                <a:latin typeface="Arial"/>
                <a:cs typeface="Arial"/>
              </a:rPr>
              <a:t>8</a:t>
            </a:r>
            <a:endParaRPr sz="875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060502" y="2886391"/>
            <a:ext cx="86431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-5" dirty="0">
                <a:latin typeface="Arial"/>
                <a:cs typeface="Arial"/>
              </a:rPr>
              <a:t>9</a:t>
            </a:r>
            <a:endParaRPr sz="875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530192" y="2863426"/>
            <a:ext cx="361156" cy="256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928"/>
              </a:lnSpc>
            </a:pPr>
            <a:r>
              <a:rPr sz="875" spc="15" dirty="0">
                <a:latin typeface="Arial"/>
                <a:cs typeface="Arial"/>
              </a:rPr>
              <a:t>10</a:t>
            </a:r>
            <a:endParaRPr sz="875">
              <a:latin typeface="Arial"/>
              <a:cs typeface="Arial"/>
            </a:endParaRPr>
          </a:p>
          <a:p>
            <a:pPr marL="197551">
              <a:lnSpc>
                <a:spcPts val="1103"/>
              </a:lnSpc>
            </a:pPr>
            <a:r>
              <a:rPr sz="1021" spc="19" dirty="0">
                <a:latin typeface="Arial"/>
                <a:cs typeface="Arial"/>
              </a:rPr>
              <a:t>15</a:t>
            </a:r>
            <a:endParaRPr sz="1021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271027" y="2895282"/>
            <a:ext cx="153723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0" dirty="0">
                <a:latin typeface="Arial"/>
                <a:cs typeface="Arial"/>
              </a:rPr>
              <a:t>11</a:t>
            </a:r>
            <a:endParaRPr sz="875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802204" y="2886391"/>
            <a:ext cx="153723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0" dirty="0">
                <a:latin typeface="Arial"/>
                <a:cs typeface="Arial"/>
              </a:rPr>
              <a:t>12</a:t>
            </a:r>
            <a:endParaRPr sz="875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714169" y="2944918"/>
            <a:ext cx="96926" cy="1570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21" spc="-5" dirty="0">
                <a:latin typeface="Arial"/>
                <a:cs typeface="Arial"/>
              </a:rPr>
              <a:t>5</a:t>
            </a:r>
            <a:endParaRPr sz="1021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766153" y="2924174"/>
            <a:ext cx="175948" cy="1570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21" spc="19" dirty="0">
                <a:latin typeface="Arial"/>
                <a:cs typeface="Arial"/>
              </a:rPr>
              <a:t>68</a:t>
            </a:r>
            <a:endParaRPr sz="1021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469695" y="2863427"/>
            <a:ext cx="153723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0" dirty="0">
                <a:latin typeface="Arial"/>
                <a:cs typeface="Arial"/>
              </a:rPr>
              <a:t>13</a:t>
            </a:r>
            <a:endParaRPr sz="875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962347" y="2844906"/>
            <a:ext cx="370417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836"/>
              </a:lnSpc>
            </a:pPr>
            <a:r>
              <a:rPr sz="875" spc="15" dirty="0">
                <a:latin typeface="Arial"/>
                <a:cs typeface="Arial"/>
              </a:rPr>
              <a:t>14</a:t>
            </a:r>
            <a:endParaRPr sz="875">
              <a:latin typeface="Arial"/>
              <a:cs typeface="Arial"/>
            </a:endParaRPr>
          </a:p>
          <a:p>
            <a:pPr marL="206194">
              <a:lnSpc>
                <a:spcPts val="1011"/>
              </a:lnSpc>
            </a:pPr>
            <a:r>
              <a:rPr sz="1021" spc="19" dirty="0">
                <a:latin typeface="Arial"/>
                <a:cs typeface="Arial"/>
              </a:rPr>
              <a:t>70</a:t>
            </a:r>
            <a:endParaRPr sz="1021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546096" y="2844906"/>
            <a:ext cx="150019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5" dirty="0">
                <a:latin typeface="Arial"/>
                <a:cs typeface="Arial"/>
              </a:rPr>
              <a:t>1</a:t>
            </a:r>
            <a:r>
              <a:rPr sz="875" spc="-5" dirty="0">
                <a:latin typeface="Arial"/>
                <a:cs typeface="Arial"/>
              </a:rPr>
              <a:t>5</a:t>
            </a:r>
            <a:endParaRPr sz="875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831220" y="2363364"/>
            <a:ext cx="49389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-5" dirty="0">
                <a:latin typeface="Arial"/>
                <a:cs typeface="Arial"/>
              </a:rPr>
              <a:t>i</a:t>
            </a:r>
            <a:endParaRPr sz="875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175470" y="3372378"/>
            <a:ext cx="49389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-5" dirty="0">
                <a:latin typeface="Arial"/>
                <a:cs typeface="Arial"/>
              </a:rPr>
              <a:t>i</a:t>
            </a:r>
            <a:endParaRPr sz="875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578221" y="7258297"/>
            <a:ext cx="83961" cy="1270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26" dirty="0">
                <a:latin typeface="Arial"/>
                <a:cs typeface="Arial"/>
              </a:rPr>
              <a:t>0</a:t>
            </a:r>
            <a:endParaRPr sz="826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834550" y="7260519"/>
            <a:ext cx="83961" cy="1270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26" dirty="0">
                <a:latin typeface="Arial"/>
                <a:cs typeface="Arial"/>
              </a:rPr>
              <a:t>1</a:t>
            </a:r>
            <a:endParaRPr sz="826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091619" y="7269408"/>
            <a:ext cx="83961" cy="1270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26" dirty="0">
                <a:latin typeface="Arial"/>
                <a:cs typeface="Arial"/>
              </a:rPr>
              <a:t>2</a:t>
            </a:r>
            <a:endParaRPr sz="826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349429" y="7269408"/>
            <a:ext cx="83961" cy="1270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26" dirty="0">
                <a:latin typeface="Arial"/>
                <a:cs typeface="Arial"/>
              </a:rPr>
              <a:t>3</a:t>
            </a:r>
            <a:endParaRPr sz="826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2606499" y="7269408"/>
            <a:ext cx="83961" cy="1270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26" dirty="0">
                <a:latin typeface="Arial"/>
                <a:cs typeface="Arial"/>
              </a:rPr>
              <a:t>4</a:t>
            </a:r>
            <a:endParaRPr sz="826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2863567" y="7269408"/>
            <a:ext cx="83961" cy="1270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26" dirty="0">
                <a:latin typeface="Arial"/>
                <a:cs typeface="Arial"/>
              </a:rPr>
              <a:t>5</a:t>
            </a:r>
            <a:endParaRPr sz="826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3121378" y="7269408"/>
            <a:ext cx="83961" cy="1270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26" dirty="0">
                <a:latin typeface="Arial"/>
                <a:cs typeface="Arial"/>
              </a:rPr>
              <a:t>6</a:t>
            </a:r>
            <a:endParaRPr sz="826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3377705" y="7269408"/>
            <a:ext cx="340783" cy="1270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269163" algn="l"/>
              </a:tabLst>
            </a:pPr>
            <a:r>
              <a:rPr sz="826" dirty="0">
                <a:latin typeface="Arial"/>
                <a:cs typeface="Arial"/>
              </a:rPr>
              <a:t>7	8</a:t>
            </a:r>
            <a:endParaRPr sz="826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3891845" y="7269408"/>
            <a:ext cx="634030" cy="1270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237061" algn="l"/>
                <a:tab pos="495112" algn="l"/>
              </a:tabLst>
            </a:pPr>
            <a:r>
              <a:rPr sz="826" dirty="0">
                <a:latin typeface="Arial"/>
                <a:cs typeface="Arial"/>
              </a:rPr>
              <a:t>9	</a:t>
            </a:r>
            <a:r>
              <a:rPr sz="826" spc="39" dirty="0">
                <a:latin typeface="Arial"/>
                <a:cs typeface="Arial"/>
              </a:rPr>
              <a:t>1</a:t>
            </a:r>
            <a:r>
              <a:rPr sz="826" dirty="0">
                <a:latin typeface="Arial"/>
                <a:cs typeface="Arial"/>
              </a:rPr>
              <a:t>0	</a:t>
            </a:r>
            <a:r>
              <a:rPr sz="826" spc="29" dirty="0">
                <a:latin typeface="Arial"/>
                <a:cs typeface="Arial"/>
              </a:rPr>
              <a:t>11</a:t>
            </a:r>
            <a:endParaRPr sz="826">
              <a:latin typeface="Arial"/>
              <a:cs typeface="Arial"/>
            </a:endParaRPr>
          </a:p>
        </p:txBody>
      </p:sp>
      <p:graphicFrame>
        <p:nvGraphicFramePr>
          <p:cNvPr id="53" name="object 53"/>
          <p:cNvGraphicFramePr>
            <a:graphicFrameLocks noGrp="1"/>
          </p:cNvGraphicFramePr>
          <p:nvPr/>
        </p:nvGraphicFramePr>
        <p:xfrm>
          <a:off x="1490304" y="7060721"/>
          <a:ext cx="4123972" cy="2055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70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8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3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70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70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78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70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633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5706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5781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5706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5707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5781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5632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5706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57067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198540">
                <a:tc>
                  <a:txBody>
                    <a:bodyPr/>
                    <a:lstStyle/>
                    <a:p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639">
                      <a:solidFill>
                        <a:srgbClr val="000000"/>
                      </a:solidFill>
                      <a:prstDash val="solid"/>
                    </a:lnL>
                    <a:lnR w="6638">
                      <a:solidFill>
                        <a:srgbClr val="000000"/>
                      </a:solidFill>
                      <a:prstDash val="solid"/>
                    </a:lnR>
                    <a:lnT w="6639">
                      <a:solidFill>
                        <a:srgbClr val="000000"/>
                      </a:solidFill>
                      <a:prstDash val="solid"/>
                    </a:lnT>
                    <a:lnB w="663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800" spc="30" dirty="0">
                          <a:latin typeface="Arial"/>
                          <a:cs typeface="Arial"/>
                        </a:rPr>
                        <a:t>65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638">
                      <a:solidFill>
                        <a:srgbClr val="000000"/>
                      </a:solidFill>
                      <a:prstDash val="solid"/>
                    </a:lnL>
                    <a:lnR w="6640">
                      <a:solidFill>
                        <a:srgbClr val="000000"/>
                      </a:solidFill>
                      <a:prstDash val="solid"/>
                    </a:lnR>
                    <a:lnT w="6638">
                      <a:solidFill>
                        <a:srgbClr val="000000"/>
                      </a:solidFill>
                      <a:prstDash val="solid"/>
                    </a:lnT>
                    <a:lnB w="663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800" spc="40" dirty="0">
                          <a:latin typeface="Arial"/>
                          <a:cs typeface="Arial"/>
                        </a:rPr>
                        <a:t>31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640">
                      <a:solidFill>
                        <a:srgbClr val="000000"/>
                      </a:solidFill>
                      <a:prstDash val="solid"/>
                    </a:lnL>
                    <a:lnR w="6639">
                      <a:solidFill>
                        <a:srgbClr val="000000"/>
                      </a:solidFill>
                      <a:prstDash val="solid"/>
                    </a:lnR>
                    <a:lnT w="6640">
                      <a:solidFill>
                        <a:srgbClr val="000000"/>
                      </a:solidFill>
                      <a:prstDash val="solid"/>
                    </a:lnT>
                    <a:lnB w="664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800" spc="40" dirty="0">
                          <a:latin typeface="Arial"/>
                          <a:cs typeface="Arial"/>
                        </a:rPr>
                        <a:t>32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639">
                      <a:solidFill>
                        <a:srgbClr val="000000"/>
                      </a:solidFill>
                      <a:prstDash val="solid"/>
                    </a:lnL>
                    <a:lnR w="6639">
                      <a:solidFill>
                        <a:srgbClr val="000000"/>
                      </a:solidFill>
                      <a:prstDash val="solid"/>
                    </a:lnR>
                    <a:lnT w="6639">
                      <a:solidFill>
                        <a:srgbClr val="000000"/>
                      </a:solidFill>
                      <a:prstDash val="solid"/>
                    </a:lnT>
                    <a:lnB w="663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800" spc="30" dirty="0">
                          <a:latin typeface="Arial"/>
                          <a:cs typeface="Arial"/>
                        </a:rPr>
                        <a:t>26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639">
                      <a:solidFill>
                        <a:srgbClr val="000000"/>
                      </a:solidFill>
                      <a:prstDash val="solid"/>
                    </a:lnL>
                    <a:lnR w="6638">
                      <a:solidFill>
                        <a:srgbClr val="000000"/>
                      </a:solidFill>
                      <a:prstDash val="solid"/>
                    </a:lnR>
                    <a:lnT w="6639">
                      <a:solidFill>
                        <a:srgbClr val="000000"/>
                      </a:solidFill>
                      <a:prstDash val="solid"/>
                    </a:lnT>
                    <a:lnB w="663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800" spc="30" dirty="0">
                          <a:latin typeface="Arial"/>
                          <a:cs typeface="Arial"/>
                        </a:rPr>
                        <a:t>21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638">
                      <a:solidFill>
                        <a:srgbClr val="000000"/>
                      </a:solidFill>
                      <a:prstDash val="solid"/>
                    </a:lnL>
                    <a:lnR w="6639">
                      <a:solidFill>
                        <a:srgbClr val="000000"/>
                      </a:solidFill>
                      <a:prstDash val="solid"/>
                    </a:lnR>
                    <a:lnT w="6638">
                      <a:solidFill>
                        <a:srgbClr val="000000"/>
                      </a:solidFill>
                      <a:prstDash val="solid"/>
                    </a:lnT>
                    <a:lnB w="663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5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639">
                      <a:solidFill>
                        <a:srgbClr val="000000"/>
                      </a:solidFill>
                      <a:prstDash val="solid"/>
                    </a:lnL>
                    <a:lnR w="6640">
                      <a:solidFill>
                        <a:srgbClr val="000000"/>
                      </a:solidFill>
                      <a:prstDash val="solid"/>
                    </a:lnR>
                    <a:lnT w="6639">
                      <a:solidFill>
                        <a:srgbClr val="000000"/>
                      </a:solidFill>
                      <a:prstDash val="solid"/>
                    </a:lnT>
                    <a:lnB w="663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800" spc="30" dirty="0">
                          <a:latin typeface="Arial"/>
                          <a:cs typeface="Arial"/>
                        </a:rPr>
                        <a:t>12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640">
                      <a:solidFill>
                        <a:srgbClr val="000000"/>
                      </a:solidFill>
                      <a:prstDash val="solid"/>
                    </a:lnL>
                    <a:lnR w="6639">
                      <a:solidFill>
                        <a:srgbClr val="000000"/>
                      </a:solidFill>
                      <a:prstDash val="solid"/>
                    </a:lnR>
                    <a:lnT w="6640">
                      <a:solidFill>
                        <a:srgbClr val="000000"/>
                      </a:solidFill>
                      <a:prstDash val="solid"/>
                    </a:lnT>
                    <a:lnB w="664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800" spc="30" dirty="0">
                          <a:latin typeface="Arial"/>
                          <a:cs typeface="Arial"/>
                        </a:rPr>
                        <a:t>13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639">
                      <a:solidFill>
                        <a:srgbClr val="000000"/>
                      </a:solidFill>
                      <a:prstDash val="solid"/>
                    </a:lnL>
                    <a:lnR w="6638">
                      <a:solidFill>
                        <a:srgbClr val="000000"/>
                      </a:solidFill>
                      <a:prstDash val="solid"/>
                    </a:lnR>
                    <a:lnT w="6639">
                      <a:solidFill>
                        <a:srgbClr val="000000"/>
                      </a:solidFill>
                      <a:prstDash val="solid"/>
                    </a:lnT>
                    <a:lnB w="663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800" spc="30" dirty="0">
                          <a:latin typeface="Arial"/>
                          <a:cs typeface="Arial"/>
                        </a:rPr>
                        <a:t>24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638">
                      <a:solidFill>
                        <a:srgbClr val="000000"/>
                      </a:solidFill>
                      <a:prstDash val="solid"/>
                    </a:lnL>
                    <a:lnR w="6639">
                      <a:solidFill>
                        <a:srgbClr val="000000"/>
                      </a:solidFill>
                      <a:prstDash val="solid"/>
                    </a:lnR>
                    <a:lnT w="6638">
                      <a:solidFill>
                        <a:srgbClr val="000000"/>
                      </a:solidFill>
                      <a:prstDash val="solid"/>
                    </a:lnT>
                    <a:lnB w="663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800" spc="40" dirty="0">
                          <a:latin typeface="Arial"/>
                          <a:cs typeface="Arial"/>
                        </a:rPr>
                        <a:t>15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639">
                      <a:solidFill>
                        <a:srgbClr val="000000"/>
                      </a:solidFill>
                      <a:prstDash val="solid"/>
                    </a:lnL>
                    <a:lnR w="6639">
                      <a:solidFill>
                        <a:srgbClr val="000000"/>
                      </a:solidFill>
                      <a:prstDash val="solid"/>
                    </a:lnR>
                    <a:lnT w="6639">
                      <a:solidFill>
                        <a:srgbClr val="000000"/>
                      </a:solidFill>
                      <a:prstDash val="solid"/>
                    </a:lnT>
                    <a:lnB w="663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800" spc="30" dirty="0">
                          <a:latin typeface="Arial"/>
                          <a:cs typeface="Arial"/>
                        </a:rPr>
                        <a:t>14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639">
                      <a:solidFill>
                        <a:srgbClr val="000000"/>
                      </a:solidFill>
                      <a:prstDash val="solid"/>
                    </a:lnL>
                    <a:lnR w="6639">
                      <a:solidFill>
                        <a:srgbClr val="000000"/>
                      </a:solidFill>
                      <a:prstDash val="solid"/>
                    </a:lnR>
                    <a:lnT w="6639">
                      <a:solidFill>
                        <a:srgbClr val="000000"/>
                      </a:solidFill>
                      <a:prstDash val="solid"/>
                    </a:lnT>
                    <a:lnB w="663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800" spc="30" dirty="0">
                          <a:latin typeface="Arial"/>
                          <a:cs typeface="Arial"/>
                        </a:rPr>
                        <a:t>16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639">
                      <a:solidFill>
                        <a:srgbClr val="000000"/>
                      </a:solidFill>
                      <a:prstDash val="solid"/>
                    </a:lnL>
                    <a:lnR w="6641">
                      <a:solidFill>
                        <a:srgbClr val="000000"/>
                      </a:solidFill>
                      <a:prstDash val="solid"/>
                    </a:lnR>
                    <a:lnT w="6639">
                      <a:solidFill>
                        <a:srgbClr val="000000"/>
                      </a:solidFill>
                      <a:prstDash val="solid"/>
                    </a:lnT>
                    <a:lnB w="663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800" spc="30" dirty="0">
                          <a:latin typeface="Arial"/>
                          <a:cs typeface="Arial"/>
                        </a:rPr>
                        <a:t>19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641">
                      <a:solidFill>
                        <a:srgbClr val="000000"/>
                      </a:solidFill>
                      <a:prstDash val="solid"/>
                    </a:lnL>
                    <a:lnR w="6640">
                      <a:solidFill>
                        <a:srgbClr val="000000"/>
                      </a:solidFill>
                      <a:prstDash val="solid"/>
                    </a:lnR>
                    <a:lnT w="6641">
                      <a:solidFill>
                        <a:srgbClr val="000000"/>
                      </a:solidFill>
                      <a:prstDash val="solid"/>
                    </a:lnT>
                    <a:lnB w="664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800" spc="40" dirty="0">
                          <a:latin typeface="Arial"/>
                          <a:cs typeface="Arial"/>
                        </a:rPr>
                        <a:t>70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640">
                      <a:solidFill>
                        <a:srgbClr val="000000"/>
                      </a:solidFill>
                      <a:prstDash val="solid"/>
                    </a:lnL>
                    <a:lnR w="6640">
                      <a:solidFill>
                        <a:srgbClr val="000000"/>
                      </a:solidFill>
                      <a:prstDash val="solid"/>
                    </a:lnR>
                    <a:lnT w="6640">
                      <a:solidFill>
                        <a:srgbClr val="000000"/>
                      </a:solidFill>
                      <a:prstDash val="solid"/>
                    </a:lnT>
                    <a:lnB w="664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800" spc="30" dirty="0">
                          <a:latin typeface="Arial"/>
                          <a:cs typeface="Arial"/>
                        </a:rPr>
                        <a:t>68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640">
                      <a:solidFill>
                        <a:srgbClr val="000000"/>
                      </a:solidFill>
                      <a:prstDash val="solid"/>
                    </a:lnL>
                    <a:lnR w="6640">
                      <a:solidFill>
                        <a:srgbClr val="000000"/>
                      </a:solidFill>
                      <a:prstDash val="solid"/>
                    </a:lnR>
                    <a:lnT w="6640">
                      <a:solidFill>
                        <a:srgbClr val="000000"/>
                      </a:solidFill>
                      <a:prstDash val="solid"/>
                    </a:lnT>
                    <a:lnB w="664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4" name="object 54"/>
          <p:cNvSpPr txBox="1"/>
          <p:nvPr/>
        </p:nvSpPr>
        <p:spPr>
          <a:xfrm>
            <a:off x="4620824" y="7278299"/>
            <a:ext cx="933449" cy="1270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279658" algn="l"/>
                <a:tab pos="536475" algn="l"/>
                <a:tab pos="794525" algn="l"/>
              </a:tabLst>
            </a:pPr>
            <a:r>
              <a:rPr sz="826" spc="29" dirty="0">
                <a:latin typeface="Arial"/>
                <a:cs typeface="Arial"/>
              </a:rPr>
              <a:t>1</a:t>
            </a:r>
            <a:r>
              <a:rPr sz="826" dirty="0">
                <a:latin typeface="Arial"/>
                <a:cs typeface="Arial"/>
              </a:rPr>
              <a:t>2	</a:t>
            </a:r>
            <a:r>
              <a:rPr sz="826" spc="29" dirty="0">
                <a:latin typeface="Arial"/>
                <a:cs typeface="Arial"/>
              </a:rPr>
              <a:t>1</a:t>
            </a:r>
            <a:r>
              <a:rPr sz="826" dirty="0">
                <a:latin typeface="Arial"/>
                <a:cs typeface="Arial"/>
              </a:rPr>
              <a:t>3	</a:t>
            </a:r>
            <a:r>
              <a:rPr sz="826" spc="39" dirty="0">
                <a:latin typeface="Arial"/>
                <a:cs typeface="Arial"/>
              </a:rPr>
              <a:t>1</a:t>
            </a:r>
            <a:r>
              <a:rPr sz="826" dirty="0">
                <a:latin typeface="Arial"/>
                <a:cs typeface="Arial"/>
              </a:rPr>
              <a:t>4	</a:t>
            </a:r>
            <a:r>
              <a:rPr sz="826" spc="29" dirty="0">
                <a:latin typeface="Arial"/>
                <a:cs typeface="Arial"/>
              </a:rPr>
              <a:t>15</a:t>
            </a:r>
            <a:endParaRPr sz="826">
              <a:latin typeface="Arial"/>
              <a:cs typeface="Arial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1447303" y="4945630"/>
            <a:ext cx="4506347" cy="18333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6" name="object 56"/>
          <p:cNvSpPr txBox="1"/>
          <p:nvPr/>
        </p:nvSpPr>
        <p:spPr>
          <a:xfrm>
            <a:off x="2521302" y="5497336"/>
            <a:ext cx="172861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29" dirty="0">
                <a:latin typeface="Arial"/>
                <a:cs typeface="Arial"/>
              </a:rPr>
              <a:t>31</a:t>
            </a:r>
            <a:endParaRPr sz="972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4748988" y="5497336"/>
            <a:ext cx="172861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29" dirty="0">
                <a:latin typeface="Arial"/>
                <a:cs typeface="Arial"/>
              </a:rPr>
              <a:t>32</a:t>
            </a:r>
            <a:endParaRPr sz="972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4272633" y="5974432"/>
            <a:ext cx="93839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-5" dirty="0">
                <a:latin typeface="Arial"/>
                <a:cs typeface="Arial"/>
              </a:rPr>
              <a:t>5</a:t>
            </a:r>
            <a:endParaRPr sz="972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5370547" y="5974432"/>
            <a:ext cx="174713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34" dirty="0">
                <a:latin typeface="Arial"/>
                <a:cs typeface="Arial"/>
              </a:rPr>
              <a:t>12</a:t>
            </a:r>
            <a:endParaRPr sz="972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3078410" y="5974432"/>
            <a:ext cx="172861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29" dirty="0">
                <a:latin typeface="Arial"/>
                <a:cs typeface="Arial"/>
              </a:rPr>
              <a:t>21</a:t>
            </a:r>
            <a:endParaRPr sz="972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1963456" y="5974432"/>
            <a:ext cx="174713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34" dirty="0">
                <a:latin typeface="Arial"/>
                <a:cs typeface="Arial"/>
              </a:rPr>
              <a:t>26</a:t>
            </a:r>
            <a:endParaRPr sz="972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1535253" y="6530057"/>
            <a:ext cx="172861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29" dirty="0">
                <a:latin typeface="Arial"/>
                <a:cs typeface="Arial"/>
              </a:rPr>
              <a:t>13</a:t>
            </a:r>
            <a:endParaRPr sz="972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2264234" y="6530057"/>
            <a:ext cx="172861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29" dirty="0">
                <a:latin typeface="Arial"/>
                <a:cs typeface="Arial"/>
              </a:rPr>
              <a:t>24</a:t>
            </a:r>
            <a:endParaRPr sz="972">
              <a:latin typeface="Arial"/>
              <a:cs typeface="Aria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3463642" y="6530057"/>
            <a:ext cx="172861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29" dirty="0">
                <a:latin typeface="Arial"/>
                <a:cs typeface="Arial"/>
              </a:rPr>
              <a:t>14</a:t>
            </a:r>
            <a:endParaRPr sz="972">
              <a:latin typeface="Arial"/>
              <a:cs typeface="Aria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3977782" y="6530057"/>
            <a:ext cx="174713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34" dirty="0">
                <a:latin typeface="Arial"/>
                <a:cs typeface="Arial"/>
              </a:rPr>
              <a:t>16</a:t>
            </a:r>
            <a:endParaRPr sz="972">
              <a:latin typeface="Arial"/>
              <a:cs typeface="Arial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1352267" y="4008013"/>
            <a:ext cx="4851841" cy="1185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894536" algn="ctr"/>
            <a:r>
              <a:rPr sz="1021" b="1" spc="10" dirty="0">
                <a:latin typeface="Arial"/>
                <a:cs typeface="Arial"/>
              </a:rPr>
              <a:t>Fig</a:t>
            </a:r>
            <a:r>
              <a:rPr sz="1021" b="1" spc="-44" dirty="0">
                <a:latin typeface="Arial"/>
                <a:cs typeface="Arial"/>
              </a:rPr>
              <a:t> </a:t>
            </a:r>
            <a:r>
              <a:rPr sz="1021" b="1" spc="19" dirty="0">
                <a:latin typeface="Arial"/>
                <a:cs typeface="Arial"/>
              </a:rPr>
              <a:t>30.15</a:t>
            </a:r>
            <a:endParaRPr sz="1021">
              <a:latin typeface="Arial"/>
              <a:cs typeface="Arial"/>
            </a:endParaRPr>
          </a:p>
          <a:p>
            <a:pPr>
              <a:spcBef>
                <a:spcPts val="49"/>
              </a:spcBef>
            </a:pPr>
            <a:endParaRPr sz="1215">
              <a:latin typeface="Times New Roman"/>
              <a:cs typeface="Times New Roman"/>
            </a:endParaRPr>
          </a:p>
          <a:p>
            <a:pPr marL="12347" marR="4939">
              <a:lnSpc>
                <a:spcPts val="1264"/>
              </a:lnSpc>
              <a:spcBef>
                <a:spcPts val="5"/>
              </a:spcBef>
            </a:pPr>
            <a:r>
              <a:rPr sz="1069" spc="10" dirty="0">
                <a:latin typeface="Times New Roman"/>
                <a:cs typeface="Times New Roman"/>
              </a:rPr>
              <a:t>The node </a:t>
            </a:r>
            <a:r>
              <a:rPr sz="1069" spc="5" dirty="0">
                <a:latin typeface="Times New Roman"/>
                <a:cs typeface="Times New Roman"/>
              </a:rPr>
              <a:t>at position </a:t>
            </a:r>
            <a:r>
              <a:rPr sz="1069" spc="10" dirty="0">
                <a:latin typeface="Times New Roman"/>
                <a:cs typeface="Times New Roman"/>
              </a:rPr>
              <a:t>6 </a:t>
            </a:r>
            <a:r>
              <a:rPr sz="1069" spc="5" dirty="0">
                <a:latin typeface="Times New Roman"/>
                <a:cs typeface="Times New Roman"/>
              </a:rPr>
              <a:t>is 19. </a:t>
            </a:r>
            <a:r>
              <a:rPr sz="1069" spc="10" dirty="0">
                <a:latin typeface="Times New Roman"/>
                <a:cs typeface="Times New Roman"/>
              </a:rPr>
              <a:t>Here the </a:t>
            </a:r>
            <a:r>
              <a:rPr sz="1069" spc="5" dirty="0">
                <a:latin typeface="Times New Roman"/>
                <a:cs typeface="Times New Roman"/>
              </a:rPr>
              <a:t>method </a:t>
            </a:r>
            <a:r>
              <a:rPr sz="1069" i="1" spc="5" dirty="0">
                <a:latin typeface="Times New Roman"/>
                <a:cs typeface="Times New Roman"/>
              </a:rPr>
              <a:t>percolateDown(i)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applied and we get  the </a:t>
            </a:r>
            <a:r>
              <a:rPr sz="1069" spc="5" dirty="0">
                <a:latin typeface="Times New Roman"/>
                <a:cs typeface="Times New Roman"/>
              </a:rPr>
              <a:t>latest </a:t>
            </a:r>
            <a:r>
              <a:rPr sz="1069" spc="10" dirty="0">
                <a:latin typeface="Times New Roman"/>
                <a:cs typeface="Times New Roman"/>
              </a:rPr>
              <a:t>tree as shown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Fig</a:t>
            </a:r>
            <a:r>
              <a:rPr sz="1069" spc="-3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30.16.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44"/>
              </a:spcBef>
            </a:pPr>
            <a:endParaRPr sz="1167">
              <a:latin typeface="Times New Roman"/>
              <a:cs typeface="Times New Roman"/>
            </a:endParaRPr>
          </a:p>
          <a:p>
            <a:pPr marL="164832"/>
            <a:r>
              <a:rPr sz="826" dirty="0">
                <a:latin typeface="Arial"/>
                <a:cs typeface="Arial"/>
              </a:rPr>
              <a:t>i =</a:t>
            </a:r>
            <a:r>
              <a:rPr sz="826" spc="5" dirty="0">
                <a:latin typeface="Arial"/>
                <a:cs typeface="Arial"/>
              </a:rPr>
              <a:t> </a:t>
            </a:r>
            <a:r>
              <a:rPr sz="826" dirty="0">
                <a:latin typeface="Arial"/>
                <a:cs typeface="Arial"/>
              </a:rPr>
              <a:t>5</a:t>
            </a:r>
            <a:endParaRPr sz="826">
              <a:latin typeface="Arial"/>
              <a:cs typeface="Arial"/>
            </a:endParaRPr>
          </a:p>
          <a:p>
            <a:pPr marR="221009" algn="ctr">
              <a:spcBef>
                <a:spcPts val="422"/>
              </a:spcBef>
            </a:pPr>
            <a:r>
              <a:rPr sz="826" dirty="0">
                <a:latin typeface="Arial"/>
                <a:cs typeface="Arial"/>
              </a:rPr>
              <a:t>1  </a:t>
            </a:r>
            <a:r>
              <a:rPr sz="826" spc="180" dirty="0">
                <a:latin typeface="Arial"/>
                <a:cs typeface="Arial"/>
              </a:rPr>
              <a:t> </a:t>
            </a:r>
            <a:r>
              <a:rPr sz="1458" spc="51" baseline="2777" dirty="0">
                <a:latin typeface="Arial"/>
                <a:cs typeface="Arial"/>
              </a:rPr>
              <a:t>65</a:t>
            </a:r>
            <a:endParaRPr sz="1458" baseline="2777">
              <a:latin typeface="Arial"/>
              <a:cs typeface="Arial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2349429" y="5422512"/>
            <a:ext cx="83961" cy="1270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26" dirty="0">
                <a:latin typeface="Arial"/>
                <a:cs typeface="Arial"/>
              </a:rPr>
              <a:t>2</a:t>
            </a:r>
            <a:endParaRPr sz="826">
              <a:latin typeface="Arial"/>
              <a:cs typeface="Arial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4564520" y="5440291"/>
            <a:ext cx="83961" cy="1270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26" dirty="0">
                <a:latin typeface="Arial"/>
                <a:cs typeface="Arial"/>
              </a:rPr>
              <a:t>3</a:t>
            </a:r>
            <a:endParaRPr sz="826">
              <a:latin typeface="Arial"/>
              <a:cs typeface="Arial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1784174" y="5955911"/>
            <a:ext cx="83961" cy="1270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26" dirty="0">
                <a:latin typeface="Arial"/>
                <a:cs typeface="Arial"/>
              </a:rPr>
              <a:t>4</a:t>
            </a:r>
            <a:endParaRPr sz="826">
              <a:latin typeface="Arial"/>
              <a:cs typeface="Arial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2893201" y="5978878"/>
            <a:ext cx="83961" cy="1270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26" dirty="0">
                <a:latin typeface="Arial"/>
                <a:cs typeface="Arial"/>
              </a:rPr>
              <a:t>5</a:t>
            </a:r>
            <a:endParaRPr sz="826">
              <a:latin typeface="Arial"/>
              <a:cs typeface="Arial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4050366" y="5978878"/>
            <a:ext cx="83961" cy="1270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26" dirty="0">
                <a:latin typeface="Arial"/>
                <a:cs typeface="Arial"/>
              </a:rPr>
              <a:t>6</a:t>
            </a:r>
            <a:endParaRPr sz="826">
              <a:latin typeface="Arial"/>
              <a:cs typeface="Arial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5078625" y="5978878"/>
            <a:ext cx="83961" cy="1270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26" dirty="0">
                <a:latin typeface="Arial"/>
                <a:cs typeface="Arial"/>
              </a:rPr>
              <a:t>7</a:t>
            </a:r>
            <a:endParaRPr sz="826">
              <a:latin typeface="Arial"/>
              <a:cs typeface="Arial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1364121" y="6455233"/>
            <a:ext cx="83961" cy="1270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26" dirty="0">
                <a:latin typeface="Arial"/>
                <a:cs typeface="Arial"/>
              </a:rPr>
              <a:t>8</a:t>
            </a:r>
            <a:endParaRPr sz="826">
              <a:latin typeface="Arial"/>
              <a:cs typeface="Arial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2048638" y="6455233"/>
            <a:ext cx="83961" cy="1270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26" dirty="0">
                <a:latin typeface="Arial"/>
                <a:cs typeface="Arial"/>
              </a:rPr>
              <a:t>9</a:t>
            </a:r>
            <a:endParaRPr sz="826">
              <a:latin typeface="Arial"/>
              <a:cs typeface="Arial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2510190" y="6432996"/>
            <a:ext cx="355600" cy="2568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880"/>
              </a:lnSpc>
            </a:pPr>
            <a:r>
              <a:rPr sz="826" spc="39" dirty="0">
                <a:latin typeface="Arial"/>
                <a:cs typeface="Arial"/>
              </a:rPr>
              <a:t>10</a:t>
            </a:r>
            <a:endParaRPr sz="826">
              <a:latin typeface="Arial"/>
              <a:cs typeface="Arial"/>
            </a:endParaRPr>
          </a:p>
          <a:p>
            <a:pPr marL="194464">
              <a:lnSpc>
                <a:spcPts val="1055"/>
              </a:lnSpc>
            </a:pPr>
            <a:r>
              <a:rPr sz="972" spc="29" dirty="0">
                <a:latin typeface="Arial"/>
                <a:cs typeface="Arial"/>
              </a:rPr>
              <a:t>15</a:t>
            </a:r>
            <a:endParaRPr sz="972">
              <a:latin typeface="Arial"/>
              <a:cs typeface="Arial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3239169" y="6463383"/>
            <a:ext cx="150636" cy="1270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26" spc="29" dirty="0">
                <a:latin typeface="Arial"/>
                <a:cs typeface="Arial"/>
              </a:rPr>
              <a:t>11</a:t>
            </a:r>
            <a:endParaRPr sz="826">
              <a:latin typeface="Arial"/>
              <a:cs typeface="Arial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3761458" y="6455233"/>
            <a:ext cx="150636" cy="1270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26" spc="29" dirty="0">
                <a:latin typeface="Arial"/>
                <a:cs typeface="Arial"/>
              </a:rPr>
              <a:t>12</a:t>
            </a:r>
            <a:endParaRPr sz="826">
              <a:latin typeface="Arial"/>
              <a:cs typeface="Arial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5692070" y="6490794"/>
            <a:ext cx="172861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29" dirty="0">
                <a:latin typeface="Arial"/>
                <a:cs typeface="Arial"/>
              </a:rPr>
              <a:t>68</a:t>
            </a:r>
            <a:endParaRPr sz="972">
              <a:latin typeface="Arial"/>
              <a:cs typeface="Arial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4417836" y="6433009"/>
            <a:ext cx="375973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796"/>
              </a:lnSpc>
            </a:pPr>
            <a:r>
              <a:rPr sz="826" spc="29" dirty="0">
                <a:latin typeface="Arial"/>
                <a:cs typeface="Arial"/>
              </a:rPr>
              <a:t>13</a:t>
            </a:r>
            <a:endParaRPr sz="826">
              <a:latin typeface="Arial"/>
              <a:cs typeface="Arial"/>
            </a:endParaRPr>
          </a:p>
          <a:p>
            <a:pPr marL="214836">
              <a:lnSpc>
                <a:spcPts val="972"/>
              </a:lnSpc>
            </a:pPr>
            <a:r>
              <a:rPr sz="972" spc="29" dirty="0">
                <a:latin typeface="Arial"/>
                <a:cs typeface="Arial"/>
              </a:rPr>
              <a:t>19</a:t>
            </a:r>
            <a:endParaRPr sz="972">
              <a:latin typeface="Arial"/>
              <a:cs typeface="Arial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4901600" y="6415229"/>
            <a:ext cx="364243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792"/>
              </a:lnSpc>
            </a:pPr>
            <a:r>
              <a:rPr sz="826" spc="39" dirty="0">
                <a:latin typeface="Arial"/>
                <a:cs typeface="Arial"/>
              </a:rPr>
              <a:t>14</a:t>
            </a:r>
            <a:endParaRPr sz="826">
              <a:latin typeface="Arial"/>
              <a:cs typeface="Arial"/>
            </a:endParaRPr>
          </a:p>
          <a:p>
            <a:pPr marL="203107">
              <a:lnSpc>
                <a:spcPts val="966"/>
              </a:lnSpc>
            </a:pPr>
            <a:r>
              <a:rPr sz="972" spc="29" dirty="0">
                <a:latin typeface="Arial"/>
                <a:cs typeface="Arial"/>
              </a:rPr>
              <a:t>70</a:t>
            </a:r>
            <a:endParaRPr sz="972">
              <a:latin typeface="Arial"/>
              <a:cs typeface="Arial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5475723" y="6415229"/>
            <a:ext cx="146932" cy="1270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26" spc="29" dirty="0">
                <a:latin typeface="Arial"/>
                <a:cs typeface="Arial"/>
              </a:rPr>
              <a:t>1</a:t>
            </a:r>
            <a:r>
              <a:rPr sz="826" dirty="0">
                <a:latin typeface="Arial"/>
                <a:cs typeface="Arial"/>
              </a:rPr>
              <a:t>5</a:t>
            </a:r>
            <a:endParaRPr sz="826">
              <a:latin typeface="Arial"/>
              <a:cs typeface="Arial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3611068" y="5965542"/>
            <a:ext cx="48154" cy="1270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26" dirty="0">
                <a:latin typeface="Arial"/>
                <a:cs typeface="Arial"/>
              </a:rPr>
              <a:t>i</a:t>
            </a:r>
            <a:endParaRPr sz="826">
              <a:latin typeface="Arial"/>
              <a:cs typeface="Arial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2882088" y="6918994"/>
            <a:ext cx="48154" cy="1270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26" dirty="0">
                <a:latin typeface="Arial"/>
                <a:cs typeface="Arial"/>
              </a:rPr>
              <a:t>i</a:t>
            </a:r>
            <a:endParaRPr sz="826">
              <a:latin typeface="Arial"/>
              <a:cs typeface="Arial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1352292" y="7523515"/>
            <a:ext cx="4852458" cy="17911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961827" algn="ctr"/>
            <a:r>
              <a:rPr sz="972" b="1" spc="19" dirty="0">
                <a:latin typeface="Arial"/>
                <a:cs typeface="Arial"/>
              </a:rPr>
              <a:t>Fig</a:t>
            </a:r>
            <a:r>
              <a:rPr sz="972" b="1" spc="-15" dirty="0">
                <a:latin typeface="Arial"/>
                <a:cs typeface="Arial"/>
              </a:rPr>
              <a:t> </a:t>
            </a:r>
            <a:r>
              <a:rPr sz="972" b="1" spc="34" dirty="0">
                <a:latin typeface="Arial"/>
                <a:cs typeface="Arial"/>
              </a:rPr>
              <a:t>30.16</a:t>
            </a:r>
            <a:endParaRPr sz="972">
              <a:latin typeface="Arial"/>
              <a:cs typeface="Arial"/>
            </a:endParaRPr>
          </a:p>
          <a:p>
            <a:pPr>
              <a:spcBef>
                <a:spcPts val="10"/>
              </a:spcBef>
            </a:pPr>
            <a:endParaRPr sz="1215">
              <a:latin typeface="Times New Roman"/>
              <a:cs typeface="Times New Roman"/>
            </a:endParaRPr>
          </a:p>
          <a:p>
            <a:pPr marL="12347" marR="4939" algn="just">
              <a:lnSpc>
                <a:spcPct val="98200"/>
              </a:lnSpc>
            </a:pPr>
            <a:r>
              <a:rPr sz="1069" spc="10" dirty="0">
                <a:latin typeface="Times New Roman"/>
                <a:cs typeface="Times New Roman"/>
              </a:rPr>
              <a:t>The node 5 </a:t>
            </a:r>
            <a:r>
              <a:rPr sz="1069" spc="5" dirty="0">
                <a:latin typeface="Times New Roman"/>
                <a:cs typeface="Times New Roman"/>
              </a:rPr>
              <a:t>has </a:t>
            </a:r>
            <a:r>
              <a:rPr sz="1069" spc="10" dirty="0">
                <a:latin typeface="Times New Roman"/>
                <a:cs typeface="Times New Roman"/>
              </a:rPr>
              <a:t>come upward </a:t>
            </a:r>
            <a:r>
              <a:rPr sz="1069" spc="5" dirty="0">
                <a:latin typeface="Times New Roman"/>
                <a:cs typeface="Times New Roman"/>
              </a:rPr>
              <a:t>while the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15" dirty="0">
                <a:latin typeface="Times New Roman"/>
                <a:cs typeface="Times New Roman"/>
              </a:rPr>
              <a:t>19 </a:t>
            </a:r>
            <a:r>
              <a:rPr sz="1069" spc="5" dirty="0">
                <a:latin typeface="Times New Roman"/>
                <a:cs typeface="Times New Roman"/>
              </a:rPr>
              <a:t>has </a:t>
            </a:r>
            <a:r>
              <a:rPr sz="1069" spc="10" dirty="0">
                <a:latin typeface="Times New Roman"/>
                <a:cs typeface="Times New Roman"/>
              </a:rPr>
              <a:t>moved downward. </a:t>
            </a:r>
            <a:r>
              <a:rPr sz="1069" spc="5" dirty="0">
                <a:latin typeface="Times New Roman"/>
                <a:cs typeface="Times New Roman"/>
              </a:rPr>
              <a:t>Its value </a:t>
            </a:r>
            <a:r>
              <a:rPr sz="1069" spc="10" dirty="0">
                <a:latin typeface="Times New Roman"/>
                <a:cs typeface="Times New Roman"/>
              </a:rPr>
              <a:t>of  has decremented. It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10" dirty="0">
                <a:latin typeface="Times New Roman"/>
                <a:cs typeface="Times New Roman"/>
              </a:rPr>
              <a:t>ready </a:t>
            </a:r>
            <a:r>
              <a:rPr sz="1069" spc="5" dirty="0">
                <a:latin typeface="Times New Roman"/>
                <a:cs typeface="Times New Roman"/>
              </a:rPr>
              <a:t>for </a:t>
            </a:r>
            <a:r>
              <a:rPr sz="1069" spc="10" dirty="0">
                <a:latin typeface="Times New Roman"/>
                <a:cs typeface="Times New Roman"/>
              </a:rPr>
              <a:t>next </a:t>
            </a:r>
            <a:r>
              <a:rPr sz="1069" spc="5" dirty="0">
                <a:latin typeface="Times New Roman"/>
                <a:cs typeface="Times New Roman"/>
              </a:rPr>
              <a:t>iteration. If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see the positions of </a:t>
            </a:r>
            <a:r>
              <a:rPr sz="1069" spc="5" dirty="0">
                <a:latin typeface="Times New Roman"/>
                <a:cs typeface="Times New Roman"/>
              </a:rPr>
              <a:t>i </a:t>
            </a:r>
            <a:r>
              <a:rPr sz="1069" spc="10" dirty="0">
                <a:latin typeface="Times New Roman"/>
                <a:cs typeface="Times New Roman"/>
              </a:rPr>
              <a:t>in the  </a:t>
            </a:r>
            <a:r>
              <a:rPr sz="1069" spc="5" dirty="0">
                <a:latin typeface="Times New Roman"/>
                <a:cs typeface="Times New Roman"/>
              </a:rPr>
              <a:t>tree,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can see that it is traveling in </a:t>
            </a:r>
            <a:r>
              <a:rPr sz="1069" spc="10" dirty="0">
                <a:latin typeface="Times New Roman"/>
                <a:cs typeface="Times New Roman"/>
              </a:rPr>
              <a:t>one </a:t>
            </a:r>
            <a:r>
              <a:rPr sz="1069" spc="5" dirty="0">
                <a:latin typeface="Times New Roman"/>
                <a:cs typeface="Times New Roman"/>
              </a:rPr>
              <a:t>level of the tree, </a:t>
            </a:r>
            <a:r>
              <a:rPr sz="1069" spc="10" dirty="0">
                <a:latin typeface="Times New Roman"/>
                <a:cs typeface="Times New Roman"/>
              </a:rPr>
              <a:t>which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second last  level.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3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300"/>
              </a:lnSpc>
            </a:pPr>
            <a:r>
              <a:rPr sz="1069" spc="10" dirty="0">
                <a:latin typeface="Times New Roman"/>
                <a:cs typeface="Times New Roman"/>
              </a:rPr>
              <a:t>The question </a:t>
            </a:r>
            <a:r>
              <a:rPr sz="1069" spc="5" dirty="0">
                <a:latin typeface="Times New Roman"/>
                <a:cs typeface="Times New Roman"/>
              </a:rPr>
              <a:t>might </a:t>
            </a:r>
            <a:r>
              <a:rPr sz="1069" spc="15" dirty="0">
                <a:latin typeface="Times New Roman"/>
                <a:cs typeface="Times New Roman"/>
              </a:rPr>
              <a:t>have </a:t>
            </a:r>
            <a:r>
              <a:rPr sz="1069" spc="5" dirty="0">
                <a:latin typeface="Times New Roman"/>
                <a:cs typeface="Times New Roman"/>
              </a:rPr>
              <a:t>already arisen in </a:t>
            </a:r>
            <a:r>
              <a:rPr sz="1069" spc="10" dirty="0">
                <a:latin typeface="Times New Roman"/>
                <a:cs typeface="Times New Roman"/>
              </a:rPr>
              <a:t>your minds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0" dirty="0">
                <a:latin typeface="Times New Roman"/>
                <a:cs typeface="Times New Roman"/>
              </a:rPr>
              <a:t>why </a:t>
            </a:r>
            <a:r>
              <a:rPr sz="1069" spc="5" dirty="0">
                <a:latin typeface="Times New Roman"/>
                <a:cs typeface="Times New Roman"/>
              </a:rPr>
              <a:t>did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start i </a:t>
            </a:r>
            <a:r>
              <a:rPr sz="1069" spc="10" dirty="0">
                <a:latin typeface="Times New Roman"/>
                <a:cs typeface="Times New Roman"/>
              </a:rPr>
              <a:t>by N/2  </a:t>
            </a:r>
            <a:r>
              <a:rPr sz="1069" spc="5" dirty="0">
                <a:latin typeface="Times New Roman"/>
                <a:cs typeface="Times New Roman"/>
              </a:rPr>
              <a:t>instead of </a:t>
            </a:r>
            <a:r>
              <a:rPr sz="1069" spc="10" dirty="0">
                <a:latin typeface="Times New Roman"/>
                <a:cs typeface="Times New Roman"/>
              </a:rPr>
              <a:t>N. You </a:t>
            </a:r>
            <a:r>
              <a:rPr sz="1069" spc="5" dirty="0">
                <a:latin typeface="Times New Roman"/>
                <a:cs typeface="Times New Roman"/>
              </a:rPr>
              <a:t>think about it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try to find the answer.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answer will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10" dirty="0">
                <a:latin typeface="Times New Roman"/>
                <a:cs typeface="Times New Roman"/>
              </a:rPr>
              <a:t>given 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next </a:t>
            </a:r>
            <a:r>
              <a:rPr sz="1069" spc="5" dirty="0">
                <a:latin typeface="Times New Roman"/>
                <a:cs typeface="Times New Roman"/>
              </a:rPr>
              <a:t>lecture.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continue with </a:t>
            </a:r>
            <a:r>
              <a:rPr sz="1069" spc="5" dirty="0">
                <a:latin typeface="Times New Roman"/>
                <a:cs typeface="Times New Roman"/>
              </a:rPr>
              <a:t>this </a:t>
            </a:r>
            <a:r>
              <a:rPr sz="1069" spc="10" dirty="0">
                <a:latin typeface="Times New Roman"/>
                <a:cs typeface="Times New Roman"/>
              </a:rPr>
              <a:t>example </a:t>
            </a:r>
            <a:r>
              <a:rPr sz="1069" spc="5" dirty="0">
                <a:latin typeface="Times New Roman"/>
                <a:cs typeface="Times New Roman"/>
              </a:rPr>
              <a:t>in the </a:t>
            </a:r>
            <a:r>
              <a:rPr sz="1069" spc="10" dirty="0">
                <a:latin typeface="Times New Roman"/>
                <a:cs typeface="Times New Roman"/>
              </a:rPr>
              <a:t>next </a:t>
            </a:r>
            <a:r>
              <a:rPr sz="1069" spc="5" dirty="0">
                <a:latin typeface="Times New Roman"/>
                <a:cs typeface="Times New Roman"/>
              </a:rPr>
              <a:t>lecture. </a:t>
            </a:r>
            <a:r>
              <a:rPr sz="1069" spc="10" dirty="0">
                <a:latin typeface="Times New Roman"/>
                <a:cs typeface="Times New Roman"/>
              </a:rPr>
              <a:t>You </a:t>
            </a:r>
            <a:r>
              <a:rPr sz="1069" spc="5" dirty="0">
                <a:latin typeface="Times New Roman"/>
                <a:cs typeface="Times New Roman"/>
              </a:rPr>
              <a:t>are  strongly     encouraged     to     </a:t>
            </a:r>
            <a:r>
              <a:rPr sz="1069" spc="10" dirty="0">
                <a:latin typeface="Times New Roman"/>
                <a:cs typeface="Times New Roman"/>
              </a:rPr>
              <a:t>complete    </a:t>
            </a:r>
            <a:r>
              <a:rPr sz="1069" spc="5" dirty="0">
                <a:latin typeface="Times New Roman"/>
                <a:cs typeface="Times New Roman"/>
              </a:rPr>
              <a:t>it     yourself     before     </a:t>
            </a:r>
            <a:r>
              <a:rPr sz="1069" spc="10" dirty="0">
                <a:latin typeface="Times New Roman"/>
                <a:cs typeface="Times New Roman"/>
              </a:rPr>
              <a:t>the    </a:t>
            </a:r>
            <a:r>
              <a:rPr sz="1069" spc="5" dirty="0">
                <a:latin typeface="Times New Roman"/>
                <a:cs typeface="Times New Roman"/>
              </a:rPr>
              <a:t>next </a:t>
            </a:r>
            <a:r>
              <a:rPr sz="1069" spc="146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lecture.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85" name="object 85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6" name="object 86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64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2743677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6"/>
            <a:ext cx="140696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CS301 – Data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43804" y="868856"/>
            <a:ext cx="86615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26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99421" y="1456583"/>
            <a:ext cx="5556" cy="0"/>
          </a:xfrm>
          <a:custGeom>
            <a:avLst/>
            <a:gdLst/>
            <a:ahLst/>
            <a:cxnLst/>
            <a:rect l="l" t="t" r="r" b="b"/>
            <a:pathLst>
              <a:path w="5715">
                <a:moveTo>
                  <a:pt x="0" y="0"/>
                </a:moveTo>
                <a:lnTo>
                  <a:pt x="5334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299421" y="1456583"/>
            <a:ext cx="4957410" cy="0"/>
          </a:xfrm>
          <a:custGeom>
            <a:avLst/>
            <a:gdLst/>
            <a:ahLst/>
            <a:cxnLst/>
            <a:rect l="l" t="t" r="r" b="b"/>
            <a:pathLst>
              <a:path w="5099050">
                <a:moveTo>
                  <a:pt x="0" y="0"/>
                </a:moveTo>
                <a:lnTo>
                  <a:pt x="5098542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/>
          <p:nvPr/>
        </p:nvSpPr>
        <p:spPr>
          <a:xfrm>
            <a:off x="6250411" y="1456583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/>
          <p:nvPr/>
        </p:nvSpPr>
        <p:spPr>
          <a:xfrm>
            <a:off x="1302014" y="1459547"/>
            <a:ext cx="0" cy="4398081"/>
          </a:xfrm>
          <a:custGeom>
            <a:avLst/>
            <a:gdLst/>
            <a:ahLst/>
            <a:cxnLst/>
            <a:rect l="l" t="t" r="r" b="b"/>
            <a:pathLst>
              <a:path h="4523740">
                <a:moveTo>
                  <a:pt x="0" y="0"/>
                </a:moveTo>
                <a:lnTo>
                  <a:pt x="0" y="4523232"/>
                </a:lnTo>
              </a:path>
            </a:pathLst>
          </a:custGeom>
          <a:ln w="53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" name="object 8"/>
          <p:cNvSpPr/>
          <p:nvPr/>
        </p:nvSpPr>
        <p:spPr>
          <a:xfrm>
            <a:off x="1299421" y="5854171"/>
            <a:ext cx="4951236" cy="0"/>
          </a:xfrm>
          <a:custGeom>
            <a:avLst/>
            <a:gdLst/>
            <a:ahLst/>
            <a:cxnLst/>
            <a:rect l="l" t="t" r="r" b="b"/>
            <a:pathLst>
              <a:path w="5092700">
                <a:moveTo>
                  <a:pt x="0" y="0"/>
                </a:moveTo>
                <a:lnTo>
                  <a:pt x="5092446" y="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" name="object 9"/>
          <p:cNvSpPr/>
          <p:nvPr/>
        </p:nvSpPr>
        <p:spPr>
          <a:xfrm>
            <a:off x="6253373" y="1459547"/>
            <a:ext cx="0" cy="4398081"/>
          </a:xfrm>
          <a:custGeom>
            <a:avLst/>
            <a:gdLst/>
            <a:ahLst/>
            <a:cxnLst/>
            <a:rect l="l" t="t" r="r" b="b"/>
            <a:pathLst>
              <a:path h="4523740">
                <a:moveTo>
                  <a:pt x="0" y="0"/>
                </a:moveTo>
                <a:lnTo>
                  <a:pt x="0" y="4523232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1989138" y="8650816"/>
          <a:ext cx="2831218" cy="6716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6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26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9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19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66688">
                <a:tc>
                  <a:txBody>
                    <a:bodyPr/>
                    <a:lstStyle/>
                    <a:p>
                      <a:pPr marL="61594">
                        <a:lnSpc>
                          <a:spcPts val="1270"/>
                        </a:lnSpc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character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70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code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5333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70"/>
                        </a:lnSpc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character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3">
                      <a:solidFill>
                        <a:srgbClr val="000000"/>
                      </a:solidFill>
                      <a:prstDash val="solid"/>
                    </a:lnL>
                    <a:lnR w="5333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70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code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3">
                      <a:solidFill>
                        <a:srgbClr val="000000"/>
                      </a:solidFill>
                      <a:prstDash val="solid"/>
                    </a:lnL>
                    <a:lnR w="5334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946">
                <a:tc>
                  <a:txBody>
                    <a:bodyPr/>
                    <a:lstStyle/>
                    <a:p>
                      <a:pPr marL="61594">
                        <a:lnSpc>
                          <a:spcPts val="1265"/>
                        </a:lnSpc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NL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65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10000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5333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65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i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3">
                      <a:solidFill>
                        <a:srgbClr val="000000"/>
                      </a:solidFill>
                      <a:prstDash val="solid"/>
                    </a:lnL>
                    <a:lnR w="5333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65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0101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3">
                      <a:solidFill>
                        <a:srgbClr val="000000"/>
                      </a:solidFill>
                      <a:prstDash val="solid"/>
                    </a:lnL>
                    <a:lnR w="5334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5946">
                <a:tc>
                  <a:txBody>
                    <a:bodyPr/>
                    <a:lstStyle/>
                    <a:p>
                      <a:pPr marL="61594">
                        <a:lnSpc>
                          <a:spcPts val="1265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SP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65"/>
                        </a:lnSpc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1111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5333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65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n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3">
                      <a:solidFill>
                        <a:srgbClr val="000000"/>
                      </a:solidFill>
                      <a:prstDash val="solid"/>
                    </a:lnL>
                    <a:lnR w="5333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65"/>
                        </a:lnSpc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0110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3">
                      <a:solidFill>
                        <a:srgbClr val="000000"/>
                      </a:solidFill>
                      <a:prstDash val="solid"/>
                    </a:lnL>
                    <a:lnR w="5334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6688">
                <a:tc>
                  <a:txBody>
                    <a:bodyPr/>
                    <a:lstStyle/>
                    <a:p>
                      <a:pPr marL="61594">
                        <a:lnSpc>
                          <a:spcPts val="127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a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70"/>
                        </a:lnSpc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000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5333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7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r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3">
                      <a:solidFill>
                        <a:srgbClr val="000000"/>
                      </a:solidFill>
                      <a:prstDash val="solid"/>
                    </a:lnL>
                    <a:lnR w="5333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70"/>
                        </a:lnSpc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110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3">
                      <a:solidFill>
                        <a:srgbClr val="000000"/>
                      </a:solidFill>
                      <a:prstDash val="solid"/>
                    </a:lnL>
                    <a:lnR w="5334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object 11"/>
          <p:cNvSpPr txBox="1"/>
          <p:nvPr/>
        </p:nvSpPr>
        <p:spPr>
          <a:xfrm>
            <a:off x="5932594" y="4420905"/>
            <a:ext cx="201877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8031" indent="-58648">
              <a:lnSpc>
                <a:spcPts val="1361"/>
              </a:lnSpc>
            </a:pPr>
            <a:r>
              <a:rPr sz="1167" spc="5" dirty="0">
                <a:latin typeface="Arial"/>
                <a:cs typeface="Arial"/>
              </a:rPr>
              <a:t>SP  </a:t>
            </a:r>
            <a:r>
              <a:rPr sz="1167" spc="10" dirty="0">
                <a:latin typeface="Arial"/>
                <a:cs typeface="Arial"/>
              </a:rPr>
              <a:t>3</a:t>
            </a:r>
            <a:endParaRPr sz="1167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914814" y="4380654"/>
            <a:ext cx="229658" cy="229658"/>
          </a:xfrm>
          <a:custGeom>
            <a:avLst/>
            <a:gdLst/>
            <a:ahLst/>
            <a:cxnLst/>
            <a:rect l="l" t="t" r="r" b="b"/>
            <a:pathLst>
              <a:path w="236220" h="236220">
                <a:moveTo>
                  <a:pt x="118109" y="0"/>
                </a:moveTo>
                <a:lnTo>
                  <a:pt x="72330" y="9239"/>
                </a:lnTo>
                <a:lnTo>
                  <a:pt x="34766" y="34480"/>
                </a:lnTo>
                <a:lnTo>
                  <a:pt x="9346" y="72009"/>
                </a:lnTo>
                <a:lnTo>
                  <a:pt x="0" y="118110"/>
                </a:lnTo>
                <a:lnTo>
                  <a:pt x="9346" y="163889"/>
                </a:lnTo>
                <a:lnTo>
                  <a:pt x="34766" y="201453"/>
                </a:lnTo>
                <a:lnTo>
                  <a:pt x="72330" y="226873"/>
                </a:lnTo>
                <a:lnTo>
                  <a:pt x="118109" y="236220"/>
                </a:lnTo>
                <a:lnTo>
                  <a:pt x="164210" y="226873"/>
                </a:lnTo>
                <a:lnTo>
                  <a:pt x="201739" y="201453"/>
                </a:lnTo>
                <a:lnTo>
                  <a:pt x="226980" y="163889"/>
                </a:lnTo>
                <a:lnTo>
                  <a:pt x="236219" y="118110"/>
                </a:lnTo>
                <a:lnTo>
                  <a:pt x="226980" y="72009"/>
                </a:lnTo>
                <a:lnTo>
                  <a:pt x="201739" y="34480"/>
                </a:lnTo>
                <a:lnTo>
                  <a:pt x="164210" y="9239"/>
                </a:lnTo>
                <a:lnTo>
                  <a:pt x="118109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" name="object 13"/>
          <p:cNvSpPr/>
          <p:nvPr/>
        </p:nvSpPr>
        <p:spPr>
          <a:xfrm>
            <a:off x="5042111" y="4804409"/>
            <a:ext cx="229041" cy="229658"/>
          </a:xfrm>
          <a:custGeom>
            <a:avLst/>
            <a:gdLst/>
            <a:ahLst/>
            <a:cxnLst/>
            <a:rect l="l" t="t" r="r" b="b"/>
            <a:pathLst>
              <a:path w="235585" h="236220">
                <a:moveTo>
                  <a:pt x="118110" y="0"/>
                </a:moveTo>
                <a:lnTo>
                  <a:pt x="72009" y="9346"/>
                </a:lnTo>
                <a:lnTo>
                  <a:pt x="34480" y="34766"/>
                </a:lnTo>
                <a:lnTo>
                  <a:pt x="9239" y="72330"/>
                </a:lnTo>
                <a:lnTo>
                  <a:pt x="0" y="118110"/>
                </a:lnTo>
                <a:lnTo>
                  <a:pt x="9239" y="164211"/>
                </a:lnTo>
                <a:lnTo>
                  <a:pt x="34480" y="201739"/>
                </a:lnTo>
                <a:lnTo>
                  <a:pt x="72009" y="226980"/>
                </a:lnTo>
                <a:lnTo>
                  <a:pt x="118110" y="236220"/>
                </a:lnTo>
                <a:lnTo>
                  <a:pt x="163770" y="226980"/>
                </a:lnTo>
                <a:lnTo>
                  <a:pt x="201072" y="201739"/>
                </a:lnTo>
                <a:lnTo>
                  <a:pt x="226230" y="164211"/>
                </a:lnTo>
                <a:lnTo>
                  <a:pt x="235457" y="118110"/>
                </a:lnTo>
                <a:lnTo>
                  <a:pt x="226230" y="72330"/>
                </a:lnTo>
                <a:lnTo>
                  <a:pt x="201072" y="34766"/>
                </a:lnTo>
                <a:lnTo>
                  <a:pt x="163770" y="9346"/>
                </a:lnTo>
                <a:lnTo>
                  <a:pt x="11811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" name="object 14"/>
          <p:cNvSpPr/>
          <p:nvPr/>
        </p:nvSpPr>
        <p:spPr>
          <a:xfrm>
            <a:off x="5409564" y="4804409"/>
            <a:ext cx="229658" cy="229658"/>
          </a:xfrm>
          <a:custGeom>
            <a:avLst/>
            <a:gdLst/>
            <a:ahLst/>
            <a:cxnLst/>
            <a:rect l="l" t="t" r="r" b="b"/>
            <a:pathLst>
              <a:path w="236220" h="236220">
                <a:moveTo>
                  <a:pt x="118110" y="0"/>
                </a:moveTo>
                <a:lnTo>
                  <a:pt x="72009" y="9346"/>
                </a:lnTo>
                <a:lnTo>
                  <a:pt x="34480" y="34766"/>
                </a:lnTo>
                <a:lnTo>
                  <a:pt x="9239" y="72330"/>
                </a:lnTo>
                <a:lnTo>
                  <a:pt x="0" y="118110"/>
                </a:lnTo>
                <a:lnTo>
                  <a:pt x="9239" y="164211"/>
                </a:lnTo>
                <a:lnTo>
                  <a:pt x="34480" y="201739"/>
                </a:lnTo>
                <a:lnTo>
                  <a:pt x="72009" y="226980"/>
                </a:lnTo>
                <a:lnTo>
                  <a:pt x="118110" y="236220"/>
                </a:lnTo>
                <a:lnTo>
                  <a:pt x="164211" y="226980"/>
                </a:lnTo>
                <a:lnTo>
                  <a:pt x="201739" y="201739"/>
                </a:lnTo>
                <a:lnTo>
                  <a:pt x="226980" y="164211"/>
                </a:lnTo>
                <a:lnTo>
                  <a:pt x="236220" y="118110"/>
                </a:lnTo>
                <a:lnTo>
                  <a:pt x="226980" y="72330"/>
                </a:lnTo>
                <a:lnTo>
                  <a:pt x="201739" y="34766"/>
                </a:lnTo>
                <a:lnTo>
                  <a:pt x="164211" y="9346"/>
                </a:lnTo>
                <a:lnTo>
                  <a:pt x="11811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" name="object 15"/>
          <p:cNvSpPr txBox="1"/>
          <p:nvPr/>
        </p:nvSpPr>
        <p:spPr>
          <a:xfrm>
            <a:off x="4959139" y="3788233"/>
            <a:ext cx="84578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indent="16668">
              <a:lnSpc>
                <a:spcPts val="1361"/>
              </a:lnSpc>
            </a:pPr>
            <a:r>
              <a:rPr sz="1167" spc="5" dirty="0">
                <a:latin typeface="Arial"/>
                <a:cs typeface="Arial"/>
              </a:rPr>
              <a:t>r  </a:t>
            </a:r>
            <a:r>
              <a:rPr sz="1167" spc="10" dirty="0">
                <a:latin typeface="Arial"/>
                <a:cs typeface="Arial"/>
              </a:rPr>
              <a:t>5</a:t>
            </a:r>
            <a:endParaRPr sz="1167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893944" y="3737609"/>
            <a:ext cx="229658" cy="229658"/>
          </a:xfrm>
          <a:custGeom>
            <a:avLst/>
            <a:gdLst/>
            <a:ahLst/>
            <a:cxnLst/>
            <a:rect l="l" t="t" r="r" b="b"/>
            <a:pathLst>
              <a:path w="236220" h="236220">
                <a:moveTo>
                  <a:pt x="118110" y="0"/>
                </a:moveTo>
                <a:lnTo>
                  <a:pt x="72009" y="9346"/>
                </a:lnTo>
                <a:lnTo>
                  <a:pt x="34480" y="34766"/>
                </a:lnTo>
                <a:lnTo>
                  <a:pt x="9239" y="72330"/>
                </a:lnTo>
                <a:lnTo>
                  <a:pt x="0" y="118110"/>
                </a:lnTo>
                <a:lnTo>
                  <a:pt x="9239" y="164211"/>
                </a:lnTo>
                <a:lnTo>
                  <a:pt x="34480" y="201739"/>
                </a:lnTo>
                <a:lnTo>
                  <a:pt x="72009" y="226980"/>
                </a:lnTo>
                <a:lnTo>
                  <a:pt x="118110" y="236220"/>
                </a:lnTo>
                <a:lnTo>
                  <a:pt x="164211" y="226980"/>
                </a:lnTo>
                <a:lnTo>
                  <a:pt x="201739" y="201739"/>
                </a:lnTo>
                <a:lnTo>
                  <a:pt x="226980" y="164210"/>
                </a:lnTo>
                <a:lnTo>
                  <a:pt x="236219" y="118110"/>
                </a:lnTo>
                <a:lnTo>
                  <a:pt x="226980" y="72330"/>
                </a:lnTo>
                <a:lnTo>
                  <a:pt x="201739" y="34766"/>
                </a:lnTo>
                <a:lnTo>
                  <a:pt x="164210" y="9346"/>
                </a:lnTo>
                <a:lnTo>
                  <a:pt x="11811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" name="object 17"/>
          <p:cNvSpPr/>
          <p:nvPr/>
        </p:nvSpPr>
        <p:spPr>
          <a:xfrm>
            <a:off x="4444259" y="4804409"/>
            <a:ext cx="229658" cy="229658"/>
          </a:xfrm>
          <a:custGeom>
            <a:avLst/>
            <a:gdLst/>
            <a:ahLst/>
            <a:cxnLst/>
            <a:rect l="l" t="t" r="r" b="b"/>
            <a:pathLst>
              <a:path w="236220" h="236220">
                <a:moveTo>
                  <a:pt x="118110" y="0"/>
                </a:moveTo>
                <a:lnTo>
                  <a:pt x="72009" y="9346"/>
                </a:lnTo>
                <a:lnTo>
                  <a:pt x="34480" y="34766"/>
                </a:lnTo>
                <a:lnTo>
                  <a:pt x="9239" y="72330"/>
                </a:lnTo>
                <a:lnTo>
                  <a:pt x="0" y="118110"/>
                </a:lnTo>
                <a:lnTo>
                  <a:pt x="9239" y="164211"/>
                </a:lnTo>
                <a:lnTo>
                  <a:pt x="34480" y="201739"/>
                </a:lnTo>
                <a:lnTo>
                  <a:pt x="72009" y="226980"/>
                </a:lnTo>
                <a:lnTo>
                  <a:pt x="118110" y="236220"/>
                </a:lnTo>
                <a:lnTo>
                  <a:pt x="163889" y="226980"/>
                </a:lnTo>
                <a:lnTo>
                  <a:pt x="201453" y="201739"/>
                </a:lnTo>
                <a:lnTo>
                  <a:pt x="226873" y="164211"/>
                </a:lnTo>
                <a:lnTo>
                  <a:pt x="236220" y="118110"/>
                </a:lnTo>
                <a:lnTo>
                  <a:pt x="226873" y="72330"/>
                </a:lnTo>
                <a:lnTo>
                  <a:pt x="201453" y="34766"/>
                </a:lnTo>
                <a:lnTo>
                  <a:pt x="163889" y="9346"/>
                </a:lnTo>
                <a:lnTo>
                  <a:pt x="11811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" name="object 18"/>
          <p:cNvSpPr txBox="1"/>
          <p:nvPr/>
        </p:nvSpPr>
        <p:spPr>
          <a:xfrm>
            <a:off x="4553903" y="3777862"/>
            <a:ext cx="84578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61"/>
              </a:lnSpc>
            </a:pPr>
            <a:r>
              <a:rPr sz="1167" spc="10" dirty="0">
                <a:latin typeface="Arial"/>
                <a:cs typeface="Arial"/>
              </a:rPr>
              <a:t>e  5</a:t>
            </a:r>
            <a:endParaRPr sz="1167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490191" y="3737609"/>
            <a:ext cx="229658" cy="229658"/>
          </a:xfrm>
          <a:custGeom>
            <a:avLst/>
            <a:gdLst/>
            <a:ahLst/>
            <a:cxnLst/>
            <a:rect l="l" t="t" r="r" b="b"/>
            <a:pathLst>
              <a:path w="236220" h="236220">
                <a:moveTo>
                  <a:pt x="118109" y="0"/>
                </a:moveTo>
                <a:lnTo>
                  <a:pt x="72008" y="9346"/>
                </a:lnTo>
                <a:lnTo>
                  <a:pt x="34480" y="34766"/>
                </a:lnTo>
                <a:lnTo>
                  <a:pt x="9239" y="72330"/>
                </a:lnTo>
                <a:lnTo>
                  <a:pt x="0" y="118110"/>
                </a:lnTo>
                <a:lnTo>
                  <a:pt x="9239" y="164211"/>
                </a:lnTo>
                <a:lnTo>
                  <a:pt x="34480" y="201739"/>
                </a:lnTo>
                <a:lnTo>
                  <a:pt x="72009" y="226980"/>
                </a:lnTo>
                <a:lnTo>
                  <a:pt x="118109" y="236220"/>
                </a:lnTo>
                <a:lnTo>
                  <a:pt x="164210" y="226980"/>
                </a:lnTo>
                <a:lnTo>
                  <a:pt x="201739" y="201739"/>
                </a:lnTo>
                <a:lnTo>
                  <a:pt x="226980" y="164210"/>
                </a:lnTo>
                <a:lnTo>
                  <a:pt x="236219" y="118110"/>
                </a:lnTo>
                <a:lnTo>
                  <a:pt x="226980" y="72330"/>
                </a:lnTo>
                <a:lnTo>
                  <a:pt x="201739" y="34766"/>
                </a:lnTo>
                <a:lnTo>
                  <a:pt x="164210" y="9346"/>
                </a:lnTo>
                <a:lnTo>
                  <a:pt x="118109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" name="object 20"/>
          <p:cNvSpPr/>
          <p:nvPr/>
        </p:nvSpPr>
        <p:spPr>
          <a:xfrm>
            <a:off x="4076805" y="4804409"/>
            <a:ext cx="229658" cy="229658"/>
          </a:xfrm>
          <a:custGeom>
            <a:avLst/>
            <a:gdLst/>
            <a:ahLst/>
            <a:cxnLst/>
            <a:rect l="l" t="t" r="r" b="b"/>
            <a:pathLst>
              <a:path w="236220" h="236220">
                <a:moveTo>
                  <a:pt x="118110" y="0"/>
                </a:moveTo>
                <a:lnTo>
                  <a:pt x="72009" y="9346"/>
                </a:lnTo>
                <a:lnTo>
                  <a:pt x="34480" y="34766"/>
                </a:lnTo>
                <a:lnTo>
                  <a:pt x="9239" y="72330"/>
                </a:lnTo>
                <a:lnTo>
                  <a:pt x="0" y="118110"/>
                </a:lnTo>
                <a:lnTo>
                  <a:pt x="9239" y="164211"/>
                </a:lnTo>
                <a:lnTo>
                  <a:pt x="34480" y="201739"/>
                </a:lnTo>
                <a:lnTo>
                  <a:pt x="72009" y="226980"/>
                </a:lnTo>
                <a:lnTo>
                  <a:pt x="118110" y="236220"/>
                </a:lnTo>
                <a:lnTo>
                  <a:pt x="164211" y="226980"/>
                </a:lnTo>
                <a:lnTo>
                  <a:pt x="201739" y="201739"/>
                </a:lnTo>
                <a:lnTo>
                  <a:pt x="226980" y="164211"/>
                </a:lnTo>
                <a:lnTo>
                  <a:pt x="236219" y="118110"/>
                </a:lnTo>
                <a:lnTo>
                  <a:pt x="226980" y="72330"/>
                </a:lnTo>
                <a:lnTo>
                  <a:pt x="201739" y="34766"/>
                </a:lnTo>
                <a:lnTo>
                  <a:pt x="164210" y="9346"/>
                </a:lnTo>
                <a:lnTo>
                  <a:pt x="11811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" name="object 21"/>
          <p:cNvSpPr/>
          <p:nvPr/>
        </p:nvSpPr>
        <p:spPr>
          <a:xfrm>
            <a:off x="3800474" y="4804409"/>
            <a:ext cx="229658" cy="229658"/>
          </a:xfrm>
          <a:custGeom>
            <a:avLst/>
            <a:gdLst/>
            <a:ahLst/>
            <a:cxnLst/>
            <a:rect l="l" t="t" r="r" b="b"/>
            <a:pathLst>
              <a:path w="236220" h="236220">
                <a:moveTo>
                  <a:pt x="118110" y="0"/>
                </a:moveTo>
                <a:lnTo>
                  <a:pt x="72330" y="9346"/>
                </a:lnTo>
                <a:lnTo>
                  <a:pt x="34766" y="34766"/>
                </a:lnTo>
                <a:lnTo>
                  <a:pt x="9346" y="72330"/>
                </a:lnTo>
                <a:lnTo>
                  <a:pt x="0" y="118110"/>
                </a:lnTo>
                <a:lnTo>
                  <a:pt x="9346" y="164211"/>
                </a:lnTo>
                <a:lnTo>
                  <a:pt x="34766" y="201739"/>
                </a:lnTo>
                <a:lnTo>
                  <a:pt x="72330" y="226980"/>
                </a:lnTo>
                <a:lnTo>
                  <a:pt x="118110" y="236220"/>
                </a:lnTo>
                <a:lnTo>
                  <a:pt x="164211" y="226980"/>
                </a:lnTo>
                <a:lnTo>
                  <a:pt x="201739" y="201739"/>
                </a:lnTo>
                <a:lnTo>
                  <a:pt x="226980" y="164211"/>
                </a:lnTo>
                <a:lnTo>
                  <a:pt x="236219" y="118110"/>
                </a:lnTo>
                <a:lnTo>
                  <a:pt x="226980" y="72330"/>
                </a:lnTo>
                <a:lnTo>
                  <a:pt x="201739" y="34766"/>
                </a:lnTo>
                <a:lnTo>
                  <a:pt x="164210" y="9346"/>
                </a:lnTo>
                <a:lnTo>
                  <a:pt x="11811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" name="object 22"/>
          <p:cNvSpPr txBox="1"/>
          <p:nvPr/>
        </p:nvSpPr>
        <p:spPr>
          <a:xfrm>
            <a:off x="3396721" y="4825895"/>
            <a:ext cx="1212497" cy="7181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81"/>
              </a:lnSpc>
              <a:tabLst>
                <a:tab pos="493260" algn="l"/>
                <a:tab pos="769214" algn="l"/>
                <a:tab pos="1127893" algn="l"/>
              </a:tabLst>
            </a:pPr>
            <a:r>
              <a:rPr sz="1750" spc="15" baseline="4629" dirty="0">
                <a:latin typeface="Arial"/>
                <a:cs typeface="Arial"/>
              </a:rPr>
              <a:t>NL</a:t>
            </a:r>
            <a:r>
              <a:rPr sz="1750" baseline="4629" dirty="0">
                <a:latin typeface="Arial"/>
                <a:cs typeface="Arial"/>
              </a:rPr>
              <a:t>	</a:t>
            </a:r>
            <a:r>
              <a:rPr sz="1167" spc="10" dirty="0">
                <a:latin typeface="Arial"/>
                <a:cs typeface="Arial"/>
              </a:rPr>
              <a:t>b</a:t>
            </a:r>
            <a:r>
              <a:rPr sz="1167" dirty="0">
                <a:latin typeface="Arial"/>
                <a:cs typeface="Arial"/>
              </a:rPr>
              <a:t>	</a:t>
            </a:r>
            <a:r>
              <a:rPr sz="1167" spc="10" dirty="0">
                <a:latin typeface="Arial"/>
                <a:cs typeface="Arial"/>
              </a:rPr>
              <a:t>g</a:t>
            </a:r>
            <a:r>
              <a:rPr sz="1167" dirty="0">
                <a:latin typeface="Arial"/>
                <a:cs typeface="Arial"/>
              </a:rPr>
              <a:t>	</a:t>
            </a:r>
            <a:r>
              <a:rPr sz="1167" spc="10" dirty="0">
                <a:latin typeface="Arial"/>
                <a:cs typeface="Arial"/>
              </a:rPr>
              <a:t>h</a:t>
            </a:r>
            <a:endParaRPr sz="1167">
              <a:latin typeface="Arial"/>
              <a:cs typeface="Arial"/>
            </a:endParaRPr>
          </a:p>
          <a:p>
            <a:pPr marL="53708">
              <a:lnSpc>
                <a:spcPts val="1371"/>
              </a:lnSpc>
              <a:tabLst>
                <a:tab pos="493260" algn="l"/>
                <a:tab pos="769214" algn="l"/>
                <a:tab pos="1127893" algn="l"/>
              </a:tabLst>
            </a:pPr>
            <a:r>
              <a:rPr sz="1750" spc="15" baseline="4629" dirty="0">
                <a:latin typeface="Arial"/>
                <a:cs typeface="Arial"/>
              </a:rPr>
              <a:t>1	</a:t>
            </a:r>
            <a:r>
              <a:rPr sz="1167" spc="10" dirty="0">
                <a:latin typeface="Arial"/>
                <a:cs typeface="Arial"/>
              </a:rPr>
              <a:t>1	1	1</a:t>
            </a:r>
            <a:endParaRPr sz="1167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361901" y="4804409"/>
            <a:ext cx="230893" cy="229658"/>
          </a:xfrm>
          <a:custGeom>
            <a:avLst/>
            <a:gdLst/>
            <a:ahLst/>
            <a:cxnLst/>
            <a:rect l="l" t="t" r="r" b="b"/>
            <a:pathLst>
              <a:path w="237489" h="236220">
                <a:moveTo>
                  <a:pt x="118872" y="0"/>
                </a:moveTo>
                <a:lnTo>
                  <a:pt x="72651" y="9346"/>
                </a:lnTo>
                <a:lnTo>
                  <a:pt x="34861" y="34766"/>
                </a:lnTo>
                <a:lnTo>
                  <a:pt x="9358" y="72330"/>
                </a:lnTo>
                <a:lnTo>
                  <a:pt x="0" y="118110"/>
                </a:lnTo>
                <a:lnTo>
                  <a:pt x="9358" y="164211"/>
                </a:lnTo>
                <a:lnTo>
                  <a:pt x="34861" y="201739"/>
                </a:lnTo>
                <a:lnTo>
                  <a:pt x="72651" y="226980"/>
                </a:lnTo>
                <a:lnTo>
                  <a:pt x="118872" y="236220"/>
                </a:lnTo>
                <a:lnTo>
                  <a:pt x="164651" y="226980"/>
                </a:lnTo>
                <a:lnTo>
                  <a:pt x="202215" y="201739"/>
                </a:lnTo>
                <a:lnTo>
                  <a:pt x="227635" y="164211"/>
                </a:lnTo>
                <a:lnTo>
                  <a:pt x="236982" y="118110"/>
                </a:lnTo>
                <a:lnTo>
                  <a:pt x="227635" y="72330"/>
                </a:lnTo>
                <a:lnTo>
                  <a:pt x="202215" y="34766"/>
                </a:lnTo>
                <a:lnTo>
                  <a:pt x="164651" y="9346"/>
                </a:lnTo>
                <a:lnTo>
                  <a:pt x="118872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" name="object 24"/>
          <p:cNvSpPr/>
          <p:nvPr/>
        </p:nvSpPr>
        <p:spPr>
          <a:xfrm>
            <a:off x="3111500" y="4344353"/>
            <a:ext cx="229658" cy="230893"/>
          </a:xfrm>
          <a:custGeom>
            <a:avLst/>
            <a:gdLst/>
            <a:ahLst/>
            <a:cxnLst/>
            <a:rect l="l" t="t" r="r" b="b"/>
            <a:pathLst>
              <a:path w="236220" h="237489">
                <a:moveTo>
                  <a:pt x="118110" y="0"/>
                </a:moveTo>
                <a:lnTo>
                  <a:pt x="72009" y="9358"/>
                </a:lnTo>
                <a:lnTo>
                  <a:pt x="34480" y="34861"/>
                </a:lnTo>
                <a:lnTo>
                  <a:pt x="9239" y="72651"/>
                </a:lnTo>
                <a:lnTo>
                  <a:pt x="0" y="118872"/>
                </a:lnTo>
                <a:lnTo>
                  <a:pt x="9239" y="164651"/>
                </a:lnTo>
                <a:lnTo>
                  <a:pt x="34480" y="202215"/>
                </a:lnTo>
                <a:lnTo>
                  <a:pt x="72009" y="227635"/>
                </a:lnTo>
                <a:lnTo>
                  <a:pt x="118110" y="236982"/>
                </a:lnTo>
                <a:lnTo>
                  <a:pt x="164211" y="227635"/>
                </a:lnTo>
                <a:lnTo>
                  <a:pt x="201739" y="202215"/>
                </a:lnTo>
                <a:lnTo>
                  <a:pt x="226980" y="164651"/>
                </a:lnTo>
                <a:lnTo>
                  <a:pt x="236220" y="118872"/>
                </a:lnTo>
                <a:lnTo>
                  <a:pt x="226980" y="72651"/>
                </a:lnTo>
                <a:lnTo>
                  <a:pt x="201739" y="34861"/>
                </a:lnTo>
                <a:lnTo>
                  <a:pt x="164211" y="9358"/>
                </a:lnTo>
                <a:lnTo>
                  <a:pt x="11811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" name="object 25"/>
          <p:cNvSpPr/>
          <p:nvPr/>
        </p:nvSpPr>
        <p:spPr>
          <a:xfrm>
            <a:off x="2743305" y="4344353"/>
            <a:ext cx="229658" cy="230893"/>
          </a:xfrm>
          <a:custGeom>
            <a:avLst/>
            <a:gdLst/>
            <a:ahLst/>
            <a:cxnLst/>
            <a:rect l="l" t="t" r="r" b="b"/>
            <a:pathLst>
              <a:path w="236219" h="237489">
                <a:moveTo>
                  <a:pt x="118109" y="0"/>
                </a:moveTo>
                <a:lnTo>
                  <a:pt x="72330" y="9358"/>
                </a:lnTo>
                <a:lnTo>
                  <a:pt x="34766" y="34861"/>
                </a:lnTo>
                <a:lnTo>
                  <a:pt x="9346" y="72651"/>
                </a:lnTo>
                <a:lnTo>
                  <a:pt x="0" y="118872"/>
                </a:lnTo>
                <a:lnTo>
                  <a:pt x="9346" y="164651"/>
                </a:lnTo>
                <a:lnTo>
                  <a:pt x="34766" y="202215"/>
                </a:lnTo>
                <a:lnTo>
                  <a:pt x="72330" y="227635"/>
                </a:lnTo>
                <a:lnTo>
                  <a:pt x="118109" y="236982"/>
                </a:lnTo>
                <a:lnTo>
                  <a:pt x="164210" y="227635"/>
                </a:lnTo>
                <a:lnTo>
                  <a:pt x="201739" y="202215"/>
                </a:lnTo>
                <a:lnTo>
                  <a:pt x="226980" y="164651"/>
                </a:lnTo>
                <a:lnTo>
                  <a:pt x="236219" y="118872"/>
                </a:lnTo>
                <a:lnTo>
                  <a:pt x="226980" y="72651"/>
                </a:lnTo>
                <a:lnTo>
                  <a:pt x="201739" y="34861"/>
                </a:lnTo>
                <a:lnTo>
                  <a:pt x="164210" y="9358"/>
                </a:lnTo>
                <a:lnTo>
                  <a:pt x="118109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" name="object 26"/>
          <p:cNvSpPr/>
          <p:nvPr/>
        </p:nvSpPr>
        <p:spPr>
          <a:xfrm>
            <a:off x="2467716" y="4344353"/>
            <a:ext cx="229658" cy="230893"/>
          </a:xfrm>
          <a:custGeom>
            <a:avLst/>
            <a:gdLst/>
            <a:ahLst/>
            <a:cxnLst/>
            <a:rect l="l" t="t" r="r" b="b"/>
            <a:pathLst>
              <a:path w="236219" h="237489">
                <a:moveTo>
                  <a:pt x="118109" y="0"/>
                </a:moveTo>
                <a:lnTo>
                  <a:pt x="72008" y="9358"/>
                </a:lnTo>
                <a:lnTo>
                  <a:pt x="34480" y="34861"/>
                </a:lnTo>
                <a:lnTo>
                  <a:pt x="9239" y="72651"/>
                </a:lnTo>
                <a:lnTo>
                  <a:pt x="0" y="118872"/>
                </a:lnTo>
                <a:lnTo>
                  <a:pt x="9239" y="164651"/>
                </a:lnTo>
                <a:lnTo>
                  <a:pt x="34480" y="202215"/>
                </a:lnTo>
                <a:lnTo>
                  <a:pt x="72008" y="227635"/>
                </a:lnTo>
                <a:lnTo>
                  <a:pt x="118109" y="236982"/>
                </a:lnTo>
                <a:lnTo>
                  <a:pt x="164210" y="227635"/>
                </a:lnTo>
                <a:lnTo>
                  <a:pt x="201739" y="202215"/>
                </a:lnTo>
                <a:lnTo>
                  <a:pt x="226980" y="164651"/>
                </a:lnTo>
                <a:lnTo>
                  <a:pt x="236219" y="118872"/>
                </a:lnTo>
                <a:lnTo>
                  <a:pt x="226980" y="72651"/>
                </a:lnTo>
                <a:lnTo>
                  <a:pt x="201739" y="34861"/>
                </a:lnTo>
                <a:lnTo>
                  <a:pt x="164210" y="9358"/>
                </a:lnTo>
                <a:lnTo>
                  <a:pt x="118109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" name="object 27"/>
          <p:cNvSpPr txBox="1"/>
          <p:nvPr/>
        </p:nvSpPr>
        <p:spPr>
          <a:xfrm>
            <a:off x="2180273" y="4433499"/>
            <a:ext cx="84578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61"/>
              </a:lnSpc>
            </a:pPr>
            <a:r>
              <a:rPr sz="1167" spc="10" dirty="0">
                <a:latin typeface="Arial"/>
                <a:cs typeface="Arial"/>
              </a:rPr>
              <a:t>d  2</a:t>
            </a:r>
            <a:endParaRPr sz="1167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096559" y="4379172"/>
            <a:ext cx="229658" cy="230893"/>
          </a:xfrm>
          <a:custGeom>
            <a:avLst/>
            <a:gdLst/>
            <a:ahLst/>
            <a:cxnLst/>
            <a:rect l="l" t="t" r="r" b="b"/>
            <a:pathLst>
              <a:path w="236219" h="237489">
                <a:moveTo>
                  <a:pt x="118109" y="0"/>
                </a:moveTo>
                <a:lnTo>
                  <a:pt x="72008" y="9358"/>
                </a:lnTo>
                <a:lnTo>
                  <a:pt x="34480" y="34861"/>
                </a:lnTo>
                <a:lnTo>
                  <a:pt x="9239" y="72651"/>
                </a:lnTo>
                <a:lnTo>
                  <a:pt x="0" y="118872"/>
                </a:lnTo>
                <a:lnTo>
                  <a:pt x="9239" y="164651"/>
                </a:lnTo>
                <a:lnTo>
                  <a:pt x="34480" y="202215"/>
                </a:lnTo>
                <a:lnTo>
                  <a:pt x="72008" y="227635"/>
                </a:lnTo>
                <a:lnTo>
                  <a:pt x="118109" y="236982"/>
                </a:lnTo>
                <a:lnTo>
                  <a:pt x="163889" y="227635"/>
                </a:lnTo>
                <a:lnTo>
                  <a:pt x="201453" y="202215"/>
                </a:lnTo>
                <a:lnTo>
                  <a:pt x="226873" y="164651"/>
                </a:lnTo>
                <a:lnTo>
                  <a:pt x="236219" y="118872"/>
                </a:lnTo>
                <a:lnTo>
                  <a:pt x="226873" y="72651"/>
                </a:lnTo>
                <a:lnTo>
                  <a:pt x="201453" y="34861"/>
                </a:lnTo>
                <a:lnTo>
                  <a:pt x="163889" y="9358"/>
                </a:lnTo>
                <a:lnTo>
                  <a:pt x="118109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" name="object 29"/>
          <p:cNvSpPr txBox="1"/>
          <p:nvPr/>
        </p:nvSpPr>
        <p:spPr>
          <a:xfrm>
            <a:off x="1880235" y="3896395"/>
            <a:ext cx="84578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indent="20372">
              <a:lnSpc>
                <a:spcPts val="1361"/>
              </a:lnSpc>
            </a:pPr>
            <a:r>
              <a:rPr sz="1167" spc="5" dirty="0">
                <a:latin typeface="Arial"/>
                <a:cs typeface="Arial"/>
              </a:rPr>
              <a:t>t  </a:t>
            </a:r>
            <a:r>
              <a:rPr sz="1167" spc="10" dirty="0">
                <a:latin typeface="Arial"/>
                <a:cs typeface="Arial"/>
              </a:rPr>
              <a:t>3</a:t>
            </a:r>
            <a:endParaRPr sz="1167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804670" y="3829473"/>
            <a:ext cx="229658" cy="229658"/>
          </a:xfrm>
          <a:custGeom>
            <a:avLst/>
            <a:gdLst/>
            <a:ahLst/>
            <a:cxnLst/>
            <a:rect l="l" t="t" r="r" b="b"/>
            <a:pathLst>
              <a:path w="236219" h="236220">
                <a:moveTo>
                  <a:pt x="118110" y="0"/>
                </a:moveTo>
                <a:lnTo>
                  <a:pt x="72009" y="9239"/>
                </a:lnTo>
                <a:lnTo>
                  <a:pt x="34480" y="34480"/>
                </a:lnTo>
                <a:lnTo>
                  <a:pt x="9239" y="72008"/>
                </a:lnTo>
                <a:lnTo>
                  <a:pt x="0" y="118110"/>
                </a:lnTo>
                <a:lnTo>
                  <a:pt x="9239" y="164211"/>
                </a:lnTo>
                <a:lnTo>
                  <a:pt x="34480" y="201739"/>
                </a:lnTo>
                <a:lnTo>
                  <a:pt x="72009" y="226980"/>
                </a:lnTo>
                <a:lnTo>
                  <a:pt x="118110" y="236220"/>
                </a:lnTo>
                <a:lnTo>
                  <a:pt x="164211" y="226980"/>
                </a:lnTo>
                <a:lnTo>
                  <a:pt x="201739" y="201739"/>
                </a:lnTo>
                <a:lnTo>
                  <a:pt x="226980" y="164210"/>
                </a:lnTo>
                <a:lnTo>
                  <a:pt x="236219" y="118110"/>
                </a:lnTo>
                <a:lnTo>
                  <a:pt x="226980" y="72008"/>
                </a:lnTo>
                <a:lnTo>
                  <a:pt x="201739" y="34480"/>
                </a:lnTo>
                <a:lnTo>
                  <a:pt x="164211" y="9239"/>
                </a:lnTo>
                <a:lnTo>
                  <a:pt x="11811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" name="object 31"/>
          <p:cNvSpPr txBox="1"/>
          <p:nvPr/>
        </p:nvSpPr>
        <p:spPr>
          <a:xfrm>
            <a:off x="1453516" y="3907013"/>
            <a:ext cx="84578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51"/>
              </a:lnSpc>
            </a:pPr>
            <a:r>
              <a:rPr sz="1167" spc="10" dirty="0">
                <a:latin typeface="Arial"/>
                <a:cs typeface="Arial"/>
              </a:rPr>
              <a:t>a  3</a:t>
            </a:r>
            <a:endParaRPr sz="1167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364614" y="3864293"/>
            <a:ext cx="230893" cy="229041"/>
          </a:xfrm>
          <a:custGeom>
            <a:avLst/>
            <a:gdLst/>
            <a:ahLst/>
            <a:cxnLst/>
            <a:rect l="l" t="t" r="r" b="b"/>
            <a:pathLst>
              <a:path w="237489" h="235585">
                <a:moveTo>
                  <a:pt x="118109" y="0"/>
                </a:moveTo>
                <a:lnTo>
                  <a:pt x="72330" y="9227"/>
                </a:lnTo>
                <a:lnTo>
                  <a:pt x="34766" y="34385"/>
                </a:lnTo>
                <a:lnTo>
                  <a:pt x="9346" y="71687"/>
                </a:lnTo>
                <a:lnTo>
                  <a:pt x="0" y="117347"/>
                </a:lnTo>
                <a:lnTo>
                  <a:pt x="9346" y="163448"/>
                </a:lnTo>
                <a:lnTo>
                  <a:pt x="34766" y="200977"/>
                </a:lnTo>
                <a:lnTo>
                  <a:pt x="72330" y="226218"/>
                </a:lnTo>
                <a:lnTo>
                  <a:pt x="118109" y="235457"/>
                </a:lnTo>
                <a:lnTo>
                  <a:pt x="164330" y="226218"/>
                </a:lnTo>
                <a:lnTo>
                  <a:pt x="202120" y="200977"/>
                </a:lnTo>
                <a:lnTo>
                  <a:pt x="227623" y="163448"/>
                </a:lnTo>
                <a:lnTo>
                  <a:pt x="236982" y="117347"/>
                </a:lnTo>
                <a:lnTo>
                  <a:pt x="227623" y="71687"/>
                </a:lnTo>
                <a:lnTo>
                  <a:pt x="202120" y="34385"/>
                </a:lnTo>
                <a:lnTo>
                  <a:pt x="164330" y="9227"/>
                </a:lnTo>
                <a:lnTo>
                  <a:pt x="118109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" name="object 33"/>
          <p:cNvSpPr/>
          <p:nvPr/>
        </p:nvSpPr>
        <p:spPr>
          <a:xfrm>
            <a:off x="5179165" y="4482147"/>
            <a:ext cx="138289" cy="322263"/>
          </a:xfrm>
          <a:custGeom>
            <a:avLst/>
            <a:gdLst/>
            <a:ahLst/>
            <a:cxnLst/>
            <a:rect l="l" t="t" r="r" b="b"/>
            <a:pathLst>
              <a:path w="142239" h="331470">
                <a:moveTo>
                  <a:pt x="0" y="331469"/>
                </a:moveTo>
                <a:lnTo>
                  <a:pt x="141732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" name="object 34"/>
          <p:cNvSpPr/>
          <p:nvPr/>
        </p:nvSpPr>
        <p:spPr>
          <a:xfrm>
            <a:off x="5363632" y="4482147"/>
            <a:ext cx="138289" cy="322263"/>
          </a:xfrm>
          <a:custGeom>
            <a:avLst/>
            <a:gdLst/>
            <a:ahLst/>
            <a:cxnLst/>
            <a:rect l="l" t="t" r="r" b="b"/>
            <a:pathLst>
              <a:path w="142239" h="331470">
                <a:moveTo>
                  <a:pt x="0" y="0"/>
                </a:moveTo>
                <a:lnTo>
                  <a:pt x="141732" y="331469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" name="object 35"/>
          <p:cNvSpPr/>
          <p:nvPr/>
        </p:nvSpPr>
        <p:spPr>
          <a:xfrm>
            <a:off x="5271028" y="4391025"/>
            <a:ext cx="138289" cy="137054"/>
          </a:xfrm>
          <a:custGeom>
            <a:avLst/>
            <a:gdLst/>
            <a:ahLst/>
            <a:cxnLst/>
            <a:rect l="l" t="t" r="r" b="b"/>
            <a:pathLst>
              <a:path w="142239" h="140970">
                <a:moveTo>
                  <a:pt x="70866" y="0"/>
                </a:moveTo>
                <a:lnTo>
                  <a:pt x="43398" y="5500"/>
                </a:lnTo>
                <a:lnTo>
                  <a:pt x="20859" y="20574"/>
                </a:lnTo>
                <a:lnTo>
                  <a:pt x="5607" y="43076"/>
                </a:lnTo>
                <a:lnTo>
                  <a:pt x="0" y="70865"/>
                </a:lnTo>
                <a:lnTo>
                  <a:pt x="5607" y="98214"/>
                </a:lnTo>
                <a:lnTo>
                  <a:pt x="20859" y="120491"/>
                </a:lnTo>
                <a:lnTo>
                  <a:pt x="43398" y="135481"/>
                </a:lnTo>
                <a:lnTo>
                  <a:pt x="70866" y="140969"/>
                </a:lnTo>
                <a:lnTo>
                  <a:pt x="98655" y="135481"/>
                </a:lnTo>
                <a:lnTo>
                  <a:pt x="121158" y="120491"/>
                </a:lnTo>
                <a:lnTo>
                  <a:pt x="136231" y="98214"/>
                </a:lnTo>
                <a:lnTo>
                  <a:pt x="141732" y="70865"/>
                </a:lnTo>
                <a:lnTo>
                  <a:pt x="136231" y="43076"/>
                </a:lnTo>
                <a:lnTo>
                  <a:pt x="121158" y="20574"/>
                </a:lnTo>
                <a:lnTo>
                  <a:pt x="98655" y="5500"/>
                </a:lnTo>
                <a:lnTo>
                  <a:pt x="7086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" name="object 36"/>
          <p:cNvSpPr/>
          <p:nvPr/>
        </p:nvSpPr>
        <p:spPr>
          <a:xfrm>
            <a:off x="5271028" y="4391025"/>
            <a:ext cx="138289" cy="137054"/>
          </a:xfrm>
          <a:custGeom>
            <a:avLst/>
            <a:gdLst/>
            <a:ahLst/>
            <a:cxnLst/>
            <a:rect l="l" t="t" r="r" b="b"/>
            <a:pathLst>
              <a:path w="142239" h="140970">
                <a:moveTo>
                  <a:pt x="70866" y="0"/>
                </a:moveTo>
                <a:lnTo>
                  <a:pt x="43398" y="5500"/>
                </a:lnTo>
                <a:lnTo>
                  <a:pt x="20859" y="20574"/>
                </a:lnTo>
                <a:lnTo>
                  <a:pt x="5607" y="43076"/>
                </a:lnTo>
                <a:lnTo>
                  <a:pt x="0" y="70865"/>
                </a:lnTo>
                <a:lnTo>
                  <a:pt x="5607" y="98214"/>
                </a:lnTo>
                <a:lnTo>
                  <a:pt x="20859" y="120491"/>
                </a:lnTo>
                <a:lnTo>
                  <a:pt x="43398" y="135481"/>
                </a:lnTo>
                <a:lnTo>
                  <a:pt x="70866" y="140969"/>
                </a:lnTo>
                <a:lnTo>
                  <a:pt x="98655" y="135481"/>
                </a:lnTo>
                <a:lnTo>
                  <a:pt x="121158" y="120491"/>
                </a:lnTo>
                <a:lnTo>
                  <a:pt x="136231" y="98214"/>
                </a:lnTo>
                <a:lnTo>
                  <a:pt x="141732" y="70865"/>
                </a:lnTo>
                <a:lnTo>
                  <a:pt x="136231" y="43076"/>
                </a:lnTo>
                <a:lnTo>
                  <a:pt x="121158" y="20574"/>
                </a:lnTo>
                <a:lnTo>
                  <a:pt x="98655" y="5500"/>
                </a:lnTo>
                <a:lnTo>
                  <a:pt x="70866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7" name="object 37"/>
          <p:cNvSpPr txBox="1"/>
          <p:nvPr/>
        </p:nvSpPr>
        <p:spPr>
          <a:xfrm>
            <a:off x="5405862" y="4411028"/>
            <a:ext cx="84578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90"/>
              </a:lnSpc>
            </a:pPr>
            <a:r>
              <a:rPr sz="1167" spc="10" dirty="0">
                <a:latin typeface="Arial"/>
                <a:cs typeface="Arial"/>
              </a:rPr>
              <a:t>2</a:t>
            </a:r>
            <a:endParaRPr sz="1167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352267" y="5470912"/>
            <a:ext cx="4853076" cy="27978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2433"/>
            <a:r>
              <a:rPr sz="1069" b="1" spc="10" dirty="0">
                <a:latin typeface="Times New Roman"/>
                <a:cs typeface="Times New Roman"/>
              </a:rPr>
              <a:t>Fig </a:t>
            </a:r>
            <a:r>
              <a:rPr sz="1069" b="1" spc="5" dirty="0">
                <a:latin typeface="Times New Roman"/>
                <a:cs typeface="Times New Roman"/>
              </a:rPr>
              <a:t>26.7: </a:t>
            </a:r>
            <a:r>
              <a:rPr sz="1069" spc="10" dirty="0">
                <a:latin typeface="Times New Roman"/>
                <a:cs typeface="Times New Roman"/>
              </a:rPr>
              <a:t>Hoffman encoding </a:t>
            </a:r>
            <a:r>
              <a:rPr sz="1069" spc="5" dirty="0">
                <a:latin typeface="Times New Roman"/>
                <a:cs typeface="Times New Roman"/>
              </a:rPr>
              <a:t>tree </a:t>
            </a:r>
            <a:r>
              <a:rPr sz="1069" spc="10" dirty="0">
                <a:latin typeface="Times New Roman"/>
                <a:cs typeface="Times New Roman"/>
              </a:rPr>
              <a:t>with path</a:t>
            </a:r>
            <a:r>
              <a:rPr sz="1069" spc="-3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values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spcBef>
                <a:spcPts val="19"/>
              </a:spcBef>
            </a:pPr>
            <a:endParaRPr sz="1507">
              <a:latin typeface="Times New Roman"/>
              <a:cs typeface="Times New Roman"/>
            </a:endParaRPr>
          </a:p>
          <a:p>
            <a:pPr marL="12347" marR="4939" algn="just">
              <a:lnSpc>
                <a:spcPct val="98300"/>
              </a:lnSpc>
            </a:pPr>
            <a:r>
              <a:rPr sz="1069" spc="5" dirty="0">
                <a:latin typeface="Times New Roman"/>
                <a:cs typeface="Times New Roman"/>
              </a:rPr>
              <a:t>In the last step,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get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code </a:t>
            </a:r>
            <a:r>
              <a:rPr sz="1069" spc="5" dirty="0">
                <a:latin typeface="Times New Roman"/>
                <a:cs typeface="Times New Roman"/>
              </a:rPr>
              <a:t>for the characters. </a:t>
            </a:r>
            <a:r>
              <a:rPr sz="1069" spc="10" dirty="0">
                <a:latin typeface="Times New Roman"/>
                <a:cs typeface="Times New Roman"/>
              </a:rPr>
              <a:t>To </a:t>
            </a:r>
            <a:r>
              <a:rPr sz="1069" spc="5" dirty="0">
                <a:latin typeface="Times New Roman"/>
                <a:cs typeface="Times New Roman"/>
              </a:rPr>
              <a:t>get </a:t>
            </a:r>
            <a:r>
              <a:rPr sz="1069" spc="10" dirty="0">
                <a:latin typeface="Times New Roman"/>
                <a:cs typeface="Times New Roman"/>
              </a:rPr>
              <a:t>the code </a:t>
            </a:r>
            <a:r>
              <a:rPr sz="1069" spc="5" dirty="0">
                <a:latin typeface="Times New Roman"/>
                <a:cs typeface="Times New Roman"/>
              </a:rPr>
              <a:t>for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character,  there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5" dirty="0">
                <a:latin typeface="Times New Roman"/>
                <a:cs typeface="Times New Roman"/>
              </a:rPr>
              <a:t>need of traversing the tree </a:t>
            </a:r>
            <a:r>
              <a:rPr sz="1069" spc="10" dirty="0">
                <a:latin typeface="Times New Roman"/>
                <a:cs typeface="Times New Roman"/>
              </a:rPr>
              <a:t>from the </a:t>
            </a:r>
            <a:r>
              <a:rPr sz="1069" spc="5" dirty="0">
                <a:latin typeface="Times New Roman"/>
                <a:cs typeface="Times New Roman"/>
              </a:rPr>
              <a:t>root to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character leaf </a:t>
            </a:r>
            <a:r>
              <a:rPr sz="1069" spc="10" dirty="0">
                <a:latin typeface="Times New Roman"/>
                <a:cs typeface="Times New Roman"/>
              </a:rPr>
              <a:t>node and </a:t>
            </a:r>
            <a:r>
              <a:rPr sz="1069" spc="5" dirty="0">
                <a:latin typeface="Times New Roman"/>
                <a:cs typeface="Times New Roman"/>
              </a:rPr>
              <a:t>read </a:t>
            </a:r>
            <a:r>
              <a:rPr sz="1069" spc="10" dirty="0">
                <a:latin typeface="Times New Roman"/>
                <a:cs typeface="Times New Roman"/>
              </a:rPr>
              <a:t>off  the 0 and 1 </a:t>
            </a:r>
            <a:r>
              <a:rPr sz="1069" spc="5" dirty="0">
                <a:latin typeface="Times New Roman"/>
                <a:cs typeface="Times New Roman"/>
              </a:rPr>
              <a:t>along </a:t>
            </a:r>
            <a:r>
              <a:rPr sz="1069" spc="10" dirty="0">
                <a:latin typeface="Times New Roman"/>
                <a:cs typeface="Times New Roman"/>
              </a:rPr>
              <a:t>the path.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start </a:t>
            </a:r>
            <a:r>
              <a:rPr sz="1069" spc="15" dirty="0">
                <a:latin typeface="Times New Roman"/>
                <a:cs typeface="Times New Roman"/>
              </a:rPr>
              <a:t>from </a:t>
            </a:r>
            <a:r>
              <a:rPr sz="1069" spc="10" dirty="0">
                <a:latin typeface="Times New Roman"/>
                <a:cs typeface="Times New Roman"/>
              </a:rPr>
              <a:t>the root and go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letter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spc="5" dirty="0">
                <a:latin typeface="Times New Roman"/>
                <a:cs typeface="Times New Roman"/>
              </a:rPr>
              <a:t>leaf </a:t>
            </a:r>
            <a:r>
              <a:rPr sz="1069" spc="10" dirty="0">
                <a:latin typeface="Times New Roman"/>
                <a:cs typeface="Times New Roman"/>
              </a:rPr>
              <a:t>node  </a:t>
            </a:r>
            <a:r>
              <a:rPr sz="1069" spc="5" dirty="0">
                <a:latin typeface="Times New Roman"/>
                <a:cs typeface="Times New Roman"/>
              </a:rPr>
              <a:t>following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edges. </a:t>
            </a:r>
            <a:r>
              <a:rPr sz="1069" spc="10" dirty="0">
                <a:latin typeface="Times New Roman"/>
                <a:cs typeface="Times New Roman"/>
              </a:rPr>
              <a:t>0 and 1 </a:t>
            </a:r>
            <a:r>
              <a:rPr sz="1069" spc="5" dirty="0">
                <a:latin typeface="Times New Roman"/>
                <a:cs typeface="Times New Roman"/>
              </a:rPr>
              <a:t>are written </a:t>
            </a:r>
            <a:r>
              <a:rPr sz="1069" spc="10" dirty="0">
                <a:latin typeface="Times New Roman"/>
                <a:cs typeface="Times New Roman"/>
              </a:rPr>
              <a:t>down </a:t>
            </a:r>
            <a:r>
              <a:rPr sz="1069" spc="5" dirty="0">
                <a:latin typeface="Times New Roman"/>
                <a:cs typeface="Times New Roman"/>
              </a:rPr>
              <a:t>in the order in </a:t>
            </a:r>
            <a:r>
              <a:rPr sz="1069" spc="10" dirty="0">
                <a:latin typeface="Times New Roman"/>
                <a:cs typeface="Times New Roman"/>
              </a:rPr>
              <a:t>which they come </a:t>
            </a:r>
            <a:r>
              <a:rPr sz="1069" spc="5" dirty="0">
                <a:latin typeface="Times New Roman"/>
                <a:cs typeface="Times New Roman"/>
              </a:rPr>
              <a:t>in this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traversal to leaf node. </a:t>
            </a:r>
            <a:r>
              <a:rPr sz="1069" spc="10" dirty="0">
                <a:latin typeface="Times New Roman"/>
                <a:cs typeface="Times New Roman"/>
              </a:rPr>
              <a:t>For example, we want the code </a:t>
            </a:r>
            <a:r>
              <a:rPr sz="1069" spc="5" dirty="0">
                <a:latin typeface="Times New Roman"/>
                <a:cs typeface="Times New Roman"/>
              </a:rPr>
              <a:t>of letter d. </a:t>
            </a:r>
            <a:r>
              <a:rPr sz="1069" spc="10" dirty="0">
                <a:latin typeface="Times New Roman"/>
                <a:cs typeface="Times New Roman"/>
              </a:rPr>
              <a:t>To </a:t>
            </a:r>
            <a:r>
              <a:rPr sz="1069" spc="5" dirty="0">
                <a:latin typeface="Times New Roman"/>
                <a:cs typeface="Times New Roman"/>
              </a:rPr>
              <a:t>reach </a:t>
            </a:r>
            <a:r>
              <a:rPr sz="1069" spc="10" dirty="0">
                <a:latin typeface="Times New Roman"/>
                <a:cs typeface="Times New Roman"/>
              </a:rPr>
              <a:t>d </a:t>
            </a:r>
            <a:r>
              <a:rPr sz="1069" spc="15" dirty="0">
                <a:latin typeface="Times New Roman"/>
                <a:cs typeface="Times New Roman"/>
              </a:rPr>
              <a:t>from </a:t>
            </a:r>
            <a:r>
              <a:rPr sz="1069" spc="10" dirty="0">
                <a:latin typeface="Times New Roman"/>
                <a:cs typeface="Times New Roman"/>
              </a:rPr>
              <a:t>the  </a:t>
            </a:r>
            <a:r>
              <a:rPr sz="1069" spc="5" dirty="0">
                <a:latin typeface="Times New Roman"/>
                <a:cs typeface="Times New Roman"/>
              </a:rPr>
              <a:t>root; </a:t>
            </a:r>
            <a:r>
              <a:rPr sz="1069" spc="10" dirty="0">
                <a:latin typeface="Times New Roman"/>
                <a:cs typeface="Times New Roman"/>
              </a:rPr>
              <a:t>we have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go through the nodes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frequency </a:t>
            </a:r>
            <a:r>
              <a:rPr sz="1069" spc="5" dirty="0">
                <a:latin typeface="Times New Roman"/>
                <a:cs typeface="Times New Roman"/>
              </a:rPr>
              <a:t>14. This path </a:t>
            </a:r>
            <a:r>
              <a:rPr sz="1069" spc="10" dirty="0">
                <a:latin typeface="Times New Roman"/>
                <a:cs typeface="Times New Roman"/>
              </a:rPr>
              <a:t>has value </a:t>
            </a:r>
            <a:r>
              <a:rPr sz="1069" spc="5" dirty="0">
                <a:latin typeface="Times New Roman"/>
                <a:cs typeface="Times New Roman"/>
              </a:rPr>
              <a:t>0. Here, </a:t>
            </a:r>
            <a:r>
              <a:rPr sz="1069" spc="10" dirty="0">
                <a:latin typeface="Times New Roman"/>
                <a:cs typeface="Times New Roman"/>
              </a:rPr>
              <a:t>0  will be </a:t>
            </a:r>
            <a:r>
              <a:rPr sz="1069" spc="5" dirty="0">
                <a:latin typeface="Times New Roman"/>
                <a:cs typeface="Times New Roman"/>
              </a:rPr>
              <a:t>the first digit </a:t>
            </a:r>
            <a:r>
              <a:rPr sz="1069" spc="10" dirty="0">
                <a:latin typeface="Times New Roman"/>
                <a:cs typeface="Times New Roman"/>
              </a:rPr>
              <a:t>in the code </a:t>
            </a:r>
            <a:r>
              <a:rPr sz="1069" spc="5" dirty="0">
                <a:latin typeface="Times New Roman"/>
                <a:cs typeface="Times New Roman"/>
              </a:rPr>
              <a:t>of d. </a:t>
            </a:r>
            <a:r>
              <a:rPr sz="1069" spc="15" dirty="0">
                <a:latin typeface="Times New Roman"/>
                <a:cs typeface="Times New Roman"/>
              </a:rPr>
              <a:t>From </a:t>
            </a:r>
            <a:r>
              <a:rPr sz="1069" spc="5" dirty="0">
                <a:latin typeface="Times New Roman"/>
                <a:cs typeface="Times New Roman"/>
              </a:rPr>
              <a:t>14,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go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of frequency 8. </a:t>
            </a:r>
            <a:r>
              <a:rPr sz="1069" spc="10" dirty="0">
                <a:latin typeface="Times New Roman"/>
                <a:cs typeface="Times New Roman"/>
              </a:rPr>
              <a:t>This </a:t>
            </a:r>
            <a:r>
              <a:rPr sz="1069" spc="28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link </a:t>
            </a:r>
            <a:r>
              <a:rPr sz="1069" spc="5" dirty="0">
                <a:latin typeface="Times New Roman"/>
                <a:cs typeface="Times New Roman"/>
              </a:rPr>
              <a:t>(from </a:t>
            </a:r>
            <a:r>
              <a:rPr sz="1069" spc="10" dirty="0">
                <a:latin typeface="Times New Roman"/>
                <a:cs typeface="Times New Roman"/>
              </a:rPr>
              <a:t>14 to </a:t>
            </a:r>
            <a:r>
              <a:rPr sz="1069" spc="5" dirty="0">
                <a:latin typeface="Times New Roman"/>
                <a:cs typeface="Times New Roman"/>
              </a:rPr>
              <a:t>8) has value 1. </a:t>
            </a:r>
            <a:r>
              <a:rPr sz="1069" spc="10" dirty="0">
                <a:latin typeface="Times New Roman"/>
                <a:cs typeface="Times New Roman"/>
              </a:rPr>
              <a:t>Thus the second </a:t>
            </a:r>
            <a:r>
              <a:rPr sz="1069" spc="5" dirty="0">
                <a:latin typeface="Times New Roman"/>
                <a:cs typeface="Times New Roman"/>
              </a:rPr>
              <a:t>digit </a:t>
            </a:r>
            <a:r>
              <a:rPr sz="1069" spc="10" dirty="0">
                <a:latin typeface="Times New Roman"/>
                <a:cs typeface="Times New Roman"/>
              </a:rPr>
              <a:t>in code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1. </a:t>
            </a:r>
            <a:r>
              <a:rPr sz="1069" spc="15" dirty="0">
                <a:latin typeface="Times New Roman"/>
                <a:cs typeface="Times New Roman"/>
              </a:rPr>
              <a:t>From </a:t>
            </a:r>
            <a:r>
              <a:rPr sz="1069" spc="10" dirty="0">
                <a:latin typeface="Times New Roman"/>
                <a:cs typeface="Times New Roman"/>
              </a:rPr>
              <a:t>node of  </a:t>
            </a:r>
            <a:r>
              <a:rPr sz="1069" spc="5" dirty="0">
                <a:latin typeface="Times New Roman"/>
                <a:cs typeface="Times New Roman"/>
              </a:rPr>
              <a:t>frequency 8, </a:t>
            </a:r>
            <a:r>
              <a:rPr sz="1069" spc="15" dirty="0">
                <a:latin typeface="Times New Roman"/>
                <a:cs typeface="Times New Roman"/>
              </a:rPr>
              <a:t>we go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of frequency </a:t>
            </a:r>
            <a:r>
              <a:rPr sz="1069" spc="10" dirty="0">
                <a:latin typeface="Times New Roman"/>
                <a:cs typeface="Times New Roman"/>
              </a:rPr>
              <a:t>4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dirty="0">
                <a:latin typeface="Times New Roman"/>
                <a:cs typeface="Times New Roman"/>
              </a:rPr>
              <a:t>its </a:t>
            </a:r>
            <a:r>
              <a:rPr sz="1069" spc="5" dirty="0">
                <a:latin typeface="Times New Roman"/>
                <a:cs typeface="Times New Roman"/>
              </a:rPr>
              <a:t>left side. This </a:t>
            </a:r>
            <a:r>
              <a:rPr sz="1069" spc="10" dirty="0">
                <a:latin typeface="Times New Roman"/>
                <a:cs typeface="Times New Roman"/>
              </a:rPr>
              <a:t>side </a:t>
            </a:r>
            <a:r>
              <a:rPr sz="1069" spc="5" dirty="0">
                <a:latin typeface="Times New Roman"/>
                <a:cs typeface="Times New Roman"/>
              </a:rPr>
              <a:t>has </a:t>
            </a:r>
            <a:r>
              <a:rPr sz="1069" spc="10" dirty="0">
                <a:latin typeface="Times New Roman"/>
                <a:cs typeface="Times New Roman"/>
              </a:rPr>
              <a:t>value </a:t>
            </a:r>
            <a:r>
              <a:rPr sz="1069" spc="5" dirty="0">
                <a:latin typeface="Times New Roman"/>
                <a:cs typeface="Times New Roman"/>
              </a:rPr>
              <a:t>0,  </a:t>
            </a:r>
            <a:r>
              <a:rPr sz="1069" spc="10" dirty="0">
                <a:latin typeface="Times New Roman"/>
                <a:cs typeface="Times New Roman"/>
              </a:rPr>
              <a:t>meaning that 0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third </a:t>
            </a:r>
            <a:r>
              <a:rPr sz="1069" spc="5" dirty="0">
                <a:latin typeface="Times New Roman"/>
                <a:cs typeface="Times New Roman"/>
              </a:rPr>
              <a:t>digit of </a:t>
            </a:r>
            <a:r>
              <a:rPr sz="1069" spc="10" dirty="0">
                <a:latin typeface="Times New Roman"/>
                <a:cs typeface="Times New Roman"/>
              </a:rPr>
              <a:t>code. </a:t>
            </a:r>
            <a:r>
              <a:rPr sz="1069" spc="15" dirty="0">
                <a:latin typeface="Times New Roman"/>
                <a:cs typeface="Times New Roman"/>
              </a:rPr>
              <a:t>From </a:t>
            </a:r>
            <a:r>
              <a:rPr sz="1069" spc="5" dirty="0">
                <a:latin typeface="Times New Roman"/>
                <a:cs typeface="Times New Roman"/>
              </a:rPr>
              <a:t>4,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finally </a:t>
            </a:r>
            <a:r>
              <a:rPr sz="1069" spc="10" dirty="0">
                <a:latin typeface="Times New Roman"/>
                <a:cs typeface="Times New Roman"/>
              </a:rPr>
              <a:t>go to d and </a:t>
            </a:r>
            <a:r>
              <a:rPr sz="1069" spc="5" dirty="0">
                <a:latin typeface="Times New Roman"/>
                <a:cs typeface="Times New Roman"/>
              </a:rPr>
              <a:t>in this </a:t>
            </a:r>
            <a:r>
              <a:rPr sz="1069" spc="10" dirty="0">
                <a:latin typeface="Times New Roman"/>
                <a:cs typeface="Times New Roman"/>
              </a:rPr>
              <a:t>link </a:t>
            </a:r>
            <a:r>
              <a:rPr sz="1069" spc="15" dirty="0">
                <a:latin typeface="Times New Roman"/>
                <a:cs typeface="Times New Roman"/>
              </a:rPr>
              <a:t>we  </a:t>
            </a:r>
            <a:r>
              <a:rPr sz="1069" spc="5" dirty="0">
                <a:latin typeface="Times New Roman"/>
                <a:cs typeface="Times New Roman"/>
              </a:rPr>
              <a:t>get </a:t>
            </a:r>
            <a:r>
              <a:rPr sz="1069" spc="10" dirty="0">
                <a:latin typeface="Times New Roman"/>
                <a:cs typeface="Times New Roman"/>
              </a:rPr>
              <a:t>the value </a:t>
            </a:r>
            <a:r>
              <a:rPr sz="1069" spc="5" dirty="0">
                <a:latin typeface="Times New Roman"/>
                <a:cs typeface="Times New Roman"/>
              </a:rPr>
              <a:t>0. </a:t>
            </a:r>
            <a:r>
              <a:rPr sz="1069" spc="10" dirty="0">
                <a:latin typeface="Times New Roman"/>
                <a:cs typeface="Times New Roman"/>
              </a:rPr>
              <a:t>Thus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see that to </a:t>
            </a:r>
            <a:r>
              <a:rPr sz="1069" spc="10" dirty="0">
                <a:latin typeface="Times New Roman"/>
                <a:cs typeface="Times New Roman"/>
              </a:rPr>
              <a:t>reach </a:t>
            </a:r>
            <a:r>
              <a:rPr sz="1069" spc="5" dirty="0">
                <a:latin typeface="Times New Roman"/>
                <a:cs typeface="Times New Roman"/>
              </a:rPr>
              <a:t>at </a:t>
            </a:r>
            <a:r>
              <a:rPr sz="1069" spc="10" dirty="0">
                <a:latin typeface="Times New Roman"/>
                <a:cs typeface="Times New Roman"/>
              </a:rPr>
              <a:t>d from </a:t>
            </a:r>
            <a:r>
              <a:rPr sz="1069" spc="5" dirty="0">
                <a:latin typeface="Times New Roman"/>
                <a:cs typeface="Times New Roman"/>
              </a:rPr>
              <a:t>the root, </a:t>
            </a:r>
            <a:r>
              <a:rPr sz="1069" spc="10" dirty="0">
                <a:latin typeface="Times New Roman"/>
                <a:cs typeface="Times New Roman"/>
              </a:rPr>
              <a:t>we have gone </a:t>
            </a:r>
            <a:r>
              <a:rPr sz="1069" spc="5" dirty="0">
                <a:latin typeface="Times New Roman"/>
                <a:cs typeface="Times New Roman"/>
              </a:rPr>
              <a:t>through the  branches 0, 1, </a:t>
            </a:r>
            <a:r>
              <a:rPr sz="1069" spc="10" dirty="0">
                <a:latin typeface="Times New Roman"/>
                <a:cs typeface="Times New Roman"/>
              </a:rPr>
              <a:t>0 and </a:t>
            </a:r>
            <a:r>
              <a:rPr sz="1069" spc="5" dirty="0">
                <a:latin typeface="Times New Roman"/>
                <a:cs typeface="Times New Roman"/>
              </a:rPr>
              <a:t>0. Thus, </a:t>
            </a:r>
            <a:r>
              <a:rPr sz="1069" spc="10" dirty="0">
                <a:latin typeface="Times New Roman"/>
                <a:cs typeface="Times New Roman"/>
              </a:rPr>
              <a:t>the code </a:t>
            </a:r>
            <a:r>
              <a:rPr sz="1069" spc="5" dirty="0">
                <a:latin typeface="Times New Roman"/>
                <a:cs typeface="Times New Roman"/>
              </a:rPr>
              <a:t>of letter </a:t>
            </a:r>
            <a:r>
              <a:rPr sz="1069" spc="10" dirty="0">
                <a:latin typeface="Times New Roman"/>
                <a:cs typeface="Times New Roman"/>
              </a:rPr>
              <a:t>d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5" dirty="0">
                <a:latin typeface="Times New Roman"/>
                <a:cs typeface="Times New Roman"/>
              </a:rPr>
              <a:t>0100. Similarly the </a:t>
            </a:r>
            <a:r>
              <a:rPr sz="1069" spc="10" dirty="0">
                <a:latin typeface="Times New Roman"/>
                <a:cs typeface="Times New Roman"/>
              </a:rPr>
              <a:t>code </a:t>
            </a:r>
            <a:r>
              <a:rPr sz="1069" spc="5" dirty="0">
                <a:latin typeface="Times New Roman"/>
                <a:cs typeface="Times New Roman"/>
              </a:rPr>
              <a:t>of i </a:t>
            </a:r>
            <a:r>
              <a:rPr sz="1069" dirty="0">
                <a:latin typeface="Times New Roman"/>
                <a:cs typeface="Times New Roman"/>
              </a:rPr>
              <a:t>is  </a:t>
            </a:r>
            <a:r>
              <a:rPr sz="1069" spc="10" dirty="0">
                <a:latin typeface="Times New Roman"/>
                <a:cs typeface="Times New Roman"/>
              </a:rPr>
              <a:t>0101. The same </a:t>
            </a:r>
            <a:r>
              <a:rPr sz="1069" spc="15" dirty="0">
                <a:latin typeface="Times New Roman"/>
                <a:cs typeface="Times New Roman"/>
              </a:rPr>
              <a:t>way,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find </a:t>
            </a:r>
            <a:r>
              <a:rPr sz="1069" spc="10" dirty="0">
                <a:latin typeface="Times New Roman"/>
                <a:cs typeface="Times New Roman"/>
              </a:rPr>
              <a:t>the code for </a:t>
            </a:r>
            <a:r>
              <a:rPr sz="1069" spc="5" dirty="0">
                <a:latin typeface="Times New Roman"/>
                <a:cs typeface="Times New Roman"/>
              </a:rPr>
              <a:t>each letter in the tree.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following table  </a:t>
            </a:r>
            <a:r>
              <a:rPr sz="1069" spc="10" dirty="0">
                <a:latin typeface="Times New Roman"/>
                <a:cs typeface="Times New Roman"/>
              </a:rPr>
              <a:t>shows the letters and their correspondent</a:t>
            </a:r>
            <a:r>
              <a:rPr sz="1069" spc="-3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codes.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4292388" y="4387320"/>
            <a:ext cx="137054" cy="137054"/>
          </a:xfrm>
          <a:custGeom>
            <a:avLst/>
            <a:gdLst/>
            <a:ahLst/>
            <a:cxnLst/>
            <a:rect l="l" t="t" r="r" b="b"/>
            <a:pathLst>
              <a:path w="140970" h="140970">
                <a:moveTo>
                  <a:pt x="70104" y="0"/>
                </a:moveTo>
                <a:lnTo>
                  <a:pt x="42755" y="5607"/>
                </a:lnTo>
                <a:lnTo>
                  <a:pt x="20478" y="20859"/>
                </a:lnTo>
                <a:lnTo>
                  <a:pt x="5488" y="43398"/>
                </a:lnTo>
                <a:lnTo>
                  <a:pt x="0" y="70865"/>
                </a:lnTo>
                <a:lnTo>
                  <a:pt x="5488" y="98214"/>
                </a:lnTo>
                <a:lnTo>
                  <a:pt x="20478" y="120491"/>
                </a:lnTo>
                <a:lnTo>
                  <a:pt x="42755" y="135481"/>
                </a:lnTo>
                <a:lnTo>
                  <a:pt x="70104" y="140969"/>
                </a:lnTo>
                <a:lnTo>
                  <a:pt x="97893" y="135481"/>
                </a:lnTo>
                <a:lnTo>
                  <a:pt x="120396" y="120491"/>
                </a:lnTo>
                <a:lnTo>
                  <a:pt x="135469" y="98214"/>
                </a:lnTo>
                <a:lnTo>
                  <a:pt x="140970" y="70865"/>
                </a:lnTo>
                <a:lnTo>
                  <a:pt x="135469" y="43398"/>
                </a:lnTo>
                <a:lnTo>
                  <a:pt x="120396" y="20859"/>
                </a:lnTo>
                <a:lnTo>
                  <a:pt x="97893" y="5607"/>
                </a:lnTo>
                <a:lnTo>
                  <a:pt x="70104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0" name="object 40"/>
          <p:cNvSpPr/>
          <p:nvPr/>
        </p:nvSpPr>
        <p:spPr>
          <a:xfrm>
            <a:off x="3664902" y="4387320"/>
            <a:ext cx="138289" cy="137054"/>
          </a:xfrm>
          <a:custGeom>
            <a:avLst/>
            <a:gdLst/>
            <a:ahLst/>
            <a:cxnLst/>
            <a:rect l="l" t="t" r="r" b="b"/>
            <a:pathLst>
              <a:path w="142239" h="140970">
                <a:moveTo>
                  <a:pt x="70865" y="0"/>
                </a:moveTo>
                <a:lnTo>
                  <a:pt x="43076" y="5607"/>
                </a:lnTo>
                <a:lnTo>
                  <a:pt x="20573" y="20859"/>
                </a:lnTo>
                <a:lnTo>
                  <a:pt x="5500" y="43398"/>
                </a:lnTo>
                <a:lnTo>
                  <a:pt x="0" y="70865"/>
                </a:lnTo>
                <a:lnTo>
                  <a:pt x="5500" y="98214"/>
                </a:lnTo>
                <a:lnTo>
                  <a:pt x="20574" y="120491"/>
                </a:lnTo>
                <a:lnTo>
                  <a:pt x="43076" y="135481"/>
                </a:lnTo>
                <a:lnTo>
                  <a:pt x="70865" y="140969"/>
                </a:lnTo>
                <a:lnTo>
                  <a:pt x="98333" y="135481"/>
                </a:lnTo>
                <a:lnTo>
                  <a:pt x="120872" y="120491"/>
                </a:lnTo>
                <a:lnTo>
                  <a:pt x="136124" y="98214"/>
                </a:lnTo>
                <a:lnTo>
                  <a:pt x="141732" y="70865"/>
                </a:lnTo>
                <a:lnTo>
                  <a:pt x="136124" y="43398"/>
                </a:lnTo>
                <a:lnTo>
                  <a:pt x="120872" y="20859"/>
                </a:lnTo>
                <a:lnTo>
                  <a:pt x="98333" y="5607"/>
                </a:lnTo>
                <a:lnTo>
                  <a:pt x="70865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1" name="object 41"/>
          <p:cNvSpPr/>
          <p:nvPr/>
        </p:nvSpPr>
        <p:spPr>
          <a:xfrm>
            <a:off x="3560444" y="4491778"/>
            <a:ext cx="138289" cy="322263"/>
          </a:xfrm>
          <a:custGeom>
            <a:avLst/>
            <a:gdLst/>
            <a:ahLst/>
            <a:cxnLst/>
            <a:rect l="l" t="t" r="r" b="b"/>
            <a:pathLst>
              <a:path w="142239" h="331470">
                <a:moveTo>
                  <a:pt x="0" y="331470"/>
                </a:moveTo>
                <a:lnTo>
                  <a:pt x="141731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2" name="object 42"/>
          <p:cNvSpPr/>
          <p:nvPr/>
        </p:nvSpPr>
        <p:spPr>
          <a:xfrm>
            <a:off x="4187189" y="4491778"/>
            <a:ext cx="138289" cy="322263"/>
          </a:xfrm>
          <a:custGeom>
            <a:avLst/>
            <a:gdLst/>
            <a:ahLst/>
            <a:cxnLst/>
            <a:rect l="l" t="t" r="r" b="b"/>
            <a:pathLst>
              <a:path w="142239" h="331470">
                <a:moveTo>
                  <a:pt x="0" y="331470"/>
                </a:moveTo>
                <a:lnTo>
                  <a:pt x="141731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3" name="object 43"/>
          <p:cNvSpPr/>
          <p:nvPr/>
        </p:nvSpPr>
        <p:spPr>
          <a:xfrm>
            <a:off x="4396846" y="4491778"/>
            <a:ext cx="137054" cy="322263"/>
          </a:xfrm>
          <a:custGeom>
            <a:avLst/>
            <a:gdLst/>
            <a:ahLst/>
            <a:cxnLst/>
            <a:rect l="l" t="t" r="r" b="b"/>
            <a:pathLst>
              <a:path w="140970" h="331470">
                <a:moveTo>
                  <a:pt x="0" y="0"/>
                </a:moveTo>
                <a:lnTo>
                  <a:pt x="140969" y="33147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4" name="object 44"/>
          <p:cNvSpPr/>
          <p:nvPr/>
        </p:nvSpPr>
        <p:spPr>
          <a:xfrm>
            <a:off x="3769359" y="4491778"/>
            <a:ext cx="138289" cy="322263"/>
          </a:xfrm>
          <a:custGeom>
            <a:avLst/>
            <a:gdLst/>
            <a:ahLst/>
            <a:cxnLst/>
            <a:rect l="l" t="t" r="r" b="b"/>
            <a:pathLst>
              <a:path w="142239" h="331470">
                <a:moveTo>
                  <a:pt x="0" y="0"/>
                </a:moveTo>
                <a:lnTo>
                  <a:pt x="141732" y="33147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5" name="object 45"/>
          <p:cNvSpPr/>
          <p:nvPr/>
        </p:nvSpPr>
        <p:spPr>
          <a:xfrm>
            <a:off x="2932958" y="3865033"/>
            <a:ext cx="138289" cy="137054"/>
          </a:xfrm>
          <a:custGeom>
            <a:avLst/>
            <a:gdLst/>
            <a:ahLst/>
            <a:cxnLst/>
            <a:rect l="l" t="t" r="r" b="b"/>
            <a:pathLst>
              <a:path w="142239" h="140970">
                <a:moveTo>
                  <a:pt x="70866" y="0"/>
                </a:moveTo>
                <a:lnTo>
                  <a:pt x="43398" y="5488"/>
                </a:lnTo>
                <a:lnTo>
                  <a:pt x="20859" y="20478"/>
                </a:lnTo>
                <a:lnTo>
                  <a:pt x="5607" y="42755"/>
                </a:lnTo>
                <a:lnTo>
                  <a:pt x="0" y="70103"/>
                </a:lnTo>
                <a:lnTo>
                  <a:pt x="5607" y="97571"/>
                </a:lnTo>
                <a:lnTo>
                  <a:pt x="20859" y="120110"/>
                </a:lnTo>
                <a:lnTo>
                  <a:pt x="43398" y="135362"/>
                </a:lnTo>
                <a:lnTo>
                  <a:pt x="70866" y="140970"/>
                </a:lnTo>
                <a:lnTo>
                  <a:pt x="98333" y="135362"/>
                </a:lnTo>
                <a:lnTo>
                  <a:pt x="120872" y="120110"/>
                </a:lnTo>
                <a:lnTo>
                  <a:pt x="136124" y="97571"/>
                </a:lnTo>
                <a:lnTo>
                  <a:pt x="141731" y="70103"/>
                </a:lnTo>
                <a:lnTo>
                  <a:pt x="136124" y="42755"/>
                </a:lnTo>
                <a:lnTo>
                  <a:pt x="120872" y="20478"/>
                </a:lnTo>
                <a:lnTo>
                  <a:pt x="98333" y="5488"/>
                </a:lnTo>
                <a:lnTo>
                  <a:pt x="70866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6" name="object 46"/>
          <p:cNvSpPr txBox="1"/>
          <p:nvPr/>
        </p:nvSpPr>
        <p:spPr>
          <a:xfrm>
            <a:off x="3067792" y="3885035"/>
            <a:ext cx="84578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90"/>
              </a:lnSpc>
            </a:pPr>
            <a:r>
              <a:rPr sz="1167" spc="10" dirty="0">
                <a:latin typeface="Arial"/>
                <a:cs typeface="Arial"/>
              </a:rPr>
              <a:t>4</a:t>
            </a:r>
            <a:endParaRPr sz="1167">
              <a:latin typeface="Arial"/>
              <a:cs typeface="Arial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2828502" y="3968749"/>
            <a:ext cx="138289" cy="418571"/>
          </a:xfrm>
          <a:custGeom>
            <a:avLst/>
            <a:gdLst/>
            <a:ahLst/>
            <a:cxnLst/>
            <a:rect l="l" t="t" r="r" b="b"/>
            <a:pathLst>
              <a:path w="142239" h="430529">
                <a:moveTo>
                  <a:pt x="0" y="430530"/>
                </a:moveTo>
                <a:lnTo>
                  <a:pt x="141731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8" name="object 48"/>
          <p:cNvSpPr/>
          <p:nvPr/>
        </p:nvSpPr>
        <p:spPr>
          <a:xfrm>
            <a:off x="3037417" y="3968749"/>
            <a:ext cx="209285" cy="418571"/>
          </a:xfrm>
          <a:custGeom>
            <a:avLst/>
            <a:gdLst/>
            <a:ahLst/>
            <a:cxnLst/>
            <a:rect l="l" t="t" r="r" b="b"/>
            <a:pathLst>
              <a:path w="215264" h="430529">
                <a:moveTo>
                  <a:pt x="0" y="0"/>
                </a:moveTo>
                <a:lnTo>
                  <a:pt x="214884" y="43053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9" name="object 49"/>
          <p:cNvSpPr/>
          <p:nvPr/>
        </p:nvSpPr>
        <p:spPr>
          <a:xfrm>
            <a:off x="2305473" y="3865033"/>
            <a:ext cx="138289" cy="137054"/>
          </a:xfrm>
          <a:custGeom>
            <a:avLst/>
            <a:gdLst/>
            <a:ahLst/>
            <a:cxnLst/>
            <a:rect l="l" t="t" r="r" b="b"/>
            <a:pathLst>
              <a:path w="142239" h="140970">
                <a:moveTo>
                  <a:pt x="70866" y="0"/>
                </a:moveTo>
                <a:lnTo>
                  <a:pt x="43398" y="5488"/>
                </a:lnTo>
                <a:lnTo>
                  <a:pt x="20859" y="20478"/>
                </a:lnTo>
                <a:lnTo>
                  <a:pt x="5607" y="42755"/>
                </a:lnTo>
                <a:lnTo>
                  <a:pt x="0" y="70103"/>
                </a:lnTo>
                <a:lnTo>
                  <a:pt x="5607" y="97571"/>
                </a:lnTo>
                <a:lnTo>
                  <a:pt x="20859" y="120110"/>
                </a:lnTo>
                <a:lnTo>
                  <a:pt x="43398" y="135362"/>
                </a:lnTo>
                <a:lnTo>
                  <a:pt x="70866" y="140970"/>
                </a:lnTo>
                <a:lnTo>
                  <a:pt x="98333" y="135362"/>
                </a:lnTo>
                <a:lnTo>
                  <a:pt x="120872" y="120110"/>
                </a:lnTo>
                <a:lnTo>
                  <a:pt x="136124" y="97571"/>
                </a:lnTo>
                <a:lnTo>
                  <a:pt x="141731" y="70103"/>
                </a:lnTo>
                <a:lnTo>
                  <a:pt x="136124" y="42755"/>
                </a:lnTo>
                <a:lnTo>
                  <a:pt x="120872" y="20478"/>
                </a:lnTo>
                <a:lnTo>
                  <a:pt x="98333" y="5488"/>
                </a:lnTo>
                <a:lnTo>
                  <a:pt x="70866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0" name="object 50"/>
          <p:cNvSpPr/>
          <p:nvPr/>
        </p:nvSpPr>
        <p:spPr>
          <a:xfrm>
            <a:off x="2201015" y="3968749"/>
            <a:ext cx="138289" cy="418571"/>
          </a:xfrm>
          <a:custGeom>
            <a:avLst/>
            <a:gdLst/>
            <a:ahLst/>
            <a:cxnLst/>
            <a:rect l="l" t="t" r="r" b="b"/>
            <a:pathLst>
              <a:path w="142239" h="430529">
                <a:moveTo>
                  <a:pt x="0" y="430530"/>
                </a:moveTo>
                <a:lnTo>
                  <a:pt x="141731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1" name="object 51"/>
          <p:cNvSpPr/>
          <p:nvPr/>
        </p:nvSpPr>
        <p:spPr>
          <a:xfrm>
            <a:off x="2409930" y="3968749"/>
            <a:ext cx="209903" cy="418571"/>
          </a:xfrm>
          <a:custGeom>
            <a:avLst/>
            <a:gdLst/>
            <a:ahLst/>
            <a:cxnLst/>
            <a:rect l="l" t="t" r="r" b="b"/>
            <a:pathLst>
              <a:path w="215900" h="430529">
                <a:moveTo>
                  <a:pt x="0" y="0"/>
                </a:moveTo>
                <a:lnTo>
                  <a:pt x="215645" y="43053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2" name="object 52"/>
          <p:cNvSpPr/>
          <p:nvPr/>
        </p:nvSpPr>
        <p:spPr>
          <a:xfrm>
            <a:off x="1573530" y="3446463"/>
            <a:ext cx="138289" cy="137054"/>
          </a:xfrm>
          <a:custGeom>
            <a:avLst/>
            <a:gdLst/>
            <a:ahLst/>
            <a:cxnLst/>
            <a:rect l="l" t="t" r="r" b="b"/>
            <a:pathLst>
              <a:path w="142239" h="140969">
                <a:moveTo>
                  <a:pt x="70866" y="0"/>
                </a:moveTo>
                <a:lnTo>
                  <a:pt x="43398" y="5607"/>
                </a:lnTo>
                <a:lnTo>
                  <a:pt x="20859" y="20859"/>
                </a:lnTo>
                <a:lnTo>
                  <a:pt x="5607" y="43398"/>
                </a:lnTo>
                <a:lnTo>
                  <a:pt x="0" y="70865"/>
                </a:lnTo>
                <a:lnTo>
                  <a:pt x="5607" y="98214"/>
                </a:lnTo>
                <a:lnTo>
                  <a:pt x="20859" y="120491"/>
                </a:lnTo>
                <a:lnTo>
                  <a:pt x="43398" y="135481"/>
                </a:lnTo>
                <a:lnTo>
                  <a:pt x="70866" y="140970"/>
                </a:lnTo>
                <a:lnTo>
                  <a:pt x="98655" y="135481"/>
                </a:lnTo>
                <a:lnTo>
                  <a:pt x="121157" y="120491"/>
                </a:lnTo>
                <a:lnTo>
                  <a:pt x="136231" y="98214"/>
                </a:lnTo>
                <a:lnTo>
                  <a:pt x="141731" y="70865"/>
                </a:lnTo>
                <a:lnTo>
                  <a:pt x="136231" y="43398"/>
                </a:lnTo>
                <a:lnTo>
                  <a:pt x="121158" y="20859"/>
                </a:lnTo>
                <a:lnTo>
                  <a:pt x="98655" y="5607"/>
                </a:lnTo>
                <a:lnTo>
                  <a:pt x="70866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3" name="object 53"/>
          <p:cNvSpPr/>
          <p:nvPr/>
        </p:nvSpPr>
        <p:spPr>
          <a:xfrm>
            <a:off x="1469072" y="3550919"/>
            <a:ext cx="138289" cy="322263"/>
          </a:xfrm>
          <a:custGeom>
            <a:avLst/>
            <a:gdLst/>
            <a:ahLst/>
            <a:cxnLst/>
            <a:rect l="l" t="t" r="r" b="b"/>
            <a:pathLst>
              <a:path w="142239" h="331470">
                <a:moveTo>
                  <a:pt x="0" y="331470"/>
                </a:moveTo>
                <a:lnTo>
                  <a:pt x="141731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4" name="object 54"/>
          <p:cNvSpPr/>
          <p:nvPr/>
        </p:nvSpPr>
        <p:spPr>
          <a:xfrm>
            <a:off x="1678728" y="3550919"/>
            <a:ext cx="137054" cy="322263"/>
          </a:xfrm>
          <a:custGeom>
            <a:avLst/>
            <a:gdLst/>
            <a:ahLst/>
            <a:cxnLst/>
            <a:rect l="l" t="t" r="r" b="b"/>
            <a:pathLst>
              <a:path w="140969" h="331470">
                <a:moveTo>
                  <a:pt x="0" y="0"/>
                </a:moveTo>
                <a:lnTo>
                  <a:pt x="140969" y="33147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5" name="object 55"/>
          <p:cNvSpPr/>
          <p:nvPr/>
        </p:nvSpPr>
        <p:spPr>
          <a:xfrm>
            <a:off x="5546619" y="3760576"/>
            <a:ext cx="138289" cy="137054"/>
          </a:xfrm>
          <a:custGeom>
            <a:avLst/>
            <a:gdLst/>
            <a:ahLst/>
            <a:cxnLst/>
            <a:rect l="l" t="t" r="r" b="b"/>
            <a:pathLst>
              <a:path w="142239" h="140970">
                <a:moveTo>
                  <a:pt x="70865" y="0"/>
                </a:moveTo>
                <a:lnTo>
                  <a:pt x="43398" y="5488"/>
                </a:lnTo>
                <a:lnTo>
                  <a:pt x="20859" y="20478"/>
                </a:lnTo>
                <a:lnTo>
                  <a:pt x="5607" y="42755"/>
                </a:lnTo>
                <a:lnTo>
                  <a:pt x="0" y="70103"/>
                </a:lnTo>
                <a:lnTo>
                  <a:pt x="5607" y="97571"/>
                </a:lnTo>
                <a:lnTo>
                  <a:pt x="20859" y="120110"/>
                </a:lnTo>
                <a:lnTo>
                  <a:pt x="43398" y="135362"/>
                </a:lnTo>
                <a:lnTo>
                  <a:pt x="70865" y="140970"/>
                </a:lnTo>
                <a:lnTo>
                  <a:pt x="98333" y="135362"/>
                </a:lnTo>
                <a:lnTo>
                  <a:pt x="120872" y="120110"/>
                </a:lnTo>
                <a:lnTo>
                  <a:pt x="136124" y="97571"/>
                </a:lnTo>
                <a:lnTo>
                  <a:pt x="141731" y="70103"/>
                </a:lnTo>
                <a:lnTo>
                  <a:pt x="136124" y="42755"/>
                </a:lnTo>
                <a:lnTo>
                  <a:pt x="120872" y="20478"/>
                </a:lnTo>
                <a:lnTo>
                  <a:pt x="98333" y="5488"/>
                </a:lnTo>
                <a:lnTo>
                  <a:pt x="70865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6" name="object 56"/>
          <p:cNvSpPr txBox="1"/>
          <p:nvPr/>
        </p:nvSpPr>
        <p:spPr>
          <a:xfrm>
            <a:off x="5681452" y="3779838"/>
            <a:ext cx="84578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90"/>
              </a:lnSpc>
            </a:pPr>
            <a:r>
              <a:rPr sz="1167" spc="10" dirty="0">
                <a:latin typeface="Arial"/>
                <a:cs typeface="Arial"/>
              </a:rPr>
              <a:t>5</a:t>
            </a:r>
            <a:endParaRPr sz="1167">
              <a:latin typeface="Arial"/>
              <a:cs typeface="Arial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5337703" y="3864293"/>
            <a:ext cx="242622" cy="523522"/>
          </a:xfrm>
          <a:custGeom>
            <a:avLst/>
            <a:gdLst/>
            <a:ahLst/>
            <a:cxnLst/>
            <a:rect l="l" t="t" r="r" b="b"/>
            <a:pathLst>
              <a:path w="249554" h="538479">
                <a:moveTo>
                  <a:pt x="0" y="537971"/>
                </a:moveTo>
                <a:lnTo>
                  <a:pt x="249174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8" name="object 58"/>
          <p:cNvSpPr/>
          <p:nvPr/>
        </p:nvSpPr>
        <p:spPr>
          <a:xfrm>
            <a:off x="5651076" y="3864293"/>
            <a:ext cx="313619" cy="627856"/>
          </a:xfrm>
          <a:custGeom>
            <a:avLst/>
            <a:gdLst/>
            <a:ahLst/>
            <a:cxnLst/>
            <a:rect l="l" t="t" r="r" b="b"/>
            <a:pathLst>
              <a:path w="322579" h="645795">
                <a:moveTo>
                  <a:pt x="0" y="0"/>
                </a:moveTo>
                <a:lnTo>
                  <a:pt x="322325" y="645413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9" name="object 59"/>
          <p:cNvSpPr/>
          <p:nvPr/>
        </p:nvSpPr>
        <p:spPr>
          <a:xfrm>
            <a:off x="3978275" y="3865033"/>
            <a:ext cx="138289" cy="137054"/>
          </a:xfrm>
          <a:custGeom>
            <a:avLst/>
            <a:gdLst/>
            <a:ahLst/>
            <a:cxnLst/>
            <a:rect l="l" t="t" r="r" b="b"/>
            <a:pathLst>
              <a:path w="142239" h="140970">
                <a:moveTo>
                  <a:pt x="70865" y="0"/>
                </a:moveTo>
                <a:lnTo>
                  <a:pt x="43398" y="5488"/>
                </a:lnTo>
                <a:lnTo>
                  <a:pt x="20859" y="20478"/>
                </a:lnTo>
                <a:lnTo>
                  <a:pt x="5607" y="42755"/>
                </a:lnTo>
                <a:lnTo>
                  <a:pt x="0" y="70103"/>
                </a:lnTo>
                <a:lnTo>
                  <a:pt x="5607" y="97571"/>
                </a:lnTo>
                <a:lnTo>
                  <a:pt x="20859" y="120110"/>
                </a:lnTo>
                <a:lnTo>
                  <a:pt x="43398" y="135362"/>
                </a:lnTo>
                <a:lnTo>
                  <a:pt x="70865" y="140970"/>
                </a:lnTo>
                <a:lnTo>
                  <a:pt x="98333" y="135362"/>
                </a:lnTo>
                <a:lnTo>
                  <a:pt x="120872" y="120110"/>
                </a:lnTo>
                <a:lnTo>
                  <a:pt x="136124" y="97571"/>
                </a:lnTo>
                <a:lnTo>
                  <a:pt x="141732" y="70103"/>
                </a:lnTo>
                <a:lnTo>
                  <a:pt x="136124" y="42755"/>
                </a:lnTo>
                <a:lnTo>
                  <a:pt x="120872" y="20478"/>
                </a:lnTo>
                <a:lnTo>
                  <a:pt x="98333" y="5488"/>
                </a:lnTo>
                <a:lnTo>
                  <a:pt x="70865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0" name="object 60"/>
          <p:cNvSpPr txBox="1"/>
          <p:nvPr/>
        </p:nvSpPr>
        <p:spPr>
          <a:xfrm>
            <a:off x="4113106" y="3885035"/>
            <a:ext cx="84578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90"/>
              </a:lnSpc>
            </a:pPr>
            <a:r>
              <a:rPr sz="1167" spc="10" dirty="0">
                <a:latin typeface="Arial"/>
                <a:cs typeface="Arial"/>
              </a:rPr>
              <a:t>4</a:t>
            </a:r>
            <a:endParaRPr sz="1167">
              <a:latin typeface="Arial"/>
              <a:cs typeface="Arial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3769359" y="3968749"/>
            <a:ext cx="242622" cy="418571"/>
          </a:xfrm>
          <a:custGeom>
            <a:avLst/>
            <a:gdLst/>
            <a:ahLst/>
            <a:cxnLst/>
            <a:rect l="l" t="t" r="r" b="b"/>
            <a:pathLst>
              <a:path w="249554" h="430529">
                <a:moveTo>
                  <a:pt x="0" y="430530"/>
                </a:moveTo>
                <a:lnTo>
                  <a:pt x="249174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2" name="object 62"/>
          <p:cNvSpPr/>
          <p:nvPr/>
        </p:nvSpPr>
        <p:spPr>
          <a:xfrm>
            <a:off x="4082732" y="3968749"/>
            <a:ext cx="209903" cy="418571"/>
          </a:xfrm>
          <a:custGeom>
            <a:avLst/>
            <a:gdLst/>
            <a:ahLst/>
            <a:cxnLst/>
            <a:rect l="l" t="t" r="r" b="b"/>
            <a:pathLst>
              <a:path w="215900" h="430529">
                <a:moveTo>
                  <a:pt x="0" y="0"/>
                </a:moveTo>
                <a:lnTo>
                  <a:pt x="215645" y="43053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3" name="object 63"/>
          <p:cNvSpPr/>
          <p:nvPr/>
        </p:nvSpPr>
        <p:spPr>
          <a:xfrm>
            <a:off x="4292388" y="3237547"/>
            <a:ext cx="137054" cy="137054"/>
          </a:xfrm>
          <a:custGeom>
            <a:avLst/>
            <a:gdLst/>
            <a:ahLst/>
            <a:cxnLst/>
            <a:rect l="l" t="t" r="r" b="b"/>
            <a:pathLst>
              <a:path w="140970" h="140969">
                <a:moveTo>
                  <a:pt x="70104" y="0"/>
                </a:moveTo>
                <a:lnTo>
                  <a:pt x="42755" y="5500"/>
                </a:lnTo>
                <a:lnTo>
                  <a:pt x="20478" y="20574"/>
                </a:lnTo>
                <a:lnTo>
                  <a:pt x="5488" y="43076"/>
                </a:lnTo>
                <a:lnTo>
                  <a:pt x="0" y="70866"/>
                </a:lnTo>
                <a:lnTo>
                  <a:pt x="5488" y="98214"/>
                </a:lnTo>
                <a:lnTo>
                  <a:pt x="20478" y="120491"/>
                </a:lnTo>
                <a:lnTo>
                  <a:pt x="42755" y="135481"/>
                </a:lnTo>
                <a:lnTo>
                  <a:pt x="70104" y="140970"/>
                </a:lnTo>
                <a:lnTo>
                  <a:pt x="97893" y="135481"/>
                </a:lnTo>
                <a:lnTo>
                  <a:pt x="120396" y="120491"/>
                </a:lnTo>
                <a:lnTo>
                  <a:pt x="135469" y="98214"/>
                </a:lnTo>
                <a:lnTo>
                  <a:pt x="140970" y="70866"/>
                </a:lnTo>
                <a:lnTo>
                  <a:pt x="135469" y="43076"/>
                </a:lnTo>
                <a:lnTo>
                  <a:pt x="120396" y="20574"/>
                </a:lnTo>
                <a:lnTo>
                  <a:pt x="97893" y="5500"/>
                </a:lnTo>
                <a:lnTo>
                  <a:pt x="70104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4" name="object 64"/>
          <p:cNvSpPr txBox="1"/>
          <p:nvPr/>
        </p:nvSpPr>
        <p:spPr>
          <a:xfrm>
            <a:off x="4426480" y="3257549"/>
            <a:ext cx="84578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90"/>
              </a:lnSpc>
            </a:pPr>
            <a:r>
              <a:rPr sz="1167" spc="10" dirty="0">
                <a:latin typeface="Arial"/>
                <a:cs typeface="Arial"/>
              </a:rPr>
              <a:t>9</a:t>
            </a:r>
            <a:endParaRPr sz="1167">
              <a:latin typeface="Arial"/>
              <a:cs typeface="Arial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4082732" y="3341264"/>
            <a:ext cx="242622" cy="523522"/>
          </a:xfrm>
          <a:custGeom>
            <a:avLst/>
            <a:gdLst/>
            <a:ahLst/>
            <a:cxnLst/>
            <a:rect l="l" t="t" r="r" b="b"/>
            <a:pathLst>
              <a:path w="249554" h="538479">
                <a:moveTo>
                  <a:pt x="0" y="537972"/>
                </a:moveTo>
                <a:lnTo>
                  <a:pt x="249173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6" name="object 66"/>
          <p:cNvSpPr/>
          <p:nvPr/>
        </p:nvSpPr>
        <p:spPr>
          <a:xfrm>
            <a:off x="4396847" y="3341264"/>
            <a:ext cx="209285" cy="418571"/>
          </a:xfrm>
          <a:custGeom>
            <a:avLst/>
            <a:gdLst/>
            <a:ahLst/>
            <a:cxnLst/>
            <a:rect l="l" t="t" r="r" b="b"/>
            <a:pathLst>
              <a:path w="215264" h="430529">
                <a:moveTo>
                  <a:pt x="0" y="0"/>
                </a:moveTo>
                <a:lnTo>
                  <a:pt x="214883" y="430529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7" name="object 67"/>
          <p:cNvSpPr/>
          <p:nvPr/>
        </p:nvSpPr>
        <p:spPr>
          <a:xfrm>
            <a:off x="5233246" y="3237547"/>
            <a:ext cx="137054" cy="137054"/>
          </a:xfrm>
          <a:custGeom>
            <a:avLst/>
            <a:gdLst/>
            <a:ahLst/>
            <a:cxnLst/>
            <a:rect l="l" t="t" r="r" b="b"/>
            <a:pathLst>
              <a:path w="140970" h="140969">
                <a:moveTo>
                  <a:pt x="70866" y="0"/>
                </a:moveTo>
                <a:lnTo>
                  <a:pt x="43076" y="5500"/>
                </a:lnTo>
                <a:lnTo>
                  <a:pt x="20574" y="20574"/>
                </a:lnTo>
                <a:lnTo>
                  <a:pt x="5500" y="43076"/>
                </a:lnTo>
                <a:lnTo>
                  <a:pt x="0" y="70866"/>
                </a:lnTo>
                <a:lnTo>
                  <a:pt x="5500" y="98214"/>
                </a:lnTo>
                <a:lnTo>
                  <a:pt x="20574" y="120491"/>
                </a:lnTo>
                <a:lnTo>
                  <a:pt x="43076" y="135481"/>
                </a:lnTo>
                <a:lnTo>
                  <a:pt x="70866" y="140970"/>
                </a:lnTo>
                <a:lnTo>
                  <a:pt x="98214" y="135481"/>
                </a:lnTo>
                <a:lnTo>
                  <a:pt x="120491" y="120491"/>
                </a:lnTo>
                <a:lnTo>
                  <a:pt x="135481" y="98214"/>
                </a:lnTo>
                <a:lnTo>
                  <a:pt x="140970" y="70866"/>
                </a:lnTo>
                <a:lnTo>
                  <a:pt x="135481" y="43076"/>
                </a:lnTo>
                <a:lnTo>
                  <a:pt x="120491" y="20574"/>
                </a:lnTo>
                <a:lnTo>
                  <a:pt x="98214" y="5500"/>
                </a:lnTo>
                <a:lnTo>
                  <a:pt x="70866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8" name="object 68"/>
          <p:cNvSpPr/>
          <p:nvPr/>
        </p:nvSpPr>
        <p:spPr>
          <a:xfrm>
            <a:off x="5023590" y="3341264"/>
            <a:ext cx="242622" cy="418571"/>
          </a:xfrm>
          <a:custGeom>
            <a:avLst/>
            <a:gdLst/>
            <a:ahLst/>
            <a:cxnLst/>
            <a:rect l="l" t="t" r="r" b="b"/>
            <a:pathLst>
              <a:path w="249554" h="430529">
                <a:moveTo>
                  <a:pt x="0" y="430529"/>
                </a:moveTo>
                <a:lnTo>
                  <a:pt x="249174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9" name="object 69"/>
          <p:cNvSpPr/>
          <p:nvPr/>
        </p:nvSpPr>
        <p:spPr>
          <a:xfrm>
            <a:off x="5337704" y="3341264"/>
            <a:ext cx="209285" cy="418571"/>
          </a:xfrm>
          <a:custGeom>
            <a:avLst/>
            <a:gdLst/>
            <a:ahLst/>
            <a:cxnLst/>
            <a:rect l="l" t="t" r="r" b="b"/>
            <a:pathLst>
              <a:path w="215264" h="430529">
                <a:moveTo>
                  <a:pt x="0" y="0"/>
                </a:moveTo>
                <a:lnTo>
                  <a:pt x="214884" y="430529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0" name="object 70"/>
          <p:cNvSpPr/>
          <p:nvPr/>
        </p:nvSpPr>
        <p:spPr>
          <a:xfrm>
            <a:off x="2619587" y="3342004"/>
            <a:ext cx="137054" cy="137054"/>
          </a:xfrm>
          <a:custGeom>
            <a:avLst/>
            <a:gdLst/>
            <a:ahLst/>
            <a:cxnLst/>
            <a:rect l="l" t="t" r="r" b="b"/>
            <a:pathLst>
              <a:path w="140969" h="140969">
                <a:moveTo>
                  <a:pt x="70866" y="0"/>
                </a:moveTo>
                <a:lnTo>
                  <a:pt x="43076" y="5607"/>
                </a:lnTo>
                <a:lnTo>
                  <a:pt x="20574" y="20859"/>
                </a:lnTo>
                <a:lnTo>
                  <a:pt x="5500" y="43398"/>
                </a:lnTo>
                <a:lnTo>
                  <a:pt x="0" y="70866"/>
                </a:lnTo>
                <a:lnTo>
                  <a:pt x="5500" y="98214"/>
                </a:lnTo>
                <a:lnTo>
                  <a:pt x="20574" y="120491"/>
                </a:lnTo>
                <a:lnTo>
                  <a:pt x="43076" y="135481"/>
                </a:lnTo>
                <a:lnTo>
                  <a:pt x="70866" y="140970"/>
                </a:lnTo>
                <a:lnTo>
                  <a:pt x="98214" y="135481"/>
                </a:lnTo>
                <a:lnTo>
                  <a:pt x="120491" y="120491"/>
                </a:lnTo>
                <a:lnTo>
                  <a:pt x="135481" y="98214"/>
                </a:lnTo>
                <a:lnTo>
                  <a:pt x="140969" y="70866"/>
                </a:lnTo>
                <a:lnTo>
                  <a:pt x="135481" y="43398"/>
                </a:lnTo>
                <a:lnTo>
                  <a:pt x="120491" y="20859"/>
                </a:lnTo>
                <a:lnTo>
                  <a:pt x="98214" y="5607"/>
                </a:lnTo>
                <a:lnTo>
                  <a:pt x="70866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1" name="object 71"/>
          <p:cNvSpPr txBox="1"/>
          <p:nvPr/>
        </p:nvSpPr>
        <p:spPr>
          <a:xfrm>
            <a:off x="2753678" y="3362008"/>
            <a:ext cx="84578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90"/>
              </a:lnSpc>
            </a:pPr>
            <a:r>
              <a:rPr sz="1167" spc="10" dirty="0">
                <a:latin typeface="Arial"/>
                <a:cs typeface="Arial"/>
              </a:rPr>
              <a:t>8</a:t>
            </a:r>
            <a:endParaRPr sz="1167">
              <a:latin typeface="Arial"/>
              <a:cs typeface="Arial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2409930" y="3445721"/>
            <a:ext cx="242622" cy="418571"/>
          </a:xfrm>
          <a:custGeom>
            <a:avLst/>
            <a:gdLst/>
            <a:ahLst/>
            <a:cxnLst/>
            <a:rect l="l" t="t" r="r" b="b"/>
            <a:pathLst>
              <a:path w="249555" h="430529">
                <a:moveTo>
                  <a:pt x="0" y="430530"/>
                </a:moveTo>
                <a:lnTo>
                  <a:pt x="249174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3" name="object 73"/>
          <p:cNvSpPr/>
          <p:nvPr/>
        </p:nvSpPr>
        <p:spPr>
          <a:xfrm>
            <a:off x="2724044" y="3445721"/>
            <a:ext cx="209285" cy="418571"/>
          </a:xfrm>
          <a:custGeom>
            <a:avLst/>
            <a:gdLst/>
            <a:ahLst/>
            <a:cxnLst/>
            <a:rect l="l" t="t" r="r" b="b"/>
            <a:pathLst>
              <a:path w="215264" h="430529">
                <a:moveTo>
                  <a:pt x="0" y="0"/>
                </a:moveTo>
                <a:lnTo>
                  <a:pt x="214883" y="43053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4" name="object 74"/>
          <p:cNvSpPr/>
          <p:nvPr/>
        </p:nvSpPr>
        <p:spPr>
          <a:xfrm>
            <a:off x="2096558" y="2610062"/>
            <a:ext cx="138289" cy="137054"/>
          </a:xfrm>
          <a:custGeom>
            <a:avLst/>
            <a:gdLst/>
            <a:ahLst/>
            <a:cxnLst/>
            <a:rect l="l" t="t" r="r" b="b"/>
            <a:pathLst>
              <a:path w="142239" h="140969">
                <a:moveTo>
                  <a:pt x="70865" y="0"/>
                </a:moveTo>
                <a:lnTo>
                  <a:pt x="43398" y="5607"/>
                </a:lnTo>
                <a:lnTo>
                  <a:pt x="20859" y="20859"/>
                </a:lnTo>
                <a:lnTo>
                  <a:pt x="5607" y="43398"/>
                </a:lnTo>
                <a:lnTo>
                  <a:pt x="0" y="70866"/>
                </a:lnTo>
                <a:lnTo>
                  <a:pt x="5607" y="98214"/>
                </a:lnTo>
                <a:lnTo>
                  <a:pt x="20859" y="120491"/>
                </a:lnTo>
                <a:lnTo>
                  <a:pt x="43398" y="135481"/>
                </a:lnTo>
                <a:lnTo>
                  <a:pt x="70865" y="140970"/>
                </a:lnTo>
                <a:lnTo>
                  <a:pt x="98333" y="135481"/>
                </a:lnTo>
                <a:lnTo>
                  <a:pt x="120872" y="120491"/>
                </a:lnTo>
                <a:lnTo>
                  <a:pt x="136124" y="98214"/>
                </a:lnTo>
                <a:lnTo>
                  <a:pt x="141731" y="70866"/>
                </a:lnTo>
                <a:lnTo>
                  <a:pt x="136124" y="43398"/>
                </a:lnTo>
                <a:lnTo>
                  <a:pt x="120872" y="20859"/>
                </a:lnTo>
                <a:lnTo>
                  <a:pt x="98333" y="5607"/>
                </a:lnTo>
                <a:lnTo>
                  <a:pt x="70865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5" name="object 75"/>
          <p:cNvSpPr txBox="1"/>
          <p:nvPr/>
        </p:nvSpPr>
        <p:spPr>
          <a:xfrm>
            <a:off x="2231390" y="2630064"/>
            <a:ext cx="167922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90"/>
              </a:lnSpc>
            </a:pPr>
            <a:r>
              <a:rPr sz="1167" spc="5" dirty="0">
                <a:latin typeface="Arial"/>
                <a:cs typeface="Arial"/>
              </a:rPr>
              <a:t>14</a:t>
            </a:r>
            <a:endParaRPr sz="1167">
              <a:latin typeface="Arial"/>
              <a:cs typeface="Arial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1678728" y="2714520"/>
            <a:ext cx="451290" cy="731573"/>
          </a:xfrm>
          <a:custGeom>
            <a:avLst/>
            <a:gdLst/>
            <a:ahLst/>
            <a:cxnLst/>
            <a:rect l="l" t="t" r="r" b="b"/>
            <a:pathLst>
              <a:path w="464185" h="752475">
                <a:moveTo>
                  <a:pt x="0" y="752093"/>
                </a:moveTo>
                <a:lnTo>
                  <a:pt x="464057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7" name="object 77"/>
          <p:cNvSpPr/>
          <p:nvPr/>
        </p:nvSpPr>
        <p:spPr>
          <a:xfrm>
            <a:off x="2201015" y="2714519"/>
            <a:ext cx="418571" cy="627239"/>
          </a:xfrm>
          <a:custGeom>
            <a:avLst/>
            <a:gdLst/>
            <a:ahLst/>
            <a:cxnLst/>
            <a:rect l="l" t="t" r="r" b="b"/>
            <a:pathLst>
              <a:path w="430530" h="645160">
                <a:moveTo>
                  <a:pt x="0" y="0"/>
                </a:moveTo>
                <a:lnTo>
                  <a:pt x="430530" y="644651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8" name="object 78"/>
          <p:cNvSpPr/>
          <p:nvPr/>
        </p:nvSpPr>
        <p:spPr>
          <a:xfrm>
            <a:off x="4710218" y="2505603"/>
            <a:ext cx="138289" cy="137054"/>
          </a:xfrm>
          <a:custGeom>
            <a:avLst/>
            <a:gdLst/>
            <a:ahLst/>
            <a:cxnLst/>
            <a:rect l="l" t="t" r="r" b="b"/>
            <a:pathLst>
              <a:path w="142239" h="140969">
                <a:moveTo>
                  <a:pt x="70865" y="0"/>
                </a:moveTo>
                <a:lnTo>
                  <a:pt x="43398" y="5607"/>
                </a:lnTo>
                <a:lnTo>
                  <a:pt x="20859" y="20859"/>
                </a:lnTo>
                <a:lnTo>
                  <a:pt x="5607" y="43398"/>
                </a:lnTo>
                <a:lnTo>
                  <a:pt x="0" y="70866"/>
                </a:lnTo>
                <a:lnTo>
                  <a:pt x="5607" y="98214"/>
                </a:lnTo>
                <a:lnTo>
                  <a:pt x="20859" y="120491"/>
                </a:lnTo>
                <a:lnTo>
                  <a:pt x="43398" y="135481"/>
                </a:lnTo>
                <a:lnTo>
                  <a:pt x="70865" y="140970"/>
                </a:lnTo>
                <a:lnTo>
                  <a:pt x="98333" y="135481"/>
                </a:lnTo>
                <a:lnTo>
                  <a:pt x="120872" y="120491"/>
                </a:lnTo>
                <a:lnTo>
                  <a:pt x="136124" y="98214"/>
                </a:lnTo>
                <a:lnTo>
                  <a:pt x="141731" y="70866"/>
                </a:lnTo>
                <a:lnTo>
                  <a:pt x="136124" y="43398"/>
                </a:lnTo>
                <a:lnTo>
                  <a:pt x="120872" y="20859"/>
                </a:lnTo>
                <a:lnTo>
                  <a:pt x="98333" y="5607"/>
                </a:lnTo>
                <a:lnTo>
                  <a:pt x="70865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9" name="object 79"/>
          <p:cNvSpPr txBox="1"/>
          <p:nvPr/>
        </p:nvSpPr>
        <p:spPr>
          <a:xfrm>
            <a:off x="4845049" y="2525607"/>
            <a:ext cx="167922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90"/>
              </a:lnSpc>
            </a:pPr>
            <a:r>
              <a:rPr sz="1167" spc="5" dirty="0">
                <a:latin typeface="Arial"/>
                <a:cs typeface="Arial"/>
              </a:rPr>
              <a:t>19</a:t>
            </a:r>
            <a:endParaRPr sz="1167">
              <a:latin typeface="Arial"/>
              <a:cs typeface="Arial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4396846" y="2609321"/>
            <a:ext cx="346957" cy="627856"/>
          </a:xfrm>
          <a:custGeom>
            <a:avLst/>
            <a:gdLst/>
            <a:ahLst/>
            <a:cxnLst/>
            <a:rect l="l" t="t" r="r" b="b"/>
            <a:pathLst>
              <a:path w="356870" h="645794">
                <a:moveTo>
                  <a:pt x="0" y="645414"/>
                </a:moveTo>
                <a:lnTo>
                  <a:pt x="356615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1" name="object 81"/>
          <p:cNvSpPr/>
          <p:nvPr/>
        </p:nvSpPr>
        <p:spPr>
          <a:xfrm>
            <a:off x="4814676" y="2609321"/>
            <a:ext cx="418571" cy="627856"/>
          </a:xfrm>
          <a:custGeom>
            <a:avLst/>
            <a:gdLst/>
            <a:ahLst/>
            <a:cxnLst/>
            <a:rect l="l" t="t" r="r" b="b"/>
            <a:pathLst>
              <a:path w="430529" h="645794">
                <a:moveTo>
                  <a:pt x="0" y="0"/>
                </a:moveTo>
                <a:lnTo>
                  <a:pt x="430529" y="645414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2" name="object 82"/>
          <p:cNvSpPr/>
          <p:nvPr/>
        </p:nvSpPr>
        <p:spPr>
          <a:xfrm>
            <a:off x="3246332" y="1669203"/>
            <a:ext cx="138289" cy="137054"/>
          </a:xfrm>
          <a:custGeom>
            <a:avLst/>
            <a:gdLst/>
            <a:ahLst/>
            <a:cxnLst/>
            <a:rect l="l" t="t" r="r" b="b"/>
            <a:pathLst>
              <a:path w="142239" h="140969">
                <a:moveTo>
                  <a:pt x="70865" y="0"/>
                </a:moveTo>
                <a:lnTo>
                  <a:pt x="43398" y="5607"/>
                </a:lnTo>
                <a:lnTo>
                  <a:pt x="20859" y="20859"/>
                </a:lnTo>
                <a:lnTo>
                  <a:pt x="5607" y="43398"/>
                </a:lnTo>
                <a:lnTo>
                  <a:pt x="0" y="70866"/>
                </a:lnTo>
                <a:lnTo>
                  <a:pt x="5607" y="98214"/>
                </a:lnTo>
                <a:lnTo>
                  <a:pt x="20859" y="120491"/>
                </a:lnTo>
                <a:lnTo>
                  <a:pt x="43398" y="135481"/>
                </a:lnTo>
                <a:lnTo>
                  <a:pt x="70865" y="140970"/>
                </a:lnTo>
                <a:lnTo>
                  <a:pt x="98655" y="135481"/>
                </a:lnTo>
                <a:lnTo>
                  <a:pt x="121158" y="120491"/>
                </a:lnTo>
                <a:lnTo>
                  <a:pt x="136231" y="98214"/>
                </a:lnTo>
                <a:lnTo>
                  <a:pt x="141731" y="70866"/>
                </a:lnTo>
                <a:lnTo>
                  <a:pt x="136231" y="43398"/>
                </a:lnTo>
                <a:lnTo>
                  <a:pt x="121157" y="20859"/>
                </a:lnTo>
                <a:lnTo>
                  <a:pt x="98655" y="5607"/>
                </a:lnTo>
                <a:lnTo>
                  <a:pt x="70865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3" name="object 83"/>
          <p:cNvSpPr txBox="1"/>
          <p:nvPr/>
        </p:nvSpPr>
        <p:spPr>
          <a:xfrm>
            <a:off x="3424155" y="1688464"/>
            <a:ext cx="16607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90"/>
              </a:lnSpc>
            </a:pPr>
            <a:r>
              <a:rPr sz="1167" dirty="0">
                <a:latin typeface="Arial"/>
                <a:cs typeface="Arial"/>
              </a:rPr>
              <a:t>33</a:t>
            </a:r>
            <a:endParaRPr sz="1167">
              <a:latin typeface="Arial"/>
              <a:cs typeface="Arial"/>
            </a:endParaRPr>
          </a:p>
        </p:txBody>
      </p:sp>
      <p:sp>
        <p:nvSpPr>
          <p:cNvPr id="84" name="object 84"/>
          <p:cNvSpPr/>
          <p:nvPr/>
        </p:nvSpPr>
        <p:spPr>
          <a:xfrm>
            <a:off x="2201015" y="1773661"/>
            <a:ext cx="1079147" cy="835907"/>
          </a:xfrm>
          <a:custGeom>
            <a:avLst/>
            <a:gdLst/>
            <a:ahLst/>
            <a:cxnLst/>
            <a:rect l="l" t="t" r="r" b="b"/>
            <a:pathLst>
              <a:path w="1109979" h="859789">
                <a:moveTo>
                  <a:pt x="0" y="859535"/>
                </a:moveTo>
                <a:lnTo>
                  <a:pt x="1109472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5" name="object 85"/>
          <p:cNvSpPr/>
          <p:nvPr/>
        </p:nvSpPr>
        <p:spPr>
          <a:xfrm>
            <a:off x="3350789" y="1773661"/>
            <a:ext cx="1359429" cy="731573"/>
          </a:xfrm>
          <a:custGeom>
            <a:avLst/>
            <a:gdLst/>
            <a:ahLst/>
            <a:cxnLst/>
            <a:rect l="l" t="t" r="r" b="b"/>
            <a:pathLst>
              <a:path w="1398270" h="752475">
                <a:moveTo>
                  <a:pt x="0" y="0"/>
                </a:moveTo>
                <a:lnTo>
                  <a:pt x="1398270" y="752094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6" name="object 86"/>
          <p:cNvSpPr txBox="1"/>
          <p:nvPr/>
        </p:nvSpPr>
        <p:spPr>
          <a:xfrm>
            <a:off x="2599584" y="2023075"/>
            <a:ext cx="69762" cy="163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069" spc="10" dirty="0">
                <a:latin typeface="Times New Roman"/>
                <a:cs typeface="Times New Roman"/>
              </a:rPr>
              <a:t>0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1658725" y="2963933"/>
            <a:ext cx="69762" cy="163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069" spc="10" dirty="0">
                <a:latin typeface="Times New Roman"/>
                <a:cs typeface="Times New Roman"/>
              </a:rPr>
              <a:t>0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1345353" y="3590678"/>
            <a:ext cx="69762" cy="163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069" spc="10" dirty="0">
                <a:latin typeface="Times New Roman"/>
                <a:cs typeface="Times New Roman"/>
              </a:rPr>
              <a:t>0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2389188" y="3585492"/>
            <a:ext cx="69762" cy="163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069" spc="10" dirty="0">
                <a:latin typeface="Times New Roman"/>
                <a:cs typeface="Times New Roman"/>
              </a:rPr>
              <a:t>0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2180273" y="4108521"/>
            <a:ext cx="69762" cy="163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069" spc="10" dirty="0">
                <a:latin typeface="Times New Roman"/>
                <a:cs typeface="Times New Roman"/>
              </a:rPr>
              <a:t>0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4480560" y="2853549"/>
            <a:ext cx="69762" cy="163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069" spc="10" dirty="0">
                <a:latin typeface="Times New Roman"/>
                <a:cs typeface="Times New Roman"/>
              </a:rPr>
              <a:t>0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4061990" y="3481035"/>
            <a:ext cx="69762" cy="163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069" spc="10" dirty="0">
                <a:latin typeface="Times New Roman"/>
                <a:cs typeface="Times New Roman"/>
              </a:rPr>
              <a:t>0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3748617" y="4108521"/>
            <a:ext cx="69762" cy="163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069" spc="10" dirty="0">
                <a:latin typeface="Times New Roman"/>
                <a:cs typeface="Times New Roman"/>
              </a:rPr>
              <a:t>0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2556615" y="4108521"/>
            <a:ext cx="342018" cy="6390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3582" algn="r"/>
            <a:r>
              <a:rPr sz="1069" spc="10" dirty="0">
                <a:latin typeface="Times New Roman"/>
                <a:cs typeface="Times New Roman"/>
              </a:rPr>
              <a:t>0</a:t>
            </a:r>
            <a:endParaRPr sz="1069">
              <a:latin typeface="Times New Roman"/>
              <a:cs typeface="Times New Roman"/>
            </a:endParaRPr>
          </a:p>
          <a:p>
            <a:pPr algn="r">
              <a:lnSpc>
                <a:spcPts val="1381"/>
              </a:lnSpc>
              <a:spcBef>
                <a:spcPts val="904"/>
              </a:spcBef>
              <a:tabLst>
                <a:tab pos="232122" algn="l"/>
              </a:tabLst>
            </a:pPr>
            <a:r>
              <a:rPr sz="1167" spc="5" dirty="0">
                <a:latin typeface="Arial"/>
                <a:cs typeface="Arial"/>
              </a:rPr>
              <a:t>i	</a:t>
            </a:r>
            <a:r>
              <a:rPr sz="1167" spc="10" dirty="0">
                <a:latin typeface="Arial"/>
                <a:cs typeface="Arial"/>
              </a:rPr>
              <a:t>n</a:t>
            </a:r>
            <a:endParaRPr sz="1167">
              <a:latin typeface="Arial"/>
              <a:cs typeface="Arial"/>
            </a:endParaRPr>
          </a:p>
          <a:p>
            <a:pPr algn="r">
              <a:lnSpc>
                <a:spcPts val="1371"/>
              </a:lnSpc>
              <a:tabLst>
                <a:tab pos="257434" algn="l"/>
              </a:tabLst>
            </a:pPr>
            <a:r>
              <a:rPr sz="1167" spc="10" dirty="0">
                <a:latin typeface="Arial"/>
                <a:cs typeface="Arial"/>
              </a:rPr>
              <a:t>2	2</a:t>
            </a:r>
            <a:endParaRPr sz="1167">
              <a:latin typeface="Arial"/>
              <a:cs typeface="Arial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5002847" y="3481035"/>
            <a:ext cx="69762" cy="163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069" spc="10" dirty="0">
                <a:latin typeface="Times New Roman"/>
                <a:cs typeface="Times New Roman"/>
              </a:rPr>
              <a:t>0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5316960" y="4003323"/>
            <a:ext cx="69762" cy="163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069" spc="10" dirty="0">
                <a:latin typeface="Times New Roman"/>
                <a:cs typeface="Times New Roman"/>
              </a:rPr>
              <a:t>0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5108046" y="4630808"/>
            <a:ext cx="88900" cy="587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069" spc="10" dirty="0">
                <a:latin typeface="Times New Roman"/>
                <a:cs typeface="Times New Roman"/>
              </a:rPr>
              <a:t>0</a:t>
            </a:r>
            <a:endParaRPr sz="1069">
              <a:latin typeface="Times New Roman"/>
              <a:cs typeface="Times New Roman"/>
            </a:endParaRPr>
          </a:p>
          <a:p>
            <a:pPr marL="4321" indent="4321">
              <a:lnSpc>
                <a:spcPts val="1361"/>
              </a:lnSpc>
              <a:spcBef>
                <a:spcPts val="491"/>
              </a:spcBef>
            </a:pPr>
            <a:r>
              <a:rPr sz="1167" spc="5" dirty="0">
                <a:latin typeface="Arial"/>
                <a:cs typeface="Arial"/>
              </a:rPr>
              <a:t>v  </a:t>
            </a:r>
            <a:r>
              <a:rPr sz="1167" spc="10" dirty="0">
                <a:latin typeface="Arial"/>
                <a:cs typeface="Arial"/>
              </a:rPr>
              <a:t>1</a:t>
            </a:r>
            <a:endParaRPr sz="1167">
              <a:latin typeface="Arial"/>
              <a:cs typeface="Arial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3957531" y="1912691"/>
            <a:ext cx="69762" cy="163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069" spc="10" dirty="0">
                <a:latin typeface="Times New Roman"/>
                <a:cs typeface="Times New Roman"/>
              </a:rPr>
              <a:t>1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2493645" y="2853549"/>
            <a:ext cx="69762" cy="163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069" spc="10" dirty="0">
                <a:latin typeface="Times New Roman"/>
                <a:cs typeface="Times New Roman"/>
              </a:rPr>
              <a:t>1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2912216" y="3585492"/>
            <a:ext cx="69762" cy="163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069" spc="10" dirty="0">
                <a:latin typeface="Times New Roman"/>
                <a:cs typeface="Times New Roman"/>
              </a:rPr>
              <a:t>1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3201141" y="4108521"/>
            <a:ext cx="94456" cy="6506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077"/>
            <a:r>
              <a:rPr sz="1069" spc="10" dirty="0">
                <a:latin typeface="Times New Roman"/>
                <a:cs typeface="Times New Roman"/>
              </a:rPr>
              <a:t>1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29"/>
              </a:spcBef>
            </a:pPr>
            <a:endParaRPr sz="826">
              <a:latin typeface="Times New Roman"/>
              <a:cs typeface="Times New Roman"/>
            </a:endParaRPr>
          </a:p>
          <a:p>
            <a:pPr marR="2469" indent="4321">
              <a:lnSpc>
                <a:spcPts val="1361"/>
              </a:lnSpc>
              <a:spcBef>
                <a:spcPts val="5"/>
              </a:spcBef>
            </a:pPr>
            <a:r>
              <a:rPr sz="1167" spc="5" dirty="0">
                <a:latin typeface="Arial"/>
                <a:cs typeface="Arial"/>
              </a:rPr>
              <a:t>s  </a:t>
            </a:r>
            <a:r>
              <a:rPr sz="1167" spc="10" dirty="0">
                <a:latin typeface="Arial"/>
                <a:cs typeface="Arial"/>
              </a:rPr>
              <a:t>2</a:t>
            </a:r>
            <a:endParaRPr sz="1167">
              <a:latin typeface="Arial"/>
              <a:cs typeface="Arial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5108046" y="2853549"/>
            <a:ext cx="69762" cy="163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069" spc="10" dirty="0">
                <a:latin typeface="Times New Roman"/>
                <a:cs typeface="Times New Roman"/>
              </a:rPr>
              <a:t>1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5367337" y="3257550"/>
            <a:ext cx="228424" cy="3954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2474" algn="r"/>
            <a:r>
              <a:rPr sz="1167" spc="5" dirty="0">
                <a:latin typeface="Arial"/>
                <a:cs typeface="Arial"/>
              </a:rPr>
              <a:t>10</a:t>
            </a:r>
            <a:endParaRPr sz="1167">
              <a:latin typeface="Arial"/>
              <a:cs typeface="Arial"/>
            </a:endParaRPr>
          </a:p>
          <a:p>
            <a:pPr algn="r">
              <a:spcBef>
                <a:spcPts val="360"/>
              </a:spcBef>
            </a:pPr>
            <a:r>
              <a:rPr sz="1069" spc="10" dirty="0">
                <a:latin typeface="Times New Roman"/>
                <a:cs typeface="Times New Roman"/>
              </a:rPr>
              <a:t>1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5839249" y="4108521"/>
            <a:ext cx="69762" cy="163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069" spc="10" dirty="0">
                <a:latin typeface="Times New Roman"/>
                <a:cs typeface="Times New Roman"/>
              </a:rPr>
              <a:t>1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5498465" y="4630808"/>
            <a:ext cx="97543" cy="587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163"/>
            <a:r>
              <a:rPr sz="1069" spc="10" dirty="0">
                <a:latin typeface="Times New Roman"/>
                <a:cs typeface="Times New Roman"/>
              </a:rPr>
              <a:t>1</a:t>
            </a:r>
            <a:endParaRPr sz="1069">
              <a:latin typeface="Times New Roman"/>
              <a:cs typeface="Times New Roman"/>
            </a:endParaRPr>
          </a:p>
          <a:p>
            <a:pPr marR="5556" indent="4321">
              <a:lnSpc>
                <a:spcPts val="1361"/>
              </a:lnSpc>
              <a:spcBef>
                <a:spcPts val="491"/>
              </a:spcBef>
            </a:pPr>
            <a:r>
              <a:rPr sz="1167" spc="5" dirty="0">
                <a:latin typeface="Arial"/>
                <a:cs typeface="Arial"/>
              </a:rPr>
              <a:t>y  </a:t>
            </a:r>
            <a:r>
              <a:rPr sz="1167" spc="10" dirty="0">
                <a:latin typeface="Arial"/>
                <a:cs typeface="Arial"/>
              </a:rPr>
              <a:t>1</a:t>
            </a:r>
            <a:endParaRPr sz="1167">
              <a:latin typeface="Arial"/>
              <a:cs typeface="Arial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1708362" y="3466465"/>
            <a:ext cx="124090" cy="3954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167" spc="10" dirty="0">
                <a:latin typeface="Arial"/>
                <a:cs typeface="Arial"/>
              </a:rPr>
              <a:t>6</a:t>
            </a:r>
            <a:endParaRPr sz="1167">
              <a:latin typeface="Arial"/>
              <a:cs typeface="Arial"/>
            </a:endParaRPr>
          </a:p>
          <a:p>
            <a:pPr marL="53708">
              <a:spcBef>
                <a:spcPts val="360"/>
              </a:spcBef>
            </a:pPr>
            <a:r>
              <a:rPr sz="1069" spc="10" dirty="0">
                <a:latin typeface="Times New Roman"/>
                <a:cs typeface="Times New Roman"/>
              </a:rPr>
              <a:t>1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07" name="object 107"/>
          <p:cNvSpPr txBox="1"/>
          <p:nvPr/>
        </p:nvSpPr>
        <p:spPr>
          <a:xfrm>
            <a:off x="2440304" y="3885035"/>
            <a:ext cx="123472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67"/>
              </a:lnSpc>
            </a:pPr>
            <a:r>
              <a:rPr sz="1167" spc="10" dirty="0">
                <a:latin typeface="Arial"/>
                <a:cs typeface="Arial"/>
              </a:rPr>
              <a:t>4</a:t>
            </a:r>
            <a:endParaRPr sz="1167">
              <a:latin typeface="Arial"/>
              <a:cs typeface="Arial"/>
            </a:endParaRPr>
          </a:p>
          <a:p>
            <a:pPr marL="53092">
              <a:lnSpc>
                <a:spcPts val="1050"/>
              </a:lnSpc>
            </a:pPr>
            <a:r>
              <a:rPr sz="1069" spc="10" dirty="0">
                <a:latin typeface="Times New Roman"/>
                <a:cs typeface="Times New Roman"/>
              </a:rPr>
              <a:t>1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08" name="object 108"/>
          <p:cNvSpPr txBox="1"/>
          <p:nvPr/>
        </p:nvSpPr>
        <p:spPr>
          <a:xfrm>
            <a:off x="4271644" y="4108521"/>
            <a:ext cx="69762" cy="163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069" spc="10" dirty="0">
                <a:latin typeface="Times New Roman"/>
                <a:cs typeface="Times New Roman"/>
              </a:rPr>
              <a:t>1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3539701" y="4407324"/>
            <a:ext cx="1010619" cy="4360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9903">
              <a:lnSpc>
                <a:spcPts val="1167"/>
              </a:lnSpc>
              <a:tabLst>
                <a:tab pos="886510" algn="l"/>
              </a:tabLst>
            </a:pPr>
            <a:r>
              <a:rPr sz="1167" spc="10" dirty="0">
                <a:latin typeface="Arial"/>
                <a:cs typeface="Arial"/>
              </a:rPr>
              <a:t>2	2</a:t>
            </a:r>
            <a:endParaRPr sz="1167">
              <a:latin typeface="Arial"/>
              <a:cs typeface="Arial"/>
            </a:endParaRPr>
          </a:p>
          <a:p>
            <a:pPr>
              <a:lnSpc>
                <a:spcPts val="1050"/>
              </a:lnSpc>
              <a:tabLst>
                <a:tab pos="312995" algn="l"/>
                <a:tab pos="626607" algn="l"/>
                <a:tab pos="940219" algn="l"/>
              </a:tabLst>
            </a:pPr>
            <a:r>
              <a:rPr sz="1069" spc="10" dirty="0">
                <a:latin typeface="Times New Roman"/>
                <a:cs typeface="Times New Roman"/>
              </a:rPr>
              <a:t>0	1	0	1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4585017" y="3481035"/>
            <a:ext cx="69762" cy="163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069" spc="10" dirty="0">
                <a:latin typeface="Times New Roman"/>
                <a:cs typeface="Times New Roman"/>
              </a:rPr>
              <a:t>1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11" name="object 111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2" name="object 112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7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2834881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6"/>
            <a:ext cx="140696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CS301 – Data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43804" y="868856"/>
            <a:ext cx="86615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26</a:t>
            </a:r>
            <a:endParaRPr sz="1069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989138" y="1293601"/>
          <a:ext cx="2831218" cy="8365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6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26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9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19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65576">
                <a:tc>
                  <a:txBody>
                    <a:bodyPr/>
                    <a:lstStyle/>
                    <a:p>
                      <a:pPr marL="61594">
                        <a:lnSpc>
                          <a:spcPts val="1265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b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5">
                      <a:solidFill>
                        <a:srgbClr val="000000"/>
                      </a:solidFill>
                      <a:prstDash val="solid"/>
                    </a:lnT>
                    <a:lnB w="533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65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10001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5333">
                      <a:solidFill>
                        <a:srgbClr val="000000"/>
                      </a:solidFill>
                      <a:prstDash val="solid"/>
                    </a:lnR>
                    <a:lnT w="6095">
                      <a:solidFill>
                        <a:srgbClr val="000000"/>
                      </a:solidFill>
                      <a:prstDash val="solid"/>
                    </a:lnT>
                    <a:lnB w="533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265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s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3">
                      <a:solidFill>
                        <a:srgbClr val="000000"/>
                      </a:solidFill>
                      <a:prstDash val="solid"/>
                    </a:lnL>
                    <a:lnR w="5333">
                      <a:solidFill>
                        <a:srgbClr val="000000"/>
                      </a:solidFill>
                      <a:prstDash val="solid"/>
                    </a:lnR>
                    <a:lnT w="6095">
                      <a:solidFill>
                        <a:srgbClr val="000000"/>
                      </a:solidFill>
                      <a:prstDash val="solid"/>
                    </a:lnT>
                    <a:lnB w="533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65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0111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3">
                      <a:solidFill>
                        <a:srgbClr val="000000"/>
                      </a:solidFill>
                      <a:prstDash val="solid"/>
                    </a:lnL>
                    <a:lnR w="5334">
                      <a:solidFill>
                        <a:srgbClr val="000000"/>
                      </a:solidFill>
                      <a:prstDash val="solid"/>
                    </a:lnR>
                    <a:lnT w="6095">
                      <a:solidFill>
                        <a:srgbClr val="000000"/>
                      </a:solidFill>
                      <a:prstDash val="solid"/>
                    </a:lnT>
                    <a:lnB w="5333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6688">
                <a:tc>
                  <a:txBody>
                    <a:bodyPr/>
                    <a:lstStyle/>
                    <a:p>
                      <a:pPr marL="61594">
                        <a:lnSpc>
                          <a:spcPts val="127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d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5333">
                      <a:solidFill>
                        <a:srgbClr val="000000"/>
                      </a:solidFill>
                      <a:prstDash val="solid"/>
                    </a:lnT>
                    <a:lnB w="533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70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0100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5333">
                      <a:solidFill>
                        <a:srgbClr val="000000"/>
                      </a:solidFill>
                      <a:prstDash val="solid"/>
                    </a:lnR>
                    <a:lnT w="5333">
                      <a:solidFill>
                        <a:srgbClr val="000000"/>
                      </a:solidFill>
                      <a:prstDash val="solid"/>
                    </a:lnT>
                    <a:lnB w="533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7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t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3">
                      <a:solidFill>
                        <a:srgbClr val="000000"/>
                      </a:solidFill>
                      <a:prstDash val="solid"/>
                    </a:lnL>
                    <a:lnR w="5333">
                      <a:solidFill>
                        <a:srgbClr val="000000"/>
                      </a:solidFill>
                      <a:prstDash val="solid"/>
                    </a:lnR>
                    <a:lnT w="5333">
                      <a:solidFill>
                        <a:srgbClr val="000000"/>
                      </a:solidFill>
                      <a:prstDash val="solid"/>
                    </a:lnT>
                    <a:lnB w="533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70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001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3">
                      <a:solidFill>
                        <a:srgbClr val="000000"/>
                      </a:solidFill>
                      <a:prstDash val="solid"/>
                    </a:lnL>
                    <a:lnR w="5334">
                      <a:solidFill>
                        <a:srgbClr val="000000"/>
                      </a:solidFill>
                      <a:prstDash val="solid"/>
                    </a:lnR>
                    <a:lnT w="5333">
                      <a:solidFill>
                        <a:srgbClr val="000000"/>
                      </a:solidFill>
                      <a:prstDash val="solid"/>
                    </a:lnT>
                    <a:lnB w="5333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5946">
                <a:tc>
                  <a:txBody>
                    <a:bodyPr/>
                    <a:lstStyle/>
                    <a:p>
                      <a:pPr marL="61594">
                        <a:lnSpc>
                          <a:spcPts val="1265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5333">
                      <a:solidFill>
                        <a:srgbClr val="000000"/>
                      </a:solidFill>
                      <a:prstDash val="solid"/>
                    </a:lnT>
                    <a:lnB w="533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65"/>
                        </a:lnSpc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101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5333">
                      <a:solidFill>
                        <a:srgbClr val="000000"/>
                      </a:solidFill>
                      <a:prstDash val="solid"/>
                    </a:lnR>
                    <a:lnT w="5333">
                      <a:solidFill>
                        <a:srgbClr val="000000"/>
                      </a:solidFill>
                      <a:prstDash val="solid"/>
                    </a:lnT>
                    <a:lnB w="533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65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v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3">
                      <a:solidFill>
                        <a:srgbClr val="000000"/>
                      </a:solidFill>
                      <a:prstDash val="solid"/>
                    </a:lnL>
                    <a:lnR w="5333">
                      <a:solidFill>
                        <a:srgbClr val="000000"/>
                      </a:solidFill>
                      <a:prstDash val="solid"/>
                    </a:lnR>
                    <a:lnT w="5333">
                      <a:solidFill>
                        <a:srgbClr val="000000"/>
                      </a:solidFill>
                      <a:prstDash val="solid"/>
                    </a:lnT>
                    <a:lnB w="533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65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11100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3">
                      <a:solidFill>
                        <a:srgbClr val="000000"/>
                      </a:solidFill>
                      <a:prstDash val="solid"/>
                    </a:lnL>
                    <a:lnR w="5334">
                      <a:solidFill>
                        <a:srgbClr val="000000"/>
                      </a:solidFill>
                      <a:prstDash val="solid"/>
                    </a:lnR>
                    <a:lnT w="5333">
                      <a:solidFill>
                        <a:srgbClr val="000000"/>
                      </a:solidFill>
                      <a:prstDash val="solid"/>
                    </a:lnT>
                    <a:lnB w="5333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5947">
                <a:tc>
                  <a:txBody>
                    <a:bodyPr/>
                    <a:lstStyle/>
                    <a:p>
                      <a:pPr marL="61594">
                        <a:lnSpc>
                          <a:spcPts val="1265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g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5333">
                      <a:solidFill>
                        <a:srgbClr val="000000"/>
                      </a:solidFill>
                      <a:prstDash val="solid"/>
                    </a:lnT>
                    <a:lnB w="533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65"/>
                        </a:lnSpc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10010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5333">
                      <a:solidFill>
                        <a:srgbClr val="000000"/>
                      </a:solidFill>
                      <a:prstDash val="solid"/>
                    </a:lnR>
                    <a:lnT w="5333">
                      <a:solidFill>
                        <a:srgbClr val="000000"/>
                      </a:solidFill>
                      <a:prstDash val="solid"/>
                    </a:lnT>
                    <a:lnB w="533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65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y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3">
                      <a:solidFill>
                        <a:srgbClr val="000000"/>
                      </a:solidFill>
                      <a:prstDash val="solid"/>
                    </a:lnL>
                    <a:lnR w="5333">
                      <a:solidFill>
                        <a:srgbClr val="000000"/>
                      </a:solidFill>
                      <a:prstDash val="solid"/>
                    </a:lnR>
                    <a:lnT w="5333">
                      <a:solidFill>
                        <a:srgbClr val="000000"/>
                      </a:solidFill>
                      <a:prstDash val="solid"/>
                    </a:lnT>
                    <a:lnB w="533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65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11101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3">
                      <a:solidFill>
                        <a:srgbClr val="000000"/>
                      </a:solidFill>
                      <a:prstDash val="solid"/>
                    </a:lnL>
                    <a:lnR w="5334">
                      <a:solidFill>
                        <a:srgbClr val="000000"/>
                      </a:solidFill>
                      <a:prstDash val="solid"/>
                    </a:lnR>
                    <a:lnT w="5333">
                      <a:solidFill>
                        <a:srgbClr val="000000"/>
                      </a:solidFill>
                      <a:prstDash val="solid"/>
                    </a:lnT>
                    <a:lnB w="5333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6317">
                <a:tc>
                  <a:txBody>
                    <a:bodyPr/>
                    <a:lstStyle/>
                    <a:p>
                      <a:pPr marL="61594">
                        <a:lnSpc>
                          <a:spcPts val="127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h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5333">
                      <a:solidFill>
                        <a:srgbClr val="000000"/>
                      </a:solidFill>
                      <a:prstDash val="solid"/>
                    </a:lnT>
                    <a:lnB w="609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70"/>
                        </a:lnSpc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10011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5333">
                      <a:solidFill>
                        <a:srgbClr val="000000"/>
                      </a:solidFill>
                      <a:prstDash val="solid"/>
                    </a:lnR>
                    <a:lnT w="5333">
                      <a:solidFill>
                        <a:srgbClr val="000000"/>
                      </a:solidFill>
                      <a:prstDash val="solid"/>
                    </a:lnT>
                    <a:lnB w="609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3">
                      <a:solidFill>
                        <a:srgbClr val="000000"/>
                      </a:solidFill>
                      <a:prstDash val="solid"/>
                    </a:lnL>
                    <a:lnR w="5333">
                      <a:solidFill>
                        <a:srgbClr val="000000"/>
                      </a:solidFill>
                      <a:prstDash val="solid"/>
                    </a:lnR>
                    <a:lnT w="5333">
                      <a:solidFill>
                        <a:srgbClr val="000000"/>
                      </a:solidFill>
                      <a:prstDash val="solid"/>
                    </a:lnT>
                    <a:lnB w="609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3">
                      <a:solidFill>
                        <a:srgbClr val="000000"/>
                      </a:solidFill>
                      <a:prstDash val="solid"/>
                    </a:lnL>
                    <a:lnR w="5334">
                      <a:solidFill>
                        <a:srgbClr val="000000"/>
                      </a:solidFill>
                      <a:prstDash val="solid"/>
                    </a:lnR>
                    <a:lnT w="5333">
                      <a:solidFill>
                        <a:srgbClr val="000000"/>
                      </a:solidFill>
                      <a:prstDash val="solid"/>
                    </a:lnT>
                    <a:lnB w="609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1675024" y="7907019"/>
            <a:ext cx="310533" cy="213607"/>
          </a:xfrm>
          <a:custGeom>
            <a:avLst/>
            <a:gdLst/>
            <a:ahLst/>
            <a:cxnLst/>
            <a:rect l="l" t="t" r="r" b="b"/>
            <a:pathLst>
              <a:path w="319405" h="219709">
                <a:moveTo>
                  <a:pt x="0" y="219455"/>
                </a:moveTo>
                <a:lnTo>
                  <a:pt x="319278" y="219455"/>
                </a:lnTo>
                <a:lnTo>
                  <a:pt x="319278" y="0"/>
                </a:lnTo>
                <a:lnTo>
                  <a:pt x="0" y="0"/>
                </a:lnTo>
                <a:lnTo>
                  <a:pt x="0" y="219455"/>
                </a:lnTo>
                <a:close/>
              </a:path>
            </a:pathLst>
          </a:custGeom>
          <a:solidFill>
            <a:srgbClr val="00808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/>
          <p:nvPr/>
        </p:nvSpPr>
        <p:spPr>
          <a:xfrm>
            <a:off x="2295101" y="7907019"/>
            <a:ext cx="517349" cy="213607"/>
          </a:xfrm>
          <a:custGeom>
            <a:avLst/>
            <a:gdLst/>
            <a:ahLst/>
            <a:cxnLst/>
            <a:rect l="l" t="t" r="r" b="b"/>
            <a:pathLst>
              <a:path w="532130" h="219709">
                <a:moveTo>
                  <a:pt x="0" y="219455"/>
                </a:moveTo>
                <a:lnTo>
                  <a:pt x="531876" y="219455"/>
                </a:lnTo>
                <a:lnTo>
                  <a:pt x="531876" y="0"/>
                </a:lnTo>
                <a:lnTo>
                  <a:pt x="0" y="0"/>
                </a:lnTo>
                <a:lnTo>
                  <a:pt x="0" y="219455"/>
                </a:lnTo>
                <a:close/>
              </a:path>
            </a:pathLst>
          </a:custGeom>
          <a:solidFill>
            <a:srgbClr val="00808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/>
          <p:nvPr/>
        </p:nvSpPr>
        <p:spPr>
          <a:xfrm>
            <a:off x="3122612" y="7907019"/>
            <a:ext cx="310533" cy="213607"/>
          </a:xfrm>
          <a:custGeom>
            <a:avLst/>
            <a:gdLst/>
            <a:ahLst/>
            <a:cxnLst/>
            <a:rect l="l" t="t" r="r" b="b"/>
            <a:pathLst>
              <a:path w="319404" h="219709">
                <a:moveTo>
                  <a:pt x="0" y="219455"/>
                </a:moveTo>
                <a:lnTo>
                  <a:pt x="319278" y="219455"/>
                </a:lnTo>
                <a:lnTo>
                  <a:pt x="319278" y="0"/>
                </a:lnTo>
                <a:lnTo>
                  <a:pt x="0" y="0"/>
                </a:lnTo>
                <a:lnTo>
                  <a:pt x="0" y="219455"/>
                </a:lnTo>
                <a:close/>
              </a:path>
            </a:pathLst>
          </a:custGeom>
          <a:solidFill>
            <a:srgbClr val="00808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" name="object 8"/>
          <p:cNvSpPr/>
          <p:nvPr/>
        </p:nvSpPr>
        <p:spPr>
          <a:xfrm>
            <a:off x="3846406" y="7907019"/>
            <a:ext cx="413632" cy="213607"/>
          </a:xfrm>
          <a:custGeom>
            <a:avLst/>
            <a:gdLst/>
            <a:ahLst/>
            <a:cxnLst/>
            <a:rect l="l" t="t" r="r" b="b"/>
            <a:pathLst>
              <a:path w="425450" h="219709">
                <a:moveTo>
                  <a:pt x="0" y="219455"/>
                </a:moveTo>
                <a:lnTo>
                  <a:pt x="425196" y="219455"/>
                </a:lnTo>
                <a:lnTo>
                  <a:pt x="425196" y="0"/>
                </a:lnTo>
                <a:lnTo>
                  <a:pt x="0" y="0"/>
                </a:lnTo>
                <a:lnTo>
                  <a:pt x="0" y="219455"/>
                </a:lnTo>
                <a:close/>
              </a:path>
            </a:pathLst>
          </a:custGeom>
          <a:solidFill>
            <a:srgbClr val="00808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" name="object 9"/>
          <p:cNvSpPr/>
          <p:nvPr/>
        </p:nvSpPr>
        <p:spPr>
          <a:xfrm>
            <a:off x="4673176" y="7907019"/>
            <a:ext cx="517349" cy="213607"/>
          </a:xfrm>
          <a:custGeom>
            <a:avLst/>
            <a:gdLst/>
            <a:ahLst/>
            <a:cxnLst/>
            <a:rect l="l" t="t" r="r" b="b"/>
            <a:pathLst>
              <a:path w="532129" h="219709">
                <a:moveTo>
                  <a:pt x="0" y="219455"/>
                </a:moveTo>
                <a:lnTo>
                  <a:pt x="531876" y="219455"/>
                </a:lnTo>
                <a:lnTo>
                  <a:pt x="531876" y="0"/>
                </a:lnTo>
                <a:lnTo>
                  <a:pt x="0" y="0"/>
                </a:lnTo>
                <a:lnTo>
                  <a:pt x="0" y="219455"/>
                </a:lnTo>
                <a:close/>
              </a:path>
            </a:pathLst>
          </a:custGeom>
          <a:solidFill>
            <a:srgbClr val="00808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" name="object 10"/>
          <p:cNvSpPr/>
          <p:nvPr/>
        </p:nvSpPr>
        <p:spPr>
          <a:xfrm>
            <a:off x="5603663" y="7907019"/>
            <a:ext cx="310533" cy="213607"/>
          </a:xfrm>
          <a:custGeom>
            <a:avLst/>
            <a:gdLst/>
            <a:ahLst/>
            <a:cxnLst/>
            <a:rect l="l" t="t" r="r" b="b"/>
            <a:pathLst>
              <a:path w="319404" h="219709">
                <a:moveTo>
                  <a:pt x="0" y="219455"/>
                </a:moveTo>
                <a:lnTo>
                  <a:pt x="319277" y="219455"/>
                </a:lnTo>
                <a:lnTo>
                  <a:pt x="319277" y="0"/>
                </a:lnTo>
                <a:lnTo>
                  <a:pt x="0" y="0"/>
                </a:lnTo>
                <a:lnTo>
                  <a:pt x="0" y="219455"/>
                </a:lnTo>
                <a:close/>
              </a:path>
            </a:pathLst>
          </a:custGeom>
          <a:solidFill>
            <a:srgbClr val="00808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" name="object 11"/>
          <p:cNvSpPr/>
          <p:nvPr/>
        </p:nvSpPr>
        <p:spPr>
          <a:xfrm>
            <a:off x="1299421" y="7582535"/>
            <a:ext cx="4957410" cy="0"/>
          </a:xfrm>
          <a:custGeom>
            <a:avLst/>
            <a:gdLst/>
            <a:ahLst/>
            <a:cxnLst/>
            <a:rect l="l" t="t" r="r" b="b"/>
            <a:pathLst>
              <a:path w="5099050">
                <a:moveTo>
                  <a:pt x="0" y="0"/>
                </a:moveTo>
                <a:lnTo>
                  <a:pt x="5098542" y="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" name="object 12"/>
          <p:cNvSpPr/>
          <p:nvPr/>
        </p:nvSpPr>
        <p:spPr>
          <a:xfrm>
            <a:off x="1302014" y="7579572"/>
            <a:ext cx="0" cy="1134710"/>
          </a:xfrm>
          <a:custGeom>
            <a:avLst/>
            <a:gdLst/>
            <a:ahLst/>
            <a:cxnLst/>
            <a:rect l="l" t="t" r="r" b="b"/>
            <a:pathLst>
              <a:path h="1167129">
                <a:moveTo>
                  <a:pt x="0" y="0"/>
                </a:moveTo>
                <a:lnTo>
                  <a:pt x="0" y="1166622"/>
                </a:lnTo>
              </a:path>
            </a:pathLst>
          </a:custGeom>
          <a:ln w="53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" name="object 13"/>
          <p:cNvSpPr/>
          <p:nvPr/>
        </p:nvSpPr>
        <p:spPr>
          <a:xfrm>
            <a:off x="1299421" y="8711194"/>
            <a:ext cx="4951236" cy="0"/>
          </a:xfrm>
          <a:custGeom>
            <a:avLst/>
            <a:gdLst/>
            <a:ahLst/>
            <a:cxnLst/>
            <a:rect l="l" t="t" r="r" b="b"/>
            <a:pathLst>
              <a:path w="5092700">
                <a:moveTo>
                  <a:pt x="0" y="0"/>
                </a:moveTo>
                <a:lnTo>
                  <a:pt x="5092446" y="0"/>
                </a:lnTo>
              </a:path>
            </a:pathLst>
          </a:custGeom>
          <a:ln w="53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" name="object 14"/>
          <p:cNvSpPr/>
          <p:nvPr/>
        </p:nvSpPr>
        <p:spPr>
          <a:xfrm>
            <a:off x="6253373" y="7579572"/>
            <a:ext cx="0" cy="1134710"/>
          </a:xfrm>
          <a:custGeom>
            <a:avLst/>
            <a:gdLst/>
            <a:ahLst/>
            <a:cxnLst/>
            <a:rect l="l" t="t" r="r" b="b"/>
            <a:pathLst>
              <a:path h="1167129">
                <a:moveTo>
                  <a:pt x="0" y="0"/>
                </a:moveTo>
                <a:lnTo>
                  <a:pt x="0" y="1166622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" name="object 15"/>
          <p:cNvSpPr txBox="1"/>
          <p:nvPr/>
        </p:nvSpPr>
        <p:spPr>
          <a:xfrm>
            <a:off x="1352267" y="2123086"/>
            <a:ext cx="4853076" cy="73411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84739"/>
            <a:r>
              <a:rPr sz="1069" b="1" spc="10" dirty="0">
                <a:latin typeface="Times New Roman"/>
                <a:cs typeface="Times New Roman"/>
              </a:rPr>
              <a:t>Table 2: </a:t>
            </a:r>
            <a:r>
              <a:rPr sz="1069" spc="10" dirty="0">
                <a:latin typeface="Times New Roman"/>
                <a:cs typeface="Times New Roman"/>
              </a:rPr>
              <a:t>Hoffman </a:t>
            </a:r>
            <a:r>
              <a:rPr sz="1069" spc="15" dirty="0">
                <a:latin typeface="Times New Roman"/>
                <a:cs typeface="Times New Roman"/>
              </a:rPr>
              <a:t>code</a:t>
            </a:r>
            <a:r>
              <a:rPr sz="1069" spc="-6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table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29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400"/>
              </a:lnSpc>
              <a:spcBef>
                <a:spcPts val="5"/>
              </a:spcBef>
            </a:pP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know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0" dirty="0">
                <a:latin typeface="Times New Roman"/>
                <a:cs typeface="Times New Roman"/>
              </a:rPr>
              <a:t>every </a:t>
            </a:r>
            <a:r>
              <a:rPr sz="1069" spc="5" dirty="0">
                <a:latin typeface="Times New Roman"/>
                <a:cs typeface="Times New Roman"/>
              </a:rPr>
              <a:t>character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5" dirty="0">
                <a:latin typeface="Times New Roman"/>
                <a:cs typeface="Times New Roman"/>
              </a:rPr>
              <a:t>stored in </a:t>
            </a:r>
            <a:r>
              <a:rPr sz="1069" spc="10" dirty="0">
                <a:latin typeface="Times New Roman"/>
                <a:cs typeface="Times New Roman"/>
              </a:rPr>
              <a:t>the computer </a:t>
            </a:r>
            <a:r>
              <a:rPr sz="1069" spc="5" dirty="0">
                <a:latin typeface="Times New Roman"/>
                <a:cs typeface="Times New Roman"/>
              </a:rPr>
              <a:t>in binary format. </a:t>
            </a:r>
            <a:r>
              <a:rPr sz="1069" spc="10" dirty="0">
                <a:latin typeface="Times New Roman"/>
                <a:cs typeface="Times New Roman"/>
              </a:rPr>
              <a:t>Each  </a:t>
            </a:r>
            <a:r>
              <a:rPr sz="1069" spc="5" dirty="0">
                <a:latin typeface="Times New Roman"/>
                <a:cs typeface="Times New Roman"/>
              </a:rPr>
              <a:t>character </a:t>
            </a:r>
            <a:r>
              <a:rPr sz="1069" spc="10" dirty="0">
                <a:latin typeface="Times New Roman"/>
                <a:cs typeface="Times New Roman"/>
              </a:rPr>
              <a:t>has a </a:t>
            </a:r>
            <a:r>
              <a:rPr sz="1069" spc="5" dirty="0">
                <a:latin typeface="Times New Roman"/>
                <a:cs typeface="Times New Roman"/>
              </a:rPr>
              <a:t>code, called </a:t>
            </a:r>
            <a:r>
              <a:rPr sz="1069" spc="10" dirty="0">
                <a:latin typeface="Times New Roman"/>
                <a:cs typeface="Times New Roman"/>
              </a:rPr>
              <a:t>ASCII </a:t>
            </a:r>
            <a:r>
              <a:rPr sz="1069" spc="5" dirty="0">
                <a:latin typeface="Times New Roman"/>
                <a:cs typeface="Times New Roman"/>
              </a:rPr>
              <a:t>code.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ASCII code of a </a:t>
            </a:r>
            <a:r>
              <a:rPr sz="1069" spc="5" dirty="0">
                <a:latin typeface="Times New Roman"/>
                <a:cs typeface="Times New Roman"/>
              </a:rPr>
              <a:t>character consists </a:t>
            </a:r>
            <a:r>
              <a:rPr sz="1069" spc="10" dirty="0">
                <a:latin typeface="Times New Roman"/>
                <a:cs typeface="Times New Roman"/>
              </a:rPr>
              <a:t>of  </a:t>
            </a:r>
            <a:r>
              <a:rPr sz="1069" spc="5" dirty="0">
                <a:latin typeface="Times New Roman"/>
                <a:cs typeface="Times New Roman"/>
              </a:rPr>
              <a:t>ones </a:t>
            </a:r>
            <a:r>
              <a:rPr sz="1069" spc="10" dirty="0">
                <a:latin typeface="Times New Roman"/>
                <a:cs typeface="Times New Roman"/>
              </a:rPr>
              <a:t>and zeros </a:t>
            </a:r>
            <a:r>
              <a:rPr sz="1069" spc="5" dirty="0">
                <a:latin typeface="Times New Roman"/>
                <a:cs typeface="Times New Roman"/>
              </a:rPr>
              <a:t>i.e. it is in binary form. </a:t>
            </a:r>
            <a:r>
              <a:rPr sz="1069" spc="10" dirty="0">
                <a:latin typeface="Times New Roman"/>
                <a:cs typeface="Times New Roman"/>
              </a:rPr>
              <a:t>ASCII code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eight </a:t>
            </a:r>
            <a:r>
              <a:rPr sz="1069" spc="5" dirty="0">
                <a:latin typeface="Times New Roman"/>
                <a:cs typeface="Times New Roman"/>
              </a:rPr>
              <a:t>bits. </a:t>
            </a:r>
            <a:r>
              <a:rPr sz="1069" spc="10" dirty="0">
                <a:latin typeface="Times New Roman"/>
                <a:cs typeface="Times New Roman"/>
              </a:rPr>
              <a:t>Normally, </a:t>
            </a:r>
            <a:r>
              <a:rPr sz="1069" spc="15" dirty="0">
                <a:latin typeface="Times New Roman"/>
                <a:cs typeface="Times New Roman"/>
              </a:rPr>
              <a:t>we  </a:t>
            </a:r>
            <a:r>
              <a:rPr sz="1069" spc="10" dirty="0">
                <a:latin typeface="Times New Roman"/>
                <a:cs typeface="Times New Roman"/>
              </a:rPr>
              <a:t>remember the decimal </a:t>
            </a:r>
            <a:r>
              <a:rPr sz="1069" spc="5" dirty="0">
                <a:latin typeface="Times New Roman"/>
                <a:cs typeface="Times New Roman"/>
              </a:rPr>
              <a:t>value of the characters. </a:t>
            </a:r>
            <a:r>
              <a:rPr sz="1069" spc="10" dirty="0">
                <a:latin typeface="Times New Roman"/>
                <a:cs typeface="Times New Roman"/>
              </a:rPr>
              <a:t>For example, </a:t>
            </a:r>
            <a:r>
              <a:rPr sz="1069" spc="5" dirty="0">
                <a:latin typeface="Times New Roman"/>
                <a:cs typeface="Times New Roman"/>
              </a:rPr>
              <a:t>letter </a:t>
            </a:r>
            <a:r>
              <a:rPr sz="1069" spc="10" dirty="0">
                <a:latin typeface="Times New Roman"/>
                <a:cs typeface="Times New Roman"/>
              </a:rPr>
              <a:t>‘A’ has decimal  value </a:t>
            </a:r>
            <a:r>
              <a:rPr sz="1069" spc="5" dirty="0">
                <a:latin typeface="Times New Roman"/>
                <a:cs typeface="Times New Roman"/>
              </a:rPr>
              <a:t>65.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can </a:t>
            </a:r>
            <a:r>
              <a:rPr sz="1069" spc="5" dirty="0">
                <a:latin typeface="Times New Roman"/>
                <a:cs typeface="Times New Roman"/>
              </a:rPr>
              <a:t>easily </a:t>
            </a:r>
            <a:r>
              <a:rPr sz="1069" spc="10" dirty="0">
                <a:latin typeface="Times New Roman"/>
                <a:cs typeface="Times New Roman"/>
              </a:rPr>
              <a:t>convert the </a:t>
            </a:r>
            <a:r>
              <a:rPr sz="1069" spc="5" dirty="0">
                <a:latin typeface="Times New Roman"/>
                <a:cs typeface="Times New Roman"/>
              </a:rPr>
              <a:t>decimal </a:t>
            </a:r>
            <a:r>
              <a:rPr sz="1069" spc="10" dirty="0">
                <a:latin typeface="Times New Roman"/>
                <a:cs typeface="Times New Roman"/>
              </a:rPr>
              <a:t>value </a:t>
            </a:r>
            <a:r>
              <a:rPr sz="1069" spc="5" dirty="0">
                <a:latin typeface="Times New Roman"/>
                <a:cs typeface="Times New Roman"/>
              </a:rPr>
              <a:t>into binary </a:t>
            </a:r>
            <a:r>
              <a:rPr sz="1069" spc="10" dirty="0">
                <a:latin typeface="Times New Roman"/>
                <a:cs typeface="Times New Roman"/>
              </a:rPr>
              <a:t>one </a:t>
            </a:r>
            <a:r>
              <a:rPr sz="1069" spc="5" dirty="0">
                <a:latin typeface="Times New Roman"/>
                <a:cs typeface="Times New Roman"/>
              </a:rPr>
              <a:t>in bit pattern. </a:t>
            </a:r>
            <a:r>
              <a:rPr sz="1069" spc="19" dirty="0">
                <a:latin typeface="Times New Roman"/>
                <a:cs typeface="Times New Roman"/>
              </a:rPr>
              <a:t>We  </a:t>
            </a:r>
            <a:r>
              <a:rPr sz="1069" spc="10" dirty="0">
                <a:latin typeface="Times New Roman"/>
                <a:cs typeface="Times New Roman"/>
              </a:rPr>
              <a:t>need not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remember </a:t>
            </a:r>
            <a:r>
              <a:rPr sz="1069" spc="5" dirty="0">
                <a:latin typeface="Times New Roman"/>
                <a:cs typeface="Times New Roman"/>
              </a:rPr>
              <a:t>these values. </a:t>
            </a:r>
            <a:r>
              <a:rPr sz="1069" spc="10" dirty="0">
                <a:latin typeface="Times New Roman"/>
                <a:cs typeface="Times New Roman"/>
              </a:rPr>
              <a:t>ASCII </a:t>
            </a:r>
            <a:r>
              <a:rPr sz="1069" spc="5" dirty="0">
                <a:latin typeface="Times New Roman"/>
                <a:cs typeface="Times New Roman"/>
              </a:rPr>
              <a:t>value of </a:t>
            </a:r>
            <a:r>
              <a:rPr sz="1069" spc="10" dirty="0">
                <a:latin typeface="Times New Roman"/>
                <a:cs typeface="Times New Roman"/>
              </a:rPr>
              <a:t>any character can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found </a:t>
            </a:r>
            <a:r>
              <a:rPr sz="1069" spc="10" dirty="0">
                <a:latin typeface="Times New Roman"/>
                <a:cs typeface="Times New Roman"/>
              </a:rPr>
              <a:t>from 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ASCII </a:t>
            </a:r>
            <a:r>
              <a:rPr sz="1069" spc="5" dirty="0">
                <a:latin typeface="Times New Roman"/>
                <a:cs typeface="Times New Roman"/>
              </a:rPr>
              <a:t>table.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ASCII code </a:t>
            </a:r>
            <a:r>
              <a:rPr sz="1069" spc="5" dirty="0">
                <a:latin typeface="Times New Roman"/>
                <a:cs typeface="Times New Roman"/>
              </a:rPr>
              <a:t>of each character is represented in eight bits </a:t>
            </a:r>
            <a:r>
              <a:rPr sz="1069" spc="10" dirty="0">
                <a:latin typeface="Times New Roman"/>
                <a:cs typeface="Times New Roman"/>
              </a:rPr>
              <a:t>with </a:t>
            </a:r>
            <a:r>
              <a:rPr sz="1069" spc="28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different </a:t>
            </a:r>
            <a:r>
              <a:rPr sz="1069" spc="10" dirty="0">
                <a:latin typeface="Times New Roman"/>
                <a:cs typeface="Times New Roman"/>
              </a:rPr>
              <a:t>bit</a:t>
            </a:r>
            <a:r>
              <a:rPr sz="1069" spc="-6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patterns.</a:t>
            </a:r>
            <a:endParaRPr sz="1069">
              <a:latin typeface="Times New Roman"/>
              <a:cs typeface="Times New Roman"/>
            </a:endParaRPr>
          </a:p>
          <a:p>
            <a:pPr marL="12347" marR="5556" algn="just">
              <a:lnSpc>
                <a:spcPts val="1264"/>
              </a:lnSpc>
              <a:spcBef>
                <a:spcPts val="34"/>
              </a:spcBef>
            </a:pPr>
            <a:r>
              <a:rPr sz="1069" spc="10" dirty="0">
                <a:latin typeface="Times New Roman"/>
                <a:cs typeface="Times New Roman"/>
              </a:rPr>
              <a:t>Here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example, we </a:t>
            </a:r>
            <a:r>
              <a:rPr sz="1069" spc="5" dirty="0">
                <a:latin typeface="Times New Roman"/>
                <a:cs typeface="Times New Roman"/>
              </a:rPr>
              <a:t>assign </a:t>
            </a:r>
            <a:r>
              <a:rPr sz="1069" spc="10" dirty="0">
                <a:latin typeface="Times New Roman"/>
                <a:cs typeface="Times New Roman"/>
              </a:rPr>
              <a:t>a code </a:t>
            </a:r>
            <a:r>
              <a:rPr sz="1069" spc="5" dirty="0">
                <a:latin typeface="Times New Roman"/>
                <a:cs typeface="Times New Roman"/>
              </a:rPr>
              <a:t>of our </a:t>
            </a:r>
            <a:r>
              <a:rPr sz="1069" spc="10" dirty="0">
                <a:latin typeface="Times New Roman"/>
                <a:cs typeface="Times New Roman"/>
              </a:rPr>
              <a:t>own </a:t>
            </a:r>
            <a:r>
              <a:rPr sz="1069" spc="5" dirty="0">
                <a:latin typeface="Times New Roman"/>
                <a:cs typeface="Times New Roman"/>
              </a:rPr>
              <a:t>(i.e. </a:t>
            </a:r>
            <a:r>
              <a:rPr sz="1069" spc="10" dirty="0">
                <a:latin typeface="Times New Roman"/>
                <a:cs typeface="Times New Roman"/>
              </a:rPr>
              <a:t>Hoffman code) </a:t>
            </a:r>
            <a:r>
              <a:rPr sz="1069" spc="5" dirty="0">
                <a:latin typeface="Times New Roman"/>
                <a:cs typeface="Times New Roman"/>
              </a:rPr>
              <a:t>to the letters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that</a:t>
            </a:r>
            <a:r>
              <a:rPr sz="1069" spc="16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are</a:t>
            </a:r>
            <a:r>
              <a:rPr sz="1069" spc="16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in</a:t>
            </a:r>
            <a:r>
              <a:rPr sz="1069" spc="16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17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message</a:t>
            </a:r>
            <a:r>
              <a:rPr sz="1069" spc="170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text.</a:t>
            </a:r>
            <a:r>
              <a:rPr sz="1069" spc="170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This</a:t>
            </a:r>
            <a:r>
              <a:rPr sz="1069" spc="17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code</a:t>
            </a:r>
            <a:r>
              <a:rPr sz="1069" spc="16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also</a:t>
            </a:r>
            <a:r>
              <a:rPr sz="1069" spc="16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consists</a:t>
            </a:r>
            <a:r>
              <a:rPr sz="1069" spc="170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of</a:t>
            </a:r>
            <a:r>
              <a:rPr sz="1069" spc="170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ones</a:t>
            </a:r>
            <a:r>
              <a:rPr sz="1069" spc="16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and</a:t>
            </a:r>
            <a:r>
              <a:rPr sz="1069" spc="17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zeros.</a:t>
            </a:r>
            <a:r>
              <a:rPr sz="1069" spc="16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16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above</a:t>
            </a:r>
            <a:endParaRPr sz="1069">
              <a:latin typeface="Times New Roman"/>
              <a:cs typeface="Times New Roman"/>
            </a:endParaRPr>
          </a:p>
          <a:p>
            <a:pPr marL="12347" marR="5556" algn="just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table shows the </a:t>
            </a:r>
            <a:r>
              <a:rPr sz="1069" spc="5" dirty="0">
                <a:latin typeface="Times New Roman"/>
                <a:cs typeface="Times New Roman"/>
              </a:rPr>
              <a:t>characters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their </a:t>
            </a:r>
            <a:r>
              <a:rPr sz="1069" spc="10" dirty="0">
                <a:latin typeface="Times New Roman"/>
                <a:cs typeface="Times New Roman"/>
              </a:rPr>
              <a:t>Hoffman code. </a:t>
            </a:r>
            <a:r>
              <a:rPr sz="1069" spc="15" dirty="0">
                <a:latin typeface="Times New Roman"/>
                <a:cs typeface="Times New Roman"/>
              </a:rPr>
              <a:t>Now we </a:t>
            </a:r>
            <a:r>
              <a:rPr sz="1069" spc="10" dirty="0">
                <a:latin typeface="Times New Roman"/>
                <a:cs typeface="Times New Roman"/>
              </a:rPr>
              <a:t>come back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the  message</a:t>
            </a:r>
            <a:r>
              <a:rPr sz="1069" spc="12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text</a:t>
            </a:r>
            <a:r>
              <a:rPr sz="1069" spc="111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from</a:t>
            </a:r>
            <a:r>
              <a:rPr sz="1069" spc="10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which</a:t>
            </a:r>
            <a:r>
              <a:rPr sz="1069" spc="12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we</a:t>
            </a:r>
            <a:r>
              <a:rPr sz="1069" spc="12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developed</a:t>
            </a:r>
            <a:r>
              <a:rPr sz="1069" spc="12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12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tree</a:t>
            </a:r>
            <a:r>
              <a:rPr sz="1069" spc="111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and</a:t>
            </a:r>
            <a:r>
              <a:rPr sz="1069" spc="12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assigned</a:t>
            </a:r>
            <a:r>
              <a:rPr sz="1069" spc="12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codes</a:t>
            </a:r>
            <a:r>
              <a:rPr sz="1069" spc="126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to</a:t>
            </a:r>
            <a:r>
              <a:rPr sz="1069" spc="12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the</a:t>
            </a:r>
            <a:r>
              <a:rPr sz="1069" spc="12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letters</a:t>
            </a:r>
            <a:r>
              <a:rPr sz="1069" spc="11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in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15"/>
              </a:lnSpc>
            </a:pPr>
            <a:r>
              <a:rPr sz="1069" spc="5" dirty="0">
                <a:latin typeface="Times New Roman"/>
                <a:cs typeface="Times New Roman"/>
              </a:rPr>
              <a:t>the</a:t>
            </a:r>
            <a:r>
              <a:rPr sz="1069" spc="-7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text.</a:t>
            </a: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300"/>
              </a:lnSpc>
              <a:spcBef>
                <a:spcPts val="10"/>
              </a:spcBef>
            </a:pPr>
            <a:r>
              <a:rPr sz="1069" spc="10" dirty="0">
                <a:latin typeface="Times New Roman"/>
                <a:cs typeface="Times New Roman"/>
              </a:rPr>
              <a:t>Look </a:t>
            </a:r>
            <a:r>
              <a:rPr sz="1069" spc="5" dirty="0">
                <a:latin typeface="Times New Roman"/>
                <a:cs typeface="Times New Roman"/>
              </a:rPr>
              <a:t>at the table (Table 2) </a:t>
            </a:r>
            <a:r>
              <a:rPr sz="1069" spc="10" dirty="0">
                <a:latin typeface="Times New Roman"/>
                <a:cs typeface="Times New Roman"/>
              </a:rPr>
              <a:t>shown </a:t>
            </a:r>
            <a:r>
              <a:rPr sz="1069" spc="5" dirty="0">
                <a:latin typeface="Times New Roman"/>
                <a:cs typeface="Times New Roman"/>
              </a:rPr>
              <a:t>above. </a:t>
            </a:r>
            <a:r>
              <a:rPr sz="1069" spc="10" dirty="0">
                <a:latin typeface="Times New Roman"/>
                <a:cs typeface="Times New Roman"/>
              </a:rPr>
              <a:t>Here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notice that the </a:t>
            </a:r>
            <a:r>
              <a:rPr sz="1069" spc="10" dirty="0">
                <a:latin typeface="Times New Roman"/>
                <a:cs typeface="Times New Roman"/>
              </a:rPr>
              <a:t>code </a:t>
            </a:r>
            <a:r>
              <a:rPr sz="1069" spc="5" dirty="0">
                <a:latin typeface="Times New Roman"/>
                <a:cs typeface="Times New Roman"/>
              </a:rPr>
              <a:t>of letters is </a:t>
            </a:r>
            <a:r>
              <a:rPr sz="1069" spc="10" dirty="0">
                <a:latin typeface="Times New Roman"/>
                <a:cs typeface="Times New Roman"/>
              </a:rPr>
              <a:t>of  </a:t>
            </a:r>
            <a:r>
              <a:rPr sz="1069" spc="5" dirty="0">
                <a:latin typeface="Times New Roman"/>
                <a:cs typeface="Times New Roman"/>
              </a:rPr>
              <a:t>variable </a:t>
            </a:r>
            <a:r>
              <a:rPr sz="1069" spc="10" dirty="0">
                <a:latin typeface="Times New Roman"/>
                <a:cs typeface="Times New Roman"/>
              </a:rPr>
              <a:t>length.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see </a:t>
            </a:r>
            <a:r>
              <a:rPr sz="1069" spc="5" dirty="0">
                <a:latin typeface="Times New Roman"/>
                <a:cs typeface="Times New Roman"/>
              </a:rPr>
              <a:t>that letters </a:t>
            </a:r>
            <a:r>
              <a:rPr sz="1069" spc="10" dirty="0">
                <a:latin typeface="Times New Roman"/>
                <a:cs typeface="Times New Roman"/>
              </a:rPr>
              <a:t>with </a:t>
            </a:r>
            <a:r>
              <a:rPr sz="1069" spc="5" dirty="0">
                <a:latin typeface="Times New Roman"/>
                <a:cs typeface="Times New Roman"/>
              </a:rPr>
              <a:t>higher frequency </a:t>
            </a:r>
            <a:r>
              <a:rPr sz="1069" spc="10" dirty="0">
                <a:latin typeface="Times New Roman"/>
                <a:cs typeface="Times New Roman"/>
              </a:rPr>
              <a:t>have </a:t>
            </a:r>
            <a:r>
              <a:rPr sz="1069" spc="5" dirty="0">
                <a:latin typeface="Times New Roman"/>
                <a:cs typeface="Times New Roman"/>
              </a:rPr>
              <a:t>shorter </a:t>
            </a:r>
            <a:r>
              <a:rPr sz="1069" spc="10" dirty="0">
                <a:latin typeface="Times New Roman"/>
                <a:cs typeface="Times New Roman"/>
              </a:rPr>
              <a:t>code. </a:t>
            </a:r>
            <a:r>
              <a:rPr sz="1069" spc="5" dirty="0">
                <a:latin typeface="Times New Roman"/>
                <a:cs typeface="Times New Roman"/>
              </a:rPr>
              <a:t>There </a:t>
            </a:r>
            <a:r>
              <a:rPr sz="1069" spc="10" dirty="0">
                <a:latin typeface="Times New Roman"/>
                <a:cs typeface="Times New Roman"/>
              </a:rPr>
              <a:t>are  some codes </a:t>
            </a:r>
            <a:r>
              <a:rPr sz="1069" spc="5" dirty="0">
                <a:latin typeface="Times New Roman"/>
                <a:cs typeface="Times New Roman"/>
              </a:rPr>
              <a:t>with </a:t>
            </a:r>
            <a:r>
              <a:rPr sz="1069" spc="10" dirty="0">
                <a:latin typeface="Times New Roman"/>
                <a:cs typeface="Times New Roman"/>
              </a:rPr>
              <a:t>a length </a:t>
            </a:r>
            <a:r>
              <a:rPr sz="1069" spc="5" dirty="0">
                <a:latin typeface="Times New Roman"/>
                <a:cs typeface="Times New Roman"/>
              </a:rPr>
              <a:t>five that </a:t>
            </a:r>
            <a:r>
              <a:rPr sz="1069" spc="10" dirty="0">
                <a:latin typeface="Times New Roman"/>
                <a:cs typeface="Times New Roman"/>
              </a:rPr>
              <a:t>are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codes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NL, </a:t>
            </a:r>
            <a:r>
              <a:rPr sz="1069" spc="5" dirty="0">
                <a:latin typeface="Times New Roman"/>
                <a:cs typeface="Times New Roman"/>
              </a:rPr>
              <a:t>b, g, h, </a:t>
            </a:r>
            <a:r>
              <a:rPr sz="1069" spc="10" dirty="0">
                <a:latin typeface="Times New Roman"/>
                <a:cs typeface="Times New Roman"/>
              </a:rPr>
              <a:t>v </a:t>
            </a:r>
            <a:r>
              <a:rPr sz="1069" spc="5" dirty="0">
                <a:latin typeface="Times New Roman"/>
                <a:cs typeface="Times New Roman"/>
              </a:rPr>
              <a:t>and </a:t>
            </a:r>
            <a:r>
              <a:rPr sz="1069" spc="15" dirty="0">
                <a:latin typeface="Times New Roman"/>
                <a:cs typeface="Times New Roman"/>
              </a:rPr>
              <a:t>y. </a:t>
            </a:r>
            <a:r>
              <a:rPr sz="1069" spc="5" dirty="0">
                <a:latin typeface="Times New Roman"/>
                <a:cs typeface="Times New Roman"/>
              </a:rPr>
              <a:t>Similarly </a:t>
            </a:r>
            <a:r>
              <a:rPr sz="1069" spc="10" dirty="0">
                <a:latin typeface="Times New Roman"/>
                <a:cs typeface="Times New Roman"/>
              </a:rPr>
              <a:t>we  </a:t>
            </a:r>
            <a:r>
              <a:rPr sz="1069" spc="5" dirty="0">
                <a:latin typeface="Times New Roman"/>
                <a:cs typeface="Times New Roman"/>
              </a:rPr>
              <a:t>see that the letters </a:t>
            </a:r>
            <a:r>
              <a:rPr sz="1069" spc="10" dirty="0">
                <a:latin typeface="Times New Roman"/>
                <a:cs typeface="Times New Roman"/>
              </a:rPr>
              <a:t>SP, </a:t>
            </a:r>
            <a:r>
              <a:rPr sz="1069" spc="5" dirty="0">
                <a:latin typeface="Times New Roman"/>
                <a:cs typeface="Times New Roman"/>
              </a:rPr>
              <a:t>d, i, </a:t>
            </a:r>
            <a:r>
              <a:rPr sz="1069" spc="10" dirty="0">
                <a:latin typeface="Times New Roman"/>
                <a:cs typeface="Times New Roman"/>
              </a:rPr>
              <a:t>n and s have codes </a:t>
            </a:r>
            <a:r>
              <a:rPr sz="1069" spc="5" dirty="0">
                <a:latin typeface="Times New Roman"/>
                <a:cs typeface="Times New Roman"/>
              </a:rPr>
              <a:t>of length four. </a:t>
            </a:r>
            <a:r>
              <a:rPr sz="1069" spc="10" dirty="0">
                <a:latin typeface="Times New Roman"/>
                <a:cs typeface="Times New Roman"/>
              </a:rPr>
              <a:t>The codes </a:t>
            </a:r>
            <a:r>
              <a:rPr sz="1069" spc="5" dirty="0">
                <a:latin typeface="Times New Roman"/>
                <a:cs typeface="Times New Roman"/>
              </a:rPr>
              <a:t>of the  </a:t>
            </a:r>
            <a:r>
              <a:rPr sz="1069" spc="10" dirty="0">
                <a:latin typeface="Times New Roman"/>
                <a:cs typeface="Times New Roman"/>
              </a:rPr>
              <a:t>remaining letters have </a:t>
            </a:r>
            <a:r>
              <a:rPr sz="1069" spc="5" dirty="0">
                <a:latin typeface="Times New Roman"/>
                <a:cs typeface="Times New Roman"/>
              </a:rPr>
              <a:t>length </a:t>
            </a:r>
            <a:r>
              <a:rPr sz="1069" spc="10" dirty="0">
                <a:latin typeface="Times New Roman"/>
                <a:cs typeface="Times New Roman"/>
              </a:rPr>
              <a:t>three. </a:t>
            </a:r>
            <a:r>
              <a:rPr sz="1069" spc="5" dirty="0">
                <a:latin typeface="Times New Roman"/>
                <a:cs typeface="Times New Roman"/>
              </a:rPr>
              <a:t>If </a:t>
            </a:r>
            <a:r>
              <a:rPr sz="1069" spc="10" dirty="0">
                <a:latin typeface="Times New Roman"/>
                <a:cs typeface="Times New Roman"/>
              </a:rPr>
              <a:t>we look at the frequency </a:t>
            </a:r>
            <a:r>
              <a:rPr sz="1069" spc="5" dirty="0">
                <a:latin typeface="Times New Roman"/>
                <a:cs typeface="Times New Roman"/>
              </a:rPr>
              <a:t>table </a:t>
            </a:r>
            <a:r>
              <a:rPr sz="1069" spc="10" dirty="0">
                <a:latin typeface="Times New Roman"/>
                <a:cs typeface="Times New Roman"/>
              </a:rPr>
              <a:t>(Table </a:t>
            </a:r>
            <a:r>
              <a:rPr sz="1069" spc="5" dirty="0">
                <a:latin typeface="Times New Roman"/>
                <a:cs typeface="Times New Roman"/>
              </a:rPr>
              <a:t>1) </a:t>
            </a:r>
            <a:r>
              <a:rPr sz="1069" spc="10" dirty="0">
                <a:latin typeface="Times New Roman"/>
                <a:cs typeface="Times New Roman"/>
              </a:rPr>
              <a:t>of  </a:t>
            </a:r>
            <a:r>
              <a:rPr sz="1069" spc="5" dirty="0">
                <a:latin typeface="Times New Roman"/>
                <a:cs typeface="Times New Roman"/>
              </a:rPr>
              <a:t>these letters,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see that the letters </a:t>
            </a:r>
            <a:r>
              <a:rPr sz="1069" spc="10" dirty="0">
                <a:latin typeface="Times New Roman"/>
                <a:cs typeface="Times New Roman"/>
              </a:rPr>
              <a:t>with some higher frequency </a:t>
            </a:r>
            <a:r>
              <a:rPr sz="1069" spc="5" dirty="0">
                <a:latin typeface="Times New Roman"/>
                <a:cs typeface="Times New Roman"/>
              </a:rPr>
              <a:t>like a, e, r,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t, </a:t>
            </a:r>
            <a:r>
              <a:rPr sz="1069" spc="10" dirty="0">
                <a:latin typeface="Times New Roman"/>
                <a:cs typeface="Times New Roman"/>
              </a:rPr>
              <a:t>have 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code </a:t>
            </a:r>
            <a:r>
              <a:rPr sz="1069" spc="5" dirty="0">
                <a:latin typeface="Times New Roman"/>
                <a:cs typeface="Times New Roman"/>
              </a:rPr>
              <a:t>of shorter </a:t>
            </a:r>
            <a:r>
              <a:rPr sz="1069" spc="10" dirty="0">
                <a:latin typeface="Times New Roman"/>
                <a:cs typeface="Times New Roman"/>
              </a:rPr>
              <a:t>length, </a:t>
            </a:r>
            <a:r>
              <a:rPr sz="1069" spc="5" dirty="0">
                <a:latin typeface="Times New Roman"/>
                <a:cs typeface="Times New Roman"/>
              </a:rPr>
              <a:t>whereas the letters of </a:t>
            </a:r>
            <a:r>
              <a:rPr sz="1069" spc="10" dirty="0">
                <a:latin typeface="Times New Roman"/>
                <a:cs typeface="Times New Roman"/>
              </a:rPr>
              <a:t>lower </a:t>
            </a:r>
            <a:r>
              <a:rPr sz="1069" spc="5" dirty="0">
                <a:latin typeface="Times New Roman"/>
                <a:cs typeface="Times New Roman"/>
              </a:rPr>
              <a:t>frequency (like </a:t>
            </a:r>
            <a:r>
              <a:rPr sz="1069" spc="10" dirty="0">
                <a:latin typeface="Times New Roman"/>
                <a:cs typeface="Times New Roman"/>
              </a:rPr>
              <a:t>NL, </a:t>
            </a:r>
            <a:r>
              <a:rPr sz="1069" spc="5" dirty="0">
                <a:latin typeface="Times New Roman"/>
                <a:cs typeface="Times New Roman"/>
              </a:rPr>
              <a:t>b, g, h, </a:t>
            </a:r>
            <a:r>
              <a:rPr sz="1069" spc="10" dirty="0">
                <a:latin typeface="Times New Roman"/>
                <a:cs typeface="Times New Roman"/>
              </a:rPr>
              <a:t>v  and y) have codes </a:t>
            </a:r>
            <a:r>
              <a:rPr sz="1069" spc="5" dirty="0">
                <a:latin typeface="Times New Roman"/>
                <a:cs typeface="Times New Roman"/>
              </a:rPr>
              <a:t>of larger</a:t>
            </a:r>
            <a:r>
              <a:rPr sz="1069" spc="-4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length.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49"/>
              </a:lnSpc>
            </a:pPr>
            <a:r>
              <a:rPr sz="1069" spc="19" dirty="0">
                <a:latin typeface="Times New Roman"/>
                <a:cs typeface="Times New Roman"/>
              </a:rPr>
              <a:t>We</a:t>
            </a:r>
            <a:r>
              <a:rPr sz="1069" spc="4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see</a:t>
            </a:r>
            <a:r>
              <a:rPr sz="1069" spc="4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in</a:t>
            </a:r>
            <a:r>
              <a:rPr sz="1069" spc="5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4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table</a:t>
            </a:r>
            <a:r>
              <a:rPr sz="1069" spc="5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of</a:t>
            </a:r>
            <a:r>
              <a:rPr sz="1069" spc="5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4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Hoffman</a:t>
            </a:r>
            <a:r>
              <a:rPr sz="1069" spc="4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codes</a:t>
            </a:r>
            <a:r>
              <a:rPr sz="1069" spc="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of</a:t>
            </a:r>
            <a:r>
              <a:rPr sz="1069" spc="4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4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letters</a:t>
            </a:r>
            <a:r>
              <a:rPr sz="1069" spc="4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that</a:t>
            </a:r>
            <a:r>
              <a:rPr sz="1069" spc="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there</a:t>
            </a:r>
            <a:r>
              <a:rPr sz="1069" spc="5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will</a:t>
            </a:r>
            <a:r>
              <a:rPr sz="1069" spc="49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be</a:t>
            </a:r>
            <a:r>
              <a:rPr sz="1069" spc="49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need</a:t>
            </a:r>
            <a:r>
              <a:rPr sz="1069" spc="4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of</a:t>
            </a:r>
            <a:r>
              <a:rPr sz="1069" spc="5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5,</a:t>
            </a:r>
            <a:r>
              <a:rPr sz="1069" spc="5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4</a:t>
            </a:r>
            <a:endParaRPr sz="1069">
              <a:latin typeface="Times New Roman"/>
              <a:cs typeface="Times New Roman"/>
            </a:endParaRPr>
          </a:p>
          <a:p>
            <a:pPr marL="12347" marR="6173" algn="just">
              <a:lnSpc>
                <a:spcPct val="98300"/>
              </a:lnSpc>
              <a:spcBef>
                <a:spcPts val="10"/>
              </a:spcBef>
            </a:pPr>
            <a:r>
              <a:rPr sz="1069" spc="5" dirty="0">
                <a:latin typeface="Times New Roman"/>
                <a:cs typeface="Times New Roman"/>
              </a:rPr>
              <a:t>or in </a:t>
            </a:r>
            <a:r>
              <a:rPr sz="1069" spc="10" dirty="0">
                <a:latin typeface="Times New Roman"/>
                <a:cs typeface="Times New Roman"/>
              </a:rPr>
              <a:t>some codes </a:t>
            </a:r>
            <a:r>
              <a:rPr sz="1069" spc="5" dirty="0">
                <a:latin typeface="Times New Roman"/>
                <a:cs typeface="Times New Roman"/>
              </a:rPr>
              <a:t>only </a:t>
            </a:r>
            <a:r>
              <a:rPr sz="1069" spc="10" dirty="0">
                <a:latin typeface="Times New Roman"/>
                <a:cs typeface="Times New Roman"/>
              </a:rPr>
              <a:t>3 </a:t>
            </a:r>
            <a:r>
              <a:rPr sz="1069" spc="5" dirty="0">
                <a:latin typeface="Times New Roman"/>
                <a:cs typeface="Times New Roman"/>
              </a:rPr>
              <a:t>bits to represent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character, </a:t>
            </a:r>
            <a:r>
              <a:rPr sz="1069" spc="10" dirty="0">
                <a:latin typeface="Times New Roman"/>
                <a:cs typeface="Times New Roman"/>
              </a:rPr>
              <a:t>whereas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ASCII </a:t>
            </a:r>
            <a:r>
              <a:rPr sz="1069" spc="5" dirty="0">
                <a:latin typeface="Times New Roman"/>
                <a:cs typeface="Times New Roman"/>
              </a:rPr>
              <a:t>code,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15" dirty="0">
                <a:latin typeface="Times New Roman"/>
                <a:cs typeface="Times New Roman"/>
              </a:rPr>
              <a:t>need  </a:t>
            </a:r>
            <a:r>
              <a:rPr sz="1069" spc="10" dirty="0">
                <a:latin typeface="Times New Roman"/>
                <a:cs typeface="Times New Roman"/>
              </a:rPr>
              <a:t>8 </a:t>
            </a:r>
            <a:r>
              <a:rPr sz="1069" spc="5" dirty="0">
                <a:latin typeface="Times New Roman"/>
                <a:cs typeface="Times New Roman"/>
              </a:rPr>
              <a:t>bits for each character. </a:t>
            </a: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replace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letters 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text </a:t>
            </a:r>
            <a:r>
              <a:rPr sz="1069" spc="10" dirty="0">
                <a:latin typeface="Times New Roman"/>
                <a:cs typeface="Times New Roman"/>
              </a:rPr>
              <a:t>message with these </a:t>
            </a:r>
            <a:r>
              <a:rPr sz="1069" spc="28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codes. In </a:t>
            </a:r>
            <a:r>
              <a:rPr sz="1069" spc="10" dirty="0">
                <a:latin typeface="Times New Roman"/>
                <a:cs typeface="Times New Roman"/>
              </a:rPr>
              <a:t>the code format </a:t>
            </a:r>
            <a:r>
              <a:rPr sz="1069" spc="5" dirty="0">
                <a:latin typeface="Times New Roman"/>
                <a:cs typeface="Times New Roman"/>
              </a:rPr>
              <a:t>i.e. in </a:t>
            </a:r>
            <a:r>
              <a:rPr sz="1069" spc="10" dirty="0">
                <a:latin typeface="Times New Roman"/>
                <a:cs typeface="Times New Roman"/>
              </a:rPr>
              <a:t>the form </a:t>
            </a:r>
            <a:r>
              <a:rPr sz="1069" spc="5" dirty="0">
                <a:latin typeface="Times New Roman"/>
                <a:cs typeface="Times New Roman"/>
              </a:rPr>
              <a:t>of ones and zeros, </a:t>
            </a:r>
            <a:r>
              <a:rPr sz="1069" spc="10" dirty="0">
                <a:latin typeface="Times New Roman"/>
                <a:cs typeface="Times New Roman"/>
              </a:rPr>
              <a:t>the message becomes </a:t>
            </a:r>
            <a:r>
              <a:rPr sz="1069" spc="5" dirty="0">
                <a:latin typeface="Times New Roman"/>
                <a:cs typeface="Times New Roman"/>
              </a:rPr>
              <a:t>as  under.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59"/>
              </a:lnSpc>
            </a:pPr>
            <a:r>
              <a:rPr sz="1069" spc="15" dirty="0">
                <a:latin typeface="Times New Roman"/>
                <a:cs typeface="Times New Roman"/>
              </a:rPr>
              <a:t>Our </a:t>
            </a:r>
            <a:r>
              <a:rPr sz="1069" spc="5" dirty="0">
                <a:latin typeface="Times New Roman"/>
                <a:cs typeface="Times New Roman"/>
              </a:rPr>
              <a:t>original </a:t>
            </a:r>
            <a:r>
              <a:rPr sz="1069" spc="10" dirty="0">
                <a:latin typeface="Times New Roman"/>
                <a:cs typeface="Times New Roman"/>
              </a:rPr>
              <a:t>message</a:t>
            </a:r>
            <a:r>
              <a:rPr sz="1069" spc="-78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was</a:t>
            </a:r>
            <a:endParaRPr sz="1069">
              <a:latin typeface="Times New Roman"/>
              <a:cs typeface="Times New Roman"/>
            </a:endParaRPr>
          </a:p>
          <a:p>
            <a:pPr marL="12347" marR="1816235" indent="1254449">
              <a:lnSpc>
                <a:spcPct val="196800"/>
              </a:lnSpc>
            </a:pPr>
            <a:r>
              <a:rPr sz="1069" spc="5" dirty="0">
                <a:latin typeface="Times New Roman"/>
                <a:cs typeface="Times New Roman"/>
              </a:rPr>
              <a:t>traversing </a:t>
            </a:r>
            <a:r>
              <a:rPr sz="1069" spc="10" dirty="0">
                <a:latin typeface="Times New Roman"/>
                <a:cs typeface="Times New Roman"/>
              </a:rPr>
              <a:t>threaded binary </a:t>
            </a:r>
            <a:r>
              <a:rPr sz="1069" spc="5" dirty="0">
                <a:latin typeface="Times New Roman"/>
                <a:cs typeface="Times New Roman"/>
              </a:rPr>
              <a:t>trees  </a:t>
            </a:r>
            <a:r>
              <a:rPr sz="1069" spc="10" dirty="0">
                <a:latin typeface="Times New Roman"/>
                <a:cs typeface="Times New Roman"/>
              </a:rPr>
              <a:t>The encoded form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 message </a:t>
            </a:r>
            <a:r>
              <a:rPr sz="1069" spc="5" dirty="0">
                <a:latin typeface="Times New Roman"/>
                <a:cs typeface="Times New Roman"/>
              </a:rPr>
              <a:t>is as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under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spcBef>
                <a:spcPts val="29"/>
              </a:spcBef>
            </a:pPr>
            <a:endParaRPr sz="1118">
              <a:latin typeface="Times New Roman"/>
              <a:cs typeface="Times New Roman"/>
            </a:endParaRPr>
          </a:p>
          <a:p>
            <a:pPr marR="250643" algn="ctr">
              <a:lnSpc>
                <a:spcPts val="1254"/>
              </a:lnSpc>
              <a:spcBef>
                <a:spcPts val="5"/>
              </a:spcBef>
              <a:tabLst>
                <a:tab pos="317934" algn="l"/>
                <a:tab pos="608087" algn="l"/>
                <a:tab pos="1018005" algn="l"/>
                <a:tab pos="1437184" algn="l"/>
                <a:tab pos="1742771" algn="l"/>
                <a:tab pos="2102067" algn="l"/>
                <a:tab pos="2505194" algn="l"/>
                <a:tab pos="2962031" algn="l"/>
                <a:tab pos="3346021" algn="l"/>
                <a:tab pos="4251669" algn="l"/>
              </a:tabLst>
            </a:pPr>
            <a:r>
              <a:rPr sz="1069" spc="5" dirty="0">
                <a:latin typeface="Times New Roman"/>
                <a:cs typeface="Times New Roman"/>
              </a:rPr>
              <a:t>t	r	</a:t>
            </a:r>
            <a:r>
              <a:rPr sz="1069" spc="10" dirty="0">
                <a:latin typeface="Times New Roman"/>
                <a:cs typeface="Times New Roman"/>
              </a:rPr>
              <a:t>a	v	e	</a:t>
            </a:r>
            <a:r>
              <a:rPr sz="1069" spc="5" dirty="0">
                <a:latin typeface="Times New Roman"/>
                <a:cs typeface="Times New Roman"/>
              </a:rPr>
              <a:t>r	</a:t>
            </a:r>
            <a:r>
              <a:rPr sz="1069" spc="10" dirty="0">
                <a:latin typeface="Times New Roman"/>
                <a:cs typeface="Times New Roman"/>
              </a:rPr>
              <a:t>s	</a:t>
            </a:r>
            <a:r>
              <a:rPr sz="1069" spc="5" dirty="0">
                <a:latin typeface="Times New Roman"/>
                <a:cs typeface="Times New Roman"/>
              </a:rPr>
              <a:t>i	</a:t>
            </a:r>
            <a:r>
              <a:rPr sz="1069" spc="10" dirty="0">
                <a:latin typeface="Times New Roman"/>
                <a:cs typeface="Times New Roman"/>
              </a:rPr>
              <a:t>n	g	</a:t>
            </a:r>
            <a:r>
              <a:rPr sz="1069" spc="5" dirty="0">
                <a:latin typeface="Times New Roman"/>
                <a:cs typeface="Times New Roman"/>
              </a:rPr>
              <a:t>t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687"/>
              </a:lnSpc>
            </a:pPr>
            <a:r>
              <a:rPr sz="1458" spc="-5" dirty="0">
                <a:latin typeface="Arial"/>
                <a:cs typeface="Arial"/>
              </a:rPr>
              <a:t>00111000011100101110011101010110100101111001</a:t>
            </a:r>
            <a:endParaRPr sz="1458">
              <a:latin typeface="Arial"/>
              <a:cs typeface="Arial"/>
            </a:endParaRPr>
          </a:p>
          <a:p>
            <a:pPr marL="12347" algn="just">
              <a:lnSpc>
                <a:spcPts val="1682"/>
              </a:lnSpc>
            </a:pPr>
            <a:r>
              <a:rPr sz="1458" spc="-5" dirty="0">
                <a:latin typeface="Arial"/>
                <a:cs typeface="Arial"/>
              </a:rPr>
              <a:t>100111101010000100101010011111000101010110000</a:t>
            </a:r>
            <a:endParaRPr sz="1458">
              <a:latin typeface="Arial"/>
              <a:cs typeface="Arial"/>
            </a:endParaRPr>
          </a:p>
          <a:p>
            <a:pPr marL="12347" algn="just">
              <a:lnSpc>
                <a:spcPts val="1715"/>
              </a:lnSpc>
            </a:pPr>
            <a:r>
              <a:rPr sz="1458" spc="-5" dirty="0">
                <a:latin typeface="Arial"/>
                <a:cs typeface="Arial"/>
              </a:rPr>
              <a:t>110111011111001110101101011110000</a:t>
            </a:r>
            <a:endParaRPr sz="1458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58">
              <a:latin typeface="Times New Roman"/>
              <a:cs typeface="Times New Roman"/>
            </a:endParaRPr>
          </a:p>
          <a:p>
            <a:pPr marL="12347" marR="5556" algn="just">
              <a:lnSpc>
                <a:spcPts val="1264"/>
              </a:lnSpc>
              <a:spcBef>
                <a:spcPts val="928"/>
              </a:spcBef>
            </a:pP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see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0" dirty="0">
                <a:latin typeface="Times New Roman"/>
                <a:cs typeface="Times New Roman"/>
              </a:rPr>
              <a:t>there </a:t>
            </a:r>
            <a:r>
              <a:rPr sz="1069" spc="5" dirty="0">
                <a:latin typeface="Times New Roman"/>
                <a:cs typeface="Times New Roman"/>
              </a:rPr>
              <a:t>are </a:t>
            </a:r>
            <a:r>
              <a:rPr sz="1069" spc="10" dirty="0">
                <a:latin typeface="Times New Roman"/>
                <a:cs typeface="Times New Roman"/>
              </a:rPr>
              <a:t>only </a:t>
            </a:r>
            <a:r>
              <a:rPr sz="1069" spc="5" dirty="0">
                <a:latin typeface="Times New Roman"/>
                <a:cs typeface="Times New Roman"/>
              </a:rPr>
              <a:t>ones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zeros in </a:t>
            </a:r>
            <a:r>
              <a:rPr sz="1069" spc="10" dirty="0">
                <a:latin typeface="Times New Roman"/>
                <a:cs typeface="Times New Roman"/>
              </a:rPr>
              <a:t>the code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message. </a:t>
            </a:r>
            <a:r>
              <a:rPr sz="1069" spc="15" dirty="0">
                <a:latin typeface="Times New Roman"/>
                <a:cs typeface="Times New Roman"/>
              </a:rPr>
              <a:t>Some </a:t>
            </a:r>
            <a:r>
              <a:rPr sz="1069" spc="5" dirty="0">
                <a:latin typeface="Times New Roman"/>
                <a:cs typeface="Times New Roman"/>
              </a:rPr>
              <a:t>letters </a:t>
            </a:r>
            <a:r>
              <a:rPr sz="1069" spc="15" dirty="0">
                <a:latin typeface="Times New Roman"/>
                <a:cs typeface="Times New Roman"/>
              </a:rPr>
              <a:t>have  </a:t>
            </a:r>
            <a:r>
              <a:rPr sz="1069" spc="10" dirty="0">
                <a:latin typeface="Times New Roman"/>
                <a:cs typeface="Times New Roman"/>
              </a:rPr>
              <a:t>been shown </a:t>
            </a:r>
            <a:r>
              <a:rPr sz="1069" spc="5" dirty="0">
                <a:latin typeface="Times New Roman"/>
                <a:cs typeface="Times New Roman"/>
              </a:rPr>
              <a:t>with their corresponding </a:t>
            </a:r>
            <a:r>
              <a:rPr sz="1069" spc="10" dirty="0">
                <a:latin typeface="Times New Roman"/>
                <a:cs typeface="Times New Roman"/>
              </a:rPr>
              <a:t>code.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first three bits </a:t>
            </a:r>
            <a:r>
              <a:rPr sz="1069" spc="10" dirty="0">
                <a:latin typeface="Times New Roman"/>
                <a:cs typeface="Times New Roman"/>
              </a:rPr>
              <a:t>001 are </a:t>
            </a:r>
            <a:r>
              <a:rPr sz="1069" spc="5" dirty="0">
                <a:latin typeface="Times New Roman"/>
                <a:cs typeface="Times New Roman"/>
              </a:rPr>
              <a:t>for </a:t>
            </a:r>
            <a:r>
              <a:rPr sz="1069" spc="10" dirty="0">
                <a:latin typeface="Times New Roman"/>
                <a:cs typeface="Times New Roman"/>
              </a:rPr>
              <a:t>letter </a:t>
            </a:r>
            <a:r>
              <a:rPr sz="1069" dirty="0">
                <a:latin typeface="Times New Roman"/>
                <a:cs typeface="Times New Roman"/>
              </a:rPr>
              <a:t>‘t’. 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next </a:t>
            </a:r>
            <a:r>
              <a:rPr sz="1069" spc="10" dirty="0">
                <a:latin typeface="Times New Roman"/>
                <a:cs typeface="Times New Roman"/>
              </a:rPr>
              <a:t>three </a:t>
            </a:r>
            <a:r>
              <a:rPr sz="1069" spc="5" dirty="0">
                <a:latin typeface="Times New Roman"/>
                <a:cs typeface="Times New Roman"/>
              </a:rPr>
              <a:t>bits </a:t>
            </a:r>
            <a:r>
              <a:rPr sz="1069" spc="10" dirty="0">
                <a:latin typeface="Times New Roman"/>
                <a:cs typeface="Times New Roman"/>
              </a:rPr>
              <a:t>110 are </a:t>
            </a:r>
            <a:r>
              <a:rPr sz="1069" spc="5" dirty="0">
                <a:latin typeface="Times New Roman"/>
                <a:cs typeface="Times New Roman"/>
              </a:rPr>
              <a:t>for letter ‘r’. After this </a:t>
            </a:r>
            <a:r>
              <a:rPr sz="1069" spc="10" dirty="0">
                <a:latin typeface="Times New Roman"/>
                <a:cs typeface="Times New Roman"/>
              </a:rPr>
              <a:t>the letter ‘a’ </a:t>
            </a:r>
            <a:r>
              <a:rPr sz="1069" spc="5" dirty="0">
                <a:latin typeface="Times New Roman"/>
                <a:cs typeface="Times New Roman"/>
              </a:rPr>
              <a:t>has </a:t>
            </a:r>
            <a:r>
              <a:rPr sz="1069" spc="10" dirty="0">
                <a:latin typeface="Times New Roman"/>
                <a:cs typeface="Times New Roman"/>
              </a:rPr>
              <a:t>three </a:t>
            </a:r>
            <a:r>
              <a:rPr sz="1069" spc="5" dirty="0">
                <a:latin typeface="Times New Roman"/>
                <a:cs typeface="Times New Roman"/>
              </a:rPr>
              <a:t>bits i.e.  </a:t>
            </a:r>
            <a:r>
              <a:rPr sz="1069" spc="5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000.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8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3445609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7"/>
            <a:ext cx="4853076" cy="8505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tabLst>
                <a:tab pos="3903484" algn="l"/>
              </a:tabLst>
            </a:pPr>
            <a:r>
              <a:rPr sz="1069" spc="10" dirty="0">
                <a:latin typeface="Times New Roman"/>
                <a:cs typeface="Times New Roman"/>
              </a:rPr>
              <a:t>CS301 –</a:t>
            </a:r>
            <a:r>
              <a:rPr sz="1069" spc="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Data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	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26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2347" marR="5556" algn="just">
              <a:lnSpc>
                <a:spcPct val="98400"/>
              </a:lnSpc>
              <a:spcBef>
                <a:spcPts val="796"/>
              </a:spcBef>
            </a:pPr>
            <a:r>
              <a:rPr sz="1069" spc="10" dirty="0">
                <a:latin typeface="Times New Roman"/>
                <a:cs typeface="Times New Roman"/>
              </a:rPr>
              <a:t>Next to </a:t>
            </a:r>
            <a:r>
              <a:rPr sz="1069" spc="5" dirty="0">
                <a:latin typeface="Times New Roman"/>
                <a:cs typeface="Times New Roman"/>
              </a:rPr>
              <a:t>it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the letter </a:t>
            </a:r>
            <a:r>
              <a:rPr sz="1069" spc="5" dirty="0">
                <a:latin typeface="Times New Roman"/>
                <a:cs typeface="Times New Roman"/>
              </a:rPr>
              <a:t>‘v’ </a:t>
            </a:r>
            <a:r>
              <a:rPr sz="1069" spc="10" dirty="0">
                <a:latin typeface="Times New Roman"/>
                <a:cs typeface="Times New Roman"/>
              </a:rPr>
              <a:t>that has five bits. These </a:t>
            </a:r>
            <a:r>
              <a:rPr sz="1069" spc="5" dirty="0">
                <a:latin typeface="Times New Roman"/>
                <a:cs typeface="Times New Roman"/>
              </a:rPr>
              <a:t>bits </a:t>
            </a:r>
            <a:r>
              <a:rPr sz="1069" spc="10" dirty="0">
                <a:latin typeface="Times New Roman"/>
                <a:cs typeface="Times New Roman"/>
              </a:rPr>
              <a:t>are 11100 </a:t>
            </a:r>
            <a:r>
              <a:rPr sz="1069" spc="5" dirty="0">
                <a:latin typeface="Times New Roman"/>
                <a:cs typeface="Times New Roman"/>
              </a:rPr>
              <a:t>(shaded </a:t>
            </a:r>
            <a:r>
              <a:rPr sz="1069" spc="10" dirty="0">
                <a:latin typeface="Times New Roman"/>
                <a:cs typeface="Times New Roman"/>
              </a:rPr>
              <a:t>in the </a:t>
            </a:r>
            <a:r>
              <a:rPr sz="1069" spc="5" dirty="0">
                <a:latin typeface="Times New Roman"/>
                <a:cs typeface="Times New Roman"/>
              </a:rPr>
              <a:t>figure).  Similarly </a:t>
            </a:r>
            <a:r>
              <a:rPr sz="1069" spc="10" dirty="0">
                <a:latin typeface="Times New Roman"/>
                <a:cs typeface="Times New Roman"/>
              </a:rPr>
              <a:t>we have </a:t>
            </a:r>
            <a:r>
              <a:rPr sz="1069" spc="5" dirty="0">
                <a:latin typeface="Times New Roman"/>
                <a:cs typeface="Times New Roman"/>
              </a:rPr>
              <a:t>replaced all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letters of the </a:t>
            </a:r>
            <a:r>
              <a:rPr sz="1069" spc="10" dirty="0">
                <a:latin typeface="Times New Roman"/>
                <a:cs typeface="Times New Roman"/>
              </a:rPr>
              <a:t>message </a:t>
            </a:r>
            <a:r>
              <a:rPr sz="1069" spc="5" dirty="0">
                <a:latin typeface="Times New Roman"/>
                <a:cs typeface="Times New Roman"/>
              </a:rPr>
              <a:t>with their corresponding  </a:t>
            </a:r>
            <a:r>
              <a:rPr sz="1069" spc="10" dirty="0">
                <a:latin typeface="Times New Roman"/>
                <a:cs typeface="Times New Roman"/>
              </a:rPr>
              <a:t>Hoffman code.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encoded </a:t>
            </a:r>
            <a:r>
              <a:rPr sz="1069" spc="5" dirty="0">
                <a:latin typeface="Times New Roman"/>
                <a:cs typeface="Times New Roman"/>
              </a:rPr>
              <a:t>message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shown</a:t>
            </a:r>
            <a:r>
              <a:rPr sz="106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above.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49"/>
              </a:lnSpc>
            </a:pPr>
            <a:r>
              <a:rPr sz="1069" spc="5" dirty="0">
                <a:latin typeface="Times New Roman"/>
                <a:cs typeface="Times New Roman"/>
              </a:rPr>
              <a:t>Let’s</a:t>
            </a:r>
            <a:r>
              <a:rPr sz="1069" spc="20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compare</a:t>
            </a:r>
            <a:r>
              <a:rPr sz="1069" spc="20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this</a:t>
            </a:r>
            <a:r>
              <a:rPr sz="1069" spc="19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Hoffman</a:t>
            </a:r>
            <a:r>
              <a:rPr sz="1069" spc="20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encoded</a:t>
            </a:r>
            <a:r>
              <a:rPr sz="1069" spc="21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message</a:t>
            </a:r>
            <a:r>
              <a:rPr sz="1069" spc="20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with</a:t>
            </a:r>
            <a:r>
              <a:rPr sz="1069" spc="20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the</a:t>
            </a:r>
            <a:r>
              <a:rPr sz="1069" spc="20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encoding</a:t>
            </a:r>
            <a:r>
              <a:rPr sz="1069" spc="20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of</a:t>
            </a:r>
            <a:r>
              <a:rPr sz="1069" spc="19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message</a:t>
            </a:r>
            <a:r>
              <a:rPr sz="1069" spc="19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with</a:t>
            </a:r>
            <a:endParaRPr sz="1069">
              <a:latin typeface="Times New Roman"/>
              <a:cs typeface="Times New Roman"/>
            </a:endParaRPr>
          </a:p>
          <a:p>
            <a:pPr marL="12347" marR="5556" algn="just">
              <a:lnSpc>
                <a:spcPct val="98400"/>
              </a:lnSpc>
              <a:spcBef>
                <a:spcPts val="10"/>
              </a:spcBef>
            </a:pPr>
            <a:r>
              <a:rPr sz="1069" spc="10" dirty="0">
                <a:latin typeface="Times New Roman"/>
                <a:cs typeface="Times New Roman"/>
              </a:rPr>
              <a:t>ASCII </a:t>
            </a:r>
            <a:r>
              <a:rPr sz="1069" spc="5" dirty="0">
                <a:latin typeface="Times New Roman"/>
                <a:cs typeface="Times New Roman"/>
              </a:rPr>
              <a:t>code. </a:t>
            </a:r>
            <a:r>
              <a:rPr sz="1069" spc="10" dirty="0">
                <a:latin typeface="Times New Roman"/>
                <a:cs typeface="Times New Roman"/>
              </a:rPr>
              <a:t>The ASCII code encoding </a:t>
            </a:r>
            <a:r>
              <a:rPr sz="1069" spc="5" dirty="0">
                <a:latin typeface="Times New Roman"/>
                <a:cs typeface="Times New Roman"/>
              </a:rPr>
              <a:t>means that if </a:t>
            </a:r>
            <a:r>
              <a:rPr sz="1069" spc="10" dirty="0">
                <a:latin typeface="Times New Roman"/>
                <a:cs typeface="Times New Roman"/>
              </a:rPr>
              <a:t>we have encoded </a:t>
            </a:r>
            <a:r>
              <a:rPr sz="1069" spc="5" dirty="0">
                <a:latin typeface="Times New Roman"/>
                <a:cs typeface="Times New Roman"/>
              </a:rPr>
              <a:t>this </a:t>
            </a:r>
            <a:r>
              <a:rPr sz="1069" spc="10" dirty="0">
                <a:latin typeface="Times New Roman"/>
                <a:cs typeface="Times New Roman"/>
              </a:rPr>
              <a:t>message  with 8 bits </a:t>
            </a:r>
            <a:r>
              <a:rPr sz="1069" spc="5" dirty="0">
                <a:latin typeface="Times New Roman"/>
                <a:cs typeface="Times New Roman"/>
              </a:rPr>
              <a:t>per </a:t>
            </a:r>
            <a:r>
              <a:rPr sz="1069" spc="10" dirty="0">
                <a:latin typeface="Times New Roman"/>
                <a:cs typeface="Times New Roman"/>
              </a:rPr>
              <a:t>character,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total </a:t>
            </a:r>
            <a:r>
              <a:rPr sz="1069" spc="5" dirty="0">
                <a:latin typeface="Times New Roman"/>
                <a:cs typeface="Times New Roman"/>
              </a:rPr>
              <a:t>length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spc="5" dirty="0">
                <a:latin typeface="Times New Roman"/>
                <a:cs typeface="Times New Roman"/>
              </a:rPr>
              <a:t>message </a:t>
            </a:r>
            <a:r>
              <a:rPr sz="1069" spc="10" dirty="0">
                <a:latin typeface="Times New Roman"/>
                <a:cs typeface="Times New Roman"/>
              </a:rPr>
              <a:t>would be </a:t>
            </a:r>
            <a:r>
              <a:rPr sz="1069" spc="5" dirty="0">
                <a:latin typeface="Times New Roman"/>
                <a:cs typeface="Times New Roman"/>
              </a:rPr>
              <a:t>264. </a:t>
            </a:r>
            <a:r>
              <a:rPr sz="1069" spc="10" dirty="0">
                <a:latin typeface="Times New Roman"/>
                <a:cs typeface="Times New Roman"/>
              </a:rPr>
              <a:t>As there are </a:t>
            </a:r>
            <a:r>
              <a:rPr sz="1069" spc="15" dirty="0">
                <a:latin typeface="Times New Roman"/>
                <a:cs typeface="Times New Roman"/>
              </a:rPr>
              <a:t>33  </a:t>
            </a:r>
            <a:r>
              <a:rPr sz="1069" spc="5" dirty="0">
                <a:latin typeface="Times New Roman"/>
                <a:cs typeface="Times New Roman"/>
              </a:rPr>
              <a:t>characters, </a:t>
            </a:r>
            <a:r>
              <a:rPr sz="1069" spc="10" dirty="0">
                <a:latin typeface="Times New Roman"/>
                <a:cs typeface="Times New Roman"/>
              </a:rPr>
              <a:t>so </a:t>
            </a:r>
            <a:r>
              <a:rPr sz="1069" spc="5" dirty="0">
                <a:latin typeface="Times New Roman"/>
                <a:cs typeface="Times New Roman"/>
              </a:rPr>
              <a:t>the total length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33 x 8 </a:t>
            </a:r>
            <a:r>
              <a:rPr sz="1069" spc="15" dirty="0">
                <a:latin typeface="Times New Roman"/>
                <a:cs typeface="Times New Roman"/>
              </a:rPr>
              <a:t>= </a:t>
            </a:r>
            <a:r>
              <a:rPr sz="1069" spc="5" dirty="0">
                <a:latin typeface="Times New Roman"/>
                <a:cs typeface="Times New Roman"/>
              </a:rPr>
              <a:t>264. </a:t>
            </a:r>
            <a:r>
              <a:rPr sz="1069" spc="10" dirty="0">
                <a:latin typeface="Times New Roman"/>
                <a:cs typeface="Times New Roman"/>
              </a:rPr>
              <a:t>But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Hoffman encoded </a:t>
            </a:r>
            <a:r>
              <a:rPr sz="1069" spc="5" dirty="0">
                <a:latin typeface="Times New Roman"/>
                <a:cs typeface="Times New Roman"/>
              </a:rPr>
              <a:t>message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(written in </a:t>
            </a:r>
            <a:r>
              <a:rPr sz="1069" spc="10" dirty="0">
                <a:latin typeface="Times New Roman"/>
                <a:cs typeface="Times New Roman"/>
              </a:rPr>
              <a:t>above </a:t>
            </a:r>
            <a:r>
              <a:rPr sz="1069" spc="5" dirty="0">
                <a:latin typeface="Times New Roman"/>
                <a:cs typeface="Times New Roman"/>
              </a:rPr>
              <a:t>table), there are </a:t>
            </a:r>
            <a:r>
              <a:rPr sz="1069" spc="10" dirty="0">
                <a:latin typeface="Times New Roman"/>
                <a:cs typeface="Times New Roman"/>
              </a:rPr>
              <a:t>only 120 </a:t>
            </a:r>
            <a:r>
              <a:rPr sz="1069" dirty="0">
                <a:latin typeface="Times New Roman"/>
                <a:cs typeface="Times New Roman"/>
              </a:rPr>
              <a:t>bits. </a:t>
            </a:r>
            <a:r>
              <a:rPr sz="1069" spc="5" dirty="0">
                <a:latin typeface="Times New Roman"/>
                <a:cs typeface="Times New Roman"/>
              </a:rPr>
              <a:t>This </a:t>
            </a:r>
            <a:r>
              <a:rPr sz="1069" spc="10" dirty="0">
                <a:latin typeface="Times New Roman"/>
                <a:cs typeface="Times New Roman"/>
              </a:rPr>
              <a:t>number </a:t>
            </a:r>
            <a:r>
              <a:rPr sz="1069" spc="5" dirty="0">
                <a:latin typeface="Times New Roman"/>
                <a:cs typeface="Times New Roman"/>
              </a:rPr>
              <a:t>of bits is </a:t>
            </a:r>
            <a:r>
              <a:rPr sz="1069" spc="15" dirty="0">
                <a:latin typeface="Times New Roman"/>
                <a:cs typeface="Times New Roman"/>
              </a:rPr>
              <a:t>54% </a:t>
            </a:r>
            <a:r>
              <a:rPr sz="1069" spc="5" dirty="0">
                <a:latin typeface="Times New Roman"/>
                <a:cs typeface="Times New Roman"/>
              </a:rPr>
              <a:t>less than  the </a:t>
            </a:r>
            <a:r>
              <a:rPr sz="1069" spc="10" dirty="0">
                <a:latin typeface="Times New Roman"/>
                <a:cs typeface="Times New Roman"/>
              </a:rPr>
              <a:t>number of </a:t>
            </a:r>
            <a:r>
              <a:rPr sz="1069" spc="5" dirty="0">
                <a:latin typeface="Times New Roman"/>
                <a:cs typeface="Times New Roman"/>
              </a:rPr>
              <a:t>bits in </a:t>
            </a:r>
            <a:r>
              <a:rPr sz="1069" spc="10" dirty="0">
                <a:latin typeface="Times New Roman"/>
                <a:cs typeface="Times New Roman"/>
              </a:rPr>
              <a:t>ASCII encoding </a:t>
            </a:r>
            <a:r>
              <a:rPr sz="1069" spc="5" dirty="0">
                <a:latin typeface="Times New Roman"/>
                <a:cs typeface="Times New Roman"/>
              </a:rPr>
              <a:t>form. </a:t>
            </a:r>
            <a:r>
              <a:rPr sz="1069" spc="10" dirty="0">
                <a:latin typeface="Times New Roman"/>
                <a:cs typeface="Times New Roman"/>
              </a:rPr>
              <a:t>Thus we can send the message with  almost half of </a:t>
            </a:r>
            <a:r>
              <a:rPr sz="1069" spc="5" dirty="0">
                <a:latin typeface="Times New Roman"/>
                <a:cs typeface="Times New Roman"/>
              </a:rPr>
              <a:t>the original length to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receiver.</a:t>
            </a:r>
            <a:endParaRPr sz="1069">
              <a:latin typeface="Times New Roman"/>
              <a:cs typeface="Times New Roman"/>
            </a:endParaRPr>
          </a:p>
          <a:p>
            <a:pPr marL="12347" marR="5556" algn="just">
              <a:lnSpc>
                <a:spcPts val="1264"/>
              </a:lnSpc>
              <a:spcBef>
                <a:spcPts val="34"/>
              </a:spcBef>
            </a:pPr>
            <a:r>
              <a:rPr sz="1069" spc="10" dirty="0">
                <a:latin typeface="Times New Roman"/>
                <a:cs typeface="Times New Roman"/>
              </a:rPr>
              <a:t>Here the Hoffman encoding </a:t>
            </a:r>
            <a:r>
              <a:rPr sz="1069" spc="5" dirty="0">
                <a:latin typeface="Times New Roman"/>
                <a:cs typeface="Times New Roman"/>
              </a:rPr>
              <a:t>process </a:t>
            </a:r>
            <a:r>
              <a:rPr sz="1069" spc="10" dirty="0">
                <a:latin typeface="Times New Roman"/>
                <a:cs typeface="Times New Roman"/>
              </a:rPr>
              <a:t>comes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an </a:t>
            </a:r>
            <a:r>
              <a:rPr sz="1069" spc="5" dirty="0">
                <a:latin typeface="Times New Roman"/>
                <a:cs typeface="Times New Roman"/>
              </a:rPr>
              <a:t>end.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In this </a:t>
            </a:r>
            <a:r>
              <a:rPr sz="1069" spc="5" dirty="0">
                <a:latin typeface="Times New Roman"/>
                <a:cs typeface="Times New Roman"/>
              </a:rPr>
              <a:t>process, </a:t>
            </a:r>
            <a:r>
              <a:rPr sz="1069" spc="10" dirty="0">
                <a:latin typeface="Times New Roman"/>
                <a:cs typeface="Times New Roman"/>
              </a:rPr>
              <a:t>we took a  message,  </a:t>
            </a:r>
            <a:r>
              <a:rPr sz="1069" spc="5" dirty="0">
                <a:latin typeface="Times New Roman"/>
                <a:cs typeface="Times New Roman"/>
              </a:rPr>
              <a:t>did  the  </a:t>
            </a:r>
            <a:r>
              <a:rPr sz="1069" spc="10" dirty="0">
                <a:latin typeface="Times New Roman"/>
                <a:cs typeface="Times New Roman"/>
              </a:rPr>
              <a:t>frequency  </a:t>
            </a:r>
            <a:r>
              <a:rPr sz="1069" spc="5" dirty="0">
                <a:latin typeface="Times New Roman"/>
                <a:cs typeface="Times New Roman"/>
              </a:rPr>
              <a:t>count  of  </a:t>
            </a:r>
            <a:r>
              <a:rPr sz="1069" dirty="0">
                <a:latin typeface="Times New Roman"/>
                <a:cs typeface="Times New Roman"/>
              </a:rPr>
              <a:t>its  </a:t>
            </a:r>
            <a:r>
              <a:rPr sz="1069" spc="5" dirty="0">
                <a:latin typeface="Times New Roman"/>
                <a:cs typeface="Times New Roman"/>
              </a:rPr>
              <a:t>characters  and  built  </a:t>
            </a:r>
            <a:r>
              <a:rPr sz="1069" spc="10" dirty="0">
                <a:latin typeface="Times New Roman"/>
                <a:cs typeface="Times New Roman"/>
              </a:rPr>
              <a:t>a  </a:t>
            </a:r>
            <a:r>
              <a:rPr sz="1069" spc="5" dirty="0">
                <a:latin typeface="Times New Roman"/>
                <a:cs typeface="Times New Roman"/>
              </a:rPr>
              <a:t>tree  </a:t>
            </a:r>
            <a:r>
              <a:rPr sz="1069" spc="10" dirty="0">
                <a:latin typeface="Times New Roman"/>
                <a:cs typeface="Times New Roman"/>
              </a:rPr>
              <a:t>from    </a:t>
            </a:r>
            <a:r>
              <a:rPr sz="1069" spc="2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these</a:t>
            </a:r>
            <a:endParaRPr sz="1069">
              <a:latin typeface="Times New Roman"/>
              <a:cs typeface="Times New Roman"/>
            </a:endParaRPr>
          </a:p>
          <a:p>
            <a:pPr marL="12347" marR="5556" algn="just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frequencies. </a:t>
            </a:r>
            <a:r>
              <a:rPr sz="1069" spc="15" dirty="0">
                <a:latin typeface="Times New Roman"/>
                <a:cs typeface="Times New Roman"/>
              </a:rPr>
              <a:t>From </a:t>
            </a:r>
            <a:r>
              <a:rPr sz="1069" spc="5" dirty="0">
                <a:latin typeface="Times New Roman"/>
                <a:cs typeface="Times New Roman"/>
              </a:rPr>
              <a:t>this </a:t>
            </a:r>
            <a:r>
              <a:rPr sz="1069" spc="10" dirty="0">
                <a:latin typeface="Times New Roman"/>
                <a:cs typeface="Times New Roman"/>
              </a:rPr>
              <a:t>tree,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made codes </a:t>
            </a:r>
            <a:r>
              <a:rPr sz="1069" spc="5" dirty="0">
                <a:latin typeface="Times New Roman"/>
                <a:cs typeface="Times New Roman"/>
              </a:rPr>
              <a:t>of letters consisting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spc="5" dirty="0">
                <a:latin typeface="Times New Roman"/>
                <a:cs typeface="Times New Roman"/>
              </a:rPr>
              <a:t>ones </a:t>
            </a:r>
            <a:r>
              <a:rPr sz="1069" spc="10" dirty="0">
                <a:latin typeface="Times New Roman"/>
                <a:cs typeface="Times New Roman"/>
              </a:rPr>
              <a:t>and zeros  only.</a:t>
            </a:r>
            <a:r>
              <a:rPr sz="1069" spc="6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Then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with</a:t>
            </a:r>
            <a:r>
              <a:rPr sz="1069" spc="6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6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help</a:t>
            </a:r>
            <a:r>
              <a:rPr sz="1069" spc="6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of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these</a:t>
            </a:r>
            <a:r>
              <a:rPr sz="1069" spc="6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codes,</a:t>
            </a:r>
            <a:r>
              <a:rPr sz="1069" spc="6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we</a:t>
            </a:r>
            <a:r>
              <a:rPr sz="1069" spc="6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did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5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data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compression.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In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this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process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25"/>
              </a:lnSpc>
            </a:pP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saw </a:t>
            </a:r>
            <a:r>
              <a:rPr sz="1069" spc="5" dirty="0">
                <a:latin typeface="Times New Roman"/>
                <a:cs typeface="Times New Roman"/>
              </a:rPr>
              <a:t>that less </a:t>
            </a:r>
            <a:r>
              <a:rPr sz="1069" spc="10" dirty="0">
                <a:latin typeface="Times New Roman"/>
                <a:cs typeface="Times New Roman"/>
              </a:rPr>
              <a:t>data </a:t>
            </a:r>
            <a:r>
              <a:rPr sz="1069" spc="5" dirty="0">
                <a:latin typeface="Times New Roman"/>
                <a:cs typeface="Times New Roman"/>
              </a:rPr>
              <a:t>is required for the </a:t>
            </a:r>
            <a:r>
              <a:rPr sz="1069" spc="10" dirty="0">
                <a:latin typeface="Times New Roman"/>
                <a:cs typeface="Times New Roman"/>
              </a:rPr>
              <a:t>same</a:t>
            </a:r>
            <a:r>
              <a:rPr sz="1069" spc="3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message.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2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300"/>
              </a:lnSpc>
              <a:spcBef>
                <a:spcPts val="5"/>
              </a:spcBef>
            </a:pP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10" dirty="0">
                <a:latin typeface="Times New Roman"/>
                <a:cs typeface="Times New Roman"/>
              </a:rPr>
              <a:t>an </a:t>
            </a:r>
            <a:r>
              <a:rPr sz="1069" spc="5" dirty="0">
                <a:latin typeface="Times New Roman"/>
                <a:cs typeface="Times New Roman"/>
              </a:rPr>
              <a:t>important thing to </a:t>
            </a:r>
            <a:r>
              <a:rPr sz="1069" spc="10" dirty="0">
                <a:latin typeface="Times New Roman"/>
                <a:cs typeface="Times New Roman"/>
              </a:rPr>
              <a:t>be noted </a:t>
            </a:r>
            <a:r>
              <a:rPr sz="1069" spc="5" dirty="0">
                <a:latin typeface="Times New Roman"/>
                <a:cs typeface="Times New Roman"/>
              </a:rPr>
              <a:t>is regarding the tree building.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</a:t>
            </a:r>
            <a:r>
              <a:rPr sz="1069" spc="5" dirty="0">
                <a:latin typeface="Times New Roman"/>
                <a:cs typeface="Times New Roman"/>
              </a:rPr>
              <a:t>built </a:t>
            </a:r>
            <a:r>
              <a:rPr sz="1069" spc="10" dirty="0">
                <a:latin typeface="Times New Roman"/>
                <a:cs typeface="Times New Roman"/>
              </a:rPr>
              <a:t>the  tree </a:t>
            </a:r>
            <a:r>
              <a:rPr sz="1069" spc="5" dirty="0">
                <a:latin typeface="Times New Roman"/>
                <a:cs typeface="Times New Roman"/>
              </a:rPr>
              <a:t>with our </a:t>
            </a:r>
            <a:r>
              <a:rPr sz="1069" spc="10" dirty="0">
                <a:latin typeface="Times New Roman"/>
                <a:cs typeface="Times New Roman"/>
              </a:rPr>
              <a:t>choices </a:t>
            </a:r>
            <a:r>
              <a:rPr sz="1069" spc="5" dirty="0">
                <a:latin typeface="Times New Roman"/>
                <a:cs typeface="Times New Roman"/>
              </a:rPr>
              <a:t>of nodes </a:t>
            </a:r>
            <a:r>
              <a:rPr sz="1069" spc="10" dirty="0">
                <a:latin typeface="Times New Roman"/>
                <a:cs typeface="Times New Roman"/>
              </a:rPr>
              <a:t>with </a:t>
            </a:r>
            <a:r>
              <a:rPr sz="1069" spc="5" dirty="0">
                <a:latin typeface="Times New Roman"/>
                <a:cs typeface="Times New Roman"/>
              </a:rPr>
              <a:t>same </a:t>
            </a:r>
            <a:r>
              <a:rPr sz="1069" spc="10" dirty="0">
                <a:latin typeface="Times New Roman"/>
                <a:cs typeface="Times New Roman"/>
              </a:rPr>
              <a:t>and different frequencies. </a:t>
            </a: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5" dirty="0">
                <a:latin typeface="Times New Roman"/>
                <a:cs typeface="Times New Roman"/>
              </a:rPr>
              <a:t>if </a:t>
            </a:r>
            <a:r>
              <a:rPr sz="1069" spc="15" dirty="0">
                <a:latin typeface="Times New Roman"/>
                <a:cs typeface="Times New Roman"/>
              </a:rPr>
              <a:t>we have  </a:t>
            </a:r>
            <a:r>
              <a:rPr sz="1069" spc="5" dirty="0">
                <a:latin typeface="Times New Roman"/>
                <a:cs typeface="Times New Roman"/>
              </a:rPr>
              <a:t>chosen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nodes </a:t>
            </a:r>
            <a:r>
              <a:rPr sz="1069" spc="10" dirty="0">
                <a:latin typeface="Times New Roman"/>
                <a:cs typeface="Times New Roman"/>
              </a:rPr>
              <a:t>to join in </a:t>
            </a:r>
            <a:r>
              <a:rPr sz="1069" spc="5" dirty="0">
                <a:latin typeface="Times New Roman"/>
                <a:cs typeface="Times New Roman"/>
              </a:rPr>
              <a:t>different </a:t>
            </a:r>
            <a:r>
              <a:rPr sz="1069" spc="15" dirty="0">
                <a:latin typeface="Times New Roman"/>
                <a:cs typeface="Times New Roman"/>
              </a:rPr>
              <a:t>way,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tree built </a:t>
            </a:r>
            <a:r>
              <a:rPr sz="1069" spc="10" dirty="0">
                <a:latin typeface="Times New Roman"/>
                <a:cs typeface="Times New Roman"/>
              </a:rPr>
              <a:t>would be in a </a:t>
            </a:r>
            <a:r>
              <a:rPr sz="1069" spc="5" dirty="0">
                <a:latin typeface="Times New Roman"/>
                <a:cs typeface="Times New Roman"/>
              </a:rPr>
              <a:t>different </a:t>
            </a:r>
            <a:r>
              <a:rPr sz="1069" spc="10" dirty="0">
                <a:latin typeface="Times New Roman"/>
                <a:cs typeface="Times New Roman"/>
              </a:rPr>
              <a:t>form.  This results in the different Hoffman code </a:t>
            </a:r>
            <a:r>
              <a:rPr sz="1069" spc="5" dirty="0">
                <a:latin typeface="Times New Roman"/>
                <a:cs typeface="Times New Roman"/>
              </a:rPr>
              <a:t>for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letters. </a:t>
            </a:r>
            <a:r>
              <a:rPr sz="1069" spc="10" dirty="0">
                <a:latin typeface="Times New Roman"/>
                <a:cs typeface="Times New Roman"/>
              </a:rPr>
              <a:t>These will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ones and  zeros </a:t>
            </a:r>
            <a:r>
              <a:rPr sz="1069" spc="5" dirty="0">
                <a:latin typeface="Times New Roman"/>
                <a:cs typeface="Times New Roman"/>
              </a:rPr>
              <a:t>but with different pattern. </a:t>
            </a:r>
            <a:r>
              <a:rPr sz="1069" spc="15" dirty="0">
                <a:latin typeface="Times New Roman"/>
                <a:cs typeface="Times New Roman"/>
              </a:rPr>
              <a:t>Thus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encoded </a:t>
            </a:r>
            <a:r>
              <a:rPr sz="1069" spc="5" dirty="0">
                <a:latin typeface="Times New Roman"/>
                <a:cs typeface="Times New Roman"/>
              </a:rPr>
              <a:t>message </a:t>
            </a:r>
            <a:r>
              <a:rPr sz="1069" spc="10" dirty="0">
                <a:latin typeface="Times New Roman"/>
                <a:cs typeface="Times New Roman"/>
              </a:rPr>
              <a:t>would have </a:t>
            </a:r>
            <a:r>
              <a:rPr sz="1069" spc="5" dirty="0">
                <a:latin typeface="Times New Roman"/>
                <a:cs typeface="Times New Roman"/>
              </a:rPr>
              <a:t>different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codes for the </a:t>
            </a:r>
            <a:r>
              <a:rPr sz="1069" spc="5" dirty="0">
                <a:latin typeface="Times New Roman"/>
                <a:cs typeface="Times New Roman"/>
              </a:rPr>
              <a:t>letters. </a:t>
            </a: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question arises </a:t>
            </a:r>
            <a:r>
              <a:rPr sz="1069" spc="15" dirty="0">
                <a:latin typeface="Times New Roman"/>
                <a:cs typeface="Times New Roman"/>
              </a:rPr>
              <a:t>how </a:t>
            </a:r>
            <a:r>
              <a:rPr sz="1069" spc="5" dirty="0">
                <a:latin typeface="Times New Roman"/>
                <a:cs typeface="Times New Roman"/>
              </a:rPr>
              <a:t>does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receiver </a:t>
            </a:r>
            <a:r>
              <a:rPr sz="1069" spc="15" dirty="0">
                <a:latin typeface="Times New Roman"/>
                <a:cs typeface="Times New Roman"/>
              </a:rPr>
              <a:t>come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know </a:t>
            </a:r>
            <a:r>
              <a:rPr sz="1069" spc="5" dirty="0">
                <a:latin typeface="Times New Roman"/>
                <a:cs typeface="Times New Roman"/>
              </a:rPr>
              <a:t>that  </a:t>
            </a:r>
            <a:r>
              <a:rPr sz="1069" spc="10" dirty="0">
                <a:latin typeface="Times New Roman"/>
                <a:cs typeface="Times New Roman"/>
              </a:rPr>
              <a:t>what code </a:t>
            </a:r>
            <a:r>
              <a:rPr sz="1069" spc="5" dirty="0">
                <a:latin typeface="Times New Roman"/>
                <a:cs typeface="Times New Roman"/>
              </a:rPr>
              <a:t>is used for what letter?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answer is very simple that </a:t>
            </a:r>
            <a:r>
              <a:rPr sz="1069" spc="10" dirty="0">
                <a:latin typeface="Times New Roman"/>
                <a:cs typeface="Times New Roman"/>
              </a:rPr>
              <a:t>the sender </a:t>
            </a:r>
            <a:r>
              <a:rPr sz="1069" spc="5" dirty="0">
                <a:latin typeface="Times New Roman"/>
                <a:cs typeface="Times New Roman"/>
              </a:rPr>
              <a:t>has to tell 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receiver </a:t>
            </a:r>
            <a:r>
              <a:rPr sz="1069" spc="10" dirty="0">
                <a:latin typeface="Times New Roman"/>
                <a:cs typeface="Times New Roman"/>
              </a:rPr>
              <a:t>that </a:t>
            </a:r>
            <a:r>
              <a:rPr sz="1069" spc="15" dirty="0">
                <a:latin typeface="Times New Roman"/>
                <a:cs typeface="Times New Roman"/>
              </a:rPr>
              <a:t>he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using such codes </a:t>
            </a:r>
            <a:r>
              <a:rPr sz="1069" spc="5" dirty="0">
                <a:latin typeface="Times New Roman"/>
                <a:cs typeface="Times New Roman"/>
              </a:rPr>
              <a:t>for letters. </a:t>
            </a:r>
            <a:r>
              <a:rPr sz="1069" spc="15" dirty="0">
                <a:latin typeface="Times New Roman"/>
                <a:cs typeface="Times New Roman"/>
              </a:rPr>
              <a:t>One </a:t>
            </a:r>
            <a:r>
              <a:rPr sz="1069" spc="10" dirty="0">
                <a:latin typeface="Times New Roman"/>
                <a:cs typeface="Times New Roman"/>
              </a:rPr>
              <a:t>way to tackle this problem </a:t>
            </a:r>
            <a:r>
              <a:rPr sz="1069" spc="5" dirty="0">
                <a:latin typeface="Times New Roman"/>
                <a:cs typeface="Times New Roman"/>
              </a:rPr>
              <a:t>is  that </a:t>
            </a:r>
            <a:r>
              <a:rPr sz="1069" spc="10" dirty="0">
                <a:latin typeface="Times New Roman"/>
                <a:cs typeface="Times New Roman"/>
              </a:rPr>
              <a:t>the sender </a:t>
            </a:r>
            <a:r>
              <a:rPr sz="1069" spc="5" dirty="0">
                <a:latin typeface="Times New Roman"/>
                <a:cs typeface="Times New Roman"/>
              </a:rPr>
              <a:t>sends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tree built </a:t>
            </a:r>
            <a:r>
              <a:rPr sz="1069" spc="10" dirty="0">
                <a:latin typeface="Times New Roman"/>
                <a:cs typeface="Times New Roman"/>
              </a:rPr>
              <a:t>through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use of frequencies, to the receiver to  decode the message.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receiver </a:t>
            </a:r>
            <a:r>
              <a:rPr sz="1069" spc="10" dirty="0">
                <a:latin typeface="Times New Roman"/>
                <a:cs typeface="Times New Roman"/>
              </a:rPr>
              <a:t>keeps a copy </a:t>
            </a:r>
            <a:r>
              <a:rPr sz="1069" spc="5" dirty="0">
                <a:latin typeface="Times New Roman"/>
                <a:cs typeface="Times New Roman"/>
              </a:rPr>
              <a:t>of this tree. Afterwards, </a:t>
            </a:r>
            <a:r>
              <a:rPr sz="1069" spc="10" dirty="0">
                <a:latin typeface="Times New Roman"/>
                <a:cs typeface="Times New Roman"/>
              </a:rPr>
              <a:t>when the  </a:t>
            </a:r>
            <a:r>
              <a:rPr sz="1069" spc="5" dirty="0">
                <a:latin typeface="Times New Roman"/>
                <a:cs typeface="Times New Roman"/>
              </a:rPr>
              <a:t>sender </a:t>
            </a:r>
            <a:r>
              <a:rPr sz="1069" spc="10" dirty="0">
                <a:latin typeface="Times New Roman"/>
                <a:cs typeface="Times New Roman"/>
              </a:rPr>
              <a:t>sends a </a:t>
            </a:r>
            <a:r>
              <a:rPr sz="1069" spc="5" dirty="0">
                <a:latin typeface="Times New Roman"/>
                <a:cs typeface="Times New Roman"/>
              </a:rPr>
              <a:t>message, the receiver will match </a:t>
            </a:r>
            <a:r>
              <a:rPr sz="1069" dirty="0">
                <a:latin typeface="Times New Roman"/>
                <a:cs typeface="Times New Roman"/>
              </a:rPr>
              <a:t>it </a:t>
            </a:r>
            <a:r>
              <a:rPr sz="1069" spc="5" dirty="0">
                <a:latin typeface="Times New Roman"/>
                <a:cs typeface="Times New Roman"/>
              </a:rPr>
              <a:t>with respect to bit pattern with </a:t>
            </a:r>
            <a:r>
              <a:rPr sz="1069" spc="10" dirty="0">
                <a:latin typeface="Times New Roman"/>
                <a:cs typeface="Times New Roman"/>
              </a:rPr>
              <a:t>the  </a:t>
            </a:r>
            <a:r>
              <a:rPr sz="1069" spc="5" dirty="0">
                <a:latin typeface="Times New Roman"/>
                <a:cs typeface="Times New Roman"/>
              </a:rPr>
              <a:t>tree to </a:t>
            </a:r>
            <a:r>
              <a:rPr sz="1069" spc="10" dirty="0">
                <a:latin typeface="Times New Roman"/>
                <a:cs typeface="Times New Roman"/>
              </a:rPr>
              <a:t>see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0" dirty="0">
                <a:latin typeface="Times New Roman"/>
                <a:cs typeface="Times New Roman"/>
              </a:rPr>
              <a:t>what </a:t>
            </a:r>
            <a:r>
              <a:rPr sz="1069" spc="5" dirty="0">
                <a:latin typeface="Times New Roman"/>
                <a:cs typeface="Times New Roman"/>
              </a:rPr>
              <a:t>letter </a:t>
            </a:r>
            <a:r>
              <a:rPr sz="1069" spc="10" dirty="0">
                <a:latin typeface="Times New Roman"/>
                <a:cs typeface="Times New Roman"/>
              </a:rPr>
              <a:t>the sender </a:t>
            </a:r>
            <a:r>
              <a:rPr sz="1069" spc="5" dirty="0">
                <a:latin typeface="Times New Roman"/>
                <a:cs typeface="Times New Roman"/>
              </a:rPr>
              <a:t>has sent.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receiver will find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letter for </a:t>
            </a:r>
            <a:r>
              <a:rPr sz="1069" spc="10" dirty="0">
                <a:latin typeface="Times New Roman"/>
                <a:cs typeface="Times New Roman"/>
              </a:rPr>
              <a:t>the  </a:t>
            </a:r>
            <a:r>
              <a:rPr sz="1069" spc="5" dirty="0">
                <a:latin typeface="Times New Roman"/>
                <a:cs typeface="Times New Roman"/>
              </a:rPr>
              <a:t>first 2, 3, </a:t>
            </a:r>
            <a:r>
              <a:rPr sz="1069" spc="10" dirty="0">
                <a:latin typeface="Times New Roman"/>
                <a:cs typeface="Times New Roman"/>
              </a:rPr>
              <a:t>4 </a:t>
            </a:r>
            <a:r>
              <a:rPr sz="1069" spc="5" dirty="0">
                <a:latin typeface="Times New Roman"/>
                <a:cs typeface="Times New Roman"/>
              </a:rPr>
              <a:t>or </a:t>
            </a:r>
            <a:r>
              <a:rPr sz="1069" spc="10" dirty="0">
                <a:latin typeface="Times New Roman"/>
                <a:cs typeface="Times New Roman"/>
              </a:rPr>
              <a:t>what numbers of </a:t>
            </a:r>
            <a:r>
              <a:rPr sz="1069" spc="5" dirty="0">
                <a:latin typeface="Times New Roman"/>
                <a:cs typeface="Times New Roman"/>
              </a:rPr>
              <a:t>bits match to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letter that </a:t>
            </a:r>
            <a:r>
              <a:rPr sz="1069" dirty="0">
                <a:latin typeface="Times New Roman"/>
                <a:cs typeface="Times New Roman"/>
              </a:rPr>
              <a:t>it </a:t>
            </a:r>
            <a:r>
              <a:rPr sz="1069" spc="5" dirty="0">
                <a:latin typeface="Times New Roman"/>
                <a:cs typeface="Times New Roman"/>
              </a:rPr>
              <a:t>has 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tree as </a:t>
            </a:r>
            <a:r>
              <a:rPr sz="1069" spc="10" dirty="0">
                <a:latin typeface="Times New Roman"/>
                <a:cs typeface="Times New Roman"/>
              </a:rPr>
              <a:t>the  </a:t>
            </a:r>
            <a:r>
              <a:rPr sz="1069" spc="5" dirty="0">
                <a:latin typeface="Times New Roman"/>
                <a:cs typeface="Times New Roman"/>
              </a:rPr>
              <a:t>receiver </a:t>
            </a:r>
            <a:r>
              <a:rPr sz="1069" spc="10" dirty="0">
                <a:latin typeface="Times New Roman"/>
                <a:cs typeface="Times New Roman"/>
              </a:rPr>
              <a:t>also </a:t>
            </a:r>
            <a:r>
              <a:rPr sz="1069" spc="5" dirty="0">
                <a:latin typeface="Times New Roman"/>
                <a:cs typeface="Times New Roman"/>
              </a:rPr>
              <a:t>has </a:t>
            </a:r>
            <a:r>
              <a:rPr sz="1069" spc="10" dirty="0">
                <a:latin typeface="Times New Roman"/>
                <a:cs typeface="Times New Roman"/>
              </a:rPr>
              <a:t>a copy </a:t>
            </a:r>
            <a:r>
              <a:rPr sz="1069" spc="5" dirty="0">
                <a:latin typeface="Times New Roman"/>
                <a:cs typeface="Times New Roman"/>
              </a:rPr>
              <a:t>of the </a:t>
            </a:r>
            <a:r>
              <a:rPr sz="1069" spc="10" dirty="0">
                <a:latin typeface="Times New Roman"/>
                <a:cs typeface="Times New Roman"/>
              </a:rPr>
              <a:t>tree.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know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tree </a:t>
            </a:r>
            <a:r>
              <a:rPr sz="1069" spc="10" dirty="0">
                <a:latin typeface="Times New Roman"/>
                <a:cs typeface="Times New Roman"/>
              </a:rPr>
              <a:t>has a </a:t>
            </a:r>
            <a:r>
              <a:rPr sz="1069" spc="5" dirty="0">
                <a:latin typeface="Times New Roman"/>
                <a:cs typeface="Times New Roman"/>
              </a:rPr>
              <a:t>root, </a:t>
            </a:r>
            <a:r>
              <a:rPr sz="1069" spc="10" dirty="0">
                <a:latin typeface="Times New Roman"/>
                <a:cs typeface="Times New Roman"/>
              </a:rPr>
              <a:t>inner </a:t>
            </a:r>
            <a:r>
              <a:rPr sz="1069" spc="5" dirty="0">
                <a:latin typeface="Times New Roman"/>
                <a:cs typeface="Times New Roman"/>
              </a:rPr>
              <a:t>nodes </a:t>
            </a:r>
            <a:r>
              <a:rPr sz="1069" spc="10" dirty="0">
                <a:latin typeface="Times New Roman"/>
                <a:cs typeface="Times New Roman"/>
              </a:rPr>
              <a:t>and  leaf </a:t>
            </a:r>
            <a:r>
              <a:rPr sz="1069" spc="5" dirty="0">
                <a:latin typeface="Times New Roman"/>
                <a:cs typeface="Times New Roman"/>
              </a:rPr>
              <a:t>node(s).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leaf node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 node whose </a:t>
            </a:r>
            <a:r>
              <a:rPr sz="1069" spc="5" dirty="0">
                <a:latin typeface="Times New Roman"/>
                <a:cs typeface="Times New Roman"/>
              </a:rPr>
              <a:t>left </a:t>
            </a:r>
            <a:r>
              <a:rPr sz="1069" spc="10" dirty="0">
                <a:latin typeface="Times New Roman"/>
                <a:cs typeface="Times New Roman"/>
              </a:rPr>
              <a:t>and right </a:t>
            </a:r>
            <a:r>
              <a:rPr sz="1069" spc="5" dirty="0">
                <a:latin typeface="Times New Roman"/>
                <a:cs typeface="Times New Roman"/>
              </a:rPr>
              <a:t>links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NULL. </a:t>
            </a:r>
            <a:r>
              <a:rPr sz="1069" spc="15" dirty="0">
                <a:latin typeface="Times New Roman"/>
                <a:cs typeface="Times New Roman"/>
              </a:rPr>
              <a:t>An </a:t>
            </a:r>
            <a:r>
              <a:rPr sz="1069" spc="10" dirty="0">
                <a:latin typeface="Times New Roman"/>
                <a:cs typeface="Times New Roman"/>
              </a:rPr>
              <a:t>inner  node has a </a:t>
            </a:r>
            <a:r>
              <a:rPr sz="1069" spc="5" dirty="0">
                <a:latin typeface="Times New Roman"/>
                <a:cs typeface="Times New Roman"/>
              </a:rPr>
              <a:t>left or right or </a:t>
            </a:r>
            <a:r>
              <a:rPr sz="1069" spc="10" dirty="0">
                <a:latin typeface="Times New Roman"/>
                <a:cs typeface="Times New Roman"/>
              </a:rPr>
              <a:t>both children. </a:t>
            </a: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10" dirty="0">
                <a:latin typeface="Times New Roman"/>
                <a:cs typeface="Times New Roman"/>
              </a:rPr>
              <a:t>consider that the </a:t>
            </a:r>
            <a:r>
              <a:rPr sz="1069" spc="5" dirty="0">
                <a:latin typeface="Times New Roman"/>
                <a:cs typeface="Times New Roman"/>
              </a:rPr>
              <a:t>receiver has </a:t>
            </a:r>
            <a:r>
              <a:rPr sz="1069" spc="10" dirty="0">
                <a:latin typeface="Times New Roman"/>
                <a:cs typeface="Times New Roman"/>
              </a:rPr>
              <a:t>the same  </a:t>
            </a:r>
            <a:r>
              <a:rPr sz="1069" spc="5" dirty="0">
                <a:latin typeface="Times New Roman"/>
                <a:cs typeface="Times New Roman"/>
              </a:rPr>
              <a:t>tree data structure that the </a:t>
            </a:r>
            <a:r>
              <a:rPr sz="1069" spc="10" dirty="0">
                <a:latin typeface="Times New Roman"/>
                <a:cs typeface="Times New Roman"/>
              </a:rPr>
              <a:t>sender </a:t>
            </a:r>
            <a:r>
              <a:rPr sz="1069" spc="5" dirty="0">
                <a:latin typeface="Times New Roman"/>
                <a:cs typeface="Times New Roman"/>
              </a:rPr>
              <a:t>used to construct </a:t>
            </a:r>
            <a:r>
              <a:rPr sz="1069" spc="10" dirty="0">
                <a:latin typeface="Times New Roman"/>
                <a:cs typeface="Times New Roman"/>
              </a:rPr>
              <a:t>the codes.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sender </a:t>
            </a:r>
            <a:r>
              <a:rPr sz="1069" spc="5" dirty="0">
                <a:latin typeface="Times New Roman"/>
                <a:cs typeface="Times New Roman"/>
              </a:rPr>
              <a:t>has sent </a:t>
            </a:r>
            <a:r>
              <a:rPr sz="1069" spc="10" dirty="0">
                <a:latin typeface="Times New Roman"/>
                <a:cs typeface="Times New Roman"/>
              </a:rPr>
              <a:t>the  message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15" dirty="0">
                <a:latin typeface="Times New Roman"/>
                <a:cs typeface="Times New Roman"/>
              </a:rPr>
              <a:t>have </a:t>
            </a:r>
            <a:r>
              <a:rPr sz="1069" spc="5" dirty="0">
                <a:latin typeface="Times New Roman"/>
                <a:cs typeface="Times New Roman"/>
              </a:rPr>
              <a:t>discussed </a:t>
            </a:r>
            <a:r>
              <a:rPr sz="1069" spc="10" dirty="0">
                <a:latin typeface="Times New Roman"/>
                <a:cs typeface="Times New Roman"/>
              </a:rPr>
              <a:t>above.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sender sends the 122 </a:t>
            </a:r>
            <a:r>
              <a:rPr sz="1069" spc="5" dirty="0">
                <a:latin typeface="Times New Roman"/>
                <a:cs typeface="Times New Roman"/>
              </a:rPr>
              <a:t>bits </a:t>
            </a:r>
            <a:r>
              <a:rPr sz="1069" spc="10" dirty="0">
                <a:latin typeface="Times New Roman"/>
                <a:cs typeface="Times New Roman"/>
              </a:rPr>
              <a:t>encoded  message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receiver.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receiver will take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first bit of </a:t>
            </a:r>
            <a:r>
              <a:rPr sz="1069" spc="10" dirty="0">
                <a:latin typeface="Times New Roman"/>
                <a:cs typeface="Times New Roman"/>
              </a:rPr>
              <a:t>message and </a:t>
            </a:r>
            <a:r>
              <a:rPr sz="1069" spc="5" dirty="0">
                <a:latin typeface="Times New Roman"/>
                <a:cs typeface="Times New Roman"/>
              </a:rPr>
              <a:t>being on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root 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tree, </a:t>
            </a:r>
            <a:r>
              <a:rPr sz="1069" dirty="0">
                <a:latin typeface="Times New Roman"/>
                <a:cs typeface="Times New Roman"/>
              </a:rPr>
              <a:t>it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decide that on what </a:t>
            </a:r>
            <a:r>
              <a:rPr sz="1069" spc="5" dirty="0">
                <a:latin typeface="Times New Roman"/>
                <a:cs typeface="Times New Roman"/>
              </a:rPr>
              <a:t>side </a:t>
            </a:r>
            <a:r>
              <a:rPr sz="1069" spc="10" dirty="0">
                <a:latin typeface="Times New Roman"/>
                <a:cs typeface="Times New Roman"/>
              </a:rPr>
              <a:t>this </a:t>
            </a:r>
            <a:r>
              <a:rPr sz="1069" spc="5" dirty="0">
                <a:latin typeface="Times New Roman"/>
                <a:cs typeface="Times New Roman"/>
              </a:rPr>
              <a:t>bit </a:t>
            </a:r>
            <a:r>
              <a:rPr sz="1069" spc="10" dirty="0">
                <a:latin typeface="Times New Roman"/>
                <a:cs typeface="Times New Roman"/>
              </a:rPr>
              <a:t>will </a:t>
            </a:r>
            <a:r>
              <a:rPr sz="1069" spc="5" dirty="0">
                <a:latin typeface="Times New Roman"/>
                <a:cs typeface="Times New Roman"/>
              </a:rPr>
              <a:t>go. If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bit is zero, it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5" dirty="0">
                <a:latin typeface="Times New Roman"/>
                <a:cs typeface="Times New Roman"/>
              </a:rPr>
              <a:t>go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left 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root. </a:t>
            </a:r>
            <a:r>
              <a:rPr sz="1069" spc="10" dirty="0">
                <a:latin typeface="Times New Roman"/>
                <a:cs typeface="Times New Roman"/>
              </a:rPr>
              <a:t>However, </a:t>
            </a:r>
            <a:r>
              <a:rPr sz="1069" spc="5" dirty="0">
                <a:latin typeface="Times New Roman"/>
                <a:cs typeface="Times New Roman"/>
              </a:rPr>
              <a:t>if </a:t>
            </a:r>
            <a:r>
              <a:rPr sz="1069" spc="10" dirty="0">
                <a:latin typeface="Times New Roman"/>
                <a:cs typeface="Times New Roman"/>
              </a:rPr>
              <a:t>the bit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5" dirty="0">
                <a:latin typeface="Times New Roman"/>
                <a:cs typeface="Times New Roman"/>
              </a:rPr>
              <a:t>one, it will </a:t>
            </a:r>
            <a:r>
              <a:rPr sz="1069" spc="10" dirty="0">
                <a:latin typeface="Times New Roman"/>
                <a:cs typeface="Times New Roman"/>
              </a:rPr>
              <a:t>go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right </a:t>
            </a:r>
            <a:r>
              <a:rPr sz="1069" spc="10" dirty="0">
                <a:latin typeface="Times New Roman"/>
                <a:cs typeface="Times New Roman"/>
              </a:rPr>
              <a:t>side of  the </a:t>
            </a:r>
            <a:r>
              <a:rPr sz="1069" spc="5" dirty="0">
                <a:latin typeface="Times New Roman"/>
                <a:cs typeface="Times New Roman"/>
              </a:rPr>
              <a:t>root </a:t>
            </a:r>
            <a:r>
              <a:rPr sz="1069" spc="10" dirty="0">
                <a:latin typeface="Times New Roman"/>
                <a:cs typeface="Times New Roman"/>
              </a:rPr>
              <a:t>before </a:t>
            </a:r>
            <a:r>
              <a:rPr sz="1069" spc="5" dirty="0">
                <a:latin typeface="Times New Roman"/>
                <a:cs typeface="Times New Roman"/>
              </a:rPr>
              <a:t>reaching to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child node.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next </a:t>
            </a:r>
            <a:r>
              <a:rPr sz="1069" spc="5" dirty="0">
                <a:latin typeface="Times New Roman"/>
                <a:cs typeface="Times New Roman"/>
              </a:rPr>
              <a:t>bit </a:t>
            </a:r>
            <a:r>
              <a:rPr sz="1069" spc="10" dirty="0">
                <a:latin typeface="Times New Roman"/>
                <a:cs typeface="Times New Roman"/>
              </a:rPr>
              <a:t>will </a:t>
            </a:r>
            <a:r>
              <a:rPr sz="1069" spc="15" dirty="0">
                <a:latin typeface="Times New Roman"/>
                <a:cs typeface="Times New Roman"/>
              </a:rPr>
              <a:t>go </a:t>
            </a:r>
            <a:r>
              <a:rPr sz="1069" spc="10" dirty="0">
                <a:latin typeface="Times New Roman"/>
                <a:cs typeface="Times New Roman"/>
              </a:rPr>
              <a:t>to the next level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  </a:t>
            </a:r>
            <a:r>
              <a:rPr sz="1069" spc="5" dirty="0">
                <a:latin typeface="Times New Roman"/>
                <a:cs typeface="Times New Roman"/>
              </a:rPr>
              <a:t>tree to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left or right side </a:t>
            </a:r>
            <a:r>
              <a:rPr sz="1069" spc="10" dirty="0">
                <a:latin typeface="Times New Roman"/>
                <a:cs typeface="Times New Roman"/>
              </a:rPr>
              <a:t>depending on </a:t>
            </a:r>
            <a:r>
              <a:rPr sz="1069" spc="5" dirty="0">
                <a:latin typeface="Times New Roman"/>
                <a:cs typeface="Times New Roman"/>
              </a:rPr>
              <a:t>zero or one. </a:t>
            </a:r>
            <a:r>
              <a:rPr sz="1069" spc="10" dirty="0">
                <a:latin typeface="Times New Roman"/>
                <a:cs typeface="Times New Roman"/>
              </a:rPr>
              <a:t>Thus </a:t>
            </a:r>
            <a:r>
              <a:rPr sz="1069" spc="5" dirty="0">
                <a:latin typeface="Times New Roman"/>
                <a:cs typeface="Times New Roman"/>
              </a:rPr>
              <a:t>the traversal </a:t>
            </a:r>
            <a:r>
              <a:rPr sz="1069" spc="10" dirty="0">
                <a:latin typeface="Times New Roman"/>
                <a:cs typeface="Times New Roman"/>
              </a:rPr>
              <a:t>will go one  level down on </a:t>
            </a:r>
            <a:r>
              <a:rPr sz="1069" spc="5" dirty="0">
                <a:latin typeface="Times New Roman"/>
                <a:cs typeface="Times New Roman"/>
              </a:rPr>
              <a:t>receiving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bit. If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(the receiver) are </a:t>
            </a:r>
            <a:r>
              <a:rPr sz="1069" spc="10" dirty="0">
                <a:latin typeface="Times New Roman"/>
                <a:cs typeface="Times New Roman"/>
              </a:rPr>
              <a:t>on a path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tree </a:t>
            </a:r>
            <a:r>
              <a:rPr sz="1069" spc="10" dirty="0">
                <a:latin typeface="Times New Roman"/>
                <a:cs typeface="Times New Roman"/>
              </a:rPr>
              <a:t>where the  </a:t>
            </a:r>
            <a:r>
              <a:rPr sz="1069" spc="5" dirty="0">
                <a:latin typeface="Times New Roman"/>
                <a:cs typeface="Times New Roman"/>
              </a:rPr>
              <a:t>leaf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is at </a:t>
            </a:r>
            <a:r>
              <a:rPr sz="1069" spc="10" dirty="0">
                <a:latin typeface="Times New Roman"/>
                <a:cs typeface="Times New Roman"/>
              </a:rPr>
              <a:t>level </a:t>
            </a:r>
            <a:r>
              <a:rPr sz="1069" spc="5" dirty="0">
                <a:latin typeface="Times New Roman"/>
                <a:cs typeface="Times New Roman"/>
              </a:rPr>
              <a:t>6, it cannot reach the leaf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unless the receiver receives </a:t>
            </a:r>
            <a:r>
              <a:rPr sz="1069" spc="10" dirty="0">
                <a:latin typeface="Times New Roman"/>
                <a:cs typeface="Times New Roman"/>
              </a:rPr>
              <a:t>6 </a:t>
            </a:r>
            <a:r>
              <a:rPr sz="1069" spc="5" dirty="0">
                <a:latin typeface="Times New Roman"/>
                <a:cs typeface="Times New Roman"/>
              </a:rPr>
              <a:t>bits. 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consider the </a:t>
            </a:r>
            <a:r>
              <a:rPr sz="1069" spc="10" dirty="0">
                <a:latin typeface="Times New Roman"/>
                <a:cs typeface="Times New Roman"/>
              </a:rPr>
              <a:t>case </a:t>
            </a:r>
            <a:r>
              <a:rPr sz="1069" spc="5" dirty="0">
                <a:latin typeface="Times New Roman"/>
                <a:cs typeface="Times New Roman"/>
              </a:rPr>
              <a:t>of letter ‘e’ </a:t>
            </a:r>
            <a:r>
              <a:rPr sz="1069" spc="10" dirty="0">
                <a:latin typeface="Times New Roman"/>
                <a:cs typeface="Times New Roman"/>
              </a:rPr>
              <a:t>whose code </a:t>
            </a:r>
            <a:r>
              <a:rPr sz="1069" spc="15" dirty="0">
                <a:latin typeface="Times New Roman"/>
                <a:cs typeface="Times New Roman"/>
              </a:rPr>
              <a:t>was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spc="5" dirty="0">
                <a:latin typeface="Times New Roman"/>
                <a:cs typeface="Times New Roman"/>
              </a:rPr>
              <a:t>three bits. In this case,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go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the first level </a:t>
            </a:r>
            <a:r>
              <a:rPr sz="1069" spc="10" dirty="0">
                <a:latin typeface="Times New Roman"/>
                <a:cs typeface="Times New Roman"/>
              </a:rPr>
              <a:t>by </a:t>
            </a:r>
            <a:r>
              <a:rPr sz="1069" spc="5" dirty="0">
                <a:latin typeface="Times New Roman"/>
                <a:cs typeface="Times New Roman"/>
              </a:rPr>
              <a:t>first bit </a:t>
            </a:r>
            <a:r>
              <a:rPr sz="1069" spc="10" dirty="0">
                <a:latin typeface="Times New Roman"/>
                <a:cs typeface="Times New Roman"/>
              </a:rPr>
              <a:t>and the </a:t>
            </a:r>
            <a:r>
              <a:rPr sz="1069" spc="5" dirty="0">
                <a:latin typeface="Times New Roman"/>
                <a:cs typeface="Times New Roman"/>
              </a:rPr>
              <a:t>second bit takes </a:t>
            </a:r>
            <a:r>
              <a:rPr sz="1069" spc="10" dirty="0">
                <a:latin typeface="Times New Roman"/>
                <a:cs typeface="Times New Roman"/>
              </a:rPr>
              <a:t>us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third level. Finally </a:t>
            </a:r>
            <a:r>
              <a:rPr sz="1069" spc="15" dirty="0">
                <a:latin typeface="Times New Roman"/>
                <a:cs typeface="Times New Roman"/>
              </a:rPr>
              <a:t>on  </a:t>
            </a:r>
            <a:r>
              <a:rPr sz="1069" spc="5" dirty="0">
                <a:latin typeface="Times New Roman"/>
                <a:cs typeface="Times New Roman"/>
              </a:rPr>
              <a:t>reaching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third level with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third bit, </a:t>
            </a:r>
            <a:r>
              <a:rPr sz="1069" spc="10" dirty="0">
                <a:latin typeface="Times New Roman"/>
                <a:cs typeface="Times New Roman"/>
              </a:rPr>
              <a:t>we get the </a:t>
            </a:r>
            <a:r>
              <a:rPr sz="1069" spc="5" dirty="0">
                <a:latin typeface="Times New Roman"/>
                <a:cs typeface="Times New Roman"/>
              </a:rPr>
              <a:t>leaf node.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know </a:t>
            </a:r>
            <a:r>
              <a:rPr sz="1069" spc="5" dirty="0">
                <a:latin typeface="Times New Roman"/>
                <a:cs typeface="Times New Roman"/>
              </a:rPr>
              <a:t>that this 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letter </a:t>
            </a:r>
            <a:r>
              <a:rPr sz="1069" spc="5" dirty="0">
                <a:latin typeface="Times New Roman"/>
                <a:cs typeface="Times New Roman"/>
              </a:rPr>
              <a:t>‘e’ </a:t>
            </a:r>
            <a:r>
              <a:rPr sz="1069" spc="10" dirty="0">
                <a:latin typeface="Times New Roman"/>
                <a:cs typeface="Times New Roman"/>
              </a:rPr>
              <a:t>as the </a:t>
            </a:r>
            <a:r>
              <a:rPr sz="1069" spc="5" dirty="0">
                <a:latin typeface="Times New Roman"/>
                <a:cs typeface="Times New Roman"/>
              </a:rPr>
              <a:t>sender </a:t>
            </a:r>
            <a:r>
              <a:rPr sz="1069" spc="10" dirty="0">
                <a:latin typeface="Times New Roman"/>
                <a:cs typeface="Times New Roman"/>
              </a:rPr>
              <a:t>has </a:t>
            </a:r>
            <a:r>
              <a:rPr sz="1069" spc="5" dirty="0">
                <a:latin typeface="Times New Roman"/>
                <a:cs typeface="Times New Roman"/>
              </a:rPr>
              <a:t>sent </a:t>
            </a:r>
            <a:r>
              <a:rPr sz="1069" spc="10" dirty="0">
                <a:latin typeface="Times New Roman"/>
                <a:cs typeface="Times New Roman"/>
              </a:rPr>
              <a:t>us </a:t>
            </a:r>
            <a:r>
              <a:rPr sz="1069" spc="5" dirty="0">
                <a:latin typeface="Times New Roman"/>
                <a:cs typeface="Times New Roman"/>
              </a:rPr>
              <a:t>(as receiver) the </a:t>
            </a:r>
            <a:r>
              <a:rPr sz="1069" spc="10" dirty="0">
                <a:latin typeface="Times New Roman"/>
                <a:cs typeface="Times New Roman"/>
              </a:rPr>
              <a:t>whole </a:t>
            </a:r>
            <a:r>
              <a:rPr sz="1069" spc="5" dirty="0">
                <a:latin typeface="Times New Roman"/>
                <a:cs typeface="Times New Roman"/>
              </a:rPr>
              <a:t>tree </a:t>
            </a:r>
            <a:r>
              <a:rPr sz="1069" spc="10" dirty="0">
                <a:latin typeface="Times New Roman"/>
                <a:cs typeface="Times New Roman"/>
              </a:rPr>
              <a:t>with the  </a:t>
            </a:r>
            <a:r>
              <a:rPr sz="1069" spc="5" dirty="0">
                <a:latin typeface="Times New Roman"/>
                <a:cs typeface="Times New Roman"/>
              </a:rPr>
              <a:t>characters in the nodes. </a:t>
            </a:r>
            <a:r>
              <a:rPr sz="1069" spc="10" dirty="0">
                <a:latin typeface="Times New Roman"/>
                <a:cs typeface="Times New Roman"/>
              </a:rPr>
              <a:t>Thus </a:t>
            </a:r>
            <a:r>
              <a:rPr sz="1069" spc="5" dirty="0">
                <a:latin typeface="Times New Roman"/>
                <a:cs typeface="Times New Roman"/>
              </a:rPr>
              <a:t>after traversing the three bits,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receiver has confirmed  </a:t>
            </a:r>
            <a:r>
              <a:rPr sz="1069" spc="10" dirty="0">
                <a:latin typeface="Times New Roman"/>
                <a:cs typeface="Times New Roman"/>
              </a:rPr>
              <a:t>that </a:t>
            </a:r>
            <a:r>
              <a:rPr sz="1069" spc="5" dirty="0">
                <a:latin typeface="Times New Roman"/>
                <a:cs typeface="Times New Roman"/>
              </a:rPr>
              <a:t>it </a:t>
            </a:r>
            <a:r>
              <a:rPr sz="1069" spc="10" dirty="0">
                <a:latin typeface="Times New Roman"/>
                <a:cs typeface="Times New Roman"/>
              </a:rPr>
              <a:t>has received </a:t>
            </a:r>
            <a:r>
              <a:rPr sz="1069" spc="5" dirty="0">
                <a:latin typeface="Times New Roman"/>
                <a:cs typeface="Times New Roman"/>
              </a:rPr>
              <a:t>the letter ‘e’. </a:t>
            </a: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10" dirty="0">
                <a:latin typeface="Times New Roman"/>
                <a:cs typeface="Times New Roman"/>
              </a:rPr>
              <a:t>on </a:t>
            </a:r>
            <a:r>
              <a:rPr sz="1069" spc="5" dirty="0">
                <a:latin typeface="Times New Roman"/>
                <a:cs typeface="Times New Roman"/>
              </a:rPr>
              <a:t>receiving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fourth bit,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receiver </a:t>
            </a:r>
            <a:r>
              <a:rPr sz="1069" spc="10" dirty="0">
                <a:latin typeface="Times New Roman"/>
                <a:cs typeface="Times New Roman"/>
              </a:rPr>
              <a:t>will </a:t>
            </a:r>
            <a:r>
              <a:rPr sz="1069" spc="15" dirty="0">
                <a:latin typeface="Times New Roman"/>
                <a:cs typeface="Times New Roman"/>
              </a:rPr>
              <a:t>go  </a:t>
            </a:r>
            <a:r>
              <a:rPr sz="1069" spc="10" dirty="0">
                <a:latin typeface="Times New Roman"/>
                <a:cs typeface="Times New Roman"/>
              </a:rPr>
              <a:t>back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root and </a:t>
            </a:r>
            <a:r>
              <a:rPr sz="1069" spc="10" dirty="0">
                <a:latin typeface="Times New Roman"/>
                <a:cs typeface="Times New Roman"/>
              </a:rPr>
              <a:t>continue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choose the path </a:t>
            </a:r>
            <a:r>
              <a:rPr sz="1069" spc="5" dirty="0">
                <a:latin typeface="Times New Roman"/>
                <a:cs typeface="Times New Roman"/>
              </a:rPr>
              <a:t>i.e. </a:t>
            </a:r>
            <a:r>
              <a:rPr sz="1069" spc="10" dirty="0">
                <a:latin typeface="Times New Roman"/>
                <a:cs typeface="Times New Roman"/>
              </a:rPr>
              <a:t>on zero </a:t>
            </a:r>
            <a:r>
              <a:rPr sz="1069" spc="5" dirty="0">
                <a:latin typeface="Times New Roman"/>
                <a:cs typeface="Times New Roman"/>
              </a:rPr>
              <a:t>it will </a:t>
            </a:r>
            <a:r>
              <a:rPr sz="1069" spc="10" dirty="0">
                <a:latin typeface="Times New Roman"/>
                <a:cs typeface="Times New Roman"/>
              </a:rPr>
              <a:t>go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left and  </a:t>
            </a:r>
            <a:r>
              <a:rPr sz="1069" spc="10" dirty="0">
                <a:latin typeface="Times New Roman"/>
                <a:cs typeface="Times New Roman"/>
              </a:rPr>
              <a:t>on one </a:t>
            </a:r>
            <a:r>
              <a:rPr sz="1069" dirty="0">
                <a:latin typeface="Times New Roman"/>
                <a:cs typeface="Times New Roman"/>
              </a:rPr>
              <a:t>it </a:t>
            </a:r>
            <a:r>
              <a:rPr sz="1069" spc="10" dirty="0">
                <a:latin typeface="Times New Roman"/>
                <a:cs typeface="Times New Roman"/>
              </a:rPr>
              <a:t>will go </a:t>
            </a:r>
            <a:r>
              <a:rPr sz="1069" spc="5" dirty="0">
                <a:latin typeface="Times New Roman"/>
                <a:cs typeface="Times New Roman"/>
              </a:rPr>
              <a:t>to right. This </a:t>
            </a:r>
            <a:r>
              <a:rPr sz="1069" spc="15" dirty="0">
                <a:latin typeface="Times New Roman"/>
                <a:cs typeface="Times New Roman"/>
              </a:rPr>
              <a:t>way, </a:t>
            </a:r>
            <a:r>
              <a:rPr sz="1069" spc="5" dirty="0">
                <a:latin typeface="Times New Roman"/>
                <a:cs typeface="Times New Roman"/>
              </a:rPr>
              <a:t>it </a:t>
            </a:r>
            <a:r>
              <a:rPr sz="1069" spc="10" dirty="0">
                <a:latin typeface="Times New Roman"/>
                <a:cs typeface="Times New Roman"/>
              </a:rPr>
              <a:t>will </a:t>
            </a:r>
            <a:r>
              <a:rPr sz="1069" spc="5" dirty="0">
                <a:latin typeface="Times New Roman"/>
                <a:cs typeface="Times New Roman"/>
              </a:rPr>
              <a:t>reach the </a:t>
            </a:r>
            <a:r>
              <a:rPr sz="1069" spc="10" dirty="0">
                <a:latin typeface="Times New Roman"/>
                <a:cs typeface="Times New Roman"/>
              </a:rPr>
              <a:t>leaf </a:t>
            </a:r>
            <a:r>
              <a:rPr sz="1069" spc="5" dirty="0">
                <a:latin typeface="Times New Roman"/>
                <a:cs typeface="Times New Roman"/>
              </a:rPr>
              <a:t>node. </a:t>
            </a:r>
            <a:r>
              <a:rPr sz="1069" spc="10" dirty="0">
                <a:latin typeface="Times New Roman"/>
                <a:cs typeface="Times New Roman"/>
              </a:rPr>
              <a:t>The character </a:t>
            </a:r>
            <a:r>
              <a:rPr sz="1069" spc="5" dirty="0">
                <a:latin typeface="Times New Roman"/>
                <a:cs typeface="Times New Roman"/>
              </a:rPr>
              <a:t>at </a:t>
            </a:r>
            <a:r>
              <a:rPr sz="1069" spc="10" dirty="0">
                <a:latin typeface="Times New Roman"/>
                <a:cs typeface="Times New Roman"/>
              </a:rPr>
              <a:t>that  node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10" dirty="0">
                <a:latin typeface="Times New Roman"/>
                <a:cs typeface="Times New Roman"/>
              </a:rPr>
              <a:t>the next </a:t>
            </a:r>
            <a:r>
              <a:rPr sz="1069" spc="5" dirty="0">
                <a:latin typeface="Times New Roman"/>
                <a:cs typeface="Times New Roman"/>
              </a:rPr>
              <a:t>character 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message.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bit pattern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0" dirty="0">
                <a:latin typeface="Times New Roman"/>
                <a:cs typeface="Times New Roman"/>
              </a:rPr>
              <a:t>was comprised  </a:t>
            </a:r>
            <a:r>
              <a:rPr sz="1069" spc="19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of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9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2801257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</TotalTime>
  <Words>14199</Words>
  <Application>Microsoft Office PowerPoint</Application>
  <PresentationFormat>Custom</PresentationFormat>
  <Paragraphs>2487</Paragraphs>
  <Slides>64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2" baseType="lpstr">
      <vt:lpstr>Arial</vt:lpstr>
      <vt:lpstr>Calibri</vt:lpstr>
      <vt:lpstr>Courier New</vt:lpstr>
      <vt:lpstr>Khmer UI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#1</dc:title>
  <dc:creator>jzaheer</dc:creator>
  <cp:lastModifiedBy>Asif Ashraf</cp:lastModifiedBy>
  <cp:revision>11</cp:revision>
  <dcterms:created xsi:type="dcterms:W3CDTF">2016-11-20T12:48:04Z</dcterms:created>
  <dcterms:modified xsi:type="dcterms:W3CDTF">2016-11-22T09:00:31Z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2009-02-20T00:00:00Z</vt:filetime>
  </property>
  <property fmtid="{D5CDD505-2E9C-101B-9397-08002B2CF9AE}" pid="3" name="Creator">
    <vt:lpwstr>Acrobat PDFMaker 6.0 for Word</vt:lpwstr>
  </property>
  <property fmtid="{D5CDD505-2E9C-101B-9397-08002B2CF9AE}" pid="4" name="LastSaved">
    <vt:filetime>2016-11-20T00:00:00Z</vt:filetime>
  </property>
</Properties>
</file>